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41"/>
  </p:notesMasterIdLst>
  <p:sldIdLst>
    <p:sldId id="256" r:id="rId2"/>
    <p:sldId id="258" r:id="rId3"/>
    <p:sldId id="339" r:id="rId4"/>
    <p:sldId id="259" r:id="rId5"/>
    <p:sldId id="297" r:id="rId6"/>
    <p:sldId id="340" r:id="rId7"/>
    <p:sldId id="266" r:id="rId8"/>
    <p:sldId id="335" r:id="rId9"/>
    <p:sldId id="267" r:id="rId10"/>
    <p:sldId id="341" r:id="rId11"/>
    <p:sldId id="336" r:id="rId12"/>
    <p:sldId id="269" r:id="rId13"/>
    <p:sldId id="347" r:id="rId14"/>
    <p:sldId id="349" r:id="rId15"/>
    <p:sldId id="303" r:id="rId16"/>
    <p:sldId id="272" r:id="rId17"/>
    <p:sldId id="342" r:id="rId18"/>
    <p:sldId id="338" r:id="rId19"/>
    <p:sldId id="274" r:id="rId20"/>
    <p:sldId id="275" r:id="rId21"/>
    <p:sldId id="276" r:id="rId22"/>
    <p:sldId id="277" r:id="rId23"/>
    <p:sldId id="343" r:id="rId24"/>
    <p:sldId id="350" r:id="rId25"/>
    <p:sldId id="353" r:id="rId26"/>
    <p:sldId id="351" r:id="rId27"/>
    <p:sldId id="279" r:id="rId28"/>
    <p:sldId id="280" r:id="rId29"/>
    <p:sldId id="281" r:id="rId30"/>
    <p:sldId id="282" r:id="rId31"/>
    <p:sldId id="283" r:id="rId32"/>
    <p:sldId id="344" r:id="rId33"/>
    <p:sldId id="291" r:id="rId34"/>
    <p:sldId id="292" r:id="rId35"/>
    <p:sldId id="293" r:id="rId36"/>
    <p:sldId id="270" r:id="rId37"/>
    <p:sldId id="271" r:id="rId38"/>
    <p:sldId id="352" r:id="rId39"/>
    <p:sldId id="345" r:id="rId40"/>
  </p:sldIdLst>
  <p:sldSz cx="9144000" cy="5143500" type="screen16x9"/>
  <p:notesSz cx="6858000" cy="9144000"/>
  <p:embeddedFontLst>
    <p:embeddedFont>
      <p:font typeface="Lato"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
      <p:font typeface="Roboto" panose="020B0604020202020204" charset="0"/>
      <p:regular r:id="rId54"/>
      <p:bold r:id="rId55"/>
      <p:italic r:id="rId56"/>
      <p:boldItalic r:id="rId57"/>
    </p:embeddedFont>
    <p:embeddedFont>
      <p:font typeface="SimSun" panose="02010600030101010101" pitchFamily="2" charset="-122"/>
      <p:regular r:id="rId58"/>
    </p:embeddedFont>
    <p:embeddedFont>
      <p:font typeface="Nunito"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D79FE6-9CB8-4247-9D1E-E2F9BBA101D1}">
  <a:tblStyle styleId="{51D79FE6-9CB8-4247-9D1E-E2F9BBA101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8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05557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9210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9414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8924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06303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1" name="Shape 5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5125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5755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194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CNN, RNN and the model we are using </a:t>
            </a:r>
          </a:p>
        </p:txBody>
      </p:sp>
    </p:spTree>
    <p:extLst>
      <p:ext uri="{BB962C8B-B14F-4D97-AF65-F5344CB8AC3E}">
        <p14:creationId xmlns:p14="http://schemas.microsoft.com/office/powerpoint/2010/main" val="794229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0530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072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907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457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 will draw a better picture for the model later</a:t>
            </a:r>
            <a:endParaRPr dirty="0"/>
          </a:p>
        </p:txBody>
      </p:sp>
    </p:spTree>
    <p:extLst>
      <p:ext uri="{BB962C8B-B14F-4D97-AF65-F5344CB8AC3E}">
        <p14:creationId xmlns:p14="http://schemas.microsoft.com/office/powerpoint/2010/main" val="1800544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60693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the music sample later click and then will play the corresponding music</a:t>
            </a:r>
          </a:p>
        </p:txBody>
      </p:sp>
    </p:spTree>
    <p:extLst>
      <p:ext uri="{BB962C8B-B14F-4D97-AF65-F5344CB8AC3E}">
        <p14:creationId xmlns:p14="http://schemas.microsoft.com/office/powerpoint/2010/main" val="4060943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30720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48823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19146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00168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46273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183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1" name="Shape 5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5521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75953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69909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42571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6888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39056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6044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1678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0769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8877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1978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the music sample later click and then will play the corresponding music</a:t>
            </a:r>
          </a:p>
        </p:txBody>
      </p:sp>
    </p:spTree>
    <p:extLst>
      <p:ext uri="{BB962C8B-B14F-4D97-AF65-F5344CB8AC3E}">
        <p14:creationId xmlns:p14="http://schemas.microsoft.com/office/powerpoint/2010/main" val="1735108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6908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IWPR18: LSTM music classification, v1e</a:t>
            </a:r>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92276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IWPR18: LSTM music classification, v1e</a:t>
            </a:r>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17314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IWPR18: LSTM music classification, v1e</a:t>
            </a:r>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3991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5"/>
        <p:cNvGrpSpPr/>
        <p:nvPr/>
      </p:nvGrpSpPr>
      <p:grpSpPr>
        <a:xfrm>
          <a:off x="0" y="0"/>
          <a:ext cx="0" cy="0"/>
          <a:chOff x="0" y="0"/>
          <a:chExt cx="0" cy="0"/>
        </a:xfrm>
      </p:grpSpPr>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47" y="208360"/>
            <a:ext cx="8229307" cy="85486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347" y="1200150"/>
            <a:ext cx="4044293" cy="3398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1" y="1200150"/>
            <a:ext cx="4044292" cy="3398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IWPR18: LSTM music classification, v1e</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53A7383-5897-4A6F-A750-EE6AF110ACE4}" type="slidenum">
              <a:rPr lang="en-US" altLang="en-US"/>
              <a:pPr/>
              <a:t>‹#›</a:t>
            </a:fld>
            <a:endParaRPr lang="en-US" altLang="en-US"/>
          </a:p>
        </p:txBody>
      </p:sp>
    </p:spTree>
    <p:extLst>
      <p:ext uri="{BB962C8B-B14F-4D97-AF65-F5344CB8AC3E}">
        <p14:creationId xmlns:p14="http://schemas.microsoft.com/office/powerpoint/2010/main" val="96689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IWPR18: LSTM music classification, v1e</a:t>
            </a:r>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65186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IWPR18: LSTM music classification, v1e</a:t>
            </a:r>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48783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IWPR18: LSTM music classification, v1e</a:t>
            </a:r>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429082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IWPR18: LSTM music classification, v1e</a:t>
            </a:r>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44502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IWPR18: LSTM music classification, v1e</a:t>
            </a:r>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48177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24554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IWPR18: LSTM music classification, v1e</a:t>
            </a:r>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21576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IWPR18: LSTM music classification, v1e</a:t>
            </a:r>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40446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IWPR18: LSTM music classification, v1e</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92555410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8" r:id="rId12"/>
    <p:sldLayoutId id="2147483719" r:id="rId13"/>
    <p:sldLayoutId id="2147483720"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cop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en.wikipedia.org/wiki/Jinan" TargetMode="External"/><Relationship Id="rId4" Type="http://schemas.openxmlformats.org/officeDocument/2006/relationships/hyperlink" Target="https://en.wikipedia.org/wiki/University_of_Jina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songs/country.00031.au" TargetMode="External"/><Relationship Id="rId3" Type="http://schemas.openxmlformats.org/officeDocument/2006/relationships/hyperlink" Target="songs/hiphop.00010.au" TargetMode="External"/><Relationship Id="rId7" Type="http://schemas.openxmlformats.org/officeDocument/2006/relationships/hyperlink" Target="songs/pop.00023.au" TargetMode="External"/><Relationship Id="rId12" Type="http://schemas.openxmlformats.org/officeDocument/2006/relationships/hyperlink" Target="songs/classical.00057.au"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songs/blues.00002.au" TargetMode="External"/><Relationship Id="rId11" Type="http://schemas.openxmlformats.org/officeDocument/2006/relationships/hyperlink" Target="songs/rock.00006.au" TargetMode="External"/><Relationship Id="rId5" Type="http://schemas.openxmlformats.org/officeDocument/2006/relationships/hyperlink" Target="songs/metal.00015.au" TargetMode="External"/><Relationship Id="rId10" Type="http://schemas.openxmlformats.org/officeDocument/2006/relationships/hyperlink" Target="songs/disco.00045.au" TargetMode="External"/><Relationship Id="rId4" Type="http://schemas.openxmlformats.org/officeDocument/2006/relationships/hyperlink" Target="songs/jazz.00047.au" TargetMode="External"/><Relationship Id="rId9" Type="http://schemas.openxmlformats.org/officeDocument/2006/relationships/hyperlink" Target="songs/reggae.00000.a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songs/country.00031.au" TargetMode="External"/><Relationship Id="rId3" Type="http://schemas.openxmlformats.org/officeDocument/2006/relationships/hyperlink" Target="songs/hiphop.00010.au" TargetMode="External"/><Relationship Id="rId7" Type="http://schemas.openxmlformats.org/officeDocument/2006/relationships/hyperlink" Target="songs/pop.00023.au" TargetMode="External"/><Relationship Id="rId12" Type="http://schemas.openxmlformats.org/officeDocument/2006/relationships/hyperlink" Target="songs/classical.00057.au"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songs/blues.00002.au" TargetMode="External"/><Relationship Id="rId11" Type="http://schemas.openxmlformats.org/officeDocument/2006/relationships/hyperlink" Target="songs/rock.00006.au" TargetMode="External"/><Relationship Id="rId5" Type="http://schemas.openxmlformats.org/officeDocument/2006/relationships/hyperlink" Target="songs/metal.00015.au" TargetMode="External"/><Relationship Id="rId10" Type="http://schemas.openxmlformats.org/officeDocument/2006/relationships/hyperlink" Target="songs/disco.00045.au" TargetMode="External"/><Relationship Id="rId4" Type="http://schemas.openxmlformats.org/officeDocument/2006/relationships/hyperlink" Target="songs/jazz.00047.au" TargetMode="External"/><Relationship Id="rId9" Type="http://schemas.openxmlformats.org/officeDocument/2006/relationships/hyperlink" Target="songs/reggae.00000.a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460950" y="255250"/>
            <a:ext cx="8222100" cy="3288300"/>
          </a:xfrm>
          <a:prstGeom prst="rect">
            <a:avLst/>
          </a:prstGeom>
        </p:spPr>
        <p:txBody>
          <a:bodyPr spcFirstLastPara="1" wrap="square" lIns="91425" tIns="91425" rIns="91425" bIns="91425" anchor="ctr" anchorCtr="0">
            <a:noAutofit/>
          </a:bodyPr>
          <a:lstStyle/>
          <a:p>
            <a:r>
              <a:rPr lang="en-US" dirty="0"/>
              <a:t>Music genre </a:t>
            </a:r>
            <a:r>
              <a:rPr lang="en-US" dirty="0" smtClean="0"/>
              <a:t>classification </a:t>
            </a:r>
            <a:r>
              <a:rPr lang="en-US" dirty="0"/>
              <a:t>using a hierarchical long short term</a:t>
            </a:r>
            <a:br>
              <a:rPr lang="en-US" dirty="0"/>
            </a:br>
            <a:r>
              <a:rPr lang="en-US" dirty="0"/>
              <a:t>memory (LSTM) model</a:t>
            </a:r>
            <a:endParaRPr dirty="0">
              <a:latin typeface="Lato"/>
              <a:ea typeface="Lato"/>
              <a:cs typeface="Lato"/>
              <a:sym typeface="Lato"/>
            </a:endParaRPr>
          </a:p>
        </p:txBody>
      </p:sp>
      <p:sp>
        <p:nvSpPr>
          <p:cNvPr id="278" name="Shape 278"/>
          <p:cNvSpPr txBox="1">
            <a:spLocks noGrp="1"/>
          </p:cNvSpPr>
          <p:nvPr>
            <p:ph type="subTitle" idx="1"/>
          </p:nvPr>
        </p:nvSpPr>
        <p:spPr>
          <a:xfrm>
            <a:off x="460950" y="2858946"/>
            <a:ext cx="8222100" cy="684600"/>
          </a:xfrm>
          <a:prstGeom prst="rect">
            <a:avLst/>
          </a:prstGeom>
        </p:spPr>
        <p:txBody>
          <a:bodyPr spcFirstLastPara="1" wrap="square" lIns="91425" tIns="91425" rIns="91425" bIns="91425" anchor="t" anchorCtr="0">
            <a:noAutofit/>
          </a:bodyPr>
          <a:lstStyle/>
          <a:p>
            <a:pPr marL="0" lvl="0" indent="0"/>
            <a:r>
              <a:rPr lang="en-US" sz="1400" dirty="0" smtClean="0"/>
              <a:t>For the paper: Chun </a:t>
            </a:r>
            <a:r>
              <a:rPr lang="en-US" sz="1400" dirty="0" err="1"/>
              <a:t>Pui</a:t>
            </a:r>
            <a:r>
              <a:rPr lang="en-US" sz="1400" dirty="0"/>
              <a:t> Tang, </a:t>
            </a:r>
            <a:r>
              <a:rPr lang="en-US" sz="1400" dirty="0" err="1"/>
              <a:t>Ka</a:t>
            </a:r>
            <a:r>
              <a:rPr lang="en-US" sz="1400" dirty="0"/>
              <a:t> Long Chui, Ying Kin Yu, </a:t>
            </a:r>
            <a:r>
              <a:rPr lang="en-US" sz="1400" dirty="0" err="1"/>
              <a:t>Zhiliang</a:t>
            </a:r>
            <a:r>
              <a:rPr lang="en-US" sz="1400" dirty="0"/>
              <a:t> </a:t>
            </a:r>
            <a:r>
              <a:rPr lang="en-US" sz="1400" dirty="0" err="1"/>
              <a:t>Zeng</a:t>
            </a:r>
            <a:r>
              <a:rPr lang="en-US" sz="1400" dirty="0"/>
              <a:t>, Kin Hong Wong, "Music Genre classification using a hierarchical Long Short Term Memory (LSTM) model", International Workshop on Pattern Recognition</a:t>
            </a:r>
            <a:r>
              <a:rPr lang="en-US" sz="1400" dirty="0">
                <a:hlinkClick r:id="rId3"/>
              </a:rPr>
              <a:t> IWPR 2018</a:t>
            </a:r>
            <a:r>
              <a:rPr lang="en-US" sz="1400" dirty="0"/>
              <a:t> ,</a:t>
            </a:r>
            <a:r>
              <a:rPr lang="en-US" sz="1400" dirty="0">
                <a:hlinkClick r:id="rId4"/>
              </a:rPr>
              <a:t>University of Jinan</a:t>
            </a:r>
            <a:r>
              <a:rPr lang="en-US" sz="1400" dirty="0"/>
              <a:t>, </a:t>
            </a:r>
            <a:r>
              <a:rPr lang="en-US" sz="1400" dirty="0">
                <a:hlinkClick r:id="rId5"/>
              </a:rPr>
              <a:t>Jinan</a:t>
            </a:r>
            <a:r>
              <a:rPr lang="en-US" sz="1400" dirty="0"/>
              <a:t>, China, May 26-28, 2018.</a:t>
            </a:r>
            <a:endParaRPr sz="1400" dirty="0">
              <a:solidFill>
                <a:srgbClr val="FFFFFF"/>
              </a:solidFill>
              <a:latin typeface="Lato"/>
              <a:ea typeface="Lato"/>
              <a:cs typeface="Lato"/>
              <a:sym typeface="Lato"/>
            </a:endParaRPr>
          </a:p>
        </p:txBody>
      </p:sp>
      <p:sp>
        <p:nvSpPr>
          <p:cNvPr id="3" name="Footer Placeholder 2"/>
          <p:cNvSpPr>
            <a:spLocks noGrp="1"/>
          </p:cNvSpPr>
          <p:nvPr>
            <p:ph type="ftr" sz="quarter" idx="11"/>
          </p:nvPr>
        </p:nvSpPr>
        <p:spPr/>
        <p:txBody>
          <a:bodyPr/>
          <a:lstStyle/>
          <a:p>
            <a:r>
              <a:rPr lang="en-US" smtClean="0"/>
              <a:t>IWPR18: LSTM music classification, v1e</a:t>
            </a:r>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1</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dirty="0" smtClean="0"/>
              <a:t>Preprocessing</a:t>
            </a:r>
            <a:endParaRPr dirty="0">
              <a:solidFill>
                <a:schemeClr val="lt2"/>
              </a:solidFill>
            </a:endParaRPr>
          </a:p>
        </p:txBody>
      </p:sp>
      <p:sp>
        <p:nvSpPr>
          <p:cNvPr id="4" name="Subtitle 3"/>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10</a:t>
            </a:fld>
            <a:endParaRPr lang="zh-TW" altLang="en-US"/>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Tree>
    <p:extLst>
      <p:ext uri="{BB962C8B-B14F-4D97-AF65-F5344CB8AC3E}">
        <p14:creationId xmlns:p14="http://schemas.microsoft.com/office/powerpoint/2010/main" val="2148371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309624" y="260772"/>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ltLang="zh-TW" dirty="0"/>
              <a:t>Why we need to do preprocessing</a:t>
            </a:r>
            <a:endParaRPr dirty="0"/>
          </a:p>
        </p:txBody>
      </p:sp>
      <p:sp>
        <p:nvSpPr>
          <p:cNvPr id="361" name="Shape 361"/>
          <p:cNvSpPr txBox="1">
            <a:spLocks noGrp="1"/>
          </p:cNvSpPr>
          <p:nvPr>
            <p:ph type="body" idx="1"/>
          </p:nvPr>
        </p:nvSpPr>
        <p:spPr>
          <a:xfrm>
            <a:off x="1297976" y="1739609"/>
            <a:ext cx="7030500" cy="2541600"/>
          </a:xfrm>
          <a:prstGeom prst="rect">
            <a:avLst/>
          </a:prstGeom>
        </p:spPr>
        <p:txBody>
          <a:bodyPr spcFirstLastPara="1" wrap="square" lIns="91425" tIns="91425" rIns="91425" bIns="91425" anchor="t" anchorCtr="0">
            <a:noAutofit/>
          </a:bodyPr>
          <a:lstStyle/>
          <a:p>
            <a:pPr marL="0" lvl="0" indent="0" rtl="0">
              <a:lnSpc>
                <a:spcPct val="200000"/>
              </a:lnSpc>
              <a:spcBef>
                <a:spcPts val="1600"/>
              </a:spcBef>
              <a:spcAft>
                <a:spcPts val="0"/>
              </a:spcAft>
              <a:buNone/>
            </a:pPr>
            <a:r>
              <a:rPr lang="en-US" sz="2000" dirty="0" smtClean="0">
                <a:latin typeface="Arial"/>
                <a:ea typeface="Arial"/>
                <a:cs typeface="Arial"/>
                <a:sym typeface="Arial"/>
              </a:rPr>
              <a:t>Example </a:t>
            </a:r>
            <a:r>
              <a:rPr lang="en-US" sz="2000" dirty="0">
                <a:latin typeface="Arial"/>
                <a:ea typeface="Arial"/>
                <a:cs typeface="Arial"/>
                <a:sym typeface="Arial"/>
              </a:rPr>
              <a:t>to explain to importance of preprocessing</a:t>
            </a:r>
          </a:p>
          <a:p>
            <a:pPr marL="0" lvl="0" indent="0" rtl="0">
              <a:lnSpc>
                <a:spcPct val="200000"/>
              </a:lnSpc>
              <a:spcBef>
                <a:spcPts val="1600"/>
              </a:spcBef>
              <a:spcAft>
                <a:spcPts val="0"/>
              </a:spcAft>
              <a:buNone/>
            </a:pPr>
            <a:r>
              <a:rPr lang="en-US" sz="2000" dirty="0">
                <a:latin typeface="Arial"/>
                <a:ea typeface="Arial"/>
                <a:cs typeface="Arial"/>
                <a:sym typeface="Arial"/>
              </a:rPr>
              <a:t>Result: also apply to music</a:t>
            </a: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11</a:t>
            </a:fld>
            <a:endParaRPr lang="zh-TW" altLang="en-US"/>
          </a:p>
        </p:txBody>
      </p:sp>
    </p:spTree>
    <p:extLst>
      <p:ext uri="{BB962C8B-B14F-4D97-AF65-F5344CB8AC3E}">
        <p14:creationId xmlns:p14="http://schemas.microsoft.com/office/powerpoint/2010/main" val="2915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Effect transition="in" filter="fade">
                                      <p:cBhvr>
                                        <p:cTn id="7" dur="1000"/>
                                        <p:tgtEl>
                                          <p:spTgt spid="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xEl>
                                              <p:pRg st="1" end="1"/>
                                            </p:txEl>
                                          </p:spTgt>
                                        </p:tgtEl>
                                        <p:attrNameLst>
                                          <p:attrName>style.visibility</p:attrName>
                                        </p:attrNameLst>
                                      </p:cBhvr>
                                      <p:to>
                                        <p:strVal val="visible"/>
                                      </p:to>
                                    </p:set>
                                    <p:animEffect transition="in" filter="fade">
                                      <p:cBhvr>
                                        <p:cTn id="12" dur="1000"/>
                                        <p:tgtEl>
                                          <p:spTgt spid="3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286327" y="115166"/>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Mel-Frequency Cepstral Coefficient(MFCC)</a:t>
            </a:r>
            <a:endParaRPr dirty="0"/>
          </a:p>
        </p:txBody>
      </p:sp>
      <p:sp>
        <p:nvSpPr>
          <p:cNvPr id="361" name="Shape 361"/>
          <p:cNvSpPr txBox="1">
            <a:spLocks noGrp="1"/>
          </p:cNvSpPr>
          <p:nvPr>
            <p:ph type="body" idx="1"/>
          </p:nvPr>
        </p:nvSpPr>
        <p:spPr>
          <a:xfrm>
            <a:off x="1303799" y="1681367"/>
            <a:ext cx="7700419" cy="2541600"/>
          </a:xfrm>
          <a:prstGeom prst="rect">
            <a:avLst/>
          </a:prstGeom>
        </p:spPr>
        <p:txBody>
          <a:bodyPr spcFirstLastPara="1" wrap="square" lIns="91425" tIns="91425" rIns="91425" bIns="91425" anchor="t" anchorCtr="0">
            <a:noAutofit/>
          </a:bodyPr>
          <a:lstStyle/>
          <a:p>
            <a:pPr marL="457200" lvl="0" indent="-330200" rtl="0">
              <a:lnSpc>
                <a:spcPct val="200000"/>
              </a:lnSpc>
              <a:spcBef>
                <a:spcPts val="0"/>
              </a:spcBef>
              <a:spcAft>
                <a:spcPts val="0"/>
              </a:spcAft>
              <a:buSzPts val="1600"/>
              <a:buChar char="●"/>
            </a:pPr>
            <a:r>
              <a:rPr lang="zh-TW" sz="2000" dirty="0">
                <a:latin typeface="Arial"/>
                <a:ea typeface="Arial"/>
                <a:cs typeface="Arial"/>
                <a:sym typeface="Arial"/>
              </a:rPr>
              <a:t>Represent sound by approximate human auditory system</a:t>
            </a:r>
            <a:endParaRPr sz="2000" dirty="0">
              <a:latin typeface="Arial"/>
              <a:ea typeface="Arial"/>
              <a:cs typeface="Arial"/>
              <a:sym typeface="Arial"/>
            </a:endParaRPr>
          </a:p>
          <a:p>
            <a:pPr indent="-330200">
              <a:lnSpc>
                <a:spcPct val="200000"/>
              </a:lnSpc>
              <a:buSzPts val="1600"/>
            </a:pPr>
            <a:r>
              <a:rPr lang="zh-TW" sz="2000" dirty="0">
                <a:latin typeface="Arial"/>
                <a:ea typeface="Arial"/>
                <a:cs typeface="Arial"/>
                <a:sym typeface="Arial"/>
              </a:rPr>
              <a:t>MFCC </a:t>
            </a:r>
            <a:r>
              <a:rPr lang="en-US" altLang="zh-TW" sz="2000" dirty="0" smtClean="0">
                <a:latin typeface="Arial"/>
                <a:ea typeface="Arial"/>
                <a:cs typeface="Arial"/>
                <a:sym typeface="Arial"/>
              </a:rPr>
              <a:t>(</a:t>
            </a:r>
            <a:r>
              <a:rPr lang="en-US" sz="2000" dirty="0" smtClean="0"/>
              <a:t>Mel-frequency </a:t>
            </a:r>
            <a:r>
              <a:rPr lang="en-US" sz="2000" dirty="0" err="1" smtClean="0"/>
              <a:t>cepstrum</a:t>
            </a:r>
            <a:r>
              <a:rPr lang="en-US" altLang="zh-TW" sz="2000" dirty="0" smtClean="0">
                <a:latin typeface="Arial"/>
                <a:ea typeface="Arial"/>
                <a:cs typeface="Arial"/>
                <a:sym typeface="Arial"/>
              </a:rPr>
              <a:t>) popular for </a:t>
            </a:r>
            <a:r>
              <a:rPr lang="zh-TW" sz="2000" dirty="0" smtClean="0">
                <a:latin typeface="Arial"/>
                <a:ea typeface="Arial"/>
                <a:cs typeface="Arial"/>
                <a:sym typeface="Arial"/>
              </a:rPr>
              <a:t>Speech </a:t>
            </a:r>
            <a:r>
              <a:rPr lang="zh-TW" sz="2000" dirty="0">
                <a:latin typeface="Arial"/>
                <a:ea typeface="Arial"/>
                <a:cs typeface="Arial"/>
                <a:sym typeface="Arial"/>
              </a:rPr>
              <a:t>recognition</a:t>
            </a:r>
            <a:endParaRPr sz="2000" dirty="0">
              <a:latin typeface="Arial"/>
              <a:ea typeface="Arial"/>
              <a:cs typeface="Arial"/>
              <a:sym typeface="Arial"/>
            </a:endParaRPr>
          </a:p>
          <a:p>
            <a:pPr marL="457200" lvl="0" indent="-330200" rtl="0">
              <a:lnSpc>
                <a:spcPct val="200000"/>
              </a:lnSpc>
              <a:spcBef>
                <a:spcPts val="0"/>
              </a:spcBef>
              <a:spcAft>
                <a:spcPts val="0"/>
              </a:spcAft>
              <a:buSzPts val="1600"/>
              <a:buChar char="●"/>
            </a:pPr>
            <a:r>
              <a:rPr lang="en-US" altLang="zh-TW" sz="2000" dirty="0" smtClean="0">
                <a:latin typeface="Arial"/>
                <a:ea typeface="Arial"/>
                <a:cs typeface="Arial"/>
                <a:sym typeface="Arial"/>
              </a:rPr>
              <a:t>Also u</a:t>
            </a:r>
            <a:r>
              <a:rPr lang="zh-TW" sz="2000" dirty="0" smtClean="0">
                <a:latin typeface="Arial"/>
                <a:ea typeface="Arial"/>
                <a:cs typeface="Arial"/>
                <a:sym typeface="Arial"/>
              </a:rPr>
              <a:t>sed </a:t>
            </a:r>
            <a:r>
              <a:rPr lang="zh-TW" sz="2000" dirty="0">
                <a:latin typeface="Arial"/>
                <a:ea typeface="Arial"/>
                <a:cs typeface="Arial"/>
                <a:sym typeface="Arial"/>
              </a:rPr>
              <a:t>in Music genre classification and Similarity </a:t>
            </a:r>
            <a:r>
              <a:rPr lang="zh-TW" sz="2000" dirty="0" smtClean="0">
                <a:latin typeface="Arial"/>
                <a:ea typeface="Arial"/>
                <a:cs typeface="Arial"/>
                <a:sym typeface="Arial"/>
              </a:rPr>
              <a:t>measurement</a:t>
            </a:r>
            <a:endParaRPr sz="1600" dirty="0">
              <a:latin typeface="Arial"/>
              <a:ea typeface="Arial"/>
              <a:cs typeface="Arial"/>
              <a:sym typeface="Arial"/>
            </a:endParaRPr>
          </a:p>
          <a:p>
            <a:pPr marL="0" lvl="0" indent="0" rtl="0">
              <a:spcBef>
                <a:spcPts val="1600"/>
              </a:spcBef>
              <a:spcAft>
                <a:spcPts val="1600"/>
              </a:spcAft>
              <a:buNone/>
            </a:pPr>
            <a:endParaRPr sz="1200" dirty="0">
              <a:solidFill>
                <a:schemeClr val="dk1"/>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12</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Effect transition="in" filter="fade">
                                      <p:cBhvr>
                                        <p:cTn id="7" dur="1000"/>
                                        <p:tgtEl>
                                          <p:spTgt spid="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xEl>
                                              <p:pRg st="1" end="1"/>
                                            </p:txEl>
                                          </p:spTgt>
                                        </p:tgtEl>
                                        <p:attrNameLst>
                                          <p:attrName>style.visibility</p:attrName>
                                        </p:attrNameLst>
                                      </p:cBhvr>
                                      <p:to>
                                        <p:strVal val="visible"/>
                                      </p:to>
                                    </p:set>
                                    <p:animEffect transition="in" filter="fade">
                                      <p:cBhvr>
                                        <p:cTn id="12" dur="1000"/>
                                        <p:tgtEl>
                                          <p:spTgt spid="3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1">
                                            <p:txEl>
                                              <p:pRg st="2" end="2"/>
                                            </p:txEl>
                                          </p:spTgt>
                                        </p:tgtEl>
                                        <p:attrNameLst>
                                          <p:attrName>style.visibility</p:attrName>
                                        </p:attrNameLst>
                                      </p:cBhvr>
                                      <p:to>
                                        <p:strVal val="visible"/>
                                      </p:to>
                                    </p:set>
                                    <p:animEffect transition="in" filter="fade">
                                      <p:cBhvr>
                                        <p:cTn id="17" dur="1000"/>
                                        <p:tgtEl>
                                          <p:spTgt spid="3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pPr eaLnBrk="1" hangingPunct="1"/>
            <a:r>
              <a:rPr lang="en-US" altLang="en-US" sz="3400"/>
              <a:t>Mel filter bands</a:t>
            </a:r>
            <a:r>
              <a:rPr lang="en-US" altLang="zh-CN" sz="3400">
                <a:ea typeface="SimSun" pitchFamily="2" charset="-122"/>
              </a:rPr>
              <a:t> (found by </a:t>
            </a:r>
            <a:r>
              <a:rPr lang="en-US" altLang="en-US" sz="3400"/>
              <a:t>psychological and instrumentation</a:t>
            </a:r>
            <a:r>
              <a:rPr lang="en-US" altLang="zh-CN" sz="3400">
                <a:ea typeface="SimSun" pitchFamily="2" charset="-122"/>
              </a:rPr>
              <a:t> experiments)</a:t>
            </a:r>
            <a:endParaRPr lang="en-US" altLang="en-US" sz="3400"/>
          </a:p>
        </p:txBody>
      </p:sp>
      <p:sp>
        <p:nvSpPr>
          <p:cNvPr id="13317" name="Rectangle 3"/>
          <p:cNvSpPr>
            <a:spLocks noGrp="1" noChangeArrowheads="1"/>
          </p:cNvSpPr>
          <p:nvPr>
            <p:ph type="body" sz="half" idx="1"/>
          </p:nvPr>
        </p:nvSpPr>
        <p:spPr>
          <a:xfrm>
            <a:off x="457347" y="1200150"/>
            <a:ext cx="3411044" cy="3398044"/>
          </a:xfrm>
        </p:spPr>
        <p:txBody>
          <a:bodyPr/>
          <a:lstStyle/>
          <a:p>
            <a:pPr eaLnBrk="1" hangingPunct="1"/>
            <a:r>
              <a:rPr lang="en-US" altLang="zh-CN" sz="2000">
                <a:ea typeface="SimSun" pitchFamily="2" charset="-122"/>
              </a:rPr>
              <a:t>Freq. lower than 1 KHz has narrower bands (and in  linear scale)</a:t>
            </a:r>
          </a:p>
          <a:p>
            <a:pPr eaLnBrk="1" hangingPunct="1"/>
            <a:r>
              <a:rPr lang="en-US" altLang="zh-CN" sz="2000">
                <a:ea typeface="SimSun" pitchFamily="2" charset="-122"/>
              </a:rPr>
              <a:t>Higher frequencies have larger bands (and in log scale)</a:t>
            </a:r>
          </a:p>
          <a:p>
            <a:pPr eaLnBrk="1" hangingPunct="1"/>
            <a:r>
              <a:rPr lang="en-US" altLang="zh-CN" sz="2000">
                <a:ea typeface="SimSun" pitchFamily="2" charset="-122"/>
              </a:rPr>
              <a:t>More filter below 1KHz</a:t>
            </a:r>
          </a:p>
          <a:p>
            <a:pPr eaLnBrk="1" hangingPunct="1"/>
            <a:r>
              <a:rPr lang="en-US" altLang="zh-CN" sz="2000">
                <a:ea typeface="SimSun" pitchFamily="2" charset="-122"/>
              </a:rPr>
              <a:t>Less filters above 1KHz</a:t>
            </a:r>
          </a:p>
        </p:txBody>
      </p:sp>
      <p:sp>
        <p:nvSpPr>
          <p:cNvPr id="13314" name="Footer Placeholder 5"/>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400">
                <a:solidFill>
                  <a:schemeClr val="tx1"/>
                </a:solidFill>
                <a:latin typeface="Verdana" pitchFamily="34" charset="0"/>
              </a:defRPr>
            </a:lvl1pPr>
            <a:lvl2pPr marL="633291" indent="-243573">
              <a:spcBef>
                <a:spcPct val="20000"/>
              </a:spcBef>
              <a:buClr>
                <a:schemeClr val="tx2"/>
              </a:buClr>
              <a:buSzPct val="75000"/>
              <a:buFont typeface="Wingdings" pitchFamily="2" charset="2"/>
              <a:buChar char="n"/>
              <a:defRPr sz="2000">
                <a:solidFill>
                  <a:schemeClr val="tx1"/>
                </a:solidFill>
                <a:latin typeface="Verdana" pitchFamily="34" charset="0"/>
              </a:defRPr>
            </a:lvl2pPr>
            <a:lvl3pPr marL="974293" indent="-194859">
              <a:spcBef>
                <a:spcPct val="20000"/>
              </a:spcBef>
              <a:buClr>
                <a:schemeClr val="accent1"/>
              </a:buClr>
              <a:buSzPct val="65000"/>
              <a:buFont typeface="Wingdings" pitchFamily="2" charset="2"/>
              <a:buChar char="p"/>
              <a:defRPr sz="1700">
                <a:solidFill>
                  <a:schemeClr val="tx1"/>
                </a:solidFill>
                <a:latin typeface="Verdana" pitchFamily="34" charset="0"/>
              </a:defRPr>
            </a:lvl3pPr>
            <a:lvl4pPr marL="1364010" indent="-194859">
              <a:spcBef>
                <a:spcPct val="20000"/>
              </a:spcBef>
              <a:buClr>
                <a:schemeClr val="bg2"/>
              </a:buClr>
              <a:buFont typeface="Wingdings" pitchFamily="2" charset="2"/>
              <a:buChar char="§"/>
              <a:defRPr>
                <a:solidFill>
                  <a:schemeClr val="tx1"/>
                </a:solidFill>
                <a:latin typeface="Verdana" pitchFamily="34" charset="0"/>
              </a:defRPr>
            </a:lvl4pPr>
            <a:lvl5pPr marL="1753728" indent="-194859">
              <a:spcBef>
                <a:spcPct val="20000"/>
              </a:spcBef>
              <a:buClr>
                <a:schemeClr val="tx2"/>
              </a:buClr>
              <a:buSzPct val="80000"/>
              <a:buFont typeface="Wingdings" pitchFamily="2" charset="2"/>
              <a:buChar char="§"/>
              <a:defRPr>
                <a:solidFill>
                  <a:schemeClr val="tx1"/>
                </a:solidFill>
                <a:latin typeface="Verdana" pitchFamily="34" charset="0"/>
              </a:defRPr>
            </a:lvl5pPr>
            <a:lvl6pPr marL="2143445"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533162"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2922880"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312597"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900" smtClean="0">
                <a:ea typeface="SimSun" pitchFamily="2" charset="-122"/>
              </a:rPr>
              <a:t>IWPR18: LSTM music classification, v1e</a:t>
            </a:r>
            <a:endParaRPr lang="en-US" altLang="zh-CN" sz="900">
              <a:ea typeface="SimSun" pitchFamily="2" charset="-122"/>
            </a:endParaRPr>
          </a:p>
        </p:txBody>
      </p:sp>
      <p:sp>
        <p:nvSpPr>
          <p:cNvPr id="13315" name="Slide Number Placeholder 6"/>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400">
                <a:solidFill>
                  <a:schemeClr val="tx1"/>
                </a:solidFill>
                <a:latin typeface="Verdana" pitchFamily="34" charset="0"/>
              </a:defRPr>
            </a:lvl1pPr>
            <a:lvl2pPr marL="633291" indent="-243573">
              <a:spcBef>
                <a:spcPct val="20000"/>
              </a:spcBef>
              <a:buClr>
                <a:schemeClr val="tx2"/>
              </a:buClr>
              <a:buSzPct val="75000"/>
              <a:buFont typeface="Wingdings" pitchFamily="2" charset="2"/>
              <a:buChar char="n"/>
              <a:defRPr sz="2000">
                <a:solidFill>
                  <a:schemeClr val="tx1"/>
                </a:solidFill>
                <a:latin typeface="Verdana" pitchFamily="34" charset="0"/>
              </a:defRPr>
            </a:lvl2pPr>
            <a:lvl3pPr marL="974293" indent="-194859">
              <a:spcBef>
                <a:spcPct val="20000"/>
              </a:spcBef>
              <a:buClr>
                <a:schemeClr val="accent1"/>
              </a:buClr>
              <a:buSzPct val="65000"/>
              <a:buFont typeface="Wingdings" pitchFamily="2" charset="2"/>
              <a:buChar char="p"/>
              <a:defRPr sz="1700">
                <a:solidFill>
                  <a:schemeClr val="tx1"/>
                </a:solidFill>
                <a:latin typeface="Verdana" pitchFamily="34" charset="0"/>
              </a:defRPr>
            </a:lvl3pPr>
            <a:lvl4pPr marL="1364010" indent="-194859">
              <a:spcBef>
                <a:spcPct val="20000"/>
              </a:spcBef>
              <a:buClr>
                <a:schemeClr val="bg2"/>
              </a:buClr>
              <a:buFont typeface="Wingdings" pitchFamily="2" charset="2"/>
              <a:buChar char="§"/>
              <a:defRPr>
                <a:solidFill>
                  <a:schemeClr val="tx1"/>
                </a:solidFill>
                <a:latin typeface="Verdana" pitchFamily="34" charset="0"/>
              </a:defRPr>
            </a:lvl4pPr>
            <a:lvl5pPr marL="1753728" indent="-194859">
              <a:spcBef>
                <a:spcPct val="20000"/>
              </a:spcBef>
              <a:buClr>
                <a:schemeClr val="tx2"/>
              </a:buClr>
              <a:buSzPct val="80000"/>
              <a:buFont typeface="Wingdings" pitchFamily="2" charset="2"/>
              <a:buChar char="§"/>
              <a:defRPr>
                <a:solidFill>
                  <a:schemeClr val="tx1"/>
                </a:solidFill>
                <a:latin typeface="Verdana" pitchFamily="34" charset="0"/>
              </a:defRPr>
            </a:lvl5pPr>
            <a:lvl6pPr marL="2143445"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533162"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2922880"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312597"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86ED10B2-262B-453C-9D9B-AAF1FB8717A4}" type="slidenum">
              <a:rPr lang="en-US" altLang="en-US" sz="900"/>
              <a:pPr>
                <a:spcBef>
                  <a:spcPct val="0"/>
                </a:spcBef>
                <a:buClrTx/>
                <a:buSzTx/>
                <a:buFontTx/>
                <a:buNone/>
              </a:pPr>
              <a:t>13</a:t>
            </a:fld>
            <a:endParaRPr lang="en-US" altLang="en-US" sz="900"/>
          </a:p>
        </p:txBody>
      </p:sp>
      <p:pic>
        <p:nvPicPr>
          <p:cNvPr id="13318" name="Picture 5" descr="http://instruct1.cit.cornell.edu/courses/ece576/FinalProjects/f2008/pae26_jsc59/pae26_jsc59/images/melfi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112" y="1600200"/>
            <a:ext cx="4925271"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6"/>
          <p:cNvSpPr txBox="1">
            <a:spLocks noChangeArrowheads="1"/>
          </p:cNvSpPr>
          <p:nvPr/>
        </p:nvSpPr>
        <p:spPr bwMode="auto">
          <a:xfrm>
            <a:off x="913228" y="4972050"/>
            <a:ext cx="6050047" cy="2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43" tIns="38972" rIns="77943" bIns="38972">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800"/>
              <a:t>http://instruct1.cit.cornell.edu/courses/ece576/FinalProjects/f2008/pae26_jsc59/pae26_jsc59/images/melfilt.png</a:t>
            </a:r>
          </a:p>
        </p:txBody>
      </p:sp>
      <p:sp>
        <p:nvSpPr>
          <p:cNvPr id="13320" name="Text Box 8"/>
          <p:cNvSpPr txBox="1">
            <a:spLocks noChangeArrowheads="1"/>
          </p:cNvSpPr>
          <p:nvPr/>
        </p:nvSpPr>
        <p:spPr bwMode="auto">
          <a:xfrm>
            <a:off x="4360918" y="1148954"/>
            <a:ext cx="788991" cy="77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43" tIns="38972" rIns="77943" bIns="38972">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500"/>
          </a:p>
          <a:p>
            <a:pPr>
              <a:spcBef>
                <a:spcPct val="0"/>
              </a:spcBef>
              <a:buClrTx/>
              <a:buSzTx/>
              <a:buFontTx/>
              <a:buNone/>
            </a:pPr>
            <a:r>
              <a:rPr lang="en-US" altLang="en-US" sz="1500"/>
              <a:t>Filter </a:t>
            </a:r>
          </a:p>
          <a:p>
            <a:pPr>
              <a:spcBef>
                <a:spcPct val="0"/>
              </a:spcBef>
              <a:buClrTx/>
              <a:buSzTx/>
              <a:buFontTx/>
              <a:buNone/>
            </a:pPr>
            <a:r>
              <a:rPr lang="en-US" altLang="en-US" sz="1500"/>
              <a:t>output</a:t>
            </a:r>
          </a:p>
        </p:txBody>
      </p:sp>
      <p:sp>
        <p:nvSpPr>
          <p:cNvPr id="13321" name="Line 11"/>
          <p:cNvSpPr>
            <a:spLocks noChangeShapeType="1"/>
          </p:cNvSpPr>
          <p:nvPr/>
        </p:nvSpPr>
        <p:spPr bwMode="auto">
          <a:xfrm>
            <a:off x="5768138" y="4743450"/>
            <a:ext cx="189974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43" tIns="38972" rIns="77943" bIns="38972"/>
          <a:lstStyle/>
          <a:p>
            <a:endParaRPr lang="en-US"/>
          </a:p>
        </p:txBody>
      </p:sp>
    </p:spTree>
    <p:extLst>
      <p:ext uri="{BB962C8B-B14F-4D97-AF65-F5344CB8AC3E}">
        <p14:creationId xmlns:p14="http://schemas.microsoft.com/office/powerpoint/2010/main" val="2246323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491062" y="228600"/>
            <a:ext cx="8229307" cy="571500"/>
          </a:xfrm>
        </p:spPr>
        <p:txBody>
          <a:bodyPr>
            <a:normAutofit fontScale="90000"/>
          </a:bodyPr>
          <a:lstStyle/>
          <a:p>
            <a:pPr eaLnBrk="1" hangingPunct="1"/>
            <a:r>
              <a:rPr lang="en-US" altLang="zh-CN" smtClean="0">
                <a:ea typeface="SimSun" pitchFamily="2" charset="-122"/>
              </a:rPr>
              <a:t>Cepstrum</a:t>
            </a:r>
            <a:endParaRPr lang="en-US" altLang="en-US" smtClean="0"/>
          </a:p>
        </p:txBody>
      </p:sp>
      <p:sp>
        <p:nvSpPr>
          <p:cNvPr id="41989" name="Rectangle 3"/>
          <p:cNvSpPr>
            <a:spLocks noGrp="1" noChangeArrowheads="1"/>
          </p:cNvSpPr>
          <p:nvPr>
            <p:ph idx="1"/>
          </p:nvPr>
        </p:nvSpPr>
        <p:spPr>
          <a:xfrm>
            <a:off x="666964" y="1257300"/>
            <a:ext cx="8477036" cy="3169444"/>
          </a:xfrm>
        </p:spPr>
        <p:txBody>
          <a:bodyPr>
            <a:normAutofit lnSpcReduction="10000"/>
          </a:bodyPr>
          <a:lstStyle/>
          <a:p>
            <a:pPr eaLnBrk="1" hangingPunct="1">
              <a:lnSpc>
                <a:spcPct val="90000"/>
              </a:lnSpc>
            </a:pPr>
            <a:r>
              <a:rPr lang="en-US" altLang="zh-CN" sz="2000" dirty="0">
                <a:ea typeface="SimSun" pitchFamily="2" charset="-122"/>
              </a:rPr>
              <a:t>C(n)=IDFT[log</a:t>
            </a:r>
            <a:r>
              <a:rPr lang="en-US" altLang="zh-CN" sz="2000" baseline="-25000" dirty="0">
                <a:ea typeface="SimSun" pitchFamily="2" charset="-122"/>
              </a:rPr>
              <a:t>10 </a:t>
            </a:r>
            <a:r>
              <a:rPr lang="en-US" altLang="zh-CN" sz="2000" dirty="0">
                <a:ea typeface="SimSun" pitchFamily="2" charset="-122"/>
              </a:rPr>
              <a:t>|S(w)|]=</a:t>
            </a:r>
          </a:p>
          <a:p>
            <a:pPr eaLnBrk="1" hangingPunct="1">
              <a:lnSpc>
                <a:spcPct val="90000"/>
              </a:lnSpc>
            </a:pPr>
            <a:r>
              <a:rPr lang="en-US" altLang="zh-CN" sz="2000" dirty="0">
                <a:ea typeface="SimSun" pitchFamily="2" charset="-122"/>
              </a:rPr>
              <a:t>IDFT[ log</a:t>
            </a:r>
            <a:r>
              <a:rPr lang="en-US" altLang="zh-CN" sz="2000" baseline="-25000" dirty="0">
                <a:ea typeface="SimSun" pitchFamily="2" charset="-122"/>
              </a:rPr>
              <a:t>10</a:t>
            </a:r>
            <a:r>
              <a:rPr lang="en-US" altLang="zh-CN" sz="2000" dirty="0">
                <a:ea typeface="SimSun" pitchFamily="2" charset="-122"/>
              </a:rPr>
              <a:t>{|E(w)|} + log</a:t>
            </a:r>
            <a:r>
              <a:rPr lang="en-US" altLang="zh-CN" sz="2000" baseline="-25000" dirty="0">
                <a:ea typeface="SimSun" pitchFamily="2" charset="-122"/>
              </a:rPr>
              <a:t>10</a:t>
            </a:r>
            <a:r>
              <a:rPr lang="en-US" altLang="zh-CN" sz="2000" dirty="0">
                <a:ea typeface="SimSun" pitchFamily="2" charset="-122"/>
              </a:rPr>
              <a:t>{|H(w)|} ]</a:t>
            </a:r>
          </a:p>
          <a:p>
            <a:pPr eaLnBrk="1" hangingPunct="1">
              <a:lnSpc>
                <a:spcPct val="90000"/>
              </a:lnSpc>
            </a:pPr>
            <a:endParaRPr lang="en-US" altLang="zh-CN" sz="2000" dirty="0">
              <a:ea typeface="SimSun" pitchFamily="2" charset="-122"/>
            </a:endParaRPr>
          </a:p>
          <a:p>
            <a:pPr eaLnBrk="1" hangingPunct="1">
              <a:lnSpc>
                <a:spcPct val="90000"/>
              </a:lnSpc>
            </a:pPr>
            <a:endParaRPr lang="en-US" altLang="zh-CN" sz="2000" dirty="0">
              <a:ea typeface="SimSun" pitchFamily="2" charset="-122"/>
              <a:sym typeface="Wingdings" pitchFamily="2" charset="2"/>
            </a:endParaRPr>
          </a:p>
          <a:p>
            <a:pPr eaLnBrk="1" hangingPunct="1">
              <a:lnSpc>
                <a:spcPct val="90000"/>
              </a:lnSpc>
            </a:pPr>
            <a:endParaRPr lang="en-US" altLang="zh-CN" sz="2000" dirty="0">
              <a:ea typeface="SimSun" pitchFamily="2" charset="-122"/>
              <a:sym typeface="Wingdings" pitchFamily="2" charset="2"/>
            </a:endParaRPr>
          </a:p>
          <a:p>
            <a:pPr eaLnBrk="1" hangingPunct="1">
              <a:lnSpc>
                <a:spcPct val="90000"/>
              </a:lnSpc>
            </a:pPr>
            <a:endParaRPr lang="en-US" altLang="zh-CN" sz="2000" dirty="0">
              <a:ea typeface="SimSun" pitchFamily="2" charset="-122"/>
              <a:sym typeface="Wingdings" pitchFamily="2" charset="2"/>
            </a:endParaRPr>
          </a:p>
          <a:p>
            <a:pPr eaLnBrk="1" hangingPunct="1">
              <a:lnSpc>
                <a:spcPct val="90000"/>
              </a:lnSpc>
            </a:pPr>
            <a:endParaRPr lang="en-US" altLang="zh-CN" sz="2000" dirty="0">
              <a:ea typeface="SimSun" pitchFamily="2" charset="-122"/>
              <a:sym typeface="Wingdings" pitchFamily="2" charset="2"/>
            </a:endParaRPr>
          </a:p>
          <a:p>
            <a:pPr eaLnBrk="1" hangingPunct="1">
              <a:lnSpc>
                <a:spcPct val="90000"/>
              </a:lnSpc>
            </a:pPr>
            <a:r>
              <a:rPr lang="en-US" altLang="zh-CN" sz="2000" dirty="0">
                <a:ea typeface="SimSun" pitchFamily="2" charset="-122"/>
                <a:sym typeface="Wingdings" pitchFamily="2" charset="2"/>
              </a:rPr>
              <a:t>In C(n), you can see E(n) and H(n) at two different positions</a:t>
            </a:r>
          </a:p>
          <a:p>
            <a:pPr eaLnBrk="1" hangingPunct="1">
              <a:lnSpc>
                <a:spcPct val="90000"/>
              </a:lnSpc>
            </a:pPr>
            <a:r>
              <a:rPr lang="en-US" altLang="zh-CN" sz="2000" dirty="0">
                <a:ea typeface="SimSun" pitchFamily="2" charset="-122"/>
                <a:sym typeface="Wingdings" pitchFamily="2" charset="2"/>
              </a:rPr>
              <a:t>Application: useful for (</a:t>
            </a:r>
            <a:r>
              <a:rPr lang="en-US" altLang="zh-CN" sz="2000" dirty="0" err="1">
                <a:ea typeface="SimSun" pitchFamily="2" charset="-122"/>
                <a:sym typeface="Wingdings" pitchFamily="2" charset="2"/>
              </a:rPr>
              <a:t>i</a:t>
            </a:r>
            <a:r>
              <a:rPr lang="en-US" altLang="zh-CN" sz="2000" dirty="0">
                <a:ea typeface="SimSun" pitchFamily="2" charset="-122"/>
                <a:sym typeface="Wingdings" pitchFamily="2" charset="2"/>
              </a:rPr>
              <a:t>) glottal excitation removal (ii) vocal tract filter analysis</a:t>
            </a:r>
            <a:endParaRPr lang="en-US" altLang="en-US" dirty="0" smtClean="0"/>
          </a:p>
        </p:txBody>
      </p:sp>
      <p:sp>
        <p:nvSpPr>
          <p:cNvPr id="41986"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400">
                <a:solidFill>
                  <a:schemeClr val="tx1"/>
                </a:solidFill>
                <a:latin typeface="Verdana" pitchFamily="34" charset="0"/>
              </a:defRPr>
            </a:lvl1pPr>
            <a:lvl2pPr marL="633291" indent="-243573">
              <a:spcBef>
                <a:spcPct val="20000"/>
              </a:spcBef>
              <a:buClr>
                <a:schemeClr val="tx2"/>
              </a:buClr>
              <a:buSzPct val="75000"/>
              <a:buFont typeface="Wingdings" pitchFamily="2" charset="2"/>
              <a:buChar char="n"/>
              <a:defRPr sz="2000">
                <a:solidFill>
                  <a:schemeClr val="tx1"/>
                </a:solidFill>
                <a:latin typeface="Verdana" pitchFamily="34" charset="0"/>
              </a:defRPr>
            </a:lvl2pPr>
            <a:lvl3pPr marL="974293" indent="-194859">
              <a:spcBef>
                <a:spcPct val="20000"/>
              </a:spcBef>
              <a:buClr>
                <a:schemeClr val="accent1"/>
              </a:buClr>
              <a:buSzPct val="65000"/>
              <a:buFont typeface="Wingdings" pitchFamily="2" charset="2"/>
              <a:buChar char="p"/>
              <a:defRPr sz="1700">
                <a:solidFill>
                  <a:schemeClr val="tx1"/>
                </a:solidFill>
                <a:latin typeface="Verdana" pitchFamily="34" charset="0"/>
              </a:defRPr>
            </a:lvl3pPr>
            <a:lvl4pPr marL="1364010" indent="-194859">
              <a:spcBef>
                <a:spcPct val="20000"/>
              </a:spcBef>
              <a:buClr>
                <a:schemeClr val="bg2"/>
              </a:buClr>
              <a:buFont typeface="Wingdings" pitchFamily="2" charset="2"/>
              <a:buChar char="§"/>
              <a:defRPr>
                <a:solidFill>
                  <a:schemeClr val="tx1"/>
                </a:solidFill>
                <a:latin typeface="Verdana" pitchFamily="34" charset="0"/>
              </a:defRPr>
            </a:lvl4pPr>
            <a:lvl5pPr marL="1753728" indent="-194859">
              <a:spcBef>
                <a:spcPct val="20000"/>
              </a:spcBef>
              <a:buClr>
                <a:schemeClr val="tx2"/>
              </a:buClr>
              <a:buSzPct val="80000"/>
              <a:buFont typeface="Wingdings" pitchFamily="2" charset="2"/>
              <a:buChar char="§"/>
              <a:defRPr>
                <a:solidFill>
                  <a:schemeClr val="tx1"/>
                </a:solidFill>
                <a:latin typeface="Verdana" pitchFamily="34" charset="0"/>
              </a:defRPr>
            </a:lvl5pPr>
            <a:lvl6pPr marL="2143445"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533162"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2922880"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312597"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900" smtClean="0">
                <a:ea typeface="SimSun" pitchFamily="2" charset="-122"/>
              </a:rPr>
              <a:t>IWPR18: LSTM music classification, v1e</a:t>
            </a:r>
            <a:endParaRPr lang="en-US" altLang="zh-CN" sz="900">
              <a:ea typeface="SimSun" pitchFamily="2" charset="-122"/>
            </a:endParaRPr>
          </a:p>
        </p:txBody>
      </p:sp>
      <p:sp>
        <p:nvSpPr>
          <p:cNvPr id="41987"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400">
                <a:solidFill>
                  <a:schemeClr val="tx1"/>
                </a:solidFill>
                <a:latin typeface="Verdana" pitchFamily="34" charset="0"/>
              </a:defRPr>
            </a:lvl1pPr>
            <a:lvl2pPr marL="633291" indent="-243573">
              <a:spcBef>
                <a:spcPct val="20000"/>
              </a:spcBef>
              <a:buClr>
                <a:schemeClr val="tx2"/>
              </a:buClr>
              <a:buSzPct val="75000"/>
              <a:buFont typeface="Wingdings" pitchFamily="2" charset="2"/>
              <a:buChar char="n"/>
              <a:defRPr sz="2000">
                <a:solidFill>
                  <a:schemeClr val="tx1"/>
                </a:solidFill>
                <a:latin typeface="Verdana" pitchFamily="34" charset="0"/>
              </a:defRPr>
            </a:lvl2pPr>
            <a:lvl3pPr marL="974293" indent="-194859">
              <a:spcBef>
                <a:spcPct val="20000"/>
              </a:spcBef>
              <a:buClr>
                <a:schemeClr val="accent1"/>
              </a:buClr>
              <a:buSzPct val="65000"/>
              <a:buFont typeface="Wingdings" pitchFamily="2" charset="2"/>
              <a:buChar char="p"/>
              <a:defRPr sz="1700">
                <a:solidFill>
                  <a:schemeClr val="tx1"/>
                </a:solidFill>
                <a:latin typeface="Verdana" pitchFamily="34" charset="0"/>
              </a:defRPr>
            </a:lvl3pPr>
            <a:lvl4pPr marL="1364010" indent="-194859">
              <a:spcBef>
                <a:spcPct val="20000"/>
              </a:spcBef>
              <a:buClr>
                <a:schemeClr val="bg2"/>
              </a:buClr>
              <a:buFont typeface="Wingdings" pitchFamily="2" charset="2"/>
              <a:buChar char="§"/>
              <a:defRPr>
                <a:solidFill>
                  <a:schemeClr val="tx1"/>
                </a:solidFill>
                <a:latin typeface="Verdana" pitchFamily="34" charset="0"/>
              </a:defRPr>
            </a:lvl4pPr>
            <a:lvl5pPr marL="1753728" indent="-194859">
              <a:spcBef>
                <a:spcPct val="20000"/>
              </a:spcBef>
              <a:buClr>
                <a:schemeClr val="tx2"/>
              </a:buClr>
              <a:buSzPct val="80000"/>
              <a:buFont typeface="Wingdings" pitchFamily="2" charset="2"/>
              <a:buChar char="§"/>
              <a:defRPr>
                <a:solidFill>
                  <a:schemeClr val="tx1"/>
                </a:solidFill>
                <a:latin typeface="Verdana" pitchFamily="34" charset="0"/>
              </a:defRPr>
            </a:lvl5pPr>
            <a:lvl6pPr marL="2143445"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533162"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2922880"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312597" indent="-194859"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7CFCEFC3-1C5D-46D1-950B-9A33F63F9E5F}" type="slidenum">
              <a:rPr lang="en-US" altLang="en-US" sz="900"/>
              <a:pPr>
                <a:spcBef>
                  <a:spcPct val="0"/>
                </a:spcBef>
                <a:buClrTx/>
                <a:buSzTx/>
                <a:buFontTx/>
                <a:buNone/>
              </a:pPr>
              <a:t>14</a:t>
            </a:fld>
            <a:endParaRPr lang="en-US" altLang="en-US" sz="900"/>
          </a:p>
        </p:txBody>
      </p:sp>
      <p:grpSp>
        <p:nvGrpSpPr>
          <p:cNvPr id="41990" name="Group 25"/>
          <p:cNvGrpSpPr>
            <a:grpSpLocks/>
          </p:cNvGrpSpPr>
          <p:nvPr/>
        </p:nvGrpSpPr>
        <p:grpSpPr bwMode="auto">
          <a:xfrm>
            <a:off x="474937" y="2000250"/>
            <a:ext cx="8139890" cy="1393031"/>
            <a:chOff x="335" y="1536"/>
            <a:chExt cx="5553" cy="1170"/>
          </a:xfrm>
        </p:grpSpPr>
        <p:grpSp>
          <p:nvGrpSpPr>
            <p:cNvPr id="41991" name="Group 23"/>
            <p:cNvGrpSpPr>
              <a:grpSpLocks/>
            </p:cNvGrpSpPr>
            <p:nvPr/>
          </p:nvGrpSpPr>
          <p:grpSpPr bwMode="auto">
            <a:xfrm>
              <a:off x="479" y="1536"/>
              <a:ext cx="5409" cy="1170"/>
              <a:chOff x="383" y="3139"/>
              <a:chExt cx="5409" cy="1170"/>
            </a:xfrm>
          </p:grpSpPr>
          <p:sp>
            <p:nvSpPr>
              <p:cNvPr id="41993" name="Text Box 6"/>
              <p:cNvSpPr txBox="1">
                <a:spLocks noChangeArrowheads="1"/>
              </p:cNvSpPr>
              <p:nvPr/>
            </p:nvSpPr>
            <p:spPr bwMode="auto">
              <a:xfrm>
                <a:off x="968" y="3407"/>
                <a:ext cx="887" cy="2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windowing</a:t>
                </a:r>
                <a:endParaRPr lang="en-US" altLang="en-US" sz="1500"/>
              </a:p>
            </p:txBody>
          </p:sp>
          <p:sp>
            <p:nvSpPr>
              <p:cNvPr id="41994" name="Text Box 7"/>
              <p:cNvSpPr txBox="1">
                <a:spLocks noChangeArrowheads="1"/>
              </p:cNvSpPr>
              <p:nvPr/>
            </p:nvSpPr>
            <p:spPr bwMode="auto">
              <a:xfrm>
                <a:off x="2312" y="3407"/>
                <a:ext cx="381" cy="2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DFT</a:t>
                </a:r>
                <a:endParaRPr lang="en-US" altLang="en-US" sz="1500"/>
              </a:p>
            </p:txBody>
          </p:sp>
          <p:sp>
            <p:nvSpPr>
              <p:cNvPr id="41995" name="Text Box 8"/>
              <p:cNvSpPr txBox="1">
                <a:spLocks noChangeArrowheads="1"/>
              </p:cNvSpPr>
              <p:nvPr/>
            </p:nvSpPr>
            <p:spPr bwMode="auto">
              <a:xfrm>
                <a:off x="3032" y="3407"/>
                <a:ext cx="780" cy="2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Log|x(w)|</a:t>
                </a:r>
                <a:endParaRPr lang="en-US" altLang="en-US" sz="1500"/>
              </a:p>
            </p:txBody>
          </p:sp>
          <p:sp>
            <p:nvSpPr>
              <p:cNvPr id="41996" name="Text Box 9"/>
              <p:cNvSpPr txBox="1">
                <a:spLocks noChangeArrowheads="1"/>
              </p:cNvSpPr>
              <p:nvPr/>
            </p:nvSpPr>
            <p:spPr bwMode="auto">
              <a:xfrm>
                <a:off x="4520" y="3407"/>
                <a:ext cx="437" cy="2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IDFT</a:t>
                </a:r>
                <a:endParaRPr lang="en-US" altLang="en-US" sz="1500"/>
              </a:p>
            </p:txBody>
          </p:sp>
          <p:sp>
            <p:nvSpPr>
              <p:cNvPr id="41997" name="Line 10"/>
              <p:cNvSpPr>
                <a:spLocks noChangeShapeType="1"/>
              </p:cNvSpPr>
              <p:nvPr/>
            </p:nvSpPr>
            <p:spPr bwMode="auto">
              <a:xfrm>
                <a:off x="728" y="3551"/>
                <a:ext cx="24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1998" name="Line 11"/>
              <p:cNvSpPr>
                <a:spLocks noChangeShapeType="1"/>
              </p:cNvSpPr>
              <p:nvPr/>
            </p:nvSpPr>
            <p:spPr bwMode="auto">
              <a:xfrm>
                <a:off x="1880" y="3551"/>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1999" name="Line 12"/>
              <p:cNvSpPr>
                <a:spLocks noChangeShapeType="1"/>
              </p:cNvSpPr>
              <p:nvPr/>
            </p:nvSpPr>
            <p:spPr bwMode="auto">
              <a:xfrm>
                <a:off x="2696" y="3551"/>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2000" name="Line 13"/>
              <p:cNvSpPr>
                <a:spLocks noChangeShapeType="1"/>
              </p:cNvSpPr>
              <p:nvPr/>
            </p:nvSpPr>
            <p:spPr bwMode="auto">
              <a:xfrm>
                <a:off x="3848" y="3503"/>
                <a:ext cx="67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2001" name="Text Box 14"/>
              <p:cNvSpPr txBox="1">
                <a:spLocks noChangeArrowheads="1"/>
              </p:cNvSpPr>
              <p:nvPr/>
            </p:nvSpPr>
            <p:spPr bwMode="auto">
              <a:xfrm>
                <a:off x="1871" y="3139"/>
                <a:ext cx="415"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X(n)</a:t>
                </a:r>
                <a:endParaRPr lang="en-US" altLang="en-US" sz="1500"/>
              </a:p>
            </p:txBody>
          </p:sp>
          <p:sp>
            <p:nvSpPr>
              <p:cNvPr id="42002" name="Text Box 15"/>
              <p:cNvSpPr txBox="1">
                <a:spLocks noChangeArrowheads="1"/>
              </p:cNvSpPr>
              <p:nvPr/>
            </p:nvSpPr>
            <p:spPr bwMode="auto">
              <a:xfrm>
                <a:off x="2648" y="3167"/>
                <a:ext cx="439"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X(w)</a:t>
                </a:r>
                <a:endParaRPr lang="en-US" altLang="en-US" sz="1500"/>
              </a:p>
            </p:txBody>
          </p:sp>
          <p:sp>
            <p:nvSpPr>
              <p:cNvPr id="42003" name="Text Box 16"/>
              <p:cNvSpPr txBox="1">
                <a:spLocks noChangeArrowheads="1"/>
              </p:cNvSpPr>
              <p:nvPr/>
            </p:nvSpPr>
            <p:spPr bwMode="auto">
              <a:xfrm>
                <a:off x="3848" y="3167"/>
                <a:ext cx="780"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Log|x(w)|</a:t>
                </a:r>
                <a:endParaRPr lang="en-US" altLang="en-US" sz="1500"/>
              </a:p>
            </p:txBody>
          </p:sp>
          <p:sp>
            <p:nvSpPr>
              <p:cNvPr id="42004" name="Text Box 18"/>
              <p:cNvSpPr txBox="1">
                <a:spLocks noChangeArrowheads="1"/>
              </p:cNvSpPr>
              <p:nvPr/>
            </p:nvSpPr>
            <p:spPr bwMode="auto">
              <a:xfrm>
                <a:off x="431" y="3648"/>
                <a:ext cx="2926" cy="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N=time index</a:t>
                </a:r>
              </a:p>
              <a:p>
                <a:pPr>
                  <a:spcBef>
                    <a:spcPct val="0"/>
                  </a:spcBef>
                  <a:buClrTx/>
                  <a:buSzTx/>
                  <a:buFontTx/>
                  <a:buNone/>
                </a:pPr>
                <a:r>
                  <a:rPr lang="en-US" altLang="zh-CN" sz="1500">
                    <a:ea typeface="SimSun" pitchFamily="2" charset="-122"/>
                  </a:rPr>
                  <a:t>w=frequency</a:t>
                </a:r>
              </a:p>
              <a:p>
                <a:pPr>
                  <a:spcBef>
                    <a:spcPct val="0"/>
                  </a:spcBef>
                  <a:buClrTx/>
                  <a:buSzTx/>
                  <a:buFontTx/>
                  <a:buNone/>
                </a:pPr>
                <a:r>
                  <a:rPr lang="en-US" altLang="zh-CN" sz="1500">
                    <a:ea typeface="SimSun" pitchFamily="2" charset="-122"/>
                  </a:rPr>
                  <a:t>I-DFT=Inverse-discrete Fourier transform </a:t>
                </a:r>
                <a:endParaRPr lang="en-US" altLang="en-US" sz="1500"/>
              </a:p>
            </p:txBody>
          </p:sp>
          <p:sp>
            <p:nvSpPr>
              <p:cNvPr id="42005" name="Text Box 19"/>
              <p:cNvSpPr txBox="1">
                <a:spLocks noChangeArrowheads="1"/>
              </p:cNvSpPr>
              <p:nvPr/>
            </p:nvSpPr>
            <p:spPr bwMode="auto">
              <a:xfrm>
                <a:off x="383" y="3379"/>
                <a:ext cx="415"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S(n)</a:t>
                </a:r>
                <a:endParaRPr lang="en-US" altLang="en-US" sz="1500"/>
              </a:p>
            </p:txBody>
          </p:sp>
          <p:sp>
            <p:nvSpPr>
              <p:cNvPr id="42006" name="Text Box 20"/>
              <p:cNvSpPr txBox="1">
                <a:spLocks noChangeArrowheads="1"/>
              </p:cNvSpPr>
              <p:nvPr/>
            </p:nvSpPr>
            <p:spPr bwMode="auto">
              <a:xfrm>
                <a:off x="5375" y="3379"/>
                <a:ext cx="417"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500">
                    <a:ea typeface="SimSun" pitchFamily="2" charset="-122"/>
                  </a:rPr>
                  <a:t>C(n)</a:t>
                </a:r>
                <a:endParaRPr lang="en-US" altLang="en-US" sz="1500"/>
              </a:p>
            </p:txBody>
          </p:sp>
          <p:sp>
            <p:nvSpPr>
              <p:cNvPr id="42007" name="Line 21"/>
              <p:cNvSpPr>
                <a:spLocks noChangeShapeType="1"/>
              </p:cNvSpPr>
              <p:nvPr/>
            </p:nvSpPr>
            <p:spPr bwMode="auto">
              <a:xfrm>
                <a:off x="5000" y="3503"/>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grpSp>
        <p:sp>
          <p:nvSpPr>
            <p:cNvPr id="41992" name="Rectangle 24"/>
            <p:cNvSpPr>
              <a:spLocks noChangeArrowheads="1"/>
            </p:cNvSpPr>
            <p:nvPr/>
          </p:nvSpPr>
          <p:spPr bwMode="auto">
            <a:xfrm>
              <a:off x="335" y="1903"/>
              <a:ext cx="124" cy="2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500"/>
            </a:p>
          </p:txBody>
        </p:sp>
      </p:grpSp>
    </p:spTree>
    <p:extLst>
      <p:ext uri="{BB962C8B-B14F-4D97-AF65-F5344CB8AC3E}">
        <p14:creationId xmlns:p14="http://schemas.microsoft.com/office/powerpoint/2010/main" val="2299982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739919" y="255675"/>
            <a:ext cx="7420857" cy="9993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US" altLang="zh-TW" sz="2000" dirty="0" smtClean="0"/>
              <a:t>T</a:t>
            </a:r>
            <a:r>
              <a:rPr lang="zh-TW" sz="2000" dirty="0" smtClean="0"/>
              <a:t>o compute</a:t>
            </a:r>
            <a:r>
              <a:rPr lang="en-US" altLang="zh-TW" sz="2000" dirty="0" smtClean="0"/>
              <a:t> Mel-Scale Cepstral </a:t>
            </a:r>
            <a:r>
              <a:rPr lang="en-US" altLang="zh-TW" sz="2000" dirty="0" err="1" smtClean="0"/>
              <a:t>Coef</a:t>
            </a:r>
            <a:r>
              <a:rPr lang="en-US" altLang="zh-TW" sz="2000" dirty="0" smtClean="0"/>
              <a:t>. MFCC</a:t>
            </a:r>
            <a:br>
              <a:rPr lang="en-US" altLang="zh-TW" sz="2000" dirty="0" smtClean="0"/>
            </a:br>
            <a:r>
              <a:rPr lang="en-US" altLang="zh-TW" sz="2000" dirty="0" smtClean="0"/>
              <a:t>We modified the original  </a:t>
            </a:r>
            <a:r>
              <a:rPr lang="en-US" altLang="zh-TW" sz="2000" dirty="0" err="1" smtClean="0"/>
              <a:t>cepstrum</a:t>
            </a:r>
            <a:r>
              <a:rPr lang="en-US" altLang="zh-TW" sz="2000" dirty="0" smtClean="0"/>
              <a:t> calculation by using</a:t>
            </a:r>
            <a:br>
              <a:rPr lang="en-US" altLang="zh-TW" sz="2000" dirty="0" smtClean="0"/>
            </a:br>
            <a:r>
              <a:rPr lang="en-US" altLang="zh-TW" sz="2000" dirty="0" smtClean="0"/>
              <a:t>(1) Mel scale filter and (2) (Inverse) Discreet Cosine </a:t>
            </a:r>
            <a:r>
              <a:rPr lang="en-US" altLang="zh-TW" sz="2000" dirty="0" smtClean="0"/>
              <a:t>Transform </a:t>
            </a:r>
            <a:r>
              <a:rPr lang="en-US" altLang="zh-TW" sz="2000" dirty="0" smtClean="0"/>
              <a:t>instead of IDFT</a:t>
            </a:r>
            <a:endParaRPr sz="20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15</a:t>
            </a:fld>
            <a:endParaRPr lang="zh-TW" altLang="en-US"/>
          </a:p>
        </p:txBody>
      </p:sp>
      <p:pic>
        <p:nvPicPr>
          <p:cNvPr id="584" name="Shape 584"/>
          <p:cNvPicPr preferRelativeResize="0"/>
          <p:nvPr/>
        </p:nvPicPr>
        <p:blipFill>
          <a:blip r:embed="rId3">
            <a:alphaModFix/>
          </a:blip>
          <a:stretch>
            <a:fillRect/>
          </a:stretch>
        </p:blipFill>
        <p:spPr>
          <a:xfrm>
            <a:off x="594562" y="1717733"/>
            <a:ext cx="6779462" cy="3306043"/>
          </a:xfrm>
          <a:prstGeom prst="rect">
            <a:avLst/>
          </a:prstGeom>
          <a:noFill/>
          <a:ln>
            <a:noFill/>
          </a:ln>
        </p:spPr>
      </p:pic>
      <p:sp>
        <p:nvSpPr>
          <p:cNvPr id="586" name="Shape 586"/>
          <p:cNvSpPr txBox="1"/>
          <p:nvPr/>
        </p:nvSpPr>
        <p:spPr>
          <a:xfrm>
            <a:off x="862649" y="4916976"/>
            <a:ext cx="6003600" cy="213600"/>
          </a:xfrm>
          <a:prstGeom prst="rect">
            <a:avLst/>
          </a:prstGeom>
          <a:noFill/>
          <a:ln>
            <a:noFill/>
          </a:ln>
        </p:spPr>
        <p:txBody>
          <a:bodyPr spcFirstLastPara="1" wrap="square" lIns="91425" tIns="91425" rIns="91425" bIns="91425" anchor="ctr" anchorCtr="0">
            <a:noAutofit/>
          </a:bodyPr>
          <a:lstStyle/>
          <a:p>
            <a:pPr marL="0" lvl="0" indent="63500" rtl="0">
              <a:lnSpc>
                <a:spcPct val="115000"/>
              </a:lnSpc>
              <a:spcBef>
                <a:spcPts val="0"/>
              </a:spcBef>
              <a:spcAft>
                <a:spcPts val="0"/>
              </a:spcAft>
              <a:buNone/>
            </a:pPr>
            <a:r>
              <a:rPr lang="zh-TW" sz="900" dirty="0">
                <a:solidFill>
                  <a:schemeClr val="tx1"/>
                </a:solidFill>
                <a:latin typeface="Roboto"/>
                <a:ea typeface="Roboto"/>
                <a:cs typeface="Roboto"/>
                <a:sym typeface="Roboto"/>
              </a:rPr>
              <a:t>Block Diagram of MFCC alogorithm  (</a:t>
            </a:r>
            <a:r>
              <a:rPr lang="zh-TW" sz="1050" dirty="0">
                <a:solidFill>
                  <a:schemeClr val="tx1"/>
                </a:solidFill>
                <a:highlight>
                  <a:srgbClr val="FFFFFF"/>
                </a:highlight>
              </a:rPr>
              <a:t>Michael Lutter,</a:t>
            </a:r>
            <a:r>
              <a:rPr lang="zh-TW" sz="900" dirty="0">
                <a:solidFill>
                  <a:schemeClr val="tx1"/>
                </a:solidFill>
                <a:latin typeface="Roboto"/>
                <a:ea typeface="Roboto"/>
                <a:cs typeface="Roboto"/>
                <a:sym typeface="Roboto"/>
              </a:rPr>
              <a:t>2014) </a:t>
            </a:r>
            <a:endParaRPr sz="900" dirty="0">
              <a:solidFill>
                <a:schemeClr val="tx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t>Extracted Feature</a:t>
            </a:r>
            <a:endParaRPr/>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16</a:t>
            </a:fld>
            <a:endParaRPr lang="zh-TW" altLang="en-US"/>
          </a:p>
        </p:txBody>
      </p:sp>
      <p:graphicFrame>
        <p:nvGraphicFramePr>
          <p:cNvPr id="381" name="Shape 381"/>
          <p:cNvGraphicFramePr/>
          <p:nvPr>
            <p:extLst>
              <p:ext uri="{D42A27DB-BD31-4B8C-83A1-F6EECF244321}">
                <p14:modId xmlns:p14="http://schemas.microsoft.com/office/powerpoint/2010/main" val="1494670685"/>
              </p:ext>
            </p:extLst>
          </p:nvPr>
        </p:nvGraphicFramePr>
        <p:xfrm>
          <a:off x="2276954" y="1592051"/>
          <a:ext cx="3622964" cy="1479285"/>
        </p:xfrm>
        <a:graphic>
          <a:graphicData uri="http://schemas.openxmlformats.org/drawingml/2006/table">
            <a:tbl>
              <a:tblPr>
                <a:noFill/>
                <a:tableStyleId>{51D79FE6-9CB8-4247-9D1E-E2F9BBA101D1}</a:tableStyleId>
              </a:tblPr>
              <a:tblGrid>
                <a:gridCol w="1948839">
                  <a:extLst>
                    <a:ext uri="{9D8B030D-6E8A-4147-A177-3AD203B41FA5}">
                      <a16:colId xmlns="" xmlns:a16="http://schemas.microsoft.com/office/drawing/2014/main" val="20000"/>
                    </a:ext>
                  </a:extLst>
                </a:gridCol>
                <a:gridCol w="1674125">
                  <a:extLst>
                    <a:ext uri="{9D8B030D-6E8A-4147-A177-3AD203B41FA5}">
                      <a16:colId xmlns="" xmlns:a16="http://schemas.microsoft.com/office/drawing/2014/main" val="20001"/>
                    </a:ext>
                  </a:extLst>
                </a:gridCol>
              </a:tblGrid>
              <a:tr h="473475">
                <a:tc>
                  <a:txBody>
                    <a:bodyPr/>
                    <a:lstStyle/>
                    <a:p>
                      <a:pPr marL="0" lvl="0" indent="0">
                        <a:spcBef>
                          <a:spcPts val="0"/>
                        </a:spcBef>
                        <a:spcAft>
                          <a:spcPts val="0"/>
                        </a:spcAft>
                        <a:buNone/>
                      </a:pPr>
                      <a:endParaRPr dirty="0"/>
                    </a:p>
                  </a:txBody>
                  <a:tcPr marL="91425" marR="91425" marT="91425" marB="91425"/>
                </a:tc>
                <a:tc>
                  <a:txBody>
                    <a:bodyPr/>
                    <a:lstStyle/>
                    <a:p>
                      <a:pPr marL="0" lvl="0" indent="0">
                        <a:spcBef>
                          <a:spcPts val="0"/>
                        </a:spcBef>
                        <a:spcAft>
                          <a:spcPts val="0"/>
                        </a:spcAft>
                        <a:buNone/>
                      </a:pPr>
                      <a:r>
                        <a:rPr lang="en-US" altLang="zh-TW" dirty="0"/>
                        <a:t>Features</a:t>
                      </a:r>
                      <a:endParaRPr dirty="0"/>
                    </a:p>
                  </a:txBody>
                  <a:tcPr marL="91425" marR="91425" marT="91425" marB="91425"/>
                </a:tc>
                <a:extLst>
                  <a:ext uri="{0D108BD9-81ED-4DB2-BD59-A6C34878D82A}">
                    <a16:rowId xmlns="" xmlns:a16="http://schemas.microsoft.com/office/drawing/2014/main" val="10000"/>
                  </a:ext>
                </a:extLst>
              </a:tr>
              <a:tr h="478050">
                <a:tc>
                  <a:txBody>
                    <a:bodyPr/>
                    <a:lstStyle/>
                    <a:p>
                      <a:pPr marL="0" lvl="0" indent="0">
                        <a:spcBef>
                          <a:spcPts val="0"/>
                        </a:spcBef>
                        <a:spcAft>
                          <a:spcPts val="0"/>
                        </a:spcAft>
                        <a:buNone/>
                      </a:pPr>
                      <a:r>
                        <a:rPr lang="en-US" altLang="zh-TW" dirty="0" smtClean="0"/>
                        <a:t>Typical Number </a:t>
                      </a:r>
                      <a:r>
                        <a:rPr lang="en-US" altLang="zh-TW" dirty="0"/>
                        <a:t>of MFCCs</a:t>
                      </a:r>
                      <a:endParaRPr dirty="0"/>
                    </a:p>
                  </a:txBody>
                  <a:tcPr marL="91425" marR="91425" marT="91425" marB="91425"/>
                </a:tc>
                <a:tc>
                  <a:txBody>
                    <a:bodyPr/>
                    <a:lstStyle/>
                    <a:p>
                      <a:pPr marL="0" lvl="0" indent="0" algn="ctr">
                        <a:spcBef>
                          <a:spcPts val="0"/>
                        </a:spcBef>
                        <a:spcAft>
                          <a:spcPts val="0"/>
                        </a:spcAft>
                        <a:buNone/>
                      </a:pPr>
                      <a:r>
                        <a:rPr lang="zh-TW" dirty="0" smtClean="0"/>
                        <a:t>13</a:t>
                      </a:r>
                      <a:endParaRPr lang="en-US" altLang="zh-TW" dirty="0" smtClean="0"/>
                    </a:p>
                    <a:p>
                      <a:pPr marL="0" lvl="0" indent="0" algn="ctr">
                        <a:spcBef>
                          <a:spcPts val="0"/>
                        </a:spcBef>
                        <a:spcAft>
                          <a:spcPts val="0"/>
                        </a:spcAft>
                        <a:buNone/>
                      </a:pPr>
                      <a:r>
                        <a:rPr lang="en-US" dirty="0" smtClean="0"/>
                        <a:t>Use C1-C12 (C0 not used)</a:t>
                      </a:r>
                      <a:endParaRPr dirty="0"/>
                    </a:p>
                  </a:txBody>
                  <a:tcPr marL="91425" marR="91425" marT="91425" marB="91425"/>
                </a:tc>
                <a:extLst>
                  <a:ext uri="{0D108BD9-81ED-4DB2-BD59-A6C34878D82A}">
                    <a16:rowId xmlns=""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dirty="0" smtClean="0"/>
              <a:t>Neural network model</a:t>
            </a:r>
            <a:endParaRPr dirty="0">
              <a:solidFill>
                <a:schemeClr val="lt2"/>
              </a:solidFill>
            </a:endParaRPr>
          </a:p>
        </p:txBody>
      </p:sp>
      <p:sp>
        <p:nvSpPr>
          <p:cNvPr id="4" name="Subtitle 3"/>
          <p:cNvSpPr>
            <a:spLocks noGrp="1"/>
          </p:cNvSpPr>
          <p:nvPr>
            <p:ph type="subTitle" idx="1"/>
          </p:nvPr>
        </p:nvSpPr>
        <p:spPr/>
        <p:txBody>
          <a:bodyPr/>
          <a:lstStyle/>
          <a:p>
            <a:r>
              <a:rPr lang="en-US" dirty="0" smtClean="0"/>
              <a:t>A brief introduction</a:t>
            </a:r>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17</a:t>
            </a:fld>
            <a:endParaRPr lang="zh-TW" altLang="en-US"/>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Tree>
    <p:extLst>
      <p:ext uri="{BB962C8B-B14F-4D97-AF65-F5344CB8AC3E}">
        <p14:creationId xmlns:p14="http://schemas.microsoft.com/office/powerpoint/2010/main" val="214837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E9EDA4-9A14-49ED-B145-5493D5A128CE}"/>
              </a:ext>
            </a:extLst>
          </p:cNvPr>
          <p:cNvSpPr>
            <a:spLocks noGrp="1"/>
          </p:cNvSpPr>
          <p:nvPr>
            <p:ph type="title"/>
          </p:nvPr>
        </p:nvSpPr>
        <p:spPr/>
        <p:txBody>
          <a:bodyPr>
            <a:normAutofit/>
          </a:bodyPr>
          <a:lstStyle/>
          <a:p>
            <a:r>
              <a:rPr lang="en-US" dirty="0"/>
              <a:t>Common </a:t>
            </a:r>
            <a:r>
              <a:rPr lang="en-US" dirty="0" smtClean="0"/>
              <a:t>types </a:t>
            </a:r>
            <a:r>
              <a:rPr lang="en-US" dirty="0"/>
              <a:t>of Neural Network</a:t>
            </a:r>
          </a:p>
        </p:txBody>
      </p:sp>
      <p:sp>
        <p:nvSpPr>
          <p:cNvPr id="5" name="Content Placeholder 4"/>
          <p:cNvSpPr>
            <a:spLocks noGrp="1"/>
          </p:cNvSpPr>
          <p:nvPr>
            <p:ph idx="1"/>
          </p:nvPr>
        </p:nvSpPr>
        <p:spPr/>
        <p:txBody>
          <a:bodyPr/>
          <a:lstStyle/>
          <a:p>
            <a:r>
              <a:rPr lang="en-US" dirty="0"/>
              <a:t>CNN (convolution neural net</a:t>
            </a:r>
            <a:r>
              <a:rPr lang="en-US" dirty="0" smtClean="0"/>
              <a:t>)</a:t>
            </a:r>
          </a:p>
          <a:p>
            <a:r>
              <a:rPr lang="en-US" dirty="0"/>
              <a:t>Recurrent neural </a:t>
            </a:r>
            <a:r>
              <a:rPr lang="en-US" dirty="0" smtClean="0"/>
              <a:t>network</a:t>
            </a:r>
          </a:p>
          <a:p>
            <a:pPr lvl="1"/>
            <a:r>
              <a:rPr lang="en-US" dirty="0" smtClean="0"/>
              <a:t>A form of RNN : LSTM </a:t>
            </a:r>
            <a:r>
              <a:rPr lang="en-US" dirty="0"/>
              <a:t>(Long short-term memory)</a:t>
            </a:r>
          </a:p>
        </p:txBody>
      </p:sp>
      <p:sp>
        <p:nvSpPr>
          <p:cNvPr id="4" name="Footer Placeholder 3"/>
          <p:cNvSpPr>
            <a:spLocks noGrp="1"/>
          </p:cNvSpPr>
          <p:nvPr>
            <p:ph type="ftr" sz="quarter" idx="11"/>
          </p:nvPr>
        </p:nvSpPr>
        <p:spPr/>
        <p:txBody>
          <a:bodyPr/>
          <a:lstStyle/>
          <a:p>
            <a:r>
              <a:rPr lang="en-US" smtClean="0"/>
              <a:t>IWPR18: LSTM music classification, v1e</a:t>
            </a:r>
            <a:endParaRPr lang="en-US"/>
          </a:p>
        </p:txBody>
      </p:sp>
      <p:sp>
        <p:nvSpPr>
          <p:cNvPr id="3" name="Slide Number Placeholder 2"/>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18</a:t>
            </a:fld>
            <a:endParaRPr lang="zh-TW" altLang="en-US"/>
          </a:p>
        </p:txBody>
      </p:sp>
    </p:spTree>
    <p:extLst>
      <p:ext uri="{BB962C8B-B14F-4D97-AF65-F5344CB8AC3E}">
        <p14:creationId xmlns:p14="http://schemas.microsoft.com/office/powerpoint/2010/main" val="61076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1321273" y="0"/>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Long Short-Term Memory(LSTM) Network</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19</a:t>
            </a:fld>
            <a:endParaRPr lang="zh-TW" altLang="en-US"/>
          </a:p>
        </p:txBody>
      </p:sp>
      <p:pic>
        <p:nvPicPr>
          <p:cNvPr id="392" name="Shape 392"/>
          <p:cNvPicPr preferRelativeResize="0"/>
          <p:nvPr/>
        </p:nvPicPr>
        <p:blipFill>
          <a:blip r:embed="rId3">
            <a:alphaModFix/>
          </a:blip>
          <a:stretch>
            <a:fillRect/>
          </a:stretch>
        </p:blipFill>
        <p:spPr>
          <a:xfrm>
            <a:off x="1482725" y="3954225"/>
            <a:ext cx="6178551" cy="1151175"/>
          </a:xfrm>
          <a:prstGeom prst="rect">
            <a:avLst/>
          </a:prstGeom>
          <a:noFill/>
          <a:ln>
            <a:noFill/>
          </a:ln>
        </p:spPr>
      </p:pic>
      <p:pic>
        <p:nvPicPr>
          <p:cNvPr id="393" name="Shape 393"/>
          <p:cNvPicPr preferRelativeResize="0"/>
          <p:nvPr/>
        </p:nvPicPr>
        <p:blipFill>
          <a:blip r:embed="rId4">
            <a:alphaModFix/>
          </a:blip>
          <a:stretch>
            <a:fillRect/>
          </a:stretch>
        </p:blipFill>
        <p:spPr>
          <a:xfrm>
            <a:off x="1162563" y="1528150"/>
            <a:ext cx="6818873" cy="2562050"/>
          </a:xfrm>
          <a:prstGeom prst="rect">
            <a:avLst/>
          </a:prstGeom>
          <a:noFill/>
          <a:ln>
            <a:noFill/>
          </a:ln>
        </p:spPr>
      </p:pic>
      <p:sp>
        <p:nvSpPr>
          <p:cNvPr id="3" name="TextBox 2"/>
          <p:cNvSpPr txBox="1"/>
          <p:nvPr/>
        </p:nvSpPr>
        <p:spPr>
          <a:xfrm>
            <a:off x="0" y="0"/>
            <a:ext cx="4201791" cy="276999"/>
          </a:xfrm>
          <a:prstGeom prst="rect">
            <a:avLst/>
          </a:prstGeom>
          <a:noFill/>
        </p:spPr>
        <p:txBody>
          <a:bodyPr wrap="none" rtlCol="0">
            <a:spAutoFit/>
          </a:bodyPr>
          <a:lstStyle/>
          <a:p>
            <a:r>
              <a:rPr lang="en-US" sz="1200" dirty="0"/>
              <a:t>http://colah.github.io/posts/2015-08-Understanding-LSTMs/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dirty="0" smtClean="0"/>
              <a:t>Introduction</a:t>
            </a:r>
            <a:endParaRPr dirty="0">
              <a:solidFill>
                <a:schemeClr val="lt2"/>
              </a:solidFill>
            </a:endParaRPr>
          </a:p>
        </p:txBody>
      </p:sp>
      <p:sp>
        <p:nvSpPr>
          <p:cNvPr id="4" name="Subtitle 3"/>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2</a:t>
            </a:fld>
            <a:endParaRPr lang="zh-TW" altLang="en-US"/>
          </a:p>
        </p:txBody>
      </p:sp>
      <p:sp>
        <p:nvSpPr>
          <p:cNvPr id="5" name="Footer Placeholder 4"/>
          <p:cNvSpPr>
            <a:spLocks noGrp="1"/>
          </p:cNvSpPr>
          <p:nvPr>
            <p:ph type="ftr" sz="quarter" idx="11"/>
          </p:nvPr>
        </p:nvSpPr>
        <p:spPr/>
        <p:txBody>
          <a:bodyPr/>
          <a:lstStyle/>
          <a:p>
            <a:r>
              <a:rPr lang="en-US" smtClean="0"/>
              <a:t>IWPR18: LSTM music classification, v1e</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Shape 398"/>
          <p:cNvPicPr preferRelativeResize="0"/>
          <p:nvPr/>
        </p:nvPicPr>
        <p:blipFill>
          <a:blip r:embed="rId3">
            <a:alphaModFix/>
          </a:blip>
          <a:stretch>
            <a:fillRect/>
          </a:stretch>
        </p:blipFill>
        <p:spPr>
          <a:xfrm>
            <a:off x="247675" y="185300"/>
            <a:ext cx="6081561" cy="1878425"/>
          </a:xfrm>
          <a:prstGeom prst="rect">
            <a:avLst/>
          </a:prstGeom>
          <a:noFill/>
          <a:ln>
            <a:noFill/>
          </a:ln>
        </p:spPr>
      </p:pic>
      <p:pic>
        <p:nvPicPr>
          <p:cNvPr id="399" name="Shape 399"/>
          <p:cNvPicPr preferRelativeResize="0"/>
          <p:nvPr/>
        </p:nvPicPr>
        <p:blipFill>
          <a:blip r:embed="rId4">
            <a:alphaModFix/>
          </a:blip>
          <a:stretch>
            <a:fillRect/>
          </a:stretch>
        </p:blipFill>
        <p:spPr>
          <a:xfrm>
            <a:off x="247675" y="2190050"/>
            <a:ext cx="5731992" cy="1770451"/>
          </a:xfrm>
          <a:prstGeom prst="rect">
            <a:avLst/>
          </a:prstGeom>
          <a:noFill/>
          <a:ln>
            <a:noFill/>
          </a:ln>
        </p:spPr>
      </p:pic>
      <p:sp>
        <p:nvSpPr>
          <p:cNvPr id="400" name="Shape 400"/>
          <p:cNvSpPr txBox="1"/>
          <p:nvPr/>
        </p:nvSpPr>
        <p:spPr>
          <a:xfrm>
            <a:off x="3447750" y="332400"/>
            <a:ext cx="1355700" cy="54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zh-TW">
                <a:solidFill>
                  <a:schemeClr val="dk2"/>
                </a:solidFill>
                <a:latin typeface="Nunito"/>
                <a:ea typeface="Nunito"/>
                <a:cs typeface="Nunito"/>
                <a:sym typeface="Nunito"/>
              </a:rPr>
              <a:t>Forget Gate</a:t>
            </a:r>
            <a:endParaRPr>
              <a:solidFill>
                <a:schemeClr val="dk2"/>
              </a:solidFill>
              <a:latin typeface="Nunito"/>
              <a:ea typeface="Nunito"/>
              <a:cs typeface="Nunito"/>
              <a:sym typeface="Nunito"/>
            </a:endParaRPr>
          </a:p>
        </p:txBody>
      </p:sp>
      <p:sp>
        <p:nvSpPr>
          <p:cNvPr id="401" name="Shape 401"/>
          <p:cNvSpPr txBox="1"/>
          <p:nvPr/>
        </p:nvSpPr>
        <p:spPr>
          <a:xfrm>
            <a:off x="3447750" y="2133725"/>
            <a:ext cx="1355700" cy="54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zh-TW">
                <a:solidFill>
                  <a:schemeClr val="dk2"/>
                </a:solidFill>
                <a:latin typeface="Nunito"/>
                <a:ea typeface="Nunito"/>
                <a:cs typeface="Nunito"/>
                <a:sym typeface="Nunito"/>
              </a:rPr>
              <a:t>Update Gate</a:t>
            </a:r>
            <a:endParaRPr>
              <a:solidFill>
                <a:schemeClr val="dk2"/>
              </a:solidFill>
              <a:latin typeface="Nunito"/>
              <a:ea typeface="Nunito"/>
              <a:cs typeface="Nunito"/>
              <a:sym typeface="Nunito"/>
            </a:endParaRPr>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20</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gtEl>
                                        <p:attrNameLst>
                                          <p:attrName>style.visibility</p:attrName>
                                        </p:attrNameLst>
                                      </p:cBhvr>
                                      <p:to>
                                        <p:strVal val="visible"/>
                                      </p:to>
                                    </p:set>
                                    <p:animEffect transition="in" filter="fade">
                                      <p:cBhvr>
                                        <p:cTn id="12" dur="1000"/>
                                        <p:tgtEl>
                                          <p:spTgt spid="4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
                                        </p:tgtEl>
                                        <p:attrNameLst>
                                          <p:attrName>style.visibility</p:attrName>
                                        </p:attrNameLst>
                                      </p:cBhvr>
                                      <p:to>
                                        <p:strVal val="visible"/>
                                      </p:to>
                                    </p:set>
                                    <p:animEffect transition="in" filter="fade">
                                      <p:cBhvr>
                                        <p:cTn id="17" dur="1000"/>
                                        <p:tgtEl>
                                          <p:spTgt spid="3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1"/>
                                        </p:tgtEl>
                                        <p:attrNameLst>
                                          <p:attrName>style.visibility</p:attrName>
                                        </p:attrNameLst>
                                      </p:cBhvr>
                                      <p:to>
                                        <p:strVal val="visible"/>
                                      </p:to>
                                    </p:set>
                                    <p:animEffect transition="in" filter="fade">
                                      <p:cBhvr>
                                        <p:cTn id="22" dur="1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p:cNvPicPr preferRelativeResize="0"/>
          <p:nvPr/>
        </p:nvPicPr>
        <p:blipFill>
          <a:blip r:embed="rId3">
            <a:alphaModFix/>
          </a:blip>
          <a:stretch>
            <a:fillRect/>
          </a:stretch>
        </p:blipFill>
        <p:spPr>
          <a:xfrm>
            <a:off x="256700" y="354425"/>
            <a:ext cx="6026777" cy="1861500"/>
          </a:xfrm>
          <a:prstGeom prst="rect">
            <a:avLst/>
          </a:prstGeom>
          <a:noFill/>
          <a:ln>
            <a:noFill/>
          </a:ln>
        </p:spPr>
      </p:pic>
      <p:pic>
        <p:nvPicPr>
          <p:cNvPr id="407" name="Shape 407"/>
          <p:cNvPicPr preferRelativeResize="0"/>
          <p:nvPr/>
        </p:nvPicPr>
        <p:blipFill>
          <a:blip r:embed="rId4">
            <a:alphaModFix/>
          </a:blip>
          <a:stretch>
            <a:fillRect/>
          </a:stretch>
        </p:blipFill>
        <p:spPr>
          <a:xfrm>
            <a:off x="204550" y="2374825"/>
            <a:ext cx="6131073" cy="1893715"/>
          </a:xfrm>
          <a:prstGeom prst="rect">
            <a:avLst/>
          </a:prstGeom>
          <a:noFill/>
          <a:ln>
            <a:noFill/>
          </a:ln>
        </p:spPr>
      </p:pic>
      <p:sp>
        <p:nvSpPr>
          <p:cNvPr id="408" name="Shape 408"/>
          <p:cNvSpPr txBox="1"/>
          <p:nvPr/>
        </p:nvSpPr>
        <p:spPr>
          <a:xfrm>
            <a:off x="3369550" y="560525"/>
            <a:ext cx="2802600" cy="54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zh-TW">
                <a:solidFill>
                  <a:schemeClr val="dk2"/>
                </a:solidFill>
                <a:latin typeface="Nunito"/>
                <a:ea typeface="Nunito"/>
                <a:cs typeface="Nunito"/>
                <a:sym typeface="Nunito"/>
              </a:rPr>
              <a:t>Do the forget and update Action </a:t>
            </a:r>
            <a:endParaRPr>
              <a:solidFill>
                <a:schemeClr val="dk2"/>
              </a:solidFill>
              <a:latin typeface="Nunito"/>
              <a:ea typeface="Nunito"/>
              <a:cs typeface="Nunito"/>
              <a:sym typeface="Nunito"/>
            </a:endParaRPr>
          </a:p>
        </p:txBody>
      </p:sp>
      <p:sp>
        <p:nvSpPr>
          <p:cNvPr id="409" name="Shape 409"/>
          <p:cNvSpPr txBox="1"/>
          <p:nvPr/>
        </p:nvSpPr>
        <p:spPr>
          <a:xfrm>
            <a:off x="3441250" y="2329250"/>
            <a:ext cx="2802600" cy="54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zh-TW">
                <a:solidFill>
                  <a:schemeClr val="dk2"/>
                </a:solidFill>
                <a:latin typeface="Nunito"/>
                <a:ea typeface="Nunito"/>
                <a:cs typeface="Nunito"/>
                <a:sym typeface="Nunito"/>
              </a:rPr>
              <a:t>Filter the Cell state, </a:t>
            </a:r>
            <a:endParaRPr>
              <a:solidFill>
                <a:schemeClr val="dk2"/>
              </a:solidFill>
              <a:latin typeface="Nunito"/>
              <a:ea typeface="Nunito"/>
              <a:cs typeface="Nunito"/>
              <a:sym typeface="Nunito"/>
            </a:endParaRPr>
          </a:p>
          <a:p>
            <a:pPr marL="0" lvl="0" indent="0" rtl="0">
              <a:spcBef>
                <a:spcPts val="0"/>
              </a:spcBef>
              <a:spcAft>
                <a:spcPts val="0"/>
              </a:spcAft>
              <a:buNone/>
            </a:pPr>
            <a:r>
              <a:rPr lang="zh-TW">
                <a:solidFill>
                  <a:schemeClr val="dk2"/>
                </a:solidFill>
                <a:latin typeface="Nunito"/>
                <a:ea typeface="Nunito"/>
                <a:cs typeface="Nunito"/>
                <a:sym typeface="Nunito"/>
              </a:rPr>
              <a:t>Deceide what to output </a:t>
            </a:r>
            <a:endParaRPr>
              <a:solidFill>
                <a:schemeClr val="dk2"/>
              </a:solidFill>
              <a:latin typeface="Nunito"/>
              <a:ea typeface="Nunito"/>
              <a:cs typeface="Nunito"/>
              <a:sym typeface="Nunito"/>
            </a:endParaRPr>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21</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10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10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fade">
                                      <p:cBhvr>
                                        <p:cTn id="17" dur="1000"/>
                                        <p:tgtEl>
                                          <p:spTgt spid="4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
                                        </p:tgtEl>
                                        <p:attrNameLst>
                                          <p:attrName>style.visibility</p:attrName>
                                        </p:attrNameLst>
                                      </p:cBhvr>
                                      <p:to>
                                        <p:strVal val="visible"/>
                                      </p:to>
                                    </p:set>
                                    <p:animEffect transition="in" filter="fade">
                                      <p:cBhvr>
                                        <p:cTn id="22"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Our LSTM model</a:t>
            </a:r>
            <a:endParaRPr/>
          </a:p>
        </p:txBody>
      </p:sp>
      <p:sp>
        <p:nvSpPr>
          <p:cNvPr id="416" name="Shape 416"/>
          <p:cNvSpPr txBox="1">
            <a:spLocks noGrp="1"/>
          </p:cNvSpPr>
          <p:nvPr>
            <p:ph type="body" idx="1"/>
          </p:nvPr>
        </p:nvSpPr>
        <p:spPr>
          <a:xfrm>
            <a:off x="517375" y="2303350"/>
            <a:ext cx="2872312" cy="2221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zh-TW" sz="1800" dirty="0"/>
              <a:t>2 </a:t>
            </a:r>
            <a:r>
              <a:rPr lang="en-US" altLang="zh-TW" sz="1800" dirty="0"/>
              <a:t>LSTM</a:t>
            </a:r>
            <a:r>
              <a:rPr lang="zh-TW" sz="1800" dirty="0"/>
              <a:t> layer with density of 128 and 32</a:t>
            </a:r>
            <a:endParaRPr sz="1800" dirty="0"/>
          </a:p>
          <a:p>
            <a:pPr marL="0" lvl="0" indent="0" rtl="0">
              <a:spcBef>
                <a:spcPts val="1600"/>
              </a:spcBef>
              <a:spcAft>
                <a:spcPts val="0"/>
              </a:spcAft>
              <a:buNone/>
            </a:pPr>
            <a:endParaRPr sz="1800" dirty="0"/>
          </a:p>
          <a:p>
            <a:pPr marL="457200" lvl="0" indent="-342900" rtl="0">
              <a:spcBef>
                <a:spcPts val="1600"/>
              </a:spcBef>
              <a:spcAft>
                <a:spcPts val="0"/>
              </a:spcAft>
              <a:buSzPts val="1800"/>
              <a:buChar char="●"/>
            </a:pPr>
            <a:r>
              <a:rPr lang="zh-TW" sz="1800" dirty="0"/>
              <a:t>Output : 10 genres(one-hot)</a:t>
            </a:r>
            <a:endParaRPr sz="1800" dirty="0"/>
          </a:p>
          <a:p>
            <a:pPr marL="0" lvl="0" indent="0" rtl="0">
              <a:spcBef>
                <a:spcPts val="1600"/>
              </a:spcBef>
              <a:spcAft>
                <a:spcPts val="1600"/>
              </a:spcAft>
              <a:buNone/>
            </a:pPr>
            <a:endParaRPr sz="18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22</a:t>
            </a:fld>
            <a:endParaRPr lang="zh-TW" altLang="en-US"/>
          </a:p>
        </p:txBody>
      </p:sp>
      <p:pic>
        <p:nvPicPr>
          <p:cNvPr id="415" name="Shape 415"/>
          <p:cNvPicPr preferRelativeResize="0"/>
          <p:nvPr/>
        </p:nvPicPr>
        <p:blipFill>
          <a:blip r:embed="rId3">
            <a:alphaModFix/>
          </a:blip>
          <a:stretch>
            <a:fillRect/>
          </a:stretch>
        </p:blipFill>
        <p:spPr>
          <a:xfrm>
            <a:off x="3501700" y="1389325"/>
            <a:ext cx="5712075" cy="3230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dirty="0" smtClean="0"/>
              <a:t>LSTM</a:t>
            </a:r>
            <a:endParaRPr dirty="0">
              <a:solidFill>
                <a:schemeClr val="lt2"/>
              </a:solidFill>
            </a:endParaRPr>
          </a:p>
        </p:txBody>
      </p:sp>
      <p:sp>
        <p:nvSpPr>
          <p:cNvPr id="4" name="Subtitle 3"/>
          <p:cNvSpPr>
            <a:spLocks noGrp="1"/>
          </p:cNvSpPr>
          <p:nvPr>
            <p:ph type="subTitle" idx="1"/>
          </p:nvPr>
        </p:nvSpPr>
        <p:spPr/>
        <p:txBody>
          <a:bodyPr/>
          <a:lstStyle/>
          <a:p>
            <a:r>
              <a:rPr lang="en-US" dirty="0" smtClean="0"/>
              <a:t>Long short term memory</a:t>
            </a:r>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23</a:t>
            </a:fld>
            <a:endParaRPr lang="zh-TW" altLang="en-US"/>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Tree>
    <p:extLst>
      <p:ext uri="{BB962C8B-B14F-4D97-AF65-F5344CB8AC3E}">
        <p14:creationId xmlns:p14="http://schemas.microsoft.com/office/powerpoint/2010/main" val="2148371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different genres</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IWPR18: LSTM music classification, v1e</a:t>
            </a:r>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24</a:t>
            </a:fld>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44" y="1235870"/>
            <a:ext cx="7289180" cy="300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490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8E5B5-61C8-45C8-AED0-13B39B3B1A8C}"/>
              </a:ext>
            </a:extLst>
          </p:cNvPr>
          <p:cNvSpPr>
            <a:spLocks noGrp="1"/>
          </p:cNvSpPr>
          <p:nvPr>
            <p:ph type="title"/>
          </p:nvPr>
        </p:nvSpPr>
        <p:spPr/>
        <p:txBody>
          <a:bodyPr/>
          <a:lstStyle/>
          <a:p>
            <a:r>
              <a:rPr lang="en-US" dirty="0"/>
              <a:t>Music sample</a:t>
            </a:r>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25</a:t>
            </a:fld>
            <a:endParaRPr lang="zh-TW" altLang="en-US"/>
          </a:p>
        </p:txBody>
      </p:sp>
      <p:graphicFrame>
        <p:nvGraphicFramePr>
          <p:cNvPr id="4" name="Table 3">
            <a:extLst>
              <a:ext uri="{FF2B5EF4-FFF2-40B4-BE49-F238E27FC236}">
                <a16:creationId xmlns="" xmlns:a16="http://schemas.microsoft.com/office/drawing/2014/main" id="{00B2D762-768F-469D-BC5A-98C350DABDEE}"/>
              </a:ext>
            </a:extLst>
          </p:cNvPr>
          <p:cNvGraphicFramePr>
            <a:graphicFrameLocks noGrp="1"/>
          </p:cNvGraphicFramePr>
          <p:nvPr>
            <p:extLst>
              <p:ext uri="{D42A27DB-BD31-4B8C-83A1-F6EECF244321}">
                <p14:modId xmlns:p14="http://schemas.microsoft.com/office/powerpoint/2010/main" val="2310789091"/>
              </p:ext>
            </p:extLst>
          </p:nvPr>
        </p:nvGraphicFramePr>
        <p:xfrm>
          <a:off x="1569280" y="1597875"/>
          <a:ext cx="6096000" cy="2123440"/>
        </p:xfrm>
        <a:graphic>
          <a:graphicData uri="http://schemas.openxmlformats.org/drawingml/2006/table">
            <a:tbl>
              <a:tblPr firstRow="1" bandRow="1">
                <a:tableStyleId>{51D79FE6-9CB8-4247-9D1E-E2F9BBA101D1}</a:tableStyleId>
              </a:tblPr>
              <a:tblGrid>
                <a:gridCol w="1524000">
                  <a:extLst>
                    <a:ext uri="{9D8B030D-6E8A-4147-A177-3AD203B41FA5}">
                      <a16:colId xmlns="" xmlns:a16="http://schemas.microsoft.com/office/drawing/2014/main" val="879961761"/>
                    </a:ext>
                  </a:extLst>
                </a:gridCol>
                <a:gridCol w="1524000">
                  <a:extLst>
                    <a:ext uri="{9D8B030D-6E8A-4147-A177-3AD203B41FA5}">
                      <a16:colId xmlns="" xmlns:a16="http://schemas.microsoft.com/office/drawing/2014/main" val="2977948720"/>
                    </a:ext>
                  </a:extLst>
                </a:gridCol>
                <a:gridCol w="1524000">
                  <a:extLst>
                    <a:ext uri="{9D8B030D-6E8A-4147-A177-3AD203B41FA5}">
                      <a16:colId xmlns="" xmlns:a16="http://schemas.microsoft.com/office/drawing/2014/main" val="2618177051"/>
                    </a:ext>
                  </a:extLst>
                </a:gridCol>
                <a:gridCol w="1524000">
                  <a:extLst>
                    <a:ext uri="{9D8B030D-6E8A-4147-A177-3AD203B41FA5}">
                      <a16:colId xmlns="" xmlns:a16="http://schemas.microsoft.com/office/drawing/2014/main" val="2238674702"/>
                    </a:ext>
                  </a:extLst>
                </a:gridCol>
              </a:tblGrid>
              <a:tr h="370840">
                <a:tc>
                  <a:txBody>
                    <a:bodyPr/>
                    <a:lstStyle/>
                    <a:p>
                      <a:r>
                        <a:rPr lang="en-US" dirty="0" smtClean="0"/>
                        <a:t> </a:t>
                      </a:r>
                      <a:r>
                        <a:rPr lang="en-US" dirty="0" smtClean="0">
                          <a:hlinkClick r:id="rId3" action="ppaction://hlinkfile"/>
                        </a:rPr>
                        <a:t>Hip-hop</a:t>
                      </a:r>
                      <a:endParaRPr lang="en-US" dirty="0"/>
                    </a:p>
                  </a:txBody>
                  <a:tcPr/>
                </a:tc>
                <a:tc>
                  <a:txBody>
                    <a:bodyPr/>
                    <a:lstStyle/>
                    <a:p>
                      <a:r>
                        <a:rPr lang="en-US" dirty="0"/>
                        <a:t>hiphop_001.au</a:t>
                      </a:r>
                    </a:p>
                  </a:txBody>
                  <a:tcPr/>
                </a:tc>
                <a:tc>
                  <a:txBody>
                    <a:bodyPr/>
                    <a:lstStyle/>
                    <a:p>
                      <a:r>
                        <a:rPr lang="en-US" dirty="0">
                          <a:hlinkClick r:id="rId4" action="ppaction://hlinkfile"/>
                        </a:rPr>
                        <a:t>Jazz</a:t>
                      </a:r>
                      <a:endParaRPr lang="en-US" dirty="0"/>
                    </a:p>
                  </a:txBody>
                  <a:tcPr/>
                </a:tc>
                <a:tc>
                  <a:txBody>
                    <a:bodyPr/>
                    <a:lstStyle/>
                    <a:p>
                      <a:r>
                        <a:rPr lang="en-US" dirty="0"/>
                        <a:t>.au</a:t>
                      </a:r>
                    </a:p>
                  </a:txBody>
                  <a:tcPr/>
                </a:tc>
                <a:extLst>
                  <a:ext uri="{0D108BD9-81ED-4DB2-BD59-A6C34878D82A}">
                    <a16:rowId xmlns="" xmlns:a16="http://schemas.microsoft.com/office/drawing/2014/main" val="1969598957"/>
                  </a:ext>
                </a:extLst>
              </a:tr>
              <a:tr h="370840">
                <a:tc>
                  <a:txBody>
                    <a:bodyPr/>
                    <a:lstStyle/>
                    <a:p>
                      <a:r>
                        <a:rPr lang="en-US" dirty="0">
                          <a:hlinkClick r:id="rId5" action="ppaction://hlinkfile"/>
                        </a:rPr>
                        <a:t>Metal</a:t>
                      </a:r>
                      <a:endParaRPr lang="en-US" dirty="0"/>
                    </a:p>
                  </a:txBody>
                  <a:tcPr/>
                </a:tc>
                <a:tc>
                  <a:txBody>
                    <a:bodyPr/>
                    <a:lstStyle/>
                    <a:p>
                      <a:r>
                        <a:rPr lang="en-US" dirty="0"/>
                        <a:t>.au</a:t>
                      </a:r>
                    </a:p>
                  </a:txBody>
                  <a:tcPr/>
                </a:tc>
                <a:tc>
                  <a:txBody>
                    <a:bodyPr/>
                    <a:lstStyle/>
                    <a:p>
                      <a:r>
                        <a:rPr lang="en-US" dirty="0">
                          <a:hlinkClick r:id="rId6" action="ppaction://hlinkfile"/>
                        </a:rPr>
                        <a:t>Blues</a:t>
                      </a:r>
                      <a:endParaRPr lang="en-US" dirty="0"/>
                    </a:p>
                  </a:txBody>
                  <a:tcPr/>
                </a:tc>
                <a:tc>
                  <a:txBody>
                    <a:bodyPr/>
                    <a:lstStyle/>
                    <a:p>
                      <a:r>
                        <a:rPr lang="en-US" dirty="0"/>
                        <a:t>.au</a:t>
                      </a:r>
                    </a:p>
                  </a:txBody>
                  <a:tcPr/>
                </a:tc>
                <a:extLst>
                  <a:ext uri="{0D108BD9-81ED-4DB2-BD59-A6C34878D82A}">
                    <a16:rowId xmlns="" xmlns:a16="http://schemas.microsoft.com/office/drawing/2014/main" val="4258892247"/>
                  </a:ext>
                </a:extLst>
              </a:tr>
              <a:tr h="370840">
                <a:tc>
                  <a:txBody>
                    <a:bodyPr/>
                    <a:lstStyle/>
                    <a:p>
                      <a:r>
                        <a:rPr lang="en-US" dirty="0">
                          <a:hlinkClick r:id="rId7" action="ppaction://hlinkfile"/>
                        </a:rPr>
                        <a:t>Pop</a:t>
                      </a:r>
                      <a:endParaRPr lang="en-US" dirty="0"/>
                    </a:p>
                  </a:txBody>
                  <a:tcPr/>
                </a:tc>
                <a:tc>
                  <a:txBody>
                    <a:bodyPr/>
                    <a:lstStyle/>
                    <a:p>
                      <a:r>
                        <a:rPr lang="en-US" dirty="0"/>
                        <a:t>.au</a:t>
                      </a:r>
                    </a:p>
                  </a:txBody>
                  <a:tcPr/>
                </a:tc>
                <a:tc>
                  <a:txBody>
                    <a:bodyPr/>
                    <a:lstStyle/>
                    <a:p>
                      <a:r>
                        <a:rPr lang="en-US" dirty="0">
                          <a:hlinkClick r:id="rId8" action="ppaction://hlinkfile"/>
                        </a:rPr>
                        <a:t>Country Folk</a:t>
                      </a:r>
                      <a:endParaRPr lang="en-US" dirty="0"/>
                    </a:p>
                  </a:txBody>
                  <a:tcPr/>
                </a:tc>
                <a:tc>
                  <a:txBody>
                    <a:bodyPr/>
                    <a:lstStyle/>
                    <a:p>
                      <a:r>
                        <a:rPr lang="en-US" dirty="0"/>
                        <a:t>.au</a:t>
                      </a:r>
                    </a:p>
                  </a:txBody>
                  <a:tcPr/>
                </a:tc>
                <a:extLst>
                  <a:ext uri="{0D108BD9-81ED-4DB2-BD59-A6C34878D82A}">
                    <a16:rowId xmlns="" xmlns:a16="http://schemas.microsoft.com/office/drawing/2014/main" val="635544102"/>
                  </a:ext>
                </a:extLst>
              </a:tr>
              <a:tr h="370840">
                <a:tc>
                  <a:txBody>
                    <a:bodyPr/>
                    <a:lstStyle/>
                    <a:p>
                      <a:r>
                        <a:rPr lang="en-US" dirty="0">
                          <a:hlinkClick r:id="rId9" action="ppaction://hlinkfile"/>
                        </a:rPr>
                        <a:t>Reggae</a:t>
                      </a:r>
                      <a:endParaRPr lang="en-US" dirty="0"/>
                    </a:p>
                  </a:txBody>
                  <a:tcPr/>
                </a:tc>
                <a:tc>
                  <a:txBody>
                    <a:bodyPr/>
                    <a:lstStyle/>
                    <a:p>
                      <a:r>
                        <a:rPr lang="en-US" dirty="0"/>
                        <a:t>.au</a:t>
                      </a:r>
                    </a:p>
                  </a:txBody>
                  <a:tcPr/>
                </a:tc>
                <a:tc>
                  <a:txBody>
                    <a:bodyPr/>
                    <a:lstStyle/>
                    <a:p>
                      <a:r>
                        <a:rPr lang="en-US" dirty="0">
                          <a:hlinkClick r:id="rId10" action="ppaction://hlinkfile"/>
                        </a:rPr>
                        <a:t>Disco</a:t>
                      </a:r>
                      <a:endParaRPr lang="en-US" dirty="0"/>
                    </a:p>
                  </a:txBody>
                  <a:tcPr/>
                </a:tc>
                <a:tc>
                  <a:txBody>
                    <a:bodyPr/>
                    <a:lstStyle/>
                    <a:p>
                      <a:r>
                        <a:rPr lang="en-US" dirty="0"/>
                        <a:t>.au</a:t>
                      </a:r>
                    </a:p>
                  </a:txBody>
                  <a:tcPr/>
                </a:tc>
                <a:extLst>
                  <a:ext uri="{0D108BD9-81ED-4DB2-BD59-A6C34878D82A}">
                    <a16:rowId xmlns="" xmlns:a16="http://schemas.microsoft.com/office/drawing/2014/main" val="2938718324"/>
                  </a:ext>
                </a:extLst>
              </a:tr>
              <a:tr h="370840">
                <a:tc>
                  <a:txBody>
                    <a:bodyPr/>
                    <a:lstStyle/>
                    <a:p>
                      <a:r>
                        <a:rPr lang="en-US" dirty="0">
                          <a:hlinkClick r:id="rId11" action="ppaction://hlinkfile"/>
                        </a:rPr>
                        <a:t>Rock</a:t>
                      </a:r>
                      <a:endParaRPr lang="en-US" dirty="0"/>
                    </a:p>
                  </a:txBody>
                  <a:tcPr/>
                </a:tc>
                <a:tc>
                  <a:txBody>
                    <a:bodyPr/>
                    <a:lstStyle/>
                    <a:p>
                      <a:r>
                        <a:rPr lang="en-US" dirty="0"/>
                        <a:t>.au</a:t>
                      </a:r>
                    </a:p>
                  </a:txBody>
                  <a:tcPr/>
                </a:tc>
                <a:tc>
                  <a:txBody>
                    <a:bodyPr/>
                    <a:lstStyle/>
                    <a:p>
                      <a:r>
                        <a:rPr lang="en-US" dirty="0">
                          <a:hlinkClick r:id="rId12" action="ppaction://hlinkfile"/>
                        </a:rPr>
                        <a:t>Classic</a:t>
                      </a:r>
                      <a:endParaRPr lang="en-US" dirty="0"/>
                    </a:p>
                  </a:txBody>
                  <a:tcPr/>
                </a:tc>
                <a:tc>
                  <a:txBody>
                    <a:bodyPr/>
                    <a:lstStyle/>
                    <a:p>
                      <a:r>
                        <a:rPr lang="en-US" dirty="0"/>
                        <a:t>.au</a:t>
                      </a:r>
                    </a:p>
                  </a:txBody>
                  <a:tcPr/>
                </a:tc>
                <a:extLst>
                  <a:ext uri="{0D108BD9-81ED-4DB2-BD59-A6C34878D82A}">
                    <a16:rowId xmlns="" xmlns:a16="http://schemas.microsoft.com/office/drawing/2014/main" val="823049220"/>
                  </a:ext>
                </a:extLst>
              </a:tr>
            </a:tbl>
          </a:graphicData>
        </a:graphic>
      </p:graphicFrame>
    </p:spTree>
    <p:extLst>
      <p:ext uri="{BB962C8B-B14F-4D97-AF65-F5344CB8AC3E}">
        <p14:creationId xmlns:p14="http://schemas.microsoft.com/office/powerpoint/2010/main" val="3385931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a:t>
            </a:r>
            <a:r>
              <a:rPr lang="en-US" dirty="0"/>
              <a:t>of music genres in GTZAN dataset</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IWPR18: LSTM music classification, v1e</a:t>
            </a:r>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26</a:t>
            </a:fld>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86" y="627051"/>
            <a:ext cx="5613977" cy="391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815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227" y="1135718"/>
            <a:ext cx="3176563" cy="338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6" name="Shape 426"/>
          <p:cNvSpPr txBox="1">
            <a:spLocks noGrp="1"/>
          </p:cNvSpPr>
          <p:nvPr>
            <p:ph type="title"/>
          </p:nvPr>
        </p:nvSpPr>
        <p:spPr>
          <a:xfrm>
            <a:off x="1209198" y="97693"/>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dirty="0"/>
              <a:t>7 LSTM(Divide and Conquer)</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27</a:t>
            </a:fld>
            <a:endParaRPr lang="zh-TW" altLang="en-US"/>
          </a:p>
        </p:txBody>
      </p:sp>
      <p:graphicFrame>
        <p:nvGraphicFramePr>
          <p:cNvPr id="428" name="Shape 428"/>
          <p:cNvGraphicFramePr/>
          <p:nvPr>
            <p:extLst>
              <p:ext uri="{D42A27DB-BD31-4B8C-83A1-F6EECF244321}">
                <p14:modId xmlns:p14="http://schemas.microsoft.com/office/powerpoint/2010/main" val="3610825243"/>
              </p:ext>
            </p:extLst>
          </p:nvPr>
        </p:nvGraphicFramePr>
        <p:xfrm>
          <a:off x="166232" y="1281255"/>
          <a:ext cx="5547312" cy="2377320"/>
        </p:xfrm>
        <a:graphic>
          <a:graphicData uri="http://schemas.openxmlformats.org/drawingml/2006/table">
            <a:tbl>
              <a:tblPr>
                <a:noFill/>
                <a:tableStyleId>{51D79FE6-9CB8-4247-9D1E-E2F9BBA101D1}</a:tableStyleId>
              </a:tblPr>
              <a:tblGrid>
                <a:gridCol w="1386828">
                  <a:extLst>
                    <a:ext uri="{9D8B030D-6E8A-4147-A177-3AD203B41FA5}">
                      <a16:colId xmlns="" xmlns:a16="http://schemas.microsoft.com/office/drawing/2014/main" val="20000"/>
                    </a:ext>
                  </a:extLst>
                </a:gridCol>
                <a:gridCol w="1756515">
                  <a:extLst>
                    <a:ext uri="{9D8B030D-6E8A-4147-A177-3AD203B41FA5}">
                      <a16:colId xmlns="" xmlns:a16="http://schemas.microsoft.com/office/drawing/2014/main" val="20001"/>
                    </a:ext>
                  </a:extLst>
                </a:gridCol>
                <a:gridCol w="1353206">
                  <a:extLst>
                    <a:ext uri="{9D8B030D-6E8A-4147-A177-3AD203B41FA5}">
                      <a16:colId xmlns="" xmlns:a16="http://schemas.microsoft.com/office/drawing/2014/main" val="20002"/>
                    </a:ext>
                  </a:extLst>
                </a:gridCol>
                <a:gridCol w="1050763">
                  <a:extLst>
                    <a:ext uri="{9D8B030D-6E8A-4147-A177-3AD203B41FA5}">
                      <a16:colId xmlns="" xmlns:a16="http://schemas.microsoft.com/office/drawing/2014/main" val="20003"/>
                    </a:ext>
                  </a:extLst>
                </a:gridCol>
              </a:tblGrid>
              <a:tr h="364855">
                <a:tc>
                  <a:txBody>
                    <a:bodyPr/>
                    <a:lstStyle/>
                    <a:p>
                      <a:pPr marL="0" lvl="0" indent="0" rtl="0">
                        <a:spcBef>
                          <a:spcPts val="0"/>
                        </a:spcBef>
                        <a:spcAft>
                          <a:spcPts val="0"/>
                        </a:spcAft>
                        <a:buNone/>
                      </a:pPr>
                      <a:endParaRPr dirty="0"/>
                    </a:p>
                  </a:txBody>
                  <a:tcPr marL="91425" marR="91425" marT="91425" marB="91425"/>
                </a:tc>
                <a:tc>
                  <a:txBody>
                    <a:bodyPr/>
                    <a:lstStyle/>
                    <a:p>
                      <a:pPr marL="0" lvl="0" indent="0">
                        <a:spcBef>
                          <a:spcPts val="0"/>
                        </a:spcBef>
                        <a:spcAft>
                          <a:spcPts val="0"/>
                        </a:spcAft>
                        <a:buNone/>
                      </a:pPr>
                      <a:r>
                        <a:rPr lang="zh-TW"/>
                        <a:t>Input</a:t>
                      </a:r>
                      <a:endParaRPr/>
                    </a:p>
                  </a:txBody>
                  <a:tcPr marL="91425" marR="91425" marT="91425" marB="91425"/>
                </a:tc>
                <a:tc>
                  <a:txBody>
                    <a:bodyPr/>
                    <a:lstStyle/>
                    <a:p>
                      <a:pPr marL="0" lvl="0" indent="0">
                        <a:spcBef>
                          <a:spcPts val="0"/>
                        </a:spcBef>
                        <a:spcAft>
                          <a:spcPts val="0"/>
                        </a:spcAft>
                        <a:buNone/>
                      </a:pPr>
                      <a:r>
                        <a:rPr lang="zh-TW"/>
                        <a:t>Output</a:t>
                      </a:r>
                      <a:endParaRPr/>
                    </a:p>
                  </a:txBody>
                  <a:tcPr marL="91425" marR="91425" marT="91425" marB="91425"/>
                </a:tc>
                <a:tc>
                  <a:txBody>
                    <a:bodyPr/>
                    <a:lstStyle/>
                    <a:p>
                      <a:pPr marL="0" lvl="0" indent="0">
                        <a:spcBef>
                          <a:spcPts val="0"/>
                        </a:spcBef>
                        <a:spcAft>
                          <a:spcPts val="0"/>
                        </a:spcAft>
                        <a:buNone/>
                      </a:pPr>
                      <a:r>
                        <a:rPr lang="zh-TW" dirty="0"/>
                        <a:t>To</a:t>
                      </a:r>
                      <a:endParaRPr dirty="0"/>
                    </a:p>
                  </a:txBody>
                  <a:tcPr marL="91425" marR="91425" marT="91425" marB="91425"/>
                </a:tc>
                <a:extLst>
                  <a:ext uri="{0D108BD9-81ED-4DB2-BD59-A6C34878D82A}">
                    <a16:rowId xmlns="" xmlns:a16="http://schemas.microsoft.com/office/drawing/2014/main" val="10000"/>
                  </a:ext>
                </a:extLst>
              </a:tr>
              <a:tr h="583782">
                <a:tc>
                  <a:txBody>
                    <a:bodyPr/>
                    <a:lstStyle/>
                    <a:p>
                      <a:pPr marL="0" lvl="0" indent="0">
                        <a:spcBef>
                          <a:spcPts val="0"/>
                        </a:spcBef>
                        <a:spcAft>
                          <a:spcPts val="0"/>
                        </a:spcAft>
                        <a:buNone/>
                      </a:pPr>
                      <a:r>
                        <a:rPr lang="zh-TW"/>
                        <a:t>LSTM1</a:t>
                      </a:r>
                      <a:endParaRPr/>
                    </a:p>
                  </a:txBody>
                  <a:tcPr marL="91425" marR="91425" marT="91425" marB="91425"/>
                </a:tc>
                <a:tc>
                  <a:txBody>
                    <a:bodyPr/>
                    <a:lstStyle/>
                    <a:p>
                      <a:pPr marL="0" lvl="0" indent="0">
                        <a:spcBef>
                          <a:spcPts val="0"/>
                        </a:spcBef>
                        <a:spcAft>
                          <a:spcPts val="0"/>
                        </a:spcAft>
                        <a:buNone/>
                      </a:pPr>
                      <a:r>
                        <a:rPr lang="zh-TW" dirty="0"/>
                        <a:t>750(All in training set)</a:t>
                      </a:r>
                      <a:endParaRPr dirty="0"/>
                    </a:p>
                  </a:txBody>
                  <a:tcPr marL="91425" marR="91425" marT="91425" marB="91425"/>
                </a:tc>
                <a:tc>
                  <a:txBody>
                    <a:bodyPr/>
                    <a:lstStyle/>
                    <a:p>
                      <a:pPr marL="0" lvl="0" indent="0">
                        <a:spcBef>
                          <a:spcPts val="0"/>
                        </a:spcBef>
                        <a:spcAft>
                          <a:spcPts val="0"/>
                        </a:spcAft>
                        <a:buNone/>
                      </a:pPr>
                      <a:r>
                        <a:rPr lang="zh-TW"/>
                        <a:t>strong or mild</a:t>
                      </a:r>
                      <a:endParaRPr/>
                    </a:p>
                  </a:txBody>
                  <a:tcPr marL="91425" marR="91425" marT="91425" marB="91425"/>
                </a:tc>
                <a:tc>
                  <a:txBody>
                    <a:bodyPr/>
                    <a:lstStyle/>
                    <a:p>
                      <a:pPr marL="0" lvl="0" indent="0">
                        <a:spcBef>
                          <a:spcPts val="0"/>
                        </a:spcBef>
                        <a:spcAft>
                          <a:spcPts val="0"/>
                        </a:spcAft>
                        <a:buNone/>
                      </a:pPr>
                      <a:r>
                        <a:rPr lang="zh-TW"/>
                        <a:t>2a,2b</a:t>
                      </a:r>
                      <a:endParaRPr/>
                    </a:p>
                  </a:txBody>
                  <a:tcPr marL="91425" marR="91425" marT="91425" marB="91425"/>
                </a:tc>
                <a:extLst>
                  <a:ext uri="{0D108BD9-81ED-4DB2-BD59-A6C34878D82A}">
                    <a16:rowId xmlns="" xmlns:a16="http://schemas.microsoft.com/office/drawing/2014/main" val="10001"/>
                  </a:ext>
                </a:extLst>
              </a:tr>
              <a:tr h="364855">
                <a:tc>
                  <a:txBody>
                    <a:bodyPr/>
                    <a:lstStyle/>
                    <a:p>
                      <a:pPr marL="0" lvl="0" indent="0">
                        <a:spcBef>
                          <a:spcPts val="0"/>
                        </a:spcBef>
                        <a:spcAft>
                          <a:spcPts val="0"/>
                        </a:spcAft>
                        <a:buNone/>
                      </a:pPr>
                      <a:r>
                        <a:rPr lang="zh-TW"/>
                        <a:t>LSTM2a</a:t>
                      </a:r>
                      <a:endParaRPr/>
                    </a:p>
                  </a:txBody>
                  <a:tcPr marL="91425" marR="91425" marT="91425" marB="91425"/>
                </a:tc>
                <a:tc>
                  <a:txBody>
                    <a:bodyPr/>
                    <a:lstStyle/>
                    <a:p>
                      <a:pPr marL="0" lvl="0" indent="0">
                        <a:spcBef>
                          <a:spcPts val="0"/>
                        </a:spcBef>
                        <a:spcAft>
                          <a:spcPts val="0"/>
                        </a:spcAft>
                        <a:buNone/>
                      </a:pPr>
                      <a:r>
                        <a:rPr lang="zh-TW"/>
                        <a:t>375(Strong)</a:t>
                      </a:r>
                      <a:endParaRPr/>
                    </a:p>
                  </a:txBody>
                  <a:tcPr marL="91425" marR="91425" marT="91425" marB="91425"/>
                </a:tc>
                <a:tc>
                  <a:txBody>
                    <a:bodyPr/>
                    <a:lstStyle/>
                    <a:p>
                      <a:pPr marL="0" lvl="0" indent="0">
                        <a:spcBef>
                          <a:spcPts val="0"/>
                        </a:spcBef>
                        <a:spcAft>
                          <a:spcPts val="0"/>
                        </a:spcAft>
                        <a:buNone/>
                      </a:pPr>
                      <a:r>
                        <a:rPr lang="zh-TW"/>
                        <a:t>strong 1 or 2</a:t>
                      </a:r>
                      <a:endParaRPr/>
                    </a:p>
                  </a:txBody>
                  <a:tcPr marL="91425" marR="91425" marT="91425" marB="91425"/>
                </a:tc>
                <a:tc>
                  <a:txBody>
                    <a:bodyPr/>
                    <a:lstStyle/>
                    <a:p>
                      <a:pPr marL="0" lvl="0" indent="0">
                        <a:spcBef>
                          <a:spcPts val="0"/>
                        </a:spcBef>
                        <a:spcAft>
                          <a:spcPts val="0"/>
                        </a:spcAft>
                        <a:buNone/>
                      </a:pPr>
                      <a:r>
                        <a:rPr lang="zh-TW"/>
                        <a:t>3a,3b</a:t>
                      </a:r>
                      <a:endParaRPr/>
                    </a:p>
                  </a:txBody>
                  <a:tcPr marL="91425" marR="91425" marT="91425" marB="91425"/>
                </a:tc>
                <a:extLst>
                  <a:ext uri="{0D108BD9-81ED-4DB2-BD59-A6C34878D82A}">
                    <a16:rowId xmlns="" xmlns:a16="http://schemas.microsoft.com/office/drawing/2014/main" val="10002"/>
                  </a:ext>
                </a:extLst>
              </a:tr>
              <a:tr h="364855">
                <a:tc>
                  <a:txBody>
                    <a:bodyPr/>
                    <a:lstStyle/>
                    <a:p>
                      <a:pPr marL="0" lvl="0" indent="0">
                        <a:spcBef>
                          <a:spcPts val="0"/>
                        </a:spcBef>
                        <a:spcAft>
                          <a:spcPts val="0"/>
                        </a:spcAft>
                        <a:buNone/>
                      </a:pPr>
                      <a:r>
                        <a:rPr lang="zh-TW"/>
                        <a:t>LSTM2b</a:t>
                      </a:r>
                      <a:endParaRPr/>
                    </a:p>
                  </a:txBody>
                  <a:tcPr marL="91425" marR="91425" marT="91425" marB="91425"/>
                </a:tc>
                <a:tc>
                  <a:txBody>
                    <a:bodyPr/>
                    <a:lstStyle/>
                    <a:p>
                      <a:pPr marL="0" lvl="0" indent="0">
                        <a:spcBef>
                          <a:spcPts val="0"/>
                        </a:spcBef>
                        <a:spcAft>
                          <a:spcPts val="0"/>
                        </a:spcAft>
                        <a:buNone/>
                      </a:pPr>
                      <a:r>
                        <a:rPr lang="zh-TW"/>
                        <a:t>375(Mild)</a:t>
                      </a:r>
                      <a:endParaRPr/>
                    </a:p>
                  </a:txBody>
                  <a:tcPr marL="91425" marR="91425" marT="91425" marB="91425"/>
                </a:tc>
                <a:tc>
                  <a:txBody>
                    <a:bodyPr/>
                    <a:lstStyle/>
                    <a:p>
                      <a:pPr marL="0" lvl="0" indent="0">
                        <a:spcBef>
                          <a:spcPts val="0"/>
                        </a:spcBef>
                        <a:spcAft>
                          <a:spcPts val="0"/>
                        </a:spcAft>
                        <a:buNone/>
                      </a:pPr>
                      <a:r>
                        <a:rPr lang="zh-TW"/>
                        <a:t>mild 1 or 2</a:t>
                      </a:r>
                      <a:endParaRPr/>
                    </a:p>
                  </a:txBody>
                  <a:tcPr marL="91425" marR="91425" marT="91425" marB="91425"/>
                </a:tc>
                <a:tc>
                  <a:txBody>
                    <a:bodyPr/>
                    <a:lstStyle/>
                    <a:p>
                      <a:pPr marL="0" lvl="0" indent="0">
                        <a:spcBef>
                          <a:spcPts val="0"/>
                        </a:spcBef>
                        <a:spcAft>
                          <a:spcPts val="0"/>
                        </a:spcAft>
                        <a:buNone/>
                      </a:pPr>
                      <a:r>
                        <a:rPr lang="zh-TW" dirty="0"/>
                        <a:t>3c,3d</a:t>
                      </a:r>
                      <a:endParaRPr dirty="0"/>
                    </a:p>
                  </a:txBody>
                  <a:tcPr marL="91425" marR="91425" marT="91425" marB="91425"/>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dirty="0"/>
              <a:t>Result in Early stage</a:t>
            </a:r>
            <a:endParaRPr dirty="0"/>
          </a:p>
        </p:txBody>
      </p:sp>
      <p:sp>
        <p:nvSpPr>
          <p:cNvPr id="436" name="Shape 436"/>
          <p:cNvSpPr txBox="1">
            <a:spLocks noGrp="1"/>
          </p:cNvSpPr>
          <p:nvPr>
            <p:ph type="body" idx="1"/>
          </p:nvPr>
        </p:nvSpPr>
        <p:spPr>
          <a:xfrm>
            <a:off x="5718134" y="2107278"/>
            <a:ext cx="3335100" cy="8919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zh-TW" sz="2400" dirty="0"/>
              <a:t>The </a:t>
            </a:r>
            <a:r>
              <a:rPr lang="zh-TW" sz="2400" dirty="0" smtClean="0"/>
              <a:t>result </a:t>
            </a:r>
            <a:r>
              <a:rPr lang="zh-TW" sz="2400" dirty="0"/>
              <a:t>in LSTM3a </a:t>
            </a:r>
            <a:r>
              <a:rPr lang="zh-TW" sz="2400" dirty="0" smtClean="0"/>
              <a:t>indicate</a:t>
            </a:r>
            <a:r>
              <a:rPr lang="en-US" altLang="zh-TW" sz="2400" dirty="0" smtClean="0"/>
              <a:t>s</a:t>
            </a:r>
            <a:r>
              <a:rPr lang="zh-TW" sz="2400" dirty="0" smtClean="0"/>
              <a:t> </a:t>
            </a:r>
            <a:r>
              <a:rPr lang="zh-TW" sz="2400" dirty="0"/>
              <a:t>there is some problem we have missed</a:t>
            </a:r>
            <a:endParaRPr sz="2400" dirty="0"/>
          </a:p>
          <a:p>
            <a:pPr marL="0" lvl="0" indent="0">
              <a:spcBef>
                <a:spcPts val="1600"/>
              </a:spcBef>
              <a:spcAft>
                <a:spcPts val="1600"/>
              </a:spcAft>
              <a:buNone/>
            </a:pP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28</a:t>
            </a:fld>
            <a:endParaRPr lang="zh-TW" altLang="en-US"/>
          </a:p>
        </p:txBody>
      </p:sp>
      <p:pic>
        <p:nvPicPr>
          <p:cNvPr id="434" name="Shape 434" title="Points scored"/>
          <p:cNvPicPr preferRelativeResize="0"/>
          <p:nvPr/>
        </p:nvPicPr>
        <p:blipFill>
          <a:blip r:embed="rId3">
            <a:alphaModFix/>
          </a:blip>
          <a:stretch>
            <a:fillRect/>
          </a:stretch>
        </p:blipFill>
        <p:spPr>
          <a:xfrm>
            <a:off x="754628" y="1584588"/>
            <a:ext cx="5054325" cy="3131874"/>
          </a:xfrm>
          <a:prstGeom prst="rect">
            <a:avLst/>
          </a:prstGeom>
          <a:noFill/>
          <a:ln>
            <a:noFill/>
          </a:ln>
        </p:spPr>
      </p:pic>
      <p:sp>
        <p:nvSpPr>
          <p:cNvPr id="435" name="Shape 435"/>
          <p:cNvSpPr/>
          <p:nvPr/>
        </p:nvSpPr>
        <p:spPr>
          <a:xfrm>
            <a:off x="873825" y="3045175"/>
            <a:ext cx="1484825" cy="332375"/>
          </a:xfrm>
          <a:prstGeom prst="flowChartProcess">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1000"/>
                                        <p:tgtEl>
                                          <p:spTgt spid="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10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xEl>
                                              <p:pRg st="0" end="0"/>
                                            </p:txEl>
                                          </p:spTgt>
                                        </p:tgtEl>
                                        <p:attrNameLst>
                                          <p:attrName>style.visibility</p:attrName>
                                        </p:attrNameLst>
                                      </p:cBhvr>
                                      <p:to>
                                        <p:strVal val="visible"/>
                                      </p:to>
                                    </p:set>
                                    <p:animEffect transition="in" filter="fade">
                                      <p:cBhvr>
                                        <p:cTn id="17" dur="1000"/>
                                        <p:tgtEl>
                                          <p:spTgt spid="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1292152" y="313189"/>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dirty="0"/>
              <a:t>Arrange the dataset</a:t>
            </a:r>
            <a:endParaRPr dirty="0"/>
          </a:p>
        </p:txBody>
      </p:sp>
      <p:sp>
        <p:nvSpPr>
          <p:cNvPr id="443" name="Shape 443"/>
          <p:cNvSpPr txBox="1">
            <a:spLocks noGrp="1"/>
          </p:cNvSpPr>
          <p:nvPr>
            <p:ph type="body" idx="1"/>
          </p:nvPr>
        </p:nvSpPr>
        <p:spPr>
          <a:xfrm>
            <a:off x="897150" y="3149025"/>
            <a:ext cx="7128300" cy="1576200"/>
          </a:xfrm>
          <a:prstGeom prst="rect">
            <a:avLst/>
          </a:prstGeom>
        </p:spPr>
        <p:txBody>
          <a:bodyPr spcFirstLastPara="1" wrap="square" lIns="91425" tIns="91425" rIns="91425" bIns="91425" anchor="t" anchorCtr="0">
            <a:noAutofit/>
          </a:bodyPr>
          <a:lstStyle/>
          <a:p>
            <a:pPr marL="0" lvl="0" indent="0">
              <a:lnSpc>
                <a:spcPct val="150000"/>
              </a:lnSpc>
              <a:spcBef>
                <a:spcPts val="0"/>
              </a:spcBef>
              <a:spcAft>
                <a:spcPts val="0"/>
              </a:spcAft>
              <a:buNone/>
            </a:pPr>
            <a:r>
              <a:rPr lang="zh-TW" sz="1800" dirty="0"/>
              <a:t>The reason that LSTM3a performs way worse than others</a:t>
            </a:r>
            <a:endParaRPr sz="1800" dirty="0"/>
          </a:p>
          <a:p>
            <a:pPr marL="457200" lvl="0" indent="-311150" rtl="0">
              <a:lnSpc>
                <a:spcPct val="150000"/>
              </a:lnSpc>
              <a:spcBef>
                <a:spcPts val="1600"/>
              </a:spcBef>
              <a:spcAft>
                <a:spcPts val="0"/>
              </a:spcAft>
              <a:buSzPts val="1300"/>
              <a:buChar char="●"/>
            </a:pPr>
            <a:r>
              <a:rPr lang="zh-TW" sz="1800" dirty="0"/>
              <a:t>The consecutive soundtracks are often perform by the same singer</a:t>
            </a:r>
            <a:endParaRPr sz="1800" dirty="0"/>
          </a:p>
          <a:p>
            <a:pPr marL="457200" lvl="0" indent="-311150" rtl="0">
              <a:lnSpc>
                <a:spcPct val="150000"/>
              </a:lnSpc>
              <a:spcBef>
                <a:spcPts val="0"/>
              </a:spcBef>
              <a:spcAft>
                <a:spcPts val="0"/>
              </a:spcAft>
              <a:buSzPts val="1300"/>
              <a:buChar char="●"/>
            </a:pPr>
            <a:r>
              <a:rPr lang="zh-TW" sz="1800" dirty="0"/>
              <a:t>Original method to divide the dataset might have </a:t>
            </a:r>
            <a:r>
              <a:rPr lang="zh-TW" sz="1800" dirty="0" smtClean="0"/>
              <a:t>biased</a:t>
            </a:r>
            <a:endParaRPr sz="1800" dirty="0"/>
          </a:p>
          <a:p>
            <a:pPr marL="0" lvl="0" indent="0" rtl="0">
              <a:spcBef>
                <a:spcPts val="1600"/>
              </a:spcBef>
              <a:spcAft>
                <a:spcPts val="1600"/>
              </a:spcAft>
              <a:buNone/>
            </a:pPr>
            <a:endParaRPr sz="18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29</a:t>
            </a:fld>
            <a:endParaRPr lang="zh-TW" altLang="en-US"/>
          </a:p>
        </p:txBody>
      </p:sp>
      <p:graphicFrame>
        <p:nvGraphicFramePr>
          <p:cNvPr id="442" name="Shape 442"/>
          <p:cNvGraphicFramePr/>
          <p:nvPr>
            <p:extLst>
              <p:ext uri="{D42A27DB-BD31-4B8C-83A1-F6EECF244321}">
                <p14:modId xmlns:p14="http://schemas.microsoft.com/office/powerpoint/2010/main" val="2459217751"/>
              </p:ext>
            </p:extLst>
          </p:nvPr>
        </p:nvGraphicFramePr>
        <p:xfrm>
          <a:off x="920447" y="1149351"/>
          <a:ext cx="7239000" cy="1645830"/>
        </p:xfrm>
        <a:graphic>
          <a:graphicData uri="http://schemas.openxmlformats.org/drawingml/2006/table">
            <a:tbl>
              <a:tblPr>
                <a:noFill/>
                <a:tableStyleId>{51D79FE6-9CB8-4247-9D1E-E2F9BBA101D1}</a:tableStyleId>
              </a:tblPr>
              <a:tblGrid>
                <a:gridCol w="2413000">
                  <a:extLst>
                    <a:ext uri="{9D8B030D-6E8A-4147-A177-3AD203B41FA5}">
                      <a16:colId xmlns="" xmlns:a16="http://schemas.microsoft.com/office/drawing/2014/main" val="20000"/>
                    </a:ext>
                  </a:extLst>
                </a:gridCol>
                <a:gridCol w="2413000">
                  <a:extLst>
                    <a:ext uri="{9D8B030D-6E8A-4147-A177-3AD203B41FA5}">
                      <a16:colId xmlns="" xmlns:a16="http://schemas.microsoft.com/office/drawing/2014/main" val="20001"/>
                    </a:ext>
                  </a:extLst>
                </a:gridCol>
                <a:gridCol w="2413000">
                  <a:extLst>
                    <a:ext uri="{9D8B030D-6E8A-4147-A177-3AD203B41FA5}">
                      <a16:colId xmlns="" xmlns:a16="http://schemas.microsoft.com/office/drawing/2014/main" val="20002"/>
                    </a:ext>
                  </a:extLst>
                </a:gridCol>
              </a:tblGrid>
              <a:tr h="381000">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r>
                        <a:rPr lang="zh-TW"/>
                        <a:t>Before</a:t>
                      </a:r>
                      <a:endParaRPr/>
                    </a:p>
                  </a:txBody>
                  <a:tcPr marL="91425" marR="91425" marT="91425" marB="91425"/>
                </a:tc>
                <a:tc>
                  <a:txBody>
                    <a:bodyPr/>
                    <a:lstStyle/>
                    <a:p>
                      <a:pPr marL="0" lvl="0" indent="0">
                        <a:spcBef>
                          <a:spcPts val="0"/>
                        </a:spcBef>
                        <a:spcAft>
                          <a:spcPts val="0"/>
                        </a:spcAft>
                        <a:buNone/>
                      </a:pPr>
                      <a:r>
                        <a:rPr lang="zh-TW"/>
                        <a:t>After</a:t>
                      </a:r>
                      <a:endParaRPr/>
                    </a:p>
                  </a:txBody>
                  <a:tcPr marL="91425" marR="91425" marT="91425" marB="91425"/>
                </a:tc>
                <a:extLst>
                  <a:ext uri="{0D108BD9-81ED-4DB2-BD59-A6C34878D82A}">
                    <a16:rowId xmlns="" xmlns:a16="http://schemas.microsoft.com/office/drawing/2014/main" val="10000"/>
                  </a:ext>
                </a:extLst>
              </a:tr>
              <a:tr h="381000">
                <a:tc>
                  <a:txBody>
                    <a:bodyPr/>
                    <a:lstStyle/>
                    <a:p>
                      <a:pPr marL="0" lvl="0" indent="0" rtl="0">
                        <a:spcBef>
                          <a:spcPts val="0"/>
                        </a:spcBef>
                        <a:spcAft>
                          <a:spcPts val="0"/>
                        </a:spcAft>
                        <a:buNone/>
                      </a:pPr>
                      <a:r>
                        <a:rPr lang="zh-TW"/>
                        <a:t>Testing</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zh-TW"/>
                        <a:t>0-29</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zh-TW"/>
                        <a:t>4,8,12,16…(Multiple of 4)</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 xmlns:a16="http://schemas.microsoft.com/office/drawing/2014/main" val="10001"/>
                  </a:ext>
                </a:extLst>
              </a:tr>
              <a:tr h="381000">
                <a:tc>
                  <a:txBody>
                    <a:bodyPr/>
                    <a:lstStyle/>
                    <a:p>
                      <a:pPr marL="0" lvl="0" indent="0" rtl="0">
                        <a:spcBef>
                          <a:spcPts val="0"/>
                        </a:spcBef>
                        <a:spcAft>
                          <a:spcPts val="0"/>
                        </a:spcAft>
                        <a:buNone/>
                      </a:pPr>
                      <a:r>
                        <a:rPr lang="zh-TW"/>
                        <a:t>Training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zh-TW"/>
                        <a:t>30-99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zh-TW" dirty="0"/>
                        <a:t>The rest</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xEl>
                                              <p:pRg st="0" end="0"/>
                                            </p:txEl>
                                          </p:spTgt>
                                        </p:tgtEl>
                                        <p:attrNameLst>
                                          <p:attrName>style.visibility</p:attrName>
                                        </p:attrNameLst>
                                      </p:cBhvr>
                                      <p:to>
                                        <p:strVal val="visible"/>
                                      </p:to>
                                    </p:set>
                                    <p:animEffect transition="in" filter="fade">
                                      <p:cBhvr>
                                        <p:cTn id="12" dur="1000"/>
                                        <p:tgtEl>
                                          <p:spTgt spid="4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3">
                                            <p:txEl>
                                              <p:pRg st="1" end="1"/>
                                            </p:txEl>
                                          </p:spTgt>
                                        </p:tgtEl>
                                        <p:attrNameLst>
                                          <p:attrName>style.visibility</p:attrName>
                                        </p:attrNameLst>
                                      </p:cBhvr>
                                      <p:to>
                                        <p:strVal val="visible"/>
                                      </p:to>
                                    </p:set>
                                    <p:animEffect transition="in" filter="fade">
                                      <p:cBhvr>
                                        <p:cTn id="17" dur="1000"/>
                                        <p:tgtEl>
                                          <p:spTgt spid="4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3">
                                            <p:txEl>
                                              <p:pRg st="2" end="2"/>
                                            </p:txEl>
                                          </p:spTgt>
                                        </p:tgtEl>
                                        <p:attrNameLst>
                                          <p:attrName>style.visibility</p:attrName>
                                        </p:attrNameLst>
                                      </p:cBhvr>
                                      <p:to>
                                        <p:strVal val="visible"/>
                                      </p:to>
                                    </p:set>
                                    <p:animEffect transition="in" filter="fade">
                                      <p:cBhvr>
                                        <p:cTn id="22" dur="1000"/>
                                        <p:tgtEl>
                                          <p:spTgt spid="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216437" y="132639"/>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dirty="0" smtClean="0"/>
              <a:t>What we have done</a:t>
            </a:r>
            <a:endParaRPr dirty="0">
              <a:solidFill>
                <a:schemeClr val="lt2"/>
              </a:solidFill>
            </a:endParaRPr>
          </a:p>
        </p:txBody>
      </p:sp>
      <p:sp>
        <p:nvSpPr>
          <p:cNvPr id="291" name="Shape 291"/>
          <p:cNvSpPr txBox="1">
            <a:spLocks noGrp="1"/>
          </p:cNvSpPr>
          <p:nvPr>
            <p:ph type="body" idx="1"/>
          </p:nvPr>
        </p:nvSpPr>
        <p:spPr>
          <a:xfrm>
            <a:off x="454427" y="860360"/>
            <a:ext cx="8222100" cy="3575400"/>
          </a:xfrm>
          <a:prstGeom prst="rect">
            <a:avLst/>
          </a:prstGeom>
        </p:spPr>
        <p:txBody>
          <a:bodyPr spcFirstLastPara="1" wrap="square" lIns="91425" tIns="91425" rIns="91425" bIns="91425" anchor="t" anchorCtr="0">
            <a:noAutofit/>
          </a:bodyPr>
          <a:lstStyle/>
          <a:p>
            <a:pPr marL="457200" lvl="0" indent="-317500" rtl="0">
              <a:lnSpc>
                <a:spcPct val="200000"/>
              </a:lnSpc>
              <a:spcBef>
                <a:spcPts val="0"/>
              </a:spcBef>
              <a:spcAft>
                <a:spcPts val="0"/>
              </a:spcAft>
              <a:buSzPts val="1400"/>
              <a:buChar char="●"/>
            </a:pPr>
            <a:r>
              <a:rPr lang="en-US" altLang="zh-TW" sz="2000" dirty="0" smtClean="0"/>
              <a:t>B</a:t>
            </a:r>
            <a:r>
              <a:rPr lang="zh-TW" sz="2000" dirty="0" smtClean="0"/>
              <a:t>uil</a:t>
            </a:r>
            <a:r>
              <a:rPr lang="en-US" altLang="zh-TW" sz="2000" dirty="0" smtClean="0"/>
              <a:t>t</a:t>
            </a:r>
            <a:r>
              <a:rPr lang="zh-TW" sz="2000" dirty="0" smtClean="0"/>
              <a:t> a</a:t>
            </a:r>
            <a:r>
              <a:rPr lang="en-US" altLang="zh-TW" sz="2000" dirty="0" smtClean="0"/>
              <a:t> Neural Network</a:t>
            </a:r>
            <a:r>
              <a:rPr lang="zh-TW" sz="2000" dirty="0" smtClean="0"/>
              <a:t> </a:t>
            </a:r>
            <a:r>
              <a:rPr lang="zh-TW" sz="2000" dirty="0"/>
              <a:t>Model to classify </a:t>
            </a:r>
            <a:r>
              <a:rPr lang="en-US" altLang="zh-TW" sz="2000" dirty="0" smtClean="0"/>
              <a:t>10 </a:t>
            </a:r>
            <a:r>
              <a:rPr lang="zh-TW" sz="2000" dirty="0" smtClean="0"/>
              <a:t>different </a:t>
            </a:r>
            <a:r>
              <a:rPr lang="zh-TW" sz="2000" dirty="0"/>
              <a:t>music </a:t>
            </a:r>
            <a:r>
              <a:rPr lang="en-US" altLang="zh-TW" sz="2000" dirty="0" smtClean="0"/>
              <a:t>genres</a:t>
            </a:r>
          </a:p>
          <a:p>
            <a:pPr marL="457200" lvl="0" indent="-317500" rtl="0">
              <a:lnSpc>
                <a:spcPct val="200000"/>
              </a:lnSpc>
              <a:spcBef>
                <a:spcPts val="0"/>
              </a:spcBef>
              <a:spcAft>
                <a:spcPts val="0"/>
              </a:spcAft>
              <a:buSzPts val="1400"/>
              <a:buChar char="●"/>
            </a:pPr>
            <a:r>
              <a:rPr lang="zh-TW" sz="2000" dirty="0" smtClean="0"/>
              <a:t>The </a:t>
            </a:r>
            <a:r>
              <a:rPr lang="zh-TW" sz="2000" dirty="0"/>
              <a:t>project can divided into 3 parts</a:t>
            </a:r>
            <a:endParaRPr sz="2000" dirty="0"/>
          </a:p>
          <a:p>
            <a:pPr marL="914400" lvl="1" indent="-317500" rtl="0">
              <a:lnSpc>
                <a:spcPct val="200000"/>
              </a:lnSpc>
              <a:spcBef>
                <a:spcPts val="0"/>
              </a:spcBef>
              <a:spcAft>
                <a:spcPts val="0"/>
              </a:spcAft>
              <a:buSzPts val="1400"/>
              <a:buChar char="○"/>
            </a:pPr>
            <a:r>
              <a:rPr lang="zh-TW" sz="2000" dirty="0"/>
              <a:t>Data collection</a:t>
            </a:r>
            <a:endParaRPr sz="2000" dirty="0"/>
          </a:p>
          <a:p>
            <a:pPr marL="914400" lvl="1" indent="-317500" rtl="0">
              <a:lnSpc>
                <a:spcPct val="200000"/>
              </a:lnSpc>
              <a:spcBef>
                <a:spcPts val="0"/>
              </a:spcBef>
              <a:spcAft>
                <a:spcPts val="0"/>
              </a:spcAft>
              <a:buSzPts val="1400"/>
              <a:buChar char="○"/>
            </a:pPr>
            <a:r>
              <a:rPr lang="zh-TW" sz="2000" dirty="0"/>
              <a:t>Preprocessing</a:t>
            </a:r>
            <a:endParaRPr sz="2000" dirty="0"/>
          </a:p>
          <a:p>
            <a:pPr marL="914400" lvl="1" indent="-317500" rtl="0">
              <a:lnSpc>
                <a:spcPct val="200000"/>
              </a:lnSpc>
              <a:spcBef>
                <a:spcPts val="0"/>
              </a:spcBef>
              <a:spcAft>
                <a:spcPts val="0"/>
              </a:spcAft>
              <a:buSzPts val="1400"/>
              <a:buChar char="○"/>
            </a:pPr>
            <a:r>
              <a:rPr lang="zh-TW" sz="2000" dirty="0"/>
              <a:t>Building and training the neural network</a:t>
            </a:r>
            <a:endParaRPr sz="2000" dirty="0"/>
          </a:p>
          <a:p>
            <a:pPr marL="457200" lvl="0" indent="0" rtl="0">
              <a:lnSpc>
                <a:spcPct val="200000"/>
              </a:lnSpc>
              <a:spcBef>
                <a:spcPts val="1600"/>
              </a:spcBef>
              <a:spcAft>
                <a:spcPts val="0"/>
              </a:spcAft>
              <a:buNone/>
            </a:pPr>
            <a:endParaRPr sz="1600" dirty="0">
              <a:solidFill>
                <a:schemeClr val="accent1"/>
              </a:solidFill>
            </a:endParaRPr>
          </a:p>
          <a:p>
            <a:pPr marL="457200" lvl="0" indent="0" rtl="0">
              <a:lnSpc>
                <a:spcPct val="200000"/>
              </a:lnSpc>
              <a:spcBef>
                <a:spcPts val="1600"/>
              </a:spcBef>
              <a:spcAft>
                <a:spcPts val="0"/>
              </a:spcAft>
              <a:buNone/>
            </a:pPr>
            <a:endParaRPr sz="1600" dirty="0">
              <a:solidFill>
                <a:schemeClr val="accent1"/>
              </a:solidFill>
            </a:endParaRPr>
          </a:p>
          <a:p>
            <a:pPr marL="457200" lvl="0" indent="0" rtl="0">
              <a:lnSpc>
                <a:spcPct val="200000"/>
              </a:lnSpc>
              <a:spcBef>
                <a:spcPts val="1600"/>
              </a:spcBef>
              <a:spcAft>
                <a:spcPts val="0"/>
              </a:spcAft>
              <a:buNone/>
            </a:pPr>
            <a:endParaRPr sz="1600" b="1" dirty="0">
              <a:solidFill>
                <a:schemeClr val="accent1"/>
              </a:solidFill>
            </a:endParaRPr>
          </a:p>
          <a:p>
            <a:pPr marL="457200" lvl="0" indent="0" rtl="0">
              <a:lnSpc>
                <a:spcPct val="150000"/>
              </a:lnSpc>
              <a:spcBef>
                <a:spcPts val="1600"/>
              </a:spcBef>
              <a:spcAft>
                <a:spcPts val="0"/>
              </a:spcAft>
              <a:buNone/>
            </a:pPr>
            <a:endParaRPr sz="1600" b="1" dirty="0">
              <a:solidFill>
                <a:schemeClr val="accent1"/>
              </a:solidFill>
            </a:endParaRPr>
          </a:p>
          <a:p>
            <a:pPr marL="0" lvl="0" indent="0" rtl="0">
              <a:lnSpc>
                <a:spcPct val="150000"/>
              </a:lnSpc>
              <a:spcBef>
                <a:spcPts val="1600"/>
              </a:spcBef>
              <a:spcAft>
                <a:spcPts val="1600"/>
              </a:spcAft>
              <a:buNone/>
            </a:pPr>
            <a:endParaRPr dirty="0">
              <a:solidFill>
                <a:schemeClr val="accent1"/>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a:t>
            </a:fld>
            <a:endParaRPr lang="zh-TW" altLang="en-US"/>
          </a:p>
        </p:txBody>
      </p:sp>
    </p:spTree>
    <p:extLst>
      <p:ext uri="{BB962C8B-B14F-4D97-AF65-F5344CB8AC3E}">
        <p14:creationId xmlns:p14="http://schemas.microsoft.com/office/powerpoint/2010/main" val="295100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1000"/>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xEl>
                                              <p:pRg st="1" end="1"/>
                                            </p:txEl>
                                          </p:spTgt>
                                        </p:tgtEl>
                                        <p:attrNameLst>
                                          <p:attrName>style.visibility</p:attrName>
                                        </p:attrNameLst>
                                      </p:cBhvr>
                                      <p:to>
                                        <p:strVal val="visible"/>
                                      </p:to>
                                    </p:set>
                                    <p:animEffect transition="in" filter="fade">
                                      <p:cBhvr>
                                        <p:cTn id="12" dur="1000"/>
                                        <p:tgtEl>
                                          <p:spTgt spid="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xEl>
                                              <p:pRg st="2" end="2"/>
                                            </p:txEl>
                                          </p:spTgt>
                                        </p:tgtEl>
                                        <p:attrNameLst>
                                          <p:attrName>style.visibility</p:attrName>
                                        </p:attrNameLst>
                                      </p:cBhvr>
                                      <p:to>
                                        <p:strVal val="visible"/>
                                      </p:to>
                                    </p:set>
                                    <p:animEffect transition="in" filter="fade">
                                      <p:cBhvr>
                                        <p:cTn id="17" dur="1000"/>
                                        <p:tgtEl>
                                          <p:spTgt spid="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xEl>
                                              <p:pRg st="3" end="3"/>
                                            </p:txEl>
                                          </p:spTgt>
                                        </p:tgtEl>
                                        <p:attrNameLst>
                                          <p:attrName>style.visibility</p:attrName>
                                        </p:attrNameLst>
                                      </p:cBhvr>
                                      <p:to>
                                        <p:strVal val="visible"/>
                                      </p:to>
                                    </p:set>
                                    <p:animEffect transition="in" filter="fade">
                                      <p:cBhvr>
                                        <p:cTn id="22" dur="1000"/>
                                        <p:tgtEl>
                                          <p:spTgt spid="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
                                            <p:txEl>
                                              <p:pRg st="4" end="4"/>
                                            </p:txEl>
                                          </p:spTgt>
                                        </p:tgtEl>
                                        <p:attrNameLst>
                                          <p:attrName>style.visibility</p:attrName>
                                        </p:attrNameLst>
                                      </p:cBhvr>
                                      <p:to>
                                        <p:strVal val="visible"/>
                                      </p:to>
                                    </p:set>
                                    <p:animEffect transition="in" filter="fade">
                                      <p:cBhvr>
                                        <p:cTn id="27" dur="1000"/>
                                        <p:tgtEl>
                                          <p:spTgt spid="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1297275" y="592050"/>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sz="2800" dirty="0" smtClean="0"/>
              <a:t>Discussion: </a:t>
            </a:r>
            <a:r>
              <a:rPr lang="zh-TW" sz="2800" dirty="0" smtClean="0"/>
              <a:t>Result </a:t>
            </a:r>
            <a:r>
              <a:rPr lang="zh-TW" sz="2800" dirty="0"/>
              <a:t>after rearrangement</a:t>
            </a:r>
            <a:endParaRPr sz="2800" dirty="0"/>
          </a:p>
        </p:txBody>
      </p:sp>
      <p:sp>
        <p:nvSpPr>
          <p:cNvPr id="450" name="Shape 450"/>
          <p:cNvSpPr txBox="1">
            <a:spLocks noGrp="1"/>
          </p:cNvSpPr>
          <p:nvPr>
            <p:ph type="body" idx="1"/>
          </p:nvPr>
        </p:nvSpPr>
        <p:spPr>
          <a:xfrm>
            <a:off x="5296482" y="1996387"/>
            <a:ext cx="3767100" cy="1350900"/>
          </a:xfrm>
          <a:prstGeom prst="rect">
            <a:avLst/>
          </a:prstGeom>
        </p:spPr>
        <p:txBody>
          <a:bodyPr spcFirstLastPara="1" wrap="square" lIns="91425" tIns="91425" rIns="91425" bIns="91425" anchor="t" anchorCtr="0">
            <a:noAutofit/>
          </a:bodyPr>
          <a:lstStyle/>
          <a:p>
            <a:pPr marL="457200" lvl="0" indent="-311150" rtl="0">
              <a:lnSpc>
                <a:spcPct val="150000"/>
              </a:lnSpc>
              <a:spcBef>
                <a:spcPts val="0"/>
              </a:spcBef>
              <a:spcAft>
                <a:spcPts val="0"/>
              </a:spcAft>
              <a:buSzPts val="1300"/>
              <a:buChar char="●"/>
            </a:pPr>
            <a:r>
              <a:rPr lang="zh-TW" sz="1800" dirty="0"/>
              <a:t>Increase accuracy in  most of the genres</a:t>
            </a:r>
            <a:endParaRPr sz="1800" dirty="0"/>
          </a:p>
          <a:p>
            <a:pPr marL="457200" lvl="0" indent="-311150" rtl="0">
              <a:lnSpc>
                <a:spcPct val="150000"/>
              </a:lnSpc>
              <a:spcBef>
                <a:spcPts val="0"/>
              </a:spcBef>
              <a:spcAft>
                <a:spcPts val="0"/>
              </a:spcAft>
              <a:buSzPts val="1300"/>
              <a:buChar char="●"/>
            </a:pPr>
            <a:r>
              <a:rPr lang="zh-TW" sz="1800" dirty="0"/>
              <a:t>Great improve can be seen in LSTM3a and LSTM3d</a:t>
            </a:r>
            <a:endParaRPr sz="18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30</a:t>
            </a:fld>
            <a:endParaRPr lang="zh-TW" altLang="en-US"/>
          </a:p>
        </p:txBody>
      </p:sp>
      <p:pic>
        <p:nvPicPr>
          <p:cNvPr id="449" name="Shape 449" title="Points scored"/>
          <p:cNvPicPr preferRelativeResize="0"/>
          <p:nvPr/>
        </p:nvPicPr>
        <p:blipFill>
          <a:blip r:embed="rId3">
            <a:alphaModFix/>
          </a:blip>
          <a:stretch>
            <a:fillRect/>
          </a:stretch>
        </p:blipFill>
        <p:spPr>
          <a:xfrm>
            <a:off x="63722" y="1447891"/>
            <a:ext cx="5358675" cy="3169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1000"/>
                                        <p:tgtEl>
                                          <p:spTgt spid="4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
                                            <p:txEl>
                                              <p:pRg st="0" end="0"/>
                                            </p:txEl>
                                          </p:spTgt>
                                        </p:tgtEl>
                                        <p:attrNameLst>
                                          <p:attrName>style.visibility</p:attrName>
                                        </p:attrNameLst>
                                      </p:cBhvr>
                                      <p:to>
                                        <p:strVal val="visible"/>
                                      </p:to>
                                    </p:set>
                                    <p:animEffect transition="in" filter="fade">
                                      <p:cBhvr>
                                        <p:cTn id="12" dur="1000"/>
                                        <p:tgtEl>
                                          <p:spTgt spid="4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
                                            <p:txEl>
                                              <p:pRg st="1" end="1"/>
                                            </p:txEl>
                                          </p:spTgt>
                                        </p:tgtEl>
                                        <p:attrNameLst>
                                          <p:attrName>style.visibility</p:attrName>
                                        </p:attrNameLst>
                                      </p:cBhvr>
                                      <p:to>
                                        <p:strVal val="visible"/>
                                      </p:to>
                                    </p:set>
                                    <p:animEffect transition="in" filter="fade">
                                      <p:cBhvr>
                                        <p:cTn id="17" dur="1000"/>
                                        <p:tgtEl>
                                          <p:spTgt spid="4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t>Result of Approach 1 </a:t>
            </a:r>
            <a:endParaRPr/>
          </a:p>
        </p:txBody>
      </p:sp>
      <p:sp>
        <p:nvSpPr>
          <p:cNvPr id="457" name="Shape 457"/>
          <p:cNvSpPr txBox="1">
            <a:spLocks noGrp="1"/>
          </p:cNvSpPr>
          <p:nvPr>
            <p:ph type="body" idx="1"/>
          </p:nvPr>
        </p:nvSpPr>
        <p:spPr>
          <a:xfrm>
            <a:off x="5789100" y="2763425"/>
            <a:ext cx="3204900" cy="26025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zh-TW" sz="2000" dirty="0"/>
              <a:t> Accuracy: </a:t>
            </a:r>
            <a:r>
              <a:rPr lang="en-US" altLang="zh-TW" sz="2000" dirty="0"/>
              <a:t>50</a:t>
            </a:r>
            <a:r>
              <a:rPr lang="zh-TW" sz="2000" dirty="0"/>
              <a:t>%</a:t>
            </a:r>
            <a:endParaRPr sz="20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31</a:t>
            </a:fld>
            <a:endParaRPr lang="zh-TW" altLang="en-US"/>
          </a:p>
        </p:txBody>
      </p:sp>
      <p:pic>
        <p:nvPicPr>
          <p:cNvPr id="456" name="Shape 456" title="Points scored"/>
          <p:cNvPicPr preferRelativeResize="0"/>
          <p:nvPr/>
        </p:nvPicPr>
        <p:blipFill>
          <a:blip r:embed="rId3">
            <a:alphaModFix/>
          </a:blip>
          <a:stretch>
            <a:fillRect/>
          </a:stretch>
        </p:blipFill>
        <p:spPr>
          <a:xfrm>
            <a:off x="164174" y="1225018"/>
            <a:ext cx="5622624" cy="3667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dirty="0" smtClean="0"/>
              <a:t>Discussion</a:t>
            </a:r>
            <a:endParaRPr dirty="0">
              <a:solidFill>
                <a:schemeClr val="lt2"/>
              </a:solidFill>
            </a:endParaRPr>
          </a:p>
        </p:txBody>
      </p:sp>
      <p:sp>
        <p:nvSpPr>
          <p:cNvPr id="4" name="Subtitle 3"/>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32</a:t>
            </a:fld>
            <a:endParaRPr lang="zh-TW" altLang="en-US"/>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Tree>
    <p:extLst>
      <p:ext uri="{BB962C8B-B14F-4D97-AF65-F5344CB8AC3E}">
        <p14:creationId xmlns:p14="http://schemas.microsoft.com/office/powerpoint/2010/main" val="2148371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1321273" y="185057"/>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dirty="0"/>
              <a:t>Reflection on </a:t>
            </a:r>
            <a:r>
              <a:rPr lang="en-US" altLang="zh-TW" dirty="0"/>
              <a:t>7 LSTM</a:t>
            </a:r>
            <a:endParaRPr dirty="0"/>
          </a:p>
        </p:txBody>
      </p:sp>
      <p:sp>
        <p:nvSpPr>
          <p:cNvPr id="504" name="Shape 504"/>
          <p:cNvSpPr txBox="1">
            <a:spLocks noGrp="1"/>
          </p:cNvSpPr>
          <p:nvPr>
            <p:ph type="body" idx="1"/>
          </p:nvPr>
        </p:nvSpPr>
        <p:spPr>
          <a:xfrm>
            <a:off x="1008441" y="967770"/>
            <a:ext cx="7030500" cy="2830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sz="2000" dirty="0"/>
              <a:t>The reason that </a:t>
            </a:r>
            <a:r>
              <a:rPr lang="en-US" altLang="zh-TW" sz="2000" dirty="0"/>
              <a:t>affect </a:t>
            </a:r>
            <a:r>
              <a:rPr lang="zh-TW" sz="2000" dirty="0"/>
              <a:t>7 LSTM </a:t>
            </a:r>
            <a:r>
              <a:rPr lang="en-US" altLang="zh-TW" sz="2000" dirty="0"/>
              <a:t>accuracy</a:t>
            </a:r>
            <a:r>
              <a:rPr lang="zh-TW" sz="2000" dirty="0"/>
              <a:t>:</a:t>
            </a:r>
            <a:endParaRPr sz="2000" dirty="0"/>
          </a:p>
          <a:p>
            <a:pPr marL="457200" lvl="0" indent="-311150" rtl="0">
              <a:lnSpc>
                <a:spcPct val="150000"/>
              </a:lnSpc>
              <a:spcBef>
                <a:spcPts val="1600"/>
              </a:spcBef>
              <a:spcAft>
                <a:spcPts val="0"/>
              </a:spcAft>
              <a:buSzPts val="1300"/>
              <a:buChar char="●"/>
            </a:pPr>
            <a:r>
              <a:rPr lang="zh-TW" sz="2000" dirty="0"/>
              <a:t>The division of the group Strong and Mild is rough</a:t>
            </a:r>
            <a:endParaRPr sz="2000" dirty="0"/>
          </a:p>
          <a:p>
            <a:pPr marL="914400" marR="0" lvl="1" indent="-311150" algn="l" rtl="0">
              <a:lnSpc>
                <a:spcPct val="150000"/>
              </a:lnSpc>
              <a:spcBef>
                <a:spcPts val="0"/>
              </a:spcBef>
              <a:spcAft>
                <a:spcPts val="0"/>
              </a:spcAft>
              <a:buClr>
                <a:schemeClr val="dk2"/>
              </a:buClr>
              <a:buSzPts val="1300"/>
              <a:buFont typeface="Nunito"/>
              <a:buChar char="○"/>
            </a:pPr>
            <a:r>
              <a:rPr lang="zh-TW" sz="1800" dirty="0"/>
              <a:t>for instance disco is assigned to the Mild group, but it included song with strong and mild</a:t>
            </a:r>
            <a:endParaRPr sz="1800" dirty="0"/>
          </a:p>
          <a:p>
            <a:pPr marL="457200" marR="0" lvl="0" indent="-311150" algn="l" rtl="0">
              <a:lnSpc>
                <a:spcPct val="150000"/>
              </a:lnSpc>
              <a:spcBef>
                <a:spcPts val="0"/>
              </a:spcBef>
              <a:spcAft>
                <a:spcPts val="0"/>
              </a:spcAft>
              <a:buSzPts val="1300"/>
              <a:buChar char="●"/>
            </a:pPr>
            <a:r>
              <a:rPr lang="zh-TW" sz="2000" dirty="0"/>
              <a:t>Too many layer </a:t>
            </a:r>
            <a:endParaRPr sz="2000" dirty="0"/>
          </a:p>
          <a:p>
            <a:pPr marL="914400" marR="0" lvl="1" indent="-311150" algn="l" rtl="0">
              <a:lnSpc>
                <a:spcPct val="150000"/>
              </a:lnSpc>
              <a:spcBef>
                <a:spcPts val="0"/>
              </a:spcBef>
              <a:spcAft>
                <a:spcPts val="0"/>
              </a:spcAft>
              <a:buClr>
                <a:schemeClr val="dk2"/>
              </a:buClr>
              <a:buSzPts val="1300"/>
              <a:buFont typeface="Nunito"/>
              <a:buChar char="○"/>
            </a:pPr>
            <a:r>
              <a:rPr lang="zh-TW" sz="1800" dirty="0"/>
              <a:t>more layer imply accuracy will further decrease, if the accuracy of each layer is not high enough</a:t>
            </a:r>
            <a:endParaRPr sz="1800" dirty="0"/>
          </a:p>
          <a:p>
            <a:pPr marL="457200" marR="0" lvl="0" indent="-311150" algn="l" rtl="0">
              <a:lnSpc>
                <a:spcPct val="150000"/>
              </a:lnSpc>
              <a:spcBef>
                <a:spcPts val="0"/>
              </a:spcBef>
              <a:spcAft>
                <a:spcPts val="0"/>
              </a:spcAft>
              <a:buSzPts val="1300"/>
              <a:buChar char="●"/>
            </a:pPr>
            <a:r>
              <a:rPr lang="zh-TW" sz="2000" dirty="0"/>
              <a:t>Classify among similar </a:t>
            </a:r>
            <a:r>
              <a:rPr lang="zh-TW" sz="2000" dirty="0" smtClean="0"/>
              <a:t>song</a:t>
            </a:r>
            <a:r>
              <a:rPr lang="en-US" altLang="zh-TW" sz="2000" dirty="0" smtClean="0"/>
              <a:t>s</a:t>
            </a:r>
            <a:endParaRPr sz="2000" dirty="0"/>
          </a:p>
          <a:p>
            <a:pPr marL="0" marR="0" lvl="0" indent="0" algn="l" rtl="0">
              <a:lnSpc>
                <a:spcPct val="150000"/>
              </a:lnSpc>
              <a:spcBef>
                <a:spcPts val="1600"/>
              </a:spcBef>
              <a:spcAft>
                <a:spcPts val="0"/>
              </a:spcAft>
              <a:buNone/>
            </a:pPr>
            <a:endParaRPr sz="18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33</a:t>
            </a:fld>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1193141" y="103517"/>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Bigger data set </a:t>
            </a:r>
            <a:endParaRPr dirty="0"/>
          </a:p>
        </p:txBody>
      </p:sp>
      <p:sp>
        <p:nvSpPr>
          <p:cNvPr id="510" name="Shape 510"/>
          <p:cNvSpPr txBox="1">
            <a:spLocks noGrp="1"/>
          </p:cNvSpPr>
          <p:nvPr>
            <p:ph type="body" idx="1"/>
          </p:nvPr>
        </p:nvSpPr>
        <p:spPr>
          <a:xfrm>
            <a:off x="459291" y="1070582"/>
            <a:ext cx="7030500" cy="2541600"/>
          </a:xfrm>
          <a:prstGeom prst="rect">
            <a:avLst/>
          </a:prstGeom>
        </p:spPr>
        <p:txBody>
          <a:bodyPr spcFirstLastPara="1" wrap="square" lIns="91425" tIns="91425" rIns="91425" bIns="91425" anchor="t" anchorCtr="0">
            <a:noAutofit/>
          </a:bodyPr>
          <a:lstStyle/>
          <a:p>
            <a:pPr marL="0" lvl="0" indent="0">
              <a:lnSpc>
                <a:spcPct val="150000"/>
              </a:lnSpc>
              <a:spcBef>
                <a:spcPts val="0"/>
              </a:spcBef>
              <a:spcAft>
                <a:spcPts val="0"/>
              </a:spcAft>
              <a:buNone/>
            </a:pPr>
            <a:r>
              <a:rPr lang="zh-TW" sz="1800" dirty="0"/>
              <a:t>Million song dataset(25 genres):</a:t>
            </a:r>
            <a:endParaRPr sz="1800" dirty="0"/>
          </a:p>
          <a:p>
            <a:pPr marL="457200" lvl="0" indent="-304800" rtl="0">
              <a:lnSpc>
                <a:spcPct val="150000"/>
              </a:lnSpc>
              <a:spcBef>
                <a:spcPts val="1600"/>
              </a:spcBef>
              <a:spcAft>
                <a:spcPts val="0"/>
              </a:spcAft>
              <a:buSzPts val="1200"/>
              <a:buChar char="●"/>
            </a:pPr>
            <a:r>
              <a:rPr lang="zh-TW" sz="1600" dirty="0"/>
              <a:t>Big Band, Blues Contemporary, Country Traditional, Dance, Electronica, Experimental, Folk International, Gospel, Grunge Emo, Hip Hop Rap, Jazz Classic, Metal Alternative, Metal Death, Metal Heavy, Pop Contemporary, Pop Indie, Pop Latin, Punk, Reggae, RnB Soul, Rock Alternative, Rock College, Rock Contemporary, Rock Hard, Rock Neo Psychedelia</a:t>
            </a:r>
            <a:endParaRPr sz="1600" dirty="0"/>
          </a:p>
          <a:p>
            <a:pPr marL="457200" lvl="0" indent="-304800" rtl="0">
              <a:lnSpc>
                <a:spcPct val="150000"/>
              </a:lnSpc>
              <a:spcBef>
                <a:spcPts val="0"/>
              </a:spcBef>
              <a:spcAft>
                <a:spcPts val="0"/>
              </a:spcAft>
              <a:buSzPts val="1200"/>
              <a:buChar char="●"/>
            </a:pPr>
            <a:r>
              <a:rPr lang="zh-TW" sz="1600" dirty="0"/>
              <a:t>50000 labelled examples (2000 per genre) are provided for training, with a further 10000 unlabelled examples (400 per genre) used for testing</a:t>
            </a:r>
            <a:endParaRPr sz="1600" dirty="0"/>
          </a:p>
          <a:p>
            <a:pPr marL="457200" lvl="0" indent="-304800">
              <a:lnSpc>
                <a:spcPct val="150000"/>
              </a:lnSpc>
              <a:spcBef>
                <a:spcPts val="0"/>
              </a:spcBef>
              <a:spcAft>
                <a:spcPts val="0"/>
              </a:spcAft>
              <a:buSzPts val="1200"/>
              <a:buChar char="●"/>
            </a:pPr>
            <a:r>
              <a:rPr lang="zh-TW" sz="1600" dirty="0"/>
              <a:t>The highest accuracy achieved was 35.34% (2017 Kaggle)</a:t>
            </a:r>
            <a:endParaRPr sz="16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34</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animEffect transition="in" filter="fade">
                                      <p:cBhvr>
                                        <p:cTn id="7" dur="1000"/>
                                        <p:tgtEl>
                                          <p:spTgt spid="5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0">
                                            <p:txEl>
                                              <p:pRg st="1" end="1"/>
                                            </p:txEl>
                                          </p:spTgt>
                                        </p:tgtEl>
                                        <p:attrNameLst>
                                          <p:attrName>style.visibility</p:attrName>
                                        </p:attrNameLst>
                                      </p:cBhvr>
                                      <p:to>
                                        <p:strVal val="visible"/>
                                      </p:to>
                                    </p:set>
                                    <p:animEffect transition="in" filter="fade">
                                      <p:cBhvr>
                                        <p:cTn id="12" dur="1000"/>
                                        <p:tgtEl>
                                          <p:spTgt spid="5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0">
                                            <p:txEl>
                                              <p:pRg st="2" end="2"/>
                                            </p:txEl>
                                          </p:spTgt>
                                        </p:tgtEl>
                                        <p:attrNameLst>
                                          <p:attrName>style.visibility</p:attrName>
                                        </p:attrNameLst>
                                      </p:cBhvr>
                                      <p:to>
                                        <p:strVal val="visible"/>
                                      </p:to>
                                    </p:set>
                                    <p:animEffect transition="in" filter="fade">
                                      <p:cBhvr>
                                        <p:cTn id="17" dur="1000"/>
                                        <p:tgtEl>
                                          <p:spTgt spid="5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0">
                                            <p:txEl>
                                              <p:pRg st="3" end="3"/>
                                            </p:txEl>
                                          </p:spTgt>
                                        </p:tgtEl>
                                        <p:attrNameLst>
                                          <p:attrName>style.visibility</p:attrName>
                                        </p:attrNameLst>
                                      </p:cBhvr>
                                      <p:to>
                                        <p:strVal val="visible"/>
                                      </p:to>
                                    </p:set>
                                    <p:animEffect transition="in" filter="fade">
                                      <p:cBhvr>
                                        <p:cTn id="22" dur="1000"/>
                                        <p:tgtEl>
                                          <p:spTgt spid="5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t>Network Structure</a:t>
            </a:r>
            <a:endParaRPr/>
          </a:p>
        </p:txBody>
      </p:sp>
      <p:sp>
        <p:nvSpPr>
          <p:cNvPr id="516" name="Shape 516"/>
          <p:cNvSpPr txBox="1">
            <a:spLocks noGrp="1"/>
          </p:cNvSpPr>
          <p:nvPr>
            <p:ph type="body" idx="1"/>
          </p:nvPr>
        </p:nvSpPr>
        <p:spPr>
          <a:xfrm>
            <a:off x="1183588" y="1308132"/>
            <a:ext cx="7030500" cy="2541600"/>
          </a:xfrm>
          <a:prstGeom prst="rect">
            <a:avLst/>
          </a:prstGeom>
        </p:spPr>
        <p:txBody>
          <a:bodyPr spcFirstLastPara="1" wrap="square" lIns="91425" tIns="91425" rIns="91425" bIns="91425" anchor="t" anchorCtr="0">
            <a:noAutofit/>
          </a:bodyPr>
          <a:lstStyle/>
          <a:p>
            <a:pPr marL="457200" lvl="0" indent="-311150" rtl="0">
              <a:lnSpc>
                <a:spcPct val="200000"/>
              </a:lnSpc>
              <a:spcBef>
                <a:spcPts val="0"/>
              </a:spcBef>
              <a:spcAft>
                <a:spcPts val="0"/>
              </a:spcAft>
              <a:buSzPts val="1300"/>
              <a:buAutoNum type="arabicPeriod"/>
            </a:pPr>
            <a:r>
              <a:rPr lang="zh-TW" sz="2000" dirty="0"/>
              <a:t>Possibility of using other network structure</a:t>
            </a:r>
            <a:endParaRPr sz="2000" dirty="0"/>
          </a:p>
          <a:p>
            <a:pPr marL="914400" lvl="0" indent="-311150" rtl="0">
              <a:lnSpc>
                <a:spcPct val="200000"/>
              </a:lnSpc>
              <a:spcBef>
                <a:spcPts val="0"/>
              </a:spcBef>
              <a:spcAft>
                <a:spcPts val="0"/>
              </a:spcAft>
              <a:buSzPts val="1300"/>
              <a:buChar char="●"/>
            </a:pPr>
            <a:r>
              <a:rPr lang="en-US" altLang="zh-TW" sz="2000" dirty="0"/>
              <a:t>CNN-LSTM </a:t>
            </a:r>
            <a:endParaRPr sz="2000" dirty="0"/>
          </a:p>
          <a:p>
            <a:pPr marL="914400" lvl="0" indent="-311150">
              <a:lnSpc>
                <a:spcPct val="200000"/>
              </a:lnSpc>
              <a:spcBef>
                <a:spcPts val="0"/>
              </a:spcBef>
              <a:spcAft>
                <a:spcPts val="0"/>
              </a:spcAft>
              <a:buSzPts val="1300"/>
              <a:buChar char="●"/>
            </a:pPr>
            <a:r>
              <a:rPr lang="zh-TW" sz="2000" dirty="0"/>
              <a:t>Auto-encoder</a:t>
            </a:r>
            <a:endParaRPr lang="en-US" altLang="zh-TW" sz="2000" dirty="0"/>
          </a:p>
          <a:p>
            <a:pPr marL="146050" lvl="0" indent="0">
              <a:lnSpc>
                <a:spcPct val="200000"/>
              </a:lnSpc>
              <a:buNone/>
            </a:pPr>
            <a:r>
              <a:rPr lang="en-GB" altLang="zh-TW" sz="2000" dirty="0"/>
              <a:t>2.    Adding other new features</a:t>
            </a:r>
            <a:endParaRPr lang="en-GB" sz="2000" dirty="0"/>
          </a:p>
          <a:p>
            <a:pPr marL="914400" lvl="0">
              <a:lnSpc>
                <a:spcPct val="200000"/>
              </a:lnSpc>
            </a:pPr>
            <a:r>
              <a:rPr lang="en-GB" altLang="zh-TW" sz="2000" dirty="0"/>
              <a:t>Chroma feature, Spectral </a:t>
            </a:r>
            <a:r>
              <a:rPr lang="en-GB" altLang="zh-TW" sz="2000" dirty="0" smtClean="0"/>
              <a:t>Central</a:t>
            </a:r>
            <a:endParaRPr lang="en-US" altLang="zh-TW" sz="2000" dirty="0"/>
          </a:p>
          <a:p>
            <a:pPr marL="603250" lvl="0" indent="0">
              <a:lnSpc>
                <a:spcPct val="200000"/>
              </a:lnSpc>
              <a:spcBef>
                <a:spcPts val="0"/>
              </a:spcBef>
              <a:spcAft>
                <a:spcPts val="0"/>
              </a:spcAft>
              <a:buSzPts val="1300"/>
              <a:buNone/>
            </a:pPr>
            <a:endParaRPr lang="en-US" altLang="zh-TW" sz="2000" dirty="0"/>
          </a:p>
          <a:p>
            <a:pPr marL="914400" lvl="0" indent="-311150">
              <a:lnSpc>
                <a:spcPct val="200000"/>
              </a:lnSpc>
              <a:spcBef>
                <a:spcPts val="0"/>
              </a:spcBef>
              <a:spcAft>
                <a:spcPts val="0"/>
              </a:spcAft>
              <a:buSzPts val="1300"/>
              <a:buChar char="●"/>
            </a:pPr>
            <a:endParaRPr lang="en-US" altLang="zh-TW" sz="20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35</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xEl>
                                              <p:pRg st="0" end="0"/>
                                            </p:txEl>
                                          </p:spTgt>
                                        </p:tgtEl>
                                        <p:attrNameLst>
                                          <p:attrName>style.visibility</p:attrName>
                                        </p:attrNameLst>
                                      </p:cBhvr>
                                      <p:to>
                                        <p:strVal val="visible"/>
                                      </p:to>
                                    </p:set>
                                    <p:animEffect transition="in" filter="fade">
                                      <p:cBhvr>
                                        <p:cTn id="7" dur="1000"/>
                                        <p:tgtEl>
                                          <p:spTgt spid="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6">
                                            <p:txEl>
                                              <p:pRg st="1" end="1"/>
                                            </p:txEl>
                                          </p:spTgt>
                                        </p:tgtEl>
                                        <p:attrNameLst>
                                          <p:attrName>style.visibility</p:attrName>
                                        </p:attrNameLst>
                                      </p:cBhvr>
                                      <p:to>
                                        <p:strVal val="visible"/>
                                      </p:to>
                                    </p:set>
                                    <p:animEffect transition="in" filter="fade">
                                      <p:cBhvr>
                                        <p:cTn id="12" dur="1000"/>
                                        <p:tgtEl>
                                          <p:spTgt spid="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6">
                                            <p:txEl>
                                              <p:pRg st="2" end="2"/>
                                            </p:txEl>
                                          </p:spTgt>
                                        </p:tgtEl>
                                        <p:attrNameLst>
                                          <p:attrName>style.visibility</p:attrName>
                                        </p:attrNameLst>
                                      </p:cBhvr>
                                      <p:to>
                                        <p:strVal val="visible"/>
                                      </p:to>
                                    </p:set>
                                    <p:animEffect transition="in" filter="fade">
                                      <p:cBhvr>
                                        <p:cTn id="17" dur="1000"/>
                                        <p:tgtEl>
                                          <p:spTgt spid="5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6">
                                            <p:txEl>
                                              <p:pRg st="3" end="3"/>
                                            </p:txEl>
                                          </p:spTgt>
                                        </p:tgtEl>
                                        <p:attrNameLst>
                                          <p:attrName>style.visibility</p:attrName>
                                        </p:attrNameLst>
                                      </p:cBhvr>
                                      <p:to>
                                        <p:strVal val="visible"/>
                                      </p:to>
                                    </p:set>
                                    <p:animEffect transition="in" filter="fade">
                                      <p:cBhvr>
                                        <p:cTn id="22" dur="1000"/>
                                        <p:tgtEl>
                                          <p:spTgt spid="5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6">
                                            <p:txEl>
                                              <p:pRg st="4" end="4"/>
                                            </p:txEl>
                                          </p:spTgt>
                                        </p:tgtEl>
                                        <p:attrNameLst>
                                          <p:attrName>style.visibility</p:attrName>
                                        </p:attrNameLst>
                                      </p:cBhvr>
                                      <p:to>
                                        <p:strVal val="visible"/>
                                      </p:to>
                                    </p:set>
                                    <p:animEffect transition="in" filter="fade">
                                      <p:cBhvr>
                                        <p:cTn id="27" dur="1000"/>
                                        <p:tgtEl>
                                          <p:spTgt spid="5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Chroma </a:t>
            </a:r>
            <a:r>
              <a:rPr lang="zh-TW" dirty="0" smtClean="0"/>
              <a:t>feature</a:t>
            </a:r>
            <a:r>
              <a:rPr lang="en-US" altLang="zh-TW" dirty="0" smtClean="0"/>
              <a:t>s</a:t>
            </a:r>
            <a:endParaRPr dirty="0"/>
          </a:p>
        </p:txBody>
      </p:sp>
      <p:sp>
        <p:nvSpPr>
          <p:cNvPr id="367" name="Shape 367"/>
          <p:cNvSpPr txBox="1">
            <a:spLocks noGrp="1"/>
          </p:cNvSpPr>
          <p:nvPr>
            <p:ph type="body" idx="1"/>
          </p:nvPr>
        </p:nvSpPr>
        <p:spPr>
          <a:xfrm>
            <a:off x="1303800" y="1552450"/>
            <a:ext cx="6395700" cy="3630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zh-TW" sz="1200">
                <a:latin typeface="Arial"/>
                <a:ea typeface="Arial"/>
                <a:cs typeface="Arial"/>
                <a:sym typeface="Arial"/>
              </a:rPr>
              <a:t>Represent a music audio into 12 distinct semitones of the musical octave</a:t>
            </a:r>
            <a:endParaRPr sz="1200">
              <a:latin typeface="Arial"/>
              <a:ea typeface="Arial"/>
              <a:cs typeface="Arial"/>
              <a:sym typeface="Arial"/>
            </a:endParaRPr>
          </a:p>
          <a:p>
            <a:pPr marL="0" lvl="0" indent="0" rtl="0">
              <a:spcBef>
                <a:spcPts val="1600"/>
              </a:spcBef>
              <a:spcAft>
                <a:spcPts val="1600"/>
              </a:spcAft>
              <a:buNone/>
            </a:pPr>
            <a:endParaRPr sz="1200">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36</a:t>
            </a:fld>
            <a:endParaRPr lang="zh-TW" altLang="en-US"/>
          </a:p>
        </p:txBody>
      </p:sp>
      <p:pic>
        <p:nvPicPr>
          <p:cNvPr id="368" name="Shape 368"/>
          <p:cNvPicPr preferRelativeResize="0"/>
          <p:nvPr/>
        </p:nvPicPr>
        <p:blipFill>
          <a:blip r:embed="rId3">
            <a:alphaModFix/>
          </a:blip>
          <a:stretch>
            <a:fillRect/>
          </a:stretch>
        </p:blipFill>
        <p:spPr>
          <a:xfrm>
            <a:off x="1222013" y="1990075"/>
            <a:ext cx="7194063" cy="2877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
                                        </p:tgtEl>
                                        <p:attrNameLst>
                                          <p:attrName>style.visibility</p:attrName>
                                        </p:attrNameLst>
                                      </p:cBhvr>
                                      <p:to>
                                        <p:strVal val="visible"/>
                                      </p:to>
                                    </p:set>
                                    <p:animEffect transition="in" filter="fade">
                                      <p:cBhvr>
                                        <p:cTn id="12"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a:t>Spectral Contrast</a:t>
            </a:r>
            <a:endParaRPr/>
          </a:p>
        </p:txBody>
      </p:sp>
      <p:sp>
        <p:nvSpPr>
          <p:cNvPr id="374" name="Shape 374"/>
          <p:cNvSpPr txBox="1">
            <a:spLocks noGrp="1"/>
          </p:cNvSpPr>
          <p:nvPr>
            <p:ph type="body" idx="1"/>
          </p:nvPr>
        </p:nvSpPr>
        <p:spPr>
          <a:xfrm>
            <a:off x="1303800" y="1566425"/>
            <a:ext cx="7030500" cy="1447200"/>
          </a:xfrm>
          <a:prstGeom prst="rect">
            <a:avLst/>
          </a:prstGeom>
        </p:spPr>
        <p:txBody>
          <a:bodyPr spcFirstLastPara="1" wrap="square" lIns="91425" tIns="91425" rIns="91425" bIns="91425" anchor="t" anchorCtr="0">
            <a:noAutofit/>
          </a:bodyPr>
          <a:lstStyle/>
          <a:p>
            <a:pPr marL="457200" lvl="0" indent="-317500" rtl="0">
              <a:lnSpc>
                <a:spcPct val="150000"/>
              </a:lnSpc>
              <a:spcBef>
                <a:spcPts val="0"/>
              </a:spcBef>
              <a:spcAft>
                <a:spcPts val="0"/>
              </a:spcAft>
              <a:buClr>
                <a:srgbClr val="111111"/>
              </a:buClr>
              <a:buSzPts val="1400"/>
              <a:buChar char="●"/>
            </a:pPr>
            <a:r>
              <a:rPr lang="zh-TW" sz="1400">
                <a:solidFill>
                  <a:srgbClr val="111111"/>
                </a:solidFill>
              </a:rPr>
              <a:t>Provide better performance than MFCC in music genre classification</a:t>
            </a:r>
            <a:endParaRPr sz="1400">
              <a:solidFill>
                <a:srgbClr val="111111"/>
              </a:solidFill>
            </a:endParaRPr>
          </a:p>
          <a:p>
            <a:pPr marL="457200" lvl="0" indent="-317500">
              <a:lnSpc>
                <a:spcPct val="150000"/>
              </a:lnSpc>
              <a:spcBef>
                <a:spcPts val="0"/>
              </a:spcBef>
              <a:spcAft>
                <a:spcPts val="0"/>
              </a:spcAft>
              <a:buClr>
                <a:srgbClr val="111111"/>
              </a:buClr>
              <a:buSzPts val="1400"/>
              <a:buChar char="●"/>
            </a:pPr>
            <a:r>
              <a:rPr lang="zh-TW" sz="1400">
                <a:solidFill>
                  <a:srgbClr val="111111"/>
                </a:solidFill>
              </a:rPr>
              <a:t>the spectral contrast is calculated as the difference between the maximum and minimum magnitudes in the 	spectrum</a:t>
            </a:r>
            <a:endParaRPr sz="140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37</a:t>
            </a:fld>
            <a:endParaRPr lang="zh-TW" altLang="en-US"/>
          </a:p>
        </p:txBody>
      </p:sp>
      <p:pic>
        <p:nvPicPr>
          <p:cNvPr id="375" name="Shape 375"/>
          <p:cNvPicPr preferRelativeResize="0"/>
          <p:nvPr/>
        </p:nvPicPr>
        <p:blipFill>
          <a:blip r:embed="rId3">
            <a:alphaModFix/>
          </a:blip>
          <a:stretch>
            <a:fillRect/>
          </a:stretch>
        </p:blipFill>
        <p:spPr>
          <a:xfrm>
            <a:off x="2228850" y="3013625"/>
            <a:ext cx="4686300" cy="1924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animEffect transition="in" filter="fade">
                                      <p:cBhvr>
                                        <p:cTn id="7" dur="1000"/>
                                        <p:tgtEl>
                                          <p:spTgt spid="3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xEl>
                                              <p:pRg st="1" end="1"/>
                                            </p:txEl>
                                          </p:spTgt>
                                        </p:tgtEl>
                                        <p:attrNameLst>
                                          <p:attrName>style.visibility</p:attrName>
                                        </p:attrNameLst>
                                      </p:cBhvr>
                                      <p:to>
                                        <p:strVal val="visible"/>
                                      </p:to>
                                    </p:set>
                                    <p:animEffect transition="in" filter="fade">
                                      <p:cBhvr>
                                        <p:cTn id="12" dur="1000"/>
                                        <p:tgtEl>
                                          <p:spTgt spid="3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5"/>
                                        </p:tgtEl>
                                        <p:attrNameLst>
                                          <p:attrName>style.visibility</p:attrName>
                                        </p:attrNameLst>
                                      </p:cBhvr>
                                      <p:to>
                                        <p:strVal val="visible"/>
                                      </p:to>
                                    </p:set>
                                    <p:animEffect transition="in" filter="fade">
                                      <p:cBhvr>
                                        <p:cTn id="17" dur="10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normAutofit/>
          </a:bodyPr>
          <a:lstStyle/>
          <a:p>
            <a:r>
              <a:rPr lang="en-US" dirty="0" smtClean="0"/>
              <a:t>Developed a 10 music Genres classification system.</a:t>
            </a:r>
          </a:p>
          <a:p>
            <a:r>
              <a:rPr lang="en-US" dirty="0" smtClean="0"/>
              <a:t>Accuracy is 50% which is comparable to the state-of-that </a:t>
            </a:r>
            <a:r>
              <a:rPr lang="en-US" dirty="0" err="1" smtClean="0"/>
              <a:t>resulsts</a:t>
            </a:r>
            <a:r>
              <a:rPr lang="en-US" dirty="0" smtClean="0"/>
              <a:t>.</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38</a:t>
            </a:fld>
            <a:endParaRPr lang="zh-TW" altLang="en-US"/>
          </a:p>
        </p:txBody>
      </p:sp>
    </p:spTree>
    <p:extLst>
      <p:ext uri="{BB962C8B-B14F-4D97-AF65-F5344CB8AC3E}">
        <p14:creationId xmlns:p14="http://schemas.microsoft.com/office/powerpoint/2010/main" val="1405262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dirty="0" smtClean="0"/>
              <a:t>The End</a:t>
            </a:r>
            <a:endParaRPr dirty="0">
              <a:solidFill>
                <a:schemeClr val="lt2"/>
              </a:solidFill>
            </a:endParaRPr>
          </a:p>
        </p:txBody>
      </p:sp>
      <p:sp>
        <p:nvSpPr>
          <p:cNvPr id="4" name="Subtitle 3"/>
          <p:cNvSpPr>
            <a:spLocks noGrp="1"/>
          </p:cNvSpPr>
          <p:nvPr>
            <p:ph type="subTitle" idx="1"/>
          </p:nvPr>
        </p:nvSpPr>
        <p:spPr/>
        <p:txBody>
          <a:bodyPr/>
          <a:lstStyle/>
          <a:p>
            <a:r>
              <a:rPr lang="en-US" dirty="0" smtClean="0"/>
              <a:t>Q &amp; A</a:t>
            </a:r>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39</a:t>
            </a:fld>
            <a:endParaRPr lang="zh-TW" altLang="en-US"/>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Tree>
    <p:extLst>
      <p:ext uri="{BB962C8B-B14F-4D97-AF65-F5344CB8AC3E}">
        <p14:creationId xmlns:p14="http://schemas.microsoft.com/office/powerpoint/2010/main" val="2148371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1263031" y="260771"/>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dirty="0"/>
              <a:t>Motivation	</a:t>
            </a:r>
            <a:endParaRPr dirty="0"/>
          </a:p>
        </p:txBody>
      </p:sp>
      <p:sp>
        <p:nvSpPr>
          <p:cNvPr id="297" name="Shape 297"/>
          <p:cNvSpPr txBox="1">
            <a:spLocks noGrp="1"/>
          </p:cNvSpPr>
          <p:nvPr>
            <p:ph type="body" idx="1"/>
          </p:nvPr>
        </p:nvSpPr>
        <p:spPr>
          <a:xfrm>
            <a:off x="1303800" y="1332675"/>
            <a:ext cx="7030500" cy="3623100"/>
          </a:xfrm>
          <a:prstGeom prst="rect">
            <a:avLst/>
          </a:prstGeom>
        </p:spPr>
        <p:txBody>
          <a:bodyPr spcFirstLastPara="1" wrap="square" lIns="91425" tIns="91425" rIns="91425" bIns="91425" anchor="t" anchorCtr="0">
            <a:noAutofit/>
          </a:bodyPr>
          <a:lstStyle/>
          <a:p>
            <a:pPr marL="0" lvl="0" indent="0" rtl="0">
              <a:lnSpc>
                <a:spcPct val="138000"/>
              </a:lnSpc>
              <a:spcBef>
                <a:spcPts val="0"/>
              </a:spcBef>
              <a:spcAft>
                <a:spcPts val="0"/>
              </a:spcAft>
              <a:buNone/>
            </a:pPr>
            <a:r>
              <a:rPr lang="zh-TW" sz="1800" dirty="0">
                <a:latin typeface="Roboto"/>
                <a:ea typeface="Roboto"/>
                <a:cs typeface="Roboto"/>
                <a:sym typeface="Roboto"/>
              </a:rPr>
              <a:t>Why we need music genre classification</a:t>
            </a:r>
            <a:endParaRPr sz="1800" dirty="0">
              <a:latin typeface="Roboto"/>
              <a:ea typeface="Roboto"/>
              <a:cs typeface="Roboto"/>
              <a:sym typeface="Roboto"/>
            </a:endParaRPr>
          </a:p>
          <a:p>
            <a:pPr marL="457200" lvl="0" indent="-342900" rtl="0">
              <a:lnSpc>
                <a:spcPct val="180000"/>
              </a:lnSpc>
              <a:spcBef>
                <a:spcPts val="1600"/>
              </a:spcBef>
              <a:spcAft>
                <a:spcPts val="0"/>
              </a:spcAft>
              <a:buClr>
                <a:schemeClr val="dk2"/>
              </a:buClr>
              <a:buSzPts val="1800"/>
              <a:buFont typeface="Roboto"/>
              <a:buAutoNum type="arabicPeriod"/>
            </a:pPr>
            <a:r>
              <a:rPr lang="zh-TW" sz="1800" dirty="0">
                <a:latin typeface="Roboto"/>
                <a:ea typeface="Roboto"/>
                <a:cs typeface="Roboto"/>
                <a:sym typeface="Roboto"/>
              </a:rPr>
              <a:t>A huge amount of music on the Internet</a:t>
            </a:r>
            <a:endParaRPr sz="1800" dirty="0">
              <a:latin typeface="Roboto"/>
              <a:ea typeface="Roboto"/>
              <a:cs typeface="Roboto"/>
              <a:sym typeface="Roboto"/>
            </a:endParaRPr>
          </a:p>
          <a:p>
            <a:pPr marL="457200" lvl="0" indent="-342900" rtl="0">
              <a:lnSpc>
                <a:spcPct val="180000"/>
              </a:lnSpc>
              <a:spcBef>
                <a:spcPts val="0"/>
              </a:spcBef>
              <a:spcAft>
                <a:spcPts val="0"/>
              </a:spcAft>
              <a:buClr>
                <a:schemeClr val="dk2"/>
              </a:buClr>
              <a:buSzPts val="1800"/>
              <a:buFont typeface="Roboto"/>
              <a:buAutoNum type="arabicPeriod"/>
            </a:pPr>
            <a:r>
              <a:rPr lang="zh-TW" sz="1800" dirty="0">
                <a:latin typeface="Roboto"/>
                <a:ea typeface="Roboto"/>
                <a:cs typeface="Roboto"/>
                <a:sym typeface="Roboto"/>
              </a:rPr>
              <a:t>People are more likely to browse or search music by genre</a:t>
            </a:r>
            <a:endParaRPr sz="1800" dirty="0">
              <a:latin typeface="Roboto"/>
              <a:ea typeface="Roboto"/>
              <a:cs typeface="Roboto"/>
              <a:sym typeface="Roboto"/>
            </a:endParaRPr>
          </a:p>
          <a:p>
            <a:pPr marL="0" lvl="0" indent="0" rtl="0">
              <a:lnSpc>
                <a:spcPct val="138000"/>
              </a:lnSpc>
              <a:spcBef>
                <a:spcPts val="1600"/>
              </a:spcBef>
              <a:spcAft>
                <a:spcPts val="0"/>
              </a:spcAft>
              <a:buNone/>
            </a:pPr>
            <a:r>
              <a:rPr lang="zh-TW" sz="1800" dirty="0">
                <a:latin typeface="Roboto"/>
                <a:ea typeface="Roboto"/>
                <a:cs typeface="Roboto"/>
                <a:sym typeface="Roboto"/>
              </a:rPr>
              <a:t>Why choosing this topic</a:t>
            </a:r>
            <a:endParaRPr sz="1800" dirty="0">
              <a:latin typeface="Roboto"/>
              <a:ea typeface="Roboto"/>
              <a:cs typeface="Roboto"/>
              <a:sym typeface="Roboto"/>
            </a:endParaRPr>
          </a:p>
          <a:p>
            <a:pPr marL="457200" lvl="0" indent="-342900" rtl="0">
              <a:lnSpc>
                <a:spcPct val="180000"/>
              </a:lnSpc>
              <a:spcBef>
                <a:spcPts val="1600"/>
              </a:spcBef>
              <a:spcAft>
                <a:spcPts val="0"/>
              </a:spcAft>
              <a:buClr>
                <a:schemeClr val="dk2"/>
              </a:buClr>
              <a:buSzPts val="1800"/>
              <a:buFont typeface="Roboto"/>
              <a:buAutoNum type="arabicPeriod"/>
            </a:pPr>
            <a:r>
              <a:rPr lang="zh-TW" sz="1800" dirty="0">
                <a:latin typeface="Roboto"/>
                <a:ea typeface="Roboto"/>
                <a:cs typeface="Roboto"/>
                <a:sym typeface="Roboto"/>
              </a:rPr>
              <a:t>Machine learning is the hotest topic recently</a:t>
            </a:r>
            <a:endParaRPr sz="1800" dirty="0">
              <a:latin typeface="Roboto"/>
              <a:ea typeface="Roboto"/>
              <a:cs typeface="Roboto"/>
              <a:sym typeface="Roboto"/>
            </a:endParaRPr>
          </a:p>
          <a:p>
            <a:pPr marL="457200" lvl="0" indent="-342900" rtl="0">
              <a:lnSpc>
                <a:spcPct val="180000"/>
              </a:lnSpc>
              <a:spcBef>
                <a:spcPts val="0"/>
              </a:spcBef>
              <a:spcAft>
                <a:spcPts val="0"/>
              </a:spcAft>
              <a:buClr>
                <a:srgbClr val="000000"/>
              </a:buClr>
              <a:buSzPts val="1800"/>
              <a:buFont typeface="Roboto"/>
              <a:buAutoNum type="arabicPeriod"/>
            </a:pPr>
            <a:r>
              <a:rPr lang="zh-TW" sz="1800" dirty="0">
                <a:latin typeface="Roboto"/>
                <a:ea typeface="Roboto"/>
                <a:cs typeface="Roboto"/>
                <a:sym typeface="Roboto"/>
              </a:rPr>
              <a:t>Less studied than others types of media</a:t>
            </a:r>
            <a:endParaRPr sz="1800" dirty="0">
              <a:latin typeface="Roboto"/>
              <a:ea typeface="Roboto"/>
              <a:cs typeface="Roboto"/>
              <a:sym typeface="Roboto"/>
            </a:endParaRPr>
          </a:p>
          <a:p>
            <a:pPr marL="0" lvl="0" indent="0" rtl="0">
              <a:lnSpc>
                <a:spcPct val="180000"/>
              </a:lnSpc>
              <a:spcBef>
                <a:spcPts val="1600"/>
              </a:spcBef>
              <a:spcAft>
                <a:spcPts val="0"/>
              </a:spcAft>
              <a:buNone/>
            </a:pPr>
            <a:endParaRPr sz="1800" dirty="0">
              <a:latin typeface="Roboto"/>
              <a:ea typeface="Roboto"/>
              <a:cs typeface="Roboto"/>
              <a:sym typeface="Roboto"/>
            </a:endParaRPr>
          </a:p>
          <a:p>
            <a:pPr marL="0" lvl="0" indent="0" rtl="0">
              <a:spcBef>
                <a:spcPts val="1600"/>
              </a:spcBef>
              <a:spcAft>
                <a:spcPts val="0"/>
              </a:spcAft>
              <a:buNone/>
            </a:pPr>
            <a:endParaRPr sz="1800" dirty="0">
              <a:solidFill>
                <a:srgbClr val="0277BD"/>
              </a:solidFill>
              <a:latin typeface="Roboto"/>
              <a:ea typeface="Roboto"/>
              <a:cs typeface="Roboto"/>
              <a:sym typeface="Roboto"/>
            </a:endParaRPr>
          </a:p>
          <a:p>
            <a:pPr marL="0" lvl="0" indent="0">
              <a:spcBef>
                <a:spcPts val="0"/>
              </a:spcBef>
              <a:spcAft>
                <a:spcPts val="1600"/>
              </a:spcAft>
              <a:buNone/>
            </a:pP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4</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animEffect transition="in" filter="fade">
                                      <p:cBhvr>
                                        <p:cTn id="7" dur="1000"/>
                                        <p:tgtEl>
                                          <p:spTgt spid="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xEl>
                                              <p:pRg st="1" end="1"/>
                                            </p:txEl>
                                          </p:spTgt>
                                        </p:tgtEl>
                                        <p:attrNameLst>
                                          <p:attrName>style.visibility</p:attrName>
                                        </p:attrNameLst>
                                      </p:cBhvr>
                                      <p:to>
                                        <p:strVal val="visible"/>
                                      </p:to>
                                    </p:set>
                                    <p:animEffect transition="in" filter="fade">
                                      <p:cBhvr>
                                        <p:cTn id="12" dur="1000"/>
                                        <p:tgtEl>
                                          <p:spTgt spid="2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
                                            <p:txEl>
                                              <p:pRg st="2" end="2"/>
                                            </p:txEl>
                                          </p:spTgt>
                                        </p:tgtEl>
                                        <p:attrNameLst>
                                          <p:attrName>style.visibility</p:attrName>
                                        </p:attrNameLst>
                                      </p:cBhvr>
                                      <p:to>
                                        <p:strVal val="visible"/>
                                      </p:to>
                                    </p:set>
                                    <p:animEffect transition="in" filter="fade">
                                      <p:cBhvr>
                                        <p:cTn id="17" dur="1000"/>
                                        <p:tgtEl>
                                          <p:spTgt spid="2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7">
                                            <p:txEl>
                                              <p:pRg st="3" end="3"/>
                                            </p:txEl>
                                          </p:spTgt>
                                        </p:tgtEl>
                                        <p:attrNameLst>
                                          <p:attrName>style.visibility</p:attrName>
                                        </p:attrNameLst>
                                      </p:cBhvr>
                                      <p:to>
                                        <p:strVal val="visible"/>
                                      </p:to>
                                    </p:set>
                                    <p:animEffect transition="in" filter="fade">
                                      <p:cBhvr>
                                        <p:cTn id="22" dur="1000"/>
                                        <p:tgtEl>
                                          <p:spTgt spid="2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7">
                                            <p:txEl>
                                              <p:pRg st="4" end="4"/>
                                            </p:txEl>
                                          </p:spTgt>
                                        </p:tgtEl>
                                        <p:attrNameLst>
                                          <p:attrName>style.visibility</p:attrName>
                                        </p:attrNameLst>
                                      </p:cBhvr>
                                      <p:to>
                                        <p:strVal val="visible"/>
                                      </p:to>
                                    </p:set>
                                    <p:animEffect transition="in" filter="fade">
                                      <p:cBhvr>
                                        <p:cTn id="27" dur="1000"/>
                                        <p:tgtEl>
                                          <p:spTgt spid="2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7">
                                            <p:txEl>
                                              <p:pRg st="5" end="5"/>
                                            </p:txEl>
                                          </p:spTgt>
                                        </p:tgtEl>
                                        <p:attrNameLst>
                                          <p:attrName>style.visibility</p:attrName>
                                        </p:attrNameLst>
                                      </p:cBhvr>
                                      <p:to>
                                        <p:strVal val="visible"/>
                                      </p:to>
                                    </p:set>
                                    <p:animEffect transition="in" filter="fade">
                                      <p:cBhvr>
                                        <p:cTn id="32" dur="1000"/>
                                        <p:tgtEl>
                                          <p:spTgt spid="2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7">
                                            <p:txEl>
                                              <p:pRg st="6" end="6"/>
                                            </p:txEl>
                                          </p:spTgt>
                                        </p:tgtEl>
                                        <p:attrNameLst>
                                          <p:attrName>style.visibility</p:attrName>
                                        </p:attrNameLst>
                                      </p:cBhvr>
                                      <p:to>
                                        <p:strVal val="visible"/>
                                      </p:to>
                                    </p:set>
                                    <p:animEffect transition="in" filter="fade">
                                      <p:cBhvr>
                                        <p:cTn id="37" dur="1000"/>
                                        <p:tgtEl>
                                          <p:spTgt spid="2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7">
                                            <p:txEl>
                                              <p:pRg st="7" end="7"/>
                                            </p:txEl>
                                          </p:spTgt>
                                        </p:tgtEl>
                                        <p:attrNameLst>
                                          <p:attrName>style.visibility</p:attrName>
                                        </p:attrNameLst>
                                      </p:cBhvr>
                                      <p:to>
                                        <p:strVal val="visible"/>
                                      </p:to>
                                    </p:set>
                                    <p:animEffect transition="in" filter="fade">
                                      <p:cBhvr>
                                        <p:cTn id="42" dur="1000"/>
                                        <p:tgtEl>
                                          <p:spTgt spid="2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7">
                                            <p:txEl>
                                              <p:pRg st="8" end="8"/>
                                            </p:txEl>
                                          </p:spTgt>
                                        </p:tgtEl>
                                        <p:attrNameLst>
                                          <p:attrName>style.visibility</p:attrName>
                                        </p:attrNameLst>
                                      </p:cBhvr>
                                      <p:to>
                                        <p:strVal val="visible"/>
                                      </p:to>
                                    </p:set>
                                    <p:animEffect transition="in" filter="fade">
                                      <p:cBhvr>
                                        <p:cTn id="47" dur="1000"/>
                                        <p:tgtEl>
                                          <p:spTgt spid="2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Shape 537"/>
          <p:cNvPicPr preferRelativeResize="0"/>
          <p:nvPr/>
        </p:nvPicPr>
        <p:blipFill>
          <a:blip r:embed="rId3">
            <a:alphaModFix/>
          </a:blip>
          <a:stretch>
            <a:fillRect/>
          </a:stretch>
        </p:blipFill>
        <p:spPr>
          <a:xfrm>
            <a:off x="3724600" y="832912"/>
            <a:ext cx="5294248" cy="3970674"/>
          </a:xfrm>
          <a:prstGeom prst="rect">
            <a:avLst/>
          </a:prstGeom>
          <a:noFill/>
          <a:ln>
            <a:noFill/>
          </a:ln>
        </p:spPr>
      </p:pic>
      <p:sp>
        <p:nvSpPr>
          <p:cNvPr id="538" name="Shape 538"/>
          <p:cNvSpPr txBox="1"/>
          <p:nvPr/>
        </p:nvSpPr>
        <p:spPr>
          <a:xfrm>
            <a:off x="3573873" y="4714550"/>
            <a:ext cx="5170200" cy="213600"/>
          </a:xfrm>
          <a:prstGeom prst="rect">
            <a:avLst/>
          </a:prstGeom>
          <a:noFill/>
          <a:ln>
            <a:noFill/>
          </a:ln>
        </p:spPr>
        <p:txBody>
          <a:bodyPr spcFirstLastPara="1" wrap="square" lIns="91425" tIns="91425" rIns="91425" bIns="91425" anchor="ctr" anchorCtr="0">
            <a:noAutofit/>
          </a:bodyPr>
          <a:lstStyle/>
          <a:p>
            <a:pPr marL="0" lvl="0" indent="63500" rtl="0">
              <a:lnSpc>
                <a:spcPct val="115000"/>
              </a:lnSpc>
              <a:spcBef>
                <a:spcPts val="0"/>
              </a:spcBef>
              <a:spcAft>
                <a:spcPts val="0"/>
              </a:spcAft>
              <a:buNone/>
            </a:pPr>
            <a:r>
              <a:rPr lang="zh-TW" sz="900" b="1">
                <a:solidFill>
                  <a:srgbClr val="3366FF"/>
                </a:solidFill>
                <a:latin typeface="Roboto"/>
                <a:ea typeface="Roboto"/>
                <a:cs typeface="Roboto"/>
                <a:sym typeface="Roboto"/>
              </a:rPr>
              <a:t>Figure 4</a:t>
            </a:r>
            <a:r>
              <a:rPr lang="zh-TW" sz="900">
                <a:solidFill>
                  <a:srgbClr val="3366FF"/>
                </a:solidFill>
                <a:latin typeface="Roboto"/>
                <a:ea typeface="Roboto"/>
                <a:cs typeface="Roboto"/>
                <a:sym typeface="Roboto"/>
              </a:rPr>
              <a:t> - Number of articles per year (DL4M) (Yann Bayle, 2017)</a:t>
            </a:r>
            <a:endParaRPr sz="900">
              <a:solidFill>
                <a:srgbClr val="3366FF"/>
              </a:solidFill>
              <a:latin typeface="Roboto"/>
              <a:ea typeface="Roboto"/>
              <a:cs typeface="Roboto"/>
              <a:sym typeface="Roboto"/>
            </a:endParaRPr>
          </a:p>
        </p:txBody>
      </p:sp>
      <p:sp>
        <p:nvSpPr>
          <p:cNvPr id="539" name="Shape 5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Deep learning Projects Related to Music</a:t>
            </a:r>
            <a:endParaRPr dirty="0"/>
          </a:p>
        </p:txBody>
      </p:sp>
      <p:sp>
        <p:nvSpPr>
          <p:cNvPr id="3" name="Footer Placeholder 2"/>
          <p:cNvSpPr>
            <a:spLocks noGrp="1"/>
          </p:cNvSpPr>
          <p:nvPr>
            <p:ph type="ftr" sz="quarter" idx="11"/>
          </p:nvPr>
        </p:nvSpPr>
        <p:spPr>
          <a:xfrm>
            <a:off x="516487" y="4684428"/>
            <a:ext cx="2895600" cy="273844"/>
          </a:xfrm>
        </p:spPr>
        <p:txBody>
          <a:bodyPr/>
          <a:lstStyle/>
          <a:p>
            <a:r>
              <a:rPr lang="en-US" smtClean="0"/>
              <a:t>IWPR18: LSTM music classification, v1e</a:t>
            </a:r>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5</a:t>
            </a:fld>
            <a:endParaRPr lang="zh-TW" altLang="en-US"/>
          </a:p>
        </p:txBody>
      </p:sp>
      <p:sp>
        <p:nvSpPr>
          <p:cNvPr id="540" name="Shape 540"/>
          <p:cNvSpPr txBox="1"/>
          <p:nvPr/>
        </p:nvSpPr>
        <p:spPr>
          <a:xfrm>
            <a:off x="279337" y="2010786"/>
            <a:ext cx="3369900" cy="2979600"/>
          </a:xfrm>
          <a:prstGeom prst="rect">
            <a:avLst/>
          </a:prstGeom>
          <a:noFill/>
          <a:ln>
            <a:noFill/>
          </a:ln>
        </p:spPr>
        <p:txBody>
          <a:bodyPr spcFirstLastPara="1" wrap="square" lIns="91425" tIns="91425" rIns="91425" bIns="91425" anchor="t" anchorCtr="0">
            <a:noAutofit/>
          </a:bodyPr>
          <a:lstStyle/>
          <a:p>
            <a:pPr marL="127000" lvl="0" rtl="0">
              <a:lnSpc>
                <a:spcPct val="150000"/>
              </a:lnSpc>
              <a:spcBef>
                <a:spcPts val="0"/>
              </a:spcBef>
              <a:spcAft>
                <a:spcPts val="0"/>
              </a:spcAft>
              <a:buClr>
                <a:schemeClr val="accent1"/>
              </a:buClr>
              <a:buSzPts val="1600"/>
            </a:pPr>
            <a:r>
              <a:rPr lang="en-US" altLang="zh-TW" sz="1600" dirty="0">
                <a:solidFill>
                  <a:schemeClr val="bg2"/>
                </a:solidFill>
              </a:rPr>
              <a:t>Increase n</a:t>
            </a:r>
            <a:r>
              <a:rPr lang="zh-TW" sz="1600" dirty="0">
                <a:solidFill>
                  <a:schemeClr val="bg2"/>
                </a:solidFill>
              </a:rPr>
              <a:t>umber of projects </a:t>
            </a:r>
            <a:r>
              <a:rPr lang="en-US" altLang="zh-TW" sz="1600" dirty="0">
                <a:solidFill>
                  <a:schemeClr val="bg2"/>
                </a:solidFill>
              </a:rPr>
              <a:t>related to music</a:t>
            </a:r>
            <a:r>
              <a:rPr lang="zh-TW" sz="1600" dirty="0">
                <a:solidFill>
                  <a:schemeClr val="bg2"/>
                </a:solidFill>
              </a:rPr>
              <a:t> </a:t>
            </a:r>
            <a:r>
              <a:rPr lang="en-US" altLang="zh-TW" sz="1600" dirty="0">
                <a:solidFill>
                  <a:schemeClr val="bg2"/>
                </a:solidFill>
              </a:rPr>
              <a:t>in recent years</a:t>
            </a:r>
            <a:endParaRPr sz="1600" dirty="0">
              <a:solidFill>
                <a:schemeClr val="bg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TW" dirty="0" smtClean="0"/>
              <a:t>Data set</a:t>
            </a:r>
            <a:endParaRPr dirty="0">
              <a:solidFill>
                <a:schemeClr val="lt2"/>
              </a:solidFill>
            </a:endParaRPr>
          </a:p>
        </p:txBody>
      </p:sp>
      <p:sp>
        <p:nvSpPr>
          <p:cNvPr id="4" name="Subtitle 3"/>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altLang="zh-TW" smtClean="0"/>
              <a:t>6</a:t>
            </a:fld>
            <a:endParaRPr lang="zh-TW" altLang="en-US"/>
          </a:p>
        </p:txBody>
      </p:sp>
      <p:sp>
        <p:nvSpPr>
          <p:cNvPr id="3" name="Footer Placeholder 2"/>
          <p:cNvSpPr>
            <a:spLocks noGrp="1"/>
          </p:cNvSpPr>
          <p:nvPr>
            <p:ph type="ftr" sz="quarter" idx="11"/>
          </p:nvPr>
        </p:nvSpPr>
        <p:spPr/>
        <p:txBody>
          <a:bodyPr/>
          <a:lstStyle/>
          <a:p>
            <a:r>
              <a:rPr lang="en-US" smtClean="0"/>
              <a:t>IWPR18: LSTM music classification, v1e</a:t>
            </a:r>
            <a:endParaRPr lang="en-US"/>
          </a:p>
        </p:txBody>
      </p:sp>
    </p:spTree>
    <p:extLst>
      <p:ext uri="{BB962C8B-B14F-4D97-AF65-F5344CB8AC3E}">
        <p14:creationId xmlns:p14="http://schemas.microsoft.com/office/powerpoint/2010/main" val="214837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315448" y="56924"/>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dirty="0"/>
              <a:t>Dataset</a:t>
            </a:r>
            <a:endParaRPr dirty="0"/>
          </a:p>
        </p:txBody>
      </p:sp>
      <p:sp>
        <p:nvSpPr>
          <p:cNvPr id="341" name="Shape 341"/>
          <p:cNvSpPr txBox="1">
            <a:spLocks noGrp="1"/>
          </p:cNvSpPr>
          <p:nvPr>
            <p:ph type="body" idx="1"/>
          </p:nvPr>
        </p:nvSpPr>
        <p:spPr>
          <a:xfrm>
            <a:off x="787845" y="942343"/>
            <a:ext cx="7030500" cy="111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sz="1800" dirty="0">
                <a:latin typeface="Verdana"/>
                <a:ea typeface="Verdana"/>
                <a:cs typeface="Verdana"/>
                <a:sym typeface="Verdana"/>
              </a:rPr>
              <a:t>GTZAN Genre Collection </a:t>
            </a:r>
            <a:r>
              <a:rPr lang="zh-TW" sz="1800" dirty="0" smtClean="0">
                <a:latin typeface="Verdana"/>
                <a:ea typeface="Verdana"/>
                <a:cs typeface="Verdana"/>
                <a:sym typeface="Verdana"/>
              </a:rPr>
              <a:t>(</a:t>
            </a:r>
            <a:r>
              <a:rPr lang="en-US" altLang="zh-TW" sz="1800" dirty="0" smtClean="0">
                <a:latin typeface="Arial"/>
                <a:ea typeface="Arial"/>
                <a:cs typeface="Arial"/>
                <a:sym typeface="Arial"/>
              </a:rPr>
              <a:t>by</a:t>
            </a:r>
            <a:r>
              <a:rPr lang="zh-TW" sz="1800" dirty="0" smtClean="0">
                <a:latin typeface="Arial"/>
                <a:ea typeface="Arial"/>
                <a:cs typeface="Arial"/>
                <a:sym typeface="Arial"/>
              </a:rPr>
              <a:t> George </a:t>
            </a:r>
            <a:r>
              <a:rPr lang="zh-TW" sz="1800" dirty="0">
                <a:latin typeface="Arial"/>
                <a:ea typeface="Arial"/>
                <a:cs typeface="Arial"/>
                <a:sym typeface="Arial"/>
              </a:rPr>
              <a:t>Tzanetakis)</a:t>
            </a:r>
            <a:endParaRPr sz="1800" dirty="0">
              <a:latin typeface="Arial"/>
              <a:ea typeface="Arial"/>
              <a:cs typeface="Arial"/>
              <a:sym typeface="Arial"/>
            </a:endParaRPr>
          </a:p>
          <a:p>
            <a:pPr marL="914400" lvl="0" indent="-330200" rtl="0">
              <a:spcBef>
                <a:spcPts val="1600"/>
              </a:spcBef>
              <a:spcAft>
                <a:spcPts val="0"/>
              </a:spcAft>
              <a:buSzPts val="1600"/>
              <a:buFont typeface="Arial"/>
              <a:buChar char="❏"/>
            </a:pPr>
            <a:r>
              <a:rPr lang="zh-TW" sz="1800" dirty="0">
                <a:latin typeface="Arial"/>
                <a:ea typeface="Arial"/>
                <a:cs typeface="Arial"/>
                <a:sym typeface="Arial"/>
              </a:rPr>
              <a:t>Typically representative of the styles of that genre</a:t>
            </a:r>
            <a:endParaRPr sz="1800" dirty="0">
              <a:latin typeface="Arial"/>
              <a:ea typeface="Arial"/>
              <a:cs typeface="Arial"/>
              <a:sym typeface="Arial"/>
            </a:endParaRPr>
          </a:p>
          <a:p>
            <a:pPr marL="0" lvl="0" indent="0" rtl="0">
              <a:spcBef>
                <a:spcPts val="1600"/>
              </a:spcBef>
              <a:spcAft>
                <a:spcPts val="1600"/>
              </a:spcAft>
              <a:buNone/>
            </a:pPr>
            <a:endParaRPr sz="135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7</a:t>
            </a:fld>
            <a:endParaRPr lang="zh-TW" altLang="en-US"/>
          </a:p>
        </p:txBody>
      </p:sp>
      <p:graphicFrame>
        <p:nvGraphicFramePr>
          <p:cNvPr id="342" name="Shape 342"/>
          <p:cNvGraphicFramePr/>
          <p:nvPr>
            <p:extLst>
              <p:ext uri="{D42A27DB-BD31-4B8C-83A1-F6EECF244321}">
                <p14:modId xmlns:p14="http://schemas.microsoft.com/office/powerpoint/2010/main" val="3195396491"/>
              </p:ext>
            </p:extLst>
          </p:nvPr>
        </p:nvGraphicFramePr>
        <p:xfrm>
          <a:off x="532867" y="1962285"/>
          <a:ext cx="7604150" cy="2560260"/>
        </p:xfrm>
        <a:graphic>
          <a:graphicData uri="http://schemas.openxmlformats.org/drawingml/2006/table">
            <a:tbl>
              <a:tblPr>
                <a:noFill/>
                <a:tableStyleId>{51D79FE6-9CB8-4247-9D1E-E2F9BBA101D1}</a:tableStyleId>
              </a:tblPr>
              <a:tblGrid>
                <a:gridCol w="1667950">
                  <a:extLst>
                    <a:ext uri="{9D8B030D-6E8A-4147-A177-3AD203B41FA5}">
                      <a16:colId xmlns="" xmlns:a16="http://schemas.microsoft.com/office/drawing/2014/main" val="20000"/>
                    </a:ext>
                  </a:extLst>
                </a:gridCol>
                <a:gridCol w="1373725">
                  <a:extLst>
                    <a:ext uri="{9D8B030D-6E8A-4147-A177-3AD203B41FA5}">
                      <a16:colId xmlns="" xmlns:a16="http://schemas.microsoft.com/office/drawing/2014/main" val="20001"/>
                    </a:ext>
                  </a:extLst>
                </a:gridCol>
                <a:gridCol w="1520825">
                  <a:extLst>
                    <a:ext uri="{9D8B030D-6E8A-4147-A177-3AD203B41FA5}">
                      <a16:colId xmlns="" xmlns:a16="http://schemas.microsoft.com/office/drawing/2014/main" val="20002"/>
                    </a:ext>
                  </a:extLst>
                </a:gridCol>
                <a:gridCol w="1520825">
                  <a:extLst>
                    <a:ext uri="{9D8B030D-6E8A-4147-A177-3AD203B41FA5}">
                      <a16:colId xmlns="" xmlns:a16="http://schemas.microsoft.com/office/drawing/2014/main" val="20003"/>
                    </a:ext>
                  </a:extLst>
                </a:gridCol>
                <a:gridCol w="1520825">
                  <a:extLst>
                    <a:ext uri="{9D8B030D-6E8A-4147-A177-3AD203B41FA5}">
                      <a16:colId xmlns="" xmlns:a16="http://schemas.microsoft.com/office/drawing/2014/main" val="20004"/>
                    </a:ext>
                  </a:extLst>
                </a:gridCol>
              </a:tblGrid>
              <a:tr h="569250">
                <a:tc>
                  <a:txBody>
                    <a:bodyPr/>
                    <a:lstStyle/>
                    <a:p>
                      <a:pPr marL="0" lvl="0" indent="0" algn="ctr" rtl="0">
                        <a:spcBef>
                          <a:spcPts val="0"/>
                        </a:spcBef>
                        <a:spcAft>
                          <a:spcPts val="0"/>
                        </a:spcAft>
                        <a:buNone/>
                      </a:pPr>
                      <a:endParaRPr dirty="0">
                        <a:solidFill>
                          <a:schemeClr val="dk2"/>
                        </a:solidFill>
                      </a:endParaRPr>
                    </a:p>
                  </a:txBody>
                  <a:tcPr marL="91425" marR="91425" marT="91425" marB="91425" anchor="ctr"/>
                </a:tc>
                <a:tc>
                  <a:txBody>
                    <a:bodyPr/>
                    <a:lstStyle/>
                    <a:p>
                      <a:pPr marL="0" lvl="0" indent="0" algn="ctr" rtl="0">
                        <a:spcBef>
                          <a:spcPts val="0"/>
                        </a:spcBef>
                        <a:spcAft>
                          <a:spcPts val="0"/>
                        </a:spcAft>
                        <a:buNone/>
                      </a:pPr>
                      <a:r>
                        <a:rPr lang="zh-TW">
                          <a:solidFill>
                            <a:schemeClr val="dk2"/>
                          </a:solidFill>
                        </a:rPr>
                        <a:t>Duration</a:t>
                      </a:r>
                      <a:endParaRPr>
                        <a:solidFill>
                          <a:schemeClr val="dk2"/>
                        </a:solidFill>
                      </a:endParaRPr>
                    </a:p>
                  </a:txBody>
                  <a:tcPr marL="91425" marR="91425" marT="91425" marB="91425" anchor="ctr"/>
                </a:tc>
                <a:tc>
                  <a:txBody>
                    <a:bodyPr/>
                    <a:lstStyle/>
                    <a:p>
                      <a:pPr marL="0" lvl="0" indent="0" algn="ctr" rtl="0">
                        <a:spcBef>
                          <a:spcPts val="0"/>
                        </a:spcBef>
                        <a:spcAft>
                          <a:spcPts val="0"/>
                        </a:spcAft>
                        <a:buNone/>
                      </a:pPr>
                      <a:r>
                        <a:rPr lang="zh-TW">
                          <a:solidFill>
                            <a:schemeClr val="dk2"/>
                          </a:solidFill>
                        </a:rPr>
                        <a:t>Number of Genre</a:t>
                      </a:r>
                      <a:endParaRPr>
                        <a:solidFill>
                          <a:schemeClr val="dk2"/>
                        </a:solidFill>
                      </a:endParaRPr>
                    </a:p>
                  </a:txBody>
                  <a:tcPr marL="91425" marR="91425" marT="91425" marB="91425" anchor="ctr"/>
                </a:tc>
                <a:tc>
                  <a:txBody>
                    <a:bodyPr/>
                    <a:lstStyle/>
                    <a:p>
                      <a:pPr marL="0" lvl="0" indent="0" algn="ctr" rtl="0">
                        <a:spcBef>
                          <a:spcPts val="0"/>
                        </a:spcBef>
                        <a:spcAft>
                          <a:spcPts val="0"/>
                        </a:spcAft>
                        <a:buNone/>
                      </a:pPr>
                      <a:r>
                        <a:rPr lang="zh-TW">
                          <a:solidFill>
                            <a:schemeClr val="dk2"/>
                          </a:solidFill>
                        </a:rPr>
                        <a:t>Number of soundtrack</a:t>
                      </a:r>
                      <a:endParaRPr>
                        <a:solidFill>
                          <a:schemeClr val="dk2"/>
                        </a:solidFill>
                      </a:endParaRPr>
                    </a:p>
                  </a:txBody>
                  <a:tcPr marL="91425" marR="91425" marT="91425" marB="91425" anchor="ctr"/>
                </a:tc>
                <a:tc>
                  <a:txBody>
                    <a:bodyPr/>
                    <a:lstStyle/>
                    <a:p>
                      <a:pPr marL="0" lvl="0" indent="0" algn="ctr" rtl="0">
                        <a:spcBef>
                          <a:spcPts val="0"/>
                        </a:spcBef>
                        <a:spcAft>
                          <a:spcPts val="0"/>
                        </a:spcAft>
                        <a:buNone/>
                      </a:pPr>
                      <a:r>
                        <a:rPr lang="zh-TW">
                          <a:solidFill>
                            <a:schemeClr val="dk2"/>
                          </a:solidFill>
                        </a:rPr>
                        <a:t>Format</a:t>
                      </a:r>
                      <a:endParaRPr>
                        <a:solidFill>
                          <a:schemeClr val="dk2"/>
                        </a:solidFill>
                      </a:endParaRPr>
                    </a:p>
                  </a:txBody>
                  <a:tcPr marL="91425" marR="91425" marT="91425" marB="91425" anchor="ctr"/>
                </a:tc>
                <a:extLst>
                  <a:ext uri="{0D108BD9-81ED-4DB2-BD59-A6C34878D82A}">
                    <a16:rowId xmlns="" xmlns:a16="http://schemas.microsoft.com/office/drawing/2014/main" val="10000"/>
                  </a:ext>
                </a:extLst>
              </a:tr>
              <a:tr h="710225">
                <a:tc>
                  <a:txBody>
                    <a:bodyPr/>
                    <a:lstStyle/>
                    <a:p>
                      <a:pPr marL="0" lvl="0" indent="0" algn="ctr" rtl="0">
                        <a:spcBef>
                          <a:spcPts val="0"/>
                        </a:spcBef>
                        <a:spcAft>
                          <a:spcPts val="0"/>
                        </a:spcAft>
                        <a:buNone/>
                      </a:pPr>
                      <a:r>
                        <a:rPr lang="zh-TW">
                          <a:solidFill>
                            <a:schemeClr val="dk2"/>
                          </a:solidFill>
                        </a:rPr>
                        <a:t>GTZAN data set</a:t>
                      </a:r>
                      <a:endParaRPr>
                        <a:solidFill>
                          <a:schemeClr val="dk2"/>
                        </a:solidFill>
                      </a:endParaRPr>
                    </a:p>
                  </a:txBody>
                  <a:tcPr marL="91425" marR="91425" marT="91425" marB="91425" anchor="ctr"/>
                </a:tc>
                <a:tc>
                  <a:txBody>
                    <a:bodyPr/>
                    <a:lstStyle/>
                    <a:p>
                      <a:pPr marL="0" lvl="0" indent="0" algn="ctr" rtl="0">
                        <a:spcBef>
                          <a:spcPts val="0"/>
                        </a:spcBef>
                        <a:spcAft>
                          <a:spcPts val="0"/>
                        </a:spcAft>
                        <a:buNone/>
                      </a:pPr>
                      <a:r>
                        <a:rPr lang="zh-TW">
                          <a:solidFill>
                            <a:schemeClr val="dk2"/>
                          </a:solidFill>
                        </a:rPr>
                        <a:t>30 Seconds</a:t>
                      </a:r>
                      <a:endParaRPr>
                        <a:solidFill>
                          <a:schemeClr val="dk2"/>
                        </a:solidFill>
                      </a:endParaRPr>
                    </a:p>
                  </a:txBody>
                  <a:tcPr marL="91425" marR="91425" marT="91425" marB="91425" anchor="ctr"/>
                </a:tc>
                <a:tc>
                  <a:txBody>
                    <a:bodyPr/>
                    <a:lstStyle/>
                    <a:p>
                      <a:pPr marL="0" lvl="0" indent="0" algn="ctr" rtl="0">
                        <a:spcBef>
                          <a:spcPts val="0"/>
                        </a:spcBef>
                        <a:spcAft>
                          <a:spcPts val="0"/>
                        </a:spcAft>
                        <a:buNone/>
                      </a:pPr>
                      <a:r>
                        <a:rPr lang="zh-TW" b="0" dirty="0">
                          <a:solidFill>
                            <a:schemeClr val="dk2"/>
                          </a:solidFill>
                        </a:rPr>
                        <a:t>10</a:t>
                      </a:r>
                      <a:endParaRPr b="0" dirty="0">
                        <a:solidFill>
                          <a:schemeClr val="dk2"/>
                        </a:solidFill>
                      </a:endParaRPr>
                    </a:p>
                  </a:txBody>
                  <a:tcPr marL="91425" marR="91425" marT="91425" marB="91425" anchor="ctr"/>
                </a:tc>
                <a:tc>
                  <a:txBody>
                    <a:bodyPr/>
                    <a:lstStyle/>
                    <a:p>
                      <a:pPr marL="0" lvl="0" indent="0" algn="ctr" rtl="0">
                        <a:spcBef>
                          <a:spcPts val="0"/>
                        </a:spcBef>
                        <a:spcAft>
                          <a:spcPts val="0"/>
                        </a:spcAft>
                        <a:buNone/>
                      </a:pPr>
                      <a:r>
                        <a:rPr lang="zh-TW" dirty="0">
                          <a:solidFill>
                            <a:schemeClr val="dk2"/>
                          </a:solidFill>
                        </a:rPr>
                        <a:t>100/genre</a:t>
                      </a:r>
                      <a:endParaRPr dirty="0">
                        <a:solidFill>
                          <a:schemeClr val="dk2"/>
                        </a:solidFill>
                      </a:endParaRPr>
                    </a:p>
                  </a:txBody>
                  <a:tcPr marL="91425" marR="91425" marT="91425" marB="91425" anchor="ctr"/>
                </a:tc>
                <a:tc>
                  <a:txBody>
                    <a:bodyPr/>
                    <a:lstStyle/>
                    <a:p>
                      <a:pPr marL="0" lvl="0" indent="0" rtl="0">
                        <a:spcBef>
                          <a:spcPts val="0"/>
                        </a:spcBef>
                        <a:spcAft>
                          <a:spcPts val="0"/>
                        </a:spcAft>
                        <a:buNone/>
                      </a:pPr>
                      <a:r>
                        <a:rPr lang="zh-TW" dirty="0">
                          <a:solidFill>
                            <a:schemeClr val="dk2"/>
                          </a:solidFill>
                        </a:rPr>
                        <a:t>22050Hz</a:t>
                      </a:r>
                      <a:endParaRPr dirty="0">
                        <a:solidFill>
                          <a:schemeClr val="dk2"/>
                        </a:solidFill>
                      </a:endParaRPr>
                    </a:p>
                    <a:p>
                      <a:pPr marL="0" lvl="0" indent="0" rtl="0">
                        <a:spcBef>
                          <a:spcPts val="0"/>
                        </a:spcBef>
                        <a:spcAft>
                          <a:spcPts val="0"/>
                        </a:spcAft>
                        <a:buNone/>
                      </a:pPr>
                      <a:r>
                        <a:rPr lang="zh-TW" dirty="0">
                          <a:solidFill>
                            <a:schemeClr val="dk2"/>
                          </a:solidFill>
                        </a:rPr>
                        <a:t>Mono</a:t>
                      </a:r>
                      <a:endParaRPr dirty="0">
                        <a:solidFill>
                          <a:schemeClr val="dk2"/>
                        </a:solidFill>
                      </a:endParaRPr>
                    </a:p>
                    <a:p>
                      <a:pPr marL="0" lvl="0" indent="0" rtl="0">
                        <a:spcBef>
                          <a:spcPts val="0"/>
                        </a:spcBef>
                        <a:spcAft>
                          <a:spcPts val="0"/>
                        </a:spcAft>
                        <a:buNone/>
                      </a:pPr>
                      <a:r>
                        <a:rPr lang="zh-TW" dirty="0">
                          <a:solidFill>
                            <a:schemeClr val="dk2"/>
                          </a:solidFill>
                        </a:rPr>
                        <a:t>16bit audio file</a:t>
                      </a:r>
                      <a:endParaRPr dirty="0">
                        <a:solidFill>
                          <a:schemeClr val="dk2"/>
                        </a:solidFill>
                      </a:endParaRPr>
                    </a:p>
                    <a:p>
                      <a:pPr marL="0" lvl="0" indent="0" rtl="0">
                        <a:spcBef>
                          <a:spcPts val="0"/>
                        </a:spcBef>
                        <a:spcAft>
                          <a:spcPts val="0"/>
                        </a:spcAft>
                        <a:buNone/>
                      </a:pPr>
                      <a:r>
                        <a:rPr lang="zh-TW" dirty="0">
                          <a:solidFill>
                            <a:schemeClr val="dk2"/>
                          </a:solidFill>
                        </a:rPr>
                        <a:t>in </a:t>
                      </a:r>
                      <a:r>
                        <a:rPr lang="en-US" altLang="zh-TW" dirty="0">
                          <a:solidFill>
                            <a:schemeClr val="dk2"/>
                          </a:solidFill>
                        </a:rPr>
                        <a:t>wave </a:t>
                      </a:r>
                      <a:r>
                        <a:rPr lang="zh-TW" dirty="0">
                          <a:solidFill>
                            <a:schemeClr val="dk2"/>
                          </a:solidFill>
                        </a:rPr>
                        <a:t>format</a:t>
                      </a:r>
                      <a:endParaRPr dirty="0">
                        <a:solidFill>
                          <a:schemeClr val="dk2"/>
                        </a:solidFill>
                      </a:endParaRPr>
                    </a:p>
                  </a:txBody>
                  <a:tcPr marL="91425" marR="91425" marT="91425" marB="91425" anchor="ctr"/>
                </a:tc>
                <a:extLst>
                  <a:ext uri="{0D108BD9-81ED-4DB2-BD59-A6C34878D82A}">
                    <a16:rowId xmlns="" xmlns:a16="http://schemas.microsoft.com/office/drawing/2014/main" val="10001"/>
                  </a:ext>
                </a:extLst>
              </a:tr>
            </a:tbl>
          </a:graphicData>
        </a:graphic>
      </p:graphicFrame>
      <p:sp>
        <p:nvSpPr>
          <p:cNvPr id="343" name="Shape 343"/>
          <p:cNvSpPr txBox="1"/>
          <p:nvPr/>
        </p:nvSpPr>
        <p:spPr>
          <a:xfrm>
            <a:off x="474625" y="4570075"/>
            <a:ext cx="7942800" cy="46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zh-TW" sz="1600" dirty="0">
                <a:solidFill>
                  <a:schemeClr val="dk2"/>
                </a:solidFill>
              </a:rPr>
              <a:t>Genre: </a:t>
            </a:r>
            <a:r>
              <a:rPr lang="zh-TW" dirty="0">
                <a:solidFill>
                  <a:schemeClr val="dk2"/>
                </a:solidFill>
                <a:latin typeface="Nunito"/>
                <a:ea typeface="Nunito"/>
                <a:cs typeface="Nunito"/>
                <a:sym typeface="Nunito"/>
              </a:rPr>
              <a:t>Classic, Hip-hop, Jazz, Metal, Pop, Reggae, blues, Rock, Country Folk, Disco</a:t>
            </a:r>
            <a:endParaRPr sz="1600" dirty="0">
              <a:solidFill>
                <a:schemeClr val="dk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8E5B5-61C8-45C8-AED0-13B39B3B1A8C}"/>
              </a:ext>
            </a:extLst>
          </p:cNvPr>
          <p:cNvSpPr>
            <a:spLocks noGrp="1"/>
          </p:cNvSpPr>
          <p:nvPr>
            <p:ph type="title"/>
          </p:nvPr>
        </p:nvSpPr>
        <p:spPr/>
        <p:txBody>
          <a:bodyPr/>
          <a:lstStyle/>
          <a:p>
            <a:r>
              <a:rPr lang="en-US" dirty="0"/>
              <a:t>Music sample</a:t>
            </a:r>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8</a:t>
            </a:fld>
            <a:endParaRPr lang="zh-TW" altLang="en-US"/>
          </a:p>
        </p:txBody>
      </p:sp>
      <p:graphicFrame>
        <p:nvGraphicFramePr>
          <p:cNvPr id="4" name="Table 3">
            <a:extLst>
              <a:ext uri="{FF2B5EF4-FFF2-40B4-BE49-F238E27FC236}">
                <a16:creationId xmlns="" xmlns:a16="http://schemas.microsoft.com/office/drawing/2014/main" id="{00B2D762-768F-469D-BC5A-98C350DABDEE}"/>
              </a:ext>
            </a:extLst>
          </p:cNvPr>
          <p:cNvGraphicFramePr>
            <a:graphicFrameLocks noGrp="1"/>
          </p:cNvGraphicFramePr>
          <p:nvPr>
            <p:extLst>
              <p:ext uri="{D42A27DB-BD31-4B8C-83A1-F6EECF244321}">
                <p14:modId xmlns:p14="http://schemas.microsoft.com/office/powerpoint/2010/main" val="885030838"/>
              </p:ext>
            </p:extLst>
          </p:nvPr>
        </p:nvGraphicFramePr>
        <p:xfrm>
          <a:off x="1249612" y="1659518"/>
          <a:ext cx="6096000" cy="2123440"/>
        </p:xfrm>
        <a:graphic>
          <a:graphicData uri="http://schemas.openxmlformats.org/drawingml/2006/table">
            <a:tbl>
              <a:tblPr firstRow="1" bandRow="1">
                <a:tableStyleId>{51D79FE6-9CB8-4247-9D1E-E2F9BBA101D1}</a:tableStyleId>
              </a:tblPr>
              <a:tblGrid>
                <a:gridCol w="1524000">
                  <a:extLst>
                    <a:ext uri="{9D8B030D-6E8A-4147-A177-3AD203B41FA5}">
                      <a16:colId xmlns="" xmlns:a16="http://schemas.microsoft.com/office/drawing/2014/main" val="879961761"/>
                    </a:ext>
                  </a:extLst>
                </a:gridCol>
                <a:gridCol w="1524000">
                  <a:extLst>
                    <a:ext uri="{9D8B030D-6E8A-4147-A177-3AD203B41FA5}">
                      <a16:colId xmlns="" xmlns:a16="http://schemas.microsoft.com/office/drawing/2014/main" val="2977948720"/>
                    </a:ext>
                  </a:extLst>
                </a:gridCol>
                <a:gridCol w="1524000">
                  <a:extLst>
                    <a:ext uri="{9D8B030D-6E8A-4147-A177-3AD203B41FA5}">
                      <a16:colId xmlns="" xmlns:a16="http://schemas.microsoft.com/office/drawing/2014/main" val="2618177051"/>
                    </a:ext>
                  </a:extLst>
                </a:gridCol>
                <a:gridCol w="1524000">
                  <a:extLst>
                    <a:ext uri="{9D8B030D-6E8A-4147-A177-3AD203B41FA5}">
                      <a16:colId xmlns="" xmlns:a16="http://schemas.microsoft.com/office/drawing/2014/main" val="2238674702"/>
                    </a:ext>
                  </a:extLst>
                </a:gridCol>
              </a:tblGrid>
              <a:tr h="370840">
                <a:tc>
                  <a:txBody>
                    <a:bodyPr/>
                    <a:lstStyle/>
                    <a:p>
                      <a:r>
                        <a:rPr lang="en-US" dirty="0" smtClean="0">
                          <a:hlinkClick r:id="rId3" action="ppaction://hlinkfile"/>
                        </a:rPr>
                        <a:t>Hip-hop</a:t>
                      </a:r>
                      <a:endParaRPr lang="en-US" dirty="0"/>
                    </a:p>
                  </a:txBody>
                  <a:tcPr/>
                </a:tc>
                <a:tc>
                  <a:txBody>
                    <a:bodyPr/>
                    <a:lstStyle/>
                    <a:p>
                      <a:r>
                        <a:rPr lang="en-US" dirty="0"/>
                        <a:t>hiphop_001.au</a:t>
                      </a:r>
                    </a:p>
                  </a:txBody>
                  <a:tcPr/>
                </a:tc>
                <a:tc>
                  <a:txBody>
                    <a:bodyPr/>
                    <a:lstStyle/>
                    <a:p>
                      <a:r>
                        <a:rPr lang="en-US" dirty="0">
                          <a:hlinkClick r:id="rId4" action="ppaction://hlinkfile"/>
                        </a:rPr>
                        <a:t>Jazz</a:t>
                      </a:r>
                      <a:endParaRPr lang="en-US" dirty="0"/>
                    </a:p>
                  </a:txBody>
                  <a:tcPr/>
                </a:tc>
                <a:tc>
                  <a:txBody>
                    <a:bodyPr/>
                    <a:lstStyle/>
                    <a:p>
                      <a:r>
                        <a:rPr lang="en-US" dirty="0"/>
                        <a:t>.au</a:t>
                      </a:r>
                    </a:p>
                  </a:txBody>
                  <a:tcPr/>
                </a:tc>
                <a:extLst>
                  <a:ext uri="{0D108BD9-81ED-4DB2-BD59-A6C34878D82A}">
                    <a16:rowId xmlns="" xmlns:a16="http://schemas.microsoft.com/office/drawing/2014/main" val="1969598957"/>
                  </a:ext>
                </a:extLst>
              </a:tr>
              <a:tr h="370840">
                <a:tc>
                  <a:txBody>
                    <a:bodyPr/>
                    <a:lstStyle/>
                    <a:p>
                      <a:r>
                        <a:rPr lang="en-US" dirty="0">
                          <a:hlinkClick r:id="rId5" action="ppaction://hlinkfile"/>
                        </a:rPr>
                        <a:t>Metal</a:t>
                      </a:r>
                      <a:endParaRPr lang="en-US" dirty="0"/>
                    </a:p>
                  </a:txBody>
                  <a:tcPr/>
                </a:tc>
                <a:tc>
                  <a:txBody>
                    <a:bodyPr/>
                    <a:lstStyle/>
                    <a:p>
                      <a:r>
                        <a:rPr lang="en-US" dirty="0"/>
                        <a:t>.au</a:t>
                      </a:r>
                    </a:p>
                  </a:txBody>
                  <a:tcPr/>
                </a:tc>
                <a:tc>
                  <a:txBody>
                    <a:bodyPr/>
                    <a:lstStyle/>
                    <a:p>
                      <a:r>
                        <a:rPr lang="en-US" dirty="0">
                          <a:hlinkClick r:id="rId6" action="ppaction://hlinkfile"/>
                        </a:rPr>
                        <a:t>Blues</a:t>
                      </a:r>
                      <a:endParaRPr lang="en-US" dirty="0"/>
                    </a:p>
                  </a:txBody>
                  <a:tcPr/>
                </a:tc>
                <a:tc>
                  <a:txBody>
                    <a:bodyPr/>
                    <a:lstStyle/>
                    <a:p>
                      <a:r>
                        <a:rPr lang="en-US" dirty="0"/>
                        <a:t>.au</a:t>
                      </a:r>
                    </a:p>
                  </a:txBody>
                  <a:tcPr/>
                </a:tc>
                <a:extLst>
                  <a:ext uri="{0D108BD9-81ED-4DB2-BD59-A6C34878D82A}">
                    <a16:rowId xmlns="" xmlns:a16="http://schemas.microsoft.com/office/drawing/2014/main" val="4258892247"/>
                  </a:ext>
                </a:extLst>
              </a:tr>
              <a:tr h="370840">
                <a:tc>
                  <a:txBody>
                    <a:bodyPr/>
                    <a:lstStyle/>
                    <a:p>
                      <a:r>
                        <a:rPr lang="en-US" dirty="0">
                          <a:hlinkClick r:id="rId7" action="ppaction://hlinkfile"/>
                        </a:rPr>
                        <a:t>Pop</a:t>
                      </a:r>
                      <a:endParaRPr lang="en-US" dirty="0"/>
                    </a:p>
                  </a:txBody>
                  <a:tcPr/>
                </a:tc>
                <a:tc>
                  <a:txBody>
                    <a:bodyPr/>
                    <a:lstStyle/>
                    <a:p>
                      <a:r>
                        <a:rPr lang="en-US" dirty="0"/>
                        <a:t>.au</a:t>
                      </a:r>
                    </a:p>
                  </a:txBody>
                  <a:tcPr/>
                </a:tc>
                <a:tc>
                  <a:txBody>
                    <a:bodyPr/>
                    <a:lstStyle/>
                    <a:p>
                      <a:r>
                        <a:rPr lang="en-US" dirty="0">
                          <a:hlinkClick r:id="rId8" action="ppaction://hlinkfile"/>
                        </a:rPr>
                        <a:t>Country Folk</a:t>
                      </a:r>
                      <a:endParaRPr lang="en-US" dirty="0"/>
                    </a:p>
                  </a:txBody>
                  <a:tcPr/>
                </a:tc>
                <a:tc>
                  <a:txBody>
                    <a:bodyPr/>
                    <a:lstStyle/>
                    <a:p>
                      <a:r>
                        <a:rPr lang="en-US" dirty="0"/>
                        <a:t>.au</a:t>
                      </a:r>
                    </a:p>
                  </a:txBody>
                  <a:tcPr/>
                </a:tc>
                <a:extLst>
                  <a:ext uri="{0D108BD9-81ED-4DB2-BD59-A6C34878D82A}">
                    <a16:rowId xmlns="" xmlns:a16="http://schemas.microsoft.com/office/drawing/2014/main" val="635544102"/>
                  </a:ext>
                </a:extLst>
              </a:tr>
              <a:tr h="370840">
                <a:tc>
                  <a:txBody>
                    <a:bodyPr/>
                    <a:lstStyle/>
                    <a:p>
                      <a:r>
                        <a:rPr lang="en-US" dirty="0">
                          <a:hlinkClick r:id="rId9" action="ppaction://hlinkfile"/>
                        </a:rPr>
                        <a:t>Reggae</a:t>
                      </a:r>
                      <a:endParaRPr lang="en-US" dirty="0"/>
                    </a:p>
                  </a:txBody>
                  <a:tcPr/>
                </a:tc>
                <a:tc>
                  <a:txBody>
                    <a:bodyPr/>
                    <a:lstStyle/>
                    <a:p>
                      <a:r>
                        <a:rPr lang="en-US" dirty="0"/>
                        <a:t>.au</a:t>
                      </a:r>
                    </a:p>
                  </a:txBody>
                  <a:tcPr/>
                </a:tc>
                <a:tc>
                  <a:txBody>
                    <a:bodyPr/>
                    <a:lstStyle/>
                    <a:p>
                      <a:r>
                        <a:rPr lang="en-US" dirty="0">
                          <a:hlinkClick r:id="rId10" action="ppaction://hlinkfile"/>
                        </a:rPr>
                        <a:t>Disco</a:t>
                      </a:r>
                      <a:endParaRPr lang="en-US" dirty="0"/>
                    </a:p>
                  </a:txBody>
                  <a:tcPr/>
                </a:tc>
                <a:tc>
                  <a:txBody>
                    <a:bodyPr/>
                    <a:lstStyle/>
                    <a:p>
                      <a:r>
                        <a:rPr lang="en-US" dirty="0"/>
                        <a:t>.au</a:t>
                      </a:r>
                    </a:p>
                  </a:txBody>
                  <a:tcPr/>
                </a:tc>
                <a:extLst>
                  <a:ext uri="{0D108BD9-81ED-4DB2-BD59-A6C34878D82A}">
                    <a16:rowId xmlns="" xmlns:a16="http://schemas.microsoft.com/office/drawing/2014/main" val="2938718324"/>
                  </a:ext>
                </a:extLst>
              </a:tr>
              <a:tr h="370840">
                <a:tc>
                  <a:txBody>
                    <a:bodyPr/>
                    <a:lstStyle/>
                    <a:p>
                      <a:r>
                        <a:rPr lang="en-US" dirty="0">
                          <a:hlinkClick r:id="rId11" action="ppaction://hlinkfile"/>
                        </a:rPr>
                        <a:t>Rock</a:t>
                      </a:r>
                      <a:endParaRPr lang="en-US" dirty="0"/>
                    </a:p>
                  </a:txBody>
                  <a:tcPr/>
                </a:tc>
                <a:tc>
                  <a:txBody>
                    <a:bodyPr/>
                    <a:lstStyle/>
                    <a:p>
                      <a:r>
                        <a:rPr lang="en-US" dirty="0"/>
                        <a:t>.au</a:t>
                      </a:r>
                    </a:p>
                  </a:txBody>
                  <a:tcPr/>
                </a:tc>
                <a:tc>
                  <a:txBody>
                    <a:bodyPr/>
                    <a:lstStyle/>
                    <a:p>
                      <a:r>
                        <a:rPr lang="en-US" dirty="0">
                          <a:hlinkClick r:id="rId12" action="ppaction://hlinkfile"/>
                        </a:rPr>
                        <a:t>Classic</a:t>
                      </a:r>
                      <a:endParaRPr lang="en-US" dirty="0"/>
                    </a:p>
                  </a:txBody>
                  <a:tcPr/>
                </a:tc>
                <a:tc>
                  <a:txBody>
                    <a:bodyPr/>
                    <a:lstStyle/>
                    <a:p>
                      <a:r>
                        <a:rPr lang="en-US" dirty="0"/>
                        <a:t>.au</a:t>
                      </a:r>
                    </a:p>
                  </a:txBody>
                  <a:tcPr/>
                </a:tc>
                <a:extLst>
                  <a:ext uri="{0D108BD9-81ED-4DB2-BD59-A6C34878D82A}">
                    <a16:rowId xmlns="" xmlns:a16="http://schemas.microsoft.com/office/drawing/2014/main" val="823049220"/>
                  </a:ext>
                </a:extLst>
              </a:tr>
            </a:tbl>
          </a:graphicData>
        </a:graphic>
      </p:graphicFrame>
    </p:spTree>
    <p:extLst>
      <p:ext uri="{BB962C8B-B14F-4D97-AF65-F5344CB8AC3E}">
        <p14:creationId xmlns:p14="http://schemas.microsoft.com/office/powerpoint/2010/main" val="3375622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251382" y="19670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zh-TW" dirty="0"/>
              <a:t>Grouping</a:t>
            </a:r>
            <a:endParaRPr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altLang="zh-TW" smtClean="0"/>
              <a:t>9</a:t>
            </a:fld>
            <a:endParaRPr lang="zh-TW" altLang="en-US"/>
          </a:p>
        </p:txBody>
      </p:sp>
      <p:graphicFrame>
        <p:nvGraphicFramePr>
          <p:cNvPr id="349" name="Shape 349"/>
          <p:cNvGraphicFramePr/>
          <p:nvPr>
            <p:extLst>
              <p:ext uri="{D42A27DB-BD31-4B8C-83A1-F6EECF244321}">
                <p14:modId xmlns:p14="http://schemas.microsoft.com/office/powerpoint/2010/main" val="4171834118"/>
              </p:ext>
            </p:extLst>
          </p:nvPr>
        </p:nvGraphicFramePr>
        <p:xfrm>
          <a:off x="1129146" y="1049536"/>
          <a:ext cx="4769427" cy="1371510"/>
        </p:xfrm>
        <a:graphic>
          <a:graphicData uri="http://schemas.openxmlformats.org/drawingml/2006/table">
            <a:tbl>
              <a:tblPr>
                <a:noFill/>
                <a:tableStyleId>{51D79FE6-9CB8-4247-9D1E-E2F9BBA101D1}</a:tableStyleId>
              </a:tblPr>
              <a:tblGrid>
                <a:gridCol w="2413000">
                  <a:extLst>
                    <a:ext uri="{9D8B030D-6E8A-4147-A177-3AD203B41FA5}">
                      <a16:colId xmlns="" xmlns:a16="http://schemas.microsoft.com/office/drawing/2014/main" val="20000"/>
                    </a:ext>
                  </a:extLst>
                </a:gridCol>
                <a:gridCol w="2356427">
                  <a:extLst>
                    <a:ext uri="{9D8B030D-6E8A-4147-A177-3AD203B41FA5}">
                      <a16:colId xmlns="" xmlns:a16="http://schemas.microsoft.com/office/drawing/2014/main" val="20002"/>
                    </a:ext>
                  </a:extLst>
                </a:gridCol>
              </a:tblGrid>
              <a:tr h="358486">
                <a:tc>
                  <a:txBody>
                    <a:bodyPr/>
                    <a:lstStyle/>
                    <a:p>
                      <a:pPr marL="0" lvl="0" indent="0">
                        <a:spcBef>
                          <a:spcPts val="0"/>
                        </a:spcBef>
                        <a:spcAft>
                          <a:spcPts val="0"/>
                        </a:spcAft>
                        <a:buNone/>
                      </a:pPr>
                      <a:endParaRPr dirty="0"/>
                    </a:p>
                  </a:txBody>
                  <a:tcPr marL="91425" marR="91425" marT="91425" marB="91425"/>
                </a:tc>
                <a:tc>
                  <a:txBody>
                    <a:bodyPr/>
                    <a:lstStyle/>
                    <a:p>
                      <a:pPr marL="0" lvl="0" indent="0">
                        <a:spcBef>
                          <a:spcPts val="0"/>
                        </a:spcBef>
                        <a:spcAft>
                          <a:spcPts val="0"/>
                        </a:spcAft>
                        <a:buNone/>
                      </a:pPr>
                      <a:r>
                        <a:rPr lang="zh-TW" dirty="0"/>
                        <a:t>Present</a:t>
                      </a:r>
                      <a:endParaRPr dirty="0"/>
                    </a:p>
                  </a:txBody>
                  <a:tcPr marL="91425" marR="91425" marT="91425" marB="91425"/>
                </a:tc>
                <a:extLst>
                  <a:ext uri="{0D108BD9-81ED-4DB2-BD59-A6C34878D82A}">
                    <a16:rowId xmlns="" xmlns:a16="http://schemas.microsoft.com/office/drawing/2014/main" val="10000"/>
                  </a:ext>
                </a:extLst>
              </a:tr>
              <a:tr h="381000">
                <a:tc>
                  <a:txBody>
                    <a:bodyPr/>
                    <a:lstStyle/>
                    <a:p>
                      <a:pPr marL="0" lvl="0" indent="0">
                        <a:spcBef>
                          <a:spcPts val="0"/>
                        </a:spcBef>
                        <a:spcAft>
                          <a:spcPts val="0"/>
                        </a:spcAft>
                        <a:buNone/>
                      </a:pPr>
                      <a:r>
                        <a:rPr lang="zh-TW"/>
                        <a:t>Training</a:t>
                      </a:r>
                      <a:endParaRPr/>
                    </a:p>
                  </a:txBody>
                  <a:tcPr marL="91425" marR="91425" marT="91425" marB="91425"/>
                </a:tc>
                <a:tc>
                  <a:txBody>
                    <a:bodyPr/>
                    <a:lstStyle/>
                    <a:p>
                      <a:pPr marL="0" lvl="0" indent="0">
                        <a:spcBef>
                          <a:spcPts val="0"/>
                        </a:spcBef>
                        <a:spcAft>
                          <a:spcPts val="0"/>
                        </a:spcAft>
                        <a:buNone/>
                      </a:pPr>
                      <a:r>
                        <a:rPr lang="zh-TW" dirty="0"/>
                        <a:t>75/genre</a:t>
                      </a:r>
                      <a:endParaRPr dirty="0"/>
                    </a:p>
                  </a:txBody>
                  <a:tcPr marL="91425" marR="91425" marT="91425" marB="91425"/>
                </a:tc>
                <a:extLst>
                  <a:ext uri="{0D108BD9-81ED-4DB2-BD59-A6C34878D82A}">
                    <a16:rowId xmlns="" xmlns:a16="http://schemas.microsoft.com/office/drawing/2014/main" val="10001"/>
                  </a:ext>
                </a:extLst>
              </a:tr>
              <a:tr h="381000">
                <a:tc>
                  <a:txBody>
                    <a:bodyPr/>
                    <a:lstStyle/>
                    <a:p>
                      <a:pPr marL="0" lvl="0" indent="0" rtl="0">
                        <a:spcBef>
                          <a:spcPts val="0"/>
                        </a:spcBef>
                        <a:spcAft>
                          <a:spcPts val="0"/>
                        </a:spcAft>
                        <a:buNone/>
                      </a:pPr>
                      <a:r>
                        <a:rPr lang="zh-TW"/>
                        <a:t>Testing</a:t>
                      </a:r>
                      <a:endParaRPr/>
                    </a:p>
                  </a:txBody>
                  <a:tcPr marL="91425" marR="91425" marT="91425" marB="91425"/>
                </a:tc>
                <a:tc>
                  <a:txBody>
                    <a:bodyPr/>
                    <a:lstStyle/>
                    <a:p>
                      <a:pPr marL="0" lvl="0" indent="0">
                        <a:spcBef>
                          <a:spcPts val="0"/>
                        </a:spcBef>
                        <a:spcAft>
                          <a:spcPts val="0"/>
                        </a:spcAft>
                        <a:buNone/>
                      </a:pPr>
                      <a:r>
                        <a:rPr lang="zh-TW" dirty="0"/>
                        <a:t>25/genre</a:t>
                      </a:r>
                      <a:endParaRPr dirty="0"/>
                    </a:p>
                  </a:txBody>
                  <a:tcPr marL="91425" marR="91425" marT="91425" marB="91425"/>
                </a:tc>
                <a:extLst>
                  <a:ext uri="{0D108BD9-81ED-4DB2-BD59-A6C34878D82A}">
                    <a16:rowId xmlns="" xmlns:a16="http://schemas.microsoft.com/office/drawing/2014/main" val="10003"/>
                  </a:ext>
                </a:extLst>
              </a:tr>
            </a:tbl>
          </a:graphicData>
        </a:graphic>
      </p:graphicFrame>
      <p:sp>
        <p:nvSpPr>
          <p:cNvPr id="2" name="TextBox 1">
            <a:extLst>
              <a:ext uri="{FF2B5EF4-FFF2-40B4-BE49-F238E27FC236}">
                <a16:creationId xmlns="" xmlns:a16="http://schemas.microsoft.com/office/drawing/2014/main" id="{B4F4B98D-FFBD-40CE-8852-22BF871A9C88}"/>
              </a:ext>
            </a:extLst>
          </p:cNvPr>
          <p:cNvSpPr txBox="1"/>
          <p:nvPr/>
        </p:nvSpPr>
        <p:spPr>
          <a:xfrm>
            <a:off x="946036" y="2433325"/>
            <a:ext cx="7475763"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Because of small size of dataset(1000)</a:t>
            </a:r>
          </a:p>
          <a:p>
            <a:pPr marL="285750" indent="-285750">
              <a:lnSpc>
                <a:spcPct val="150000"/>
              </a:lnSpc>
              <a:buFont typeface="Arial" panose="020B0604020202020204" pitchFamily="34" charset="0"/>
              <a:buChar char="•"/>
            </a:pPr>
            <a:r>
              <a:rPr lang="en-US" sz="1800" dirty="0"/>
              <a:t>We only define the dataset into training set and testing set (without validation set)</a:t>
            </a:r>
          </a:p>
          <a:p>
            <a:pPr marL="285750" indent="-285750">
              <a:lnSpc>
                <a:spcPct val="150000"/>
              </a:lnSpc>
              <a:buFont typeface="Arial" panose="020B0604020202020204" pitchFamily="34" charset="0"/>
              <a:buChar char="•"/>
            </a:pPr>
            <a:r>
              <a:rPr lang="en-US" sz="1800" dirty="0"/>
              <a:t>Larger training set -&gt; Provide better accuracy</a:t>
            </a:r>
          </a:p>
          <a:p>
            <a:pPr marL="285750" indent="-285750">
              <a:lnSpc>
                <a:spcPct val="150000"/>
              </a:lnSpc>
              <a:buFont typeface="Arial" panose="020B0604020202020204" pitchFamily="34" charset="0"/>
              <a:buChar char="•"/>
            </a:pPr>
            <a:r>
              <a:rPr lang="en-US" sz="1800" dirty="0"/>
              <a:t>Larger testing set  -&gt; Result have higher reliability</a:t>
            </a:r>
          </a:p>
          <a:p>
            <a:pPr marL="285750" indent="-285750">
              <a:buFont typeface="Arial" panose="020B0604020202020204" pitchFamily="34" charset="0"/>
              <a:buChar char="•"/>
            </a:pP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TotalTime>
  <Words>1236</Words>
  <Application>Microsoft Office PowerPoint</Application>
  <PresentationFormat>On-screen Show (16:9)</PresentationFormat>
  <Paragraphs>285</Paragraphs>
  <Slides>39</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Lato</vt:lpstr>
      <vt:lpstr>Calibri</vt:lpstr>
      <vt:lpstr>Verdana</vt:lpstr>
      <vt:lpstr>Roboto</vt:lpstr>
      <vt:lpstr>Wingdings</vt:lpstr>
      <vt:lpstr>新細明體</vt:lpstr>
      <vt:lpstr>SimSun</vt:lpstr>
      <vt:lpstr>Arial</vt:lpstr>
      <vt:lpstr>Nunito</vt:lpstr>
      <vt:lpstr>Office Theme</vt:lpstr>
      <vt:lpstr>Music genre classification using a hierarchical long short term memory (LSTM) model</vt:lpstr>
      <vt:lpstr>Introduction</vt:lpstr>
      <vt:lpstr>What we have done</vt:lpstr>
      <vt:lpstr>Motivation </vt:lpstr>
      <vt:lpstr>Deep learning Projects Related to Music</vt:lpstr>
      <vt:lpstr>Data set</vt:lpstr>
      <vt:lpstr>Dataset</vt:lpstr>
      <vt:lpstr>Music sample</vt:lpstr>
      <vt:lpstr>Grouping</vt:lpstr>
      <vt:lpstr>Preprocessing</vt:lpstr>
      <vt:lpstr>Why we need to do preprocessing</vt:lpstr>
      <vt:lpstr>Mel-Frequency Cepstral Coefficient(MFCC)</vt:lpstr>
      <vt:lpstr>Mel filter bands (found by psychological and instrumentation experiments)</vt:lpstr>
      <vt:lpstr>Cepstrum</vt:lpstr>
      <vt:lpstr>To compute Mel-Scale Cepstral Coef. MFCC We modified the original  cepstrum calculation by using (1) Mel scale filter and (2) (Inverse) Discreet Cosine Transform instead of IDFT</vt:lpstr>
      <vt:lpstr>Extracted Feature</vt:lpstr>
      <vt:lpstr>Neural network model</vt:lpstr>
      <vt:lpstr>Common types of Neural Network</vt:lpstr>
      <vt:lpstr>Long Short-Term Memory(LSTM) Network</vt:lpstr>
      <vt:lpstr>PowerPoint Presentation</vt:lpstr>
      <vt:lpstr>PowerPoint Presentation</vt:lpstr>
      <vt:lpstr>Our LSTM model</vt:lpstr>
      <vt:lpstr>LSTM</vt:lpstr>
      <vt:lpstr>10 different genres</vt:lpstr>
      <vt:lpstr>Music sample</vt:lpstr>
      <vt:lpstr>Classification of music genres in GTZAN dataset</vt:lpstr>
      <vt:lpstr>7 LSTM(Divide and Conquer)</vt:lpstr>
      <vt:lpstr>Result in Early stage</vt:lpstr>
      <vt:lpstr>Arrange the dataset</vt:lpstr>
      <vt:lpstr>Discussion: Result after rearrangement</vt:lpstr>
      <vt:lpstr>Result of Approach 1 </vt:lpstr>
      <vt:lpstr>Discussion</vt:lpstr>
      <vt:lpstr>Reflection on 7 LSTM</vt:lpstr>
      <vt:lpstr>Bigger data set </vt:lpstr>
      <vt:lpstr>Network Structure</vt:lpstr>
      <vt:lpstr>Chroma features</vt:lpstr>
      <vt:lpstr>Spectral Contrast</vt:lpstr>
      <vt:lpstr>Conclusion</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Genre Classification with  Neural network</dc:title>
  <dc:creator>khwong</dc:creator>
  <cp:lastModifiedBy>khwong</cp:lastModifiedBy>
  <cp:revision>24</cp:revision>
  <dcterms:modified xsi:type="dcterms:W3CDTF">2020-05-25T11:26:41Z</dcterms:modified>
</cp:coreProperties>
</file>