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6" r:id="rId2"/>
    <p:sldId id="257" r:id="rId3"/>
    <p:sldId id="258" r:id="rId4"/>
    <p:sldId id="369" r:id="rId5"/>
    <p:sldId id="294" r:id="rId6"/>
    <p:sldId id="313" r:id="rId7"/>
    <p:sldId id="302" r:id="rId8"/>
    <p:sldId id="303" r:id="rId9"/>
    <p:sldId id="296" r:id="rId10"/>
    <p:sldId id="416" r:id="rId11"/>
    <p:sldId id="418" r:id="rId12"/>
    <p:sldId id="297" r:id="rId13"/>
    <p:sldId id="298" r:id="rId14"/>
    <p:sldId id="299" r:id="rId15"/>
    <p:sldId id="301" r:id="rId16"/>
    <p:sldId id="304" r:id="rId17"/>
    <p:sldId id="305" r:id="rId18"/>
    <p:sldId id="307" r:id="rId19"/>
    <p:sldId id="306" r:id="rId20"/>
    <p:sldId id="408" r:id="rId21"/>
    <p:sldId id="419" r:id="rId22"/>
    <p:sldId id="421" r:id="rId23"/>
    <p:sldId id="308" r:id="rId24"/>
    <p:sldId id="309" r:id="rId25"/>
    <p:sldId id="310" r:id="rId26"/>
    <p:sldId id="311" r:id="rId27"/>
    <p:sldId id="312" r:id="rId28"/>
    <p:sldId id="314" r:id="rId29"/>
    <p:sldId id="315" r:id="rId30"/>
    <p:sldId id="260" r:id="rId31"/>
    <p:sldId id="330" r:id="rId32"/>
    <p:sldId id="370" r:id="rId33"/>
    <p:sldId id="411" r:id="rId34"/>
    <p:sldId id="354" r:id="rId35"/>
    <p:sldId id="422" r:id="rId36"/>
    <p:sldId id="331" r:id="rId37"/>
    <p:sldId id="356" r:id="rId38"/>
    <p:sldId id="423" r:id="rId39"/>
    <p:sldId id="371" r:id="rId40"/>
    <p:sldId id="270" r:id="rId41"/>
    <p:sldId id="434" r:id="rId42"/>
    <p:sldId id="293" r:id="rId43"/>
    <p:sldId id="333" r:id="rId44"/>
    <p:sldId id="424" r:id="rId45"/>
    <p:sldId id="336" r:id="rId46"/>
    <p:sldId id="432" r:id="rId47"/>
    <p:sldId id="372" r:id="rId48"/>
    <p:sldId id="368" r:id="rId49"/>
    <p:sldId id="339" r:id="rId50"/>
    <p:sldId id="373" r:id="rId51"/>
    <p:sldId id="342" r:id="rId52"/>
    <p:sldId id="381" r:id="rId53"/>
    <p:sldId id="384" r:id="rId54"/>
    <p:sldId id="350" r:id="rId55"/>
    <p:sldId id="385" r:id="rId56"/>
    <p:sldId id="440" r:id="rId57"/>
    <p:sldId id="386" r:id="rId58"/>
    <p:sldId id="359" r:id="rId59"/>
    <p:sldId id="263" r:id="rId60"/>
    <p:sldId id="337" r:id="rId61"/>
    <p:sldId id="365" r:id="rId62"/>
    <p:sldId id="361" r:id="rId63"/>
    <p:sldId id="360" r:id="rId64"/>
    <p:sldId id="335" r:id="rId65"/>
    <p:sldId id="414" r:id="rId66"/>
    <p:sldId id="415" r:id="rId67"/>
    <p:sldId id="412" r:id="rId68"/>
    <p:sldId id="374" r:id="rId69"/>
    <p:sldId id="375" r:id="rId70"/>
    <p:sldId id="376" r:id="rId71"/>
    <p:sldId id="380" r:id="rId72"/>
    <p:sldId id="377" r:id="rId73"/>
    <p:sldId id="378" r:id="rId74"/>
    <p:sldId id="379" r:id="rId75"/>
    <p:sldId id="390" r:id="rId76"/>
    <p:sldId id="391" r:id="rId77"/>
    <p:sldId id="393" r:id="rId78"/>
    <p:sldId id="395" r:id="rId79"/>
    <p:sldId id="396" r:id="rId80"/>
    <p:sldId id="394" r:id="rId81"/>
    <p:sldId id="392" r:id="rId82"/>
    <p:sldId id="388" r:id="rId83"/>
    <p:sldId id="389" r:id="rId84"/>
    <p:sldId id="413" r:id="rId85"/>
    <p:sldId id="276" r:id="rId86"/>
    <p:sldId id="425" r:id="rId87"/>
    <p:sldId id="398" r:id="rId88"/>
    <p:sldId id="285" r:id="rId89"/>
    <p:sldId id="284" r:id="rId90"/>
    <p:sldId id="286" r:id="rId91"/>
    <p:sldId id="426" r:id="rId92"/>
    <p:sldId id="288" r:id="rId93"/>
    <p:sldId id="401" r:id="rId94"/>
    <p:sldId id="289" r:id="rId95"/>
    <p:sldId id="403" r:id="rId96"/>
    <p:sldId id="431" r:id="rId97"/>
    <p:sldId id="428" r:id="rId98"/>
    <p:sldId id="287" r:id="rId99"/>
    <p:sldId id="436" r:id="rId100"/>
    <p:sldId id="292" r:id="rId101"/>
    <p:sldId id="429" r:id="rId102"/>
    <p:sldId id="404" r:id="rId103"/>
    <p:sldId id="442" r:id="rId104"/>
    <p:sldId id="437" r:id="rId105"/>
    <p:sldId id="397" r:id="rId106"/>
    <p:sldId id="430" r:id="rId107"/>
    <p:sldId id="300" r:id="rId108"/>
    <p:sldId id="439" r:id="rId109"/>
    <p:sldId id="406" r:id="rId110"/>
    <p:sldId id="407" r:id="rId111"/>
    <p:sldId id="441" r:id="rId112"/>
  </p:sldIdLst>
  <p:sldSz cx="9144000" cy="6858000" type="screen4x3"/>
  <p:notesSz cx="6772275" cy="9929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EB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3792" autoAdjust="0"/>
  </p:normalViewPr>
  <p:slideViewPr>
    <p:cSldViewPr>
      <p:cViewPr varScale="1">
        <p:scale>
          <a:sx n="67" d="100"/>
          <a:sy n="67" d="100"/>
        </p:scale>
        <p:origin x="154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705" cy="49497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35989" y="1"/>
            <a:ext cx="2934705" cy="49497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F7F507-59A7-49FD-82C3-7A0781297BFE}" type="datetimeFigureOut">
              <a:rPr lang="en-US" altLang="zh-HK"/>
              <a:pPr/>
              <a:t>11/22/2023</a:t>
            </a:fld>
            <a:endParaRPr lang="en-US" altLang="zh-HK"/>
          </a:p>
        </p:txBody>
      </p:sp>
      <p:sp>
        <p:nvSpPr>
          <p:cNvPr id="4" name="Slide Image Placeholder 3"/>
          <p:cNvSpPr>
            <a:spLocks noGrp="1" noRot="1" noChangeAspect="1"/>
          </p:cNvSpPr>
          <p:nvPr>
            <p:ph type="sldImg" idx="2"/>
          </p:nvPr>
        </p:nvSpPr>
        <p:spPr>
          <a:xfrm>
            <a:off x="903288" y="746125"/>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754" y="4715826"/>
            <a:ext cx="5418769" cy="4467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244"/>
            <a:ext cx="2934705" cy="49497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35989" y="9433244"/>
            <a:ext cx="2934705" cy="4949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78A8EC-2C65-4E6B-B7EB-6233DA1B9A45}" type="slidenum">
              <a:rPr lang="en-US" altLang="zh-HK"/>
              <a:pPr/>
              <a:t>‹#›</a:t>
            </a:fld>
            <a:endParaRPr lang="en-US" altLang="zh-HK"/>
          </a:p>
        </p:txBody>
      </p:sp>
    </p:spTree>
    <p:extLst>
      <p:ext uri="{BB962C8B-B14F-4D97-AF65-F5344CB8AC3E}">
        <p14:creationId xmlns:p14="http://schemas.microsoft.com/office/powerpoint/2010/main" val="11683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a:t>
            </a:fld>
            <a:endParaRPr lang="en-US" altLang="zh-HK"/>
          </a:p>
        </p:txBody>
      </p:sp>
    </p:spTree>
    <p:extLst>
      <p:ext uri="{BB962C8B-B14F-4D97-AF65-F5344CB8AC3E}">
        <p14:creationId xmlns:p14="http://schemas.microsoft.com/office/powerpoint/2010/main" val="399978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5</a:t>
            </a:fld>
            <a:endParaRPr lang="en-US" altLang="zh-HK"/>
          </a:p>
        </p:txBody>
      </p:sp>
    </p:spTree>
    <p:extLst>
      <p:ext uri="{BB962C8B-B14F-4D97-AF65-F5344CB8AC3E}">
        <p14:creationId xmlns:p14="http://schemas.microsoft.com/office/powerpoint/2010/main" val="180180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7</a:t>
            </a:fld>
            <a:endParaRPr lang="en-US" altLang="zh-HK"/>
          </a:p>
        </p:txBody>
      </p:sp>
    </p:spTree>
    <p:extLst>
      <p:ext uri="{BB962C8B-B14F-4D97-AF65-F5344CB8AC3E}">
        <p14:creationId xmlns:p14="http://schemas.microsoft.com/office/powerpoint/2010/main" val="220180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09213E-9D95-415B-97C8-9DD99C52A9A9}" type="datetime1">
              <a:rPr lang="en-US" altLang="zh-HK" smtClean="0"/>
              <a:t>11/22/2023</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v3 (231122b)</a:t>
            </a:r>
          </a:p>
        </p:txBody>
      </p:sp>
      <p:sp>
        <p:nvSpPr>
          <p:cNvPr id="6" name="Slide Number Placeholder 5"/>
          <p:cNvSpPr>
            <a:spLocks noGrp="1"/>
          </p:cNvSpPr>
          <p:nvPr>
            <p:ph type="sldNum" sz="quarter" idx="12"/>
          </p:nvPr>
        </p:nvSpPr>
        <p:spPr/>
        <p:txBody>
          <a:bodyPr/>
          <a:lstStyle/>
          <a:p>
            <a:fld id="{C6FD3A21-3A61-4111-B690-8D1A2ADF97DD}" type="slidenum">
              <a:rPr lang="en-US" altLang="zh-HK" smtClean="0"/>
              <a:pPr/>
              <a:t>‹#›</a:t>
            </a:fld>
            <a:endParaRPr lang="en-US" altLang="zh-HK"/>
          </a:p>
        </p:txBody>
      </p:sp>
    </p:spTree>
    <p:extLst>
      <p:ext uri="{BB962C8B-B14F-4D97-AF65-F5344CB8AC3E}">
        <p14:creationId xmlns:p14="http://schemas.microsoft.com/office/powerpoint/2010/main" val="30818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6324-5C3D-45EC-9098-6D9EFEC448D3}" type="datetime1">
              <a:rPr lang="en-US" altLang="zh-HK" smtClean="0"/>
              <a:t>11/22/2023</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v3 (231122b)</a:t>
            </a:r>
          </a:p>
        </p:txBody>
      </p:sp>
      <p:sp>
        <p:nvSpPr>
          <p:cNvPr id="6" name="Slide Number Placeholder 5"/>
          <p:cNvSpPr>
            <a:spLocks noGrp="1"/>
          </p:cNvSpPr>
          <p:nvPr>
            <p:ph type="sldNum" sz="quarter" idx="12"/>
          </p:nvPr>
        </p:nvSpPr>
        <p:spPr/>
        <p:txBody>
          <a:bodyPr/>
          <a:lstStyle/>
          <a:p>
            <a:fld id="{098B1A2E-CBD4-47CD-AFD9-ABA319E862F8}" type="slidenum">
              <a:rPr lang="en-US" altLang="zh-HK" smtClean="0"/>
              <a:pPr/>
              <a:t>‹#›</a:t>
            </a:fld>
            <a:endParaRPr lang="en-US" altLang="zh-HK"/>
          </a:p>
        </p:txBody>
      </p:sp>
    </p:spTree>
    <p:extLst>
      <p:ext uri="{BB962C8B-B14F-4D97-AF65-F5344CB8AC3E}">
        <p14:creationId xmlns:p14="http://schemas.microsoft.com/office/powerpoint/2010/main" val="3348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5C17C-DFE5-43CC-BC46-8D534F85FC44}" type="datetime1">
              <a:rPr lang="en-US" altLang="zh-HK" smtClean="0"/>
              <a:t>11/22/2023</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v3 (231122b)</a:t>
            </a:r>
          </a:p>
        </p:txBody>
      </p:sp>
      <p:sp>
        <p:nvSpPr>
          <p:cNvPr id="6" name="Slide Number Placeholder 5"/>
          <p:cNvSpPr>
            <a:spLocks noGrp="1"/>
          </p:cNvSpPr>
          <p:nvPr>
            <p:ph type="sldNum" sz="quarter" idx="12"/>
          </p:nvPr>
        </p:nvSpPr>
        <p:spPr/>
        <p:txBody>
          <a:bodyPr/>
          <a:lstStyle/>
          <a:p>
            <a:fld id="{28359033-BC4C-4995-A9EC-50B37AFE22C7}" type="slidenum">
              <a:rPr lang="en-US" altLang="zh-HK" smtClean="0"/>
              <a:pPr/>
              <a:t>‹#›</a:t>
            </a:fld>
            <a:endParaRPr lang="en-US" altLang="zh-HK"/>
          </a:p>
        </p:txBody>
      </p:sp>
    </p:spTree>
    <p:extLst>
      <p:ext uri="{BB962C8B-B14F-4D97-AF65-F5344CB8AC3E}">
        <p14:creationId xmlns:p14="http://schemas.microsoft.com/office/powerpoint/2010/main" val="155753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A9C1F-A10C-4467-8BFE-CBF45D82E8D3}" type="datetime1">
              <a:rPr lang="en-US" altLang="zh-HK" smtClean="0"/>
              <a:t>11/22/2023</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v3 (231122b)</a:t>
            </a:r>
          </a:p>
        </p:txBody>
      </p:sp>
      <p:sp>
        <p:nvSpPr>
          <p:cNvPr id="6" name="Slide Number Placeholder 5"/>
          <p:cNvSpPr>
            <a:spLocks noGrp="1"/>
          </p:cNvSpPr>
          <p:nvPr>
            <p:ph type="sldNum" sz="quarter" idx="12"/>
          </p:nvPr>
        </p:nvSpPr>
        <p:spPr/>
        <p:txBody>
          <a:bodyPr/>
          <a:lstStyle/>
          <a:p>
            <a:fld id="{B28686DF-4AC6-44BB-9261-A3C12E8BDC53}" type="slidenum">
              <a:rPr lang="en-US" altLang="zh-HK" smtClean="0"/>
              <a:pPr/>
              <a:t>‹#›</a:t>
            </a:fld>
            <a:endParaRPr lang="en-US" altLang="zh-HK"/>
          </a:p>
        </p:txBody>
      </p:sp>
    </p:spTree>
    <p:extLst>
      <p:ext uri="{BB962C8B-B14F-4D97-AF65-F5344CB8AC3E}">
        <p14:creationId xmlns:p14="http://schemas.microsoft.com/office/powerpoint/2010/main" val="7710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A5CB1-4F7B-425C-924D-055191AADAB6}" type="datetime1">
              <a:rPr lang="en-US" altLang="zh-HK" smtClean="0"/>
              <a:t>11/22/2023</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v3 (231122b)</a:t>
            </a:r>
          </a:p>
        </p:txBody>
      </p:sp>
      <p:sp>
        <p:nvSpPr>
          <p:cNvPr id="6" name="Slide Number Placeholder 5"/>
          <p:cNvSpPr>
            <a:spLocks noGrp="1"/>
          </p:cNvSpPr>
          <p:nvPr>
            <p:ph type="sldNum" sz="quarter" idx="12"/>
          </p:nvPr>
        </p:nvSpPr>
        <p:spPr/>
        <p:txBody>
          <a:bodyPr/>
          <a:lstStyle/>
          <a:p>
            <a:fld id="{72FC422F-DE29-4D68-80FF-C4AFD5C3EB2F}" type="slidenum">
              <a:rPr lang="en-US" altLang="zh-HK" smtClean="0"/>
              <a:pPr/>
              <a:t>‹#›</a:t>
            </a:fld>
            <a:endParaRPr lang="en-US" altLang="zh-HK"/>
          </a:p>
        </p:txBody>
      </p:sp>
    </p:spTree>
    <p:extLst>
      <p:ext uri="{BB962C8B-B14F-4D97-AF65-F5344CB8AC3E}">
        <p14:creationId xmlns:p14="http://schemas.microsoft.com/office/powerpoint/2010/main" val="18572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DD9B-6205-4972-89BB-3BA59D910A39}" type="datetime1">
              <a:rPr lang="en-US" altLang="zh-HK" smtClean="0"/>
              <a:t>11/22/2023</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v3 (231122b)</a:t>
            </a:r>
          </a:p>
        </p:txBody>
      </p:sp>
      <p:sp>
        <p:nvSpPr>
          <p:cNvPr id="7" name="Slide Number Placeholder 6"/>
          <p:cNvSpPr>
            <a:spLocks noGrp="1"/>
          </p:cNvSpPr>
          <p:nvPr>
            <p:ph type="sldNum" sz="quarter" idx="12"/>
          </p:nvPr>
        </p:nvSpPr>
        <p:spPr/>
        <p:txBody>
          <a:bodyPr/>
          <a:lstStyle/>
          <a:p>
            <a:fld id="{E1B860EA-854B-4652-BAFD-53AC54187DE3}" type="slidenum">
              <a:rPr lang="en-US" altLang="zh-HK" smtClean="0"/>
              <a:pPr/>
              <a:t>‹#›</a:t>
            </a:fld>
            <a:endParaRPr lang="en-US" altLang="zh-HK"/>
          </a:p>
        </p:txBody>
      </p:sp>
    </p:spTree>
    <p:extLst>
      <p:ext uri="{BB962C8B-B14F-4D97-AF65-F5344CB8AC3E}">
        <p14:creationId xmlns:p14="http://schemas.microsoft.com/office/powerpoint/2010/main" val="15233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F5E97-FCC9-4F07-85E8-06B9E66C0A78}" type="datetime1">
              <a:rPr lang="en-US" altLang="zh-HK" smtClean="0"/>
              <a:t>11/22/2023</a:t>
            </a:fld>
            <a:endParaRPr lang="en-US" altLang="zh-HK"/>
          </a:p>
        </p:txBody>
      </p:sp>
      <p:sp>
        <p:nvSpPr>
          <p:cNvPr id="8" name="Footer Placeholder 7"/>
          <p:cNvSpPr>
            <a:spLocks noGrp="1"/>
          </p:cNvSpPr>
          <p:nvPr>
            <p:ph type="ftr" sz="quarter" idx="11"/>
          </p:nvPr>
        </p:nvSpPr>
        <p:spPr/>
        <p:txBody>
          <a:bodyPr/>
          <a:lstStyle/>
          <a:p>
            <a:pPr>
              <a:defRPr/>
            </a:pPr>
            <a:r>
              <a:rPr lang="en-US" altLang="zh-HK"/>
              <a:t>Fuzzy Logic v3 (231122b)</a:t>
            </a:r>
          </a:p>
        </p:txBody>
      </p:sp>
      <p:sp>
        <p:nvSpPr>
          <p:cNvPr id="9" name="Slide Number Placeholder 8"/>
          <p:cNvSpPr>
            <a:spLocks noGrp="1"/>
          </p:cNvSpPr>
          <p:nvPr>
            <p:ph type="sldNum" sz="quarter" idx="12"/>
          </p:nvPr>
        </p:nvSpPr>
        <p:spPr/>
        <p:txBody>
          <a:bodyPr/>
          <a:lstStyle/>
          <a:p>
            <a:fld id="{5A16F26E-7497-48EF-8374-366666F1AA39}" type="slidenum">
              <a:rPr lang="en-US" altLang="zh-HK" smtClean="0"/>
              <a:pPr/>
              <a:t>‹#›</a:t>
            </a:fld>
            <a:endParaRPr lang="en-US" altLang="zh-HK"/>
          </a:p>
        </p:txBody>
      </p:sp>
    </p:spTree>
    <p:extLst>
      <p:ext uri="{BB962C8B-B14F-4D97-AF65-F5344CB8AC3E}">
        <p14:creationId xmlns:p14="http://schemas.microsoft.com/office/powerpoint/2010/main" val="425261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79BEA-D0CA-401A-AC34-C15DC6FE8099}" type="datetime1">
              <a:rPr lang="en-US" altLang="zh-HK" smtClean="0"/>
              <a:t>11/22/2023</a:t>
            </a:fld>
            <a:endParaRPr lang="en-US" altLang="zh-HK"/>
          </a:p>
        </p:txBody>
      </p:sp>
      <p:sp>
        <p:nvSpPr>
          <p:cNvPr id="4" name="Footer Placeholder 3"/>
          <p:cNvSpPr>
            <a:spLocks noGrp="1"/>
          </p:cNvSpPr>
          <p:nvPr>
            <p:ph type="ftr" sz="quarter" idx="11"/>
          </p:nvPr>
        </p:nvSpPr>
        <p:spPr/>
        <p:txBody>
          <a:bodyPr/>
          <a:lstStyle/>
          <a:p>
            <a:pPr>
              <a:defRPr/>
            </a:pPr>
            <a:r>
              <a:rPr lang="en-US" altLang="zh-HK"/>
              <a:t>Fuzzy Logic v3 (231122b)</a:t>
            </a:r>
          </a:p>
        </p:txBody>
      </p:sp>
      <p:sp>
        <p:nvSpPr>
          <p:cNvPr id="5" name="Slide Number Placeholder 4"/>
          <p:cNvSpPr>
            <a:spLocks noGrp="1"/>
          </p:cNvSpPr>
          <p:nvPr>
            <p:ph type="sldNum" sz="quarter" idx="12"/>
          </p:nvPr>
        </p:nvSpPr>
        <p:spPr/>
        <p:txBody>
          <a:bodyPr/>
          <a:lstStyle/>
          <a:p>
            <a:fld id="{F70993B5-DD42-4AAF-816C-2169E3048CED}" type="slidenum">
              <a:rPr lang="en-US" altLang="zh-HK" smtClean="0"/>
              <a:pPr/>
              <a:t>‹#›</a:t>
            </a:fld>
            <a:endParaRPr lang="en-US" altLang="zh-HK"/>
          </a:p>
        </p:txBody>
      </p:sp>
    </p:spTree>
    <p:extLst>
      <p:ext uri="{BB962C8B-B14F-4D97-AF65-F5344CB8AC3E}">
        <p14:creationId xmlns:p14="http://schemas.microsoft.com/office/powerpoint/2010/main" val="6637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A6C9B-26EE-4A57-B7AB-C1474D9A295B}" type="datetime1">
              <a:rPr lang="en-US" altLang="zh-HK" smtClean="0"/>
              <a:t>11/22/2023</a:t>
            </a:fld>
            <a:endParaRPr lang="en-US" altLang="zh-HK"/>
          </a:p>
        </p:txBody>
      </p:sp>
      <p:sp>
        <p:nvSpPr>
          <p:cNvPr id="3" name="Footer Placeholder 2"/>
          <p:cNvSpPr>
            <a:spLocks noGrp="1"/>
          </p:cNvSpPr>
          <p:nvPr>
            <p:ph type="ftr" sz="quarter" idx="11"/>
          </p:nvPr>
        </p:nvSpPr>
        <p:spPr/>
        <p:txBody>
          <a:bodyPr/>
          <a:lstStyle/>
          <a:p>
            <a:pPr>
              <a:defRPr/>
            </a:pPr>
            <a:r>
              <a:rPr lang="en-US" altLang="zh-HK"/>
              <a:t>Fuzzy Logic v3 (231122b)</a:t>
            </a:r>
          </a:p>
        </p:txBody>
      </p:sp>
      <p:sp>
        <p:nvSpPr>
          <p:cNvPr id="4" name="Slide Number Placeholder 3"/>
          <p:cNvSpPr>
            <a:spLocks noGrp="1"/>
          </p:cNvSpPr>
          <p:nvPr>
            <p:ph type="sldNum" sz="quarter" idx="12"/>
          </p:nvPr>
        </p:nvSpPr>
        <p:spPr/>
        <p:txBody>
          <a:bodyPr/>
          <a:lstStyle/>
          <a:p>
            <a:fld id="{90B0705C-65EC-41A8-A1F4-8C393CFF3222}" type="slidenum">
              <a:rPr lang="en-US" altLang="zh-HK" smtClean="0"/>
              <a:pPr/>
              <a:t>‹#›</a:t>
            </a:fld>
            <a:endParaRPr lang="en-US" altLang="zh-HK"/>
          </a:p>
        </p:txBody>
      </p:sp>
    </p:spTree>
    <p:extLst>
      <p:ext uri="{BB962C8B-B14F-4D97-AF65-F5344CB8AC3E}">
        <p14:creationId xmlns:p14="http://schemas.microsoft.com/office/powerpoint/2010/main" val="28386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BA6AD1-5EC6-48DA-AC48-02E8EB3C9658}" type="datetime1">
              <a:rPr lang="en-US" altLang="zh-HK" smtClean="0"/>
              <a:t>11/22/2023</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v3 (231122b)</a:t>
            </a:r>
          </a:p>
        </p:txBody>
      </p:sp>
      <p:sp>
        <p:nvSpPr>
          <p:cNvPr id="7" name="Slide Number Placeholder 6"/>
          <p:cNvSpPr>
            <a:spLocks noGrp="1"/>
          </p:cNvSpPr>
          <p:nvPr>
            <p:ph type="sldNum" sz="quarter" idx="12"/>
          </p:nvPr>
        </p:nvSpPr>
        <p:spPr/>
        <p:txBody>
          <a:bodyPr/>
          <a:lstStyle/>
          <a:p>
            <a:fld id="{C5DE2D32-44E3-418A-BAB1-AD6F45BE18DC}" type="slidenum">
              <a:rPr lang="en-US" altLang="zh-HK" smtClean="0"/>
              <a:pPr/>
              <a:t>‹#›</a:t>
            </a:fld>
            <a:endParaRPr lang="en-US" altLang="zh-HK"/>
          </a:p>
        </p:txBody>
      </p:sp>
    </p:spTree>
    <p:extLst>
      <p:ext uri="{BB962C8B-B14F-4D97-AF65-F5344CB8AC3E}">
        <p14:creationId xmlns:p14="http://schemas.microsoft.com/office/powerpoint/2010/main" val="18458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E3B42-6B3B-4D48-AB8E-B1584ADB1C8D}" type="datetime1">
              <a:rPr lang="en-US" altLang="zh-HK" smtClean="0"/>
              <a:t>11/22/2023</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v3 (231122b)</a:t>
            </a:r>
          </a:p>
        </p:txBody>
      </p:sp>
      <p:sp>
        <p:nvSpPr>
          <p:cNvPr id="7" name="Slide Number Placeholder 6"/>
          <p:cNvSpPr>
            <a:spLocks noGrp="1"/>
          </p:cNvSpPr>
          <p:nvPr>
            <p:ph type="sldNum" sz="quarter" idx="12"/>
          </p:nvPr>
        </p:nvSpPr>
        <p:spPr/>
        <p:txBody>
          <a:bodyPr/>
          <a:lstStyle/>
          <a:p>
            <a:fld id="{F6F9FD33-A4FD-4FED-8842-F792D505DED7}" type="slidenum">
              <a:rPr lang="en-US" altLang="zh-HK" smtClean="0"/>
              <a:pPr/>
              <a:t>‹#›</a:t>
            </a:fld>
            <a:endParaRPr lang="en-US" altLang="zh-HK"/>
          </a:p>
        </p:txBody>
      </p:sp>
    </p:spTree>
    <p:extLst>
      <p:ext uri="{BB962C8B-B14F-4D97-AF65-F5344CB8AC3E}">
        <p14:creationId xmlns:p14="http://schemas.microsoft.com/office/powerpoint/2010/main" val="33973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C4FF6-8B1D-482C-BD1E-B96CED5050B3}" type="datetime1">
              <a:rPr lang="en-US" altLang="zh-HK" smtClean="0"/>
              <a:t>11/22/2023</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HK"/>
              <a:t>Fuzzy Logic v3 (231122b)</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71604-E7C9-4BF5-B2A7-86A7EB9D3DD1}" type="slidenum">
              <a:rPr lang="en-US" altLang="zh-HK" smtClean="0"/>
              <a:pPr/>
              <a:t>‹#›</a:t>
            </a:fld>
            <a:endParaRPr lang="en-US" altLang="zh-HK"/>
          </a:p>
        </p:txBody>
      </p:sp>
    </p:spTree>
    <p:extLst>
      <p:ext uri="{BB962C8B-B14F-4D97-AF65-F5344CB8AC3E}">
        <p14:creationId xmlns:p14="http://schemas.microsoft.com/office/powerpoint/2010/main" val="343245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cse.cuhk.edu.hk/~khwong/www2/GISM5033/04_fuzzy.ppt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massey.ac.nz/~nhreyes/MASSEY/159741/Lectures/Lec2012-3-159741-FuzzyLogic-v.2.pdf" TargetMode="External"/><Relationship Id="rId2" Type="http://schemas.openxmlformats.org/officeDocument/2006/relationships/hyperlink" Target="https://nitsri.ac.in/Department/Computer%20Science%20&amp;%20Engineering/FuzzyLogic.pdf" TargetMode="External"/><Relationship Id="rId1" Type="http://schemas.openxmlformats.org/officeDocument/2006/relationships/slideLayout" Target="../slideLayouts/slideLayout2.xml"/><Relationship Id="rId4" Type="http://schemas.openxmlformats.org/officeDocument/2006/relationships/hyperlink" Target="https://cse.iitkgp.ac.in/~dsamanta/courses/archive/sca/Archives/Chapter%205%20Defuzzification%20Methods.pdf"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www.efunda.com/math/areas/trapezoid.cf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assey.ac.nz/~nhreyes/MASSEY/159741/Lectures/Lec2012-3-159741-FuzzyLogic-v.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efunda.com/math/areas/trapezoid.cf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ngimg.com/download/16620"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Zojirushi-NS-ZCC10-Uncooked-Premium-1-0-Liter/dp/B00007J5U7?th=1" TargetMode="External"/><Relationship Id="rId7"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s://www.researchgate.net/figure/Structure-of-fuzzy-traffic-light-control-system-at-intersection_fig1_347221918" TargetMode="External"/><Relationship Id="rId4" Type="http://schemas.openxmlformats.org/officeDocument/2006/relationships/hyperlink" Target="https://ieeexplore.ieee.org/stamp/stamp.jsp?arnumber=865787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se.iitkgp.ac.in/~dsamanta/courses/sca/resources/slides/FL-02%20Fuzzy%20Rule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cse.iitkgp.ac.in/~dsamanta/courses/archive/sca/Archives/Chapter%205%20Defuzzification%20Method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efunda.com/math/areas/trapezoid.cf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sciencedirect.com/science/article/pii/S0045790620306935"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researchgate.net/publication/338875663_Digital_and_Programmable_Economy_Applications_A_Smart_Cities_Case_by_Fuzzy_Set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mdpi.com/1424-8220/17/1/93/ht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Fuzzy inference systems</a:t>
            </a:r>
            <a:br>
              <a:rPr lang="en-US" altLang="en-US" dirty="0"/>
            </a:br>
            <a:endParaRPr lang="en-US" altLang="en-US" dirty="0"/>
          </a:p>
        </p:txBody>
      </p:sp>
      <p:sp>
        <p:nvSpPr>
          <p:cNvPr id="3" name="Subtitle 2"/>
          <p:cNvSpPr>
            <a:spLocks noGrp="1"/>
          </p:cNvSpPr>
          <p:nvPr>
            <p:ph type="subTitle" idx="1"/>
          </p:nvPr>
        </p:nvSpPr>
        <p:spPr>
          <a:xfrm>
            <a:off x="1447800" y="3962400"/>
            <a:ext cx="6400800" cy="1752600"/>
          </a:xfrm>
        </p:spPr>
        <p:txBody>
          <a:bodyPr rtlCol="0">
            <a:normAutofit/>
          </a:bodyPr>
          <a:lstStyle/>
          <a:p>
            <a:pPr eaLnBrk="1" fontAlgn="auto" hangingPunct="1">
              <a:spcAft>
                <a:spcPts val="0"/>
              </a:spcAft>
              <a:defRPr/>
            </a:pPr>
            <a:r>
              <a:rPr lang="en-US" altLang="en-US" dirty="0"/>
              <a:t>Theory and application</a:t>
            </a:r>
          </a:p>
          <a:p>
            <a:pPr eaLnBrk="1" fontAlgn="auto" hangingPunct="1">
              <a:spcAft>
                <a:spcPts val="0"/>
              </a:spcAft>
              <a:defRPr/>
            </a:pPr>
            <a:r>
              <a:rPr lang="en-US" dirty="0"/>
              <a:t>By KH Wong</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Fuzzy Logic v3 (231122b)</a:t>
            </a:r>
            <a:endParaRPr lang="en-US" altLang="zh-HK" sz="1200" dirty="0">
              <a:solidFill>
                <a:srgbClr val="898989"/>
              </a:solidFill>
            </a:endParaRP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769CFF-971E-49F6-9566-BCDF01C5AF54}" type="slidenum">
              <a:rPr lang="en-US" altLang="zh-HK" sz="1200">
                <a:solidFill>
                  <a:srgbClr val="898989"/>
                </a:solidFill>
              </a:rPr>
              <a:pPr>
                <a:spcBef>
                  <a:spcPct val="0"/>
                </a:spcBef>
                <a:buFontTx/>
                <a:buNone/>
              </a:pPr>
              <a:t>1</a:t>
            </a:fld>
            <a:endParaRPr lang="en-US" altLang="zh-HK" sz="1200">
              <a:solidFill>
                <a:srgbClr val="898989"/>
              </a:solidFill>
            </a:endParaRPr>
          </a:p>
        </p:txBody>
      </p:sp>
    </p:spTree>
    <p:extLst>
      <p:ext uri="{BB962C8B-B14F-4D97-AF65-F5344CB8AC3E}">
        <p14:creationId xmlns:p14="http://schemas.microsoft.com/office/powerpoint/2010/main" val="28349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800" b="1" i="0" u="none" strike="noStrike" baseline="0" dirty="0">
                <a:latin typeface="Arial" panose="020B0604020202020204" pitchFamily="34" charset="0"/>
              </a:rPr>
              <a:t>Worksheet 1: Degree of membership</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a:bodyPr>
          <a:lstStyle/>
          <a:p>
            <a:pPr algn="l"/>
            <a:r>
              <a:rPr lang="en-US" sz="2400" b="0" i="0" u="none" strike="noStrike" baseline="0" dirty="0">
                <a:solidFill>
                  <a:srgbClr val="000000"/>
                </a:solidFill>
                <a:latin typeface="ArialMT"/>
              </a:rPr>
              <a:t>A fuzzy set is shown in the diagram</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by inspection</a:t>
            </a:r>
            <a:r>
              <a:rPr lang="en-US" sz="2400" dirty="0">
                <a:latin typeface="ArialMT"/>
              </a:rPr>
              <a:t> </a:t>
            </a:r>
            <a:r>
              <a:rPr lang="en-US" sz="2400" dirty="0">
                <a:solidFill>
                  <a:srgbClr val="000000"/>
                </a:solidFill>
                <a:latin typeface="ArialMT"/>
              </a:rPr>
              <a:t>the membership values of Warm, Cold and Hot.</a:t>
            </a:r>
          </a:p>
          <a:p>
            <a:r>
              <a:rPr lang="en-US" sz="2400" dirty="0">
                <a:solidFill>
                  <a:srgbClr val="000000"/>
                </a:solidFill>
                <a:latin typeface="ArialMT"/>
              </a:rPr>
              <a:t>MC question, choices:</a:t>
            </a:r>
          </a:p>
          <a:p>
            <a:r>
              <a:rPr lang="en-US" sz="2000" dirty="0">
                <a:solidFill>
                  <a:srgbClr val="000000"/>
                </a:solidFill>
                <a:latin typeface="ArialMT"/>
              </a:rPr>
              <a:t>(1) 0; (2) 0.25; (3) 0.55  (4) 1</a:t>
            </a:r>
          </a:p>
          <a:p>
            <a:pPr marL="800100" lvl="1" indent="-342900">
              <a:buFont typeface="+mj-lt"/>
              <a:buAutoNum type="alphaLcParenR"/>
            </a:pPr>
            <a:r>
              <a:rPr lang="en-US" sz="1800" dirty="0">
                <a:solidFill>
                  <a:srgbClr val="000000"/>
                </a:solidFill>
                <a:latin typeface="ArialMT"/>
              </a:rPr>
              <a:t>the membership value of Warm is: ____.</a:t>
            </a:r>
          </a:p>
          <a:p>
            <a:pPr marL="800100" lvl="1" indent="-342900">
              <a:buFont typeface="+mj-lt"/>
              <a:buAutoNum type="alphaLcParenR"/>
            </a:pPr>
            <a:r>
              <a:rPr lang="en-US" sz="1800" dirty="0">
                <a:solidFill>
                  <a:srgbClr val="000000"/>
                </a:solidFill>
                <a:latin typeface="ArialMT"/>
              </a:rPr>
              <a:t>the membership value of Cold is: _____.</a:t>
            </a:r>
          </a:p>
          <a:p>
            <a:pPr marL="800100" lvl="1" indent="-342900">
              <a:buFont typeface="+mj-lt"/>
              <a:buAutoNum type="alphaLcParenR"/>
            </a:pPr>
            <a:r>
              <a:rPr lang="en-US" sz="1800" dirty="0">
                <a:solidFill>
                  <a:srgbClr val="000000"/>
                </a:solidFill>
                <a:latin typeface="ArialMT"/>
              </a:rPr>
              <a:t>the membership value of Hot is:_____.</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10</a:t>
            </a:fld>
            <a:endParaRPr lang="en-US" altLang="zh-HK"/>
          </a:p>
        </p:txBody>
      </p:sp>
      <p:sp>
        <p:nvSpPr>
          <p:cNvPr id="56" name="Content Placeholder 2">
            <a:extLst>
              <a:ext uri="{FF2B5EF4-FFF2-40B4-BE49-F238E27FC236}">
                <a16:creationId xmlns:a16="http://schemas.microsoft.com/office/drawing/2014/main" id="{4ED049DD-EB7C-CE52-2165-8726D1AE75B3}"/>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pic>
        <p:nvPicPr>
          <p:cNvPr id="3074" name="Picture 2">
            <a:extLst>
              <a:ext uri="{FF2B5EF4-FFF2-40B4-BE49-F238E27FC236}">
                <a16:creationId xmlns:a16="http://schemas.microsoft.com/office/drawing/2014/main" id="{50418E6C-800F-D46C-BFE7-ADBBF83F00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361" y="5281071"/>
            <a:ext cx="1546439" cy="154643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6132A10-A84B-657B-61E2-8D5D5D47C4FE}"/>
              </a:ext>
            </a:extLst>
          </p:cNvPr>
          <p:cNvSpPr txBox="1"/>
          <p:nvPr/>
        </p:nvSpPr>
        <p:spPr>
          <a:xfrm>
            <a:off x="4616113" y="1108424"/>
            <a:ext cx="3357500" cy="646331"/>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t>
            </a:r>
            <a:r>
              <a:rPr lang="en-US" sz="1800" dirty="0">
                <a:solidFill>
                  <a:srgbClr val="000000"/>
                </a:solidFill>
                <a:latin typeface="ArialMT"/>
              </a:rPr>
              <a:t>A()  Fuzzy membership value</a:t>
            </a:r>
          </a:p>
          <a:p>
            <a:endParaRPr lang="en-US" dirty="0"/>
          </a:p>
        </p:txBody>
      </p:sp>
      <p:sp>
        <p:nvSpPr>
          <p:cNvPr id="29" name="Rectangle 28">
            <a:extLst>
              <a:ext uri="{FF2B5EF4-FFF2-40B4-BE49-F238E27FC236}">
                <a16:creationId xmlns:a16="http://schemas.microsoft.com/office/drawing/2014/main" id="{41E346F0-CD91-EC46-A3BC-BB5CCAE6FD0D}"/>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C5014D31-524C-B7D3-29C4-8349BB167AD7}"/>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122FCB6-98BC-D817-F7CB-E5CE2678586C}"/>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40944EA-8588-7BEC-5346-F23E49BD75FF}"/>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0040069-EAE8-33B2-3012-1CD216664201}"/>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4" name="Straight Connector 33">
            <a:extLst>
              <a:ext uri="{FF2B5EF4-FFF2-40B4-BE49-F238E27FC236}">
                <a16:creationId xmlns:a16="http://schemas.microsoft.com/office/drawing/2014/main" id="{AAFB003C-7752-0AB1-EA07-CD4E4C56ECE8}"/>
              </a:ext>
            </a:extLst>
          </p:cNvPr>
          <p:cNvCxnSpPr>
            <a:cxnSpLocks/>
          </p:cNvCxnSpPr>
          <p:nvPr/>
        </p:nvCxnSpPr>
        <p:spPr>
          <a:xfrm>
            <a:off x="5043914" y="4586230"/>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476F21-3C67-6E4A-C8E4-8B407E68037E}"/>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223160F-CE2B-1B46-70ED-9CE6387AFA48}"/>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37" name="TextBox 36">
            <a:extLst>
              <a:ext uri="{FF2B5EF4-FFF2-40B4-BE49-F238E27FC236}">
                <a16:creationId xmlns:a16="http://schemas.microsoft.com/office/drawing/2014/main" id="{6F68A5EA-0B9D-9283-BFE4-303EF6EF2EF5}"/>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38" name="Straight Connector 37">
            <a:extLst>
              <a:ext uri="{FF2B5EF4-FFF2-40B4-BE49-F238E27FC236}">
                <a16:creationId xmlns:a16="http://schemas.microsoft.com/office/drawing/2014/main" id="{8D084F94-6EB3-8A8A-7F16-9406C6A02D85}"/>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F18324C9-4435-3A31-0E21-698309AB8F2B}"/>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C574076-1584-8D82-A05C-233D070C81A7}"/>
              </a:ext>
            </a:extLst>
          </p:cNvPr>
          <p:cNvCxnSpPr>
            <a:cxnSpLocks/>
          </p:cNvCxnSpPr>
          <p:nvPr/>
        </p:nvCxnSpPr>
        <p:spPr>
          <a:xfrm>
            <a:off x="5088884" y="3764173"/>
            <a:ext cx="2670743"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C099B1-98A9-8C17-5222-D1B0B6BACED1}"/>
              </a:ext>
            </a:extLst>
          </p:cNvPr>
          <p:cNvCxnSpPr>
            <a:cxnSpLocks/>
          </p:cNvCxnSpPr>
          <p:nvPr/>
        </p:nvCxnSpPr>
        <p:spPr>
          <a:xfrm>
            <a:off x="5088884" y="3317289"/>
            <a:ext cx="1324072" cy="310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20">
            <a:extLst>
              <a:ext uri="{FF2B5EF4-FFF2-40B4-BE49-F238E27FC236}">
                <a16:creationId xmlns:a16="http://schemas.microsoft.com/office/drawing/2014/main" id="{79129A9A-DF95-EDC7-B9FF-C92BAB12D33C}"/>
              </a:ext>
            </a:extLst>
          </p:cNvPr>
          <p:cNvGraphicFramePr>
            <a:graphicFrameLocks noGrp="1"/>
          </p:cNvGraphicFramePr>
          <p:nvPr>
            <p:extLst>
              <p:ext uri="{D42A27DB-BD31-4B8C-83A1-F6EECF244321}">
                <p14:modId xmlns:p14="http://schemas.microsoft.com/office/powerpoint/2010/main" val="709412335"/>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cxnSp>
        <p:nvCxnSpPr>
          <p:cNvPr id="44" name="Straight Connector 43">
            <a:extLst>
              <a:ext uri="{FF2B5EF4-FFF2-40B4-BE49-F238E27FC236}">
                <a16:creationId xmlns:a16="http://schemas.microsoft.com/office/drawing/2014/main" id="{FEB05D74-37FB-866E-E5AA-796B3390CA9F}"/>
              </a:ext>
            </a:extLst>
          </p:cNvPr>
          <p:cNvCxnSpPr>
            <a:cxnSpLocks/>
          </p:cNvCxnSpPr>
          <p:nvPr/>
        </p:nvCxnSpPr>
        <p:spPr>
          <a:xfrm>
            <a:off x="5088884" y="3068873"/>
            <a:ext cx="2670743" cy="30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499E1E4-ECF6-DF89-3496-00DDFEC8C7F9}"/>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sp>
        <p:nvSpPr>
          <p:cNvPr id="46" name="TextBox 45">
            <a:extLst>
              <a:ext uri="{FF2B5EF4-FFF2-40B4-BE49-F238E27FC236}">
                <a16:creationId xmlns:a16="http://schemas.microsoft.com/office/drawing/2014/main" id="{BAB60A52-65C1-E3F3-4CCF-0A936ED73A51}"/>
              </a:ext>
            </a:extLst>
          </p:cNvPr>
          <p:cNvSpPr txBox="1"/>
          <p:nvPr/>
        </p:nvSpPr>
        <p:spPr>
          <a:xfrm>
            <a:off x="4565800" y="2827098"/>
            <a:ext cx="675760" cy="369332"/>
          </a:xfrm>
          <a:prstGeom prst="rect">
            <a:avLst/>
          </a:prstGeom>
          <a:noFill/>
        </p:spPr>
        <p:txBody>
          <a:bodyPr wrap="square">
            <a:spAutoFit/>
          </a:bodyPr>
          <a:lstStyle/>
          <a:p>
            <a:r>
              <a:rPr lang="en-US" sz="1800" dirty="0">
                <a:solidFill>
                  <a:srgbClr val="FF0000"/>
                </a:solidFill>
                <a:latin typeface="ArialMT"/>
              </a:rPr>
              <a:t>0.55</a:t>
            </a:r>
            <a:endParaRPr lang="en-US" dirty="0"/>
          </a:p>
        </p:txBody>
      </p:sp>
      <p:sp>
        <p:nvSpPr>
          <p:cNvPr id="47" name="TextBox 46">
            <a:extLst>
              <a:ext uri="{FF2B5EF4-FFF2-40B4-BE49-F238E27FC236}">
                <a16:creationId xmlns:a16="http://schemas.microsoft.com/office/drawing/2014/main" id="{764A760D-FC72-85E9-F430-5395E0D7477C}"/>
              </a:ext>
            </a:extLst>
          </p:cNvPr>
          <p:cNvSpPr txBox="1"/>
          <p:nvPr/>
        </p:nvSpPr>
        <p:spPr>
          <a:xfrm>
            <a:off x="4567714" y="3564895"/>
            <a:ext cx="675760" cy="369332"/>
          </a:xfrm>
          <a:prstGeom prst="rect">
            <a:avLst/>
          </a:prstGeom>
          <a:noFill/>
        </p:spPr>
        <p:txBody>
          <a:bodyPr wrap="square">
            <a:spAutoFit/>
          </a:bodyPr>
          <a:lstStyle/>
          <a:p>
            <a:r>
              <a:rPr lang="en-US" sz="1800" dirty="0">
                <a:solidFill>
                  <a:srgbClr val="FF0000"/>
                </a:solidFill>
                <a:latin typeface="ArialMT"/>
              </a:rPr>
              <a:t>0.25</a:t>
            </a:r>
            <a:endParaRPr lang="en-US" dirty="0"/>
          </a:p>
        </p:txBody>
      </p:sp>
      <p:sp>
        <p:nvSpPr>
          <p:cNvPr id="48" name="TextBox 47">
            <a:extLst>
              <a:ext uri="{FF2B5EF4-FFF2-40B4-BE49-F238E27FC236}">
                <a16:creationId xmlns:a16="http://schemas.microsoft.com/office/drawing/2014/main" id="{B212D674-1ADD-8CC7-6DF7-E5C5BF0FDC27}"/>
              </a:ext>
            </a:extLst>
          </p:cNvPr>
          <p:cNvSpPr txBox="1"/>
          <p:nvPr/>
        </p:nvSpPr>
        <p:spPr>
          <a:xfrm>
            <a:off x="5114354" y="4693561"/>
            <a:ext cx="3933792" cy="1200329"/>
          </a:xfrm>
          <a:prstGeom prst="rect">
            <a:avLst/>
          </a:prstGeom>
          <a:noFill/>
        </p:spPr>
        <p:txBody>
          <a:bodyPr wrap="square">
            <a:spAutoFit/>
          </a:bodyPr>
          <a:lstStyle/>
          <a:p>
            <a:r>
              <a:rPr lang="en-US" sz="1800" dirty="0"/>
              <a:t>0         20         40</a:t>
            </a:r>
            <a:r>
              <a:rPr lang="en-US" sz="1800" dirty="0">
                <a:solidFill>
                  <a:srgbClr val="FF0000"/>
                </a:solidFill>
              </a:rPr>
              <a:t> </a:t>
            </a:r>
            <a:r>
              <a:rPr lang="en-US" sz="1800" dirty="0"/>
              <a:t>   </a:t>
            </a:r>
            <a:r>
              <a:rPr lang="en-US" sz="1800" dirty="0">
                <a:solidFill>
                  <a:srgbClr val="00B050"/>
                </a:solidFill>
              </a:rPr>
              <a:t>50</a:t>
            </a:r>
            <a:r>
              <a:rPr lang="en-US" sz="1800" dirty="0"/>
              <a:t>     60        80     100</a:t>
            </a:r>
          </a:p>
          <a:p>
            <a:pPr algn="ctr"/>
            <a:r>
              <a:rPr lang="en-US" sz="1800" dirty="0"/>
              <a:t>Fuzzy membership functions</a:t>
            </a:r>
          </a:p>
          <a:p>
            <a:pPr algn="ctr"/>
            <a:r>
              <a:rPr lang="en-US" sz="1800" dirty="0"/>
              <a:t>Temperature in </a:t>
            </a:r>
            <a:r>
              <a:rPr lang="en-US" sz="1800" dirty="0">
                <a:latin typeface="ArialMT"/>
                <a:sym typeface="Symbol" panose="05050102010706020507" pitchFamily="18" charset="2"/>
              </a:rPr>
              <a:t></a:t>
            </a:r>
            <a:r>
              <a:rPr lang="en-US" sz="1800" dirty="0">
                <a:latin typeface="ArialMT"/>
              </a:rPr>
              <a:t>C</a:t>
            </a:r>
          </a:p>
          <a:p>
            <a:pPr algn="ctr"/>
            <a:endParaRPr lang="en-US" dirty="0"/>
          </a:p>
        </p:txBody>
      </p:sp>
      <p:sp>
        <p:nvSpPr>
          <p:cNvPr id="10" name="TextBox 9">
            <a:extLst>
              <a:ext uri="{FF2B5EF4-FFF2-40B4-BE49-F238E27FC236}">
                <a16:creationId xmlns:a16="http://schemas.microsoft.com/office/drawing/2014/main" id="{05A59325-77AB-397F-26C5-586E2DA1D319}"/>
              </a:ext>
            </a:extLst>
          </p:cNvPr>
          <p:cNvSpPr txBox="1"/>
          <p:nvPr/>
        </p:nvSpPr>
        <p:spPr>
          <a:xfrm>
            <a:off x="7608625" y="4620001"/>
            <a:ext cx="418704" cy="369332"/>
          </a:xfrm>
          <a:prstGeom prst="rect">
            <a:avLst/>
          </a:prstGeom>
          <a:noFill/>
        </p:spPr>
        <p:txBody>
          <a:bodyPr wrap="none" rtlCol="0">
            <a:spAutoFit/>
          </a:bodyPr>
          <a:lstStyle/>
          <a:p>
            <a:r>
              <a:rPr lang="en-US" dirty="0"/>
              <a:t>68</a:t>
            </a:r>
            <a:endParaRPr lang="en-HK" dirty="0"/>
          </a:p>
        </p:txBody>
      </p:sp>
    </p:spTree>
    <p:extLst>
      <p:ext uri="{BB962C8B-B14F-4D97-AF65-F5344CB8AC3E}">
        <p14:creationId xmlns:p14="http://schemas.microsoft.com/office/powerpoint/2010/main" val="1901101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F02464-68E1-E080-7B2B-C29285536328}"/>
              </a:ext>
            </a:extLst>
          </p:cNvPr>
          <p:cNvSpPr/>
          <p:nvPr/>
        </p:nvSpPr>
        <p:spPr>
          <a:xfrm>
            <a:off x="5953468" y="3017978"/>
            <a:ext cx="1790700" cy="2606987"/>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chemeClr val="accent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lstStyle/>
          <a:p>
            <a:r>
              <a:rPr lang="en-US" dirty="0"/>
              <a:t>De-Fuzzification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677603" y="1348651"/>
            <a:ext cx="7886700" cy="4351338"/>
          </a:xfrm>
        </p:spPr>
        <p:txBody>
          <a:bodyPr>
            <a:normAutofit/>
          </a:bodyPr>
          <a:lstStyle/>
          <a:p>
            <a:r>
              <a:rPr lang="en-US" sz="2400" dirty="0"/>
              <a:t>Result: Economy air ticket price</a:t>
            </a:r>
          </a:p>
          <a:p>
            <a:r>
              <a:rPr lang="en-US" sz="2400" dirty="0">
                <a:solidFill>
                  <a:srgbClr val="7030A0"/>
                </a:solidFill>
              </a:rPr>
              <a:t>price: Cheap=0.187, </a:t>
            </a:r>
            <a:r>
              <a:rPr lang="en-US" sz="2400" dirty="0" err="1">
                <a:solidFill>
                  <a:srgbClr val="7030A0"/>
                </a:solidFill>
              </a:rPr>
              <a:t>Mid_price</a:t>
            </a:r>
            <a:r>
              <a:rPr lang="en-US" sz="2400" dirty="0">
                <a:solidFill>
                  <a:srgbClr val="7030A0"/>
                </a:solidFill>
              </a:rPr>
              <a:t>=0.482,Expensive=0.372</a:t>
            </a:r>
          </a:p>
        </p:txBody>
      </p:sp>
      <p:cxnSp>
        <p:nvCxnSpPr>
          <p:cNvPr id="6" name="Straight Arrow Connector 5">
            <a:extLst>
              <a:ext uri="{FF2B5EF4-FFF2-40B4-BE49-F238E27FC236}">
                <a16:creationId xmlns:a16="http://schemas.microsoft.com/office/drawing/2014/main" id="{26F6D475-BB83-D772-ED02-53D1859A689C}"/>
              </a:ext>
            </a:extLst>
          </p:cNvPr>
          <p:cNvCxnSpPr>
            <a:cxnSpLocks/>
          </p:cNvCxnSpPr>
          <p:nvPr/>
        </p:nvCxnSpPr>
        <p:spPr>
          <a:xfrm flipV="1">
            <a:off x="2495550" y="5628363"/>
            <a:ext cx="5897912" cy="1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74D98BD-91BC-1AFA-AF41-7C4E0624A348}"/>
              </a:ext>
            </a:extLst>
          </p:cNvPr>
          <p:cNvCxnSpPr>
            <a:cxnSpLocks/>
          </p:cNvCxnSpPr>
          <p:nvPr/>
        </p:nvCxnSpPr>
        <p:spPr>
          <a:xfrm flipV="1">
            <a:off x="2647950" y="2600325"/>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EA5BA3-99F3-DADE-E0E0-DCAFA18C11DC}"/>
              </a:ext>
            </a:extLst>
          </p:cNvPr>
          <p:cNvSpPr txBox="1"/>
          <p:nvPr/>
        </p:nvSpPr>
        <p:spPr>
          <a:xfrm>
            <a:off x="4244889" y="2606051"/>
            <a:ext cx="752129" cy="369332"/>
          </a:xfrm>
          <a:prstGeom prst="rect">
            <a:avLst/>
          </a:prstGeom>
          <a:noFill/>
        </p:spPr>
        <p:txBody>
          <a:bodyPr wrap="none" rtlCol="0">
            <a:spAutoFit/>
          </a:bodyPr>
          <a:lstStyle/>
          <a:p>
            <a:r>
              <a:rPr lang="en-US" dirty="0"/>
              <a:t>cheap</a:t>
            </a:r>
          </a:p>
        </p:txBody>
      </p:sp>
      <p:sp>
        <p:nvSpPr>
          <p:cNvPr id="10" name="TextBox 9">
            <a:extLst>
              <a:ext uri="{FF2B5EF4-FFF2-40B4-BE49-F238E27FC236}">
                <a16:creationId xmlns:a16="http://schemas.microsoft.com/office/drawing/2014/main" id="{BF2D5BB9-E41E-8AB1-435F-4440CB671100}"/>
              </a:ext>
            </a:extLst>
          </p:cNvPr>
          <p:cNvSpPr txBox="1"/>
          <p:nvPr/>
        </p:nvSpPr>
        <p:spPr>
          <a:xfrm>
            <a:off x="2923797" y="2448785"/>
            <a:ext cx="752129" cy="646331"/>
          </a:xfrm>
          <a:prstGeom prst="rect">
            <a:avLst/>
          </a:prstGeom>
          <a:noFill/>
        </p:spPr>
        <p:txBody>
          <a:bodyPr wrap="none" rtlCol="0">
            <a:spAutoFit/>
          </a:bodyPr>
          <a:lstStyle/>
          <a:p>
            <a:r>
              <a:rPr lang="en-US" dirty="0"/>
              <a:t>very </a:t>
            </a:r>
          </a:p>
          <a:p>
            <a:r>
              <a:rPr lang="en-US" dirty="0"/>
              <a:t>cheap</a:t>
            </a:r>
          </a:p>
        </p:txBody>
      </p:sp>
      <p:sp>
        <p:nvSpPr>
          <p:cNvPr id="11" name="TextBox 10">
            <a:extLst>
              <a:ext uri="{FF2B5EF4-FFF2-40B4-BE49-F238E27FC236}">
                <a16:creationId xmlns:a16="http://schemas.microsoft.com/office/drawing/2014/main" id="{7CEA045A-2DCC-389D-0958-AFA0DF49CEAD}"/>
              </a:ext>
            </a:extLst>
          </p:cNvPr>
          <p:cNvSpPr txBox="1"/>
          <p:nvPr/>
        </p:nvSpPr>
        <p:spPr>
          <a:xfrm>
            <a:off x="5112545" y="2577104"/>
            <a:ext cx="1127232" cy="369332"/>
          </a:xfrm>
          <a:prstGeom prst="rect">
            <a:avLst/>
          </a:prstGeom>
          <a:noFill/>
        </p:spPr>
        <p:txBody>
          <a:bodyPr wrap="none" rtlCol="0">
            <a:spAutoFit/>
          </a:bodyPr>
          <a:lstStyle/>
          <a:p>
            <a:r>
              <a:rPr lang="en-US" dirty="0" err="1"/>
              <a:t>mid_price</a:t>
            </a:r>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826552" y="6074846"/>
            <a:ext cx="1941878" cy="369332"/>
          </a:xfrm>
          <a:prstGeom prst="rect">
            <a:avLst/>
          </a:prstGeom>
          <a:noFill/>
        </p:spPr>
        <p:txBody>
          <a:bodyPr wrap="none" rtlCol="0">
            <a:spAutoFit/>
          </a:bodyPr>
          <a:lstStyle/>
          <a:p>
            <a:r>
              <a:rPr lang="en-US" dirty="0"/>
              <a:t>HK dollars per seat</a:t>
            </a:r>
          </a:p>
        </p:txBody>
      </p:sp>
      <p:sp>
        <p:nvSpPr>
          <p:cNvPr id="13" name="TextBox 12">
            <a:extLst>
              <a:ext uri="{FF2B5EF4-FFF2-40B4-BE49-F238E27FC236}">
                <a16:creationId xmlns:a16="http://schemas.microsoft.com/office/drawing/2014/main" id="{D4AA9D65-BC68-97C6-672F-EF23A48977D6}"/>
              </a:ext>
            </a:extLst>
          </p:cNvPr>
          <p:cNvSpPr txBox="1"/>
          <p:nvPr/>
        </p:nvSpPr>
        <p:spPr>
          <a:xfrm>
            <a:off x="1473952" y="2595432"/>
            <a:ext cx="1381340" cy="646331"/>
          </a:xfrm>
          <a:prstGeom prst="rect">
            <a:avLst/>
          </a:prstGeom>
          <a:noFill/>
        </p:spPr>
        <p:txBody>
          <a:bodyPr wrap="none" rtlCol="0">
            <a:spAutoFit/>
          </a:bodyPr>
          <a:lstStyle/>
          <a:p>
            <a:r>
              <a:rPr lang="en-US" dirty="0"/>
              <a:t>Membership</a:t>
            </a:r>
          </a:p>
          <a:p>
            <a:endParaRPr lang="en-US" dirty="0"/>
          </a:p>
        </p:txBody>
      </p:sp>
      <p:cxnSp>
        <p:nvCxnSpPr>
          <p:cNvPr id="15" name="Straight Connector 14">
            <a:extLst>
              <a:ext uri="{FF2B5EF4-FFF2-40B4-BE49-F238E27FC236}">
                <a16:creationId xmlns:a16="http://schemas.microsoft.com/office/drawing/2014/main" id="{62364B35-A4DC-4037-DF8F-88E62CEE48D2}"/>
              </a:ext>
            </a:extLst>
          </p:cNvPr>
          <p:cNvCxnSpPr>
            <a:cxnSpLocks/>
          </p:cNvCxnSpPr>
          <p:nvPr/>
        </p:nvCxnSpPr>
        <p:spPr>
          <a:xfrm flipV="1">
            <a:off x="2486025" y="2991676"/>
            <a:ext cx="5907437" cy="414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ECEBCA4-53C9-8F91-A890-CD13D11DA899}"/>
              </a:ext>
            </a:extLst>
          </p:cNvPr>
          <p:cNvSpPr txBox="1"/>
          <p:nvPr/>
        </p:nvSpPr>
        <p:spPr>
          <a:xfrm>
            <a:off x="2129174" y="2867205"/>
            <a:ext cx="301686" cy="369332"/>
          </a:xfrm>
          <a:prstGeom prst="rect">
            <a:avLst/>
          </a:prstGeom>
          <a:noFill/>
        </p:spPr>
        <p:txBody>
          <a:bodyPr wrap="none" rtlCol="0">
            <a:spAutoFit/>
          </a:bodyPr>
          <a:lstStyle/>
          <a:p>
            <a:r>
              <a:rPr lang="en-US" dirty="0"/>
              <a:t>1</a:t>
            </a:r>
          </a:p>
        </p:txBody>
      </p:sp>
      <p:sp>
        <p:nvSpPr>
          <p:cNvPr id="17" name="TextBox 16">
            <a:extLst>
              <a:ext uri="{FF2B5EF4-FFF2-40B4-BE49-F238E27FC236}">
                <a16:creationId xmlns:a16="http://schemas.microsoft.com/office/drawing/2014/main" id="{D4CC6814-4979-6B2E-2752-81EA5505C340}"/>
              </a:ext>
            </a:extLst>
          </p:cNvPr>
          <p:cNvSpPr txBox="1"/>
          <p:nvPr/>
        </p:nvSpPr>
        <p:spPr>
          <a:xfrm>
            <a:off x="2129174" y="5357060"/>
            <a:ext cx="301686" cy="369332"/>
          </a:xfrm>
          <a:prstGeom prst="rect">
            <a:avLst/>
          </a:prstGeom>
          <a:noFill/>
        </p:spPr>
        <p:txBody>
          <a:bodyPr wrap="none" rtlCol="0">
            <a:spAutoFit/>
          </a:bodyPr>
          <a:lstStyle/>
          <a:p>
            <a:r>
              <a:rPr lang="en-US" dirty="0"/>
              <a:t>0</a:t>
            </a:r>
          </a:p>
        </p:txBody>
      </p:sp>
      <p:sp>
        <p:nvSpPr>
          <p:cNvPr id="18" name="TextBox 17">
            <a:extLst>
              <a:ext uri="{FF2B5EF4-FFF2-40B4-BE49-F238E27FC236}">
                <a16:creationId xmlns:a16="http://schemas.microsoft.com/office/drawing/2014/main" id="{CA5784D1-2CBB-AC51-B33E-9929FECFB8B1}"/>
              </a:ext>
            </a:extLst>
          </p:cNvPr>
          <p:cNvSpPr txBox="1"/>
          <p:nvPr/>
        </p:nvSpPr>
        <p:spPr>
          <a:xfrm>
            <a:off x="6244522" y="2572882"/>
            <a:ext cx="1115113" cy="369332"/>
          </a:xfrm>
          <a:prstGeom prst="rect">
            <a:avLst/>
          </a:prstGeom>
          <a:noFill/>
        </p:spPr>
        <p:txBody>
          <a:bodyPr wrap="none" rtlCol="0">
            <a:spAutoFit/>
          </a:bodyPr>
          <a:lstStyle/>
          <a:p>
            <a:r>
              <a:rPr lang="en-US" dirty="0"/>
              <a:t>expensive</a:t>
            </a:r>
          </a:p>
        </p:txBody>
      </p:sp>
      <p:sp>
        <p:nvSpPr>
          <p:cNvPr id="19" name="Freeform: Shape 18">
            <a:extLst>
              <a:ext uri="{FF2B5EF4-FFF2-40B4-BE49-F238E27FC236}">
                <a16:creationId xmlns:a16="http://schemas.microsoft.com/office/drawing/2014/main" id="{8AA17702-D30E-AF1F-355A-1F9975C3EE9B}"/>
              </a:ext>
            </a:extLst>
          </p:cNvPr>
          <p:cNvSpPr/>
          <p:nvPr/>
        </p:nvSpPr>
        <p:spPr>
          <a:xfrm>
            <a:off x="2676525" y="3019425"/>
            <a:ext cx="1895475" cy="2619375"/>
          </a:xfrm>
          <a:custGeom>
            <a:avLst/>
            <a:gdLst>
              <a:gd name="connsiteX0" fmla="*/ 0 w 1895475"/>
              <a:gd name="connsiteY0" fmla="*/ 28575 h 2619375"/>
              <a:gd name="connsiteX1" fmla="*/ 571500 w 1895475"/>
              <a:gd name="connsiteY1" fmla="*/ 0 h 2619375"/>
              <a:gd name="connsiteX2" fmla="*/ 1895475 w 1895475"/>
              <a:gd name="connsiteY2" fmla="*/ 2619375 h 2619375"/>
              <a:gd name="connsiteX3" fmla="*/ 1885950 w 1895475"/>
              <a:gd name="connsiteY3" fmla="*/ 2581275 h 2619375"/>
            </a:gdLst>
            <a:ahLst/>
            <a:cxnLst>
              <a:cxn ang="0">
                <a:pos x="connsiteX0" y="connsiteY0"/>
              </a:cxn>
              <a:cxn ang="0">
                <a:pos x="connsiteX1" y="connsiteY1"/>
              </a:cxn>
              <a:cxn ang="0">
                <a:pos x="connsiteX2" y="connsiteY2"/>
              </a:cxn>
              <a:cxn ang="0">
                <a:pos x="connsiteX3" y="connsiteY3"/>
              </a:cxn>
            </a:cxnLst>
            <a:rect l="l" t="t" r="r" b="b"/>
            <a:pathLst>
              <a:path w="1895475" h="2619375">
                <a:moveTo>
                  <a:pt x="0" y="28575"/>
                </a:moveTo>
                <a:lnTo>
                  <a:pt x="571500" y="0"/>
                </a:lnTo>
                <a:lnTo>
                  <a:pt x="1895475" y="2619375"/>
                </a:lnTo>
                <a:lnTo>
                  <a:pt x="1885950" y="25812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58EA9AF-DABC-916D-6C2F-7C83512C3AED}"/>
              </a:ext>
            </a:extLst>
          </p:cNvPr>
          <p:cNvSpPr/>
          <p:nvPr/>
        </p:nvSpPr>
        <p:spPr>
          <a:xfrm>
            <a:off x="6907560" y="3019425"/>
            <a:ext cx="1588739" cy="2619375"/>
          </a:xfrm>
          <a:custGeom>
            <a:avLst/>
            <a:gdLst>
              <a:gd name="connsiteX0" fmla="*/ 0 w 1514475"/>
              <a:gd name="connsiteY0" fmla="*/ 2562225 h 2562225"/>
              <a:gd name="connsiteX1" fmla="*/ 0 w 1514475"/>
              <a:gd name="connsiteY1" fmla="*/ 2562225 h 2562225"/>
              <a:gd name="connsiteX2" fmla="*/ 47625 w 1514475"/>
              <a:gd name="connsiteY2" fmla="*/ 2486025 h 2562225"/>
              <a:gd name="connsiteX3" fmla="*/ 866775 w 1514475"/>
              <a:gd name="connsiteY3" fmla="*/ 0 h 2562225"/>
              <a:gd name="connsiteX4" fmla="*/ 1514475 w 1514475"/>
              <a:gd name="connsiteY4" fmla="*/ 0 h 256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2562225">
                <a:moveTo>
                  <a:pt x="0" y="2562225"/>
                </a:moveTo>
                <a:lnTo>
                  <a:pt x="0" y="2562225"/>
                </a:lnTo>
                <a:lnTo>
                  <a:pt x="47625" y="2486025"/>
                </a:lnTo>
                <a:lnTo>
                  <a:pt x="866775" y="0"/>
                </a:lnTo>
                <a:lnTo>
                  <a:pt x="15144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C2FCA89-F790-5BB3-DB41-23DFDEEDE273}"/>
              </a:ext>
            </a:extLst>
          </p:cNvPr>
          <p:cNvSpPr/>
          <p:nvPr/>
        </p:nvSpPr>
        <p:spPr>
          <a:xfrm>
            <a:off x="4905735" y="3042514"/>
            <a:ext cx="1790700" cy="258245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solidFill>
          <a:ln>
            <a:solidFill>
              <a:schemeClr val="accent2">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1B36AC9-F690-39E8-C5BA-AD991CB3972B}"/>
              </a:ext>
            </a:extLst>
          </p:cNvPr>
          <p:cNvSpPr/>
          <p:nvPr/>
        </p:nvSpPr>
        <p:spPr>
          <a:xfrm>
            <a:off x="3768317" y="3067050"/>
            <a:ext cx="1790700" cy="265747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0494123-4DB3-59A4-B1F3-4B115494C821}"/>
              </a:ext>
            </a:extLst>
          </p:cNvPr>
          <p:cNvCxnSpPr>
            <a:cxnSpLocks/>
          </p:cNvCxnSpPr>
          <p:nvPr/>
        </p:nvCxnSpPr>
        <p:spPr>
          <a:xfrm>
            <a:off x="5559017" y="5503072"/>
            <a:ext cx="0" cy="259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DA9B1E-91F3-3405-CCF6-FEE4BB9AD8AA}"/>
              </a:ext>
            </a:extLst>
          </p:cNvPr>
          <p:cNvCxnSpPr>
            <a:cxnSpLocks/>
          </p:cNvCxnSpPr>
          <p:nvPr/>
        </p:nvCxnSpPr>
        <p:spPr>
          <a:xfrm>
            <a:off x="4560778" y="5494101"/>
            <a:ext cx="0" cy="26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331B83-1D57-52EB-1BC0-7AC882F961C9}"/>
              </a:ext>
            </a:extLst>
          </p:cNvPr>
          <p:cNvCxnSpPr>
            <a:cxnSpLocks/>
          </p:cNvCxnSpPr>
          <p:nvPr/>
        </p:nvCxnSpPr>
        <p:spPr>
          <a:xfrm>
            <a:off x="3321843" y="5504538"/>
            <a:ext cx="0" cy="26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A61A82-652F-8958-A908-CD1E882FBD2E}"/>
              </a:ext>
            </a:extLst>
          </p:cNvPr>
          <p:cNvCxnSpPr>
            <a:cxnSpLocks/>
          </p:cNvCxnSpPr>
          <p:nvPr/>
        </p:nvCxnSpPr>
        <p:spPr>
          <a:xfrm>
            <a:off x="3985214" y="5523587"/>
            <a:ext cx="0" cy="26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4AB0A6-5936-AED3-1CFB-51FDD450B8F4}"/>
              </a:ext>
            </a:extLst>
          </p:cNvPr>
          <p:cNvCxnSpPr>
            <a:cxnSpLocks/>
          </p:cNvCxnSpPr>
          <p:nvPr/>
        </p:nvCxnSpPr>
        <p:spPr>
          <a:xfrm>
            <a:off x="5058118" y="5514062"/>
            <a:ext cx="0" cy="26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5CDFF4-37DA-C927-AB21-AA48DC0299A7}"/>
              </a:ext>
            </a:extLst>
          </p:cNvPr>
          <p:cNvCxnSpPr>
            <a:cxnSpLocks/>
          </p:cNvCxnSpPr>
          <p:nvPr/>
        </p:nvCxnSpPr>
        <p:spPr>
          <a:xfrm>
            <a:off x="6086475" y="5456001"/>
            <a:ext cx="0" cy="26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A73356-CA7C-CB27-432B-96189CC662DE}"/>
              </a:ext>
            </a:extLst>
          </p:cNvPr>
          <p:cNvCxnSpPr>
            <a:cxnSpLocks/>
          </p:cNvCxnSpPr>
          <p:nvPr/>
        </p:nvCxnSpPr>
        <p:spPr>
          <a:xfrm>
            <a:off x="6734535" y="5504538"/>
            <a:ext cx="0" cy="26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E1FA15-5192-CF5D-ACF3-DC9ADEBB70F7}"/>
              </a:ext>
            </a:extLst>
          </p:cNvPr>
          <p:cNvCxnSpPr>
            <a:cxnSpLocks/>
          </p:cNvCxnSpPr>
          <p:nvPr/>
        </p:nvCxnSpPr>
        <p:spPr>
          <a:xfrm>
            <a:off x="7273630" y="5522676"/>
            <a:ext cx="0" cy="268524"/>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6F10388-7A02-9E07-D708-82EEAC738D2D}"/>
              </a:ext>
            </a:extLst>
          </p:cNvPr>
          <p:cNvSpPr txBox="1"/>
          <p:nvPr/>
        </p:nvSpPr>
        <p:spPr>
          <a:xfrm>
            <a:off x="2574993" y="5754743"/>
            <a:ext cx="5378395" cy="369332"/>
          </a:xfrm>
          <a:prstGeom prst="rect">
            <a:avLst/>
          </a:prstGeom>
          <a:noFill/>
        </p:spPr>
        <p:txBody>
          <a:bodyPr wrap="none" rtlCol="0">
            <a:spAutoFit/>
          </a:bodyPr>
          <a:lstStyle/>
          <a:p>
            <a:r>
              <a:rPr lang="en-US" dirty="0"/>
              <a:t>0          2          4        6       8        10      12       14      16   20</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v3 (231122b)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100</a:t>
            </a:fld>
            <a:endParaRPr lang="en-US"/>
          </a:p>
        </p:txBody>
      </p:sp>
      <p:cxnSp>
        <p:nvCxnSpPr>
          <p:cNvPr id="14" name="Straight Connector 13">
            <a:extLst>
              <a:ext uri="{FF2B5EF4-FFF2-40B4-BE49-F238E27FC236}">
                <a16:creationId xmlns:a16="http://schemas.microsoft.com/office/drawing/2014/main" id="{B9F025EB-FA31-4654-9B50-D6CB844C6C1F}"/>
              </a:ext>
            </a:extLst>
          </p:cNvPr>
          <p:cNvCxnSpPr>
            <a:cxnSpLocks/>
          </p:cNvCxnSpPr>
          <p:nvPr/>
        </p:nvCxnSpPr>
        <p:spPr>
          <a:xfrm>
            <a:off x="7721648" y="5608401"/>
            <a:ext cx="0" cy="26852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4BC44FD-A935-D0D2-9DBE-FF5B50FA4222}"/>
              </a:ext>
            </a:extLst>
          </p:cNvPr>
          <p:cNvSpPr txBox="1"/>
          <p:nvPr/>
        </p:nvSpPr>
        <p:spPr>
          <a:xfrm>
            <a:off x="7508184" y="2373094"/>
            <a:ext cx="1115113" cy="646331"/>
          </a:xfrm>
          <a:prstGeom prst="rect">
            <a:avLst/>
          </a:prstGeom>
          <a:noFill/>
        </p:spPr>
        <p:txBody>
          <a:bodyPr wrap="none" rtlCol="0">
            <a:spAutoFit/>
          </a:bodyPr>
          <a:lstStyle/>
          <a:p>
            <a:r>
              <a:rPr lang="en-US" dirty="0"/>
              <a:t>Very </a:t>
            </a:r>
          </a:p>
          <a:p>
            <a:r>
              <a:rPr lang="en-US" dirty="0"/>
              <a:t>expensive</a:t>
            </a:r>
          </a:p>
        </p:txBody>
      </p:sp>
      <p:cxnSp>
        <p:nvCxnSpPr>
          <p:cNvPr id="5" name="Straight Connector 4">
            <a:extLst>
              <a:ext uri="{FF2B5EF4-FFF2-40B4-BE49-F238E27FC236}">
                <a16:creationId xmlns:a16="http://schemas.microsoft.com/office/drawing/2014/main" id="{1C376343-1FBA-84B7-C40D-AF823B68DB17}"/>
              </a:ext>
            </a:extLst>
          </p:cNvPr>
          <p:cNvCxnSpPr>
            <a:cxnSpLocks/>
          </p:cNvCxnSpPr>
          <p:nvPr/>
        </p:nvCxnSpPr>
        <p:spPr>
          <a:xfrm flipH="1">
            <a:off x="2430860" y="5222327"/>
            <a:ext cx="59757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E84771-C43E-1A42-9F98-81786E94961B}"/>
              </a:ext>
            </a:extLst>
          </p:cNvPr>
          <p:cNvCxnSpPr>
            <a:cxnSpLocks/>
          </p:cNvCxnSpPr>
          <p:nvPr/>
        </p:nvCxnSpPr>
        <p:spPr>
          <a:xfrm flipH="1">
            <a:off x="2520589" y="4400550"/>
            <a:ext cx="59757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09BA20-6176-CA11-6562-8C5127AC5324}"/>
              </a:ext>
            </a:extLst>
          </p:cNvPr>
          <p:cNvSpPr txBox="1"/>
          <p:nvPr/>
        </p:nvSpPr>
        <p:spPr>
          <a:xfrm>
            <a:off x="701350" y="4317355"/>
            <a:ext cx="2387192" cy="369332"/>
          </a:xfrm>
          <a:prstGeom prst="rect">
            <a:avLst/>
          </a:prstGeom>
          <a:noFill/>
        </p:spPr>
        <p:txBody>
          <a:bodyPr wrap="none" rtlCol="0">
            <a:spAutoFit/>
          </a:bodyPr>
          <a:lstStyle/>
          <a:p>
            <a:r>
              <a:rPr lang="en-US" dirty="0"/>
              <a:t>Price: </a:t>
            </a:r>
            <a:r>
              <a:rPr lang="en-US" dirty="0" err="1"/>
              <a:t>Mid_price</a:t>
            </a:r>
            <a:r>
              <a:rPr lang="en-US" dirty="0"/>
              <a:t>(0.483)</a:t>
            </a:r>
          </a:p>
        </p:txBody>
      </p:sp>
      <p:sp>
        <p:nvSpPr>
          <p:cNvPr id="26" name="TextBox 25">
            <a:extLst>
              <a:ext uri="{FF2B5EF4-FFF2-40B4-BE49-F238E27FC236}">
                <a16:creationId xmlns:a16="http://schemas.microsoft.com/office/drawing/2014/main" id="{8650D2D8-1E82-A2FB-5CEE-50B5B4146E06}"/>
              </a:ext>
            </a:extLst>
          </p:cNvPr>
          <p:cNvSpPr txBox="1"/>
          <p:nvPr/>
        </p:nvSpPr>
        <p:spPr>
          <a:xfrm>
            <a:off x="601162" y="5058215"/>
            <a:ext cx="2585964" cy="369332"/>
          </a:xfrm>
          <a:prstGeom prst="rect">
            <a:avLst/>
          </a:prstGeom>
          <a:noFill/>
        </p:spPr>
        <p:txBody>
          <a:bodyPr wrap="none" rtlCol="0">
            <a:spAutoFit/>
          </a:bodyPr>
          <a:lstStyle/>
          <a:p>
            <a:r>
              <a:rPr lang="en-US" dirty="0"/>
              <a:t>price=</a:t>
            </a:r>
            <a:r>
              <a:rPr lang="en-US" dirty="0" err="1"/>
              <a:t>cheap_price</a:t>
            </a:r>
            <a:r>
              <a:rPr lang="en-US" dirty="0"/>
              <a:t>(0.187)</a:t>
            </a:r>
          </a:p>
        </p:txBody>
      </p:sp>
      <p:sp>
        <p:nvSpPr>
          <p:cNvPr id="39" name="TextBox 38">
            <a:extLst>
              <a:ext uri="{FF2B5EF4-FFF2-40B4-BE49-F238E27FC236}">
                <a16:creationId xmlns:a16="http://schemas.microsoft.com/office/drawing/2014/main" id="{62ABC80F-A212-8642-33D4-9925FEC26A39}"/>
              </a:ext>
            </a:extLst>
          </p:cNvPr>
          <p:cNvSpPr txBox="1"/>
          <p:nvPr/>
        </p:nvSpPr>
        <p:spPr>
          <a:xfrm>
            <a:off x="7789486" y="3689519"/>
            <a:ext cx="1291316" cy="646331"/>
          </a:xfrm>
          <a:prstGeom prst="rect">
            <a:avLst/>
          </a:prstGeom>
          <a:noFill/>
        </p:spPr>
        <p:txBody>
          <a:bodyPr wrap="none" rtlCol="0">
            <a:spAutoFit/>
          </a:bodyPr>
          <a:lstStyle/>
          <a:p>
            <a:r>
              <a:rPr lang="en-US" dirty="0"/>
              <a:t>Centroid of </a:t>
            </a:r>
          </a:p>
          <a:p>
            <a:r>
              <a:rPr lang="en-US" dirty="0"/>
              <a:t>This around</a:t>
            </a:r>
          </a:p>
        </p:txBody>
      </p:sp>
      <p:cxnSp>
        <p:nvCxnSpPr>
          <p:cNvPr id="8" name="Straight Connector 7">
            <a:extLst>
              <a:ext uri="{FF2B5EF4-FFF2-40B4-BE49-F238E27FC236}">
                <a16:creationId xmlns:a16="http://schemas.microsoft.com/office/drawing/2014/main" id="{DA9E336D-AB3F-D082-5912-37EA66989A8B}"/>
              </a:ext>
            </a:extLst>
          </p:cNvPr>
          <p:cNvCxnSpPr>
            <a:cxnSpLocks/>
          </p:cNvCxnSpPr>
          <p:nvPr/>
        </p:nvCxnSpPr>
        <p:spPr>
          <a:xfrm flipH="1">
            <a:off x="2557965" y="4800600"/>
            <a:ext cx="59757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31D725-510B-F345-493A-6E21D92590A0}"/>
              </a:ext>
            </a:extLst>
          </p:cNvPr>
          <p:cNvSpPr txBox="1"/>
          <p:nvPr/>
        </p:nvSpPr>
        <p:spPr>
          <a:xfrm>
            <a:off x="695589" y="4674388"/>
            <a:ext cx="4572000" cy="369332"/>
          </a:xfrm>
          <a:prstGeom prst="rect">
            <a:avLst/>
          </a:prstGeom>
          <a:noFill/>
        </p:spPr>
        <p:txBody>
          <a:bodyPr wrap="square">
            <a:spAutoFit/>
          </a:bodyPr>
          <a:lstStyle/>
          <a:p>
            <a:r>
              <a:rPr lang="en-US" dirty="0"/>
              <a:t>Price: expensive(0.372)</a:t>
            </a:r>
          </a:p>
        </p:txBody>
      </p:sp>
      <p:sp>
        <p:nvSpPr>
          <p:cNvPr id="40" name="Freeform: Shape 39">
            <a:extLst>
              <a:ext uri="{FF2B5EF4-FFF2-40B4-BE49-F238E27FC236}">
                <a16:creationId xmlns:a16="http://schemas.microsoft.com/office/drawing/2014/main" id="{DF3DBA9C-4E3C-9DB2-06CE-75208DC7B90F}"/>
              </a:ext>
            </a:extLst>
          </p:cNvPr>
          <p:cNvSpPr/>
          <p:nvPr/>
        </p:nvSpPr>
        <p:spPr>
          <a:xfrm>
            <a:off x="3800475" y="4400550"/>
            <a:ext cx="4000500" cy="1257300"/>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A8E3ECA5-EE31-5C73-1FF8-9107DF442751}"/>
              </a:ext>
            </a:extLst>
          </p:cNvPr>
          <p:cNvCxnSpPr>
            <a:cxnSpLocks/>
          </p:cNvCxnSpPr>
          <p:nvPr/>
        </p:nvCxnSpPr>
        <p:spPr>
          <a:xfrm flipH="1">
            <a:off x="6266265" y="4335850"/>
            <a:ext cx="1698306" cy="9756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793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dirty="0"/>
              <a:t>Step3: Defuzzification</a:t>
            </a:r>
            <a:br>
              <a:rPr lang="en-US" sz="4400" dirty="0"/>
            </a:b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normAutofit/>
          </a:bodyPr>
          <a:lstStyle/>
          <a:p>
            <a:r>
              <a:rPr lang="en-US" dirty="0" err="1"/>
              <a:t>D</a:t>
            </a:r>
            <a:r>
              <a:rPr lang="en-US" sz="3200" dirty="0" err="1"/>
              <a:t>efuzzify</a:t>
            </a:r>
            <a:r>
              <a:rPr lang="en-US" sz="3200" dirty="0"/>
              <a:t> the output value from the (</a:t>
            </a:r>
            <a:r>
              <a:rPr lang="en-US" sz="3200" dirty="0" err="1"/>
              <a:t>i</a:t>
            </a:r>
            <a:r>
              <a:rPr lang="en-US" sz="3200" dirty="0"/>
              <a:t>) rules, (ii) fuzzy memberships values obtain in step1.</a:t>
            </a:r>
          </a:p>
          <a:p>
            <a:endParaRPr lang="en-US" sz="3200" dirty="0"/>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101</a:t>
            </a:fld>
            <a:endParaRPr lang="en-US" altLang="zh-HK"/>
          </a:p>
        </p:txBody>
      </p:sp>
    </p:spTree>
    <p:extLst>
      <p:ext uri="{BB962C8B-B14F-4D97-AF65-F5344CB8AC3E}">
        <p14:creationId xmlns:p14="http://schemas.microsoft.com/office/powerpoint/2010/main" val="20019799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lstStyle/>
          <a:p>
            <a:r>
              <a:rPr lang="en-US" dirty="0"/>
              <a:t>De-Fuzzification</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566777" y="663263"/>
            <a:ext cx="8229600" cy="4525963"/>
          </a:xfrm>
        </p:spPr>
        <p:txBody>
          <a:bodyPr>
            <a:normAutofit/>
          </a:bodyPr>
          <a:lstStyle/>
          <a:p>
            <a:r>
              <a:rPr lang="en-US" sz="2000" dirty="0"/>
              <a:t>Result: to find air ticket price</a:t>
            </a:r>
          </a:p>
          <a:p>
            <a:r>
              <a:rPr lang="en-US" sz="2000" dirty="0">
                <a:solidFill>
                  <a:srgbClr val="7030A0"/>
                </a:solidFill>
              </a:rPr>
              <a:t>price: Cheap=0.187, </a:t>
            </a:r>
            <a:r>
              <a:rPr lang="en-US" sz="2000" dirty="0" err="1">
                <a:solidFill>
                  <a:srgbClr val="7030A0"/>
                </a:solidFill>
              </a:rPr>
              <a:t>Mid_price</a:t>
            </a:r>
            <a:r>
              <a:rPr lang="en-US" sz="2000" dirty="0">
                <a:solidFill>
                  <a:srgbClr val="7030A0"/>
                </a:solidFill>
              </a:rPr>
              <a:t>=0.482,Expensive=0.372</a:t>
            </a:r>
          </a:p>
          <a:p>
            <a:r>
              <a:rPr lang="en-US" sz="2000" dirty="0"/>
              <a:t>Find the de-fuzzification for the result (student exercise)</a:t>
            </a:r>
          </a:p>
          <a:p>
            <a:r>
              <a:rPr lang="en-US" sz="2000" dirty="0"/>
              <a:t> </a:t>
            </a:r>
          </a:p>
          <a:p>
            <a:endParaRPr lang="en-US" sz="2000" dirty="0"/>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102</a:t>
            </a:fld>
            <a:endParaRPr lang="en-US" altLang="zh-HK"/>
          </a:p>
        </p:txBody>
      </p:sp>
      <p:cxnSp>
        <p:nvCxnSpPr>
          <p:cNvPr id="6" name="Straight Arrow Connector 5">
            <a:extLst>
              <a:ext uri="{FF2B5EF4-FFF2-40B4-BE49-F238E27FC236}">
                <a16:creationId xmlns:a16="http://schemas.microsoft.com/office/drawing/2014/main" id="{E2E35B27-5D37-D128-EFD5-4594CCB1CC9F}"/>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C2649-957C-7FDF-827D-D209442FD054}"/>
              </a:ext>
            </a:extLst>
          </p:cNvPr>
          <p:cNvSpPr txBox="1"/>
          <p:nvPr/>
        </p:nvSpPr>
        <p:spPr>
          <a:xfrm>
            <a:off x="557252" y="2035882"/>
            <a:ext cx="1381340" cy="369332"/>
          </a:xfrm>
          <a:prstGeom prst="rect">
            <a:avLst/>
          </a:prstGeom>
          <a:noFill/>
        </p:spPr>
        <p:txBody>
          <a:bodyPr wrap="none" rtlCol="0">
            <a:spAutoFit/>
          </a:bodyPr>
          <a:lstStyle/>
          <a:p>
            <a:r>
              <a:rPr lang="en-US" dirty="0"/>
              <a:t>Membership</a:t>
            </a:r>
          </a:p>
        </p:txBody>
      </p:sp>
      <p:sp>
        <p:nvSpPr>
          <p:cNvPr id="8" name="TextBox 7">
            <a:extLst>
              <a:ext uri="{FF2B5EF4-FFF2-40B4-BE49-F238E27FC236}">
                <a16:creationId xmlns:a16="http://schemas.microsoft.com/office/drawing/2014/main" id="{B8DD8044-3BF1-2090-E0BB-F19780FCBCFD}"/>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74E537A1-2310-9265-1068-1EA9E251B14B}"/>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11" name="Freeform: Shape 10">
            <a:extLst>
              <a:ext uri="{FF2B5EF4-FFF2-40B4-BE49-F238E27FC236}">
                <a16:creationId xmlns:a16="http://schemas.microsoft.com/office/drawing/2014/main" id="{BACCAE88-749F-FBFE-6285-31000F8B7BAE}"/>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861859-5475-D262-EF95-E2E983C70937}"/>
              </a:ext>
            </a:extLst>
          </p:cNvPr>
          <p:cNvSpPr/>
          <p:nvPr/>
        </p:nvSpPr>
        <p:spPr>
          <a:xfrm>
            <a:off x="5456506" y="232928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C16ADD-5303-2A0B-5B7B-8A420D6BE84F}"/>
              </a:ext>
            </a:extLst>
          </p:cNvPr>
          <p:cNvSpPr txBox="1"/>
          <p:nvPr/>
        </p:nvSpPr>
        <p:spPr>
          <a:xfrm>
            <a:off x="2092237" y="5662833"/>
            <a:ext cx="6336445" cy="369332"/>
          </a:xfrm>
          <a:prstGeom prst="rect">
            <a:avLst/>
          </a:prstGeom>
          <a:noFill/>
        </p:spPr>
        <p:txBody>
          <a:bodyPr wrap="square">
            <a:spAutoFit/>
          </a:bodyPr>
          <a:lstStyle/>
          <a:p>
            <a:r>
              <a:rPr lang="en-US" dirty="0"/>
              <a:t>0        1000   2000   3000   4000  5000   6000    7000    8000</a:t>
            </a:r>
          </a:p>
        </p:txBody>
      </p:sp>
      <p:sp>
        <p:nvSpPr>
          <p:cNvPr id="14" name="TextBox 13">
            <a:extLst>
              <a:ext uri="{FF2B5EF4-FFF2-40B4-BE49-F238E27FC236}">
                <a16:creationId xmlns:a16="http://schemas.microsoft.com/office/drawing/2014/main" id="{AF261577-03C2-1D56-17C8-83AF3B85E9D2}"/>
              </a:ext>
            </a:extLst>
          </p:cNvPr>
          <p:cNvSpPr txBox="1"/>
          <p:nvPr/>
        </p:nvSpPr>
        <p:spPr>
          <a:xfrm>
            <a:off x="2135900" y="5343624"/>
            <a:ext cx="6336445" cy="369332"/>
          </a:xfrm>
          <a:prstGeom prst="rect">
            <a:avLst/>
          </a:prstGeom>
          <a:noFill/>
        </p:spPr>
        <p:txBody>
          <a:bodyPr wrap="square">
            <a:spAutoFit/>
          </a:bodyPr>
          <a:lstStyle/>
          <a:p>
            <a:r>
              <a:rPr lang="en-US" dirty="0"/>
              <a:t>               1800      2900 3500  4600 5200 6300 6900     8000 </a:t>
            </a:r>
          </a:p>
        </p:txBody>
      </p:sp>
      <p:sp>
        <p:nvSpPr>
          <p:cNvPr id="15" name="TextBox 14">
            <a:extLst>
              <a:ext uri="{FF2B5EF4-FFF2-40B4-BE49-F238E27FC236}">
                <a16:creationId xmlns:a16="http://schemas.microsoft.com/office/drawing/2014/main" id="{A96CA817-74DE-A83E-954B-8995D5E5EF6E}"/>
              </a:ext>
            </a:extLst>
          </p:cNvPr>
          <p:cNvSpPr txBox="1"/>
          <p:nvPr/>
        </p:nvSpPr>
        <p:spPr>
          <a:xfrm>
            <a:off x="2012623" y="1900036"/>
            <a:ext cx="6683702" cy="369332"/>
          </a:xfrm>
          <a:prstGeom prst="rect">
            <a:avLst/>
          </a:prstGeom>
          <a:noFill/>
        </p:spPr>
        <p:txBody>
          <a:bodyPr wrap="square">
            <a:spAutoFit/>
          </a:bodyPr>
          <a:lstStyle/>
          <a:p>
            <a:r>
              <a:rPr lang="en-US" dirty="0"/>
              <a:t>                1600            3200            4900           6600            8300</a:t>
            </a:r>
          </a:p>
        </p:txBody>
      </p:sp>
      <p:sp>
        <p:nvSpPr>
          <p:cNvPr id="16" name="TextBox 15">
            <a:extLst>
              <a:ext uri="{FF2B5EF4-FFF2-40B4-BE49-F238E27FC236}">
                <a16:creationId xmlns:a16="http://schemas.microsoft.com/office/drawing/2014/main" id="{ED7FB7A0-268E-D146-050A-8DE1BA2A4405}"/>
              </a:ext>
            </a:extLst>
          </p:cNvPr>
          <p:cNvSpPr txBox="1"/>
          <p:nvPr/>
        </p:nvSpPr>
        <p:spPr>
          <a:xfrm>
            <a:off x="2277013" y="1665934"/>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solidFill>
                  <a:srgbClr val="FF0000"/>
                </a:solidFill>
              </a:rPr>
              <a:t>mid_price</a:t>
            </a:r>
            <a:r>
              <a:rPr lang="en-US" dirty="0"/>
              <a:t>  expensive    very expensive</a:t>
            </a:r>
          </a:p>
        </p:txBody>
      </p:sp>
      <p:sp>
        <p:nvSpPr>
          <p:cNvPr id="17" name="Freeform: Shape 16">
            <a:extLst>
              <a:ext uri="{FF2B5EF4-FFF2-40B4-BE49-F238E27FC236}">
                <a16:creationId xmlns:a16="http://schemas.microsoft.com/office/drawing/2014/main" id="{78D78016-7617-45E6-B188-796A5D75932F}"/>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258E64-1440-E246-C49E-BC158C4DC4A6}"/>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64">
            <a:extLst>
              <a:ext uri="{FF2B5EF4-FFF2-40B4-BE49-F238E27FC236}">
                <a16:creationId xmlns:a16="http://schemas.microsoft.com/office/drawing/2014/main" id="{58563DC4-2A9C-333D-5215-1BBE045CA90C}"/>
              </a:ext>
            </a:extLst>
          </p:cNvPr>
          <p:cNvGraphicFramePr>
            <a:graphicFrameLocks noGrp="1"/>
          </p:cNvGraphicFramePr>
          <p:nvPr>
            <p:extLst>
              <p:ext uri="{D42A27DB-BD31-4B8C-83A1-F6EECF244321}">
                <p14:modId xmlns:p14="http://schemas.microsoft.com/office/powerpoint/2010/main" val="4141078956"/>
              </p:ext>
            </p:extLst>
          </p:nvPr>
        </p:nvGraphicFramePr>
        <p:xfrm>
          <a:off x="2277013" y="2268083"/>
          <a:ext cx="6242080" cy="3006647"/>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563240">
                  <a:extLst>
                    <a:ext uri="{9D8B030D-6E8A-4147-A177-3AD203B41FA5}">
                      <a16:colId xmlns:a16="http://schemas.microsoft.com/office/drawing/2014/main" val="2402853087"/>
                    </a:ext>
                  </a:extLst>
                </a:gridCol>
                <a:gridCol w="685176">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5309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1892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1892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21" name="TextBox 20">
            <a:extLst>
              <a:ext uri="{FF2B5EF4-FFF2-40B4-BE49-F238E27FC236}">
                <a16:creationId xmlns:a16="http://schemas.microsoft.com/office/drawing/2014/main" id="{D84A560F-056F-FE36-72FC-D8BD00843A9F}"/>
              </a:ext>
            </a:extLst>
          </p:cNvPr>
          <p:cNvSpPr txBox="1"/>
          <p:nvPr/>
        </p:nvSpPr>
        <p:spPr>
          <a:xfrm>
            <a:off x="7972481" y="3507375"/>
            <a:ext cx="1291316" cy="646331"/>
          </a:xfrm>
          <a:prstGeom prst="rect">
            <a:avLst/>
          </a:prstGeom>
          <a:noFill/>
        </p:spPr>
        <p:txBody>
          <a:bodyPr wrap="none" rtlCol="0">
            <a:spAutoFit/>
          </a:bodyPr>
          <a:lstStyle/>
          <a:p>
            <a:r>
              <a:rPr lang="en-US" dirty="0"/>
              <a:t>Centroid of </a:t>
            </a:r>
          </a:p>
          <a:p>
            <a:r>
              <a:rPr lang="en-US" dirty="0"/>
              <a:t>This around</a:t>
            </a:r>
          </a:p>
        </p:txBody>
      </p:sp>
      <p:cxnSp>
        <p:nvCxnSpPr>
          <p:cNvPr id="23" name="Straight Connector 22">
            <a:extLst>
              <a:ext uri="{FF2B5EF4-FFF2-40B4-BE49-F238E27FC236}">
                <a16:creationId xmlns:a16="http://schemas.microsoft.com/office/drawing/2014/main" id="{987A50A0-EEF1-09ED-AAAF-5E19F22C297F}"/>
              </a:ext>
            </a:extLst>
          </p:cNvPr>
          <p:cNvCxnSpPr>
            <a:cxnSpLocks/>
          </p:cNvCxnSpPr>
          <p:nvPr/>
        </p:nvCxnSpPr>
        <p:spPr>
          <a:xfrm flipH="1">
            <a:off x="2012623" y="480617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73AD1C-88E7-A0B8-4EB1-D70944A57D61}"/>
              </a:ext>
            </a:extLst>
          </p:cNvPr>
          <p:cNvCxnSpPr>
            <a:cxnSpLocks/>
          </p:cNvCxnSpPr>
          <p:nvPr/>
        </p:nvCxnSpPr>
        <p:spPr>
          <a:xfrm flipH="1">
            <a:off x="1759825" y="384098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852ECF-6058-A5D1-6552-3C72844239CB}"/>
              </a:ext>
            </a:extLst>
          </p:cNvPr>
          <p:cNvSpPr txBox="1"/>
          <p:nvPr/>
        </p:nvSpPr>
        <p:spPr>
          <a:xfrm>
            <a:off x="65700" y="3531491"/>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26" name="TextBox 25">
            <a:extLst>
              <a:ext uri="{FF2B5EF4-FFF2-40B4-BE49-F238E27FC236}">
                <a16:creationId xmlns:a16="http://schemas.microsoft.com/office/drawing/2014/main" id="{03AE81E3-C130-8093-0651-43324B9013EF}"/>
              </a:ext>
            </a:extLst>
          </p:cNvPr>
          <p:cNvSpPr txBox="1"/>
          <p:nvPr/>
        </p:nvSpPr>
        <p:spPr>
          <a:xfrm>
            <a:off x="165727" y="4806179"/>
            <a:ext cx="2028119" cy="369332"/>
          </a:xfrm>
          <a:prstGeom prst="rect">
            <a:avLst/>
          </a:prstGeom>
          <a:noFill/>
        </p:spPr>
        <p:txBody>
          <a:bodyPr wrap="none" rtlCol="0">
            <a:spAutoFit/>
          </a:bodyPr>
          <a:lstStyle/>
          <a:p>
            <a:r>
              <a:rPr lang="en-US" dirty="0"/>
              <a:t>price=Cheap(0.187)</a:t>
            </a:r>
          </a:p>
        </p:txBody>
      </p:sp>
      <p:cxnSp>
        <p:nvCxnSpPr>
          <p:cNvPr id="22" name="Straight Arrow Connector 21">
            <a:extLst>
              <a:ext uri="{FF2B5EF4-FFF2-40B4-BE49-F238E27FC236}">
                <a16:creationId xmlns:a16="http://schemas.microsoft.com/office/drawing/2014/main" id="{B662FD1D-A6F7-036D-41FD-76DC469CB07B}"/>
              </a:ext>
            </a:extLst>
          </p:cNvPr>
          <p:cNvCxnSpPr>
            <a:cxnSpLocks/>
            <a:stCxn id="21" idx="1"/>
          </p:cNvCxnSpPr>
          <p:nvPr/>
        </p:nvCxnSpPr>
        <p:spPr>
          <a:xfrm flipH="1">
            <a:off x="5354474" y="3830541"/>
            <a:ext cx="2618007" cy="144419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E134D-F699-EC0D-7A6A-F60531FBF6F5}"/>
              </a:ext>
            </a:extLst>
          </p:cNvPr>
          <p:cNvCxnSpPr>
            <a:cxnSpLocks/>
          </p:cNvCxnSpPr>
          <p:nvPr/>
        </p:nvCxnSpPr>
        <p:spPr>
          <a:xfrm flipH="1">
            <a:off x="1844943" y="4287481"/>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B49894-ED30-5A99-DED3-35FE76473D55}"/>
              </a:ext>
            </a:extLst>
          </p:cNvPr>
          <p:cNvSpPr txBox="1"/>
          <p:nvPr/>
        </p:nvSpPr>
        <p:spPr>
          <a:xfrm>
            <a:off x="59873" y="3962951"/>
            <a:ext cx="2291974" cy="369332"/>
          </a:xfrm>
          <a:prstGeom prst="rect">
            <a:avLst/>
          </a:prstGeom>
          <a:noFill/>
        </p:spPr>
        <p:txBody>
          <a:bodyPr wrap="none" rtlCol="0">
            <a:spAutoFit/>
          </a:bodyPr>
          <a:lstStyle/>
          <a:p>
            <a:r>
              <a:rPr lang="en-US" dirty="0"/>
              <a:t>Price: Expensive(0.372</a:t>
            </a:r>
          </a:p>
        </p:txBody>
      </p:sp>
      <p:sp>
        <p:nvSpPr>
          <p:cNvPr id="29" name="Freeform: Shape 28">
            <a:extLst>
              <a:ext uri="{FF2B5EF4-FFF2-40B4-BE49-F238E27FC236}">
                <a16:creationId xmlns:a16="http://schemas.microsoft.com/office/drawing/2014/main" id="{84AD8C36-6035-937B-8AB7-FB47D6B2CDE8}"/>
              </a:ext>
            </a:extLst>
          </p:cNvPr>
          <p:cNvSpPr/>
          <p:nvPr/>
        </p:nvSpPr>
        <p:spPr>
          <a:xfrm>
            <a:off x="3328763" y="3817941"/>
            <a:ext cx="3970294" cy="1501542"/>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2D72F2A-F97B-C637-8A51-110289B9356D}"/>
              </a:ext>
            </a:extLst>
          </p:cNvPr>
          <p:cNvSpPr/>
          <p:nvPr/>
        </p:nvSpPr>
        <p:spPr>
          <a:xfrm>
            <a:off x="4408772" y="2265807"/>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652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lstStyle/>
          <a:p>
            <a:r>
              <a:rPr lang="en-US" dirty="0"/>
              <a:t>De-Fuzzification</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566777" y="663263"/>
            <a:ext cx="8229600" cy="4525963"/>
          </a:xfrm>
        </p:spPr>
        <p:txBody>
          <a:bodyPr>
            <a:normAutofit/>
          </a:bodyPr>
          <a:lstStyle/>
          <a:p>
            <a:r>
              <a:rPr lang="en-US" sz="2000" dirty="0"/>
              <a:t>A simple solution is to use the </a:t>
            </a:r>
            <a:r>
              <a:rPr lang="en-US" sz="2000" b="0" i="0" u="none" strike="noStrike" baseline="0" dirty="0">
                <a:solidFill>
                  <a:srgbClr val="000000"/>
                </a:solidFill>
                <a:latin typeface="ArialMT"/>
              </a:rPr>
              <a:t>Mean of Maxima Method (MOM)</a:t>
            </a:r>
          </a:p>
          <a:p>
            <a:r>
              <a:rPr lang="en-US" sz="1800" dirty="0">
                <a:solidFill>
                  <a:srgbClr val="000000"/>
                </a:solidFill>
                <a:latin typeface="ArialMT"/>
              </a:rPr>
              <a:t>0.482=(Max1-3500)/(4900-3500), Max1=0.482*(4900-3500)+3500=4174.8</a:t>
            </a:r>
            <a:endParaRPr lang="en-US" sz="1800" strike="sngStrike" dirty="0">
              <a:solidFill>
                <a:srgbClr val="000000"/>
              </a:solidFill>
              <a:latin typeface="ArialMT"/>
            </a:endParaRPr>
          </a:p>
          <a:p>
            <a:r>
              <a:rPr lang="en-US" sz="1800" dirty="0">
                <a:solidFill>
                  <a:srgbClr val="FF0000"/>
                </a:solidFill>
                <a:latin typeface="ArialMT"/>
              </a:rPr>
              <a:t>(6300-Max2)/0.482=(6300-4900), Max2=6300-0.482*(6300-4900) =5625.2</a:t>
            </a:r>
          </a:p>
          <a:p>
            <a:r>
              <a:rPr lang="en-US" sz="1800" dirty="0">
                <a:solidFill>
                  <a:srgbClr val="FF0000"/>
                </a:solidFill>
                <a:latin typeface="ArialMT"/>
              </a:rPr>
              <a:t>Output=Mean(Max1,Max2)=(4174.8+5625.2)/2=4900 dollars </a:t>
            </a:r>
            <a:endParaRPr lang="en-US" sz="1200" dirty="0">
              <a:solidFill>
                <a:srgbClr val="FF0000"/>
              </a:solidFill>
              <a:latin typeface="ArialMT"/>
            </a:endParaRPr>
          </a:p>
          <a:p>
            <a:endParaRPr lang="en-US" sz="2000" b="0" i="0" u="none" strike="noStrike" baseline="0" dirty="0">
              <a:solidFill>
                <a:srgbClr val="000000"/>
              </a:solidFill>
              <a:latin typeface="ArialMT"/>
            </a:endParaRPr>
          </a:p>
          <a:p>
            <a:endParaRPr lang="en-US" sz="2000" dirty="0"/>
          </a:p>
          <a:p>
            <a:endParaRPr lang="en-US" sz="2000" dirty="0"/>
          </a:p>
          <a:p>
            <a:r>
              <a:rPr lang="en-US" sz="2000" dirty="0"/>
              <a:t> </a:t>
            </a:r>
          </a:p>
          <a:p>
            <a:endParaRPr lang="en-US" sz="2000" dirty="0"/>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103</a:t>
            </a:fld>
            <a:endParaRPr lang="en-US" altLang="zh-HK"/>
          </a:p>
        </p:txBody>
      </p:sp>
      <p:cxnSp>
        <p:nvCxnSpPr>
          <p:cNvPr id="6" name="Straight Arrow Connector 5">
            <a:extLst>
              <a:ext uri="{FF2B5EF4-FFF2-40B4-BE49-F238E27FC236}">
                <a16:creationId xmlns:a16="http://schemas.microsoft.com/office/drawing/2014/main" id="{E2E35B27-5D37-D128-EFD5-4594CCB1CC9F}"/>
              </a:ext>
            </a:extLst>
          </p:cNvPr>
          <p:cNvCxnSpPr>
            <a:cxnSpLocks/>
          </p:cNvCxnSpPr>
          <p:nvPr/>
        </p:nvCxnSpPr>
        <p:spPr>
          <a:xfrm flipV="1">
            <a:off x="2059766" y="297379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C2649-957C-7FDF-827D-D209442FD054}"/>
              </a:ext>
            </a:extLst>
          </p:cNvPr>
          <p:cNvSpPr txBox="1"/>
          <p:nvPr/>
        </p:nvSpPr>
        <p:spPr>
          <a:xfrm>
            <a:off x="466030" y="2744242"/>
            <a:ext cx="1381340" cy="369332"/>
          </a:xfrm>
          <a:prstGeom prst="rect">
            <a:avLst/>
          </a:prstGeom>
          <a:noFill/>
        </p:spPr>
        <p:txBody>
          <a:bodyPr wrap="none" rtlCol="0">
            <a:spAutoFit/>
          </a:bodyPr>
          <a:lstStyle/>
          <a:p>
            <a:r>
              <a:rPr lang="en-US"/>
              <a:t>Membership</a:t>
            </a:r>
            <a:endParaRPr lang="en-US" dirty="0"/>
          </a:p>
        </p:txBody>
      </p:sp>
      <p:sp>
        <p:nvSpPr>
          <p:cNvPr id="8" name="TextBox 7">
            <a:extLst>
              <a:ext uri="{FF2B5EF4-FFF2-40B4-BE49-F238E27FC236}">
                <a16:creationId xmlns:a16="http://schemas.microsoft.com/office/drawing/2014/main" id="{B8DD8044-3BF1-2090-E0BB-F19780FCBCFD}"/>
              </a:ext>
            </a:extLst>
          </p:cNvPr>
          <p:cNvSpPr txBox="1"/>
          <p:nvPr/>
        </p:nvSpPr>
        <p:spPr>
          <a:xfrm>
            <a:off x="1609703" y="2880319"/>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74E537A1-2310-9265-1068-1EA9E251B14B}"/>
              </a:ext>
            </a:extLst>
          </p:cNvPr>
          <p:cNvSpPr txBox="1"/>
          <p:nvPr/>
        </p:nvSpPr>
        <p:spPr>
          <a:xfrm>
            <a:off x="1602878" y="5745508"/>
            <a:ext cx="301686" cy="369332"/>
          </a:xfrm>
          <a:prstGeom prst="rect">
            <a:avLst/>
          </a:prstGeom>
          <a:noFill/>
        </p:spPr>
        <p:txBody>
          <a:bodyPr wrap="none" rtlCol="0">
            <a:spAutoFit/>
          </a:bodyPr>
          <a:lstStyle/>
          <a:p>
            <a:r>
              <a:rPr lang="en-US" dirty="0"/>
              <a:t>0</a:t>
            </a:r>
          </a:p>
        </p:txBody>
      </p:sp>
      <p:sp>
        <p:nvSpPr>
          <p:cNvPr id="11" name="Freeform: Shape 10">
            <a:extLst>
              <a:ext uri="{FF2B5EF4-FFF2-40B4-BE49-F238E27FC236}">
                <a16:creationId xmlns:a16="http://schemas.microsoft.com/office/drawing/2014/main" id="{BACCAE88-749F-FBFE-6285-31000F8B7BAE}"/>
              </a:ext>
            </a:extLst>
          </p:cNvPr>
          <p:cNvSpPr/>
          <p:nvPr/>
        </p:nvSpPr>
        <p:spPr>
          <a:xfrm>
            <a:off x="3211076" y="298849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861859-5475-D262-EF95-E2E983C70937}"/>
              </a:ext>
            </a:extLst>
          </p:cNvPr>
          <p:cNvSpPr/>
          <p:nvPr/>
        </p:nvSpPr>
        <p:spPr>
          <a:xfrm>
            <a:off x="5365284" y="303764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C16ADD-5303-2A0B-5B7B-8A420D6BE84F}"/>
              </a:ext>
            </a:extLst>
          </p:cNvPr>
          <p:cNvSpPr txBox="1"/>
          <p:nvPr/>
        </p:nvSpPr>
        <p:spPr>
          <a:xfrm>
            <a:off x="2001015" y="6371193"/>
            <a:ext cx="6336445" cy="369332"/>
          </a:xfrm>
          <a:prstGeom prst="rect">
            <a:avLst/>
          </a:prstGeom>
          <a:noFill/>
        </p:spPr>
        <p:txBody>
          <a:bodyPr wrap="square">
            <a:spAutoFit/>
          </a:bodyPr>
          <a:lstStyle/>
          <a:p>
            <a:r>
              <a:rPr lang="en-US" dirty="0"/>
              <a:t>0        1000   2000   3000   4000  5000   6000    7000    8000</a:t>
            </a:r>
          </a:p>
        </p:txBody>
      </p:sp>
      <p:sp>
        <p:nvSpPr>
          <p:cNvPr id="14" name="TextBox 13">
            <a:extLst>
              <a:ext uri="{FF2B5EF4-FFF2-40B4-BE49-F238E27FC236}">
                <a16:creationId xmlns:a16="http://schemas.microsoft.com/office/drawing/2014/main" id="{AF261577-03C2-1D56-17C8-83AF3B85E9D2}"/>
              </a:ext>
            </a:extLst>
          </p:cNvPr>
          <p:cNvSpPr txBox="1"/>
          <p:nvPr/>
        </p:nvSpPr>
        <p:spPr>
          <a:xfrm>
            <a:off x="2044678" y="6051984"/>
            <a:ext cx="6336445" cy="369332"/>
          </a:xfrm>
          <a:prstGeom prst="rect">
            <a:avLst/>
          </a:prstGeom>
          <a:noFill/>
        </p:spPr>
        <p:txBody>
          <a:bodyPr wrap="square">
            <a:spAutoFit/>
          </a:bodyPr>
          <a:lstStyle/>
          <a:p>
            <a:r>
              <a:rPr lang="en-US" dirty="0"/>
              <a:t>               1800      2900 3500  4600 5200 6300 6900     8000 </a:t>
            </a:r>
          </a:p>
        </p:txBody>
      </p:sp>
      <p:sp>
        <p:nvSpPr>
          <p:cNvPr id="15" name="TextBox 14">
            <a:extLst>
              <a:ext uri="{FF2B5EF4-FFF2-40B4-BE49-F238E27FC236}">
                <a16:creationId xmlns:a16="http://schemas.microsoft.com/office/drawing/2014/main" id="{A96CA817-74DE-A83E-954B-8995D5E5EF6E}"/>
              </a:ext>
            </a:extLst>
          </p:cNvPr>
          <p:cNvSpPr txBox="1"/>
          <p:nvPr/>
        </p:nvSpPr>
        <p:spPr>
          <a:xfrm>
            <a:off x="1921401" y="2608396"/>
            <a:ext cx="6683702" cy="369332"/>
          </a:xfrm>
          <a:prstGeom prst="rect">
            <a:avLst/>
          </a:prstGeom>
          <a:noFill/>
        </p:spPr>
        <p:txBody>
          <a:bodyPr wrap="square">
            <a:spAutoFit/>
          </a:bodyPr>
          <a:lstStyle/>
          <a:p>
            <a:r>
              <a:rPr lang="en-US" dirty="0"/>
              <a:t>                1600            3200            4900           6600            8300</a:t>
            </a:r>
          </a:p>
        </p:txBody>
      </p:sp>
      <p:sp>
        <p:nvSpPr>
          <p:cNvPr id="16" name="TextBox 15">
            <a:extLst>
              <a:ext uri="{FF2B5EF4-FFF2-40B4-BE49-F238E27FC236}">
                <a16:creationId xmlns:a16="http://schemas.microsoft.com/office/drawing/2014/main" id="{ED7FB7A0-268E-D146-050A-8DE1BA2A4405}"/>
              </a:ext>
            </a:extLst>
          </p:cNvPr>
          <p:cNvSpPr txBox="1"/>
          <p:nvPr/>
        </p:nvSpPr>
        <p:spPr>
          <a:xfrm>
            <a:off x="2185791" y="2374294"/>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t>Mid_price</a:t>
            </a:r>
            <a:r>
              <a:rPr lang="en-US" dirty="0"/>
              <a:t>   expensive    very expensive</a:t>
            </a:r>
          </a:p>
        </p:txBody>
      </p:sp>
      <p:sp>
        <p:nvSpPr>
          <p:cNvPr id="17" name="Freeform: Shape 16">
            <a:extLst>
              <a:ext uri="{FF2B5EF4-FFF2-40B4-BE49-F238E27FC236}">
                <a16:creationId xmlns:a16="http://schemas.microsoft.com/office/drawing/2014/main" id="{78D78016-7617-45E6-B188-796A5D75932F}"/>
              </a:ext>
            </a:extLst>
          </p:cNvPr>
          <p:cNvSpPr/>
          <p:nvPr/>
        </p:nvSpPr>
        <p:spPr>
          <a:xfrm>
            <a:off x="6415011" y="300061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258E64-1440-E246-C49E-BC158C4DC4A6}"/>
              </a:ext>
            </a:extLst>
          </p:cNvPr>
          <p:cNvSpPr/>
          <p:nvPr/>
        </p:nvSpPr>
        <p:spPr>
          <a:xfrm flipH="1">
            <a:off x="2208143" y="296778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64">
            <a:extLst>
              <a:ext uri="{FF2B5EF4-FFF2-40B4-BE49-F238E27FC236}">
                <a16:creationId xmlns:a16="http://schemas.microsoft.com/office/drawing/2014/main" id="{58563DC4-2A9C-333D-5215-1BBE045CA90C}"/>
              </a:ext>
            </a:extLst>
          </p:cNvPr>
          <p:cNvGraphicFramePr>
            <a:graphicFrameLocks noGrp="1"/>
          </p:cNvGraphicFramePr>
          <p:nvPr/>
        </p:nvGraphicFramePr>
        <p:xfrm>
          <a:off x="2139043" y="3001677"/>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21" name="TextBox 20">
            <a:extLst>
              <a:ext uri="{FF2B5EF4-FFF2-40B4-BE49-F238E27FC236}">
                <a16:creationId xmlns:a16="http://schemas.microsoft.com/office/drawing/2014/main" id="{D84A560F-056F-FE36-72FC-D8BD00843A9F}"/>
              </a:ext>
            </a:extLst>
          </p:cNvPr>
          <p:cNvSpPr txBox="1"/>
          <p:nvPr/>
        </p:nvSpPr>
        <p:spPr>
          <a:xfrm>
            <a:off x="7881259" y="4215735"/>
            <a:ext cx="1733616" cy="646331"/>
          </a:xfrm>
          <a:prstGeom prst="rect">
            <a:avLst/>
          </a:prstGeom>
          <a:noFill/>
        </p:spPr>
        <p:txBody>
          <a:bodyPr wrap="none" rtlCol="0">
            <a:spAutoFit/>
          </a:bodyPr>
          <a:lstStyle/>
          <a:p>
            <a:r>
              <a:rPr lang="en-US" dirty="0">
                <a:solidFill>
                  <a:srgbClr val="7030A0"/>
                </a:solidFill>
              </a:rPr>
              <a:t>Output by MOM</a:t>
            </a:r>
          </a:p>
          <a:p>
            <a:r>
              <a:rPr lang="en-US" dirty="0">
                <a:solidFill>
                  <a:srgbClr val="7030A0"/>
                </a:solidFill>
              </a:rPr>
              <a:t>= </a:t>
            </a:r>
            <a:r>
              <a:rPr lang="en-US" sz="1800" dirty="0">
                <a:solidFill>
                  <a:srgbClr val="FF0000"/>
                </a:solidFill>
                <a:latin typeface="ArialMT"/>
              </a:rPr>
              <a:t>4900</a:t>
            </a:r>
            <a:endParaRPr lang="en-US" dirty="0">
              <a:solidFill>
                <a:srgbClr val="7030A0"/>
              </a:solidFill>
            </a:endParaRPr>
          </a:p>
        </p:txBody>
      </p:sp>
      <p:cxnSp>
        <p:nvCxnSpPr>
          <p:cNvPr id="23" name="Straight Connector 22">
            <a:extLst>
              <a:ext uri="{FF2B5EF4-FFF2-40B4-BE49-F238E27FC236}">
                <a16:creationId xmlns:a16="http://schemas.microsoft.com/office/drawing/2014/main" id="{987A50A0-EEF1-09ED-AAAF-5E19F22C297F}"/>
              </a:ext>
            </a:extLst>
          </p:cNvPr>
          <p:cNvCxnSpPr>
            <a:cxnSpLocks/>
          </p:cNvCxnSpPr>
          <p:nvPr/>
        </p:nvCxnSpPr>
        <p:spPr>
          <a:xfrm flipH="1">
            <a:off x="1921401" y="551453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73AD1C-88E7-A0B8-4EB1-D70944A57D61}"/>
              </a:ext>
            </a:extLst>
          </p:cNvPr>
          <p:cNvCxnSpPr>
            <a:cxnSpLocks/>
          </p:cNvCxnSpPr>
          <p:nvPr/>
        </p:nvCxnSpPr>
        <p:spPr>
          <a:xfrm flipH="1">
            <a:off x="1668603" y="454934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852ECF-6058-A5D1-6552-3C72844239CB}"/>
              </a:ext>
            </a:extLst>
          </p:cNvPr>
          <p:cNvSpPr txBox="1"/>
          <p:nvPr/>
        </p:nvSpPr>
        <p:spPr>
          <a:xfrm>
            <a:off x="-25522" y="4239851"/>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26" name="TextBox 25">
            <a:extLst>
              <a:ext uri="{FF2B5EF4-FFF2-40B4-BE49-F238E27FC236}">
                <a16:creationId xmlns:a16="http://schemas.microsoft.com/office/drawing/2014/main" id="{03AE81E3-C130-8093-0651-43324B9013EF}"/>
              </a:ext>
            </a:extLst>
          </p:cNvPr>
          <p:cNvSpPr txBox="1"/>
          <p:nvPr/>
        </p:nvSpPr>
        <p:spPr>
          <a:xfrm>
            <a:off x="74505" y="5514539"/>
            <a:ext cx="2028119" cy="369332"/>
          </a:xfrm>
          <a:prstGeom prst="rect">
            <a:avLst/>
          </a:prstGeom>
          <a:noFill/>
        </p:spPr>
        <p:txBody>
          <a:bodyPr wrap="none" rtlCol="0">
            <a:spAutoFit/>
          </a:bodyPr>
          <a:lstStyle/>
          <a:p>
            <a:r>
              <a:rPr lang="en-US" dirty="0"/>
              <a:t>price=Cheap(0.187)</a:t>
            </a:r>
          </a:p>
        </p:txBody>
      </p:sp>
      <p:cxnSp>
        <p:nvCxnSpPr>
          <p:cNvPr id="22" name="Straight Arrow Connector 21">
            <a:extLst>
              <a:ext uri="{FF2B5EF4-FFF2-40B4-BE49-F238E27FC236}">
                <a16:creationId xmlns:a16="http://schemas.microsoft.com/office/drawing/2014/main" id="{B662FD1D-A6F7-036D-41FD-76DC469CB07B}"/>
              </a:ext>
            </a:extLst>
          </p:cNvPr>
          <p:cNvCxnSpPr>
            <a:cxnSpLocks/>
          </p:cNvCxnSpPr>
          <p:nvPr/>
        </p:nvCxnSpPr>
        <p:spPr>
          <a:xfrm flipH="1">
            <a:off x="5222688" y="4370519"/>
            <a:ext cx="2709947" cy="1653043"/>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E134D-F699-EC0D-7A6A-F60531FBF6F5}"/>
              </a:ext>
            </a:extLst>
          </p:cNvPr>
          <p:cNvCxnSpPr>
            <a:cxnSpLocks/>
          </p:cNvCxnSpPr>
          <p:nvPr/>
        </p:nvCxnSpPr>
        <p:spPr>
          <a:xfrm flipH="1">
            <a:off x="1753721" y="4995841"/>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B49894-ED30-5A99-DED3-35FE76473D55}"/>
              </a:ext>
            </a:extLst>
          </p:cNvPr>
          <p:cNvSpPr txBox="1"/>
          <p:nvPr/>
        </p:nvSpPr>
        <p:spPr>
          <a:xfrm>
            <a:off x="-31349" y="4671311"/>
            <a:ext cx="2291974" cy="369332"/>
          </a:xfrm>
          <a:prstGeom prst="rect">
            <a:avLst/>
          </a:prstGeom>
          <a:noFill/>
        </p:spPr>
        <p:txBody>
          <a:bodyPr wrap="none" rtlCol="0">
            <a:spAutoFit/>
          </a:bodyPr>
          <a:lstStyle/>
          <a:p>
            <a:r>
              <a:rPr lang="en-US" dirty="0"/>
              <a:t>Price: Expensive(0.372</a:t>
            </a:r>
          </a:p>
        </p:txBody>
      </p:sp>
      <p:sp>
        <p:nvSpPr>
          <p:cNvPr id="29" name="Freeform: Shape 28">
            <a:extLst>
              <a:ext uri="{FF2B5EF4-FFF2-40B4-BE49-F238E27FC236}">
                <a16:creationId xmlns:a16="http://schemas.microsoft.com/office/drawing/2014/main" id="{84AD8C36-6035-937B-8AB7-FB47D6B2CDE8}"/>
              </a:ext>
            </a:extLst>
          </p:cNvPr>
          <p:cNvSpPr/>
          <p:nvPr/>
        </p:nvSpPr>
        <p:spPr>
          <a:xfrm>
            <a:off x="3253933" y="4526300"/>
            <a:ext cx="3937972" cy="1507391"/>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091F898-55AA-4729-DC8A-24693B35EF1C}"/>
              </a:ext>
            </a:extLst>
          </p:cNvPr>
          <p:cNvSpPr txBox="1"/>
          <p:nvPr/>
        </p:nvSpPr>
        <p:spPr>
          <a:xfrm>
            <a:off x="4250398" y="2164545"/>
            <a:ext cx="706732" cy="369332"/>
          </a:xfrm>
          <a:prstGeom prst="rect">
            <a:avLst/>
          </a:prstGeom>
          <a:noFill/>
        </p:spPr>
        <p:txBody>
          <a:bodyPr wrap="none" rtlCol="0">
            <a:spAutoFit/>
          </a:bodyPr>
          <a:lstStyle/>
          <a:p>
            <a:r>
              <a:rPr lang="en-US" dirty="0"/>
              <a:t>Max1</a:t>
            </a:r>
          </a:p>
        </p:txBody>
      </p:sp>
      <p:sp>
        <p:nvSpPr>
          <p:cNvPr id="31" name="TextBox 30">
            <a:extLst>
              <a:ext uri="{FF2B5EF4-FFF2-40B4-BE49-F238E27FC236}">
                <a16:creationId xmlns:a16="http://schemas.microsoft.com/office/drawing/2014/main" id="{110ECE33-4752-A5A6-4C62-4D895F6E2076}"/>
              </a:ext>
            </a:extLst>
          </p:cNvPr>
          <p:cNvSpPr txBox="1"/>
          <p:nvPr/>
        </p:nvSpPr>
        <p:spPr>
          <a:xfrm>
            <a:off x="5307708" y="2177654"/>
            <a:ext cx="868094" cy="369332"/>
          </a:xfrm>
          <a:prstGeom prst="rect">
            <a:avLst/>
          </a:prstGeom>
          <a:noFill/>
        </p:spPr>
        <p:txBody>
          <a:bodyPr wrap="square">
            <a:spAutoFit/>
          </a:bodyPr>
          <a:lstStyle/>
          <a:p>
            <a:r>
              <a:rPr lang="en-US" dirty="0"/>
              <a:t>Max2</a:t>
            </a:r>
          </a:p>
        </p:txBody>
      </p:sp>
      <p:cxnSp>
        <p:nvCxnSpPr>
          <p:cNvPr id="33" name="Straight Arrow Connector 32">
            <a:extLst>
              <a:ext uri="{FF2B5EF4-FFF2-40B4-BE49-F238E27FC236}">
                <a16:creationId xmlns:a16="http://schemas.microsoft.com/office/drawing/2014/main" id="{1E28E881-2CC2-C5EF-7293-01E1ECF5F7F1}"/>
              </a:ext>
            </a:extLst>
          </p:cNvPr>
          <p:cNvCxnSpPr>
            <a:cxnSpLocks/>
          </p:cNvCxnSpPr>
          <p:nvPr/>
        </p:nvCxnSpPr>
        <p:spPr>
          <a:xfrm>
            <a:off x="4709378" y="2470548"/>
            <a:ext cx="0" cy="2055753"/>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42530-1D24-B66D-3D70-E7950757033E}"/>
              </a:ext>
            </a:extLst>
          </p:cNvPr>
          <p:cNvCxnSpPr>
            <a:cxnSpLocks/>
            <a:endCxn id="29" idx="4"/>
          </p:cNvCxnSpPr>
          <p:nvPr/>
        </p:nvCxnSpPr>
        <p:spPr>
          <a:xfrm flipH="1">
            <a:off x="5682349" y="2470548"/>
            <a:ext cx="78120" cy="2055752"/>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92D72F2A-F97B-C637-8A51-110289B9356D}"/>
              </a:ext>
            </a:extLst>
          </p:cNvPr>
          <p:cNvSpPr/>
          <p:nvPr/>
        </p:nvSpPr>
        <p:spPr>
          <a:xfrm>
            <a:off x="4365373" y="3001677"/>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5065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FEAF-4925-2156-E279-761DAB9E6F4B}"/>
              </a:ext>
            </a:extLst>
          </p:cNvPr>
          <p:cNvSpPr>
            <a:spLocks noGrp="1"/>
          </p:cNvSpPr>
          <p:nvPr>
            <p:ph type="title"/>
          </p:nvPr>
        </p:nvSpPr>
        <p:spPr/>
        <p:txBody>
          <a:bodyPr/>
          <a:lstStyle/>
          <a:p>
            <a:r>
              <a:rPr lang="en-US" dirty="0"/>
              <a:t>De-Fuzzification</a:t>
            </a:r>
          </a:p>
        </p:txBody>
      </p:sp>
      <p:sp>
        <p:nvSpPr>
          <p:cNvPr id="3" name="Content Placeholder 2">
            <a:extLst>
              <a:ext uri="{FF2B5EF4-FFF2-40B4-BE49-F238E27FC236}">
                <a16:creationId xmlns:a16="http://schemas.microsoft.com/office/drawing/2014/main" id="{8E9736E6-7C89-BA97-262D-2E5130E1F701}"/>
              </a:ext>
            </a:extLst>
          </p:cNvPr>
          <p:cNvSpPr>
            <a:spLocks noGrp="1"/>
          </p:cNvSpPr>
          <p:nvPr>
            <p:ph idx="1"/>
          </p:nvPr>
        </p:nvSpPr>
        <p:spPr/>
        <p:txBody>
          <a:bodyPr/>
          <a:lstStyle/>
          <a:p>
            <a:r>
              <a:rPr lang="en-US" dirty="0"/>
              <a:t>Using COA centroid of area.</a:t>
            </a:r>
          </a:p>
          <a:p>
            <a:r>
              <a:rPr lang="en-US" dirty="0"/>
              <a:t>Left for student exercise</a:t>
            </a:r>
          </a:p>
        </p:txBody>
      </p:sp>
      <p:sp>
        <p:nvSpPr>
          <p:cNvPr id="4" name="Footer Placeholder 3">
            <a:extLst>
              <a:ext uri="{FF2B5EF4-FFF2-40B4-BE49-F238E27FC236}">
                <a16:creationId xmlns:a16="http://schemas.microsoft.com/office/drawing/2014/main" id="{C1F13ECB-BE83-B12C-1449-17A904199D2C}"/>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FA72938C-905B-3D96-EAFB-233D1A11E4B9}"/>
              </a:ext>
            </a:extLst>
          </p:cNvPr>
          <p:cNvSpPr>
            <a:spLocks noGrp="1"/>
          </p:cNvSpPr>
          <p:nvPr>
            <p:ph type="sldNum" sz="quarter" idx="12"/>
          </p:nvPr>
        </p:nvSpPr>
        <p:spPr/>
        <p:txBody>
          <a:bodyPr/>
          <a:lstStyle/>
          <a:p>
            <a:fld id="{B28686DF-4AC6-44BB-9261-A3C12E8BDC53}" type="slidenum">
              <a:rPr lang="en-US" altLang="zh-HK" smtClean="0"/>
              <a:pPr/>
              <a:t>104</a:t>
            </a:fld>
            <a:endParaRPr lang="en-US" altLang="zh-HK"/>
          </a:p>
        </p:txBody>
      </p:sp>
    </p:spTree>
    <p:extLst>
      <p:ext uri="{BB962C8B-B14F-4D97-AF65-F5344CB8AC3E}">
        <p14:creationId xmlns:p14="http://schemas.microsoft.com/office/powerpoint/2010/main" val="16368858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4CFA-1B58-5220-4EC5-5080503E9F5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36EFB60-6F33-F97A-EADA-0D5E464055B7}"/>
              </a:ext>
            </a:extLst>
          </p:cNvPr>
          <p:cNvSpPr>
            <a:spLocks noGrp="1"/>
          </p:cNvSpPr>
          <p:nvPr>
            <p:ph idx="1"/>
          </p:nvPr>
        </p:nvSpPr>
        <p:spPr/>
        <p:txBody>
          <a:bodyPr/>
          <a:lstStyle/>
          <a:p>
            <a:r>
              <a:rPr lang="en-US" dirty="0"/>
              <a:t>Theory of fuzzy logic is introduced.</a:t>
            </a:r>
          </a:p>
          <a:p>
            <a:r>
              <a:rPr lang="en-US" dirty="0"/>
              <a:t>Examples of fuzzy logic control is discussed.</a:t>
            </a:r>
          </a:p>
          <a:p>
            <a:r>
              <a:rPr lang="en-US" dirty="0"/>
              <a:t>Case studies in various field are studied.</a:t>
            </a:r>
          </a:p>
          <a:p>
            <a:r>
              <a:rPr lang="en-US" dirty="0"/>
              <a:t>An exercise of using fuzzy control is discussed.</a:t>
            </a:r>
          </a:p>
          <a:p>
            <a:endParaRPr lang="en-US" dirty="0"/>
          </a:p>
        </p:txBody>
      </p:sp>
      <p:sp>
        <p:nvSpPr>
          <p:cNvPr id="4" name="Footer Placeholder 3">
            <a:extLst>
              <a:ext uri="{FF2B5EF4-FFF2-40B4-BE49-F238E27FC236}">
                <a16:creationId xmlns:a16="http://schemas.microsoft.com/office/drawing/2014/main" id="{BD1C2321-B4A8-080D-23AE-E2800E4E8EE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72CBBF2-B794-7E0D-3971-8DD4705E5BA6}"/>
              </a:ext>
            </a:extLst>
          </p:cNvPr>
          <p:cNvSpPr>
            <a:spLocks noGrp="1"/>
          </p:cNvSpPr>
          <p:nvPr>
            <p:ph type="sldNum" sz="quarter" idx="12"/>
          </p:nvPr>
        </p:nvSpPr>
        <p:spPr/>
        <p:txBody>
          <a:bodyPr/>
          <a:lstStyle/>
          <a:p>
            <a:fld id="{B28686DF-4AC6-44BB-9261-A3C12E8BDC53}" type="slidenum">
              <a:rPr lang="en-US" altLang="zh-HK" smtClean="0"/>
              <a:pPr/>
              <a:t>105</a:t>
            </a:fld>
            <a:endParaRPr lang="en-US" altLang="zh-HK"/>
          </a:p>
        </p:txBody>
      </p:sp>
    </p:spTree>
    <p:extLst>
      <p:ext uri="{BB962C8B-B14F-4D97-AF65-F5344CB8AC3E}">
        <p14:creationId xmlns:p14="http://schemas.microsoft.com/office/powerpoint/2010/main" val="15856484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C32F-20DB-E9E5-8490-40BA5FB8C638}"/>
              </a:ext>
            </a:extLst>
          </p:cNvPr>
          <p:cNvSpPr>
            <a:spLocks noGrp="1"/>
          </p:cNvSpPr>
          <p:nvPr>
            <p:ph type="title"/>
          </p:nvPr>
        </p:nvSpPr>
        <p:spPr/>
        <p:txBody>
          <a:bodyPr/>
          <a:lstStyle/>
          <a:p>
            <a:r>
              <a:rPr lang="en-US" dirty="0"/>
              <a:t>Exercise </a:t>
            </a:r>
            <a:r>
              <a:rPr lang="en-US"/>
              <a:t>for students</a:t>
            </a:r>
            <a:endParaRPr lang="en-US" dirty="0"/>
          </a:p>
        </p:txBody>
      </p:sp>
      <p:sp>
        <p:nvSpPr>
          <p:cNvPr id="3" name="Content Placeholder 2">
            <a:extLst>
              <a:ext uri="{FF2B5EF4-FFF2-40B4-BE49-F238E27FC236}">
                <a16:creationId xmlns:a16="http://schemas.microsoft.com/office/drawing/2014/main" id="{1DB22915-ADA7-9066-82F1-DA144396CE55}"/>
              </a:ext>
            </a:extLst>
          </p:cNvPr>
          <p:cNvSpPr>
            <a:spLocks noGrp="1"/>
          </p:cNvSpPr>
          <p:nvPr>
            <p:ph idx="1"/>
          </p:nvPr>
        </p:nvSpPr>
        <p:spPr/>
        <p:txBody>
          <a:bodyPr>
            <a:normAutofit fontScale="92500" lnSpcReduction="20000"/>
          </a:bodyPr>
          <a:lstStyle/>
          <a:p>
            <a:r>
              <a:rPr lang="en-US" sz="2400" dirty="0"/>
              <a:t>Recalculate the example in weeksheet8 (</a:t>
            </a:r>
            <a:r>
              <a:rPr lang="en-US" sz="2400" dirty="0">
                <a:hlinkClick r:id="rId2"/>
              </a:rPr>
              <a:t>http://www.cse.cuhk.edu.hk/~khwong/www2/GISM5033/04_fuzzy.pptx</a:t>
            </a:r>
            <a:r>
              <a:rPr lang="en-US" sz="2400" dirty="0"/>
              <a:t>) for another set of input values: </a:t>
            </a:r>
            <a:r>
              <a:rPr lang="en-US" sz="2400" dirty="0" err="1"/>
              <a:t>Season_index</a:t>
            </a:r>
            <a:r>
              <a:rPr lang="en-US" sz="2400" dirty="0"/>
              <a:t>=38, </a:t>
            </a:r>
            <a:r>
              <a:rPr lang="en-US" sz="2400" dirty="0" err="1"/>
              <a:t>Equires</a:t>
            </a:r>
            <a:r>
              <a:rPr lang="en-US" sz="2400" dirty="0"/>
              <a:t>=700.</a:t>
            </a:r>
          </a:p>
          <a:p>
            <a:r>
              <a:rPr lang="en-US" sz="2400" dirty="0"/>
              <a:t>Step1: find fuzzy membership values of </a:t>
            </a:r>
            <a:r>
              <a:rPr lang="en-US" sz="2400" dirty="0" err="1"/>
              <a:t>season_index</a:t>
            </a:r>
            <a:r>
              <a:rPr lang="en-US" sz="2400" dirty="0"/>
              <a:t> (S), and </a:t>
            </a:r>
            <a:r>
              <a:rPr lang="en-US" sz="2400" dirty="0" err="1"/>
              <a:t>enquries</a:t>
            </a:r>
            <a:r>
              <a:rPr lang="en-US" sz="2400" dirty="0"/>
              <a:t> (Q), </a:t>
            </a:r>
          </a:p>
          <a:p>
            <a:pPr lvl="1"/>
            <a:r>
              <a:rPr lang="en-US" sz="2000" dirty="0"/>
              <a:t>S=sum of all season fuzzy membership values,</a:t>
            </a:r>
          </a:p>
          <a:p>
            <a:pPr lvl="1"/>
            <a:r>
              <a:rPr lang="en-US" sz="2000" dirty="0"/>
              <a:t>Q=sum of all enquiry fuzzy membership values, calculate S+Q.</a:t>
            </a:r>
          </a:p>
          <a:p>
            <a:r>
              <a:rPr lang="en-US" sz="2400" dirty="0"/>
              <a:t>Step2: Rules evaluation, find the rules. Write the rule evaluation indexes in the answer box. See “step2: rule evaluation” in </a:t>
            </a:r>
            <a:r>
              <a:rPr lang="en-US" sz="2400" dirty="0" err="1"/>
              <a:t>wheetsheet</a:t>
            </a:r>
            <a:r>
              <a:rPr lang="en-US" sz="2400" dirty="0"/>
              <a:t> 8 of the definition of rule indexes. </a:t>
            </a:r>
            <a:r>
              <a:rPr lang="en-US" sz="2400" dirty="0" err="1"/>
              <a:t>E.g</a:t>
            </a:r>
            <a:r>
              <a:rPr lang="en-US" sz="2400" dirty="0"/>
              <a:t> (3,5), (4,4) are the 2 rule indexes selected. Answers “(3,5) (4,4)” or “(3,5),(4,4)” are acceptable. (Hint: it can be more than 2 rules)</a:t>
            </a:r>
          </a:p>
          <a:p>
            <a:r>
              <a:rPr lang="en-US" sz="2400" dirty="0"/>
              <a:t>Step3 Defuzzification: Find the output price value using the mean of maxima (MOM) method.</a:t>
            </a:r>
          </a:p>
          <a:p>
            <a:endParaRPr lang="en-US" sz="2400" dirty="0"/>
          </a:p>
          <a:p>
            <a:endParaRPr lang="en-US" dirty="0"/>
          </a:p>
          <a:p>
            <a:endParaRPr lang="en-US" dirty="0"/>
          </a:p>
        </p:txBody>
      </p:sp>
      <p:sp>
        <p:nvSpPr>
          <p:cNvPr id="4" name="Footer Placeholder 3">
            <a:extLst>
              <a:ext uri="{FF2B5EF4-FFF2-40B4-BE49-F238E27FC236}">
                <a16:creationId xmlns:a16="http://schemas.microsoft.com/office/drawing/2014/main" id="{DBB4B5BB-538C-9775-536E-AC6DA8BB9D5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AA37BEBC-355A-598D-60AB-CA6601DF2F69}"/>
              </a:ext>
            </a:extLst>
          </p:cNvPr>
          <p:cNvSpPr>
            <a:spLocks noGrp="1"/>
          </p:cNvSpPr>
          <p:nvPr>
            <p:ph type="sldNum" sz="quarter" idx="12"/>
          </p:nvPr>
        </p:nvSpPr>
        <p:spPr/>
        <p:txBody>
          <a:bodyPr/>
          <a:lstStyle/>
          <a:p>
            <a:fld id="{B28686DF-4AC6-44BB-9261-A3C12E8BDC53}" type="slidenum">
              <a:rPr lang="en-US" altLang="zh-HK" smtClean="0"/>
              <a:pPr/>
              <a:t>106</a:t>
            </a:fld>
            <a:endParaRPr lang="en-US" altLang="zh-HK"/>
          </a:p>
        </p:txBody>
      </p:sp>
    </p:spTree>
    <p:extLst>
      <p:ext uri="{BB962C8B-B14F-4D97-AF65-F5344CB8AC3E}">
        <p14:creationId xmlns:p14="http://schemas.microsoft.com/office/powerpoint/2010/main" val="3863582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D401-5F50-FFB9-F886-0CF7BB12A28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ABB82A-2BCB-574D-F3C3-D0E313A54B68}"/>
              </a:ext>
            </a:extLst>
          </p:cNvPr>
          <p:cNvSpPr>
            <a:spLocks noGrp="1"/>
          </p:cNvSpPr>
          <p:nvPr>
            <p:ph idx="1"/>
          </p:nvPr>
        </p:nvSpPr>
        <p:spPr/>
        <p:txBody>
          <a:bodyPr>
            <a:normAutofit/>
          </a:bodyPr>
          <a:lstStyle/>
          <a:p>
            <a:r>
              <a:rPr lang="en-US" sz="1800" dirty="0">
                <a:hlinkClick r:id="rId2"/>
              </a:rPr>
              <a:t>https://nitsri.ac.in/Department/Computer%20Science%20&amp;%20Engineering/FuzzyLogic.pdf</a:t>
            </a:r>
            <a:endParaRPr lang="en-US" sz="1800" dirty="0">
              <a:hlinkClick r:id="rId3"/>
            </a:endParaRPr>
          </a:p>
          <a:p>
            <a:r>
              <a:rPr lang="en-US" sz="1800" dirty="0">
                <a:hlinkClick r:id="rId3"/>
              </a:rPr>
              <a:t>https://www.massey.ac.nz/~nhreyes/MASSEY/159741/Lectures/Lec2012-3-159741-FuzzyLogic-v.2.pdf</a:t>
            </a:r>
            <a:r>
              <a:rPr lang="en-US" sz="1800" dirty="0"/>
              <a:t> </a:t>
            </a:r>
          </a:p>
          <a:p>
            <a:r>
              <a:rPr lang="en-US" sz="1800" dirty="0">
                <a:hlinkClick r:id="rId4"/>
              </a:rPr>
              <a:t>https://cse.iitkgp.ac.in/~dsamanta/courses/archive/sca/Archives/Chapter%205%20Defuzzification%20Methods.pdf</a:t>
            </a:r>
            <a:r>
              <a:rPr lang="en-US" sz="1800" dirty="0"/>
              <a:t> </a:t>
            </a:r>
          </a:p>
          <a:p>
            <a:endParaRPr lang="en-US" sz="1800" dirty="0"/>
          </a:p>
        </p:txBody>
      </p:sp>
      <p:sp>
        <p:nvSpPr>
          <p:cNvPr id="4" name="Footer Placeholder 3">
            <a:extLst>
              <a:ext uri="{FF2B5EF4-FFF2-40B4-BE49-F238E27FC236}">
                <a16:creationId xmlns:a16="http://schemas.microsoft.com/office/drawing/2014/main" id="{560713FD-395A-EF8A-1C7C-5DC735821E3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6237EB9-7DC9-0D2C-CE09-941C760C3667}"/>
              </a:ext>
            </a:extLst>
          </p:cNvPr>
          <p:cNvSpPr>
            <a:spLocks noGrp="1"/>
          </p:cNvSpPr>
          <p:nvPr>
            <p:ph type="sldNum" sz="quarter" idx="12"/>
          </p:nvPr>
        </p:nvSpPr>
        <p:spPr/>
        <p:txBody>
          <a:bodyPr/>
          <a:lstStyle/>
          <a:p>
            <a:fld id="{B28686DF-4AC6-44BB-9261-A3C12E8BDC53}" type="slidenum">
              <a:rPr lang="en-US" altLang="zh-HK" smtClean="0"/>
              <a:pPr/>
              <a:t>107</a:t>
            </a:fld>
            <a:endParaRPr lang="en-US" altLang="zh-HK"/>
          </a:p>
        </p:txBody>
      </p:sp>
    </p:spTree>
    <p:extLst>
      <p:ext uri="{BB962C8B-B14F-4D97-AF65-F5344CB8AC3E}">
        <p14:creationId xmlns:p14="http://schemas.microsoft.com/office/powerpoint/2010/main" val="19977996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2C9F-FE49-4D8D-FF41-2F4D9855A88B}"/>
              </a:ext>
            </a:extLst>
          </p:cNvPr>
          <p:cNvSpPr>
            <a:spLocks noGrp="1"/>
          </p:cNvSpPr>
          <p:nvPr>
            <p:ph type="ctrTitle"/>
          </p:nvPr>
        </p:nvSpPr>
        <p:spPr/>
        <p:txBody>
          <a:bodyPr/>
          <a:lstStyle/>
          <a:p>
            <a:r>
              <a:rPr lang="en-US" dirty="0"/>
              <a:t>Appendix</a:t>
            </a:r>
          </a:p>
        </p:txBody>
      </p:sp>
      <p:sp>
        <p:nvSpPr>
          <p:cNvPr id="6" name="Subtitle 5">
            <a:extLst>
              <a:ext uri="{FF2B5EF4-FFF2-40B4-BE49-F238E27FC236}">
                <a16:creationId xmlns:a16="http://schemas.microsoft.com/office/drawing/2014/main" id="{10A617AF-50AB-784D-64C9-E8894B550BB3}"/>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B0A42B75-4FDC-A4FF-7DC0-45A19E90F110}"/>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3EED4B86-EFEB-65C1-FA0F-0731E7FBAE5F}"/>
              </a:ext>
            </a:extLst>
          </p:cNvPr>
          <p:cNvSpPr>
            <a:spLocks noGrp="1"/>
          </p:cNvSpPr>
          <p:nvPr>
            <p:ph type="sldNum" sz="quarter" idx="12"/>
          </p:nvPr>
        </p:nvSpPr>
        <p:spPr/>
        <p:txBody>
          <a:bodyPr/>
          <a:lstStyle/>
          <a:p>
            <a:fld id="{B28686DF-4AC6-44BB-9261-A3C12E8BDC53}" type="slidenum">
              <a:rPr lang="en-US" altLang="zh-HK" smtClean="0"/>
              <a:pPr/>
              <a:t>108</a:t>
            </a:fld>
            <a:endParaRPr lang="en-US" altLang="zh-HK"/>
          </a:p>
        </p:txBody>
      </p:sp>
    </p:spTree>
    <p:extLst>
      <p:ext uri="{BB962C8B-B14F-4D97-AF65-F5344CB8AC3E}">
        <p14:creationId xmlns:p14="http://schemas.microsoft.com/office/powerpoint/2010/main" val="27441179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D367A89-E17F-2A8B-C946-E7E47D6C2C79}"/>
              </a:ext>
            </a:extLst>
          </p:cNvPr>
          <p:cNvSpPr/>
          <p:nvPr/>
        </p:nvSpPr>
        <p:spPr>
          <a:xfrm>
            <a:off x="6904306" y="2238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alpha val="25000"/>
            </a:srgbClr>
          </a:solidFill>
          <a:ln>
            <a:solidFill>
              <a:srgbClr val="00B05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B5339DA-2A81-7E0B-6058-1AC155180B78}"/>
              </a:ext>
            </a:extLst>
          </p:cNvPr>
          <p:cNvSpPr/>
          <p:nvPr/>
        </p:nvSpPr>
        <p:spPr>
          <a:xfrm>
            <a:off x="5866611" y="2184632"/>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26000"/>
            </a:srgbClr>
          </a:solidFill>
          <a:ln>
            <a:solidFill>
              <a:srgbClr val="FCFEBA">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noAutofit/>
          </a:bodyPr>
          <a:lstStyle/>
          <a:p>
            <a:r>
              <a:rPr lang="en-US" sz="2800" dirty="0"/>
              <a:t>De-Fuzzification of the following shape A1 A2</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231800" y="893188"/>
            <a:ext cx="8229600" cy="4525963"/>
          </a:xfrm>
        </p:spPr>
        <p:txBody>
          <a:bodyPr>
            <a:normAutofit fontScale="92500" lnSpcReduction="20000"/>
          </a:bodyPr>
          <a:lstStyle/>
          <a:p>
            <a:r>
              <a:rPr lang="en-US" sz="2000" dirty="0"/>
              <a:t>We need to find x1,x2,x3,x4</a:t>
            </a:r>
          </a:p>
          <a:p>
            <a:r>
              <a:rPr lang="en-US" sz="2000" dirty="0"/>
              <a:t>(0.187/1)=(x1-3500)/(4900-3500)</a:t>
            </a:r>
          </a:p>
          <a:p>
            <a:r>
              <a:rPr lang="en-US" sz="2000" dirty="0"/>
              <a:t>X1=0.187*(4900-3500)+3500=3761.8</a:t>
            </a:r>
          </a:p>
          <a:p>
            <a:endParaRPr lang="en-US" sz="2000" dirty="0"/>
          </a:p>
          <a:p>
            <a:r>
              <a:rPr lang="en-US" sz="2000" dirty="0"/>
              <a:t>(0.187/1)=(x2-5200)/(6600-5200)</a:t>
            </a:r>
          </a:p>
          <a:p>
            <a:r>
              <a:rPr lang="en-US" sz="2000" dirty="0"/>
              <a:t>X2=0.187*(6600-5200)+5200=5461.8</a:t>
            </a:r>
          </a:p>
          <a:p>
            <a:endParaRPr lang="en-US" sz="2000" dirty="0"/>
          </a:p>
          <a:p>
            <a:r>
              <a:rPr lang="en-US" sz="2000" dirty="0"/>
              <a:t>(0.483/1)=(x3-5200)/(6600-5200)</a:t>
            </a:r>
          </a:p>
          <a:p>
            <a:r>
              <a:rPr lang="en-US" sz="2000" dirty="0"/>
              <a:t>X3=0.483*(6600-5200)+5200=5876.2</a:t>
            </a:r>
          </a:p>
          <a:p>
            <a:endParaRPr lang="en-US" sz="2000" dirty="0"/>
          </a:p>
          <a:p>
            <a:r>
              <a:rPr lang="en-US" sz="2000" dirty="0"/>
              <a:t>(0.483/1)=(x4-6600)/(8000-6600)</a:t>
            </a:r>
          </a:p>
          <a:p>
            <a:r>
              <a:rPr lang="en-US" sz="2000" dirty="0"/>
              <a:t>X4=0.483*(8000-6600)+6600=7276.2</a:t>
            </a:r>
          </a:p>
          <a:p>
            <a:endParaRPr lang="en-US" sz="2000" dirty="0"/>
          </a:p>
          <a:p>
            <a:endParaRPr lang="en-US" sz="2000" dirty="0"/>
          </a:p>
          <a:p>
            <a:pPr marL="0" indent="0">
              <a:buNone/>
            </a:pPr>
            <a:r>
              <a:rPr lang="en-US" sz="2000" dirty="0"/>
              <a:t> </a:t>
            </a:r>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109</a:t>
            </a:fld>
            <a:endParaRPr lang="en-US" altLang="zh-HK"/>
          </a:p>
        </p:txBody>
      </p:sp>
      <p:sp>
        <p:nvSpPr>
          <p:cNvPr id="7" name="Slide Number Placeholder 4">
            <a:extLst>
              <a:ext uri="{FF2B5EF4-FFF2-40B4-BE49-F238E27FC236}">
                <a16:creationId xmlns:a16="http://schemas.microsoft.com/office/drawing/2014/main" id="{5204F774-F28B-1296-DAB4-12AE0775B76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B28686DF-4AC6-44BB-9261-A3C12E8BDC53}" type="slidenum">
              <a:rPr lang="en-US" altLang="zh-HK" smtClean="0"/>
              <a:pPr/>
              <a:t>109</a:t>
            </a:fld>
            <a:endParaRPr lang="en-US" altLang="zh-HK" dirty="0"/>
          </a:p>
        </p:txBody>
      </p:sp>
      <p:sp>
        <p:nvSpPr>
          <p:cNvPr id="13" name="TextBox 12">
            <a:extLst>
              <a:ext uri="{FF2B5EF4-FFF2-40B4-BE49-F238E27FC236}">
                <a16:creationId xmlns:a16="http://schemas.microsoft.com/office/drawing/2014/main" id="{75D8E7BC-5F84-0FB5-BCB6-EAB4E3CECDF3}"/>
              </a:ext>
            </a:extLst>
          </p:cNvPr>
          <p:cNvSpPr txBox="1"/>
          <p:nvPr/>
        </p:nvSpPr>
        <p:spPr>
          <a:xfrm>
            <a:off x="4977464" y="5224349"/>
            <a:ext cx="4126737" cy="369332"/>
          </a:xfrm>
          <a:prstGeom prst="rect">
            <a:avLst/>
          </a:prstGeom>
          <a:noFill/>
        </p:spPr>
        <p:txBody>
          <a:bodyPr wrap="square">
            <a:spAutoFit/>
          </a:bodyPr>
          <a:lstStyle/>
          <a:p>
            <a:r>
              <a:rPr lang="en-US" dirty="0"/>
              <a:t>            3500        5200                          8000 </a:t>
            </a:r>
          </a:p>
        </p:txBody>
      </p:sp>
      <p:sp>
        <p:nvSpPr>
          <p:cNvPr id="16" name="TextBox 15">
            <a:extLst>
              <a:ext uri="{FF2B5EF4-FFF2-40B4-BE49-F238E27FC236}">
                <a16:creationId xmlns:a16="http://schemas.microsoft.com/office/drawing/2014/main" id="{911BF846-978E-080F-C636-9D955BF607F5}"/>
              </a:ext>
            </a:extLst>
          </p:cNvPr>
          <p:cNvSpPr txBox="1"/>
          <p:nvPr/>
        </p:nvSpPr>
        <p:spPr>
          <a:xfrm>
            <a:off x="6447106" y="1864686"/>
            <a:ext cx="2705100" cy="369332"/>
          </a:xfrm>
          <a:prstGeom prst="rect">
            <a:avLst/>
          </a:prstGeom>
          <a:noFill/>
        </p:spPr>
        <p:txBody>
          <a:bodyPr wrap="square">
            <a:spAutoFit/>
          </a:bodyPr>
          <a:lstStyle/>
          <a:p>
            <a:r>
              <a:rPr lang="en-US" dirty="0"/>
              <a:t>4900           6600</a:t>
            </a:r>
          </a:p>
        </p:txBody>
      </p:sp>
      <p:sp>
        <p:nvSpPr>
          <p:cNvPr id="18" name="Freeform: Shape 17">
            <a:extLst>
              <a:ext uri="{FF2B5EF4-FFF2-40B4-BE49-F238E27FC236}">
                <a16:creationId xmlns:a16="http://schemas.microsoft.com/office/drawing/2014/main" id="{A75E78C4-33AE-6C24-C6E1-D801F412DEBD}"/>
              </a:ext>
            </a:extLst>
          </p:cNvPr>
          <p:cNvSpPr/>
          <p:nvPr/>
        </p:nvSpPr>
        <p:spPr>
          <a:xfrm>
            <a:off x="5829300" y="3748281"/>
            <a:ext cx="2857500" cy="1485900"/>
          </a:xfrm>
          <a:custGeom>
            <a:avLst/>
            <a:gdLst>
              <a:gd name="connsiteX0" fmla="*/ 0 w 2857500"/>
              <a:gd name="connsiteY0" fmla="*/ 1485900 h 1485900"/>
              <a:gd name="connsiteX1" fmla="*/ 171450 w 2857500"/>
              <a:gd name="connsiteY1" fmla="*/ 971550 h 1485900"/>
              <a:gd name="connsiteX2" fmla="*/ 1238250 w 2857500"/>
              <a:gd name="connsiteY2" fmla="*/ 990600 h 1485900"/>
              <a:gd name="connsiteX3" fmla="*/ 1524000 w 2857500"/>
              <a:gd name="connsiteY3" fmla="*/ 0 h 1485900"/>
              <a:gd name="connsiteX4" fmla="*/ 2447925 w 2857500"/>
              <a:gd name="connsiteY4" fmla="*/ 0 h 1485900"/>
              <a:gd name="connsiteX5" fmla="*/ 2857500 w 2857500"/>
              <a:gd name="connsiteY5" fmla="*/ 1466850 h 1485900"/>
              <a:gd name="connsiteX6" fmla="*/ 0 w 2857500"/>
              <a:gd name="connsiteY6"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485900">
                <a:moveTo>
                  <a:pt x="0" y="1485900"/>
                </a:moveTo>
                <a:lnTo>
                  <a:pt x="171450" y="971550"/>
                </a:lnTo>
                <a:lnTo>
                  <a:pt x="1238250" y="990600"/>
                </a:lnTo>
                <a:lnTo>
                  <a:pt x="1524000" y="0"/>
                </a:lnTo>
                <a:lnTo>
                  <a:pt x="2447925" y="0"/>
                </a:lnTo>
                <a:lnTo>
                  <a:pt x="2857500" y="1466850"/>
                </a:lnTo>
                <a:lnTo>
                  <a:pt x="0" y="1485900"/>
                </a:lnTo>
                <a:close/>
              </a:path>
            </a:pathLst>
          </a:custGeom>
          <a:solidFill>
            <a:srgbClr val="002060">
              <a:alpha val="59000"/>
            </a:srgb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9066291-5D96-6DB5-E70C-6179854E0F4C}"/>
              </a:ext>
            </a:extLst>
          </p:cNvPr>
          <p:cNvSpPr txBox="1"/>
          <p:nvPr/>
        </p:nvSpPr>
        <p:spPr>
          <a:xfrm>
            <a:off x="5689376" y="938243"/>
            <a:ext cx="2956259" cy="646331"/>
          </a:xfrm>
          <a:prstGeom prst="rect">
            <a:avLst/>
          </a:prstGeom>
          <a:noFill/>
        </p:spPr>
        <p:txBody>
          <a:bodyPr wrap="none" rtlCol="0">
            <a:spAutoFit/>
          </a:bodyPr>
          <a:lstStyle/>
          <a:p>
            <a:r>
              <a:rPr lang="en-US" dirty="0"/>
              <a:t>X1,             x2, x3,           x4</a:t>
            </a:r>
          </a:p>
          <a:p>
            <a:r>
              <a:rPr lang="en-US" dirty="0"/>
              <a:t>3762          5462 5876      7276</a:t>
            </a:r>
          </a:p>
        </p:txBody>
      </p:sp>
      <p:cxnSp>
        <p:nvCxnSpPr>
          <p:cNvPr id="22" name="Straight Arrow Connector 21">
            <a:extLst>
              <a:ext uri="{FF2B5EF4-FFF2-40B4-BE49-F238E27FC236}">
                <a16:creationId xmlns:a16="http://schemas.microsoft.com/office/drawing/2014/main" id="{20F60E89-44DF-DF7E-2215-E7A422713C50}"/>
              </a:ext>
            </a:extLst>
          </p:cNvPr>
          <p:cNvCxnSpPr>
            <a:cxnSpLocks/>
          </p:cNvCxnSpPr>
          <p:nvPr/>
        </p:nvCxnSpPr>
        <p:spPr>
          <a:xfrm>
            <a:off x="60198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0C8307-7C4D-8D4C-80EE-5BB990C8F496}"/>
              </a:ext>
            </a:extLst>
          </p:cNvPr>
          <p:cNvCxnSpPr>
            <a:cxnSpLocks/>
          </p:cNvCxnSpPr>
          <p:nvPr/>
        </p:nvCxnSpPr>
        <p:spPr>
          <a:xfrm>
            <a:off x="70866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7D3BB6-FF68-E9AA-9DB1-A36C8CA6976B}"/>
              </a:ext>
            </a:extLst>
          </p:cNvPr>
          <p:cNvCxnSpPr>
            <a:cxnSpLocks/>
          </p:cNvCxnSpPr>
          <p:nvPr/>
        </p:nvCxnSpPr>
        <p:spPr>
          <a:xfrm>
            <a:off x="7315200"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633A69-0280-F186-807A-DD021CBDDE7D}"/>
              </a:ext>
            </a:extLst>
          </p:cNvPr>
          <p:cNvCxnSpPr>
            <a:cxnSpLocks/>
          </p:cNvCxnSpPr>
          <p:nvPr/>
        </p:nvCxnSpPr>
        <p:spPr>
          <a:xfrm>
            <a:off x="8317502"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C62D0E-CFF9-6AE9-5651-EC9EC1487B72}"/>
              </a:ext>
            </a:extLst>
          </p:cNvPr>
          <p:cNvCxnSpPr>
            <a:cxnSpLocks/>
          </p:cNvCxnSpPr>
          <p:nvPr/>
        </p:nvCxnSpPr>
        <p:spPr>
          <a:xfrm flipH="1">
            <a:off x="5856572" y="4725866"/>
            <a:ext cx="2591971" cy="43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526D45-D557-5DA9-1232-6B3625C7D72B}"/>
              </a:ext>
            </a:extLst>
          </p:cNvPr>
          <p:cNvCxnSpPr>
            <a:cxnSpLocks/>
          </p:cNvCxnSpPr>
          <p:nvPr/>
        </p:nvCxnSpPr>
        <p:spPr>
          <a:xfrm flipH="1" flipV="1">
            <a:off x="5671645" y="3744629"/>
            <a:ext cx="2621195" cy="17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4BAC6F-74BB-E2C5-4716-0058119407D2}"/>
              </a:ext>
            </a:extLst>
          </p:cNvPr>
          <p:cNvSpPr txBox="1"/>
          <p:nvPr/>
        </p:nvSpPr>
        <p:spPr>
          <a:xfrm>
            <a:off x="4943793" y="3567130"/>
            <a:ext cx="2362250" cy="369332"/>
          </a:xfrm>
          <a:prstGeom prst="rect">
            <a:avLst/>
          </a:prstGeom>
          <a:noFill/>
        </p:spPr>
        <p:txBody>
          <a:bodyPr wrap="square" rtlCol="0">
            <a:spAutoFit/>
          </a:bodyPr>
          <a:lstStyle/>
          <a:p>
            <a:r>
              <a:rPr lang="en-US" dirty="0"/>
              <a:t>(0.483)</a:t>
            </a:r>
          </a:p>
        </p:txBody>
      </p:sp>
      <p:cxnSp>
        <p:nvCxnSpPr>
          <p:cNvPr id="30" name="Straight Connector 29">
            <a:extLst>
              <a:ext uri="{FF2B5EF4-FFF2-40B4-BE49-F238E27FC236}">
                <a16:creationId xmlns:a16="http://schemas.microsoft.com/office/drawing/2014/main" id="{9F4C8D3B-C050-4811-0DD4-48822B435A4B}"/>
              </a:ext>
            </a:extLst>
          </p:cNvPr>
          <p:cNvCxnSpPr>
            <a:cxnSpLocks/>
          </p:cNvCxnSpPr>
          <p:nvPr/>
        </p:nvCxnSpPr>
        <p:spPr>
          <a:xfrm flipH="1">
            <a:off x="5689376" y="2175513"/>
            <a:ext cx="2679663" cy="91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FD1DB2A-E967-7831-B606-E20BD6D25DBD}"/>
              </a:ext>
            </a:extLst>
          </p:cNvPr>
          <p:cNvSpPr txBox="1"/>
          <p:nvPr/>
        </p:nvSpPr>
        <p:spPr>
          <a:xfrm>
            <a:off x="5332210" y="2014457"/>
            <a:ext cx="2362250" cy="369332"/>
          </a:xfrm>
          <a:prstGeom prst="rect">
            <a:avLst/>
          </a:prstGeom>
          <a:noFill/>
        </p:spPr>
        <p:txBody>
          <a:bodyPr wrap="square" rtlCol="0">
            <a:spAutoFit/>
          </a:bodyPr>
          <a:lstStyle/>
          <a:p>
            <a:r>
              <a:rPr lang="en-US" dirty="0"/>
              <a:t>1</a:t>
            </a:r>
          </a:p>
        </p:txBody>
      </p:sp>
      <p:sp>
        <p:nvSpPr>
          <p:cNvPr id="34" name="TextBox 33">
            <a:extLst>
              <a:ext uri="{FF2B5EF4-FFF2-40B4-BE49-F238E27FC236}">
                <a16:creationId xmlns:a16="http://schemas.microsoft.com/office/drawing/2014/main" id="{D22DD7B8-DB1F-DD3E-191F-CB1DC792497D}"/>
              </a:ext>
            </a:extLst>
          </p:cNvPr>
          <p:cNvSpPr txBox="1"/>
          <p:nvPr/>
        </p:nvSpPr>
        <p:spPr>
          <a:xfrm>
            <a:off x="7166274" y="4339768"/>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Trapezium1</a:t>
            </a:r>
          </a:p>
          <a:p>
            <a:r>
              <a:rPr lang="en-US" dirty="0">
                <a:solidFill>
                  <a:schemeClr val="bg1">
                    <a:lumMod val="75000"/>
                  </a:schemeClr>
                </a:solidFill>
                <a:sym typeface="Symbol" panose="05050102010706020507" pitchFamily="18" charset="2"/>
              </a:rPr>
              <a:t>A1</a:t>
            </a:r>
            <a:endParaRPr lang="en-US" dirty="0">
              <a:solidFill>
                <a:schemeClr val="bg1">
                  <a:lumMod val="75000"/>
                </a:schemeClr>
              </a:solidFill>
            </a:endParaRPr>
          </a:p>
        </p:txBody>
      </p:sp>
      <p:sp>
        <p:nvSpPr>
          <p:cNvPr id="40" name="TextBox 39">
            <a:extLst>
              <a:ext uri="{FF2B5EF4-FFF2-40B4-BE49-F238E27FC236}">
                <a16:creationId xmlns:a16="http://schemas.microsoft.com/office/drawing/2014/main" id="{4C8E8722-68DB-AC60-23BB-F8371196689B}"/>
              </a:ext>
            </a:extLst>
          </p:cNvPr>
          <p:cNvSpPr txBox="1"/>
          <p:nvPr/>
        </p:nvSpPr>
        <p:spPr>
          <a:xfrm>
            <a:off x="5897271" y="4643421"/>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Trapezium2</a:t>
            </a:r>
          </a:p>
          <a:p>
            <a:r>
              <a:rPr lang="en-US" dirty="0">
                <a:solidFill>
                  <a:schemeClr val="bg1">
                    <a:lumMod val="75000"/>
                  </a:schemeClr>
                </a:solidFill>
                <a:sym typeface="Symbol" panose="05050102010706020507" pitchFamily="18" charset="2"/>
              </a:rPr>
              <a:t>A2=</a:t>
            </a:r>
            <a:endParaRPr lang="en-US" dirty="0">
              <a:solidFill>
                <a:schemeClr val="bg1">
                  <a:lumMod val="75000"/>
                </a:schemeClr>
              </a:solidFill>
            </a:endParaRPr>
          </a:p>
        </p:txBody>
      </p:sp>
      <p:cxnSp>
        <p:nvCxnSpPr>
          <p:cNvPr id="41" name="Straight Arrow Connector 40">
            <a:extLst>
              <a:ext uri="{FF2B5EF4-FFF2-40B4-BE49-F238E27FC236}">
                <a16:creationId xmlns:a16="http://schemas.microsoft.com/office/drawing/2014/main" id="{4F468804-FBCF-82C9-7505-4159308D0074}"/>
              </a:ext>
            </a:extLst>
          </p:cNvPr>
          <p:cNvCxnSpPr>
            <a:cxnSpLocks/>
          </p:cNvCxnSpPr>
          <p:nvPr/>
        </p:nvCxnSpPr>
        <p:spPr>
          <a:xfrm flipV="1">
            <a:off x="6513335" y="5188655"/>
            <a:ext cx="5859" cy="5683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9078C1-BE45-C258-1287-31C7D43460BC}"/>
              </a:ext>
            </a:extLst>
          </p:cNvPr>
          <p:cNvCxnSpPr>
            <a:cxnSpLocks/>
          </p:cNvCxnSpPr>
          <p:nvPr/>
        </p:nvCxnSpPr>
        <p:spPr>
          <a:xfrm flipH="1" flipV="1">
            <a:off x="7785027" y="5117480"/>
            <a:ext cx="39799" cy="61604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CC10999-BB64-09CE-5170-A484AB92E48C}"/>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47" name="TextBox 46">
            <a:extLst>
              <a:ext uri="{FF2B5EF4-FFF2-40B4-BE49-F238E27FC236}">
                <a16:creationId xmlns:a16="http://schemas.microsoft.com/office/drawing/2014/main" id="{F0656CF5-420B-8741-0782-315D851132F7}"/>
              </a:ext>
            </a:extLst>
          </p:cNvPr>
          <p:cNvSpPr txBox="1"/>
          <p:nvPr/>
        </p:nvSpPr>
        <p:spPr>
          <a:xfrm>
            <a:off x="7491594" y="5756975"/>
            <a:ext cx="993157" cy="646331"/>
          </a:xfrm>
          <a:prstGeom prst="rect">
            <a:avLst/>
          </a:prstGeom>
          <a:noFill/>
        </p:spPr>
        <p:txBody>
          <a:bodyPr wrap="none" rtlCol="0">
            <a:spAutoFit/>
          </a:bodyPr>
          <a:lstStyle/>
          <a:p>
            <a:r>
              <a:rPr lang="en-US" dirty="0"/>
              <a:t>Centroid</a:t>
            </a:r>
          </a:p>
          <a:p>
            <a:r>
              <a:rPr lang="en-US" dirty="0"/>
              <a:t>C1</a:t>
            </a:r>
          </a:p>
        </p:txBody>
      </p:sp>
      <p:sp>
        <p:nvSpPr>
          <p:cNvPr id="49" name="TextBox 48">
            <a:extLst>
              <a:ext uri="{FF2B5EF4-FFF2-40B4-BE49-F238E27FC236}">
                <a16:creationId xmlns:a16="http://schemas.microsoft.com/office/drawing/2014/main" id="{8D9E856B-16B3-4DCA-9102-ED9107DD6F7B}"/>
              </a:ext>
            </a:extLst>
          </p:cNvPr>
          <p:cNvSpPr txBox="1"/>
          <p:nvPr/>
        </p:nvSpPr>
        <p:spPr>
          <a:xfrm>
            <a:off x="4977464" y="4526156"/>
            <a:ext cx="4576762" cy="369332"/>
          </a:xfrm>
          <a:prstGeom prst="rect">
            <a:avLst/>
          </a:prstGeom>
          <a:noFill/>
        </p:spPr>
        <p:txBody>
          <a:bodyPr wrap="square">
            <a:spAutoFit/>
          </a:bodyPr>
          <a:lstStyle/>
          <a:p>
            <a:r>
              <a:rPr lang="en-US" dirty="0"/>
              <a:t>(0.187)</a:t>
            </a:r>
          </a:p>
        </p:txBody>
      </p:sp>
    </p:spTree>
    <p:extLst>
      <p:ext uri="{BB962C8B-B14F-4D97-AF65-F5344CB8AC3E}">
        <p14:creationId xmlns:p14="http://schemas.microsoft.com/office/powerpoint/2010/main" val="299893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800" b="1" i="0" u="none" strike="noStrike" baseline="0" dirty="0">
                <a:solidFill>
                  <a:srgbClr val="FF0000"/>
                </a:solidFill>
                <a:latin typeface="Arial" panose="020B0604020202020204" pitchFamily="34" charset="0"/>
              </a:rPr>
              <a:t>Answer: Worksheet 1: Degree of membership</a:t>
            </a:r>
            <a:endParaRPr lang="en-US" sz="6000" dirty="0">
              <a:solidFill>
                <a:srgbClr val="FF0000"/>
              </a:solidFill>
            </a:endParaRP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a:bodyPr>
          <a:lstStyle/>
          <a:p>
            <a:pPr algn="l"/>
            <a:r>
              <a:rPr lang="en-US" sz="2400" b="0" i="0" u="none" strike="noStrike" baseline="0" dirty="0">
                <a:solidFill>
                  <a:srgbClr val="000000"/>
                </a:solidFill>
                <a:latin typeface="ArialMT"/>
              </a:rPr>
              <a:t>A fuzzy set is shown in the diagram</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a:t>
            </a:r>
            <a:r>
              <a:rPr lang="en-US" sz="2400" dirty="0">
                <a:solidFill>
                  <a:srgbClr val="FF0000"/>
                </a:solidFill>
                <a:latin typeface="ArialMT"/>
              </a:rPr>
              <a:t>by</a:t>
            </a:r>
            <a:r>
              <a:rPr lang="en-US" sz="2400" dirty="0">
                <a:solidFill>
                  <a:srgbClr val="000000"/>
                </a:solidFill>
                <a:latin typeface="ArialMT"/>
              </a:rPr>
              <a:t> </a:t>
            </a:r>
            <a:r>
              <a:rPr lang="en-US" sz="2400" dirty="0">
                <a:solidFill>
                  <a:srgbClr val="FF0000"/>
                </a:solidFill>
                <a:latin typeface="ArialMT"/>
              </a:rPr>
              <a:t>inspection</a:t>
            </a:r>
            <a:r>
              <a:rPr lang="en-US" sz="2400" dirty="0">
                <a:latin typeface="ArialMT"/>
              </a:rPr>
              <a:t> </a:t>
            </a:r>
            <a:r>
              <a:rPr lang="en-US" sz="2400" dirty="0">
                <a:solidFill>
                  <a:srgbClr val="000000"/>
                </a:solidFill>
                <a:latin typeface="ArialMT"/>
              </a:rPr>
              <a:t>the membership values of Warm, Cold and Hot.</a:t>
            </a:r>
          </a:p>
          <a:p>
            <a:r>
              <a:rPr lang="en-US" sz="2400" dirty="0">
                <a:solidFill>
                  <a:srgbClr val="FF0000"/>
                </a:solidFill>
                <a:latin typeface="ArialMT"/>
              </a:rPr>
              <a:t>Answer:</a:t>
            </a:r>
          </a:p>
          <a:p>
            <a:pPr marL="800100" lvl="1" indent="-342900">
              <a:buFont typeface="+mj-lt"/>
              <a:buAutoNum type="alphaLcParenR"/>
            </a:pPr>
            <a:r>
              <a:rPr lang="en-US" sz="1800" dirty="0">
                <a:solidFill>
                  <a:srgbClr val="FF0000"/>
                </a:solidFill>
                <a:latin typeface="ArialMT"/>
              </a:rPr>
              <a:t>the membership value  of Warm is 0.25.</a:t>
            </a:r>
          </a:p>
          <a:p>
            <a:pPr marL="800100" lvl="1" indent="-342900">
              <a:buFont typeface="+mj-lt"/>
              <a:buAutoNum type="alphaLcParenR"/>
            </a:pPr>
            <a:r>
              <a:rPr lang="en-US" sz="1800" dirty="0">
                <a:solidFill>
                  <a:srgbClr val="FF0000"/>
                </a:solidFill>
                <a:latin typeface="ArialMT"/>
              </a:rPr>
              <a:t>the membership value  of Cold is 0.</a:t>
            </a:r>
          </a:p>
          <a:p>
            <a:pPr marL="800100" lvl="1" indent="-342900">
              <a:buFont typeface="+mj-lt"/>
              <a:buAutoNum type="alphaLcParenR"/>
            </a:pPr>
            <a:r>
              <a:rPr lang="en-US" sz="1800" dirty="0">
                <a:solidFill>
                  <a:srgbClr val="FF0000"/>
                </a:solidFill>
                <a:latin typeface="ArialMT"/>
              </a:rPr>
              <a:t>the membership value of Hot is 0.55.</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11</a:t>
            </a:fld>
            <a:endParaRPr lang="en-US" altLang="zh-HK"/>
          </a:p>
        </p:txBody>
      </p:sp>
      <p:sp>
        <p:nvSpPr>
          <p:cNvPr id="36" name="Content Placeholder 2">
            <a:extLst>
              <a:ext uri="{FF2B5EF4-FFF2-40B4-BE49-F238E27FC236}">
                <a16:creationId xmlns:a16="http://schemas.microsoft.com/office/drawing/2014/main" id="{04760688-340C-DE9F-B50C-9B14B9D39387}"/>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37" name="TextBox 36">
            <a:extLst>
              <a:ext uri="{FF2B5EF4-FFF2-40B4-BE49-F238E27FC236}">
                <a16:creationId xmlns:a16="http://schemas.microsoft.com/office/drawing/2014/main" id="{FEDFC67A-7149-3FB7-5628-C0FEDBD29694}"/>
              </a:ext>
            </a:extLst>
          </p:cNvPr>
          <p:cNvSpPr txBox="1"/>
          <p:nvPr/>
        </p:nvSpPr>
        <p:spPr>
          <a:xfrm>
            <a:off x="4616113" y="1108424"/>
            <a:ext cx="3357500" cy="646331"/>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t>
            </a:r>
            <a:r>
              <a:rPr lang="en-US" sz="1800" dirty="0">
                <a:solidFill>
                  <a:srgbClr val="000000"/>
                </a:solidFill>
                <a:latin typeface="ArialMT"/>
              </a:rPr>
              <a:t>A()  Fuzzy membership value</a:t>
            </a:r>
          </a:p>
          <a:p>
            <a:endParaRPr lang="en-US" dirty="0"/>
          </a:p>
        </p:txBody>
      </p:sp>
      <p:sp>
        <p:nvSpPr>
          <p:cNvPr id="38" name="Rectangle 37">
            <a:extLst>
              <a:ext uri="{FF2B5EF4-FFF2-40B4-BE49-F238E27FC236}">
                <a16:creationId xmlns:a16="http://schemas.microsoft.com/office/drawing/2014/main" id="{DEDB9D1C-F763-CC13-2C7A-24358A2447B1}"/>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55145DB8-D2CB-9486-57C2-7FCA0440D341}"/>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435BDAB-7ACF-43F1-4E6F-7A1F1DBFCBD7}"/>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C77FEF1-86D2-6E50-C871-823275736680}"/>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D89AE4D-4B13-344A-8177-84322390FD60}"/>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43" name="Straight Connector 42">
            <a:extLst>
              <a:ext uri="{FF2B5EF4-FFF2-40B4-BE49-F238E27FC236}">
                <a16:creationId xmlns:a16="http://schemas.microsoft.com/office/drawing/2014/main" id="{D3CD900D-EF20-0A5D-C854-EE0AF78265D9}"/>
              </a:ext>
            </a:extLst>
          </p:cNvPr>
          <p:cNvCxnSpPr>
            <a:cxnSpLocks/>
          </p:cNvCxnSpPr>
          <p:nvPr/>
        </p:nvCxnSpPr>
        <p:spPr>
          <a:xfrm>
            <a:off x="5043914" y="4586230"/>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DB0BEDF-DFD3-C67D-C4EE-206C82F7FC7C}"/>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21C9F31-84ED-DFF7-D536-35A123FCF6CF}"/>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47" name="TextBox 46">
            <a:extLst>
              <a:ext uri="{FF2B5EF4-FFF2-40B4-BE49-F238E27FC236}">
                <a16:creationId xmlns:a16="http://schemas.microsoft.com/office/drawing/2014/main" id="{816A6676-C1F9-C87D-D5AF-65FACB597DF4}"/>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48" name="Straight Connector 47">
            <a:extLst>
              <a:ext uri="{FF2B5EF4-FFF2-40B4-BE49-F238E27FC236}">
                <a16:creationId xmlns:a16="http://schemas.microsoft.com/office/drawing/2014/main" id="{4FF94949-849E-41FB-AA82-82C8EB5C45F8}"/>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9589C34-9328-0B6D-48C5-7965AECB2B78}"/>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7F7DBF21-8DEC-DC8A-4BF7-72B2635F2DD4}"/>
              </a:ext>
            </a:extLst>
          </p:cNvPr>
          <p:cNvCxnSpPr>
            <a:cxnSpLocks/>
          </p:cNvCxnSpPr>
          <p:nvPr/>
        </p:nvCxnSpPr>
        <p:spPr>
          <a:xfrm>
            <a:off x="5088884" y="3764173"/>
            <a:ext cx="2670743"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1A8EFEB-2FC3-428A-C353-D13FFC55B2BA}"/>
              </a:ext>
            </a:extLst>
          </p:cNvPr>
          <p:cNvCxnSpPr>
            <a:cxnSpLocks/>
          </p:cNvCxnSpPr>
          <p:nvPr/>
        </p:nvCxnSpPr>
        <p:spPr>
          <a:xfrm>
            <a:off x="5088884" y="3317289"/>
            <a:ext cx="1324072" cy="310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20">
            <a:extLst>
              <a:ext uri="{FF2B5EF4-FFF2-40B4-BE49-F238E27FC236}">
                <a16:creationId xmlns:a16="http://schemas.microsoft.com/office/drawing/2014/main" id="{A4F0B893-65AF-A697-018F-1C1A94619D0B}"/>
              </a:ext>
            </a:extLst>
          </p:cNvPr>
          <p:cNvGraphicFramePr>
            <a:graphicFrameLocks noGrp="1"/>
          </p:cNvGraphicFramePr>
          <p:nvPr>
            <p:extLst>
              <p:ext uri="{D42A27DB-BD31-4B8C-83A1-F6EECF244321}">
                <p14:modId xmlns:p14="http://schemas.microsoft.com/office/powerpoint/2010/main" val="1635013059"/>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53" name="TextBox 52">
            <a:extLst>
              <a:ext uri="{FF2B5EF4-FFF2-40B4-BE49-F238E27FC236}">
                <a16:creationId xmlns:a16="http://schemas.microsoft.com/office/drawing/2014/main" id="{CE5C5E34-6ACB-CEED-D732-C57838DCEAD8}"/>
              </a:ext>
            </a:extLst>
          </p:cNvPr>
          <p:cNvSpPr txBox="1"/>
          <p:nvPr/>
        </p:nvSpPr>
        <p:spPr>
          <a:xfrm>
            <a:off x="7593191" y="4683749"/>
            <a:ext cx="631695" cy="369332"/>
          </a:xfrm>
          <a:prstGeom prst="rect">
            <a:avLst/>
          </a:prstGeom>
          <a:noFill/>
        </p:spPr>
        <p:txBody>
          <a:bodyPr wrap="square">
            <a:spAutoFit/>
          </a:bodyPr>
          <a:lstStyle/>
          <a:p>
            <a:r>
              <a:rPr lang="en-US" sz="1800" dirty="0"/>
              <a:t>68</a:t>
            </a:r>
            <a:endParaRPr lang="en-US" dirty="0"/>
          </a:p>
        </p:txBody>
      </p:sp>
      <p:cxnSp>
        <p:nvCxnSpPr>
          <p:cNvPr id="54" name="Straight Connector 53">
            <a:extLst>
              <a:ext uri="{FF2B5EF4-FFF2-40B4-BE49-F238E27FC236}">
                <a16:creationId xmlns:a16="http://schemas.microsoft.com/office/drawing/2014/main" id="{A824A75D-36F9-00F0-A926-94DDB439A216}"/>
              </a:ext>
            </a:extLst>
          </p:cNvPr>
          <p:cNvCxnSpPr>
            <a:cxnSpLocks/>
          </p:cNvCxnSpPr>
          <p:nvPr/>
        </p:nvCxnSpPr>
        <p:spPr>
          <a:xfrm>
            <a:off x="5088884" y="3068873"/>
            <a:ext cx="2670743" cy="30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1B4A279-05D5-D96D-88FA-AF2953D42B7B}"/>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sp>
        <p:nvSpPr>
          <p:cNvPr id="58" name="TextBox 57">
            <a:extLst>
              <a:ext uri="{FF2B5EF4-FFF2-40B4-BE49-F238E27FC236}">
                <a16:creationId xmlns:a16="http://schemas.microsoft.com/office/drawing/2014/main" id="{7DDA019B-2D70-62DB-B30F-D5C672816F5D}"/>
              </a:ext>
            </a:extLst>
          </p:cNvPr>
          <p:cNvSpPr txBox="1"/>
          <p:nvPr/>
        </p:nvSpPr>
        <p:spPr>
          <a:xfrm>
            <a:off x="5114354" y="4693561"/>
            <a:ext cx="3933792" cy="1200329"/>
          </a:xfrm>
          <a:prstGeom prst="rect">
            <a:avLst/>
          </a:prstGeom>
          <a:noFill/>
        </p:spPr>
        <p:txBody>
          <a:bodyPr wrap="square">
            <a:spAutoFit/>
          </a:bodyPr>
          <a:lstStyle/>
          <a:p>
            <a:r>
              <a:rPr lang="en-US" sz="1800" dirty="0"/>
              <a:t>0         20         40</a:t>
            </a:r>
            <a:r>
              <a:rPr lang="en-US" sz="1800" dirty="0">
                <a:solidFill>
                  <a:srgbClr val="FF0000"/>
                </a:solidFill>
              </a:rPr>
              <a:t> </a:t>
            </a:r>
            <a:r>
              <a:rPr lang="en-US" sz="1800" dirty="0"/>
              <a:t>   </a:t>
            </a:r>
            <a:r>
              <a:rPr lang="en-US" sz="1800" dirty="0">
                <a:solidFill>
                  <a:srgbClr val="00B050"/>
                </a:solidFill>
              </a:rPr>
              <a:t>50</a:t>
            </a:r>
            <a:r>
              <a:rPr lang="en-US" sz="1800" dirty="0"/>
              <a:t>     60        80     100</a:t>
            </a:r>
          </a:p>
          <a:p>
            <a:pPr algn="ctr"/>
            <a:r>
              <a:rPr lang="en-US" sz="1800" dirty="0"/>
              <a:t>Fuzzy membership functions</a:t>
            </a:r>
          </a:p>
          <a:p>
            <a:pPr algn="ctr"/>
            <a:r>
              <a:rPr lang="en-US" sz="1800" dirty="0"/>
              <a:t>Temperature in </a:t>
            </a:r>
            <a:r>
              <a:rPr lang="en-US" sz="1800" dirty="0">
                <a:latin typeface="ArialMT"/>
                <a:sym typeface="Symbol" panose="05050102010706020507" pitchFamily="18" charset="2"/>
              </a:rPr>
              <a:t></a:t>
            </a:r>
            <a:r>
              <a:rPr lang="en-US" sz="1800" dirty="0">
                <a:latin typeface="ArialMT"/>
              </a:rPr>
              <a:t>C</a:t>
            </a:r>
          </a:p>
          <a:p>
            <a:pPr algn="ctr"/>
            <a:endParaRPr lang="en-US" dirty="0"/>
          </a:p>
        </p:txBody>
      </p:sp>
      <p:sp>
        <p:nvSpPr>
          <p:cNvPr id="60" name="TextBox 59">
            <a:extLst>
              <a:ext uri="{FF2B5EF4-FFF2-40B4-BE49-F238E27FC236}">
                <a16:creationId xmlns:a16="http://schemas.microsoft.com/office/drawing/2014/main" id="{EFC497BD-608D-048F-6EB0-6DCDC02B88DB}"/>
              </a:ext>
            </a:extLst>
          </p:cNvPr>
          <p:cNvSpPr txBox="1"/>
          <p:nvPr/>
        </p:nvSpPr>
        <p:spPr>
          <a:xfrm>
            <a:off x="4565800" y="2827098"/>
            <a:ext cx="675760" cy="369332"/>
          </a:xfrm>
          <a:prstGeom prst="rect">
            <a:avLst/>
          </a:prstGeom>
          <a:noFill/>
        </p:spPr>
        <p:txBody>
          <a:bodyPr wrap="square">
            <a:spAutoFit/>
          </a:bodyPr>
          <a:lstStyle/>
          <a:p>
            <a:r>
              <a:rPr lang="en-US" sz="1800" dirty="0">
                <a:solidFill>
                  <a:srgbClr val="FF0000"/>
                </a:solidFill>
                <a:latin typeface="ArialMT"/>
              </a:rPr>
              <a:t>0.55</a:t>
            </a:r>
            <a:endParaRPr lang="en-US" dirty="0"/>
          </a:p>
        </p:txBody>
      </p:sp>
      <p:sp>
        <p:nvSpPr>
          <p:cNvPr id="61" name="TextBox 60">
            <a:extLst>
              <a:ext uri="{FF2B5EF4-FFF2-40B4-BE49-F238E27FC236}">
                <a16:creationId xmlns:a16="http://schemas.microsoft.com/office/drawing/2014/main" id="{50CFFF2E-D890-8FB5-07DE-D43E38C9BA01}"/>
              </a:ext>
            </a:extLst>
          </p:cNvPr>
          <p:cNvSpPr txBox="1"/>
          <p:nvPr/>
        </p:nvSpPr>
        <p:spPr>
          <a:xfrm>
            <a:off x="4567714" y="3564895"/>
            <a:ext cx="675760" cy="369332"/>
          </a:xfrm>
          <a:prstGeom prst="rect">
            <a:avLst/>
          </a:prstGeom>
          <a:noFill/>
        </p:spPr>
        <p:txBody>
          <a:bodyPr wrap="square">
            <a:spAutoFit/>
          </a:bodyPr>
          <a:lstStyle/>
          <a:p>
            <a:r>
              <a:rPr lang="en-US" sz="1800" dirty="0">
                <a:solidFill>
                  <a:srgbClr val="FF0000"/>
                </a:solidFill>
                <a:latin typeface="ArialMT"/>
              </a:rPr>
              <a:t>0.25</a:t>
            </a:r>
            <a:endParaRPr lang="en-US" dirty="0"/>
          </a:p>
        </p:txBody>
      </p:sp>
    </p:spTree>
    <p:extLst>
      <p:ext uri="{BB962C8B-B14F-4D97-AF65-F5344CB8AC3E}">
        <p14:creationId xmlns:p14="http://schemas.microsoft.com/office/powerpoint/2010/main" val="2536736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1574576" y="215462"/>
            <a:ext cx="8229600" cy="1002621"/>
          </a:xfrm>
        </p:spPr>
        <p:txBody>
          <a:bodyPr>
            <a:noAutofit/>
          </a:bodyPr>
          <a:lstStyle/>
          <a:p>
            <a:r>
              <a:rPr lang="en-US" sz="2000" dirty="0"/>
              <a:t>De-Fuzzification :X1</a:t>
            </a:r>
            <a:r>
              <a:rPr lang="en-US" sz="2000" dirty="0">
                <a:sym typeface="Symbol" panose="05050102010706020507" pitchFamily="18" charset="2"/>
              </a:rPr>
              <a:t>  </a:t>
            </a:r>
            <a:r>
              <a:rPr lang="en-US" sz="2000" dirty="0"/>
              <a:t>3762, X2</a:t>
            </a:r>
            <a:r>
              <a:rPr lang="en-US" sz="2000" dirty="0">
                <a:sym typeface="Symbol" panose="05050102010706020507" pitchFamily="18" charset="2"/>
              </a:rPr>
              <a:t>  </a:t>
            </a:r>
            <a:r>
              <a:rPr lang="en-US" sz="2000" dirty="0"/>
              <a:t>5462,5876</a:t>
            </a:r>
            <a:r>
              <a:rPr lang="en-US" sz="2000" dirty="0">
                <a:sym typeface="Symbol" panose="05050102010706020507" pitchFamily="18" charset="2"/>
              </a:rPr>
              <a:t>  5876,</a:t>
            </a:r>
            <a:r>
              <a:rPr lang="en-US" sz="2000" dirty="0"/>
              <a:t>X4</a:t>
            </a:r>
            <a:r>
              <a:rPr lang="en-US" sz="2000" dirty="0">
                <a:sym typeface="Symbol" panose="05050102010706020507" pitchFamily="18" charset="2"/>
              </a:rPr>
              <a:t>  7276</a:t>
            </a:r>
            <a:br>
              <a:rPr lang="en-US" sz="1200" dirty="0">
                <a:sym typeface="Symbol" panose="05050102010706020507" pitchFamily="18" charset="2"/>
              </a:rPr>
            </a:br>
            <a:r>
              <a:rPr lang="en-US" sz="2400" dirty="0">
                <a:hlinkClick r:id="rId2"/>
              </a:rPr>
              <a:t>https://www.efunda.com/math/areas/trapezoid.cfm</a:t>
            </a:r>
            <a:r>
              <a:rPr lang="en-US" sz="2400" dirty="0"/>
              <a:t>  </a:t>
            </a:r>
            <a:br>
              <a:rPr lang="en-US" sz="3600" dirty="0">
                <a:sym typeface="Symbol" panose="05050102010706020507" pitchFamily="18" charset="2"/>
              </a:rPr>
            </a:br>
            <a:endParaRPr lang="en-US" sz="3600" dirty="0"/>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176625" y="0"/>
            <a:ext cx="5293341" cy="6858000"/>
          </a:xfrm>
        </p:spPr>
        <p:txBody>
          <a:bodyPr>
            <a:noAutofit/>
          </a:bodyPr>
          <a:lstStyle/>
          <a:p>
            <a:r>
              <a:rPr lang="en-US" sz="1400" b="0" i="0" u="none" baseline="0" dirty="0">
                <a:solidFill>
                  <a:srgbClr val="000000"/>
                </a:solidFill>
                <a:latin typeface="Courier New" panose="02070309020205020404" pitchFamily="49" charset="0"/>
              </a:rPr>
              <a:t>clear </a:t>
            </a:r>
          </a:p>
          <a:p>
            <a:r>
              <a:rPr lang="en-US" sz="1400" b="0" i="0" u="none" baseline="0" dirty="0">
                <a:solidFill>
                  <a:srgbClr val="000000"/>
                </a:solidFill>
                <a:latin typeface="Courier New" panose="02070309020205020404" pitchFamily="49" charset="0"/>
              </a:rPr>
              <a:t>format </a:t>
            </a:r>
            <a:r>
              <a:rPr lang="en-US" sz="1400" b="0" i="0" u="none" baseline="0" dirty="0">
                <a:solidFill>
                  <a:srgbClr val="AA04F9"/>
                </a:solidFill>
                <a:latin typeface="Courier New" panose="02070309020205020404" pitchFamily="49" charset="0"/>
              </a:rPr>
              <a:t>short</a:t>
            </a:r>
            <a:r>
              <a:rPr lang="en-US" sz="1400" b="0" i="0" u="none" baseline="0" dirty="0">
                <a:solidFill>
                  <a:srgbClr val="000000"/>
                </a:solidFill>
                <a:latin typeface="Courier New" panose="02070309020205020404" pitchFamily="49" charset="0"/>
              </a:rPr>
              <a:t> </a:t>
            </a:r>
            <a:r>
              <a:rPr lang="en-US" sz="1400" b="0" i="0" u="none" baseline="0" dirty="0">
                <a:solidFill>
                  <a:srgbClr val="AA04F9"/>
                </a:solidFill>
                <a:latin typeface="Courier New" panose="02070309020205020404" pitchFamily="49" charset="0"/>
              </a:rPr>
              <a:t>G</a:t>
            </a:r>
          </a:p>
          <a:p>
            <a:r>
              <a:rPr lang="en-US" sz="1400" b="0" i="0" u="none" baseline="0" dirty="0">
                <a:solidFill>
                  <a:srgbClr val="028009"/>
                </a:solidFill>
                <a:latin typeface="Courier New" panose="02070309020205020404" pitchFamily="49" charset="0"/>
              </a:rPr>
              <a:t>%Center_trapezium1</a:t>
            </a:r>
          </a:p>
          <a:p>
            <a:r>
              <a:rPr lang="en-US" sz="1400" b="0" i="0" u="none" baseline="0" dirty="0">
                <a:solidFill>
                  <a:srgbClr val="000000"/>
                </a:solidFill>
                <a:latin typeface="Courier New" panose="02070309020205020404" pitchFamily="49" charset="0"/>
              </a:rPr>
              <a:t>a=7276-5876</a:t>
            </a:r>
          </a:p>
          <a:p>
            <a:r>
              <a:rPr lang="en-US" sz="1400" b="0" i="0" u="none" baseline="0" dirty="0">
                <a:solidFill>
                  <a:srgbClr val="000000"/>
                </a:solidFill>
                <a:latin typeface="Courier New" panose="02070309020205020404" pitchFamily="49" charset="0"/>
              </a:rPr>
              <a:t>b=8000-5200</a:t>
            </a:r>
          </a:p>
          <a:p>
            <a:r>
              <a:rPr lang="en-US" sz="1400" b="0" i="0" u="none" baseline="0" dirty="0">
                <a:solidFill>
                  <a:srgbClr val="000000"/>
                </a:solidFill>
                <a:latin typeface="Courier New" panose="02070309020205020404" pitchFamily="49" charset="0"/>
              </a:rPr>
              <a:t>c=5876-5200</a:t>
            </a:r>
          </a:p>
          <a:p>
            <a:r>
              <a:rPr lang="pt-BR" sz="1400" b="0" i="0" u="none" baseline="0" dirty="0">
                <a:solidFill>
                  <a:srgbClr val="000000"/>
                </a:solidFill>
                <a:latin typeface="Courier New" panose="02070309020205020404" pitchFamily="49" charset="0"/>
              </a:rPr>
              <a:t>h=0.483 </a:t>
            </a:r>
            <a:r>
              <a:rPr lang="pt-BR" sz="1400" b="0" i="0" u="none" baseline="0" dirty="0">
                <a:solidFill>
                  <a:srgbClr val="028009"/>
                </a:solidFill>
                <a:latin typeface="Courier New" panose="02070309020205020404" pitchFamily="49" charset="0"/>
              </a:rPr>
              <a:t>% find trapezium centroid C1</a:t>
            </a:r>
          </a:p>
          <a:p>
            <a:r>
              <a:rPr lang="pt-BR" sz="1400" b="0" i="0" u="none" baseline="0" dirty="0">
                <a:solidFill>
                  <a:srgbClr val="000000"/>
                </a:solidFill>
                <a:latin typeface="Courier New" panose="02070309020205020404" pitchFamily="49" charset="0"/>
              </a:rPr>
              <a:t>C1=5200+(2*a*c+a^2+c*b+a*b+b^2)/(3*(a+b))</a:t>
            </a:r>
          </a:p>
          <a:p>
            <a:r>
              <a:rPr lang="pt-BR" sz="1400" b="0" i="0" u="none" baseline="0" dirty="0">
                <a:solidFill>
                  <a:srgbClr val="000000"/>
                </a:solidFill>
                <a:latin typeface="Courier New" panose="02070309020205020404" pitchFamily="49" charset="0"/>
              </a:rPr>
              <a:t>A1=(a+b)*h/2 </a:t>
            </a:r>
          </a:p>
          <a:p>
            <a:r>
              <a:rPr lang="pt-BR" sz="1400" b="0" i="0" u="none" baseline="0" dirty="0">
                <a:solidFill>
                  <a:srgbClr val="000000"/>
                </a:solidFill>
                <a:latin typeface="Courier New" panose="02070309020205020404" pitchFamily="49" charset="0"/>
              </a:rPr>
              <a:t>clear </a:t>
            </a:r>
            <a:r>
              <a:rPr lang="pt-BR" sz="1400" b="0" i="0" u="none" baseline="0" dirty="0">
                <a:solidFill>
                  <a:srgbClr val="AA04F9"/>
                </a:solidFill>
                <a:latin typeface="Courier New" panose="02070309020205020404" pitchFamily="49" charset="0"/>
              </a:rPr>
              <a:t>a</a:t>
            </a:r>
            <a:r>
              <a:rPr lang="pt-BR" sz="1400" b="0" i="0" u="none" baseline="0" dirty="0">
                <a:solidFill>
                  <a:srgbClr val="000000"/>
                </a:solidFill>
                <a:latin typeface="Courier New" panose="02070309020205020404" pitchFamily="49" charset="0"/>
              </a:rPr>
              <a:t>,b,c,h </a:t>
            </a:r>
            <a:r>
              <a:rPr lang="pt-BR" sz="1400" b="0" i="0" u="none" baseline="0" dirty="0">
                <a:solidFill>
                  <a:srgbClr val="028009"/>
                </a:solidFill>
                <a:latin typeface="Courier New" panose="02070309020205020404" pitchFamily="49" charset="0"/>
              </a:rPr>
              <a:t>%///////////////////</a:t>
            </a:r>
          </a:p>
          <a:p>
            <a:r>
              <a:rPr lang="en-US" sz="1400" b="0" i="0" u="none" baseline="0" dirty="0">
                <a:solidFill>
                  <a:srgbClr val="028009"/>
                </a:solidFill>
                <a:latin typeface="Courier New" panose="02070309020205020404" pitchFamily="49" charset="0"/>
              </a:rPr>
              <a:t>%Center_trapezium2</a:t>
            </a:r>
          </a:p>
          <a:p>
            <a:r>
              <a:rPr lang="en-US" sz="1400" b="0" i="0" u="none" baseline="0" dirty="0">
                <a:solidFill>
                  <a:srgbClr val="000000"/>
                </a:solidFill>
                <a:latin typeface="Courier New" panose="02070309020205020404" pitchFamily="49" charset="0"/>
              </a:rPr>
              <a:t>a=5462-3762</a:t>
            </a:r>
          </a:p>
          <a:p>
            <a:r>
              <a:rPr lang="en-US" sz="1400" b="0" i="0" u="none" baseline="0" dirty="0">
                <a:solidFill>
                  <a:srgbClr val="000000"/>
                </a:solidFill>
                <a:latin typeface="Courier New" panose="02070309020205020404" pitchFamily="49" charset="0"/>
              </a:rPr>
              <a:t>b=5462-3500</a:t>
            </a:r>
          </a:p>
          <a:p>
            <a:r>
              <a:rPr lang="en-US" sz="1400" b="0" i="0" u="none" baseline="0" dirty="0">
                <a:solidFill>
                  <a:srgbClr val="000000"/>
                </a:solidFill>
                <a:latin typeface="Courier New" panose="02070309020205020404" pitchFamily="49" charset="0"/>
              </a:rPr>
              <a:t>c=3762-3500</a:t>
            </a:r>
          </a:p>
          <a:p>
            <a:r>
              <a:rPr lang="pt-BR" sz="1400" b="0" i="0" u="none" baseline="0" dirty="0">
                <a:solidFill>
                  <a:srgbClr val="000000"/>
                </a:solidFill>
                <a:latin typeface="Courier New" panose="02070309020205020404" pitchFamily="49" charset="0"/>
              </a:rPr>
              <a:t>h=0.187 </a:t>
            </a:r>
            <a:r>
              <a:rPr lang="pt-BR" sz="1400" b="0" i="0" u="none" baseline="0" dirty="0">
                <a:solidFill>
                  <a:srgbClr val="028009"/>
                </a:solidFill>
                <a:latin typeface="Courier New" panose="02070309020205020404" pitchFamily="49" charset="0"/>
              </a:rPr>
              <a:t>%find trapezium centroid C2</a:t>
            </a:r>
          </a:p>
          <a:p>
            <a:r>
              <a:rPr lang="pt-BR" sz="1400" b="0" i="0" u="none" baseline="0" dirty="0">
                <a:solidFill>
                  <a:srgbClr val="000000"/>
                </a:solidFill>
                <a:latin typeface="Courier New" panose="02070309020205020404" pitchFamily="49" charset="0"/>
              </a:rPr>
              <a:t>C2=3500+(2*a*c+a^2+c*b+a*b+b^2)/(3*(a+b))</a:t>
            </a:r>
          </a:p>
          <a:p>
            <a:r>
              <a:rPr lang="pt-BR" sz="1400" b="0" i="0" u="none" baseline="0" dirty="0">
                <a:solidFill>
                  <a:srgbClr val="000000"/>
                </a:solidFill>
                <a:latin typeface="Courier New" panose="02070309020205020404" pitchFamily="49" charset="0"/>
              </a:rPr>
              <a:t>A2=(a+b)*h/2</a:t>
            </a:r>
          </a:p>
          <a:p>
            <a:r>
              <a:rPr lang="pt-BR" sz="1400" b="0" i="0" u="none" baseline="0" dirty="0">
                <a:solidFill>
                  <a:srgbClr val="000000"/>
                </a:solidFill>
                <a:latin typeface="Courier New" panose="02070309020205020404" pitchFamily="49" charset="0"/>
              </a:rPr>
              <a:t>clear </a:t>
            </a:r>
            <a:r>
              <a:rPr lang="pt-BR" sz="1400" b="0" i="0" u="none" baseline="0" dirty="0">
                <a:solidFill>
                  <a:srgbClr val="AA04F9"/>
                </a:solidFill>
                <a:latin typeface="Courier New" panose="02070309020205020404" pitchFamily="49" charset="0"/>
              </a:rPr>
              <a:t>a</a:t>
            </a:r>
            <a:r>
              <a:rPr lang="pt-BR" sz="1400" b="0" i="0" u="none" baseline="0" dirty="0">
                <a:solidFill>
                  <a:srgbClr val="000000"/>
                </a:solidFill>
                <a:latin typeface="Courier New" panose="02070309020205020404" pitchFamily="49" charset="0"/>
              </a:rPr>
              <a:t>,b,c,h </a:t>
            </a:r>
            <a:r>
              <a:rPr lang="pt-BR" sz="1400" b="0" i="0" u="none" baseline="0" dirty="0">
                <a:solidFill>
                  <a:srgbClr val="028009"/>
                </a:solidFill>
                <a:latin typeface="Courier New" panose="02070309020205020404" pitchFamily="49" charset="0"/>
              </a:rPr>
              <a:t>%..............</a:t>
            </a:r>
          </a:p>
          <a:p>
            <a:r>
              <a:rPr lang="en-US" sz="1400" b="0" i="0" u="none" baseline="0" dirty="0">
                <a:solidFill>
                  <a:srgbClr val="000000"/>
                </a:solidFill>
                <a:latin typeface="Courier New" panose="02070309020205020404" pitchFamily="49" charset="0"/>
              </a:rPr>
              <a:t>C1, A1,C2,A2,</a:t>
            </a:r>
          </a:p>
          <a:p>
            <a:r>
              <a:rPr lang="pt-BR" sz="1400" b="0" i="0" u="none" baseline="0" dirty="0">
                <a:solidFill>
                  <a:srgbClr val="000000"/>
                </a:solidFill>
                <a:latin typeface="Courier New" panose="02070309020205020404" pitchFamily="49" charset="0"/>
              </a:rPr>
              <a:t>Output=(A1*C1+A2*C2)/(A1+A2)</a:t>
            </a:r>
          </a:p>
          <a:p>
            <a:r>
              <a:rPr lang="pt-BR" sz="1400" dirty="0">
                <a:solidFill>
                  <a:srgbClr val="000000"/>
                </a:solidFill>
                <a:latin typeface="Courier New" panose="02070309020205020404" pitchFamily="49" charset="0"/>
              </a:rPr>
              <a:t>%%%%%%%%%%%%%%%%%%%%</a:t>
            </a:r>
          </a:p>
          <a:p>
            <a:r>
              <a:rPr lang="pt-BR" sz="1400" dirty="0">
                <a:solidFill>
                  <a:srgbClr val="000000"/>
                </a:solidFill>
                <a:latin typeface="Courier New" panose="02070309020205020404" pitchFamily="49" charset="0"/>
              </a:rPr>
              <a:t>C1 = 6589.3</a:t>
            </a:r>
          </a:p>
          <a:p>
            <a:r>
              <a:rPr lang="pt-BR" sz="1400" dirty="0">
                <a:solidFill>
                  <a:srgbClr val="000000"/>
                </a:solidFill>
                <a:latin typeface="Courier New" panose="02070309020205020404" pitchFamily="49" charset="0"/>
              </a:rPr>
              <a:t>A1 = 1014.3</a:t>
            </a:r>
          </a:p>
          <a:p>
            <a:r>
              <a:rPr lang="pt-BR" sz="1400" dirty="0">
                <a:solidFill>
                  <a:srgbClr val="000000"/>
                </a:solidFill>
                <a:latin typeface="Courier New" panose="02070309020205020404" pitchFamily="49" charset="0"/>
              </a:rPr>
              <a:t>C2 = 4544.9</a:t>
            </a:r>
          </a:p>
          <a:p>
            <a:r>
              <a:rPr lang="pt-BR" sz="1400" dirty="0">
                <a:solidFill>
                  <a:srgbClr val="000000"/>
                </a:solidFill>
                <a:latin typeface="Courier New" panose="02070309020205020404" pitchFamily="49" charset="0"/>
              </a:rPr>
              <a:t>A2 = 342.4</a:t>
            </a:r>
          </a:p>
          <a:p>
            <a:r>
              <a:rPr lang="pt-BR" sz="1400" dirty="0">
                <a:solidFill>
                  <a:srgbClr val="000000"/>
                </a:solidFill>
                <a:latin typeface="Courier New" panose="02070309020205020404" pitchFamily="49" charset="0"/>
              </a:rPr>
              <a:t>Output =   6073.4</a:t>
            </a:r>
            <a:endParaRPr lang="en-US" sz="1400" dirty="0">
              <a:solidFill>
                <a:srgbClr val="000000"/>
              </a:solidFill>
              <a:latin typeface="Courier New" panose="02070309020205020404" pitchFamily="49" charset="0"/>
            </a:endParaRPr>
          </a:p>
          <a:p>
            <a:pPr marL="0" indent="0">
              <a:buNone/>
            </a:pPr>
            <a:r>
              <a:rPr lang="en-US" sz="1400" dirty="0"/>
              <a:t> </a:t>
            </a:r>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110</a:t>
            </a:fld>
            <a:endParaRPr lang="en-US" altLang="zh-HK" dirty="0"/>
          </a:p>
        </p:txBody>
      </p:sp>
      <p:sp>
        <p:nvSpPr>
          <p:cNvPr id="26" name="TextBox 25">
            <a:extLst>
              <a:ext uri="{FF2B5EF4-FFF2-40B4-BE49-F238E27FC236}">
                <a16:creationId xmlns:a16="http://schemas.microsoft.com/office/drawing/2014/main" id="{851D8C65-F312-267F-6088-7CE9F9DAB515}"/>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31" name="TextBox 30">
            <a:extLst>
              <a:ext uri="{FF2B5EF4-FFF2-40B4-BE49-F238E27FC236}">
                <a16:creationId xmlns:a16="http://schemas.microsoft.com/office/drawing/2014/main" id="{DEA6BFD0-9B9B-2F9A-F74D-9CB302B954EC}"/>
              </a:ext>
            </a:extLst>
          </p:cNvPr>
          <p:cNvSpPr txBox="1"/>
          <p:nvPr/>
        </p:nvSpPr>
        <p:spPr>
          <a:xfrm>
            <a:off x="1810058" y="5416104"/>
            <a:ext cx="4643964" cy="923330"/>
          </a:xfrm>
          <a:prstGeom prst="rect">
            <a:avLst/>
          </a:prstGeom>
          <a:noFill/>
          <a:ln>
            <a:solidFill>
              <a:srgbClr val="FF0000"/>
            </a:solidFill>
          </a:ln>
        </p:spPr>
        <p:txBody>
          <a:bodyPr wrap="none" rtlCol="0">
            <a:spAutoFit/>
          </a:bodyPr>
          <a:lstStyle/>
          <a:p>
            <a:r>
              <a:rPr lang="en-US" dirty="0"/>
              <a:t>Input </a:t>
            </a:r>
            <a:r>
              <a:rPr lang="en-US" dirty="0" err="1"/>
              <a:t>Season_index</a:t>
            </a:r>
            <a:r>
              <a:rPr lang="en-US" dirty="0"/>
              <a:t> = 62 (shows how busy it is),</a:t>
            </a:r>
          </a:p>
          <a:p>
            <a:r>
              <a:rPr lang="en-US" dirty="0"/>
              <a:t>Input No. of enquires is 100 per hour ,</a:t>
            </a:r>
          </a:p>
          <a:p>
            <a:r>
              <a:rPr lang="en-US" dirty="0">
                <a:solidFill>
                  <a:srgbClr val="FF0000"/>
                </a:solidFill>
              </a:rPr>
              <a:t>Output price=6073 dollars, done!</a:t>
            </a:r>
          </a:p>
        </p:txBody>
      </p:sp>
      <p:sp>
        <p:nvSpPr>
          <p:cNvPr id="41" name="TextBox 40">
            <a:extLst>
              <a:ext uri="{FF2B5EF4-FFF2-40B4-BE49-F238E27FC236}">
                <a16:creationId xmlns:a16="http://schemas.microsoft.com/office/drawing/2014/main" id="{50D51443-33DB-36DC-1A67-F88109769ADA}"/>
              </a:ext>
            </a:extLst>
          </p:cNvPr>
          <p:cNvSpPr txBox="1"/>
          <p:nvPr/>
        </p:nvSpPr>
        <p:spPr>
          <a:xfrm>
            <a:off x="180373" y="6322518"/>
            <a:ext cx="5224572" cy="369332"/>
          </a:xfrm>
          <a:prstGeom prst="rect">
            <a:avLst/>
          </a:prstGeom>
          <a:noFill/>
        </p:spPr>
        <p:txBody>
          <a:bodyPr wrap="square" rtlCol="0">
            <a:spAutoFit/>
          </a:bodyPr>
          <a:lstStyle/>
          <a:p>
            <a:endParaRPr lang="en-US" dirty="0"/>
          </a:p>
        </p:txBody>
      </p:sp>
      <p:cxnSp>
        <p:nvCxnSpPr>
          <p:cNvPr id="43" name="Straight Arrow Connector 42">
            <a:extLst>
              <a:ext uri="{FF2B5EF4-FFF2-40B4-BE49-F238E27FC236}">
                <a16:creationId xmlns:a16="http://schemas.microsoft.com/office/drawing/2014/main" id="{3402C628-79C8-2AC5-6453-FF6F7E51FEB4}"/>
              </a:ext>
            </a:extLst>
          </p:cNvPr>
          <p:cNvCxnSpPr/>
          <p:nvPr/>
        </p:nvCxnSpPr>
        <p:spPr>
          <a:xfrm flipH="1">
            <a:off x="4419600" y="716772"/>
            <a:ext cx="626412" cy="544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E8252E7D-76AA-5DA4-DDE6-8315C2661254}"/>
              </a:ext>
            </a:extLst>
          </p:cNvPr>
          <p:cNvSpPr/>
          <p:nvPr/>
        </p:nvSpPr>
        <p:spPr>
          <a:xfrm>
            <a:off x="6904306" y="2238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alpha val="25000"/>
            </a:srgbClr>
          </a:solidFill>
          <a:ln>
            <a:solidFill>
              <a:srgbClr val="00B05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0371D99-9F21-D972-EDEC-8B790038C2E3}"/>
              </a:ext>
            </a:extLst>
          </p:cNvPr>
          <p:cNvSpPr/>
          <p:nvPr/>
        </p:nvSpPr>
        <p:spPr>
          <a:xfrm>
            <a:off x="5866611" y="2184632"/>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26000"/>
            </a:srgbClr>
          </a:solidFill>
          <a:ln>
            <a:solidFill>
              <a:srgbClr val="FCFEBA">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CCA8AD-824E-5B87-EE79-262B6D74C03A}"/>
              </a:ext>
            </a:extLst>
          </p:cNvPr>
          <p:cNvSpPr txBox="1"/>
          <p:nvPr/>
        </p:nvSpPr>
        <p:spPr>
          <a:xfrm>
            <a:off x="4977464" y="5224349"/>
            <a:ext cx="4126737" cy="369332"/>
          </a:xfrm>
          <a:prstGeom prst="rect">
            <a:avLst/>
          </a:prstGeom>
          <a:noFill/>
        </p:spPr>
        <p:txBody>
          <a:bodyPr wrap="square">
            <a:spAutoFit/>
          </a:bodyPr>
          <a:lstStyle/>
          <a:p>
            <a:r>
              <a:rPr lang="en-US" dirty="0"/>
              <a:t>            3500        5200                          8000 </a:t>
            </a:r>
          </a:p>
        </p:txBody>
      </p:sp>
      <p:sp>
        <p:nvSpPr>
          <p:cNvPr id="16" name="TextBox 15">
            <a:extLst>
              <a:ext uri="{FF2B5EF4-FFF2-40B4-BE49-F238E27FC236}">
                <a16:creationId xmlns:a16="http://schemas.microsoft.com/office/drawing/2014/main" id="{9934F753-5FA7-7594-D0C7-1AE89E9B91F4}"/>
              </a:ext>
            </a:extLst>
          </p:cNvPr>
          <p:cNvSpPr txBox="1"/>
          <p:nvPr/>
        </p:nvSpPr>
        <p:spPr>
          <a:xfrm>
            <a:off x="6447106" y="1864686"/>
            <a:ext cx="2705100" cy="369332"/>
          </a:xfrm>
          <a:prstGeom prst="rect">
            <a:avLst/>
          </a:prstGeom>
          <a:noFill/>
        </p:spPr>
        <p:txBody>
          <a:bodyPr wrap="square">
            <a:spAutoFit/>
          </a:bodyPr>
          <a:lstStyle/>
          <a:p>
            <a:r>
              <a:rPr lang="en-US" dirty="0"/>
              <a:t>4900           6600</a:t>
            </a:r>
          </a:p>
        </p:txBody>
      </p:sp>
      <p:sp>
        <p:nvSpPr>
          <p:cNvPr id="17" name="Freeform: Shape 16">
            <a:extLst>
              <a:ext uri="{FF2B5EF4-FFF2-40B4-BE49-F238E27FC236}">
                <a16:creationId xmlns:a16="http://schemas.microsoft.com/office/drawing/2014/main" id="{18322415-DFCC-DBDE-E11B-2D6D60146821}"/>
              </a:ext>
            </a:extLst>
          </p:cNvPr>
          <p:cNvSpPr/>
          <p:nvPr/>
        </p:nvSpPr>
        <p:spPr>
          <a:xfrm>
            <a:off x="5829300" y="3748281"/>
            <a:ext cx="2857500" cy="1485900"/>
          </a:xfrm>
          <a:custGeom>
            <a:avLst/>
            <a:gdLst>
              <a:gd name="connsiteX0" fmla="*/ 0 w 2857500"/>
              <a:gd name="connsiteY0" fmla="*/ 1485900 h 1485900"/>
              <a:gd name="connsiteX1" fmla="*/ 171450 w 2857500"/>
              <a:gd name="connsiteY1" fmla="*/ 971550 h 1485900"/>
              <a:gd name="connsiteX2" fmla="*/ 1238250 w 2857500"/>
              <a:gd name="connsiteY2" fmla="*/ 990600 h 1485900"/>
              <a:gd name="connsiteX3" fmla="*/ 1524000 w 2857500"/>
              <a:gd name="connsiteY3" fmla="*/ 0 h 1485900"/>
              <a:gd name="connsiteX4" fmla="*/ 2447925 w 2857500"/>
              <a:gd name="connsiteY4" fmla="*/ 0 h 1485900"/>
              <a:gd name="connsiteX5" fmla="*/ 2857500 w 2857500"/>
              <a:gd name="connsiteY5" fmla="*/ 1466850 h 1485900"/>
              <a:gd name="connsiteX6" fmla="*/ 0 w 2857500"/>
              <a:gd name="connsiteY6"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485900">
                <a:moveTo>
                  <a:pt x="0" y="1485900"/>
                </a:moveTo>
                <a:lnTo>
                  <a:pt x="171450" y="971550"/>
                </a:lnTo>
                <a:lnTo>
                  <a:pt x="1238250" y="990600"/>
                </a:lnTo>
                <a:lnTo>
                  <a:pt x="1524000" y="0"/>
                </a:lnTo>
                <a:lnTo>
                  <a:pt x="2447925" y="0"/>
                </a:lnTo>
                <a:lnTo>
                  <a:pt x="2857500" y="1466850"/>
                </a:lnTo>
                <a:lnTo>
                  <a:pt x="0" y="1485900"/>
                </a:lnTo>
                <a:close/>
              </a:path>
            </a:pathLst>
          </a:custGeom>
          <a:solidFill>
            <a:srgbClr val="002060">
              <a:alpha val="59000"/>
            </a:srgb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C2227A-AB6D-7986-4F35-8AB764846328}"/>
              </a:ext>
            </a:extLst>
          </p:cNvPr>
          <p:cNvSpPr txBox="1"/>
          <p:nvPr/>
        </p:nvSpPr>
        <p:spPr>
          <a:xfrm>
            <a:off x="5689376" y="938243"/>
            <a:ext cx="2956259" cy="646331"/>
          </a:xfrm>
          <a:prstGeom prst="rect">
            <a:avLst/>
          </a:prstGeom>
          <a:noFill/>
        </p:spPr>
        <p:txBody>
          <a:bodyPr wrap="none" rtlCol="0">
            <a:spAutoFit/>
          </a:bodyPr>
          <a:lstStyle/>
          <a:p>
            <a:r>
              <a:rPr lang="en-US" dirty="0"/>
              <a:t>X1,             x2, x3,           x4</a:t>
            </a:r>
          </a:p>
          <a:p>
            <a:r>
              <a:rPr lang="en-US" dirty="0"/>
              <a:t>3762          5462 5876      7276</a:t>
            </a:r>
          </a:p>
        </p:txBody>
      </p:sp>
      <p:cxnSp>
        <p:nvCxnSpPr>
          <p:cNvPr id="21" name="Straight Arrow Connector 20">
            <a:extLst>
              <a:ext uri="{FF2B5EF4-FFF2-40B4-BE49-F238E27FC236}">
                <a16:creationId xmlns:a16="http://schemas.microsoft.com/office/drawing/2014/main" id="{29E0B988-4DDE-A0B4-FF8A-C74652A671D4}"/>
              </a:ext>
            </a:extLst>
          </p:cNvPr>
          <p:cNvCxnSpPr>
            <a:cxnSpLocks/>
          </p:cNvCxnSpPr>
          <p:nvPr/>
        </p:nvCxnSpPr>
        <p:spPr>
          <a:xfrm>
            <a:off x="60198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72876E-F8DF-66B4-F43F-20E3D07A59E2}"/>
              </a:ext>
            </a:extLst>
          </p:cNvPr>
          <p:cNvCxnSpPr>
            <a:cxnSpLocks/>
          </p:cNvCxnSpPr>
          <p:nvPr/>
        </p:nvCxnSpPr>
        <p:spPr>
          <a:xfrm>
            <a:off x="70866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8BAE25-8842-02AB-1FBC-55DA5C8E2178}"/>
              </a:ext>
            </a:extLst>
          </p:cNvPr>
          <p:cNvCxnSpPr>
            <a:cxnSpLocks/>
          </p:cNvCxnSpPr>
          <p:nvPr/>
        </p:nvCxnSpPr>
        <p:spPr>
          <a:xfrm>
            <a:off x="7315200"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CCEA3E-E0C1-44D2-2D89-34C82F39628E}"/>
              </a:ext>
            </a:extLst>
          </p:cNvPr>
          <p:cNvCxnSpPr>
            <a:cxnSpLocks/>
          </p:cNvCxnSpPr>
          <p:nvPr/>
        </p:nvCxnSpPr>
        <p:spPr>
          <a:xfrm>
            <a:off x="8317502"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EFCF84-B136-EAA4-616C-BCDB094EF0A1}"/>
              </a:ext>
            </a:extLst>
          </p:cNvPr>
          <p:cNvCxnSpPr>
            <a:cxnSpLocks/>
          </p:cNvCxnSpPr>
          <p:nvPr/>
        </p:nvCxnSpPr>
        <p:spPr>
          <a:xfrm flipH="1">
            <a:off x="5856572" y="4725866"/>
            <a:ext cx="2591971" cy="43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096EFB-16A5-8A28-C833-5B80643E11E6}"/>
              </a:ext>
            </a:extLst>
          </p:cNvPr>
          <p:cNvCxnSpPr>
            <a:cxnSpLocks/>
          </p:cNvCxnSpPr>
          <p:nvPr/>
        </p:nvCxnSpPr>
        <p:spPr>
          <a:xfrm flipH="1" flipV="1">
            <a:off x="5671645" y="3744629"/>
            <a:ext cx="2621195" cy="17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D9620E2-FBD6-4E19-0D38-6B1C7939D065}"/>
              </a:ext>
            </a:extLst>
          </p:cNvPr>
          <p:cNvSpPr txBox="1"/>
          <p:nvPr/>
        </p:nvSpPr>
        <p:spPr>
          <a:xfrm>
            <a:off x="5002728" y="3505301"/>
            <a:ext cx="2362250" cy="369332"/>
          </a:xfrm>
          <a:prstGeom prst="rect">
            <a:avLst/>
          </a:prstGeom>
          <a:noFill/>
        </p:spPr>
        <p:txBody>
          <a:bodyPr wrap="square" rtlCol="0">
            <a:spAutoFit/>
          </a:bodyPr>
          <a:lstStyle/>
          <a:p>
            <a:r>
              <a:rPr lang="en-US" dirty="0"/>
              <a:t>(0.483)</a:t>
            </a:r>
          </a:p>
        </p:txBody>
      </p:sp>
      <p:cxnSp>
        <p:nvCxnSpPr>
          <p:cNvPr id="40" name="Straight Connector 39">
            <a:extLst>
              <a:ext uri="{FF2B5EF4-FFF2-40B4-BE49-F238E27FC236}">
                <a16:creationId xmlns:a16="http://schemas.microsoft.com/office/drawing/2014/main" id="{1C5C0FDB-71C4-2BC3-2395-2F1BB4D5DCE5}"/>
              </a:ext>
            </a:extLst>
          </p:cNvPr>
          <p:cNvCxnSpPr>
            <a:cxnSpLocks/>
          </p:cNvCxnSpPr>
          <p:nvPr/>
        </p:nvCxnSpPr>
        <p:spPr>
          <a:xfrm flipH="1">
            <a:off x="5829300" y="2175513"/>
            <a:ext cx="253973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E0B783-7D3C-2AFC-45FE-553BBB159F51}"/>
              </a:ext>
            </a:extLst>
          </p:cNvPr>
          <p:cNvSpPr txBox="1"/>
          <p:nvPr/>
        </p:nvSpPr>
        <p:spPr>
          <a:xfrm>
            <a:off x="5320075" y="2025036"/>
            <a:ext cx="2362250" cy="369332"/>
          </a:xfrm>
          <a:prstGeom prst="rect">
            <a:avLst/>
          </a:prstGeom>
          <a:noFill/>
        </p:spPr>
        <p:txBody>
          <a:bodyPr wrap="square" rtlCol="0">
            <a:spAutoFit/>
          </a:bodyPr>
          <a:lstStyle/>
          <a:p>
            <a:r>
              <a:rPr lang="en-US" dirty="0"/>
              <a:t>1</a:t>
            </a:r>
          </a:p>
        </p:txBody>
      </p:sp>
      <p:sp>
        <p:nvSpPr>
          <p:cNvPr id="46" name="TextBox 45">
            <a:extLst>
              <a:ext uri="{FF2B5EF4-FFF2-40B4-BE49-F238E27FC236}">
                <a16:creationId xmlns:a16="http://schemas.microsoft.com/office/drawing/2014/main" id="{307E74A8-5D92-69AC-06D7-A39E87018F41}"/>
              </a:ext>
            </a:extLst>
          </p:cNvPr>
          <p:cNvSpPr txBox="1"/>
          <p:nvPr/>
        </p:nvSpPr>
        <p:spPr>
          <a:xfrm>
            <a:off x="7166274" y="4339768"/>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Trapezium1</a:t>
            </a:r>
          </a:p>
          <a:p>
            <a:r>
              <a:rPr lang="en-US" dirty="0">
                <a:solidFill>
                  <a:schemeClr val="bg1">
                    <a:lumMod val="75000"/>
                  </a:schemeClr>
                </a:solidFill>
                <a:sym typeface="Symbol" panose="05050102010706020507" pitchFamily="18" charset="2"/>
              </a:rPr>
              <a:t>A1</a:t>
            </a:r>
            <a:endParaRPr lang="en-US" dirty="0">
              <a:solidFill>
                <a:schemeClr val="bg1">
                  <a:lumMod val="75000"/>
                </a:schemeClr>
              </a:solidFill>
            </a:endParaRPr>
          </a:p>
        </p:txBody>
      </p:sp>
      <p:sp>
        <p:nvSpPr>
          <p:cNvPr id="47" name="TextBox 46">
            <a:extLst>
              <a:ext uri="{FF2B5EF4-FFF2-40B4-BE49-F238E27FC236}">
                <a16:creationId xmlns:a16="http://schemas.microsoft.com/office/drawing/2014/main" id="{9C534727-AC30-5C15-CAFC-9C60A1F8F164}"/>
              </a:ext>
            </a:extLst>
          </p:cNvPr>
          <p:cNvSpPr txBox="1"/>
          <p:nvPr/>
        </p:nvSpPr>
        <p:spPr>
          <a:xfrm>
            <a:off x="5897271" y="4643421"/>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Trapezium2</a:t>
            </a:r>
          </a:p>
          <a:p>
            <a:r>
              <a:rPr lang="en-US" dirty="0">
                <a:solidFill>
                  <a:schemeClr val="bg1">
                    <a:lumMod val="75000"/>
                  </a:schemeClr>
                </a:solidFill>
                <a:sym typeface="Symbol" panose="05050102010706020507" pitchFamily="18" charset="2"/>
              </a:rPr>
              <a:t>A2=</a:t>
            </a:r>
            <a:endParaRPr lang="en-US" dirty="0">
              <a:solidFill>
                <a:schemeClr val="bg1">
                  <a:lumMod val="75000"/>
                </a:schemeClr>
              </a:solidFill>
            </a:endParaRPr>
          </a:p>
        </p:txBody>
      </p:sp>
      <p:cxnSp>
        <p:nvCxnSpPr>
          <p:cNvPr id="48" name="Straight Arrow Connector 47">
            <a:extLst>
              <a:ext uri="{FF2B5EF4-FFF2-40B4-BE49-F238E27FC236}">
                <a16:creationId xmlns:a16="http://schemas.microsoft.com/office/drawing/2014/main" id="{CE8DAB42-4EEE-E760-C889-3FC6FFBC1679}"/>
              </a:ext>
            </a:extLst>
          </p:cNvPr>
          <p:cNvCxnSpPr>
            <a:cxnSpLocks/>
          </p:cNvCxnSpPr>
          <p:nvPr/>
        </p:nvCxnSpPr>
        <p:spPr>
          <a:xfrm flipV="1">
            <a:off x="6513335" y="5188655"/>
            <a:ext cx="5859" cy="5683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1D6846-B6B4-3741-81DD-8A612E857AD7}"/>
              </a:ext>
            </a:extLst>
          </p:cNvPr>
          <p:cNvCxnSpPr>
            <a:cxnSpLocks/>
          </p:cNvCxnSpPr>
          <p:nvPr/>
        </p:nvCxnSpPr>
        <p:spPr>
          <a:xfrm flipH="1" flipV="1">
            <a:off x="7785027" y="5117480"/>
            <a:ext cx="39799" cy="61604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09402A-96CA-3195-A06D-3A36710EB678}"/>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51" name="TextBox 50">
            <a:extLst>
              <a:ext uri="{FF2B5EF4-FFF2-40B4-BE49-F238E27FC236}">
                <a16:creationId xmlns:a16="http://schemas.microsoft.com/office/drawing/2014/main" id="{F422E2F3-43EF-6DE0-DA52-0FD3E14FD437}"/>
              </a:ext>
            </a:extLst>
          </p:cNvPr>
          <p:cNvSpPr txBox="1"/>
          <p:nvPr/>
        </p:nvSpPr>
        <p:spPr>
          <a:xfrm>
            <a:off x="7491594" y="5756975"/>
            <a:ext cx="993157" cy="646331"/>
          </a:xfrm>
          <a:prstGeom prst="rect">
            <a:avLst/>
          </a:prstGeom>
          <a:noFill/>
        </p:spPr>
        <p:txBody>
          <a:bodyPr wrap="none" rtlCol="0">
            <a:spAutoFit/>
          </a:bodyPr>
          <a:lstStyle/>
          <a:p>
            <a:r>
              <a:rPr lang="en-US" dirty="0"/>
              <a:t>Centroid</a:t>
            </a:r>
          </a:p>
          <a:p>
            <a:r>
              <a:rPr lang="en-US" dirty="0"/>
              <a:t>C1</a:t>
            </a:r>
          </a:p>
        </p:txBody>
      </p:sp>
      <p:sp>
        <p:nvSpPr>
          <p:cNvPr id="53" name="TextBox 52">
            <a:extLst>
              <a:ext uri="{FF2B5EF4-FFF2-40B4-BE49-F238E27FC236}">
                <a16:creationId xmlns:a16="http://schemas.microsoft.com/office/drawing/2014/main" id="{B0A813E7-4ABE-2F76-6AC9-40B156CA5B08}"/>
              </a:ext>
            </a:extLst>
          </p:cNvPr>
          <p:cNvSpPr txBox="1"/>
          <p:nvPr/>
        </p:nvSpPr>
        <p:spPr>
          <a:xfrm>
            <a:off x="5069246" y="4525311"/>
            <a:ext cx="1767949" cy="369332"/>
          </a:xfrm>
          <a:prstGeom prst="rect">
            <a:avLst/>
          </a:prstGeom>
          <a:noFill/>
        </p:spPr>
        <p:txBody>
          <a:bodyPr wrap="square">
            <a:spAutoFit/>
          </a:bodyPr>
          <a:lstStyle/>
          <a:p>
            <a:r>
              <a:rPr lang="en-US" dirty="0"/>
              <a:t>(0.187)</a:t>
            </a:r>
          </a:p>
        </p:txBody>
      </p:sp>
    </p:spTree>
    <p:extLst>
      <p:ext uri="{BB962C8B-B14F-4D97-AF65-F5344CB8AC3E}">
        <p14:creationId xmlns:p14="http://schemas.microsoft.com/office/powerpoint/2010/main" val="4772023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9E0B-1981-042A-EDAB-E021162727E6}"/>
              </a:ext>
            </a:extLst>
          </p:cNvPr>
          <p:cNvSpPr>
            <a:spLocks noGrp="1"/>
          </p:cNvSpPr>
          <p:nvPr>
            <p:ph type="title"/>
          </p:nvPr>
        </p:nvSpPr>
        <p:spPr>
          <a:xfrm>
            <a:off x="414939" y="86918"/>
            <a:ext cx="8229600" cy="258762"/>
          </a:xfrm>
        </p:spPr>
        <p:txBody>
          <a:bodyPr>
            <a:noAutofit/>
          </a:bodyPr>
          <a:lstStyle/>
          <a:p>
            <a:r>
              <a:rPr lang="en-US" sz="2800" dirty="0"/>
              <a:t>Appendix: </a:t>
            </a:r>
            <a:r>
              <a:rPr lang="en-US" sz="2800" dirty="0" err="1"/>
              <a:t>matlab</a:t>
            </a:r>
            <a:r>
              <a:rPr lang="en-US" sz="2800" dirty="0"/>
              <a:t> code</a:t>
            </a:r>
          </a:p>
        </p:txBody>
      </p:sp>
      <p:sp>
        <p:nvSpPr>
          <p:cNvPr id="3" name="Content Placeholder 2">
            <a:extLst>
              <a:ext uri="{FF2B5EF4-FFF2-40B4-BE49-F238E27FC236}">
                <a16:creationId xmlns:a16="http://schemas.microsoft.com/office/drawing/2014/main" id="{843037BA-997F-9A1A-F609-B2D37A1E6FED}"/>
              </a:ext>
            </a:extLst>
          </p:cNvPr>
          <p:cNvSpPr>
            <a:spLocks noGrp="1"/>
          </p:cNvSpPr>
          <p:nvPr>
            <p:ph sz="half" idx="1"/>
          </p:nvPr>
        </p:nvSpPr>
        <p:spPr>
          <a:xfrm>
            <a:off x="299926" y="368249"/>
            <a:ext cx="4038600" cy="4525963"/>
          </a:xfrm>
        </p:spPr>
        <p:txBody>
          <a:bodyPr>
            <a:noAutofit/>
          </a:bodyPr>
          <a:lstStyle/>
          <a:p>
            <a:r>
              <a:rPr lang="en-US" sz="1100" b="0" i="0" u="none" strike="noStrike" baseline="0" dirty="0">
                <a:solidFill>
                  <a:srgbClr val="028009"/>
                </a:solidFill>
                <a:latin typeface="Courier New" panose="02070309020205020404" pitchFamily="49" charset="0"/>
              </a:rPr>
              <a:t>%fuzzy trapezium </a:t>
            </a:r>
            <a:r>
              <a:rPr lang="en-US" sz="1100" b="0" i="0" u="none" strike="noStrike" baseline="0" dirty="0" err="1">
                <a:solidFill>
                  <a:srgbClr val="028009"/>
                </a:solidFill>
                <a:latin typeface="Courier New" panose="02070309020205020404" pitchFamily="49" charset="0"/>
              </a:rPr>
              <a:t>cal.khwong</a:t>
            </a:r>
            <a:r>
              <a:rPr lang="en-US" sz="1100" b="0" i="0" u="none" strike="noStrike" baseline="0" dirty="0">
                <a:solidFill>
                  <a:srgbClr val="028009"/>
                </a:solidFill>
                <a:latin typeface="Courier New" panose="02070309020205020404" pitchFamily="49" charset="0"/>
              </a:rPr>
              <a:t> 2023.2.21</a:t>
            </a:r>
          </a:p>
          <a:p>
            <a:r>
              <a:rPr lang="en-US" sz="1100" b="0" i="0" u="none" strike="noStrike" baseline="0" dirty="0">
                <a:solidFill>
                  <a:srgbClr val="028009"/>
                </a:solidFill>
                <a:latin typeface="Courier New" panose="02070309020205020404" pitchFamily="49" charset="0"/>
              </a:rPr>
              <a:t>%usage trap(</a:t>
            </a:r>
            <a:r>
              <a:rPr lang="en-US" sz="1100" b="0" i="0" u="none" strike="noStrike" baseline="0" dirty="0" err="1">
                <a:solidFill>
                  <a:srgbClr val="028009"/>
                </a:solidFill>
                <a:latin typeface="Courier New" panose="02070309020205020404" pitchFamily="49" charset="0"/>
              </a:rPr>
              <a:t>x,a,b,c,d</a:t>
            </a:r>
            <a:r>
              <a:rPr lang="en-US" sz="1100" b="0" i="0" u="none" strike="noStrike" baseline="0" dirty="0">
                <a:solidFill>
                  <a:srgbClr val="028009"/>
                </a:solidFill>
                <a:latin typeface="Courier New" panose="02070309020205020404" pitchFamily="49" charset="0"/>
              </a:rPr>
              <a:t>) %e.g. trap(1.5,1,2,3,4)</a:t>
            </a:r>
          </a:p>
          <a:p>
            <a:r>
              <a:rPr lang="en-US" sz="1100" b="0" i="0" u="none" strike="noStrike" baseline="0" dirty="0">
                <a:solidFill>
                  <a:srgbClr val="0E00FF"/>
                </a:solidFill>
                <a:latin typeface="Courier New" panose="02070309020205020404" pitchFamily="49" charset="0"/>
              </a:rPr>
              <a:t>function</a:t>
            </a:r>
            <a:r>
              <a:rPr lang="en-US" sz="1100" b="0" i="0" u="none" strike="noStrike" baseline="0" dirty="0">
                <a:solidFill>
                  <a:srgbClr val="000000"/>
                </a:solidFill>
                <a:latin typeface="Courier New" panose="02070309020205020404" pitchFamily="49" charset="0"/>
              </a:rPr>
              <a:t> trap(</a:t>
            </a:r>
            <a:r>
              <a:rPr lang="en-US" sz="1100" b="0" i="0" u="none" strike="noStrike" baseline="0" dirty="0" err="1">
                <a:solidFill>
                  <a:srgbClr val="000000"/>
                </a:solidFill>
                <a:latin typeface="Courier New" panose="02070309020205020404" pitchFamily="49" charset="0"/>
              </a:rPr>
              <a:t>x,a,b,c,d</a:t>
            </a:r>
            <a:r>
              <a:rPr lang="en-U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028009"/>
                </a:solidFill>
                <a:latin typeface="Courier New" panose="02070309020205020404" pitchFamily="49" charset="0"/>
              </a:rPr>
              <a:t>% clear</a:t>
            </a:r>
          </a:p>
          <a:p>
            <a:r>
              <a:rPr lang="en-US" sz="1100" b="0" i="0" u="none" strike="noStrike" baseline="0" dirty="0">
                <a:solidFill>
                  <a:srgbClr val="028009"/>
                </a:solidFill>
                <a:latin typeface="Courier New" panose="02070309020205020404" pitchFamily="49" charset="0"/>
              </a:rPr>
              <a:t>% </a:t>
            </a:r>
            <a:r>
              <a:rPr lang="en-US" sz="1100" b="0" i="0" u="none" strike="noStrike" baseline="0" dirty="0" err="1">
                <a:solidFill>
                  <a:srgbClr val="028009"/>
                </a:solidFill>
                <a:latin typeface="Courier New" panose="02070309020205020404" pitchFamily="49" charset="0"/>
              </a:rPr>
              <a:t>clc</a:t>
            </a:r>
            <a:endParaRPr lang="en-US" sz="1100" b="0" i="0" u="none" strike="noStrike" baseline="0" dirty="0">
              <a:solidFill>
                <a:srgbClr val="028009"/>
              </a:solidFill>
              <a:latin typeface="Courier New" panose="02070309020205020404" pitchFamily="49" charset="0"/>
            </a:endParaRPr>
          </a:p>
          <a:p>
            <a:r>
              <a:rPr lang="en-US" sz="1100" b="0" i="0" u="none" strike="noStrike" baseline="0" dirty="0">
                <a:solidFill>
                  <a:srgbClr val="028009"/>
                </a:solidFill>
                <a:latin typeface="Courier New" panose="02070309020205020404" pitchFamily="49" charset="0"/>
              </a:rPr>
              <a:t>% x=4.5, a=1,b=2,c=3,d=4</a:t>
            </a:r>
          </a:p>
          <a:p>
            <a:r>
              <a:rPr lang="en-US" sz="1100" b="0" i="0" u="none" strike="noStrike" baseline="0" dirty="0">
                <a:solidFill>
                  <a:srgbClr val="028009"/>
                </a:solidFill>
                <a:latin typeface="Courier New" panose="02070309020205020404" pitchFamily="49" charset="0"/>
              </a:rPr>
              <a:t>%x = input('Enter a number: ');</a:t>
            </a:r>
          </a:p>
          <a:p>
            <a:r>
              <a:rPr lang="en-US" sz="1100" b="0" i="0" u="none" strike="noStrike" baseline="0" dirty="0">
                <a:solidFill>
                  <a:srgbClr val="0E00FF"/>
                </a:solidFill>
                <a:latin typeface="Courier New" panose="02070309020205020404" pitchFamily="49" charset="0"/>
              </a:rPr>
              <a:t>if</a:t>
            </a:r>
            <a:r>
              <a:rPr lang="en-US" sz="1100" b="0" i="0" u="none" strike="noStrike" baseline="0" dirty="0">
                <a:solidFill>
                  <a:srgbClr val="000000"/>
                </a:solidFill>
                <a:latin typeface="Courier New" panose="02070309020205020404" pitchFamily="49" charset="0"/>
              </a:rPr>
              <a:t> (x&lt;= a) </a:t>
            </a:r>
            <a:r>
              <a:rPr lang="en-US"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u=0</a:t>
            </a:r>
          </a:p>
          <a:p>
            <a:r>
              <a:rPr lang="en-US" sz="1100" b="0" i="0" u="none" strike="noStrike" baseline="0" dirty="0">
                <a:solidFill>
                  <a:srgbClr val="000000"/>
                </a:solidFill>
                <a:latin typeface="Courier New" panose="02070309020205020404" pitchFamily="49" charset="0"/>
              </a:rPr>
              <a:t>   </a:t>
            </a:r>
            <a:r>
              <a:rPr lang="en-US" sz="1100" b="0" i="0" u="none" strike="noStrike" baseline="0" dirty="0">
                <a:solidFill>
                  <a:srgbClr val="0E00FF"/>
                </a:solidFill>
                <a:latin typeface="Courier New" panose="02070309020205020404" pitchFamily="49" charset="0"/>
              </a:rPr>
              <a:t>elseif</a:t>
            </a:r>
            <a:r>
              <a:rPr lang="en-US" sz="1100" b="0" i="0" u="none" strike="noStrike" baseline="0" dirty="0">
                <a:solidFill>
                  <a:srgbClr val="000000"/>
                </a:solidFill>
                <a:latin typeface="Courier New" panose="02070309020205020404" pitchFamily="49" charset="0"/>
              </a:rPr>
              <a:t> (a&lt;= x &amp;&amp; x&lt;=b )</a:t>
            </a:r>
            <a:r>
              <a:rPr lang="en-US"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u=(x-a)/(b-a)</a:t>
            </a:r>
          </a:p>
          <a:p>
            <a:r>
              <a:rPr lang="da-DK" sz="1100" b="0" i="0" u="none" strike="noStrike" baseline="0" dirty="0">
                <a:solidFill>
                  <a:srgbClr val="000000"/>
                </a:solidFill>
                <a:latin typeface="Courier New" panose="02070309020205020404" pitchFamily="49" charset="0"/>
              </a:rPr>
              <a:t>   </a:t>
            </a:r>
            <a:r>
              <a:rPr lang="da-DK" sz="1100" b="0" i="0" u="none" strike="noStrike" baseline="0" dirty="0">
                <a:solidFill>
                  <a:srgbClr val="0E00FF"/>
                </a:solidFill>
                <a:latin typeface="Courier New" panose="02070309020205020404" pitchFamily="49" charset="0"/>
              </a:rPr>
              <a:t>elseif</a:t>
            </a:r>
            <a:r>
              <a:rPr lang="da-DK" sz="1100" b="0" i="0" u="none" strike="noStrike" baseline="0" dirty="0">
                <a:solidFill>
                  <a:srgbClr val="000000"/>
                </a:solidFill>
                <a:latin typeface="Courier New" panose="02070309020205020404" pitchFamily="49" charset="0"/>
              </a:rPr>
              <a:t> (b&lt;= x &amp;&amp; x&lt;=c )</a:t>
            </a:r>
            <a:r>
              <a:rPr lang="da-DK"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u=1</a:t>
            </a:r>
          </a:p>
          <a:p>
            <a:r>
              <a:rPr lang="da-DK" sz="1100" b="0" i="0" u="none" strike="noStrike" baseline="0" dirty="0">
                <a:solidFill>
                  <a:srgbClr val="000000"/>
                </a:solidFill>
                <a:latin typeface="Courier New" panose="02070309020205020404" pitchFamily="49" charset="0"/>
              </a:rPr>
              <a:t>   </a:t>
            </a:r>
            <a:r>
              <a:rPr lang="da-DK" sz="1100" b="0" i="0" u="none" strike="noStrike" baseline="0" dirty="0">
                <a:solidFill>
                  <a:srgbClr val="0E00FF"/>
                </a:solidFill>
                <a:latin typeface="Courier New" panose="02070309020205020404" pitchFamily="49" charset="0"/>
              </a:rPr>
              <a:t>elseif</a:t>
            </a:r>
            <a:r>
              <a:rPr lang="da-DK" sz="1100" b="0" i="0" u="none" strike="noStrike" baseline="0" dirty="0">
                <a:solidFill>
                  <a:srgbClr val="000000"/>
                </a:solidFill>
                <a:latin typeface="Courier New" panose="02070309020205020404" pitchFamily="49" charset="0"/>
              </a:rPr>
              <a:t> (c&lt;= x &amp;&amp; x&lt;=d )</a:t>
            </a:r>
            <a:r>
              <a:rPr lang="da-DK"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u=(d-x)/(d-c)</a:t>
            </a:r>
          </a:p>
          <a:p>
            <a:r>
              <a:rPr lang="en-US" sz="1100" b="0" i="0" u="none" strike="noStrike" baseline="0" dirty="0">
                <a:solidFill>
                  <a:srgbClr val="000000"/>
                </a:solidFill>
                <a:latin typeface="Courier New" panose="02070309020205020404" pitchFamily="49" charset="0"/>
              </a:rPr>
              <a:t>   </a:t>
            </a:r>
            <a:r>
              <a:rPr lang="en-US" sz="1100" b="0" i="0" u="none" strike="noStrike" baseline="0" dirty="0">
                <a:solidFill>
                  <a:srgbClr val="0E00FF"/>
                </a:solidFill>
                <a:latin typeface="Courier New" panose="02070309020205020404" pitchFamily="49" charset="0"/>
              </a:rPr>
              <a:t>elseif</a:t>
            </a:r>
            <a:r>
              <a:rPr lang="en-US" sz="1100" b="0" i="0" u="none" strike="noStrike" baseline="0" dirty="0">
                <a:solidFill>
                  <a:srgbClr val="000000"/>
                </a:solidFill>
                <a:latin typeface="Courier New" panose="02070309020205020404" pitchFamily="49" charset="0"/>
              </a:rPr>
              <a:t> (d&lt;= x )</a:t>
            </a:r>
            <a:r>
              <a:rPr lang="en-US" sz="1100" b="0" i="0" u="none" strike="noStrike" baseline="0" dirty="0">
                <a:solidFill>
                  <a:srgbClr val="028009"/>
                </a:solidFill>
                <a:latin typeface="Courier New" panose="02070309020205020404" pitchFamily="49" charset="0"/>
              </a:rPr>
              <a:t>%%%%%%%%% %%%%%%%%</a:t>
            </a:r>
          </a:p>
          <a:p>
            <a:r>
              <a:rPr lang="en-US" sz="1100" b="0" i="0" u="none" strike="noStrike" baseline="0" dirty="0">
                <a:solidFill>
                  <a:srgbClr val="000000"/>
                </a:solidFill>
                <a:latin typeface="Courier New" panose="02070309020205020404" pitchFamily="49" charset="0"/>
              </a:rPr>
              <a:t>    u=0</a:t>
            </a:r>
          </a:p>
          <a:p>
            <a:r>
              <a:rPr lang="en-US" sz="1100" b="0" i="0" u="none" strike="noStrike" baseline="0" dirty="0">
                <a:solidFill>
                  <a:srgbClr val="0E00FF"/>
                </a:solidFill>
                <a:latin typeface="Courier New" panose="02070309020205020404" pitchFamily="49" charset="0"/>
              </a:rPr>
              <a:t>end</a:t>
            </a:r>
          </a:p>
          <a:p>
            <a:r>
              <a:rPr lang="en-US" sz="1100" b="0" i="0" u="none" strike="noStrike" baseline="0" dirty="0" err="1">
                <a:solidFill>
                  <a:srgbClr val="000000"/>
                </a:solidFill>
                <a:latin typeface="Courier New" panose="02070309020205020404" pitchFamily="49" charset="0"/>
              </a:rPr>
              <a:t>disp</a:t>
            </a:r>
            <a:r>
              <a:rPr lang="en-US" sz="1100" b="0" i="0" u="none" strike="noStrike" baseline="0" dirty="0">
                <a:solidFill>
                  <a:srgbClr val="000000"/>
                </a:solidFill>
                <a:latin typeface="Courier New" panose="02070309020205020404" pitchFamily="49" charset="0"/>
              </a:rPr>
              <a:t>(</a:t>
            </a:r>
            <a:r>
              <a:rPr lang="en-US" sz="1100" b="0" i="0" u="none" strike="noStrike" baseline="0" dirty="0">
                <a:solidFill>
                  <a:srgbClr val="AA04F9"/>
                </a:solidFill>
                <a:latin typeface="Courier New" panose="02070309020205020404" pitchFamily="49" charset="0"/>
              </a:rPr>
              <a:t>'</a:t>
            </a:r>
            <a:r>
              <a:rPr lang="en-US" sz="1100" b="0" i="0" u="none" strike="noStrike" baseline="0" dirty="0">
                <a:solidFill>
                  <a:srgbClr val="028009"/>
                </a:solidFill>
                <a:latin typeface="Courier New" panose="02070309020205020404" pitchFamily="49" charset="0"/>
              </a:rPr>
              <a:t>trapezium</a:t>
            </a:r>
            <a:r>
              <a:rPr lang="en-US" sz="1100" b="0" i="0" u="none" strike="noStrike" baseline="0" dirty="0">
                <a:solidFill>
                  <a:srgbClr val="AA04F9"/>
                </a:solidFill>
                <a:latin typeface="Courier New" panose="02070309020205020404" pitchFamily="49" charset="0"/>
              </a:rPr>
              <a:t> shape fuzzy member function u=‘</a:t>
            </a:r>
            <a:r>
              <a:rPr lang="en-US" sz="1100" b="0" i="0" u="none" strike="noStrike" baseline="0" dirty="0">
                <a:solidFill>
                  <a:srgbClr val="000000"/>
                </a:solidFill>
                <a:latin typeface="Courier New" panose="02070309020205020404" pitchFamily="49" charset="0"/>
              </a:rPr>
              <a:t>) </a:t>
            </a:r>
          </a:p>
          <a:p>
            <a:r>
              <a:rPr lang="en-US" sz="1100" b="0" i="0" u="none" strike="noStrike" baseline="0" dirty="0">
                <a:solidFill>
                  <a:srgbClr val="000000"/>
                </a:solidFill>
                <a:latin typeface="Courier New" panose="02070309020205020404" pitchFamily="49" charset="0"/>
              </a:rPr>
              <a:t>u</a:t>
            </a:r>
          </a:p>
          <a:p>
            <a:endParaRPr lang="en-US" sz="1100" dirty="0"/>
          </a:p>
        </p:txBody>
      </p:sp>
      <p:sp>
        <p:nvSpPr>
          <p:cNvPr id="6" name="Content Placeholder 5">
            <a:extLst>
              <a:ext uri="{FF2B5EF4-FFF2-40B4-BE49-F238E27FC236}">
                <a16:creationId xmlns:a16="http://schemas.microsoft.com/office/drawing/2014/main" id="{D4196098-6C66-C386-7C07-5FD2E4439FDB}"/>
              </a:ext>
            </a:extLst>
          </p:cNvPr>
          <p:cNvSpPr>
            <a:spLocks noGrp="1"/>
          </p:cNvSpPr>
          <p:nvPr>
            <p:ph sz="half" idx="2"/>
          </p:nvPr>
        </p:nvSpPr>
        <p:spPr>
          <a:xfrm>
            <a:off x="4610100" y="533400"/>
            <a:ext cx="4038600" cy="4525963"/>
          </a:xfrm>
        </p:spPr>
        <p:txBody>
          <a:bodyPr>
            <a:normAutofit fontScale="62500" lnSpcReduction="20000"/>
          </a:bodyPr>
          <a:lstStyle/>
          <a:p>
            <a:r>
              <a:rPr lang="en-US" sz="1800" b="0" i="0" u="none" strike="noStrike" baseline="0" dirty="0">
                <a:solidFill>
                  <a:srgbClr val="028009"/>
                </a:solidFill>
                <a:latin typeface="Courier New" panose="02070309020205020404" pitchFamily="49" charset="0"/>
              </a:rPr>
              <a:t>%fuzzy triangle calculation, khwong 2023.2.21</a:t>
            </a:r>
          </a:p>
          <a:p>
            <a:r>
              <a:rPr lang="it-IT" sz="1800" b="0" i="0" u="none" strike="noStrike" baseline="0" dirty="0">
                <a:solidFill>
                  <a:srgbClr val="028009"/>
                </a:solidFill>
                <a:latin typeface="Courier New" panose="02070309020205020404" pitchFamily="49" charset="0"/>
              </a:rPr>
              <a:t>%usage tri(x,a,b,c) %e.g. tri(1.3,1,2,3)</a:t>
            </a:r>
          </a:p>
          <a:p>
            <a:r>
              <a:rPr lang="en-US" sz="1800" b="0" i="0" u="none" strike="noStrike" baseline="0" dirty="0">
                <a:solidFill>
                  <a:srgbClr val="0E00FF"/>
                </a:solidFill>
                <a:latin typeface="Courier New" panose="02070309020205020404" pitchFamily="49" charset="0"/>
              </a:rPr>
              <a:t>function</a:t>
            </a:r>
            <a:r>
              <a:rPr lang="en-US" sz="1800" b="0" i="0" u="none" strike="noStrike" baseline="0" dirty="0">
                <a:solidFill>
                  <a:srgbClr val="000000"/>
                </a:solidFill>
                <a:latin typeface="Courier New" panose="02070309020205020404" pitchFamily="49" charset="0"/>
              </a:rPr>
              <a:t> tri(</a:t>
            </a:r>
            <a:r>
              <a:rPr lang="en-US" sz="1800" b="0" i="0" u="none" strike="noStrike" baseline="0" dirty="0" err="1">
                <a:solidFill>
                  <a:srgbClr val="000000"/>
                </a:solidFill>
                <a:latin typeface="Courier New" panose="02070309020205020404" pitchFamily="49" charset="0"/>
              </a:rPr>
              <a:t>x,a,b,c</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28009"/>
                </a:solidFill>
                <a:latin typeface="Courier New" panose="02070309020205020404" pitchFamily="49" charset="0"/>
              </a:rPr>
              <a:t>% clear</a:t>
            </a:r>
          </a:p>
          <a:p>
            <a:r>
              <a:rPr lang="en-US" sz="1800" b="0" i="0" u="none" strike="noStrike" baseline="0" dirty="0">
                <a:solidFill>
                  <a:srgbClr val="028009"/>
                </a:solidFill>
                <a:latin typeface="Courier New" panose="02070309020205020404" pitchFamily="49" charset="0"/>
              </a:rPr>
              <a:t>% </a:t>
            </a:r>
            <a:r>
              <a:rPr lang="en-US" sz="1800" b="0" i="0" u="none" strike="noStrike" baseline="0" dirty="0" err="1">
                <a:solidFill>
                  <a:srgbClr val="028009"/>
                </a:solidFill>
                <a:latin typeface="Courier New" panose="02070309020205020404" pitchFamily="49" charset="0"/>
              </a:rPr>
              <a:t>clc</a:t>
            </a:r>
            <a:endParaRPr lang="en-US" sz="1800" b="0" i="0" u="none" strike="noStrike" baseline="0" dirty="0">
              <a:solidFill>
                <a:srgbClr val="028009"/>
              </a:solidFill>
              <a:latin typeface="Courier New" panose="02070309020205020404" pitchFamily="49" charset="0"/>
            </a:endParaRPr>
          </a:p>
          <a:p>
            <a:r>
              <a:rPr lang="en-US" sz="1800" b="0" i="0" u="none" strike="noStrike" baseline="0" dirty="0">
                <a:solidFill>
                  <a:srgbClr val="028009"/>
                </a:solidFill>
                <a:latin typeface="Courier New" panose="02070309020205020404" pitchFamily="49" charset="0"/>
              </a:rPr>
              <a:t>% x=1.45, a=1,b=2,c=3</a:t>
            </a:r>
          </a:p>
          <a:p>
            <a:r>
              <a:rPr lang="en-US" sz="1800" b="0" i="0" u="none" strike="noStrike" baseline="0" dirty="0">
                <a:solidFill>
                  <a:srgbClr val="028009"/>
                </a:solidFill>
                <a:latin typeface="Courier New" panose="02070309020205020404" pitchFamily="49" charset="0"/>
              </a:rPr>
              <a:t>%x = input('Enter a number: ');</a:t>
            </a:r>
          </a:p>
          <a:p>
            <a:r>
              <a:rPr lang="en-US" sz="1800" b="0" i="0" u="none" strike="noStrike" baseline="0" dirty="0">
                <a:solidFill>
                  <a:srgbClr val="0E00FF"/>
                </a:solidFill>
                <a:latin typeface="Courier New" panose="02070309020205020404" pitchFamily="49" charset="0"/>
              </a:rPr>
              <a:t>if</a:t>
            </a:r>
            <a:r>
              <a:rPr lang="en-US" sz="1800" b="0" i="0" u="none" strike="noStrike" baseline="0" dirty="0">
                <a:solidFill>
                  <a:srgbClr val="000000"/>
                </a:solidFill>
                <a:latin typeface="Courier New" panose="02070309020205020404" pitchFamily="49" charset="0"/>
              </a:rPr>
              <a:t> (x&lt;= a)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u=0</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E00FF"/>
                </a:solidFill>
                <a:latin typeface="Courier New" panose="02070309020205020404" pitchFamily="49" charset="0"/>
              </a:rPr>
              <a:t>elseif</a:t>
            </a:r>
            <a:r>
              <a:rPr lang="en-US" sz="1800" b="0" i="0" u="none" strike="noStrike" baseline="0" dirty="0">
                <a:solidFill>
                  <a:srgbClr val="000000"/>
                </a:solidFill>
                <a:latin typeface="Courier New" panose="02070309020205020404" pitchFamily="49" charset="0"/>
              </a:rPr>
              <a:t> (a&lt;= x &amp;&amp; x&lt;=b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u=(x-a)/(b-a)</a:t>
            </a:r>
          </a:p>
          <a:p>
            <a:r>
              <a:rPr lang="da-DK" sz="1800" b="0" i="0" u="none" strike="noStrike" baseline="0" dirty="0">
                <a:solidFill>
                  <a:srgbClr val="000000"/>
                </a:solidFill>
                <a:latin typeface="Courier New" panose="02070309020205020404" pitchFamily="49" charset="0"/>
              </a:rPr>
              <a:t>   </a:t>
            </a:r>
            <a:r>
              <a:rPr lang="da-DK" sz="1800" b="0" i="0" u="none" strike="noStrike" baseline="0" dirty="0">
                <a:solidFill>
                  <a:srgbClr val="0E00FF"/>
                </a:solidFill>
                <a:latin typeface="Courier New" panose="02070309020205020404" pitchFamily="49" charset="0"/>
              </a:rPr>
              <a:t>elseif</a:t>
            </a:r>
            <a:r>
              <a:rPr lang="da-DK" sz="1800" b="0" i="0" u="none" strike="noStrike" baseline="0" dirty="0">
                <a:solidFill>
                  <a:srgbClr val="000000"/>
                </a:solidFill>
                <a:latin typeface="Courier New" panose="02070309020205020404" pitchFamily="49" charset="0"/>
              </a:rPr>
              <a:t> (b&lt;= x &amp;&amp; x&lt;=c )</a:t>
            </a:r>
            <a:r>
              <a:rPr lang="da-DK"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u=(c-x)/(c-b)</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E00FF"/>
                </a:solidFill>
                <a:latin typeface="Courier New" panose="02070309020205020404" pitchFamily="49" charset="0"/>
              </a:rPr>
              <a:t>elseif</a:t>
            </a:r>
            <a:r>
              <a:rPr lang="en-US" sz="1800" b="0" i="0" u="none" strike="noStrike" baseline="0" dirty="0">
                <a:solidFill>
                  <a:srgbClr val="000000"/>
                </a:solidFill>
                <a:latin typeface="Courier New" panose="02070309020205020404" pitchFamily="49" charset="0"/>
              </a:rPr>
              <a:t> (c &lt;= x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u=0</a:t>
            </a:r>
          </a:p>
          <a:p>
            <a:r>
              <a:rPr lang="en-US" sz="1800" b="0" i="0" u="none" strike="noStrike" baseline="0" dirty="0">
                <a:solidFill>
                  <a:srgbClr val="0E00FF"/>
                </a:solidFill>
                <a:latin typeface="Courier New" panose="02070309020205020404" pitchFamily="49" charset="0"/>
              </a:rPr>
              <a:t>end</a:t>
            </a:r>
          </a:p>
          <a:p>
            <a:r>
              <a:rPr lang="en-US" sz="1800" b="0" i="0" u="none" strike="noStrike" baseline="0" dirty="0" err="1">
                <a:solidFill>
                  <a:srgbClr val="000000"/>
                </a:solidFill>
                <a:latin typeface="Courier New" panose="02070309020205020404" pitchFamily="49" charset="0"/>
              </a:rPr>
              <a:t>disp</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A04F9"/>
                </a:solidFill>
                <a:latin typeface="Courier New" panose="02070309020205020404" pitchFamily="49" charset="0"/>
              </a:rPr>
              <a:t>'triangular shape fuzzy member function u='</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u</a:t>
            </a:r>
          </a:p>
          <a:p>
            <a:endParaRPr lang="en-US" dirty="0"/>
          </a:p>
        </p:txBody>
      </p:sp>
      <p:sp>
        <p:nvSpPr>
          <p:cNvPr id="4" name="Footer Placeholder 3">
            <a:extLst>
              <a:ext uri="{FF2B5EF4-FFF2-40B4-BE49-F238E27FC236}">
                <a16:creationId xmlns:a16="http://schemas.microsoft.com/office/drawing/2014/main" id="{4E13485C-7664-FD85-315C-E5CA0A5C124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ABDA500-14B0-A392-CCBC-FF64ADA3FA6E}"/>
              </a:ext>
            </a:extLst>
          </p:cNvPr>
          <p:cNvSpPr>
            <a:spLocks noGrp="1"/>
          </p:cNvSpPr>
          <p:nvPr>
            <p:ph type="sldNum" sz="quarter" idx="12"/>
          </p:nvPr>
        </p:nvSpPr>
        <p:spPr/>
        <p:txBody>
          <a:bodyPr/>
          <a:lstStyle/>
          <a:p>
            <a:fld id="{B28686DF-4AC6-44BB-9261-A3C12E8BDC53}" type="slidenum">
              <a:rPr lang="en-US" altLang="zh-HK" smtClean="0"/>
              <a:pPr/>
              <a:t>111</a:t>
            </a:fld>
            <a:endParaRPr lang="en-US" altLang="zh-HK"/>
          </a:p>
        </p:txBody>
      </p:sp>
      <p:pic>
        <p:nvPicPr>
          <p:cNvPr id="7" name="Picture 6">
            <a:extLst>
              <a:ext uri="{FF2B5EF4-FFF2-40B4-BE49-F238E27FC236}">
                <a16:creationId xmlns:a16="http://schemas.microsoft.com/office/drawing/2014/main" id="{166AE755-2E74-B752-9D3F-130A5FB80A56}"/>
              </a:ext>
            </a:extLst>
          </p:cNvPr>
          <p:cNvPicPr>
            <a:picLocks noChangeAspect="1"/>
          </p:cNvPicPr>
          <p:nvPr/>
        </p:nvPicPr>
        <p:blipFill>
          <a:blip r:embed="rId2"/>
          <a:stretch>
            <a:fillRect/>
          </a:stretch>
        </p:blipFill>
        <p:spPr>
          <a:xfrm>
            <a:off x="5153248" y="4760310"/>
            <a:ext cx="3900119" cy="1413844"/>
          </a:xfrm>
          <a:prstGeom prst="rect">
            <a:avLst/>
          </a:prstGeom>
        </p:spPr>
      </p:pic>
      <p:pic>
        <p:nvPicPr>
          <p:cNvPr id="8" name="Picture 7">
            <a:extLst>
              <a:ext uri="{FF2B5EF4-FFF2-40B4-BE49-F238E27FC236}">
                <a16:creationId xmlns:a16="http://schemas.microsoft.com/office/drawing/2014/main" id="{B1FA5206-D8D4-8030-89C5-731AC6B75CD0}"/>
              </a:ext>
            </a:extLst>
          </p:cNvPr>
          <p:cNvPicPr>
            <a:picLocks noChangeAspect="1"/>
          </p:cNvPicPr>
          <p:nvPr/>
        </p:nvPicPr>
        <p:blipFill>
          <a:blip r:embed="rId3"/>
          <a:stretch>
            <a:fillRect/>
          </a:stretch>
        </p:blipFill>
        <p:spPr>
          <a:xfrm>
            <a:off x="3124200" y="4916781"/>
            <a:ext cx="2123489" cy="1325946"/>
          </a:xfrm>
          <a:prstGeom prst="rect">
            <a:avLst/>
          </a:prstGeom>
        </p:spPr>
      </p:pic>
      <p:pic>
        <p:nvPicPr>
          <p:cNvPr id="9" name="Picture 8">
            <a:extLst>
              <a:ext uri="{FF2B5EF4-FFF2-40B4-BE49-F238E27FC236}">
                <a16:creationId xmlns:a16="http://schemas.microsoft.com/office/drawing/2014/main" id="{E6B12D53-2930-6147-45AA-E1FCAE8E34A2}"/>
              </a:ext>
            </a:extLst>
          </p:cNvPr>
          <p:cNvPicPr>
            <a:picLocks noChangeAspect="1"/>
          </p:cNvPicPr>
          <p:nvPr/>
        </p:nvPicPr>
        <p:blipFill>
          <a:blip r:embed="rId4"/>
          <a:stretch>
            <a:fillRect/>
          </a:stretch>
        </p:blipFill>
        <p:spPr>
          <a:xfrm>
            <a:off x="90633" y="4764662"/>
            <a:ext cx="3111804" cy="2093338"/>
          </a:xfrm>
          <a:prstGeom prst="rect">
            <a:avLst/>
          </a:prstGeom>
        </p:spPr>
      </p:pic>
    </p:spTree>
    <p:extLst>
      <p:ext uri="{BB962C8B-B14F-4D97-AF65-F5344CB8AC3E}">
        <p14:creationId xmlns:p14="http://schemas.microsoft.com/office/powerpoint/2010/main" val="415113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ADAC-CC90-2E0B-BE3F-8E7986B44412}"/>
              </a:ext>
            </a:extLst>
          </p:cNvPr>
          <p:cNvSpPr>
            <a:spLocks noGrp="1"/>
          </p:cNvSpPr>
          <p:nvPr>
            <p:ph type="title"/>
          </p:nvPr>
        </p:nvSpPr>
        <p:spPr/>
        <p:txBody>
          <a:bodyPr/>
          <a:lstStyle/>
          <a:p>
            <a:r>
              <a:rPr lang="en-US" dirty="0"/>
              <a:t>Classical set theory</a:t>
            </a:r>
          </a:p>
        </p:txBody>
      </p:sp>
      <p:sp>
        <p:nvSpPr>
          <p:cNvPr id="3" name="Content Placeholder 2">
            <a:extLst>
              <a:ext uri="{FF2B5EF4-FFF2-40B4-BE49-F238E27FC236}">
                <a16:creationId xmlns:a16="http://schemas.microsoft.com/office/drawing/2014/main" id="{B74BB0BC-B313-68D7-017A-DCB3F2A63D99}"/>
              </a:ext>
            </a:extLst>
          </p:cNvPr>
          <p:cNvSpPr>
            <a:spLocks noGrp="1"/>
          </p:cNvSpPr>
          <p:nvPr>
            <p:ph idx="1"/>
          </p:nvPr>
        </p:nvSpPr>
        <p:spPr/>
        <p: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An object in a set = an element or member of that set.</a:t>
            </a:r>
          </a:p>
          <a:p>
            <a:pPr marL="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E.g., </a:t>
            </a:r>
            <a:r>
              <a:rPr lang="en-US" sz="2400" dirty="0">
                <a:effectLst/>
                <a:latin typeface="Calibri" panose="020F0502020204030204" pitchFamily="34" charset="0"/>
                <a:ea typeface="Calibri" panose="020F0502020204030204" pitchFamily="34" charset="0"/>
                <a:cs typeface="Calibri" panose="020F0502020204030204" pitchFamily="34" charset="0"/>
              </a:rPr>
              <a:t>A = {a1,a2,a3,……,an}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If the elements ai of a set A are subset 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universal set X, then set A can be represented for 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elements x </a:t>
            </a:r>
            <a:r>
              <a:rPr lang="en-US" sz="2400" dirty="0">
                <a:effectLst/>
                <a:latin typeface="OpenSymbol"/>
                <a:ea typeface="Calibri" panose="020F0502020204030204" pitchFamily="34" charset="0"/>
                <a:cs typeface="OpenSymbol"/>
              </a:rPr>
              <a:t>ϵ </a:t>
            </a:r>
            <a:r>
              <a:rPr lang="en-US" sz="2400" dirty="0">
                <a:effectLst/>
                <a:latin typeface="Calibri" panose="020F0502020204030204" pitchFamily="34" charset="0"/>
                <a:ea typeface="Calibri" panose="020F0502020204030204" pitchFamily="34" charset="0"/>
                <a:cs typeface="Calibri" panose="020F0502020204030204" pitchFamily="34" charset="0"/>
              </a:rPr>
              <a:t>X by its characteristics function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Calibri" panose="020F0502020204030204" pitchFamily="34" charset="0"/>
              </a:rPr>
              <a:t>μA</a:t>
            </a:r>
            <a:r>
              <a:rPr lang="en-US" sz="2400" dirty="0">
                <a:effectLst/>
                <a:latin typeface="Calibri" panose="020F0502020204030204" pitchFamily="34" charset="0"/>
                <a:ea typeface="Calibri" panose="020F0502020204030204" pitchFamily="34" charset="0"/>
                <a:cs typeface="Calibri" panose="020F0502020204030204" pitchFamily="34" charset="0"/>
              </a:rPr>
              <a:t> (x) = 1 if x </a:t>
            </a:r>
            <a:r>
              <a:rPr lang="en-US" sz="2400" dirty="0">
                <a:effectLst/>
                <a:latin typeface="OpenSymbol"/>
                <a:ea typeface="Calibri" panose="020F0502020204030204" pitchFamily="34" charset="0"/>
                <a:cs typeface="OpenSymbol"/>
              </a:rPr>
              <a:t>ϵ </a:t>
            </a:r>
            <a:r>
              <a:rPr lang="en-US" sz="2400" dirty="0">
                <a:effectLst/>
                <a:latin typeface="Calibri" panose="020F0502020204030204" pitchFamily="34" charset="0"/>
                <a:ea typeface="Calibri" panose="020F0502020204030204" pitchFamily="34" charset="0"/>
                <a:cs typeface="Calibri" panose="020F0502020204030204" pitchFamily="34" charset="0"/>
              </a:rPr>
              <a:t>X otherwise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41E75AE-96B5-F00A-9E7D-C5B4AAA6AA6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F87ADAC0-0411-DC46-E5CD-2ED493E16B17}"/>
              </a:ext>
            </a:extLst>
          </p:cNvPr>
          <p:cNvSpPr>
            <a:spLocks noGrp="1"/>
          </p:cNvSpPr>
          <p:nvPr>
            <p:ph type="sldNum" sz="quarter" idx="12"/>
          </p:nvPr>
        </p:nvSpPr>
        <p:spPr/>
        <p:txBody>
          <a:bodyPr/>
          <a:lstStyle/>
          <a:p>
            <a:fld id="{B28686DF-4AC6-44BB-9261-A3C12E8BDC53}" type="slidenum">
              <a:rPr lang="en-US" altLang="zh-HK" smtClean="0"/>
              <a:pPr/>
              <a:t>12</a:t>
            </a:fld>
            <a:endParaRPr lang="en-US" altLang="zh-HK"/>
          </a:p>
        </p:txBody>
      </p:sp>
    </p:spTree>
    <p:extLst>
      <p:ext uri="{BB962C8B-B14F-4D97-AF65-F5344CB8AC3E}">
        <p14:creationId xmlns:p14="http://schemas.microsoft.com/office/powerpoint/2010/main" val="400687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8FDB-78DB-F714-9368-81587B44CFEA}"/>
              </a:ext>
            </a:extLst>
          </p:cNvPr>
          <p:cNvSpPr>
            <a:spLocks noGrp="1"/>
          </p:cNvSpPr>
          <p:nvPr>
            <p:ph type="title"/>
          </p:nvPr>
        </p:nvSpPr>
        <p:spPr/>
        <p:txBody>
          <a:bodyPr>
            <a:normAutofit/>
          </a:bodyPr>
          <a:lstStyle/>
          <a:p>
            <a:r>
              <a:rPr lang="en-US" sz="3200" b="1" i="0" u="none" strike="noStrike" baseline="0" dirty="0">
                <a:latin typeface="Calibri-Bold"/>
              </a:rPr>
              <a:t>Operations on classical set theory</a:t>
            </a:r>
            <a:endParaRPr lang="en-US" sz="6600" dirty="0"/>
          </a:p>
        </p:txBody>
      </p:sp>
      <p:sp>
        <p:nvSpPr>
          <p:cNvPr id="3" name="Content Placeholder 2">
            <a:extLst>
              <a:ext uri="{FF2B5EF4-FFF2-40B4-BE49-F238E27FC236}">
                <a16:creationId xmlns:a16="http://schemas.microsoft.com/office/drawing/2014/main" id="{789D6113-61CF-A33E-0411-EF79AF3BF7D1}"/>
              </a:ext>
            </a:extLst>
          </p:cNvPr>
          <p:cNvSpPr>
            <a:spLocks noGrp="1"/>
          </p:cNvSpPr>
          <p:nvPr>
            <p:ph idx="1"/>
          </p:nvPr>
        </p:nvSpPr>
        <p:spPr/>
        <p:txBody>
          <a:bodyPr>
            <a:normAutofit/>
          </a:bodyPr>
          <a:lstStyle/>
          <a:p>
            <a:pPr algn="l"/>
            <a:r>
              <a:rPr lang="en-US" sz="2400" b="1" i="1" u="none" strike="noStrike" baseline="0" dirty="0">
                <a:latin typeface="Calibri-BoldItalic"/>
              </a:rPr>
              <a:t>Union: </a:t>
            </a:r>
            <a:r>
              <a:rPr lang="en-US" sz="2400" b="0" i="0" u="none" strike="noStrike" baseline="0" dirty="0">
                <a:latin typeface="Calibri" panose="020F0502020204030204" pitchFamily="34" charset="0"/>
              </a:rPr>
              <a:t>the union of two sets A and B is given as</a:t>
            </a:r>
          </a:p>
          <a:p>
            <a:pPr lvl="1"/>
            <a:r>
              <a:rPr lang="en-US" sz="2000" b="0" i="0" u="none" strike="noStrike" baseline="0" dirty="0">
                <a:latin typeface="Calibri" panose="020F0502020204030204" pitchFamily="34" charset="0"/>
              </a:rPr>
              <a:t>A U B = { x | x </a:t>
            </a:r>
            <a:r>
              <a:rPr lang="az-Cyrl-AZ" sz="2000" b="0" i="0" u="none" strike="noStrike" baseline="0" dirty="0">
                <a:latin typeface="Calibri" panose="020F0502020204030204" pitchFamily="34" charset="0"/>
              </a:rPr>
              <a:t>є </a:t>
            </a:r>
            <a:r>
              <a:rPr lang="en-US" sz="2000" b="0" i="0" u="none" strike="noStrike" baseline="0" dirty="0">
                <a:latin typeface="Calibri" panose="020F0502020204030204" pitchFamily="34" charset="0"/>
              </a:rPr>
              <a:t>A or x </a:t>
            </a:r>
            <a:r>
              <a:rPr lang="az-Cyrl-AZ" sz="2000" b="0" i="0" u="none" strike="noStrike" baseline="0" dirty="0">
                <a:latin typeface="Calibri" panose="020F0502020204030204" pitchFamily="34" charset="0"/>
              </a:rPr>
              <a:t>є </a:t>
            </a:r>
            <a:r>
              <a:rPr lang="en-US" sz="2000" b="0" i="0" u="none" strike="noStrike" baseline="0" dirty="0">
                <a:latin typeface="Calibri" panose="020F0502020204030204" pitchFamily="34" charset="0"/>
              </a:rPr>
              <a:t>B }</a:t>
            </a:r>
          </a:p>
          <a:p>
            <a:pPr algn="l"/>
            <a:r>
              <a:rPr lang="en-US" sz="2400" b="1" i="1" u="none" strike="noStrike" baseline="0" dirty="0">
                <a:latin typeface="Calibri-BoldItalic"/>
              </a:rPr>
              <a:t>Intersection: </a:t>
            </a:r>
            <a:r>
              <a:rPr lang="en-US" sz="2400" b="0" i="0" u="none" strike="noStrike" baseline="0" dirty="0">
                <a:latin typeface="Calibri" panose="020F0502020204030204" pitchFamily="34" charset="0"/>
              </a:rPr>
              <a:t>the intersection of two sets A and B is given as</a:t>
            </a:r>
          </a:p>
          <a:p>
            <a:pPr lvl="1"/>
            <a:r>
              <a:rPr lang="en-US" sz="2000" b="0" i="0" u="none" strike="noStrike" baseline="0" dirty="0">
                <a:latin typeface="Calibri" panose="020F0502020204030204" pitchFamily="34" charset="0"/>
              </a:rPr>
              <a:t>A </a:t>
            </a:r>
            <a:r>
              <a:rPr lang="en-US" sz="2000" b="0" i="0" u="none" strike="noStrike" baseline="0" dirty="0">
                <a:latin typeface="Symbol" panose="05050102010706020507" pitchFamily="18" charset="2"/>
              </a:rPr>
              <a:t>Ç </a:t>
            </a:r>
            <a:r>
              <a:rPr lang="en-US" sz="2000" b="0" i="0" u="none" strike="noStrike" baseline="0" dirty="0">
                <a:latin typeface="Calibri" panose="020F0502020204030204" pitchFamily="34" charset="0"/>
              </a:rPr>
              <a:t>B = { x | x є A and x є B }</a:t>
            </a:r>
          </a:p>
          <a:p>
            <a:pPr algn="l"/>
            <a:r>
              <a:rPr lang="en-US" sz="2400" b="1" i="1" u="none" strike="noStrike" baseline="0" dirty="0">
                <a:latin typeface="Calibri-BoldItalic"/>
              </a:rPr>
              <a:t>Complement: </a:t>
            </a:r>
            <a:r>
              <a:rPr lang="en-US" sz="2400" b="0" i="0" u="none" strike="noStrike" baseline="0" dirty="0">
                <a:latin typeface="Calibri" panose="020F0502020204030204" pitchFamily="34" charset="0"/>
              </a:rPr>
              <a:t>It is denoted by </a:t>
            </a:r>
            <a:r>
              <a:rPr lang="en-US" sz="2400" b="0" i="0" u="none" strike="noStrike" baseline="0" dirty="0">
                <a:latin typeface="Calibri" panose="020F0502020204030204" pitchFamily="34" charset="0"/>
                <a:sym typeface="Symbol" panose="05050102010706020507" pitchFamily="18" charset="2"/>
              </a:rPr>
              <a:t> </a:t>
            </a:r>
            <a:r>
              <a:rPr lang="en-US" sz="2400" b="0" i="0" u="none" strike="noStrike" baseline="0" dirty="0">
                <a:latin typeface="Calibri" panose="020F0502020204030204" pitchFamily="34" charset="0"/>
              </a:rPr>
              <a:t>A and is defined as</a:t>
            </a:r>
          </a:p>
          <a:p>
            <a:pPr lvl="1"/>
            <a:r>
              <a:rPr lang="en-US" sz="2000" b="0" i="0" u="none" strike="noStrike" baseline="0" dirty="0">
                <a:latin typeface="Calibri" panose="020F0502020204030204" pitchFamily="34" charset="0"/>
                <a:sym typeface="Symbol" panose="05050102010706020507" pitchFamily="18" charset="2"/>
              </a:rPr>
              <a:t></a:t>
            </a:r>
            <a:r>
              <a:rPr lang="en-US" sz="2000" b="0" i="0" u="none" strike="noStrike" baseline="0" dirty="0">
                <a:latin typeface="Calibri" panose="020F0502020204030204" pitchFamily="34" charset="0"/>
              </a:rPr>
              <a:t>A = { x | x does not belong to A and x є X }</a:t>
            </a:r>
            <a:endParaRPr lang="en-US" sz="3200" dirty="0"/>
          </a:p>
        </p:txBody>
      </p:sp>
      <p:sp>
        <p:nvSpPr>
          <p:cNvPr id="4" name="Footer Placeholder 3">
            <a:extLst>
              <a:ext uri="{FF2B5EF4-FFF2-40B4-BE49-F238E27FC236}">
                <a16:creationId xmlns:a16="http://schemas.microsoft.com/office/drawing/2014/main" id="{1E857709-11DF-8F44-B3E7-03DD0ED4C90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3E9662C7-2488-7417-817E-DE855E12A4B0}"/>
              </a:ext>
            </a:extLst>
          </p:cNvPr>
          <p:cNvSpPr>
            <a:spLocks noGrp="1"/>
          </p:cNvSpPr>
          <p:nvPr>
            <p:ph type="sldNum" sz="quarter" idx="12"/>
          </p:nvPr>
        </p:nvSpPr>
        <p:spPr/>
        <p:txBody>
          <a:bodyPr/>
          <a:lstStyle/>
          <a:p>
            <a:fld id="{B28686DF-4AC6-44BB-9261-A3C12E8BDC53}" type="slidenum">
              <a:rPr lang="en-US" altLang="zh-HK" smtClean="0"/>
              <a:pPr/>
              <a:t>13</a:t>
            </a:fld>
            <a:endParaRPr lang="en-US" altLang="zh-HK"/>
          </a:p>
        </p:txBody>
      </p:sp>
    </p:spTree>
    <p:extLst>
      <p:ext uri="{BB962C8B-B14F-4D97-AF65-F5344CB8AC3E}">
        <p14:creationId xmlns:p14="http://schemas.microsoft.com/office/powerpoint/2010/main" val="81427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A3F9-1D5A-5FFA-94D4-2C47D9D3B3DB}"/>
              </a:ext>
            </a:extLst>
          </p:cNvPr>
          <p:cNvSpPr>
            <a:spLocks noGrp="1"/>
          </p:cNvSpPr>
          <p:nvPr>
            <p:ph type="title"/>
          </p:nvPr>
        </p:nvSpPr>
        <p:spPr/>
        <p:txBody>
          <a:bodyPr/>
          <a:lstStyle/>
          <a:p>
            <a:r>
              <a:rPr lang="en-US" dirty="0"/>
              <a:t>Fuzzy set theory</a:t>
            </a:r>
          </a:p>
        </p:txBody>
      </p:sp>
      <p:sp>
        <p:nvSpPr>
          <p:cNvPr id="3" name="Content Placeholder 2">
            <a:extLst>
              <a:ext uri="{FF2B5EF4-FFF2-40B4-BE49-F238E27FC236}">
                <a16:creationId xmlns:a16="http://schemas.microsoft.com/office/drawing/2014/main" id="{7A384BE7-A526-C5C1-5E64-BE079129C4F4}"/>
              </a:ext>
            </a:extLst>
          </p:cNvPr>
          <p:cNvSpPr>
            <a:spLocks noGrp="1"/>
          </p:cNvSpPr>
          <p:nvPr>
            <p:ph idx="1"/>
          </p:nvPr>
        </p:nvSpPr>
        <p:spPr/>
        <p:txBody>
          <a:bodyPr>
            <a:normAutofit/>
          </a:bodyPr>
          <a:lstStyle/>
          <a:p>
            <a:r>
              <a:rPr lang="en-US" sz="2400" dirty="0">
                <a:latin typeface="Calibri" panose="020F0502020204030204" pitchFamily="34" charset="0"/>
              </a:rPr>
              <a:t>Fuzzy Logic uses a range of 0 to 1 (Membership value) to represents </a:t>
            </a:r>
            <a:r>
              <a:rPr lang="en-US" sz="2400" b="0" i="0" u="none" strike="noStrike" baseline="0" dirty="0">
                <a:latin typeface="Calibri" panose="020F0502020204030204" pitchFamily="34" charset="0"/>
              </a:rPr>
              <a:t>its membership to a set</a:t>
            </a:r>
          </a:p>
          <a:p>
            <a:pPr algn="l"/>
            <a:r>
              <a:rPr lang="en-US" sz="2400" b="0" i="0" u="none" strike="noStrike" baseline="0" dirty="0">
                <a:latin typeface="Calibri" panose="020F0502020204030204" pitchFamily="34" charset="0"/>
              </a:rPr>
              <a:t>In a Fuzzy Set : the degree of membership, called </a:t>
            </a:r>
            <a:r>
              <a:rPr lang="en-US" sz="2400" b="1" i="0" u="none" strike="noStrike" baseline="0" dirty="0">
                <a:latin typeface="Calibri-Bold"/>
              </a:rPr>
              <a:t>membership function</a:t>
            </a:r>
            <a:r>
              <a:rPr lang="en-US" sz="2400" dirty="0">
                <a:latin typeface="Calibri" panose="020F0502020204030204" pitchFamily="34" charset="0"/>
              </a:rPr>
              <a:t> (</a:t>
            </a:r>
            <a:r>
              <a:rPr lang="en-US" sz="2400" b="1" i="0" u="none" strike="noStrike" baseline="0" dirty="0">
                <a:latin typeface="Calibri-Bold"/>
              </a:rPr>
              <a:t>μ) </a:t>
            </a:r>
            <a:r>
              <a:rPr lang="en-US" sz="2400" b="0" i="0" u="none" strike="noStrike" baseline="0" dirty="0">
                <a:latin typeface="Calibri" panose="020F0502020204030204" pitchFamily="34" charset="0"/>
              </a:rPr>
              <a:t>has interval [0,1].</a:t>
            </a:r>
          </a:p>
          <a:p>
            <a:pPr algn="l"/>
            <a:r>
              <a:rPr lang="en-US" sz="2400" b="0" i="0" u="none" strike="noStrike" baseline="0" dirty="0">
                <a:latin typeface="Calibri" panose="020F0502020204030204" pitchFamily="34" charset="0"/>
              </a:rPr>
              <a:t>Thus, a membership function (triangles or trapeziums, etc.)  </a:t>
            </a:r>
            <a:r>
              <a:rPr lang="en-US" sz="2400" b="1" i="0" u="none" strike="noStrike" baseline="0" dirty="0" err="1">
                <a:latin typeface="Calibri-Bold"/>
              </a:rPr>
              <a:t>μA</a:t>
            </a:r>
            <a:r>
              <a:rPr lang="en-US" sz="2400" b="1" i="0" u="none" strike="noStrike" baseline="0" dirty="0">
                <a:latin typeface="Calibri-Bold"/>
              </a:rPr>
              <a:t> (x) </a:t>
            </a:r>
            <a:r>
              <a:rPr lang="en-US" sz="2400" b="0" i="0" u="none" strike="noStrike" baseline="0" dirty="0">
                <a:latin typeface="Calibri" panose="020F0502020204030204" pitchFamily="34" charset="0"/>
              </a:rPr>
              <a:t>is associated with a fuzzy sets A such that the function maps every element of </a:t>
            </a:r>
            <a:r>
              <a:rPr lang="en-US" sz="2400" dirty="0">
                <a:latin typeface="Calibri" panose="020F0502020204030204" pitchFamily="34" charset="0"/>
              </a:rPr>
              <a:t>universe of discourse ( is the range of all possible values ) X to the </a:t>
            </a:r>
            <a:r>
              <a:rPr lang="en-US" sz="2400" b="0" i="0" u="none" strike="noStrike" baseline="0" dirty="0">
                <a:latin typeface="Calibri" panose="020F0502020204030204" pitchFamily="34" charset="0"/>
              </a:rPr>
              <a:t>interval [0,1].</a:t>
            </a:r>
          </a:p>
          <a:p>
            <a:pPr algn="l"/>
            <a:r>
              <a:rPr lang="en-US" sz="2800" b="0" i="0" u="none" strike="noStrike" baseline="0" dirty="0">
                <a:latin typeface="Calibri" panose="020F0502020204030204" pitchFamily="34" charset="0"/>
              </a:rPr>
              <a:t>The mapping is : </a:t>
            </a:r>
            <a:r>
              <a:rPr lang="en-US" sz="2800" b="0" i="0" u="none" strike="noStrike" baseline="0" dirty="0" err="1">
                <a:latin typeface="Calibri" panose="020F0502020204030204" pitchFamily="34" charset="0"/>
              </a:rPr>
              <a:t>μA</a:t>
            </a:r>
            <a:r>
              <a:rPr lang="en-US" sz="2800" b="0" i="0" u="none" strike="noStrike" baseline="0" dirty="0">
                <a:latin typeface="Calibri" panose="020F0502020204030204" pitchFamily="34" charset="0"/>
              </a:rPr>
              <a:t>(x): X </a:t>
            </a:r>
            <a:r>
              <a:rPr lang="en-US" sz="2800" b="0" i="0" u="none" strike="noStrike" baseline="0" dirty="0">
                <a:latin typeface="Calibri" panose="020F0502020204030204" pitchFamily="34" charset="0"/>
                <a:sym typeface="Wingdings" panose="05000000000000000000" pitchFamily="2" charset="2"/>
              </a:rPr>
              <a:t></a:t>
            </a:r>
            <a:r>
              <a:rPr lang="en-US" sz="2800" b="0" i="0" u="none" strike="noStrike" baseline="0" dirty="0">
                <a:latin typeface="OpenSymbol"/>
              </a:rPr>
              <a:t> </a:t>
            </a:r>
            <a:r>
              <a:rPr lang="en-US" sz="2800" b="0" i="0" u="none" strike="noStrike" baseline="0" dirty="0">
                <a:latin typeface="Calibri" panose="020F0502020204030204" pitchFamily="34" charset="0"/>
              </a:rPr>
              <a:t>[0,1].</a:t>
            </a:r>
            <a:endParaRPr lang="en-US" sz="5400" dirty="0"/>
          </a:p>
        </p:txBody>
      </p:sp>
      <p:sp>
        <p:nvSpPr>
          <p:cNvPr id="4" name="Footer Placeholder 3">
            <a:extLst>
              <a:ext uri="{FF2B5EF4-FFF2-40B4-BE49-F238E27FC236}">
                <a16:creationId xmlns:a16="http://schemas.microsoft.com/office/drawing/2014/main" id="{51EB6711-FB7A-7D6F-D0C5-6F51B3B1378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9A0A810-729E-C699-EC51-F0A58F4443DF}"/>
              </a:ext>
            </a:extLst>
          </p:cNvPr>
          <p:cNvSpPr>
            <a:spLocks noGrp="1"/>
          </p:cNvSpPr>
          <p:nvPr>
            <p:ph type="sldNum" sz="quarter" idx="12"/>
          </p:nvPr>
        </p:nvSpPr>
        <p:spPr/>
        <p:txBody>
          <a:bodyPr/>
          <a:lstStyle/>
          <a:p>
            <a:fld id="{B28686DF-4AC6-44BB-9261-A3C12E8BDC53}" type="slidenum">
              <a:rPr lang="en-US" altLang="zh-HK" smtClean="0"/>
              <a:pPr/>
              <a:t>14</a:t>
            </a:fld>
            <a:endParaRPr lang="en-US" altLang="zh-HK"/>
          </a:p>
        </p:txBody>
      </p:sp>
    </p:spTree>
    <p:extLst>
      <p:ext uri="{BB962C8B-B14F-4D97-AF65-F5344CB8AC3E}">
        <p14:creationId xmlns:p14="http://schemas.microsoft.com/office/powerpoint/2010/main" val="187793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D8A0-F56B-0CE5-8E82-E4648584B18D}"/>
              </a:ext>
            </a:extLst>
          </p:cNvPr>
          <p:cNvSpPr>
            <a:spLocks noGrp="1"/>
          </p:cNvSpPr>
          <p:nvPr>
            <p:ph type="title"/>
          </p:nvPr>
        </p:nvSpPr>
        <p:spPr/>
        <p:txBody>
          <a:bodyPr>
            <a:normAutofit/>
          </a:bodyPr>
          <a:lstStyle/>
          <a:p>
            <a:r>
              <a:rPr lang="en-US" sz="3200" b="1" i="0" u="none" strike="noStrike" baseline="0" dirty="0">
                <a:latin typeface="Calibri-Bold"/>
              </a:rPr>
              <a:t>Fuzzy Sets</a:t>
            </a:r>
            <a:endParaRPr lang="en-US" sz="6600" dirty="0"/>
          </a:p>
        </p:txBody>
      </p:sp>
      <p:sp>
        <p:nvSpPr>
          <p:cNvPr id="3" name="Content Placeholder 2">
            <a:extLst>
              <a:ext uri="{FF2B5EF4-FFF2-40B4-BE49-F238E27FC236}">
                <a16:creationId xmlns:a16="http://schemas.microsoft.com/office/drawing/2014/main" id="{F224B7DA-263B-2487-4ACF-7356DDC6A1BD}"/>
              </a:ext>
            </a:extLst>
          </p:cNvPr>
          <p:cNvSpPr>
            <a:spLocks noGrp="1"/>
          </p:cNvSpPr>
          <p:nvPr>
            <p:ph idx="1"/>
          </p:nvPr>
        </p:nvSpPr>
        <p:spPr/>
        <p:txBody>
          <a:bodyPr>
            <a:normAutofit fontScale="92500" lnSpcReduction="10000"/>
          </a:bodyPr>
          <a:lstStyle/>
          <a:p>
            <a:pPr algn="l"/>
            <a:r>
              <a:rPr lang="en-US" sz="2400" b="1" i="0" u="none" strike="noStrike" baseline="0" dirty="0">
                <a:latin typeface="Calibri-Bold"/>
              </a:rPr>
              <a:t>Fuzzy set </a:t>
            </a:r>
            <a:r>
              <a:rPr lang="en-US" sz="2400" b="0" i="0" u="none" strike="noStrike" baseline="0" dirty="0">
                <a:latin typeface="Calibri" panose="020F0502020204030204" pitchFamily="34" charset="0"/>
              </a:rPr>
              <a:t>is defined as follows:</a:t>
            </a:r>
          </a:p>
          <a:p>
            <a:pPr algn="l"/>
            <a:r>
              <a:rPr lang="en-US" sz="2400" b="0" i="0" u="none" strike="noStrike" baseline="0" dirty="0">
                <a:latin typeface="Calibri" panose="020F0502020204030204" pitchFamily="34" charset="0"/>
              </a:rPr>
              <a:t>If X is a </a:t>
            </a:r>
            <a:r>
              <a:rPr lang="en-US" sz="2400" dirty="0">
                <a:latin typeface="Calibri" panose="020F0502020204030204" pitchFamily="34" charset="0"/>
              </a:rPr>
              <a:t>universe of discourse ( the complete range of objects ) and x is a particular element of X, then a fuzzy set A defined </a:t>
            </a:r>
            <a:r>
              <a:rPr lang="en-US" sz="2400" b="0" i="0" u="none" strike="noStrike" baseline="0" dirty="0">
                <a:latin typeface="Calibri" panose="020F0502020204030204" pitchFamily="34" charset="0"/>
              </a:rPr>
              <a:t>on X and can be written as a collection of ordered pairs, i.e. </a:t>
            </a:r>
            <a:r>
              <a:rPr lang="pt-BR" sz="2400" b="0" i="0" u="none" strike="noStrike" baseline="0" dirty="0">
                <a:latin typeface="Calibri" panose="020F0502020204030204" pitchFamily="34" charset="0"/>
              </a:rPr>
              <a:t>(x, μA(x)), example:</a:t>
            </a:r>
            <a:endParaRPr lang="en-US" sz="2400" b="0" i="0" u="none" strike="noStrike" baseline="0" dirty="0">
              <a:latin typeface="Calibri" panose="020F0502020204030204" pitchFamily="34" charset="0"/>
            </a:endParaRPr>
          </a:p>
          <a:p>
            <a:pPr algn="l"/>
            <a:r>
              <a:rPr lang="pt-BR" sz="2400" b="0" i="0" u="none" strike="noStrike" baseline="0" dirty="0">
                <a:latin typeface="Calibri" panose="020F0502020204030204" pitchFamily="34" charset="0"/>
              </a:rPr>
              <a:t>Fuzzy set A = {(x, μA(x)), x є X }</a:t>
            </a:r>
          </a:p>
          <a:p>
            <a:pPr lvl="1"/>
            <a:r>
              <a:rPr lang="en-US" sz="2000" dirty="0">
                <a:latin typeface="Calibri" panose="020F0502020204030204" pitchFamily="34" charset="0"/>
              </a:rPr>
              <a:t>x is a particular element of X </a:t>
            </a:r>
          </a:p>
          <a:p>
            <a:pPr lvl="1"/>
            <a:r>
              <a:rPr lang="pt-BR" sz="2000" b="0" i="0" u="none" strike="noStrike" baseline="0" dirty="0">
                <a:latin typeface="Calibri" panose="020F0502020204030204" pitchFamily="34" charset="0"/>
              </a:rPr>
              <a:t>The memebrship function on x in the fuzzy set A = μA(x)</a:t>
            </a:r>
          </a:p>
          <a:p>
            <a:pPr lvl="1"/>
            <a:r>
              <a:rPr lang="en-US" sz="2000" b="0" i="0" u="none" strike="noStrike" baseline="0" dirty="0">
                <a:latin typeface="Calibri" panose="020F0502020204030204" pitchFamily="34" charset="0"/>
              </a:rPr>
              <a:t>X is a </a:t>
            </a:r>
            <a:r>
              <a:rPr lang="en-US" sz="2000" dirty="0">
                <a:latin typeface="Calibri" panose="020F0502020204030204" pitchFamily="34" charset="0"/>
              </a:rPr>
              <a:t>universe of discourse</a:t>
            </a:r>
          </a:p>
          <a:p>
            <a:pPr algn="l"/>
            <a:endParaRPr lang="pt-BR" sz="2400" b="0" i="0" u="none" strike="noStrike" baseline="0" dirty="0">
              <a:latin typeface="Calibri" panose="020F0502020204030204" pitchFamily="34" charset="0"/>
            </a:endParaRPr>
          </a:p>
          <a:p>
            <a:pPr algn="l"/>
            <a:r>
              <a:rPr lang="pt-BR" sz="2400" dirty="0">
                <a:latin typeface="Calibri" panose="020F0502020204030204" pitchFamily="34" charset="0"/>
              </a:rPr>
              <a:t>It can be understood as</a:t>
            </a:r>
          </a:p>
          <a:p>
            <a:r>
              <a:rPr lang="pt-BR" sz="2400" b="0" i="0" u="none" strike="noStrike" baseline="0" dirty="0">
                <a:latin typeface="Calibri" panose="020F0502020204030204" pitchFamily="34" charset="0"/>
              </a:rPr>
              <a:t>Some value x, where x is a value in the range of X.</a:t>
            </a:r>
          </a:p>
          <a:p>
            <a:pPr algn="l"/>
            <a:r>
              <a:rPr lang="pt-BR" sz="2400" b="0" i="0" u="none" strike="noStrike" baseline="0" dirty="0">
                <a:latin typeface="Calibri" panose="020F0502020204030204" pitchFamily="34" charset="0"/>
              </a:rPr>
              <a:t>The memebrship functoin x in the fuzzy set A = μA(x)</a:t>
            </a:r>
          </a:p>
          <a:p>
            <a:pPr algn="l"/>
            <a:endParaRPr lang="en-US" sz="4800" dirty="0"/>
          </a:p>
        </p:txBody>
      </p:sp>
      <p:sp>
        <p:nvSpPr>
          <p:cNvPr id="4" name="Footer Placeholder 3">
            <a:extLst>
              <a:ext uri="{FF2B5EF4-FFF2-40B4-BE49-F238E27FC236}">
                <a16:creationId xmlns:a16="http://schemas.microsoft.com/office/drawing/2014/main" id="{FB88FE60-17AA-26C2-BF5F-67B37BE459F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25ECB56-0E21-2F41-2E28-78D0F83DD7D6}"/>
              </a:ext>
            </a:extLst>
          </p:cNvPr>
          <p:cNvSpPr>
            <a:spLocks noGrp="1"/>
          </p:cNvSpPr>
          <p:nvPr>
            <p:ph type="sldNum" sz="quarter" idx="12"/>
          </p:nvPr>
        </p:nvSpPr>
        <p:spPr/>
        <p:txBody>
          <a:bodyPr/>
          <a:lstStyle/>
          <a:p>
            <a:fld id="{B28686DF-4AC6-44BB-9261-A3C12E8BDC53}" type="slidenum">
              <a:rPr lang="en-US" altLang="zh-HK" smtClean="0"/>
              <a:pPr/>
              <a:t>15</a:t>
            </a:fld>
            <a:endParaRPr lang="en-US" altLang="zh-HK"/>
          </a:p>
        </p:txBody>
      </p:sp>
    </p:spTree>
    <p:extLst>
      <p:ext uri="{BB962C8B-B14F-4D97-AF65-F5344CB8AC3E}">
        <p14:creationId xmlns:p14="http://schemas.microsoft.com/office/powerpoint/2010/main" val="333041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B4B0-F2C3-AD36-06D0-8B07715FC21C}"/>
              </a:ext>
            </a:extLst>
          </p:cNvPr>
          <p:cNvSpPr>
            <a:spLocks noGrp="1"/>
          </p:cNvSpPr>
          <p:nvPr>
            <p:ph type="title"/>
          </p:nvPr>
        </p:nvSpPr>
        <p:spPr/>
        <p:txBody>
          <a:bodyPr/>
          <a:lstStyle/>
          <a:p>
            <a:r>
              <a:rPr lang="en-US" dirty="0"/>
              <a:t>Types of membership functions</a:t>
            </a:r>
          </a:p>
        </p:txBody>
      </p:sp>
      <p:sp>
        <p:nvSpPr>
          <p:cNvPr id="3" name="Content Placeholder 2">
            <a:extLst>
              <a:ext uri="{FF2B5EF4-FFF2-40B4-BE49-F238E27FC236}">
                <a16:creationId xmlns:a16="http://schemas.microsoft.com/office/drawing/2014/main" id="{7487C099-5297-938A-8EC3-A0FCC41D57C1}"/>
              </a:ext>
            </a:extLst>
          </p:cNvPr>
          <p:cNvSpPr>
            <a:spLocks noGrp="1"/>
          </p:cNvSpPr>
          <p:nvPr>
            <p:ph idx="1"/>
          </p:nvPr>
        </p:nvSpPr>
        <p:spPr/>
        <p:txBody>
          <a:bodyPr>
            <a:normAutofit/>
          </a:bodyPr>
          <a:lstStyle/>
          <a:p>
            <a:pPr algn="l"/>
            <a:r>
              <a:rPr lang="en-US" b="1" i="0" u="none" strike="noStrike" baseline="0" dirty="0">
                <a:latin typeface="Calibri-Bold"/>
              </a:rPr>
              <a:t>Triangular,</a:t>
            </a:r>
          </a:p>
          <a:p>
            <a:pPr marL="0" indent="0" algn="l">
              <a:buNone/>
            </a:pPr>
            <a:endParaRPr lang="en-US" b="1" dirty="0">
              <a:latin typeface="Calibri-Bold"/>
            </a:endParaRPr>
          </a:p>
          <a:p>
            <a:pPr marL="0" indent="0" algn="l">
              <a:buNone/>
            </a:pPr>
            <a:endParaRPr lang="en-US" b="1" i="0" u="none" strike="noStrike" baseline="0" dirty="0">
              <a:latin typeface="Calibri-Bold"/>
            </a:endParaRPr>
          </a:p>
          <a:p>
            <a:pPr algn="l"/>
            <a:r>
              <a:rPr lang="en-US" b="1" i="0" u="none" strike="noStrike" baseline="0" dirty="0">
                <a:latin typeface="Calibri-Bold"/>
              </a:rPr>
              <a:t>Trapezoidal,</a:t>
            </a:r>
          </a:p>
          <a:p>
            <a:pPr algn="l"/>
            <a:endParaRPr lang="en-US" b="1" i="0" u="none" strike="noStrike" baseline="0" dirty="0">
              <a:latin typeface="Calibri-Bold"/>
            </a:endParaRPr>
          </a:p>
          <a:p>
            <a:pPr algn="l"/>
            <a:endParaRPr lang="en-US" b="1" dirty="0">
              <a:latin typeface="Calibri-Bold"/>
            </a:endParaRPr>
          </a:p>
          <a:p>
            <a:pPr algn="l"/>
            <a:r>
              <a:rPr lang="en-US" b="1" i="0" u="none" strike="noStrike" baseline="0" dirty="0">
                <a:latin typeface="Calibri-Bold"/>
              </a:rPr>
              <a:t>Gaussian,..</a:t>
            </a:r>
            <a:endParaRPr lang="en-US" sz="4800" dirty="0"/>
          </a:p>
        </p:txBody>
      </p:sp>
      <p:sp>
        <p:nvSpPr>
          <p:cNvPr id="4" name="Footer Placeholder 3">
            <a:extLst>
              <a:ext uri="{FF2B5EF4-FFF2-40B4-BE49-F238E27FC236}">
                <a16:creationId xmlns:a16="http://schemas.microsoft.com/office/drawing/2014/main" id="{D413B424-A063-F331-3956-62A1398B639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561E2CBC-FC8D-2CA1-5922-ACCFE4828BCB}"/>
              </a:ext>
            </a:extLst>
          </p:cNvPr>
          <p:cNvSpPr>
            <a:spLocks noGrp="1"/>
          </p:cNvSpPr>
          <p:nvPr>
            <p:ph type="sldNum" sz="quarter" idx="12"/>
          </p:nvPr>
        </p:nvSpPr>
        <p:spPr/>
        <p:txBody>
          <a:bodyPr/>
          <a:lstStyle/>
          <a:p>
            <a:fld id="{B28686DF-4AC6-44BB-9261-A3C12E8BDC53}" type="slidenum">
              <a:rPr lang="en-US" altLang="zh-HK" smtClean="0"/>
              <a:pPr/>
              <a:t>16</a:t>
            </a:fld>
            <a:endParaRPr lang="en-US" altLang="zh-HK"/>
          </a:p>
        </p:txBody>
      </p:sp>
      <p:sp>
        <p:nvSpPr>
          <p:cNvPr id="6" name="Isosceles Triangle 5">
            <a:extLst>
              <a:ext uri="{FF2B5EF4-FFF2-40B4-BE49-F238E27FC236}">
                <a16:creationId xmlns:a16="http://schemas.microsoft.com/office/drawing/2014/main" id="{259D373D-8C04-A9E4-8C72-263EF7674FCD}"/>
              </a:ext>
            </a:extLst>
          </p:cNvPr>
          <p:cNvSpPr/>
          <p:nvPr/>
        </p:nvSpPr>
        <p:spPr>
          <a:xfrm>
            <a:off x="5562600" y="1417638"/>
            <a:ext cx="1676400" cy="121919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08F62F2A-1C7A-1F92-E343-F9BCA5CE43A5}"/>
              </a:ext>
            </a:extLst>
          </p:cNvPr>
          <p:cNvSpPr/>
          <p:nvPr/>
        </p:nvSpPr>
        <p:spPr>
          <a:xfrm>
            <a:off x="5295900" y="3429000"/>
            <a:ext cx="2209800" cy="129540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1D8EF54-B5C0-EE27-75AD-7B934F197191}"/>
              </a:ext>
            </a:extLst>
          </p:cNvPr>
          <p:cNvSpPr/>
          <p:nvPr/>
        </p:nvSpPr>
        <p:spPr>
          <a:xfrm>
            <a:off x="5372100" y="5063486"/>
            <a:ext cx="2114550" cy="994414"/>
          </a:xfrm>
          <a:custGeom>
            <a:avLst/>
            <a:gdLst>
              <a:gd name="connsiteX0" fmla="*/ 0 w 2114550"/>
              <a:gd name="connsiteY0" fmla="*/ 914404 h 994414"/>
              <a:gd name="connsiteX1" fmla="*/ 480060 w 2114550"/>
              <a:gd name="connsiteY1" fmla="*/ 754384 h 994414"/>
              <a:gd name="connsiteX2" fmla="*/ 1028700 w 2114550"/>
              <a:gd name="connsiteY2" fmla="*/ 4 h 994414"/>
              <a:gd name="connsiteX3" fmla="*/ 1565910 w 2114550"/>
              <a:gd name="connsiteY3" fmla="*/ 765814 h 994414"/>
              <a:gd name="connsiteX4" fmla="*/ 2114550 w 2114550"/>
              <a:gd name="connsiteY4" fmla="*/ 994414 h 99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994414">
                <a:moveTo>
                  <a:pt x="0" y="914404"/>
                </a:moveTo>
                <a:cubicBezTo>
                  <a:pt x="154305" y="910594"/>
                  <a:pt x="308610" y="906784"/>
                  <a:pt x="480060" y="754384"/>
                </a:cubicBezTo>
                <a:cubicBezTo>
                  <a:pt x="651510" y="601984"/>
                  <a:pt x="847725" y="-1901"/>
                  <a:pt x="1028700" y="4"/>
                </a:cubicBezTo>
                <a:cubicBezTo>
                  <a:pt x="1209675" y="1909"/>
                  <a:pt x="1384935" y="600079"/>
                  <a:pt x="1565910" y="765814"/>
                </a:cubicBezTo>
                <a:cubicBezTo>
                  <a:pt x="1746885" y="931549"/>
                  <a:pt x="1930717" y="962981"/>
                  <a:pt x="2114550" y="994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28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84A2-20CD-A313-DD45-71071BCD646F}"/>
              </a:ext>
            </a:extLst>
          </p:cNvPr>
          <p:cNvSpPr>
            <a:spLocks noGrp="1"/>
          </p:cNvSpPr>
          <p:nvPr>
            <p:ph type="title"/>
          </p:nvPr>
        </p:nvSpPr>
        <p:spPr/>
        <p:txBody>
          <a:bodyPr/>
          <a:lstStyle/>
          <a:p>
            <a:r>
              <a:rPr lang="en-US" dirty="0"/>
              <a:t>Triangular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93BF9-A6FF-632A-1AD0-F6A7B9B847CD}"/>
                  </a:ext>
                </a:extLst>
              </p:cNvPr>
              <p:cNvSpPr>
                <a:spLocks noGrp="1"/>
              </p:cNvSpPr>
              <p:nvPr>
                <p:ph idx="1"/>
              </p:nvPr>
            </p:nvSpPr>
            <p:spPr>
              <a:xfrm>
                <a:off x="323943" y="2571066"/>
                <a:ext cx="6041964" cy="2953434"/>
              </a:xfrm>
            </p:spPr>
            <p:txBody>
              <a:bodyPr>
                <a:norm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𝐴</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eqArr>
                          </m:e>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3" name="Content Placeholder 2">
                <a:extLst>
                  <a:ext uri="{FF2B5EF4-FFF2-40B4-BE49-F238E27FC236}">
                    <a16:creationId xmlns:a16="http://schemas.microsoft.com/office/drawing/2014/main" id="{F9993BF9-A6FF-632A-1AD0-F6A7B9B847CD}"/>
                  </a:ext>
                </a:extLst>
              </p:cNvPr>
              <p:cNvSpPr>
                <a:spLocks noGrp="1" noRot="1" noChangeAspect="1" noMove="1" noResize="1" noEditPoints="1" noAdjustHandles="1" noChangeArrowheads="1" noChangeShapeType="1" noTextEdit="1"/>
              </p:cNvSpPr>
              <p:nvPr>
                <p:ph idx="1"/>
              </p:nvPr>
            </p:nvSpPr>
            <p:spPr>
              <a:xfrm>
                <a:off x="323943" y="2571066"/>
                <a:ext cx="6041964" cy="2953434"/>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92496F5-8D65-8C18-8498-693524B84AB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40F23C64-B24E-143D-7E70-08A0DA072563}"/>
              </a:ext>
            </a:extLst>
          </p:cNvPr>
          <p:cNvSpPr>
            <a:spLocks noGrp="1"/>
          </p:cNvSpPr>
          <p:nvPr>
            <p:ph type="sldNum" sz="quarter" idx="12"/>
          </p:nvPr>
        </p:nvSpPr>
        <p:spPr/>
        <p:txBody>
          <a:bodyPr/>
          <a:lstStyle/>
          <a:p>
            <a:fld id="{B28686DF-4AC6-44BB-9261-A3C12E8BDC53}" type="slidenum">
              <a:rPr lang="en-US" altLang="zh-HK" smtClean="0"/>
              <a:pPr/>
              <a:t>17</a:t>
            </a:fld>
            <a:endParaRPr lang="en-US" altLang="zh-HK"/>
          </a:p>
        </p:txBody>
      </p:sp>
      <p:grpSp>
        <p:nvGrpSpPr>
          <p:cNvPr id="46" name="Group 45">
            <a:extLst>
              <a:ext uri="{FF2B5EF4-FFF2-40B4-BE49-F238E27FC236}">
                <a16:creationId xmlns:a16="http://schemas.microsoft.com/office/drawing/2014/main" id="{A3E32466-EF48-E8FE-0497-F9BC6B4BC87F}"/>
              </a:ext>
            </a:extLst>
          </p:cNvPr>
          <p:cNvGrpSpPr/>
          <p:nvPr/>
        </p:nvGrpSpPr>
        <p:grpSpPr>
          <a:xfrm>
            <a:off x="5105400" y="2571066"/>
            <a:ext cx="3181349" cy="2218321"/>
            <a:chOff x="5076826" y="2869929"/>
            <a:chExt cx="3181349" cy="2218321"/>
          </a:xfrm>
        </p:grpSpPr>
        <p:cxnSp>
          <p:nvCxnSpPr>
            <p:cNvPr id="26" name="Straight Arrow Connector 25">
              <a:extLst>
                <a:ext uri="{FF2B5EF4-FFF2-40B4-BE49-F238E27FC236}">
                  <a16:creationId xmlns:a16="http://schemas.microsoft.com/office/drawing/2014/main" id="{B57A1605-8366-F047-FA16-D7454C029612}"/>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176516-FF37-CCB1-F021-DC00F0FAD00D}"/>
                </a:ext>
              </a:extLst>
            </p:cNvPr>
            <p:cNvCxnSpPr>
              <a:cxnSpLocks/>
            </p:cNvCxnSpPr>
            <p:nvPr/>
          </p:nvCxnSpPr>
          <p:spPr>
            <a:xfrm flipV="1">
              <a:off x="5457826" y="3193094"/>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695A3C3D-4F71-74AA-E40F-2B8C7101B9E0}"/>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7D0B835-ABB9-A116-DDED-3C959F78C4B9}"/>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2CA89B-7C84-FC99-F92D-77CB772049BF}"/>
                </a:ext>
              </a:extLst>
            </p:cNvPr>
            <p:cNvCxnSpPr>
              <a:cxnSpLocks/>
              <a:stCxn id="28"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76BFE23-1250-FD42-EADD-9D42B1124055}"/>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1" name="TextBox 30">
                  <a:extLst>
                    <a:ext uri="{FF2B5EF4-FFF2-40B4-BE49-F238E27FC236}">
                      <a16:creationId xmlns:a16="http://schemas.microsoft.com/office/drawing/2014/main" id="{476BFE23-1250-FD42-EADD-9D42B1124055}"/>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5143" b="-14151"/>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8744708-4D14-F80C-4871-4339822127A3}"/>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3" name="TextBox 32">
              <a:extLst>
                <a:ext uri="{FF2B5EF4-FFF2-40B4-BE49-F238E27FC236}">
                  <a16:creationId xmlns:a16="http://schemas.microsoft.com/office/drawing/2014/main" id="{860D26ED-A05C-4281-A7B5-5DA1A8F2552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34" name="TextBox 33">
              <a:extLst>
                <a:ext uri="{FF2B5EF4-FFF2-40B4-BE49-F238E27FC236}">
                  <a16:creationId xmlns:a16="http://schemas.microsoft.com/office/drawing/2014/main" id="{9FDB2F28-EC2D-456B-EC4E-8AD90F3E58F4}"/>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Tree>
    <p:extLst>
      <p:ext uri="{BB962C8B-B14F-4D97-AF65-F5344CB8AC3E}">
        <p14:creationId xmlns:p14="http://schemas.microsoft.com/office/powerpoint/2010/main" val="229590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54D8-9E26-27E1-6DB0-0C54312FFA62}"/>
              </a:ext>
            </a:extLst>
          </p:cNvPr>
          <p:cNvSpPr>
            <a:spLocks noGrp="1"/>
          </p:cNvSpPr>
          <p:nvPr>
            <p:ph type="title"/>
          </p:nvPr>
        </p:nvSpPr>
        <p:spPr/>
        <p:txBody>
          <a:bodyPr/>
          <a:lstStyle/>
          <a:p>
            <a:r>
              <a:rPr lang="en-US" dirty="0"/>
              <a:t> Trapezium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E207E-5B27-C544-A4B3-9C26837B5F0B}"/>
                  </a:ext>
                </a:extLst>
              </p:cNvPr>
              <p:cNvSpPr>
                <a:spLocks noGrp="1"/>
              </p:cNvSpPr>
              <p:nvPr>
                <p:ph idx="1"/>
              </p:nvPr>
            </p:nvSpPr>
            <p:spPr>
              <a:xfrm>
                <a:off x="467900" y="2237006"/>
                <a:ext cx="5301631" cy="4525963"/>
              </a:xfrm>
            </p:spPr>
            <p:txBody>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𝐴</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m>
                              <m:mPr>
                                <m:mcs>
                                  <m:mc>
                                    <m:mcPr>
                                      <m:count m:val="1"/>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mr>
                              <m:mr>
                                <m:e>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den>
                                  </m:f>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e>
                              </m:mr>
                              <m:m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mr>
                            </m:m>
                          </m:e>
                        </m:eqArr>
                      </m:e>
                    </m:d>
                  </m:oMath>
                </a14:m>
                <a:r>
                  <a:rPr lang="en-US" dirty="0"/>
                  <a:t> </a:t>
                </a:r>
              </a:p>
            </p:txBody>
          </p:sp>
        </mc:Choice>
        <mc:Fallback xmlns="">
          <p:sp>
            <p:nvSpPr>
              <p:cNvPr id="3" name="Content Placeholder 2">
                <a:extLst>
                  <a:ext uri="{FF2B5EF4-FFF2-40B4-BE49-F238E27FC236}">
                    <a16:creationId xmlns:a16="http://schemas.microsoft.com/office/drawing/2014/main" id="{2E2E207E-5B27-C544-A4B3-9C26837B5F0B}"/>
                  </a:ext>
                </a:extLst>
              </p:cNvPr>
              <p:cNvSpPr>
                <a:spLocks noGrp="1" noRot="1" noChangeAspect="1" noMove="1" noResize="1" noEditPoints="1" noAdjustHandles="1" noChangeArrowheads="1" noChangeShapeType="1" noTextEdit="1"/>
              </p:cNvSpPr>
              <p:nvPr>
                <p:ph idx="1"/>
              </p:nvPr>
            </p:nvSpPr>
            <p:spPr>
              <a:xfrm>
                <a:off x="467900" y="2237006"/>
                <a:ext cx="5301631" cy="4525963"/>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7AADB17-4B12-A5F8-22CA-C73E0596032B}"/>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CBA61DC0-0A71-F9AE-8531-FA0684E08044}"/>
              </a:ext>
            </a:extLst>
          </p:cNvPr>
          <p:cNvSpPr>
            <a:spLocks noGrp="1"/>
          </p:cNvSpPr>
          <p:nvPr>
            <p:ph type="sldNum" sz="quarter" idx="12"/>
          </p:nvPr>
        </p:nvSpPr>
        <p:spPr/>
        <p:txBody>
          <a:bodyPr/>
          <a:lstStyle/>
          <a:p>
            <a:fld id="{B28686DF-4AC6-44BB-9261-A3C12E8BDC53}" type="slidenum">
              <a:rPr lang="en-US" altLang="zh-HK" smtClean="0"/>
              <a:pPr/>
              <a:t>18</a:t>
            </a:fld>
            <a:endParaRPr lang="en-US" altLang="zh-HK"/>
          </a:p>
        </p:txBody>
      </p:sp>
      <p:grpSp>
        <p:nvGrpSpPr>
          <p:cNvPr id="42" name="Group 41">
            <a:extLst>
              <a:ext uri="{FF2B5EF4-FFF2-40B4-BE49-F238E27FC236}">
                <a16:creationId xmlns:a16="http://schemas.microsoft.com/office/drawing/2014/main" id="{20694B0D-F702-E3D8-D125-F1C814338CCC}"/>
              </a:ext>
            </a:extLst>
          </p:cNvPr>
          <p:cNvGrpSpPr/>
          <p:nvPr/>
        </p:nvGrpSpPr>
        <p:grpSpPr>
          <a:xfrm>
            <a:off x="5715000" y="2199125"/>
            <a:ext cx="3229380" cy="2459749"/>
            <a:chOff x="5710803" y="1600200"/>
            <a:chExt cx="3229380" cy="2459749"/>
          </a:xfrm>
        </p:grpSpPr>
        <p:cxnSp>
          <p:nvCxnSpPr>
            <p:cNvPr id="13" name="Straight Arrow Connector 12">
              <a:extLst>
                <a:ext uri="{FF2B5EF4-FFF2-40B4-BE49-F238E27FC236}">
                  <a16:creationId xmlns:a16="http://schemas.microsoft.com/office/drawing/2014/main" id="{49A8EACC-3FC4-F4D4-2D34-FC705FC1744E}"/>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4FED96-5945-8EF1-84CC-2220DF3AC788}"/>
                </a:ext>
              </a:extLst>
            </p:cNvPr>
            <p:cNvCxnSpPr>
              <a:cxnSpLocks/>
            </p:cNvCxnSpPr>
            <p:nvPr/>
          </p:nvCxnSpPr>
          <p:spPr>
            <a:xfrm flipV="1">
              <a:off x="6130308" y="1915675"/>
              <a:ext cx="0" cy="1946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617855-5747-78A8-EE9C-511D77809B18}"/>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FF027D-6BD9-64C6-7006-59C639AD8B1C}"/>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53A010-B6BF-A7C0-B0CB-ABA188E4C4BF}"/>
                    </a:ext>
                  </a:extLst>
                </p:cNvPr>
                <p:cNvSpPr txBox="1"/>
                <p:nvPr/>
              </p:nvSpPr>
              <p:spPr>
                <a:xfrm>
                  <a:off x="5715000" y="160020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8" name="TextBox 17">
                  <a:extLst>
                    <a:ext uri="{FF2B5EF4-FFF2-40B4-BE49-F238E27FC236}">
                      <a16:creationId xmlns:a16="http://schemas.microsoft.com/office/drawing/2014/main" id="{0B53A010-B6BF-A7C0-B0CB-ABA188E4C4BF}"/>
                    </a:ext>
                  </a:extLst>
                </p:cNvPr>
                <p:cNvSpPr txBox="1">
                  <a:spLocks noRot="1" noChangeAspect="1" noMove="1" noResize="1" noEditPoints="1" noAdjustHandles="1" noChangeArrowheads="1" noChangeShapeType="1" noTextEdit="1"/>
                </p:cNvSpPr>
                <p:nvPr/>
              </p:nvSpPr>
              <p:spPr>
                <a:xfrm>
                  <a:off x="5715000" y="1600200"/>
                  <a:ext cx="1066800" cy="646331"/>
                </a:xfrm>
                <a:prstGeom prst="rect">
                  <a:avLst/>
                </a:prstGeom>
                <a:blipFill>
                  <a:blip r:embed="rId3"/>
                  <a:stretch>
                    <a:fillRect l="-5143" b="-1320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9FE5CD3-E54C-C4CE-C29B-877F9EA6432C}"/>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AFFF5275-3F6E-E42D-6C2C-F318F94BA277}"/>
                </a:ext>
              </a:extLst>
            </p:cNvPr>
            <p:cNvSpPr txBox="1"/>
            <p:nvPr/>
          </p:nvSpPr>
          <p:spPr>
            <a:xfrm>
              <a:off x="6263005" y="3690617"/>
              <a:ext cx="2382383" cy="369332"/>
            </a:xfrm>
            <a:prstGeom prst="rect">
              <a:avLst/>
            </a:prstGeom>
            <a:noFill/>
          </p:spPr>
          <p:txBody>
            <a:bodyPr wrap="none" rtlCol="0">
              <a:spAutoFit/>
            </a:bodyPr>
            <a:lstStyle/>
            <a:p>
              <a:r>
                <a:rPr lang="en-US" dirty="0"/>
                <a:t>a      b              c         d    </a:t>
              </a:r>
            </a:p>
          </p:txBody>
        </p:sp>
        <p:sp>
          <p:nvSpPr>
            <p:cNvPr id="21" name="TextBox 20">
              <a:extLst>
                <a:ext uri="{FF2B5EF4-FFF2-40B4-BE49-F238E27FC236}">
                  <a16:creationId xmlns:a16="http://schemas.microsoft.com/office/drawing/2014/main" id="{FEE11408-6C68-A6CD-905C-E8C9A7A860C3}"/>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26" name="Straight Connector 25">
              <a:extLst>
                <a:ext uri="{FF2B5EF4-FFF2-40B4-BE49-F238E27FC236}">
                  <a16:creationId xmlns:a16="http://schemas.microsoft.com/office/drawing/2014/main" id="{DF898FA4-391B-5612-630C-AE6D9A85E127}"/>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39E940-98C0-33B8-6868-D94ABF875AC0}"/>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310FBF-C142-04EB-2600-0FA7EE97CBBB}"/>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33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1B1C-EBAC-E608-8CFA-E2EE06655750}"/>
              </a:ext>
            </a:extLst>
          </p:cNvPr>
          <p:cNvSpPr>
            <a:spLocks noGrp="1"/>
          </p:cNvSpPr>
          <p:nvPr>
            <p:ph type="title"/>
          </p:nvPr>
        </p:nvSpPr>
        <p:spPr/>
        <p:txBody>
          <a:bodyPr/>
          <a:lstStyle/>
          <a:p>
            <a:r>
              <a:rPr lang="en-US" dirty="0"/>
              <a:t>Gaussian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13FEF0-AB81-3018-19F5-97369D915A33}"/>
                  </a:ext>
                </a:extLst>
              </p:cNvPr>
              <p:cNvSpPr>
                <a:spLocks noGrp="1"/>
              </p:cNvSpPr>
              <p:nvPr>
                <p:ph idx="1"/>
              </p:nvPr>
            </p:nvSpPr>
            <p:spPr/>
            <p:txBody>
              <a:bodyPr/>
              <a:lstStyle/>
              <a:p>
                <a:r>
                  <a:rPr lang="en-US" dirty="0"/>
                  <a:t>C=center</a:t>
                </a:r>
              </a:p>
              <a:p>
                <a:r>
                  <a:rPr lang="en-US" dirty="0"/>
                  <a:t>S=width (standard deviation)</a:t>
                </a:r>
              </a:p>
              <a:p>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𝑒𝑥𝑝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num>
                                  <m:den>
                                    <m:r>
                                      <a:rPr lang="en-US" i="1">
                                        <a:latin typeface="Cambria Math" panose="02040503050406030204" pitchFamily="18" charset="0"/>
                                        <a:ea typeface="Cambria Math" panose="02040503050406030204" pitchFamily="18" charset="0"/>
                                      </a:rPr>
                                      <m:t>𝑠</m:t>
                                    </m:r>
                                  </m:den>
                                </m:f>
                              </m:e>
                            </m:d>
                          </m:e>
                          <m:sup>
                            <m:r>
                              <a:rPr lang="en-US" b="0" i="1" smtClean="0">
                                <a:latin typeface="Cambria Math" panose="02040503050406030204" pitchFamily="18" charset="0"/>
                                <a:ea typeface="Cambria Math" panose="02040503050406030204" pitchFamily="18" charset="0"/>
                              </a:rPr>
                              <m:t>2</m:t>
                            </m:r>
                          </m:sup>
                        </m:sSup>
                      </m:e>
                    </m:d>
                  </m:oMath>
                </a14:m>
                <a:endParaRPr lang="en-US" dirty="0"/>
              </a:p>
            </p:txBody>
          </p:sp>
        </mc:Choice>
        <mc:Fallback xmlns="">
          <p:sp>
            <p:nvSpPr>
              <p:cNvPr id="3" name="Content Placeholder 2">
                <a:extLst>
                  <a:ext uri="{FF2B5EF4-FFF2-40B4-BE49-F238E27FC236}">
                    <a16:creationId xmlns:a16="http://schemas.microsoft.com/office/drawing/2014/main" id="{B913FEF0-AB81-3018-19F5-97369D915A33}"/>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F8D2E0F-805B-DAA9-6CAD-9FC4089B5D1E}"/>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33A94A56-CBBA-78D7-9243-260D46C8ADD6}"/>
              </a:ext>
            </a:extLst>
          </p:cNvPr>
          <p:cNvSpPr>
            <a:spLocks noGrp="1"/>
          </p:cNvSpPr>
          <p:nvPr>
            <p:ph type="sldNum" sz="quarter" idx="12"/>
          </p:nvPr>
        </p:nvSpPr>
        <p:spPr/>
        <p:txBody>
          <a:bodyPr/>
          <a:lstStyle/>
          <a:p>
            <a:fld id="{B28686DF-4AC6-44BB-9261-A3C12E8BDC53}" type="slidenum">
              <a:rPr lang="en-US" altLang="zh-HK" smtClean="0"/>
              <a:pPr/>
              <a:t>19</a:t>
            </a:fld>
            <a:endParaRPr lang="en-US" altLang="zh-HK"/>
          </a:p>
        </p:txBody>
      </p:sp>
      <p:sp>
        <p:nvSpPr>
          <p:cNvPr id="10" name="Freeform: Shape 9">
            <a:extLst>
              <a:ext uri="{FF2B5EF4-FFF2-40B4-BE49-F238E27FC236}">
                <a16:creationId xmlns:a16="http://schemas.microsoft.com/office/drawing/2014/main" id="{8359ACC0-C49A-88DF-3639-8C41810AC03A}"/>
              </a:ext>
            </a:extLst>
          </p:cNvPr>
          <p:cNvSpPr/>
          <p:nvPr/>
        </p:nvSpPr>
        <p:spPr>
          <a:xfrm>
            <a:off x="2286000" y="4441139"/>
            <a:ext cx="1543050" cy="1333500"/>
          </a:xfrm>
          <a:custGeom>
            <a:avLst/>
            <a:gdLst>
              <a:gd name="connsiteX0" fmla="*/ 0 w 1543050"/>
              <a:gd name="connsiteY0" fmla="*/ 1333500 h 1333500"/>
              <a:gd name="connsiteX1" fmla="*/ 609600 w 1543050"/>
              <a:gd name="connsiteY1" fmla="*/ 1114425 h 1333500"/>
              <a:gd name="connsiteX2" fmla="*/ 1133475 w 1543050"/>
              <a:gd name="connsiteY2" fmla="*/ 219075 h 1333500"/>
              <a:gd name="connsiteX3" fmla="*/ 1543050 w 1543050"/>
              <a:gd name="connsiteY3" fmla="*/ 0 h 1333500"/>
            </a:gdLst>
            <a:ahLst/>
            <a:cxnLst>
              <a:cxn ang="0">
                <a:pos x="connsiteX0" y="connsiteY0"/>
              </a:cxn>
              <a:cxn ang="0">
                <a:pos x="connsiteX1" y="connsiteY1"/>
              </a:cxn>
              <a:cxn ang="0">
                <a:pos x="connsiteX2" y="connsiteY2"/>
              </a:cxn>
              <a:cxn ang="0">
                <a:pos x="connsiteX3" y="connsiteY3"/>
              </a:cxn>
            </a:cxnLst>
            <a:rect l="l" t="t" r="r" b="b"/>
            <a:pathLst>
              <a:path w="1543050" h="1333500">
                <a:moveTo>
                  <a:pt x="0" y="1333500"/>
                </a:moveTo>
                <a:cubicBezTo>
                  <a:pt x="210344" y="1316831"/>
                  <a:pt x="420688" y="1300162"/>
                  <a:pt x="609600" y="1114425"/>
                </a:cubicBezTo>
                <a:cubicBezTo>
                  <a:pt x="798512" y="928688"/>
                  <a:pt x="977900" y="404812"/>
                  <a:pt x="1133475" y="219075"/>
                </a:cubicBezTo>
                <a:cubicBezTo>
                  <a:pt x="1289050" y="33338"/>
                  <a:pt x="1416050" y="16669"/>
                  <a:pt x="15430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6936C11-D293-AED6-0EBB-3F39DA074194}"/>
              </a:ext>
            </a:extLst>
          </p:cNvPr>
          <p:cNvSpPr/>
          <p:nvPr/>
        </p:nvSpPr>
        <p:spPr>
          <a:xfrm flipH="1">
            <a:off x="3829050" y="4431614"/>
            <a:ext cx="1376364" cy="1333500"/>
          </a:xfrm>
          <a:custGeom>
            <a:avLst/>
            <a:gdLst>
              <a:gd name="connsiteX0" fmla="*/ 0 w 1543050"/>
              <a:gd name="connsiteY0" fmla="*/ 1333500 h 1333500"/>
              <a:gd name="connsiteX1" fmla="*/ 609600 w 1543050"/>
              <a:gd name="connsiteY1" fmla="*/ 1114425 h 1333500"/>
              <a:gd name="connsiteX2" fmla="*/ 1133475 w 1543050"/>
              <a:gd name="connsiteY2" fmla="*/ 219075 h 1333500"/>
              <a:gd name="connsiteX3" fmla="*/ 1543050 w 1543050"/>
              <a:gd name="connsiteY3" fmla="*/ 0 h 1333500"/>
            </a:gdLst>
            <a:ahLst/>
            <a:cxnLst>
              <a:cxn ang="0">
                <a:pos x="connsiteX0" y="connsiteY0"/>
              </a:cxn>
              <a:cxn ang="0">
                <a:pos x="connsiteX1" y="connsiteY1"/>
              </a:cxn>
              <a:cxn ang="0">
                <a:pos x="connsiteX2" y="connsiteY2"/>
              </a:cxn>
              <a:cxn ang="0">
                <a:pos x="connsiteX3" y="connsiteY3"/>
              </a:cxn>
            </a:cxnLst>
            <a:rect l="l" t="t" r="r" b="b"/>
            <a:pathLst>
              <a:path w="1543050" h="1333500">
                <a:moveTo>
                  <a:pt x="0" y="1333500"/>
                </a:moveTo>
                <a:cubicBezTo>
                  <a:pt x="210344" y="1316831"/>
                  <a:pt x="420688" y="1300162"/>
                  <a:pt x="609600" y="1114425"/>
                </a:cubicBezTo>
                <a:cubicBezTo>
                  <a:pt x="798512" y="928688"/>
                  <a:pt x="977900" y="404812"/>
                  <a:pt x="1133475" y="219075"/>
                </a:cubicBezTo>
                <a:cubicBezTo>
                  <a:pt x="1289050" y="33338"/>
                  <a:pt x="1416050" y="16669"/>
                  <a:pt x="15430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38E8F1F-6E60-2B81-ECF0-BA1AD5595C64}"/>
              </a:ext>
            </a:extLst>
          </p:cNvPr>
          <p:cNvCxnSpPr>
            <a:cxnSpLocks/>
          </p:cNvCxnSpPr>
          <p:nvPr/>
        </p:nvCxnSpPr>
        <p:spPr>
          <a:xfrm flipV="1">
            <a:off x="2033773" y="5758418"/>
            <a:ext cx="3505200" cy="4603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2EDC8E-6072-C1BB-1789-9F3BEBE80804}"/>
              </a:ext>
            </a:extLst>
          </p:cNvPr>
          <p:cNvCxnSpPr>
            <a:cxnSpLocks/>
            <a:stCxn id="18" idx="0"/>
          </p:cNvCxnSpPr>
          <p:nvPr/>
        </p:nvCxnSpPr>
        <p:spPr>
          <a:xfrm flipV="1">
            <a:off x="3841874" y="4191000"/>
            <a:ext cx="0" cy="1766201"/>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5264E8-F20B-8014-1DEF-20F7A7A8BB03}"/>
              </a:ext>
            </a:extLst>
          </p:cNvPr>
          <p:cNvSpPr txBox="1"/>
          <p:nvPr/>
        </p:nvSpPr>
        <p:spPr>
          <a:xfrm>
            <a:off x="3687825" y="5957201"/>
            <a:ext cx="308098" cy="369332"/>
          </a:xfrm>
          <a:prstGeom prst="rect">
            <a:avLst/>
          </a:prstGeom>
          <a:noFill/>
        </p:spPr>
        <p:txBody>
          <a:bodyPr wrap="none" rtlCol="0">
            <a:spAutoFit/>
          </a:bodyPr>
          <a:lstStyle/>
          <a:p>
            <a:r>
              <a:rPr lang="en-US" dirty="0"/>
              <a:t>C</a:t>
            </a:r>
          </a:p>
        </p:txBody>
      </p:sp>
      <p:sp>
        <p:nvSpPr>
          <p:cNvPr id="19" name="TextBox 18">
            <a:extLst>
              <a:ext uri="{FF2B5EF4-FFF2-40B4-BE49-F238E27FC236}">
                <a16:creationId xmlns:a16="http://schemas.microsoft.com/office/drawing/2014/main" id="{17658D42-F012-85FE-A82D-F5A79F58F7CD}"/>
              </a:ext>
            </a:extLst>
          </p:cNvPr>
          <p:cNvSpPr txBox="1"/>
          <p:nvPr/>
        </p:nvSpPr>
        <p:spPr>
          <a:xfrm>
            <a:off x="5538973" y="5734952"/>
            <a:ext cx="284052" cy="369332"/>
          </a:xfrm>
          <a:prstGeom prst="rect">
            <a:avLst/>
          </a:prstGeom>
          <a:noFill/>
        </p:spPr>
        <p:txBody>
          <a:bodyPr wrap="none" rtlCol="0">
            <a:spAutoFit/>
          </a:bodyPr>
          <a:lstStyle/>
          <a:p>
            <a:r>
              <a:rPr lang="en-US" dirty="0"/>
              <a:t>x</a:t>
            </a:r>
          </a:p>
        </p:txBody>
      </p:sp>
      <p:cxnSp>
        <p:nvCxnSpPr>
          <p:cNvPr id="20" name="Straight Connector 19">
            <a:extLst>
              <a:ext uri="{FF2B5EF4-FFF2-40B4-BE49-F238E27FC236}">
                <a16:creationId xmlns:a16="http://schemas.microsoft.com/office/drawing/2014/main" id="{F4071FCA-70C1-11F4-8496-E6867D4C6AC1}"/>
              </a:ext>
            </a:extLst>
          </p:cNvPr>
          <p:cNvCxnSpPr>
            <a:cxnSpLocks/>
          </p:cNvCxnSpPr>
          <p:nvPr/>
        </p:nvCxnSpPr>
        <p:spPr>
          <a:xfrm flipV="1">
            <a:off x="2033773" y="4444037"/>
            <a:ext cx="3505200" cy="4603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8157B3-7322-A153-D6F3-EF8AD1F1C679}"/>
              </a:ext>
            </a:extLst>
          </p:cNvPr>
          <p:cNvSpPr txBox="1"/>
          <p:nvPr/>
        </p:nvSpPr>
        <p:spPr>
          <a:xfrm>
            <a:off x="1829392" y="4305409"/>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E2423723-8E08-8B16-BE98-0C12268C0979}"/>
              </a:ext>
            </a:extLst>
          </p:cNvPr>
          <p:cNvSpPr txBox="1"/>
          <p:nvPr/>
        </p:nvSpPr>
        <p:spPr>
          <a:xfrm>
            <a:off x="1882930" y="5542354"/>
            <a:ext cx="301686" cy="369332"/>
          </a:xfrm>
          <a:prstGeom prst="rect">
            <a:avLst/>
          </a:prstGeom>
          <a:noFill/>
        </p:spPr>
        <p:txBody>
          <a:bodyPr wrap="none" rtlCol="0">
            <a:spAutoFit/>
          </a:bodyPr>
          <a:lstStyle/>
          <a:p>
            <a:r>
              <a:rPr lang="en-US" dirty="0"/>
              <a:t>0</a:t>
            </a:r>
          </a:p>
        </p:txBody>
      </p:sp>
      <p:cxnSp>
        <p:nvCxnSpPr>
          <p:cNvPr id="25" name="Straight Connector 24">
            <a:extLst>
              <a:ext uri="{FF2B5EF4-FFF2-40B4-BE49-F238E27FC236}">
                <a16:creationId xmlns:a16="http://schemas.microsoft.com/office/drawing/2014/main" id="{3AC36535-7E8C-6C05-1A86-12FC9CABEEFC}"/>
              </a:ext>
            </a:extLst>
          </p:cNvPr>
          <p:cNvCxnSpPr>
            <a:cxnSpLocks/>
          </p:cNvCxnSpPr>
          <p:nvPr/>
        </p:nvCxnSpPr>
        <p:spPr>
          <a:xfrm>
            <a:off x="3854699" y="4993195"/>
            <a:ext cx="468003"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E27510-40CB-51EC-4E8D-F13FB2EA6BD4}"/>
              </a:ext>
            </a:extLst>
          </p:cNvPr>
          <p:cNvSpPr txBox="1"/>
          <p:nvPr/>
        </p:nvSpPr>
        <p:spPr>
          <a:xfrm>
            <a:off x="3913869" y="4646882"/>
            <a:ext cx="537606" cy="369332"/>
          </a:xfrm>
          <a:prstGeom prst="rect">
            <a:avLst/>
          </a:prstGeom>
          <a:noFill/>
        </p:spPr>
        <p:txBody>
          <a:bodyPr wrap="square">
            <a:spAutoFit/>
          </a:bodyPr>
          <a:lstStyle/>
          <a:p>
            <a:r>
              <a:rPr lang="en-US" dirty="0"/>
              <a:t>S</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5434B0F-1AA2-557D-28D7-6FA9F43935F2}"/>
                  </a:ext>
                </a:extLst>
              </p:cNvPr>
              <p:cNvSpPr txBox="1"/>
              <p:nvPr/>
            </p:nvSpPr>
            <p:spPr>
              <a:xfrm>
                <a:off x="1555874" y="3882626"/>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oMath>
                  </m:oMathPara>
                </a14:m>
                <a:endParaRPr lang="en-US" dirty="0"/>
              </a:p>
            </p:txBody>
          </p:sp>
        </mc:Choice>
        <mc:Fallback xmlns="">
          <p:sp>
            <p:nvSpPr>
              <p:cNvPr id="34" name="TextBox 33">
                <a:extLst>
                  <a:ext uri="{FF2B5EF4-FFF2-40B4-BE49-F238E27FC236}">
                    <a16:creationId xmlns:a16="http://schemas.microsoft.com/office/drawing/2014/main" id="{25434B0F-1AA2-557D-28D7-6FA9F43935F2}"/>
                  </a:ext>
                </a:extLst>
              </p:cNvPr>
              <p:cNvSpPr txBox="1">
                <a:spLocks noRot="1" noChangeAspect="1" noMove="1" noResize="1" noEditPoints="1" noAdjustHandles="1" noChangeArrowheads="1" noChangeShapeType="1" noTextEdit="1"/>
              </p:cNvSpPr>
              <p:nvPr/>
            </p:nvSpPr>
            <p:spPr>
              <a:xfrm>
                <a:off x="1555874" y="3882626"/>
                <a:ext cx="4572000" cy="369332"/>
              </a:xfrm>
              <a:prstGeom prst="rect">
                <a:avLst/>
              </a:prstGeom>
              <a:blipFill>
                <a:blip r:embed="rId3"/>
                <a:stretch>
                  <a:fillRect b="-5000"/>
                </a:stretch>
              </a:blipFill>
            </p:spPr>
            <p:txBody>
              <a:bodyPr/>
              <a:lstStyle/>
              <a:p>
                <a:r>
                  <a:rPr lang="en-US">
                    <a:noFill/>
                  </a:rPr>
                  <a:t> </a:t>
                </a:r>
              </a:p>
            </p:txBody>
          </p:sp>
        </mc:Fallback>
      </mc:AlternateContent>
    </p:spTree>
    <p:extLst>
      <p:ext uri="{BB962C8B-B14F-4D97-AF65-F5344CB8AC3E}">
        <p14:creationId xmlns:p14="http://schemas.microsoft.com/office/powerpoint/2010/main" val="284967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BA68-BBB6-AB0E-306B-6CA282F69B5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FE19515-CCF0-B663-BE32-81967B161F1F}"/>
              </a:ext>
            </a:extLst>
          </p:cNvPr>
          <p:cNvSpPr>
            <a:spLocks noGrp="1"/>
          </p:cNvSpPr>
          <p:nvPr>
            <p:ph idx="1"/>
          </p:nvPr>
        </p:nvSpPr>
        <p:spPr/>
        <p:txBody>
          <a:bodyPr>
            <a:normAutofit fontScale="92500" lnSpcReduction="20000"/>
          </a:bodyPr>
          <a:lstStyle/>
          <a:p>
            <a:pPr algn="l"/>
            <a:r>
              <a:rPr lang="en-US" sz="2400" b="0" i="0" u="none" strike="noStrike" baseline="0" dirty="0">
                <a:latin typeface="ArialMT"/>
              </a:rPr>
              <a:t>Introduction</a:t>
            </a:r>
          </a:p>
          <a:p>
            <a:pPr lvl="1"/>
            <a:r>
              <a:rPr lang="en-US" sz="2000" b="0" i="0" u="none" strike="noStrike" baseline="0" dirty="0">
                <a:latin typeface="ArialMT"/>
              </a:rPr>
              <a:t>What is Fuzzy Logic?</a:t>
            </a:r>
          </a:p>
          <a:p>
            <a:pPr lvl="1"/>
            <a:r>
              <a:rPr lang="en-US" sz="2000" dirty="0">
                <a:latin typeface="ArialMT"/>
              </a:rPr>
              <a:t>Application of Fuzzy Logic</a:t>
            </a:r>
          </a:p>
          <a:p>
            <a:r>
              <a:rPr lang="en-US" sz="2800" b="0" i="0" u="none" strike="noStrike" baseline="0" dirty="0">
                <a:latin typeface="ArialMT"/>
              </a:rPr>
              <a:t>Classical Control System vs. Fuzzy Control</a:t>
            </a:r>
          </a:p>
          <a:p>
            <a:pPr algn="l"/>
            <a:r>
              <a:rPr lang="en-US" sz="2400" b="0" i="0" u="none" strike="noStrike" baseline="0" dirty="0">
                <a:latin typeface="ArialMT"/>
              </a:rPr>
              <a:t>Theory of Fuzzy Sets</a:t>
            </a:r>
          </a:p>
          <a:p>
            <a:r>
              <a:rPr lang="en-US" sz="2400" dirty="0">
                <a:latin typeface="ArialMT"/>
              </a:rPr>
              <a:t>Fuzzy Set Operation</a:t>
            </a:r>
          </a:p>
          <a:p>
            <a:pPr algn="l"/>
            <a:r>
              <a:rPr lang="en-US" sz="2400" dirty="0">
                <a:latin typeface="ArialMT"/>
              </a:rPr>
              <a:t>Fuzzy inference process</a:t>
            </a:r>
          </a:p>
          <a:p>
            <a:pPr lvl="1"/>
            <a:r>
              <a:rPr lang="en-US" sz="2000" dirty="0">
                <a:latin typeface="ArialMT"/>
              </a:rPr>
              <a:t>Fuzzification</a:t>
            </a:r>
            <a:endParaRPr lang="en-US" sz="2000" b="0" i="0" u="none" strike="noStrike" baseline="0" dirty="0">
              <a:latin typeface="ArialMT"/>
            </a:endParaRPr>
          </a:p>
          <a:p>
            <a:pPr lvl="1"/>
            <a:r>
              <a:rPr lang="en-US" sz="2000" b="0" i="0" u="none" strike="noStrike" baseline="0" dirty="0">
                <a:latin typeface="ArialMT"/>
              </a:rPr>
              <a:t>Fuzzy Inference </a:t>
            </a:r>
          </a:p>
          <a:p>
            <a:pPr lvl="1"/>
            <a:r>
              <a:rPr lang="en-US" sz="2000" dirty="0">
                <a:latin typeface="ArialMT"/>
              </a:rPr>
              <a:t>Defuzzification</a:t>
            </a:r>
          </a:p>
          <a:p>
            <a:r>
              <a:rPr lang="en-US" sz="2400" dirty="0">
                <a:latin typeface="ArialMT"/>
              </a:rPr>
              <a:t>Case studies of fuzzy logic applications </a:t>
            </a:r>
          </a:p>
          <a:p>
            <a:r>
              <a:rPr lang="en-US" sz="2400" dirty="0">
                <a:latin typeface="ArialMT"/>
              </a:rPr>
              <a:t>A design exercise</a:t>
            </a:r>
          </a:p>
          <a:p>
            <a:r>
              <a:rPr lang="en-US" sz="2400" dirty="0">
                <a:latin typeface="ArialMT"/>
              </a:rPr>
              <a:t>Conclusion</a:t>
            </a:r>
            <a:endParaRPr lang="en-US" sz="2400" dirty="0">
              <a:latin typeface="ArialMT"/>
              <a:hlinkClick r:id="rId2"/>
            </a:endParaRPr>
          </a:p>
        </p:txBody>
      </p:sp>
      <p:sp>
        <p:nvSpPr>
          <p:cNvPr id="4" name="Footer Placeholder 3">
            <a:extLst>
              <a:ext uri="{FF2B5EF4-FFF2-40B4-BE49-F238E27FC236}">
                <a16:creationId xmlns:a16="http://schemas.microsoft.com/office/drawing/2014/main" id="{CAA72403-6E7D-92B2-87C4-C18FD4882C40}"/>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36D3F5DC-2930-4EE5-4217-FF8183B9629E}"/>
              </a:ext>
            </a:extLst>
          </p:cNvPr>
          <p:cNvSpPr>
            <a:spLocks noGrp="1"/>
          </p:cNvSpPr>
          <p:nvPr>
            <p:ph type="sldNum" sz="quarter" idx="12"/>
          </p:nvPr>
        </p:nvSpPr>
        <p:spPr/>
        <p:txBody>
          <a:bodyPr/>
          <a:lstStyle/>
          <a:p>
            <a:fld id="{B28686DF-4AC6-44BB-9261-A3C12E8BDC53}" type="slidenum">
              <a:rPr lang="en-US" altLang="zh-HK" smtClean="0"/>
              <a:pPr/>
              <a:t>2</a:t>
            </a:fld>
            <a:endParaRPr lang="en-US" altLang="zh-HK"/>
          </a:p>
        </p:txBody>
      </p:sp>
    </p:spTree>
    <p:extLst>
      <p:ext uri="{BB962C8B-B14F-4D97-AF65-F5344CB8AC3E}">
        <p14:creationId xmlns:p14="http://schemas.microsoft.com/office/powerpoint/2010/main" val="181162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DB6F-395E-27E3-0D6F-46B23B56D24F}"/>
              </a:ext>
            </a:extLst>
          </p:cNvPr>
          <p:cNvSpPr>
            <a:spLocks noGrp="1"/>
          </p:cNvSpPr>
          <p:nvPr>
            <p:ph type="title"/>
          </p:nvPr>
        </p:nvSpPr>
        <p:spPr/>
        <p:txBody>
          <a:bodyPr>
            <a:noAutofit/>
          </a:bodyPr>
          <a:lstStyle/>
          <a:p>
            <a:r>
              <a:rPr lang="en-US" sz="3200" dirty="0"/>
              <a:t>Centroid Calculation for de-fuzzification use</a:t>
            </a:r>
          </a:p>
        </p:txBody>
      </p:sp>
      <p:sp>
        <p:nvSpPr>
          <p:cNvPr id="4" name="Footer Placeholder 3">
            <a:extLst>
              <a:ext uri="{FF2B5EF4-FFF2-40B4-BE49-F238E27FC236}">
                <a16:creationId xmlns:a16="http://schemas.microsoft.com/office/drawing/2014/main" id="{EC721CEE-77D7-D7D4-8DED-0CAA28CC0B4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9715F5C-4803-14DA-E537-53F2376EE788}"/>
              </a:ext>
            </a:extLst>
          </p:cNvPr>
          <p:cNvSpPr>
            <a:spLocks noGrp="1"/>
          </p:cNvSpPr>
          <p:nvPr>
            <p:ph type="sldNum" sz="quarter" idx="12"/>
          </p:nvPr>
        </p:nvSpPr>
        <p:spPr/>
        <p:txBody>
          <a:bodyPr/>
          <a:lstStyle/>
          <a:p>
            <a:fld id="{B28686DF-4AC6-44BB-9261-A3C12E8BDC53}" type="slidenum">
              <a:rPr lang="en-US" altLang="zh-HK" smtClean="0"/>
              <a:pPr/>
              <a:t>20</a:t>
            </a:fld>
            <a:endParaRPr lang="en-US" altLang="zh-HK"/>
          </a:p>
        </p:txBody>
      </p:sp>
      <p:pic>
        <p:nvPicPr>
          <p:cNvPr id="16" name="Picture 15">
            <a:extLst>
              <a:ext uri="{FF2B5EF4-FFF2-40B4-BE49-F238E27FC236}">
                <a16:creationId xmlns:a16="http://schemas.microsoft.com/office/drawing/2014/main" id="{AF4816A0-97F6-DB49-E712-506D713A63DF}"/>
              </a:ext>
            </a:extLst>
          </p:cNvPr>
          <p:cNvPicPr>
            <a:picLocks noChangeAspect="1"/>
          </p:cNvPicPr>
          <p:nvPr/>
        </p:nvPicPr>
        <p:blipFill>
          <a:blip r:embed="rId2"/>
          <a:stretch>
            <a:fillRect/>
          </a:stretch>
        </p:blipFill>
        <p:spPr>
          <a:xfrm>
            <a:off x="3910545" y="3412337"/>
            <a:ext cx="5088349" cy="3182925"/>
          </a:xfrm>
          <a:prstGeom prst="rect">
            <a:avLst/>
          </a:prstGeom>
        </p:spPr>
      </p:pic>
      <p:pic>
        <p:nvPicPr>
          <p:cNvPr id="19" name="Picture 18">
            <a:extLst>
              <a:ext uri="{FF2B5EF4-FFF2-40B4-BE49-F238E27FC236}">
                <a16:creationId xmlns:a16="http://schemas.microsoft.com/office/drawing/2014/main" id="{58AA9D4A-1859-5EC5-8D49-2BFCB1505A3B}"/>
              </a:ext>
            </a:extLst>
          </p:cNvPr>
          <p:cNvPicPr>
            <a:picLocks noChangeAspect="1"/>
          </p:cNvPicPr>
          <p:nvPr/>
        </p:nvPicPr>
        <p:blipFill>
          <a:blip r:embed="rId3"/>
          <a:stretch>
            <a:fillRect/>
          </a:stretch>
        </p:blipFill>
        <p:spPr>
          <a:xfrm>
            <a:off x="4696890" y="1128715"/>
            <a:ext cx="2680755" cy="2159798"/>
          </a:xfrm>
          <a:prstGeom prst="rect">
            <a:avLst/>
          </a:prstGeom>
        </p:spPr>
      </p:pic>
      <p:sp>
        <p:nvSpPr>
          <p:cNvPr id="6" name="TextBox 5">
            <a:extLst>
              <a:ext uri="{FF2B5EF4-FFF2-40B4-BE49-F238E27FC236}">
                <a16:creationId xmlns:a16="http://schemas.microsoft.com/office/drawing/2014/main" id="{4E385423-01FF-200C-0B08-F306A9524624}"/>
              </a:ext>
            </a:extLst>
          </p:cNvPr>
          <p:cNvSpPr txBox="1"/>
          <p:nvPr/>
        </p:nvSpPr>
        <p:spPr>
          <a:xfrm>
            <a:off x="3962400" y="2804088"/>
            <a:ext cx="4572000" cy="369332"/>
          </a:xfrm>
          <a:prstGeom prst="rect">
            <a:avLst/>
          </a:prstGeom>
          <a:noFill/>
        </p:spPr>
        <p:txBody>
          <a:bodyPr wrap="square">
            <a:spAutoFit/>
          </a:bodyPr>
          <a:lstStyle/>
          <a:p>
            <a:r>
              <a:rPr lang="en-US" sz="1800" dirty="0"/>
              <a:t>(</a:t>
            </a:r>
            <a:r>
              <a:rPr lang="en-US" sz="1800" dirty="0" err="1"/>
              <a:t>Cx,Cy</a:t>
            </a:r>
            <a:r>
              <a:rPr lang="en-US" sz="1800" dirty="0"/>
              <a:t>)=</a:t>
            </a:r>
            <a:endParaRPr lang="en-US" dirty="0"/>
          </a:p>
        </p:txBody>
      </p:sp>
      <p:sp>
        <p:nvSpPr>
          <p:cNvPr id="9" name="Content Placeholder 8">
            <a:extLst>
              <a:ext uri="{FF2B5EF4-FFF2-40B4-BE49-F238E27FC236}">
                <a16:creationId xmlns:a16="http://schemas.microsoft.com/office/drawing/2014/main" id="{73585868-0532-0127-7C08-E4208FF016B1}"/>
              </a:ext>
            </a:extLst>
          </p:cNvPr>
          <p:cNvSpPr>
            <a:spLocks noGrp="1"/>
          </p:cNvSpPr>
          <p:nvPr>
            <p:ph idx="1"/>
          </p:nvPr>
        </p:nvSpPr>
        <p:spPr>
          <a:xfrm>
            <a:off x="145106" y="1295400"/>
            <a:ext cx="4731694" cy="4830763"/>
          </a:xfrm>
        </p:spPr>
        <p:txBody>
          <a:bodyPr/>
          <a:lstStyle/>
          <a:p>
            <a:r>
              <a:rPr lang="en-US" sz="1200" dirty="0">
                <a:hlinkClick r:id="rId4"/>
              </a:rPr>
              <a:t>https://www.cuemath.com/centroid-formula/ </a:t>
            </a:r>
          </a:p>
          <a:p>
            <a:r>
              <a:rPr lang="en-US" sz="2400" dirty="0"/>
              <a:t>Centroid of a triangle on x-axis</a:t>
            </a:r>
          </a:p>
          <a:p>
            <a:r>
              <a:rPr lang="en-US" sz="2400" dirty="0" err="1"/>
              <a:t>Cx</a:t>
            </a:r>
            <a:r>
              <a:rPr lang="en-US" sz="2400" dirty="0"/>
              <a:t>=(x1+x2+x3)/3</a:t>
            </a:r>
          </a:p>
          <a:p>
            <a:r>
              <a:rPr lang="en-US" sz="2400" dirty="0"/>
              <a:t>Cy=(y1+y2+y3)/3</a:t>
            </a:r>
          </a:p>
          <a:p>
            <a:endParaRPr lang="en-US" sz="2400" dirty="0">
              <a:hlinkClick r:id="rId4"/>
            </a:endParaRPr>
          </a:p>
          <a:p>
            <a:pPr marL="0" indent="0">
              <a:buNone/>
            </a:pPr>
            <a:endParaRPr lang="en-US" sz="1100" dirty="0">
              <a:hlinkClick r:id="rId4"/>
            </a:endParaRPr>
          </a:p>
          <a:p>
            <a:pPr marL="0" indent="0">
              <a:buNone/>
            </a:pPr>
            <a:endParaRPr lang="en-US" sz="1100" dirty="0">
              <a:hlinkClick r:id="rId4"/>
            </a:endParaRPr>
          </a:p>
          <a:p>
            <a:endParaRPr lang="en-US" sz="1100" dirty="0">
              <a:hlinkClick r:id="rId4"/>
            </a:endParaRPr>
          </a:p>
          <a:p>
            <a:r>
              <a:rPr lang="en-US" sz="1100" dirty="0">
                <a:hlinkClick r:id="rId4"/>
              </a:rPr>
              <a:t>https://www.efunda.com/math/areas/trapezoid.cfm</a:t>
            </a:r>
            <a:r>
              <a:rPr lang="en-US" sz="1100" dirty="0"/>
              <a:t>  </a:t>
            </a:r>
          </a:p>
          <a:p>
            <a:endParaRPr lang="en-US" sz="1100" dirty="0"/>
          </a:p>
          <a:p>
            <a:r>
              <a:rPr lang="en-US" sz="2000" dirty="0"/>
              <a:t>Centroid of a Trapezium on x-axis </a:t>
            </a:r>
          </a:p>
          <a:p>
            <a:r>
              <a:rPr lang="en-US" sz="2000" dirty="0" err="1"/>
              <a:t>Cx</a:t>
            </a:r>
            <a:r>
              <a:rPr lang="en-US" sz="2000" dirty="0"/>
              <a:t>=</a:t>
            </a:r>
            <a:r>
              <a:rPr lang="en-US" sz="1800" dirty="0"/>
              <a:t>(2*a*c+a^2+c*</a:t>
            </a:r>
            <a:r>
              <a:rPr lang="en-US" sz="1800" dirty="0" err="1"/>
              <a:t>b+a</a:t>
            </a:r>
            <a:r>
              <a:rPr lang="en-US" sz="1800" dirty="0"/>
              <a:t>*b+b^2)/3(</a:t>
            </a:r>
            <a:r>
              <a:rPr lang="en-US" sz="1800" dirty="0" err="1"/>
              <a:t>a+b</a:t>
            </a:r>
            <a:r>
              <a:rPr lang="en-US" sz="1800" dirty="0"/>
              <a:t>)</a:t>
            </a:r>
          </a:p>
          <a:p>
            <a:r>
              <a:rPr lang="en-US" sz="1800" dirty="0"/>
              <a:t>Cy=h(2a+b)/(3(</a:t>
            </a:r>
            <a:r>
              <a:rPr lang="en-US" sz="1800" dirty="0" err="1"/>
              <a:t>a+b</a:t>
            </a:r>
            <a:r>
              <a:rPr lang="en-US" sz="1800" dirty="0"/>
              <a:t>))</a:t>
            </a:r>
          </a:p>
          <a:p>
            <a:endParaRPr lang="en-US" sz="1800" dirty="0"/>
          </a:p>
        </p:txBody>
      </p:sp>
    </p:spTree>
    <p:extLst>
      <p:ext uri="{BB962C8B-B14F-4D97-AF65-F5344CB8AC3E}">
        <p14:creationId xmlns:p14="http://schemas.microsoft.com/office/powerpoint/2010/main" val="428763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000" b="1" i="0" u="none" strike="noStrike" baseline="0" dirty="0">
                <a:latin typeface="Arial" panose="020B0604020202020204" pitchFamily="34" charset="0"/>
              </a:rPr>
              <a:t>Worksheet 2: Degree of membership by calculation</a:t>
            </a:r>
            <a:endParaRPr lang="en-US" sz="48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43682" y="1035762"/>
            <a:ext cx="4242149" cy="5547600"/>
          </a:xfrm>
        </p:spPr>
        <p:txBody>
          <a:bodyPr>
            <a:normAutofit/>
          </a:bodyPr>
          <a:lstStyle/>
          <a:p>
            <a:pPr algn="l"/>
            <a:r>
              <a:rPr lang="en-US" sz="2400" b="0" i="0" u="none" strike="noStrike" baseline="0" dirty="0">
                <a:solidFill>
                  <a:srgbClr val="000000"/>
                </a:solidFill>
                <a:latin typeface="ArialMT"/>
              </a:rPr>
              <a:t>A fuzzy set is shown in the diagram </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by </a:t>
            </a:r>
            <a:r>
              <a:rPr lang="en-US" sz="2400" dirty="0">
                <a:solidFill>
                  <a:srgbClr val="FF0000"/>
                </a:solidFill>
                <a:latin typeface="ArialMT"/>
              </a:rPr>
              <a:t>calculation</a:t>
            </a:r>
            <a:r>
              <a:rPr lang="en-US" sz="2400" dirty="0">
                <a:solidFill>
                  <a:srgbClr val="000000"/>
                </a:solidFill>
                <a:latin typeface="ArialMT"/>
              </a:rPr>
              <a:t> </a:t>
            </a:r>
            <a:r>
              <a:rPr lang="en-US" sz="2400" dirty="0">
                <a:latin typeface="ArialMT"/>
              </a:rPr>
              <a:t> </a:t>
            </a:r>
            <a:r>
              <a:rPr lang="en-US" sz="2400" dirty="0">
                <a:solidFill>
                  <a:srgbClr val="000000"/>
                </a:solidFill>
                <a:latin typeface="ArialMT"/>
              </a:rPr>
              <a:t>the membership values of Warm, Cold and Hot.</a:t>
            </a:r>
          </a:p>
          <a:p>
            <a:r>
              <a:rPr lang="en-US" sz="1800" dirty="0">
                <a:solidFill>
                  <a:srgbClr val="000000"/>
                </a:solidFill>
                <a:latin typeface="ArialMT"/>
              </a:rPr>
              <a:t>Show calculation steps</a:t>
            </a:r>
          </a:p>
          <a:p>
            <a:r>
              <a:rPr lang="en-US" sz="1800" dirty="0">
                <a:solidFill>
                  <a:srgbClr val="000000"/>
                </a:solidFill>
                <a:latin typeface="ArialMT"/>
              </a:rPr>
              <a:t>MC question, choices:</a:t>
            </a:r>
          </a:p>
          <a:p>
            <a:r>
              <a:rPr lang="en-US" sz="1800" dirty="0">
                <a:solidFill>
                  <a:srgbClr val="000000"/>
                </a:solidFill>
                <a:latin typeface="ArialMT"/>
              </a:rPr>
              <a:t> (1) 0; (2) 0.25; (3) 0.565 (4) 1</a:t>
            </a:r>
          </a:p>
          <a:p>
            <a:pPr marL="800100" lvl="1" indent="-342900">
              <a:buFont typeface="+mj-lt"/>
              <a:buAutoNum type="alphaLcParenR"/>
            </a:pPr>
            <a:r>
              <a:rPr lang="en-US" sz="1800" dirty="0">
                <a:solidFill>
                  <a:srgbClr val="000000"/>
                </a:solidFill>
                <a:latin typeface="ArialMT"/>
              </a:rPr>
              <a:t>the membership value of Warm is: ____.</a:t>
            </a:r>
          </a:p>
          <a:p>
            <a:pPr marL="800100" lvl="1" indent="-342900">
              <a:buFont typeface="+mj-lt"/>
              <a:buAutoNum type="alphaLcParenR"/>
            </a:pPr>
            <a:r>
              <a:rPr lang="en-US" sz="1800" dirty="0">
                <a:solidFill>
                  <a:srgbClr val="000000"/>
                </a:solidFill>
                <a:latin typeface="ArialMT"/>
              </a:rPr>
              <a:t>the membership value of Cold is: _____.</a:t>
            </a:r>
          </a:p>
          <a:p>
            <a:pPr marL="800100" lvl="1" indent="-342900">
              <a:buFont typeface="+mj-lt"/>
              <a:buAutoNum type="alphaLcParenR"/>
            </a:pPr>
            <a:r>
              <a:rPr lang="en-US" sz="1800" dirty="0">
                <a:solidFill>
                  <a:srgbClr val="000000"/>
                </a:solidFill>
                <a:latin typeface="ArialMT"/>
              </a:rPr>
              <a:t>the membership value of Hot is:_____.</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21</a:t>
            </a:fld>
            <a:endParaRPr lang="en-US" altLang="zh-HK"/>
          </a:p>
        </p:txBody>
      </p:sp>
      <p:sp>
        <p:nvSpPr>
          <p:cNvPr id="21" name="Content Placeholder 2">
            <a:extLst>
              <a:ext uri="{FF2B5EF4-FFF2-40B4-BE49-F238E27FC236}">
                <a16:creationId xmlns:a16="http://schemas.microsoft.com/office/drawing/2014/main" id="{8377632F-612D-478C-D66F-65FFB1329481}"/>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27" name="TextBox 26">
            <a:extLst>
              <a:ext uri="{FF2B5EF4-FFF2-40B4-BE49-F238E27FC236}">
                <a16:creationId xmlns:a16="http://schemas.microsoft.com/office/drawing/2014/main" id="{5A3AAE37-EC63-5A4A-5A3A-85C090D0BAA7}"/>
              </a:ext>
            </a:extLst>
          </p:cNvPr>
          <p:cNvSpPr txBox="1"/>
          <p:nvPr/>
        </p:nvSpPr>
        <p:spPr>
          <a:xfrm>
            <a:off x="5229257" y="5053081"/>
            <a:ext cx="3990943" cy="923330"/>
          </a:xfrm>
          <a:prstGeom prst="rect">
            <a:avLst/>
          </a:prstGeom>
          <a:noFill/>
        </p:spPr>
        <p:txBody>
          <a:bodyPr wrap="square" rtlCol="0">
            <a:spAutoFit/>
          </a:bodyPr>
          <a:lstStyle/>
          <a:p>
            <a:r>
              <a:rPr lang="en-US" dirty="0"/>
              <a:t>0         20         40</a:t>
            </a:r>
            <a:r>
              <a:rPr lang="en-US" dirty="0">
                <a:solidFill>
                  <a:srgbClr val="FF0000"/>
                </a:solidFill>
              </a:rPr>
              <a:t> </a:t>
            </a:r>
            <a:r>
              <a:rPr lang="en-US" dirty="0"/>
              <a:t>   </a:t>
            </a:r>
            <a:r>
              <a:rPr lang="en-US" dirty="0">
                <a:solidFill>
                  <a:srgbClr val="00B050"/>
                </a:solidFill>
              </a:rPr>
              <a:t>50</a:t>
            </a:r>
            <a:r>
              <a:rPr lang="en-US" dirty="0"/>
              <a:t>     60        80     100</a:t>
            </a:r>
          </a:p>
          <a:p>
            <a:pPr algn="ctr"/>
            <a:r>
              <a:rPr lang="en-US" dirty="0"/>
              <a:t>Fuzzy membership functions</a:t>
            </a:r>
          </a:p>
          <a:p>
            <a:pPr algn="ctr"/>
            <a:r>
              <a:rPr lang="en-US" dirty="0"/>
              <a:t>Temperature in </a:t>
            </a:r>
            <a:r>
              <a:rPr lang="en-US" dirty="0">
                <a:latin typeface="ArialMT"/>
                <a:sym typeface="Symbol" panose="05050102010706020507" pitchFamily="18" charset="2"/>
              </a:rPr>
              <a:t></a:t>
            </a:r>
            <a:r>
              <a:rPr lang="en-US" dirty="0">
                <a:latin typeface="ArialMT"/>
              </a:rPr>
              <a:t>C</a:t>
            </a:r>
            <a:endParaRPr lang="en-US" dirty="0"/>
          </a:p>
        </p:txBody>
      </p:sp>
      <p:sp>
        <p:nvSpPr>
          <p:cNvPr id="50" name="TextBox 49">
            <a:extLst>
              <a:ext uri="{FF2B5EF4-FFF2-40B4-BE49-F238E27FC236}">
                <a16:creationId xmlns:a16="http://schemas.microsoft.com/office/drawing/2014/main" id="{1FBA371D-1573-3C37-708B-EBF66BF67647}"/>
              </a:ext>
            </a:extLst>
          </p:cNvPr>
          <p:cNvSpPr txBox="1"/>
          <p:nvPr/>
        </p:nvSpPr>
        <p:spPr>
          <a:xfrm>
            <a:off x="4551538" y="1078262"/>
            <a:ext cx="3357500"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 </a:t>
            </a:r>
            <a:r>
              <a:rPr lang="en-US" sz="1800" dirty="0">
                <a:solidFill>
                  <a:srgbClr val="000000"/>
                </a:solidFill>
                <a:latin typeface="ArialMT"/>
              </a:rPr>
              <a:t>Fuzzy membership value</a:t>
            </a:r>
          </a:p>
        </p:txBody>
      </p:sp>
      <p:sp>
        <p:nvSpPr>
          <p:cNvPr id="59" name="Rectangle 58">
            <a:extLst>
              <a:ext uri="{FF2B5EF4-FFF2-40B4-BE49-F238E27FC236}">
                <a16:creationId xmlns:a16="http://schemas.microsoft.com/office/drawing/2014/main" id="{960592F4-3383-61BF-0B74-D70D3BE13709}"/>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71163B2F-B121-306D-E72E-3BAC14F6C49D}"/>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9E34DB-A43D-1E7C-5037-329B27B5C4EB}"/>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2D89F27-E1DB-3589-DF53-AFB2DD4FDE2F}"/>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9545645-DAE2-58CA-B1CE-10E917438CF4}"/>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64" name="Straight Connector 63">
            <a:extLst>
              <a:ext uri="{FF2B5EF4-FFF2-40B4-BE49-F238E27FC236}">
                <a16:creationId xmlns:a16="http://schemas.microsoft.com/office/drawing/2014/main" id="{B0DCB929-EE8C-CF02-C22D-361FC79986EB}"/>
              </a:ext>
            </a:extLst>
          </p:cNvPr>
          <p:cNvCxnSpPr>
            <a:cxnSpLocks/>
          </p:cNvCxnSpPr>
          <p:nvPr/>
        </p:nvCxnSpPr>
        <p:spPr>
          <a:xfrm>
            <a:off x="5052255" y="4797034"/>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855DDC-7350-00CE-CEA6-F12E3519C074}"/>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3649C84-049B-7BC9-0FE8-C18AED73132C}"/>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68" name="TextBox 67">
            <a:extLst>
              <a:ext uri="{FF2B5EF4-FFF2-40B4-BE49-F238E27FC236}">
                <a16:creationId xmlns:a16="http://schemas.microsoft.com/office/drawing/2014/main" id="{2EED0748-069A-F882-96A0-23A413830D44}"/>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69" name="Straight Connector 68">
            <a:extLst>
              <a:ext uri="{FF2B5EF4-FFF2-40B4-BE49-F238E27FC236}">
                <a16:creationId xmlns:a16="http://schemas.microsoft.com/office/drawing/2014/main" id="{219EF951-ED2E-D153-E64D-CE3ECFF52E3B}"/>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A76CF673-9F54-0F08-983D-A452B9632356}"/>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CC5E0EC2-B218-DAC9-2D4D-4D80F7C02D14}"/>
              </a:ext>
            </a:extLst>
          </p:cNvPr>
          <p:cNvCxnSpPr>
            <a:cxnSpLocks/>
          </p:cNvCxnSpPr>
          <p:nvPr/>
        </p:nvCxnSpPr>
        <p:spPr>
          <a:xfrm>
            <a:off x="4966786" y="3764173"/>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CD0566-6B77-D049-B282-C1C646447A51}"/>
              </a:ext>
            </a:extLst>
          </p:cNvPr>
          <p:cNvCxnSpPr>
            <a:cxnSpLocks/>
          </p:cNvCxnSpPr>
          <p:nvPr/>
        </p:nvCxnSpPr>
        <p:spPr>
          <a:xfrm>
            <a:off x="4875216" y="3329695"/>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Table 20">
            <a:extLst>
              <a:ext uri="{FF2B5EF4-FFF2-40B4-BE49-F238E27FC236}">
                <a16:creationId xmlns:a16="http://schemas.microsoft.com/office/drawing/2014/main" id="{8D7AD7DE-EC5C-643C-15E8-1E7992DDF864}"/>
              </a:ext>
            </a:extLst>
          </p:cNvPr>
          <p:cNvGraphicFramePr>
            <a:graphicFrameLocks noGrp="1"/>
          </p:cNvGraphicFramePr>
          <p:nvPr>
            <p:extLst>
              <p:ext uri="{D42A27DB-BD31-4B8C-83A1-F6EECF244321}">
                <p14:modId xmlns:p14="http://schemas.microsoft.com/office/powerpoint/2010/main" val="899049350"/>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76" name="TextBox 75">
            <a:extLst>
              <a:ext uri="{FF2B5EF4-FFF2-40B4-BE49-F238E27FC236}">
                <a16:creationId xmlns:a16="http://schemas.microsoft.com/office/drawing/2014/main" id="{78D90CE9-F423-C1CD-E115-B6DF7854EC07}"/>
              </a:ext>
            </a:extLst>
          </p:cNvPr>
          <p:cNvSpPr txBox="1"/>
          <p:nvPr/>
        </p:nvSpPr>
        <p:spPr>
          <a:xfrm>
            <a:off x="7593191" y="4683749"/>
            <a:ext cx="631695" cy="369332"/>
          </a:xfrm>
          <a:prstGeom prst="rect">
            <a:avLst/>
          </a:prstGeom>
          <a:noFill/>
        </p:spPr>
        <p:txBody>
          <a:bodyPr wrap="square">
            <a:spAutoFit/>
          </a:bodyPr>
          <a:lstStyle/>
          <a:p>
            <a:r>
              <a:rPr lang="en-US" sz="1800" dirty="0"/>
              <a:t>68</a:t>
            </a:r>
            <a:endParaRPr lang="en-US" dirty="0"/>
          </a:p>
        </p:txBody>
      </p:sp>
      <p:cxnSp>
        <p:nvCxnSpPr>
          <p:cNvPr id="77" name="Straight Connector 76">
            <a:extLst>
              <a:ext uri="{FF2B5EF4-FFF2-40B4-BE49-F238E27FC236}">
                <a16:creationId xmlns:a16="http://schemas.microsoft.com/office/drawing/2014/main" id="{07486A72-9A6B-D284-5E3F-B6DC0110FD37}"/>
              </a:ext>
            </a:extLst>
          </p:cNvPr>
          <p:cNvCxnSpPr>
            <a:cxnSpLocks/>
          </p:cNvCxnSpPr>
          <p:nvPr/>
        </p:nvCxnSpPr>
        <p:spPr>
          <a:xfrm>
            <a:off x="4966786" y="3069173"/>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1E0A74F-21F8-C352-97EB-B340129CA4A7}"/>
              </a:ext>
            </a:extLst>
          </p:cNvPr>
          <p:cNvSpPr txBox="1"/>
          <p:nvPr/>
        </p:nvSpPr>
        <p:spPr>
          <a:xfrm>
            <a:off x="5943757" y="4517589"/>
            <a:ext cx="3007118" cy="369332"/>
          </a:xfrm>
          <a:prstGeom prst="rect">
            <a:avLst/>
          </a:prstGeom>
          <a:noFill/>
        </p:spPr>
        <p:txBody>
          <a:bodyPr wrap="square">
            <a:spAutoFit/>
          </a:bodyPr>
          <a:lstStyle/>
          <a:p>
            <a:r>
              <a:rPr lang="en-US" dirty="0"/>
              <a:t>26             50 55             74</a:t>
            </a:r>
          </a:p>
        </p:txBody>
      </p:sp>
      <p:sp>
        <p:nvSpPr>
          <p:cNvPr id="79" name="TextBox 78">
            <a:extLst>
              <a:ext uri="{FF2B5EF4-FFF2-40B4-BE49-F238E27FC236}">
                <a16:creationId xmlns:a16="http://schemas.microsoft.com/office/drawing/2014/main" id="{71B785D1-90D7-068A-0C57-4D893F1882CF}"/>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pic>
        <p:nvPicPr>
          <p:cNvPr id="2050" name="Picture 2">
            <a:extLst>
              <a:ext uri="{FF2B5EF4-FFF2-40B4-BE49-F238E27FC236}">
                <a16:creationId xmlns:a16="http://schemas.microsoft.com/office/drawing/2014/main" id="{7317CCDC-983F-7647-2DBD-6BDE6BC40E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115" y="546781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1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143401"/>
            <a:ext cx="4248540" cy="1099257"/>
          </a:xfrm>
        </p:spPr>
        <p:txBody>
          <a:bodyPr>
            <a:noAutofit/>
          </a:bodyPr>
          <a:lstStyle/>
          <a:p>
            <a:r>
              <a:rPr lang="en-US" sz="1600" b="1" i="0" u="none" strike="noStrike" baseline="0" dirty="0">
                <a:solidFill>
                  <a:srgbClr val="FF0000"/>
                </a:solidFill>
                <a:latin typeface="Arial" panose="020B0604020202020204" pitchFamily="34" charset="0"/>
              </a:rPr>
              <a:t>Answer: Worksheet 2: Degree of membership calculation</a:t>
            </a:r>
            <a:endParaRPr lang="en-US" sz="3600" dirty="0">
              <a:solidFill>
                <a:srgbClr val="FF0000"/>
              </a:solidFill>
            </a:endParaRP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69174" y="1211164"/>
            <a:ext cx="4342895" cy="3805496"/>
          </a:xfrm>
        </p:spPr>
        <p:txBody>
          <a:bodyPr>
            <a:normAutofit lnSpcReduction="10000"/>
          </a:bodyPr>
          <a:lstStyle/>
          <a:p>
            <a:pPr marL="457200" lvl="1" indent="0">
              <a:buNone/>
            </a:pPr>
            <a:r>
              <a:rPr lang="en-US" sz="1800" dirty="0">
                <a:solidFill>
                  <a:srgbClr val="000000"/>
                </a:solidFill>
                <a:latin typeface="ArialMT"/>
              </a:rPr>
              <a:t>(a)Find </a:t>
            </a:r>
            <a:r>
              <a:rPr lang="en-US" sz="1800" dirty="0" err="1">
                <a:solidFill>
                  <a:srgbClr val="000000"/>
                </a:solidFill>
                <a:latin typeface="ArialMT"/>
              </a:rPr>
              <a:t>uWarm</a:t>
            </a:r>
            <a:r>
              <a:rPr lang="en-US" sz="1800" dirty="0">
                <a:solidFill>
                  <a:srgbClr val="000000"/>
                </a:solidFill>
                <a:latin typeface="ArialMT"/>
              </a:rPr>
              <a:t>(x=68):by triangle calculation, a=26,b=50, c=74</a:t>
            </a:r>
          </a:p>
          <a:p>
            <a:pPr marL="457200" lvl="1" indent="0">
              <a:buNone/>
            </a:pPr>
            <a:r>
              <a:rPr lang="en-US" sz="1800" dirty="0" err="1">
                <a:solidFill>
                  <a:srgbClr val="000000"/>
                </a:solidFill>
                <a:latin typeface="ArialMT"/>
              </a:rPr>
              <a:t>uwarm</a:t>
            </a:r>
            <a:r>
              <a:rPr lang="en-US" sz="1800" dirty="0">
                <a:solidFill>
                  <a:srgbClr val="000000"/>
                </a:solidFill>
                <a:latin typeface="ArialMT"/>
              </a:rPr>
              <a:t>(x=68)=(c-x)/(c-b)=(74-68)/(74-50)=0.25</a:t>
            </a:r>
          </a:p>
          <a:p>
            <a:pPr marL="457200" lvl="1" indent="0">
              <a:buNone/>
            </a:pPr>
            <a:endParaRPr lang="en-US" sz="1800" dirty="0">
              <a:solidFill>
                <a:srgbClr val="000000"/>
              </a:solidFill>
              <a:latin typeface="ArialMT"/>
            </a:endParaRPr>
          </a:p>
          <a:p>
            <a:pPr marL="457200" lvl="1" indent="0">
              <a:buNone/>
            </a:pPr>
            <a:r>
              <a:rPr lang="en-US" sz="1800" dirty="0">
                <a:solidFill>
                  <a:srgbClr val="000000"/>
                </a:solidFill>
                <a:latin typeface="ArialMT"/>
              </a:rPr>
              <a:t>(b) Find </a:t>
            </a:r>
            <a:r>
              <a:rPr lang="en-US" sz="1800" dirty="0" err="1">
                <a:solidFill>
                  <a:srgbClr val="000000"/>
                </a:solidFill>
                <a:latin typeface="ArialMT"/>
              </a:rPr>
              <a:t>uCold</a:t>
            </a:r>
            <a:r>
              <a:rPr lang="en-US" sz="1800" dirty="0">
                <a:solidFill>
                  <a:srgbClr val="000000"/>
                </a:solidFill>
                <a:latin typeface="ArialMT"/>
              </a:rPr>
              <a:t>(x=68)=0</a:t>
            </a:r>
          </a:p>
          <a:p>
            <a:pPr marL="457200" lvl="1" indent="0">
              <a:buNone/>
            </a:pPr>
            <a:endParaRPr lang="en-US" sz="1800" dirty="0">
              <a:solidFill>
                <a:srgbClr val="000000"/>
              </a:solidFill>
              <a:latin typeface="ArialMT"/>
            </a:endParaRPr>
          </a:p>
          <a:p>
            <a:pPr marL="457200" lvl="1" indent="0">
              <a:buNone/>
            </a:pPr>
            <a:r>
              <a:rPr lang="en-US" sz="1800" dirty="0">
                <a:solidFill>
                  <a:srgbClr val="000000"/>
                </a:solidFill>
                <a:latin typeface="ArialMT"/>
              </a:rPr>
              <a:t>(c) Find </a:t>
            </a:r>
            <a:r>
              <a:rPr lang="en-US" sz="1800" dirty="0" err="1">
                <a:solidFill>
                  <a:srgbClr val="000000"/>
                </a:solidFill>
                <a:latin typeface="ArialMT"/>
              </a:rPr>
              <a:t>uHot</a:t>
            </a:r>
            <a:r>
              <a:rPr lang="en-US" sz="1800" dirty="0">
                <a:solidFill>
                  <a:srgbClr val="000000"/>
                </a:solidFill>
                <a:latin typeface="ArialMT"/>
              </a:rPr>
              <a:t>(x=68): by </a:t>
            </a:r>
            <a:r>
              <a:rPr lang="en-US" sz="1800" dirty="0"/>
              <a:t>Trapezium </a:t>
            </a:r>
            <a:r>
              <a:rPr lang="en-US" sz="1800" dirty="0">
                <a:solidFill>
                  <a:srgbClr val="000000"/>
                </a:solidFill>
                <a:latin typeface="ArialMT"/>
              </a:rPr>
              <a:t>calculation,</a:t>
            </a:r>
          </a:p>
          <a:p>
            <a:pPr marL="457200" lvl="1" indent="0">
              <a:buNone/>
            </a:pPr>
            <a:r>
              <a:rPr lang="en-US" sz="1800" dirty="0">
                <a:solidFill>
                  <a:srgbClr val="000000"/>
                </a:solidFill>
                <a:latin typeface="ArialMT"/>
              </a:rPr>
              <a:t>a=55,b=78, c=100,d=100</a:t>
            </a:r>
          </a:p>
          <a:p>
            <a:pPr marL="457200" lvl="1" indent="0">
              <a:buNone/>
            </a:pPr>
            <a:r>
              <a:rPr lang="en-US" sz="1800" dirty="0" err="1">
                <a:solidFill>
                  <a:srgbClr val="000000"/>
                </a:solidFill>
                <a:latin typeface="ArialMT"/>
              </a:rPr>
              <a:t>uHot</a:t>
            </a:r>
            <a:r>
              <a:rPr lang="en-US" sz="1800" dirty="0">
                <a:solidFill>
                  <a:srgbClr val="000000"/>
                </a:solidFill>
                <a:latin typeface="ArialMT"/>
              </a:rPr>
              <a:t> (x=68)=</a:t>
            </a:r>
          </a:p>
          <a:p>
            <a:pPr marL="457200" lvl="1" indent="0">
              <a:buNone/>
            </a:pPr>
            <a:r>
              <a:rPr lang="en-US" sz="1800" dirty="0">
                <a:solidFill>
                  <a:srgbClr val="000000"/>
                </a:solidFill>
                <a:latin typeface="ArialMT"/>
              </a:rPr>
              <a:t>(x=68)=(x-a)/b-a)=(68-55)/(78-55)=0.565</a:t>
            </a:r>
          </a:p>
          <a:p>
            <a:pPr marL="457200" lvl="1" indent="0">
              <a:buNone/>
            </a:pPr>
            <a:endParaRPr lang="en-US" sz="1800" dirty="0">
              <a:solidFill>
                <a:srgbClr val="000000"/>
              </a:solidFill>
              <a:latin typeface="ArialMT"/>
            </a:endParaRP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22</a:t>
            </a:fld>
            <a:endParaRPr lang="en-US" altLang="zh-HK"/>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BC32AC3-C7FC-3426-A74E-285D8FD0E7A3}"/>
                  </a:ext>
                </a:extLst>
              </p:cNvPr>
              <p:cNvSpPr txBox="1">
                <a:spLocks/>
              </p:cNvSpPr>
              <p:nvPr/>
            </p:nvSpPr>
            <p:spPr>
              <a:xfrm>
                <a:off x="83918" y="4858732"/>
                <a:ext cx="2258361" cy="157045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𝐴</m:t>
                    </m:r>
                    <m:d>
                      <m:dPr>
                        <m:ctrlPr>
                          <a:rPr lang="en-US" sz="2400" i="1" smtClean="0">
                            <a:latin typeface="Cambria Math" panose="02040503050406030204" pitchFamily="18" charset="0"/>
                            <a:ea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𝑥</m:t>
                        </m:r>
                      </m:e>
                    </m:d>
                    <m:r>
                      <a:rPr lang="en-US" sz="240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num>
                                  <m:den>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eqArr>
                          </m:e>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21" name="Content Placeholder 2">
                <a:extLst>
                  <a:ext uri="{FF2B5EF4-FFF2-40B4-BE49-F238E27FC236}">
                    <a16:creationId xmlns:a16="http://schemas.microsoft.com/office/drawing/2014/main" id="{7BC32AC3-C7FC-3426-A74E-285D8FD0E7A3}"/>
                  </a:ext>
                </a:extLst>
              </p:cNvPr>
              <p:cNvSpPr txBox="1">
                <a:spLocks noRot="1" noChangeAspect="1" noMove="1" noResize="1" noEditPoints="1" noAdjustHandles="1" noChangeArrowheads="1" noChangeShapeType="1" noTextEdit="1"/>
              </p:cNvSpPr>
              <p:nvPr/>
            </p:nvSpPr>
            <p:spPr>
              <a:xfrm>
                <a:off x="83918" y="4858732"/>
                <a:ext cx="2258361" cy="1570459"/>
              </a:xfrm>
              <a:prstGeom prst="rect">
                <a:avLst/>
              </a:prstGeom>
              <a:blipFill>
                <a:blip r:embed="rId2"/>
                <a:stretch>
                  <a:fillRect l="-811"/>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886E81DC-FB39-499D-3B67-6029F75EBE11}"/>
              </a:ext>
            </a:extLst>
          </p:cNvPr>
          <p:cNvGrpSpPr/>
          <p:nvPr/>
        </p:nvGrpSpPr>
        <p:grpSpPr>
          <a:xfrm>
            <a:off x="2334826" y="5053081"/>
            <a:ext cx="2352223" cy="1523737"/>
            <a:chOff x="5076826" y="2869929"/>
            <a:chExt cx="3713120" cy="2440541"/>
          </a:xfrm>
        </p:grpSpPr>
        <p:cxnSp>
          <p:nvCxnSpPr>
            <p:cNvPr id="31" name="Straight Arrow Connector 30">
              <a:extLst>
                <a:ext uri="{FF2B5EF4-FFF2-40B4-BE49-F238E27FC236}">
                  <a16:creationId xmlns:a16="http://schemas.microsoft.com/office/drawing/2014/main" id="{6096EF8B-09BD-D046-814F-30C6BB7A0F6F}"/>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FB63F6-2670-7E46-A1C1-1694BEFE2818}"/>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56CB0C7D-EA4E-6209-7AA0-82DE9AD366ED}"/>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F0549C-E2CD-15AB-241A-1F8498F84F28}"/>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40251A-D402-7CD4-C358-7D91439F6B7F}"/>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A10849-FCE9-5508-1A6F-D226061D378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1" name="TextBox 30">
                  <a:extLst>
                    <a:ext uri="{FF2B5EF4-FFF2-40B4-BE49-F238E27FC236}">
                      <a16:creationId xmlns:a16="http://schemas.microsoft.com/office/drawing/2014/main" id="{476BFE23-1250-FD42-EADD-9D42B1124055}"/>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5143"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DBEA60A-E84C-F739-E9B1-ADE09AC9E5EB}"/>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E7DE8937-FFD5-5284-6875-A17410D61E1D}"/>
                </a:ext>
              </a:extLst>
            </p:cNvPr>
            <p:cNvSpPr txBox="1"/>
            <p:nvPr/>
          </p:nvSpPr>
          <p:spPr>
            <a:xfrm>
              <a:off x="5889564" y="4718918"/>
              <a:ext cx="2900382" cy="59155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115E720-0C41-4319-A5FC-74EF901335F8}"/>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Content Placeholder 2">
            <a:extLst>
              <a:ext uri="{FF2B5EF4-FFF2-40B4-BE49-F238E27FC236}">
                <a16:creationId xmlns:a16="http://schemas.microsoft.com/office/drawing/2014/main" id="{24CC4609-DC16-31C0-471D-173222237EDA}"/>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51" name="TextBox 50">
            <a:extLst>
              <a:ext uri="{FF2B5EF4-FFF2-40B4-BE49-F238E27FC236}">
                <a16:creationId xmlns:a16="http://schemas.microsoft.com/office/drawing/2014/main" id="{7BC8EC83-5534-138F-8640-2D38FC7A7EE6}"/>
              </a:ext>
            </a:extLst>
          </p:cNvPr>
          <p:cNvSpPr txBox="1"/>
          <p:nvPr/>
        </p:nvSpPr>
        <p:spPr>
          <a:xfrm>
            <a:off x="4620797" y="528872"/>
            <a:ext cx="301686" cy="369332"/>
          </a:xfrm>
          <a:prstGeom prst="rect">
            <a:avLst/>
          </a:prstGeom>
          <a:noFill/>
        </p:spPr>
        <p:txBody>
          <a:bodyPr wrap="none" rtlCol="0">
            <a:spAutoFit/>
          </a:bodyPr>
          <a:lstStyle/>
          <a:p>
            <a:r>
              <a:rPr lang="en-US" dirty="0"/>
              <a:t>1</a:t>
            </a:r>
          </a:p>
        </p:txBody>
      </p:sp>
      <p:sp>
        <p:nvSpPr>
          <p:cNvPr id="52" name="TextBox 51">
            <a:extLst>
              <a:ext uri="{FF2B5EF4-FFF2-40B4-BE49-F238E27FC236}">
                <a16:creationId xmlns:a16="http://schemas.microsoft.com/office/drawing/2014/main" id="{D5A1A421-0D9F-1EDA-DB1F-85ADDAD9A7BD}"/>
              </a:ext>
            </a:extLst>
          </p:cNvPr>
          <p:cNvSpPr txBox="1"/>
          <p:nvPr/>
        </p:nvSpPr>
        <p:spPr>
          <a:xfrm>
            <a:off x="4404956" y="3522107"/>
            <a:ext cx="301686" cy="369332"/>
          </a:xfrm>
          <a:prstGeom prst="rect">
            <a:avLst/>
          </a:prstGeom>
          <a:noFill/>
        </p:spPr>
        <p:txBody>
          <a:bodyPr wrap="none" rtlCol="0">
            <a:spAutoFit/>
          </a:bodyPr>
          <a:lstStyle/>
          <a:p>
            <a:r>
              <a:rPr lang="en-US" dirty="0"/>
              <a:t>0</a:t>
            </a:r>
          </a:p>
        </p:txBody>
      </p:sp>
      <p:sp>
        <p:nvSpPr>
          <p:cNvPr id="57" name="TextBox 56">
            <a:extLst>
              <a:ext uri="{FF2B5EF4-FFF2-40B4-BE49-F238E27FC236}">
                <a16:creationId xmlns:a16="http://schemas.microsoft.com/office/drawing/2014/main" id="{0E251EF8-A6A3-4F8E-FE28-725A43CF45B4}"/>
              </a:ext>
            </a:extLst>
          </p:cNvPr>
          <p:cNvSpPr txBox="1"/>
          <p:nvPr/>
        </p:nvSpPr>
        <p:spPr>
          <a:xfrm>
            <a:off x="3976879" y="2051802"/>
            <a:ext cx="710451" cy="369332"/>
          </a:xfrm>
          <a:prstGeom prst="rect">
            <a:avLst/>
          </a:prstGeom>
          <a:noFill/>
        </p:spPr>
        <p:txBody>
          <a:bodyPr wrap="none" rtlCol="0">
            <a:spAutoFit/>
          </a:bodyPr>
          <a:lstStyle/>
          <a:p>
            <a:r>
              <a:rPr lang="en-US" dirty="0"/>
              <a:t>0.565</a:t>
            </a:r>
          </a:p>
        </p:txBody>
      </p:sp>
      <p:sp>
        <p:nvSpPr>
          <p:cNvPr id="58" name="TextBox 57">
            <a:extLst>
              <a:ext uri="{FF2B5EF4-FFF2-40B4-BE49-F238E27FC236}">
                <a16:creationId xmlns:a16="http://schemas.microsoft.com/office/drawing/2014/main" id="{CBE8EB9C-EDF6-E310-E46F-89FD8A84550B}"/>
              </a:ext>
            </a:extLst>
          </p:cNvPr>
          <p:cNvSpPr txBox="1"/>
          <p:nvPr/>
        </p:nvSpPr>
        <p:spPr>
          <a:xfrm>
            <a:off x="4066879" y="2650635"/>
            <a:ext cx="593432" cy="369332"/>
          </a:xfrm>
          <a:prstGeom prst="rect">
            <a:avLst/>
          </a:prstGeom>
          <a:noFill/>
        </p:spPr>
        <p:txBody>
          <a:bodyPr wrap="none" rtlCol="0">
            <a:spAutoFit/>
          </a:bodyPr>
          <a:lstStyle/>
          <a:p>
            <a:r>
              <a:rPr lang="en-US" dirty="0"/>
              <a:t>0.25</a:t>
            </a:r>
          </a:p>
        </p:txBody>
      </p:sp>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ACFE20D2-F833-F359-03BA-CADAFC08050F}"/>
                  </a:ext>
                </a:extLst>
              </p:cNvPr>
              <p:cNvSpPr txBox="1">
                <a:spLocks/>
              </p:cNvSpPr>
              <p:nvPr/>
            </p:nvSpPr>
            <p:spPr>
              <a:xfrm>
                <a:off x="4121365" y="4700724"/>
                <a:ext cx="2431834" cy="180278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𝐴</m:t>
                    </m:r>
                    <m:d>
                      <m:dPr>
                        <m:ctrlPr>
                          <a:rPr lang="en-US" sz="2400" i="1" smtClean="0">
                            <a:latin typeface="Cambria Math" panose="02040503050406030204" pitchFamily="18" charset="0"/>
                            <a:ea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𝑥</m:t>
                        </m:r>
                      </m:e>
                    </m:d>
                  </m:oMath>
                </a14:m>
                <a:r>
                  <a:rPr lang="en-US" sz="2400" i="1" dirty="0">
                    <a:latin typeface="Cambria Math" panose="02040503050406030204" pitchFamily="18" charset="0"/>
                    <a:ea typeface="Cambria Math" panose="02040503050406030204" pitchFamily="18" charset="0"/>
                  </a:rPr>
                  <a:t>=</a:t>
                </a:r>
              </a:p>
              <a:p>
                <a:pPr fontAlgn="auto">
                  <a:spcAft>
                    <a:spcPts val="0"/>
                  </a:spcAft>
                </a:pPr>
                <a14:m>
                  <m:oMath xmlns:m="http://schemas.openxmlformats.org/officeDocument/2006/math">
                    <m:r>
                      <a:rPr lang="en-US" sz="2400" b="0" i="1" smtClean="0">
                        <a:latin typeface="Cambria Math" panose="02040503050406030204" pitchFamily="18" charset="0"/>
                        <a:ea typeface="Cambria Math" panose="02040503050406030204" pitchFamily="18" charset="0"/>
                      </a:rPr>
                      <m:t> </m:t>
                    </m:r>
                    <m:d>
                      <m:dPr>
                        <m:begChr m:val="{"/>
                        <m:endChr m:val=""/>
                        <m:ctrlPr>
                          <a:rPr lang="en-US" sz="2400" i="1" smtClean="0">
                            <a:latin typeface="Cambria Math" panose="02040503050406030204" pitchFamily="18" charset="0"/>
                            <a:ea typeface="Cambria Math" panose="02040503050406030204" pitchFamily="18" charset="0"/>
                          </a:rPr>
                        </m:ctrlPr>
                      </m:dPr>
                      <m:e>
                        <m:eqArr>
                          <m:eqArrPr>
                            <m:ctrlPr>
                              <a:rPr lang="en-US" sz="2400" i="1" smtClean="0">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m>
                              <m:mPr>
                                <m:mcs>
                                  <m:mc>
                                    <m:mcPr>
                                      <m:count m:val="1"/>
                                      <m:mcJc m:val="center"/>
                                    </m:mcPr>
                                  </m:mc>
                                </m:mcs>
                                <m:ctrlPr>
                                  <a:rPr lang="en-US" sz="2400" i="1" smtClean="0">
                                    <a:latin typeface="Cambria Math" panose="02040503050406030204" pitchFamily="18" charset="0"/>
                                    <a:ea typeface="Cambria Math" panose="02040503050406030204" pitchFamily="18" charset="0"/>
                                  </a:rPr>
                                </m:ctrlPr>
                              </m:mPr>
                              <m:mr>
                                <m:e>
                                  <m:r>
                                    <m:rPr>
                                      <m:brk m:alnAt="7"/>
                                    </m:rPr>
                                    <a:rPr lang="en-US" sz="2400" i="1" smtClean="0">
                                      <a:latin typeface="Cambria Math" panose="02040503050406030204" pitchFamily="18" charset="0"/>
                                      <a:ea typeface="Cambria Math" panose="02040503050406030204" pitchFamily="18" charset="0"/>
                                    </a:rPr>
                                    <m:t>1</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mr>
                              <m:mr>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num>
                                    <m:den>
                                      <m:r>
                                        <a:rPr lang="en-US" sz="2400" i="1" smtClean="0">
                                          <a:latin typeface="Cambria Math" panose="02040503050406030204" pitchFamily="18" charset="0"/>
                                          <a:ea typeface="Cambria Math" panose="02040503050406030204" pitchFamily="18" charset="0"/>
                                        </a:rPr>
                                        <m:t>𝑑</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den>
                                  </m:f>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𝑑</m:t>
                                  </m:r>
                                </m:e>
                              </m:mr>
                              <m:m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e>
                              </m:mr>
                            </m:m>
                          </m:e>
                        </m:eqArr>
                      </m:e>
                    </m:d>
                  </m:oMath>
                </a14:m>
                <a:r>
                  <a:rPr lang="en-US" dirty="0"/>
                  <a:t> </a:t>
                </a:r>
              </a:p>
            </p:txBody>
          </p:sp>
        </mc:Choice>
        <mc:Fallback xmlns="">
          <p:sp>
            <p:nvSpPr>
              <p:cNvPr id="65" name="Content Placeholder 2">
                <a:extLst>
                  <a:ext uri="{FF2B5EF4-FFF2-40B4-BE49-F238E27FC236}">
                    <a16:creationId xmlns:a16="http://schemas.microsoft.com/office/drawing/2014/main" id="{ACFE20D2-F833-F359-03BA-CADAFC08050F}"/>
                  </a:ext>
                </a:extLst>
              </p:cNvPr>
              <p:cNvSpPr txBox="1">
                <a:spLocks noRot="1" noChangeAspect="1" noMove="1" noResize="1" noEditPoints="1" noAdjustHandles="1" noChangeArrowheads="1" noChangeShapeType="1" noTextEdit="1"/>
              </p:cNvSpPr>
              <p:nvPr/>
            </p:nvSpPr>
            <p:spPr>
              <a:xfrm>
                <a:off x="4121365" y="4700724"/>
                <a:ext cx="2431834" cy="1802780"/>
              </a:xfrm>
              <a:prstGeom prst="rect">
                <a:avLst/>
              </a:prstGeom>
              <a:blipFill>
                <a:blip r:embed="rId4"/>
                <a:stretch>
                  <a:fillRect l="-752" t="-3041"/>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7731196D-9937-0FF8-6E23-5E02A002DEB0}"/>
              </a:ext>
            </a:extLst>
          </p:cNvPr>
          <p:cNvGrpSpPr/>
          <p:nvPr/>
        </p:nvGrpSpPr>
        <p:grpSpPr>
          <a:xfrm>
            <a:off x="6615731" y="4746627"/>
            <a:ext cx="2240542" cy="1523315"/>
            <a:chOff x="5710803" y="1346374"/>
            <a:chExt cx="3229380" cy="3094519"/>
          </a:xfrm>
        </p:grpSpPr>
        <p:cxnSp>
          <p:nvCxnSpPr>
            <p:cNvPr id="67" name="Straight Arrow Connector 66">
              <a:extLst>
                <a:ext uri="{FF2B5EF4-FFF2-40B4-BE49-F238E27FC236}">
                  <a16:creationId xmlns:a16="http://schemas.microsoft.com/office/drawing/2014/main" id="{0063F668-6244-19F7-2D19-D361DF9FF885}"/>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D0B0980-7333-15FF-EB29-70450816FE73}"/>
                </a:ext>
              </a:extLst>
            </p:cNvPr>
            <p:cNvCxnSpPr>
              <a:cxnSpLocks/>
            </p:cNvCxnSpPr>
            <p:nvPr/>
          </p:nvCxnSpPr>
          <p:spPr>
            <a:xfrm flipV="1">
              <a:off x="6130308" y="200183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E89EB81-ED88-2A43-7A9D-DD214918F700}"/>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6FE35B7-8E1D-6309-CFEC-9D42C4ECBF18}"/>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AD9F6FE-1019-967B-6DA0-7452FEE801A0}"/>
                    </a:ext>
                  </a:extLst>
                </p:cNvPr>
                <p:cNvSpPr txBox="1"/>
                <p:nvPr/>
              </p:nvSpPr>
              <p:spPr>
                <a:xfrm>
                  <a:off x="5713255" y="1346374"/>
                  <a:ext cx="1066800" cy="646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71" name="TextBox 70">
                  <a:extLst>
                    <a:ext uri="{FF2B5EF4-FFF2-40B4-BE49-F238E27FC236}">
                      <a16:creationId xmlns:a16="http://schemas.microsoft.com/office/drawing/2014/main" id="{AAD9F6FE-1019-967B-6DA0-7452FEE801A0}"/>
                    </a:ext>
                  </a:extLst>
                </p:cNvPr>
                <p:cNvSpPr txBox="1">
                  <a:spLocks noRot="1" noChangeAspect="1" noMove="1" noResize="1" noEditPoints="1" noAdjustHandles="1" noChangeArrowheads="1" noChangeShapeType="1" noTextEdit="1"/>
                </p:cNvSpPr>
                <p:nvPr/>
              </p:nvSpPr>
              <p:spPr>
                <a:xfrm>
                  <a:off x="5713255" y="1346374"/>
                  <a:ext cx="1066800" cy="646330"/>
                </a:xfrm>
                <a:prstGeom prst="rect">
                  <a:avLst/>
                </a:prstGeom>
                <a:blipFill>
                  <a:blip r:embed="rId5"/>
                  <a:stretch>
                    <a:fillRect l="-7438" b="-132692"/>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82488893-9875-5626-5422-CF859BE1E5A3}"/>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73" name="TextBox 72">
              <a:extLst>
                <a:ext uri="{FF2B5EF4-FFF2-40B4-BE49-F238E27FC236}">
                  <a16:creationId xmlns:a16="http://schemas.microsoft.com/office/drawing/2014/main" id="{42DC9E6C-5D22-560B-F067-34AA9C55CC00}"/>
                </a:ext>
              </a:extLst>
            </p:cNvPr>
            <p:cNvSpPr txBox="1"/>
            <p:nvPr/>
          </p:nvSpPr>
          <p:spPr>
            <a:xfrm>
              <a:off x="6263004" y="3690618"/>
              <a:ext cx="2595120" cy="750275"/>
            </a:xfrm>
            <a:prstGeom prst="rect">
              <a:avLst/>
            </a:prstGeom>
            <a:noFill/>
          </p:spPr>
          <p:txBody>
            <a:bodyPr wrap="none" rtlCol="0">
              <a:spAutoFit/>
            </a:bodyPr>
            <a:lstStyle/>
            <a:p>
              <a:r>
                <a:rPr lang="en-US" dirty="0"/>
                <a:t>a    b      c       d    </a:t>
              </a:r>
            </a:p>
          </p:txBody>
        </p:sp>
        <p:sp>
          <p:nvSpPr>
            <p:cNvPr id="74" name="TextBox 73">
              <a:extLst>
                <a:ext uri="{FF2B5EF4-FFF2-40B4-BE49-F238E27FC236}">
                  <a16:creationId xmlns:a16="http://schemas.microsoft.com/office/drawing/2014/main" id="{5D87F9D7-FC87-C297-9102-9F851884C9F4}"/>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75" name="Straight Connector 74">
              <a:extLst>
                <a:ext uri="{FF2B5EF4-FFF2-40B4-BE49-F238E27FC236}">
                  <a16:creationId xmlns:a16="http://schemas.microsoft.com/office/drawing/2014/main" id="{FBAE248C-DF48-41BD-8AC5-FB29A2432FD5}"/>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6F5F33-4B6C-A1FA-D8B1-1FCCDF90676C}"/>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1629CE0-6EFF-8E1E-D98F-F5D4012ABCFA}"/>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Content Placeholder 2">
            <a:extLst>
              <a:ext uri="{FF2B5EF4-FFF2-40B4-BE49-F238E27FC236}">
                <a16:creationId xmlns:a16="http://schemas.microsoft.com/office/drawing/2014/main" id="{14D7698E-C1AE-9CB1-61E0-CC88F2B14AE2}"/>
              </a:ext>
            </a:extLst>
          </p:cNvPr>
          <p:cNvSpPr txBox="1">
            <a:spLocks/>
          </p:cNvSpPr>
          <p:nvPr/>
        </p:nvSpPr>
        <p:spPr>
          <a:xfrm>
            <a:off x="8480361" y="471411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100" name="TextBox 99">
            <a:extLst>
              <a:ext uri="{FF2B5EF4-FFF2-40B4-BE49-F238E27FC236}">
                <a16:creationId xmlns:a16="http://schemas.microsoft.com/office/drawing/2014/main" id="{CDA84F3C-4E56-B66C-5068-2D1B158CEFDB}"/>
              </a:ext>
            </a:extLst>
          </p:cNvPr>
          <p:cNvSpPr txBox="1"/>
          <p:nvPr/>
        </p:nvSpPr>
        <p:spPr>
          <a:xfrm>
            <a:off x="5004435" y="4107825"/>
            <a:ext cx="3990943" cy="369332"/>
          </a:xfrm>
          <a:prstGeom prst="rect">
            <a:avLst/>
          </a:prstGeom>
          <a:noFill/>
        </p:spPr>
        <p:txBody>
          <a:bodyPr wrap="square" rtlCol="0">
            <a:spAutoFit/>
          </a:bodyPr>
          <a:lstStyle/>
          <a:p>
            <a:r>
              <a:rPr lang="en-US" dirty="0"/>
              <a:t>0         20         40</a:t>
            </a:r>
            <a:r>
              <a:rPr lang="en-US" dirty="0">
                <a:solidFill>
                  <a:srgbClr val="FF0000"/>
                </a:solidFill>
              </a:rPr>
              <a:t> </a:t>
            </a:r>
            <a:r>
              <a:rPr lang="en-US" dirty="0"/>
              <a:t>   </a:t>
            </a:r>
            <a:r>
              <a:rPr lang="en-US" dirty="0">
                <a:solidFill>
                  <a:srgbClr val="00B050"/>
                </a:solidFill>
              </a:rPr>
              <a:t>50</a:t>
            </a:r>
            <a:r>
              <a:rPr lang="en-US" dirty="0"/>
              <a:t>     60        80     100</a:t>
            </a:r>
          </a:p>
        </p:txBody>
      </p:sp>
      <p:sp>
        <p:nvSpPr>
          <p:cNvPr id="101" name="TextBox 100">
            <a:extLst>
              <a:ext uri="{FF2B5EF4-FFF2-40B4-BE49-F238E27FC236}">
                <a16:creationId xmlns:a16="http://schemas.microsoft.com/office/drawing/2014/main" id="{EF44D6AF-082C-D4BB-15BA-EB8E5A8CA691}"/>
              </a:ext>
            </a:extLst>
          </p:cNvPr>
          <p:cNvSpPr txBox="1"/>
          <p:nvPr/>
        </p:nvSpPr>
        <p:spPr>
          <a:xfrm>
            <a:off x="5028448" y="67207"/>
            <a:ext cx="3357500"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 </a:t>
            </a:r>
            <a:r>
              <a:rPr lang="en-US" sz="1800" dirty="0">
                <a:solidFill>
                  <a:srgbClr val="000000"/>
                </a:solidFill>
                <a:latin typeface="ArialMT"/>
              </a:rPr>
              <a:t>Fuzzy membership value</a:t>
            </a:r>
          </a:p>
        </p:txBody>
      </p:sp>
      <p:sp>
        <p:nvSpPr>
          <p:cNvPr id="102" name="Rectangle 101">
            <a:extLst>
              <a:ext uri="{FF2B5EF4-FFF2-40B4-BE49-F238E27FC236}">
                <a16:creationId xmlns:a16="http://schemas.microsoft.com/office/drawing/2014/main" id="{3D9C7BEC-0709-B017-6B6D-6821C6C31334}"/>
              </a:ext>
            </a:extLst>
          </p:cNvPr>
          <p:cNvSpPr/>
          <p:nvPr/>
        </p:nvSpPr>
        <p:spPr>
          <a:xfrm>
            <a:off x="4971101" y="717381"/>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05EFDA45-8FB4-3B5B-F539-85335A9DFE1D}"/>
              </a:ext>
            </a:extLst>
          </p:cNvPr>
          <p:cNvSpPr/>
          <p:nvPr/>
        </p:nvSpPr>
        <p:spPr>
          <a:xfrm>
            <a:off x="6010541" y="763419"/>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E57462A9-83A1-EA19-B6E6-CBC6A80AA18A}"/>
              </a:ext>
            </a:extLst>
          </p:cNvPr>
          <p:cNvSpPr/>
          <p:nvPr/>
        </p:nvSpPr>
        <p:spPr>
          <a:xfrm>
            <a:off x="7073924" y="698578"/>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9500B6BB-AFEA-92CC-F763-B19FE812A702}"/>
              </a:ext>
            </a:extLst>
          </p:cNvPr>
          <p:cNvSpPr/>
          <p:nvPr/>
        </p:nvSpPr>
        <p:spPr>
          <a:xfrm flipH="1">
            <a:off x="4971101" y="717381"/>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B4E02CC5-30AB-9EFC-55C1-8A9718927BED}"/>
              </a:ext>
            </a:extLst>
          </p:cNvPr>
          <p:cNvSpPr txBox="1"/>
          <p:nvPr/>
        </p:nvSpPr>
        <p:spPr>
          <a:xfrm>
            <a:off x="4797353" y="1984216"/>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07" name="Straight Connector 106">
            <a:extLst>
              <a:ext uri="{FF2B5EF4-FFF2-40B4-BE49-F238E27FC236}">
                <a16:creationId xmlns:a16="http://schemas.microsoft.com/office/drawing/2014/main" id="{91A2E65C-5C38-52DC-1CCE-6CE8F25A2B4A}"/>
              </a:ext>
            </a:extLst>
          </p:cNvPr>
          <p:cNvCxnSpPr>
            <a:cxnSpLocks/>
          </p:cNvCxnSpPr>
          <p:nvPr/>
        </p:nvCxnSpPr>
        <p:spPr>
          <a:xfrm>
            <a:off x="4827433" y="3851778"/>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194A447-0D17-3C97-B070-AC60AE187606}"/>
              </a:ext>
            </a:extLst>
          </p:cNvPr>
          <p:cNvCxnSpPr>
            <a:cxnSpLocks/>
          </p:cNvCxnSpPr>
          <p:nvPr/>
        </p:nvCxnSpPr>
        <p:spPr>
          <a:xfrm flipV="1">
            <a:off x="4864062" y="562491"/>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6AAADA3-D370-2234-6509-EDD538643F6F}"/>
              </a:ext>
            </a:extLst>
          </p:cNvPr>
          <p:cNvCxnSpPr>
            <a:cxnSpLocks/>
          </p:cNvCxnSpPr>
          <p:nvPr/>
        </p:nvCxnSpPr>
        <p:spPr>
          <a:xfrm flipV="1">
            <a:off x="6847841" y="43931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10" name="Straight Connector 109">
            <a:extLst>
              <a:ext uri="{FF2B5EF4-FFF2-40B4-BE49-F238E27FC236}">
                <a16:creationId xmlns:a16="http://schemas.microsoft.com/office/drawing/2014/main" id="{BDA98876-8154-9D2C-9174-4640C8A914D7}"/>
              </a:ext>
            </a:extLst>
          </p:cNvPr>
          <p:cNvCxnSpPr>
            <a:cxnSpLocks/>
          </p:cNvCxnSpPr>
          <p:nvPr/>
        </p:nvCxnSpPr>
        <p:spPr>
          <a:xfrm flipH="1" flipV="1">
            <a:off x="7481426" y="468534"/>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F2BA425A-6CD7-F795-41BD-CDC7E66E815B}"/>
              </a:ext>
            </a:extLst>
          </p:cNvPr>
          <p:cNvCxnSpPr>
            <a:cxnSpLocks/>
          </p:cNvCxnSpPr>
          <p:nvPr/>
        </p:nvCxnSpPr>
        <p:spPr>
          <a:xfrm>
            <a:off x="4741964" y="2818917"/>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FECE525-EA51-F33F-F44B-60BB9FB220E8}"/>
              </a:ext>
            </a:extLst>
          </p:cNvPr>
          <p:cNvCxnSpPr>
            <a:cxnSpLocks/>
          </p:cNvCxnSpPr>
          <p:nvPr/>
        </p:nvCxnSpPr>
        <p:spPr>
          <a:xfrm>
            <a:off x="4650394" y="2384439"/>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3" name="Table 20">
            <a:extLst>
              <a:ext uri="{FF2B5EF4-FFF2-40B4-BE49-F238E27FC236}">
                <a16:creationId xmlns:a16="http://schemas.microsoft.com/office/drawing/2014/main" id="{D06B034C-CA1E-45BB-9FF6-C16232B27A35}"/>
              </a:ext>
            </a:extLst>
          </p:cNvPr>
          <p:cNvGraphicFramePr>
            <a:graphicFrameLocks noGrp="1"/>
          </p:cNvGraphicFramePr>
          <p:nvPr>
            <p:extLst>
              <p:ext uri="{D42A27DB-BD31-4B8C-83A1-F6EECF244321}">
                <p14:modId xmlns:p14="http://schemas.microsoft.com/office/powerpoint/2010/main" val="546066172"/>
              </p:ext>
            </p:extLst>
          </p:nvPr>
        </p:nvGraphicFramePr>
        <p:xfrm>
          <a:off x="5004435" y="731239"/>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114" name="TextBox 113">
            <a:extLst>
              <a:ext uri="{FF2B5EF4-FFF2-40B4-BE49-F238E27FC236}">
                <a16:creationId xmlns:a16="http://schemas.microsoft.com/office/drawing/2014/main" id="{71C8A115-C9D9-F725-1473-308AD979F643}"/>
              </a:ext>
            </a:extLst>
          </p:cNvPr>
          <p:cNvSpPr txBox="1"/>
          <p:nvPr/>
        </p:nvSpPr>
        <p:spPr>
          <a:xfrm>
            <a:off x="7368369" y="3738493"/>
            <a:ext cx="631695" cy="369332"/>
          </a:xfrm>
          <a:prstGeom prst="rect">
            <a:avLst/>
          </a:prstGeom>
          <a:noFill/>
        </p:spPr>
        <p:txBody>
          <a:bodyPr wrap="square">
            <a:spAutoFit/>
          </a:bodyPr>
          <a:lstStyle/>
          <a:p>
            <a:r>
              <a:rPr lang="en-US" sz="1800" dirty="0"/>
              <a:t>68</a:t>
            </a:r>
            <a:endParaRPr lang="en-US" dirty="0"/>
          </a:p>
        </p:txBody>
      </p:sp>
      <p:cxnSp>
        <p:nvCxnSpPr>
          <p:cNvPr id="115" name="Straight Connector 114">
            <a:extLst>
              <a:ext uri="{FF2B5EF4-FFF2-40B4-BE49-F238E27FC236}">
                <a16:creationId xmlns:a16="http://schemas.microsoft.com/office/drawing/2014/main" id="{01586EC8-A434-53E7-98C6-DDE2F8D3EF2B}"/>
              </a:ext>
            </a:extLst>
          </p:cNvPr>
          <p:cNvCxnSpPr>
            <a:cxnSpLocks/>
          </p:cNvCxnSpPr>
          <p:nvPr/>
        </p:nvCxnSpPr>
        <p:spPr>
          <a:xfrm>
            <a:off x="4741964" y="2123917"/>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ABCBA182-1221-11AA-EEDD-D78DF28196DD}"/>
              </a:ext>
            </a:extLst>
          </p:cNvPr>
          <p:cNvSpPr txBox="1"/>
          <p:nvPr/>
        </p:nvSpPr>
        <p:spPr>
          <a:xfrm>
            <a:off x="5698913" y="3553716"/>
            <a:ext cx="3005366" cy="369332"/>
          </a:xfrm>
          <a:prstGeom prst="rect">
            <a:avLst/>
          </a:prstGeom>
          <a:noFill/>
        </p:spPr>
        <p:txBody>
          <a:bodyPr wrap="square">
            <a:spAutoFit/>
          </a:bodyPr>
          <a:lstStyle/>
          <a:p>
            <a:r>
              <a:rPr lang="en-US" dirty="0"/>
              <a:t>26             50 55             74</a:t>
            </a:r>
          </a:p>
        </p:txBody>
      </p:sp>
      <p:sp>
        <p:nvSpPr>
          <p:cNvPr id="117" name="TextBox 116">
            <a:extLst>
              <a:ext uri="{FF2B5EF4-FFF2-40B4-BE49-F238E27FC236}">
                <a16:creationId xmlns:a16="http://schemas.microsoft.com/office/drawing/2014/main" id="{9AF17745-4DCC-2EBF-1480-D88B8573E9CE}"/>
              </a:ext>
            </a:extLst>
          </p:cNvPr>
          <p:cNvSpPr txBox="1"/>
          <p:nvPr/>
        </p:nvSpPr>
        <p:spPr>
          <a:xfrm>
            <a:off x="7688603" y="423009"/>
            <a:ext cx="892139" cy="369332"/>
          </a:xfrm>
          <a:prstGeom prst="rect">
            <a:avLst/>
          </a:prstGeom>
          <a:noFill/>
        </p:spPr>
        <p:txBody>
          <a:bodyPr wrap="square">
            <a:spAutoFit/>
          </a:bodyPr>
          <a:lstStyle/>
          <a:p>
            <a:r>
              <a:rPr lang="en-US" dirty="0"/>
              <a:t>7</a:t>
            </a:r>
            <a:r>
              <a:rPr lang="en-US" sz="1800" dirty="0"/>
              <a:t>8</a:t>
            </a:r>
            <a:endParaRPr lang="en-US" dirty="0"/>
          </a:p>
        </p:txBody>
      </p:sp>
      <p:sp>
        <p:nvSpPr>
          <p:cNvPr id="6" name="TextBox 5">
            <a:extLst>
              <a:ext uri="{FF2B5EF4-FFF2-40B4-BE49-F238E27FC236}">
                <a16:creationId xmlns:a16="http://schemas.microsoft.com/office/drawing/2014/main" id="{0DD39B9B-43DC-232D-5587-4D416DFEF5C0}"/>
              </a:ext>
            </a:extLst>
          </p:cNvPr>
          <p:cNvSpPr txBox="1"/>
          <p:nvPr/>
        </p:nvSpPr>
        <p:spPr>
          <a:xfrm>
            <a:off x="5834894" y="6337484"/>
            <a:ext cx="2296975" cy="369332"/>
          </a:xfrm>
          <a:prstGeom prst="rect">
            <a:avLst/>
          </a:prstGeom>
          <a:noFill/>
        </p:spPr>
        <p:txBody>
          <a:bodyPr wrap="none" rtlCol="0">
            <a:spAutoFit/>
          </a:bodyPr>
          <a:lstStyle/>
          <a:p>
            <a:r>
              <a:rPr lang="en-US" sz="1800" dirty="0"/>
              <a:t>Trapezium </a:t>
            </a:r>
            <a:r>
              <a:rPr lang="en-US" sz="1800" dirty="0">
                <a:solidFill>
                  <a:srgbClr val="000000"/>
                </a:solidFill>
                <a:latin typeface="ArialMT"/>
              </a:rPr>
              <a:t>calculation</a:t>
            </a:r>
            <a:endParaRPr lang="en-HK" dirty="0"/>
          </a:p>
        </p:txBody>
      </p:sp>
      <p:sp>
        <p:nvSpPr>
          <p:cNvPr id="8" name="TextBox 7">
            <a:extLst>
              <a:ext uri="{FF2B5EF4-FFF2-40B4-BE49-F238E27FC236}">
                <a16:creationId xmlns:a16="http://schemas.microsoft.com/office/drawing/2014/main" id="{B3F1652D-B553-0D43-EEB9-BCF64DDF48AC}"/>
              </a:ext>
            </a:extLst>
          </p:cNvPr>
          <p:cNvSpPr txBox="1"/>
          <p:nvPr/>
        </p:nvSpPr>
        <p:spPr>
          <a:xfrm>
            <a:off x="873358" y="6269942"/>
            <a:ext cx="2258361" cy="369332"/>
          </a:xfrm>
          <a:prstGeom prst="rect">
            <a:avLst/>
          </a:prstGeom>
          <a:noFill/>
        </p:spPr>
        <p:txBody>
          <a:bodyPr wrap="square">
            <a:spAutoFit/>
          </a:bodyPr>
          <a:lstStyle/>
          <a:p>
            <a:r>
              <a:rPr lang="en-US" sz="1800" dirty="0">
                <a:solidFill>
                  <a:srgbClr val="000000"/>
                </a:solidFill>
                <a:latin typeface="ArialMT"/>
              </a:rPr>
              <a:t>Triangle calculation</a:t>
            </a:r>
            <a:endParaRPr lang="en-HK" dirty="0"/>
          </a:p>
        </p:txBody>
      </p:sp>
    </p:spTree>
    <p:extLst>
      <p:ext uri="{BB962C8B-B14F-4D97-AF65-F5344CB8AC3E}">
        <p14:creationId xmlns:p14="http://schemas.microsoft.com/office/powerpoint/2010/main" val="48366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F15F-29CC-924E-2DE7-BE90088A3DA7}"/>
              </a:ext>
            </a:extLst>
          </p:cNvPr>
          <p:cNvSpPr>
            <a:spLocks noGrp="1"/>
          </p:cNvSpPr>
          <p:nvPr>
            <p:ph type="title"/>
          </p:nvPr>
        </p:nvSpPr>
        <p:spPr/>
        <p:txBody>
          <a:bodyPr>
            <a:normAutofit fontScale="90000"/>
          </a:bodyPr>
          <a:lstStyle/>
          <a:p>
            <a:r>
              <a:rPr lang="en-US" sz="4400" b="1" i="0" u="none" strike="noStrike" baseline="0" dirty="0">
                <a:latin typeface="Calibri-Bold"/>
              </a:rPr>
              <a:t>Fuzzy Set Operation</a:t>
            </a:r>
            <a:br>
              <a:rPr lang="en-US" sz="4400" b="1" i="0" u="none" strike="noStrike" baseline="0" dirty="0">
                <a:latin typeface="Calibri-Bold"/>
              </a:rPr>
            </a:br>
            <a:endParaRPr lang="en-US" dirty="0"/>
          </a:p>
        </p:txBody>
      </p:sp>
      <p:sp>
        <p:nvSpPr>
          <p:cNvPr id="3" name="Content Placeholder 2">
            <a:extLst>
              <a:ext uri="{FF2B5EF4-FFF2-40B4-BE49-F238E27FC236}">
                <a16:creationId xmlns:a16="http://schemas.microsoft.com/office/drawing/2014/main" id="{76F3239F-6B1D-69AB-3796-F75D33A5E876}"/>
              </a:ext>
            </a:extLst>
          </p:cNvPr>
          <p:cNvSpPr>
            <a:spLocks noGrp="1"/>
          </p:cNvSpPr>
          <p:nvPr>
            <p:ph idx="1"/>
          </p:nvPr>
        </p:nvSpPr>
        <p:spPr>
          <a:xfrm>
            <a:off x="457200" y="1013609"/>
            <a:ext cx="4305301" cy="5303837"/>
          </a:xfrm>
        </p:spPr>
        <p:txBody>
          <a:bodyPr>
            <a:normAutofit/>
          </a:bodyPr>
          <a:lstStyle/>
          <a:p>
            <a:pPr algn="l"/>
            <a:r>
              <a:rPr lang="en-US" sz="2400" b="0" i="0" u="none" strike="noStrike" baseline="0" dirty="0">
                <a:latin typeface="Calibri" panose="020F0502020204030204" pitchFamily="34" charset="0"/>
              </a:rPr>
              <a:t>Given X to be the universe of discourse (</a:t>
            </a:r>
            <a:r>
              <a:rPr lang="en-US" sz="2400" dirty="0">
                <a:latin typeface="Calibri" panose="020F0502020204030204" pitchFamily="34" charset="0"/>
              </a:rPr>
              <a:t>the complete range of objects ) </a:t>
            </a:r>
            <a:r>
              <a:rPr lang="en-US" sz="2400" b="0" i="0" u="none" strike="noStrike" baseline="0" dirty="0">
                <a:latin typeface="Calibri" panose="020F0502020204030204" pitchFamily="34" charset="0"/>
              </a:rPr>
              <a:t>and A and B to be fuzzy sets.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(x) and </a:t>
            </a:r>
            <a:r>
              <a:rPr lang="en-US" sz="2400" b="0" i="0" u="none" strike="noStrike" baseline="0" dirty="0" err="1">
                <a:latin typeface="Calibri" panose="020F0502020204030204" pitchFamily="34" charset="0"/>
              </a:rPr>
              <a:t>μB</a:t>
            </a:r>
            <a:r>
              <a:rPr lang="en-US" sz="2400" b="0" i="0" u="none" strike="noStrike" baseline="0" dirty="0">
                <a:latin typeface="Calibri" panose="020F0502020204030204" pitchFamily="34" charset="0"/>
              </a:rPr>
              <a:t>(x) are membership functions respectively, the fuzzy set operations are:</a:t>
            </a:r>
          </a:p>
          <a:p>
            <a:pPr algn="l"/>
            <a:r>
              <a:rPr lang="en-US" sz="2400" b="1" i="1" u="none" strike="noStrike" baseline="0" dirty="0">
                <a:latin typeface="Calibri-BoldItalic"/>
              </a:rPr>
              <a:t>Union:</a:t>
            </a:r>
          </a:p>
          <a:p>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 = max (</a:t>
            </a:r>
            <a:r>
              <a:rPr lang="pl-PL" sz="2400" b="0" i="0" u="none" strike="noStrike" baseline="0" dirty="0">
                <a:solidFill>
                  <a:schemeClr val="tx1"/>
                </a:solidFill>
                <a:latin typeface="Calibri" panose="020F0502020204030204" pitchFamily="34" charset="0"/>
              </a:rPr>
              <a:t>μ</a:t>
            </a:r>
            <a:r>
              <a:rPr lang="en-US" sz="2400" baseline="-25000" dirty="0"/>
              <a:t>A</a:t>
            </a:r>
            <a:r>
              <a:rPr lang="pl-PL" sz="2400" b="0" i="0" u="none" strike="noStrike" baseline="0" dirty="0">
                <a:latin typeface="Calibri" panose="020F0502020204030204" pitchFamily="34" charset="0"/>
              </a:rPr>
              <a:t>(x), </a:t>
            </a:r>
            <a:r>
              <a:rPr lang="pl-PL" sz="2400" b="0" i="0" u="none" strike="noStrike" baseline="0" dirty="0">
                <a:solidFill>
                  <a:schemeClr val="tx1"/>
                </a:solidFill>
                <a:latin typeface="Calibri" panose="020F0502020204030204" pitchFamily="34" charset="0"/>
              </a:rPr>
              <a:t>μ</a:t>
            </a:r>
            <a:r>
              <a:rPr lang="en-US" sz="2400" baseline="-25000" dirty="0"/>
              <a:t>B</a:t>
            </a:r>
            <a:r>
              <a:rPr lang="pl-PL" sz="2400" b="0" i="0" u="none" strike="noStrike" baseline="0" dirty="0">
                <a:latin typeface="Calibri" panose="020F0502020204030204" pitchFamily="34" charset="0"/>
              </a:rPr>
              <a:t>(x))</a:t>
            </a:r>
          </a:p>
          <a:p>
            <a:pPr algn="l"/>
            <a:r>
              <a:rPr lang="en-US" sz="2400" b="1" i="1" u="none" strike="noStrike" baseline="0" dirty="0">
                <a:latin typeface="Calibri-BoldItalic"/>
              </a:rPr>
              <a:t>Intersection:</a:t>
            </a:r>
          </a:p>
          <a:p>
            <a:r>
              <a:rPr lang="el-GR" sz="2400" b="0" i="0" u="none" strike="noStrike" baseline="0" dirty="0">
                <a:latin typeface="Calibri" panose="020F0502020204030204" pitchFamily="34" charset="0"/>
              </a:rPr>
              <a:t>μ</a:t>
            </a:r>
            <a:r>
              <a:rPr lang="en-US" sz="2400" b="0" i="0" u="none" strike="noStrike" baseline="-25000" dirty="0">
                <a:latin typeface="Calibri" panose="020F0502020204030204" pitchFamily="34" charset="0"/>
              </a:rPr>
              <a:t>A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 = min </a:t>
            </a:r>
            <a:r>
              <a:rPr lang="pl-PL" sz="2400" b="0" i="0" u="none" strike="noStrike" baseline="0" dirty="0">
                <a:latin typeface="Calibri" panose="020F0502020204030204" pitchFamily="34" charset="0"/>
              </a:rPr>
              <a:t>(</a:t>
            </a:r>
            <a:r>
              <a:rPr lang="pl-PL" sz="2400" b="0" i="0" u="none" strike="noStrike" baseline="0" dirty="0">
                <a:solidFill>
                  <a:schemeClr val="tx1"/>
                </a:solidFill>
                <a:latin typeface="Calibri" panose="020F0502020204030204" pitchFamily="34" charset="0"/>
              </a:rPr>
              <a:t>μ</a:t>
            </a:r>
            <a:r>
              <a:rPr lang="en-US" sz="2400" baseline="-25000" dirty="0"/>
              <a:t>A</a:t>
            </a:r>
            <a:r>
              <a:rPr lang="pl-PL" sz="2400" b="0" i="0" u="none" strike="noStrike" baseline="0" dirty="0">
                <a:latin typeface="Calibri" panose="020F0502020204030204" pitchFamily="34" charset="0"/>
              </a:rPr>
              <a:t>(x), </a:t>
            </a:r>
            <a:r>
              <a:rPr lang="pl-PL" sz="2400" b="0" i="0" u="none" strike="noStrike" baseline="0" dirty="0">
                <a:solidFill>
                  <a:schemeClr val="tx1"/>
                </a:solidFill>
                <a:latin typeface="Calibri" panose="020F0502020204030204" pitchFamily="34" charset="0"/>
              </a:rPr>
              <a:t>μ</a:t>
            </a:r>
            <a:r>
              <a:rPr lang="en-US" sz="2400" baseline="-25000" dirty="0"/>
              <a:t>B</a:t>
            </a:r>
            <a:r>
              <a:rPr lang="pl-PL" sz="2400" b="0" i="0" u="none" strike="noStrike" baseline="0" dirty="0">
                <a:latin typeface="Calibri" panose="020F0502020204030204" pitchFamily="34" charset="0"/>
              </a:rPr>
              <a:t>(x))</a:t>
            </a:r>
            <a:endParaRPr lang="en-US" sz="2400" b="0" i="0" u="none" strike="noStrike" baseline="0" dirty="0">
              <a:latin typeface="Calibri" panose="020F0502020204030204" pitchFamily="34" charset="0"/>
            </a:endParaRPr>
          </a:p>
          <a:p>
            <a:pPr algn="l"/>
            <a:r>
              <a:rPr lang="en-US" sz="2400" b="1" i="1" u="none" strike="noStrike" baseline="0" dirty="0">
                <a:latin typeface="Calibri-BoldItalic"/>
              </a:rPr>
              <a:t>Complement:</a:t>
            </a:r>
          </a:p>
          <a:p>
            <a:pPr algn="l"/>
            <a:r>
              <a:rPr lang="en-US" sz="2400" b="0" i="0" u="none" strike="noStrike" baseline="0" dirty="0">
                <a:solidFill>
                  <a:schemeClr val="tx1"/>
                </a:solidFill>
                <a:latin typeface="Calibri" panose="020F0502020204030204" pitchFamily="34" charset="0"/>
              </a:rPr>
              <a:t>~</a:t>
            </a:r>
            <a:r>
              <a:rPr lang="pl-PL" sz="2400" b="0" i="0" u="none" strike="noStrike" baseline="0" dirty="0">
                <a:solidFill>
                  <a:schemeClr val="tx1"/>
                </a:solidFill>
                <a:latin typeface="Calibri" panose="020F0502020204030204" pitchFamily="34" charset="0"/>
              </a:rPr>
              <a:t>μ</a:t>
            </a:r>
            <a:r>
              <a:rPr lang="en-US" sz="2400" baseline="-25000" dirty="0"/>
              <a:t>A</a:t>
            </a:r>
            <a:r>
              <a:rPr lang="el-GR" sz="2400" b="0" i="0" u="none" strike="noStrike" baseline="0" dirty="0">
                <a:latin typeface="Calibri" panose="020F0502020204030204" pitchFamily="34" charset="0"/>
              </a:rPr>
              <a:t> (x) =1- </a:t>
            </a:r>
            <a:r>
              <a:rPr lang="pl-PL" sz="2400" b="0" i="0" u="none" strike="noStrike" baseline="0" dirty="0">
                <a:solidFill>
                  <a:schemeClr val="tx1"/>
                </a:solidFill>
                <a:latin typeface="Calibri" panose="020F0502020204030204" pitchFamily="34" charset="0"/>
              </a:rPr>
              <a:t>μ</a:t>
            </a:r>
            <a:r>
              <a:rPr lang="en-US" sz="2400" baseline="-25000" dirty="0"/>
              <a:t>A</a:t>
            </a:r>
            <a:r>
              <a:rPr lang="el-GR" sz="2400" b="0" i="0" u="none" strike="noStrike" baseline="0" dirty="0">
                <a:latin typeface="Calibri" panose="020F0502020204030204" pitchFamily="34" charset="0"/>
              </a:rPr>
              <a:t>(x)</a:t>
            </a:r>
            <a:endParaRPr lang="en-US" sz="4000" dirty="0"/>
          </a:p>
        </p:txBody>
      </p:sp>
      <p:sp>
        <p:nvSpPr>
          <p:cNvPr id="4" name="Footer Placeholder 3">
            <a:extLst>
              <a:ext uri="{FF2B5EF4-FFF2-40B4-BE49-F238E27FC236}">
                <a16:creationId xmlns:a16="http://schemas.microsoft.com/office/drawing/2014/main" id="{745A679E-7E1F-8D9E-A9A0-3A278472469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5C0CF9DB-0B6B-07A1-1F25-E309DFEAC240}"/>
              </a:ext>
            </a:extLst>
          </p:cNvPr>
          <p:cNvSpPr>
            <a:spLocks noGrp="1"/>
          </p:cNvSpPr>
          <p:nvPr>
            <p:ph type="sldNum" sz="quarter" idx="12"/>
          </p:nvPr>
        </p:nvSpPr>
        <p:spPr/>
        <p:txBody>
          <a:bodyPr/>
          <a:lstStyle/>
          <a:p>
            <a:fld id="{B28686DF-4AC6-44BB-9261-A3C12E8BDC53}" type="slidenum">
              <a:rPr lang="en-US" altLang="zh-HK" smtClean="0"/>
              <a:pPr/>
              <a:t>23</a:t>
            </a:fld>
            <a:endParaRPr lang="en-US" altLang="zh-HK"/>
          </a:p>
        </p:txBody>
      </p:sp>
      <p:sp>
        <p:nvSpPr>
          <p:cNvPr id="6" name="Oval 5">
            <a:extLst>
              <a:ext uri="{FF2B5EF4-FFF2-40B4-BE49-F238E27FC236}">
                <a16:creationId xmlns:a16="http://schemas.microsoft.com/office/drawing/2014/main" id="{E210C7EB-A990-47A2-4876-F6CC3A777FF1}"/>
              </a:ext>
            </a:extLst>
          </p:cNvPr>
          <p:cNvSpPr/>
          <p:nvPr/>
        </p:nvSpPr>
        <p:spPr>
          <a:xfrm>
            <a:off x="4333874" y="2900492"/>
            <a:ext cx="3057525" cy="2050257"/>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a:extLst>
              <a:ext uri="{FF2B5EF4-FFF2-40B4-BE49-F238E27FC236}">
                <a16:creationId xmlns:a16="http://schemas.microsoft.com/office/drawing/2014/main" id="{ED44F9D4-1A78-E7AA-E413-C9108A180B48}"/>
              </a:ext>
            </a:extLst>
          </p:cNvPr>
          <p:cNvSpPr/>
          <p:nvPr/>
        </p:nvSpPr>
        <p:spPr>
          <a:xfrm>
            <a:off x="5486400" y="3174604"/>
            <a:ext cx="3200400" cy="1828800"/>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7134DB-1A7E-B2AC-8D77-9392CF5A5D77}"/>
              </a:ext>
            </a:extLst>
          </p:cNvPr>
          <p:cNvSpPr txBox="1"/>
          <p:nvPr/>
        </p:nvSpPr>
        <p:spPr>
          <a:xfrm>
            <a:off x="7543798" y="3787120"/>
            <a:ext cx="838201" cy="523220"/>
          </a:xfrm>
          <a:prstGeom prst="rect">
            <a:avLst/>
          </a:prstGeom>
          <a:noFill/>
        </p:spPr>
        <p:txBody>
          <a:bodyPr wrap="square">
            <a:spAutoFit/>
          </a:bodyPr>
          <a:lstStyle/>
          <a:p>
            <a:pPr algn="ctr"/>
            <a:r>
              <a:rPr lang="pl-PL" sz="2800" b="0" i="0" u="none" strike="noStrike" baseline="0" dirty="0">
                <a:solidFill>
                  <a:schemeClr val="tx1"/>
                </a:solidFill>
                <a:latin typeface="Calibri" panose="020F0502020204030204" pitchFamily="34" charset="0"/>
              </a:rPr>
              <a:t>μ</a:t>
            </a:r>
            <a:r>
              <a:rPr lang="en-US" sz="2800" baseline="-25000" dirty="0"/>
              <a:t>B</a:t>
            </a:r>
            <a:r>
              <a:rPr lang="en-US" sz="2400" b="0" i="0" u="none" strike="noStrike" baseline="0" dirty="0">
                <a:latin typeface="Calibri" panose="020F0502020204030204" pitchFamily="34" charset="0"/>
              </a:rPr>
              <a:t>(x)</a:t>
            </a:r>
            <a:endParaRPr lang="en-US" baseline="-25000" dirty="0">
              <a:solidFill>
                <a:schemeClr val="tx1"/>
              </a:solidFill>
            </a:endParaRPr>
          </a:p>
        </p:txBody>
      </p:sp>
      <p:sp>
        <p:nvSpPr>
          <p:cNvPr id="12" name="TextBox 11">
            <a:extLst>
              <a:ext uri="{FF2B5EF4-FFF2-40B4-BE49-F238E27FC236}">
                <a16:creationId xmlns:a16="http://schemas.microsoft.com/office/drawing/2014/main" id="{F8F3821C-4EB7-FF89-D61F-31827C6E5FD6}"/>
              </a:ext>
            </a:extLst>
          </p:cNvPr>
          <p:cNvSpPr txBox="1"/>
          <p:nvPr/>
        </p:nvSpPr>
        <p:spPr>
          <a:xfrm>
            <a:off x="4572000" y="3429000"/>
            <a:ext cx="914400" cy="523220"/>
          </a:xfrm>
          <a:prstGeom prst="rect">
            <a:avLst/>
          </a:prstGeom>
          <a:noFill/>
        </p:spPr>
        <p:txBody>
          <a:bodyPr wrap="square">
            <a:spAutoFit/>
          </a:bodyPr>
          <a:lstStyle/>
          <a:p>
            <a:pPr algn="ctr"/>
            <a:r>
              <a:rPr lang="pl-PL" sz="2800" b="0" i="0" u="none" strike="noStrike" baseline="0" dirty="0">
                <a:solidFill>
                  <a:schemeClr val="tx1"/>
                </a:solidFill>
                <a:latin typeface="Calibri" panose="020F0502020204030204" pitchFamily="34" charset="0"/>
              </a:rPr>
              <a:t>μ</a:t>
            </a:r>
            <a:r>
              <a:rPr lang="en-US" sz="2800" b="0" i="0" u="none" strike="noStrike" baseline="-25000" dirty="0">
                <a:solidFill>
                  <a:schemeClr val="tx1"/>
                </a:solidFill>
                <a:latin typeface="Calibri" panose="020F0502020204030204" pitchFamily="34" charset="0"/>
              </a:rPr>
              <a:t>A</a:t>
            </a:r>
            <a:r>
              <a:rPr lang="en-US" sz="2800" b="0" i="0" u="none" strike="noStrike" baseline="0" dirty="0">
                <a:latin typeface="Calibri" panose="020F0502020204030204" pitchFamily="34" charset="0"/>
              </a:rPr>
              <a:t>(x)</a:t>
            </a:r>
            <a:endParaRPr lang="en-US" sz="2800" baseline="-25000" dirty="0">
              <a:solidFill>
                <a:schemeClr val="tx1"/>
              </a:solidFill>
            </a:endParaRPr>
          </a:p>
        </p:txBody>
      </p:sp>
      <p:sp>
        <p:nvSpPr>
          <p:cNvPr id="13" name="TextBox 12">
            <a:extLst>
              <a:ext uri="{FF2B5EF4-FFF2-40B4-BE49-F238E27FC236}">
                <a16:creationId xmlns:a16="http://schemas.microsoft.com/office/drawing/2014/main" id="{F564C11D-A7C8-AC23-87BC-472357875AE2}"/>
              </a:ext>
            </a:extLst>
          </p:cNvPr>
          <p:cNvSpPr txBox="1"/>
          <p:nvPr/>
        </p:nvSpPr>
        <p:spPr>
          <a:xfrm>
            <a:off x="5248274" y="4032171"/>
            <a:ext cx="2286000" cy="523220"/>
          </a:xfrm>
          <a:prstGeom prst="rect">
            <a:avLst/>
          </a:prstGeom>
          <a:noFill/>
        </p:spPr>
        <p:txBody>
          <a:bodyPr wrap="square">
            <a:spAutoFit/>
          </a:bodyPr>
          <a:lstStyle/>
          <a:p>
            <a:pPr algn="ctr"/>
            <a:r>
              <a:rPr lang="el-GR" sz="2800" b="0" i="0" u="none" strike="noStrike" baseline="0" dirty="0">
                <a:latin typeface="Calibri" panose="020F0502020204030204" pitchFamily="34" charset="0"/>
              </a:rPr>
              <a:t>μ</a:t>
            </a:r>
            <a:r>
              <a:rPr lang="en-US" sz="2800" b="0" i="0" u="none" strike="noStrike" baseline="-25000" dirty="0">
                <a:latin typeface="Calibri" panose="020F0502020204030204" pitchFamily="34" charset="0"/>
              </a:rPr>
              <a:t>A </a:t>
            </a:r>
            <a:r>
              <a:rPr lang="en-US" sz="2800" b="0" i="0" u="none" strike="noStrike" baseline="-25000" dirty="0">
                <a:latin typeface="Symbol" panose="05050102010706020507" pitchFamily="18" charset="2"/>
              </a:rPr>
              <a:t>Ç </a:t>
            </a:r>
            <a:r>
              <a:rPr lang="en-US" sz="2800" b="0" i="0" u="none" strike="noStrike" baseline="-25000" dirty="0">
                <a:latin typeface="Calibri" panose="020F0502020204030204" pitchFamily="34" charset="0"/>
              </a:rPr>
              <a:t>B</a:t>
            </a:r>
            <a:r>
              <a:rPr lang="en-US" sz="2800" b="0" i="0" u="none" strike="noStrike" baseline="0" dirty="0">
                <a:latin typeface="Calibri" panose="020F0502020204030204" pitchFamily="34" charset="0"/>
              </a:rPr>
              <a:t>(x)</a:t>
            </a:r>
            <a:endParaRPr lang="en-US" dirty="0">
              <a:solidFill>
                <a:schemeClr val="tx1"/>
              </a:solidFill>
            </a:endParaRPr>
          </a:p>
        </p:txBody>
      </p:sp>
      <p:sp>
        <p:nvSpPr>
          <p:cNvPr id="15" name="TextBox 14">
            <a:extLst>
              <a:ext uri="{FF2B5EF4-FFF2-40B4-BE49-F238E27FC236}">
                <a16:creationId xmlns:a16="http://schemas.microsoft.com/office/drawing/2014/main" id="{386D5CD0-C084-B32D-99CD-FF1FCD31ECCB}"/>
              </a:ext>
            </a:extLst>
          </p:cNvPr>
          <p:cNvSpPr txBox="1"/>
          <p:nvPr/>
        </p:nvSpPr>
        <p:spPr>
          <a:xfrm>
            <a:off x="5029200" y="5502119"/>
            <a:ext cx="3048000" cy="523220"/>
          </a:xfrm>
          <a:prstGeom prst="rect">
            <a:avLst/>
          </a:prstGeom>
          <a:noFill/>
        </p:spPr>
        <p:txBody>
          <a:bodyPr wrap="square">
            <a:spAutoFit/>
          </a:bodyPr>
          <a:lstStyle/>
          <a:p>
            <a:r>
              <a:rPr lang="en-US" sz="2800" b="0" i="0" u="none" strike="noStrike" baseline="0" dirty="0">
                <a:latin typeface="Calibri" panose="020F0502020204030204" pitchFamily="34" charset="0"/>
              </a:rPr>
              <a:t>Union: </a:t>
            </a:r>
            <a:r>
              <a:rPr lang="pl-PL" sz="2800" b="0" i="0" u="none" strike="noStrike" baseline="0" dirty="0">
                <a:latin typeface="Calibri" panose="020F0502020204030204" pitchFamily="34" charset="0"/>
              </a:rPr>
              <a:t>μ</a:t>
            </a:r>
            <a:r>
              <a:rPr lang="pl-PL" sz="2800" b="0" i="0" u="none" strike="noStrike" baseline="-25000" dirty="0">
                <a:latin typeface="Calibri" panose="020F0502020204030204" pitchFamily="34" charset="0"/>
              </a:rPr>
              <a:t>A U B</a:t>
            </a:r>
            <a:r>
              <a:rPr lang="pl-PL" sz="2800" b="0" i="0" u="none" strike="noStrike" baseline="0" dirty="0">
                <a:latin typeface="Calibri" panose="020F0502020204030204" pitchFamily="34" charset="0"/>
              </a:rPr>
              <a:t>(x) </a:t>
            </a:r>
            <a:endParaRPr lang="en-US" sz="2800" dirty="0"/>
          </a:p>
        </p:txBody>
      </p:sp>
      <p:sp>
        <p:nvSpPr>
          <p:cNvPr id="16" name="Right Brace 15">
            <a:extLst>
              <a:ext uri="{FF2B5EF4-FFF2-40B4-BE49-F238E27FC236}">
                <a16:creationId xmlns:a16="http://schemas.microsoft.com/office/drawing/2014/main" id="{E63B1276-0388-5DB7-DE95-AEB7A989D194}"/>
              </a:ext>
            </a:extLst>
          </p:cNvPr>
          <p:cNvSpPr/>
          <p:nvPr/>
        </p:nvSpPr>
        <p:spPr>
          <a:xfrm rot="5400000">
            <a:off x="6137672" y="2853930"/>
            <a:ext cx="678655" cy="457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13D1553-E898-F330-1FBF-566605CDDF65}"/>
              </a:ext>
            </a:extLst>
          </p:cNvPr>
          <p:cNvSpPr txBox="1"/>
          <p:nvPr/>
        </p:nvSpPr>
        <p:spPr>
          <a:xfrm>
            <a:off x="5697856" y="3634165"/>
            <a:ext cx="1752597" cy="461665"/>
          </a:xfrm>
          <a:prstGeom prst="rect">
            <a:avLst/>
          </a:prstGeom>
          <a:noFill/>
        </p:spPr>
        <p:txBody>
          <a:bodyPr wrap="square" rtlCol="0">
            <a:spAutoFit/>
          </a:bodyPr>
          <a:lstStyle/>
          <a:p>
            <a:r>
              <a:rPr lang="en-US" sz="2400" dirty="0"/>
              <a:t>Intersection</a:t>
            </a:r>
          </a:p>
        </p:txBody>
      </p:sp>
      <p:sp>
        <p:nvSpPr>
          <p:cNvPr id="10" name="TextBox 9">
            <a:extLst>
              <a:ext uri="{FF2B5EF4-FFF2-40B4-BE49-F238E27FC236}">
                <a16:creationId xmlns:a16="http://schemas.microsoft.com/office/drawing/2014/main" id="{2755C411-067E-4FBA-9A2D-3BA79523C397}"/>
              </a:ext>
            </a:extLst>
          </p:cNvPr>
          <p:cNvSpPr txBox="1"/>
          <p:nvPr/>
        </p:nvSpPr>
        <p:spPr>
          <a:xfrm>
            <a:off x="5762625" y="2933822"/>
            <a:ext cx="76200" cy="369332"/>
          </a:xfrm>
          <a:prstGeom prst="rect">
            <a:avLst/>
          </a:prstGeom>
          <a:noFill/>
        </p:spPr>
        <p:txBody>
          <a:bodyPr wrap="square" rtlCol="0">
            <a:spAutoFit/>
          </a:bodyPr>
          <a:lstStyle/>
          <a:p>
            <a:r>
              <a:rPr lang="en-US" dirty="0"/>
              <a:t>A</a:t>
            </a:r>
          </a:p>
        </p:txBody>
      </p:sp>
      <p:sp>
        <p:nvSpPr>
          <p:cNvPr id="11" name="TextBox 10">
            <a:extLst>
              <a:ext uri="{FF2B5EF4-FFF2-40B4-BE49-F238E27FC236}">
                <a16:creationId xmlns:a16="http://schemas.microsoft.com/office/drawing/2014/main" id="{19A35950-11CF-AAA6-62E9-50A569197706}"/>
              </a:ext>
            </a:extLst>
          </p:cNvPr>
          <p:cNvSpPr txBox="1"/>
          <p:nvPr/>
        </p:nvSpPr>
        <p:spPr>
          <a:xfrm>
            <a:off x="7612379" y="3296196"/>
            <a:ext cx="76200"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315172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B71F-9FA0-A96C-C484-B7F7E7B906D7}"/>
              </a:ext>
            </a:extLst>
          </p:cNvPr>
          <p:cNvSpPr>
            <a:spLocks noGrp="1"/>
          </p:cNvSpPr>
          <p:nvPr>
            <p:ph type="title"/>
          </p:nvPr>
        </p:nvSpPr>
        <p:spPr/>
        <p:txBody>
          <a:bodyPr>
            <a:normAutofit fontScale="90000"/>
          </a:bodyPr>
          <a:lstStyle/>
          <a:p>
            <a:r>
              <a:rPr lang="en-US" dirty="0"/>
              <a:t>Example of Fuzzy </a:t>
            </a:r>
            <a:r>
              <a:rPr lang="en-US" b="1" i="1" dirty="0"/>
              <a:t>Union</a:t>
            </a:r>
            <a:br>
              <a:rPr lang="en-US" b="1" i="1" dirty="0"/>
            </a:br>
            <a:r>
              <a:rPr lang="en-US" b="1" i="1" dirty="0"/>
              <a:t>(max operation)</a:t>
            </a:r>
          </a:p>
        </p:txBody>
      </p:sp>
      <p:sp>
        <p:nvSpPr>
          <p:cNvPr id="3" name="Content Placeholder 2">
            <a:extLst>
              <a:ext uri="{FF2B5EF4-FFF2-40B4-BE49-F238E27FC236}">
                <a16:creationId xmlns:a16="http://schemas.microsoft.com/office/drawing/2014/main" id="{46CF345E-D169-7618-AD9C-89546FA248EF}"/>
              </a:ext>
            </a:extLst>
          </p:cNvPr>
          <p:cNvSpPr>
            <a:spLocks noGrp="1"/>
          </p:cNvSpPr>
          <p:nvPr>
            <p:ph idx="1"/>
          </p:nvPr>
        </p:nvSpPr>
        <p:spPr/>
        <p:txBody>
          <a:bodyPr>
            <a:normAutofit/>
          </a:bodyPr>
          <a:lstStyle/>
          <a:p>
            <a:pPr algn="l"/>
            <a:r>
              <a:rPr lang="pt-BR" sz="2800" b="0" i="0" u="none" strike="noStrike" baseline="0" dirty="0">
                <a:latin typeface="Calibri" panose="020F0502020204030204" pitchFamily="34" charset="0"/>
              </a:rPr>
              <a:t>A = {(x1,0.5),(x2,0.7),(x3,0)} </a:t>
            </a:r>
          </a:p>
          <a:p>
            <a:pPr algn="l"/>
            <a:r>
              <a:rPr lang="pt-BR" sz="2800" b="0" i="0" u="none" strike="noStrike" baseline="0" dirty="0">
                <a:latin typeface="Calibri" panose="020F0502020204030204" pitchFamily="34" charset="0"/>
              </a:rPr>
              <a:t>B = {(x1,0.8),(x2,0.2),(x3,1)}</a:t>
            </a:r>
          </a:p>
          <a:p>
            <a:pPr algn="l"/>
            <a:r>
              <a:rPr lang="en-US" sz="2800" b="1" i="1" u="none" strike="noStrike" baseline="0" dirty="0">
                <a:latin typeface="Calibri-BoldItalic"/>
              </a:rPr>
              <a:t>Union:</a:t>
            </a:r>
          </a:p>
          <a:p>
            <a:pPr lvl="1"/>
            <a:r>
              <a:rPr lang="en-US" sz="2400" b="0" i="0" u="none" strike="noStrike" baseline="0" dirty="0">
                <a:latin typeface="Calibri" panose="020F0502020204030204" pitchFamily="34" charset="0"/>
              </a:rPr>
              <a:t>A U B = {(x1,0.8),(x2,0.7),(x3,1)}</a:t>
            </a:r>
          </a:p>
          <a:p>
            <a:pPr lvl="1"/>
            <a:r>
              <a:rPr lang="en-US" sz="2400" b="0" i="0" u="none" strike="noStrike" baseline="0" dirty="0">
                <a:latin typeface="Calibri" panose="020F0502020204030204" pitchFamily="34" charset="0"/>
              </a:rPr>
              <a:t>Because</a:t>
            </a:r>
          </a:p>
          <a:p>
            <a:pPr lvl="1"/>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(x1) = max (μA(x1), μB(x1))</a:t>
            </a:r>
          </a:p>
          <a:p>
            <a:pPr lvl="1"/>
            <a:r>
              <a:rPr lang="en-US" sz="2400" b="0" i="0" u="none" strike="noStrike" baseline="0" dirty="0">
                <a:latin typeface="Calibri" panose="020F0502020204030204" pitchFamily="34" charset="0"/>
              </a:rPr>
              <a:t>= max(0.5,0.8)</a:t>
            </a:r>
          </a:p>
          <a:p>
            <a:pPr lvl="1"/>
            <a:r>
              <a:rPr lang="en-US" sz="2400" b="0" i="0" u="none" strike="noStrike" baseline="0" dirty="0">
                <a:latin typeface="Calibri" panose="020F0502020204030204" pitchFamily="34" charset="0"/>
              </a:rPr>
              <a:t>= 0.8</a:t>
            </a:r>
          </a:p>
          <a:p>
            <a:pPr lvl="1"/>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(x2) = 0.7 and μ</a:t>
            </a:r>
            <a:r>
              <a:rPr lang="en-US" sz="2400" b="0" i="0" u="none" strike="noStrike" baseline="0" dirty="0">
                <a:latin typeface="Calibri" panose="020F0502020204030204" pitchFamily="34" charset="0"/>
              </a:rPr>
              <a:t> </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(x3) = 1</a:t>
            </a:r>
            <a:endParaRPr lang="en-US" sz="4000" dirty="0"/>
          </a:p>
        </p:txBody>
      </p:sp>
      <p:sp>
        <p:nvSpPr>
          <p:cNvPr id="4" name="Footer Placeholder 3">
            <a:extLst>
              <a:ext uri="{FF2B5EF4-FFF2-40B4-BE49-F238E27FC236}">
                <a16:creationId xmlns:a16="http://schemas.microsoft.com/office/drawing/2014/main" id="{8F9B02C8-E634-0A61-B1B2-918C0F6501E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4DFC94F8-2B62-A3EA-C6AD-342F59A4D04E}"/>
              </a:ext>
            </a:extLst>
          </p:cNvPr>
          <p:cNvSpPr>
            <a:spLocks noGrp="1"/>
          </p:cNvSpPr>
          <p:nvPr>
            <p:ph type="sldNum" sz="quarter" idx="12"/>
          </p:nvPr>
        </p:nvSpPr>
        <p:spPr/>
        <p:txBody>
          <a:bodyPr/>
          <a:lstStyle/>
          <a:p>
            <a:fld id="{B28686DF-4AC6-44BB-9261-A3C12E8BDC53}" type="slidenum">
              <a:rPr lang="en-US" altLang="zh-HK" smtClean="0"/>
              <a:pPr/>
              <a:t>24</a:t>
            </a:fld>
            <a:endParaRPr lang="en-US" altLang="zh-HK"/>
          </a:p>
        </p:txBody>
      </p:sp>
    </p:spTree>
    <p:extLst>
      <p:ext uri="{BB962C8B-B14F-4D97-AF65-F5344CB8AC3E}">
        <p14:creationId xmlns:p14="http://schemas.microsoft.com/office/powerpoint/2010/main" val="417881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81B0-DFD2-5319-7030-FB4DE540BD06}"/>
              </a:ext>
            </a:extLst>
          </p:cNvPr>
          <p:cNvSpPr>
            <a:spLocks noGrp="1"/>
          </p:cNvSpPr>
          <p:nvPr>
            <p:ph type="title"/>
          </p:nvPr>
        </p:nvSpPr>
        <p:spPr>
          <a:xfrm>
            <a:off x="438150" y="342107"/>
            <a:ext cx="8229600" cy="1143000"/>
          </a:xfrm>
        </p:spPr>
        <p:txBody>
          <a:bodyPr>
            <a:normAutofit fontScale="90000"/>
          </a:bodyPr>
          <a:lstStyle/>
          <a:p>
            <a:r>
              <a:rPr lang="en-US" dirty="0"/>
              <a:t>Example of fuzzy </a:t>
            </a:r>
            <a:r>
              <a:rPr lang="en-US" sz="4400" b="1" i="1" u="none" strike="noStrike" baseline="0" dirty="0">
                <a:latin typeface="Calibri-BoldItalic"/>
              </a:rPr>
              <a:t>Intersection</a:t>
            </a:r>
            <a:br>
              <a:rPr lang="en-US" b="1" i="1" dirty="0"/>
            </a:br>
            <a:r>
              <a:rPr lang="en-US" b="1" i="1" dirty="0"/>
              <a:t>(min operation)</a:t>
            </a:r>
            <a:endParaRPr lang="en-US" dirty="0"/>
          </a:p>
        </p:txBody>
      </p:sp>
      <p:sp>
        <p:nvSpPr>
          <p:cNvPr id="3" name="Content Placeholder 2">
            <a:extLst>
              <a:ext uri="{FF2B5EF4-FFF2-40B4-BE49-F238E27FC236}">
                <a16:creationId xmlns:a16="http://schemas.microsoft.com/office/drawing/2014/main" id="{FFE8C304-0721-2414-343F-A2C5AC371C81}"/>
              </a:ext>
            </a:extLst>
          </p:cNvPr>
          <p:cNvSpPr>
            <a:spLocks noGrp="1"/>
          </p:cNvSpPr>
          <p:nvPr>
            <p:ph idx="1"/>
          </p:nvPr>
        </p:nvSpPr>
        <p:spPr/>
        <p:txBody>
          <a:bodyPr>
            <a:normAutofit/>
          </a:bodyPr>
          <a:lstStyle/>
          <a:p>
            <a:pPr algn="l"/>
            <a:r>
              <a:rPr lang="pt-BR" sz="2800" b="0" i="0" u="none" strike="noStrike" baseline="0" dirty="0">
                <a:latin typeface="Calibri" panose="020F0502020204030204" pitchFamily="34" charset="0"/>
              </a:rPr>
              <a:t>A = {(x1,0.5),(x2,0.7),(x3,0)} </a:t>
            </a:r>
          </a:p>
          <a:p>
            <a:pPr algn="l"/>
            <a:r>
              <a:rPr lang="pt-BR" sz="2800" b="0" i="0" u="none" strike="noStrike" baseline="0" dirty="0">
                <a:latin typeface="Calibri" panose="020F0502020204030204" pitchFamily="34" charset="0"/>
              </a:rPr>
              <a:t>B = {(x1,0.8),(x2,0.2),(x3,1)}</a:t>
            </a:r>
          </a:p>
          <a:p>
            <a:pPr algn="l"/>
            <a:r>
              <a:rPr lang="en-US" sz="2800" b="1" i="1" u="none" strike="noStrike" baseline="0" dirty="0">
                <a:latin typeface="Calibri-BoldItalic"/>
              </a:rPr>
              <a:t>Intersection:</a:t>
            </a:r>
          </a:p>
          <a:p>
            <a:pPr lvl="1"/>
            <a:r>
              <a:rPr lang="pt-BR" sz="2400" b="0" i="0" u="none" strike="noStrike" baseline="0" dirty="0">
                <a:latin typeface="Calibri" panose="020F0502020204030204" pitchFamily="34" charset="0"/>
              </a:rPr>
              <a:t>A </a:t>
            </a:r>
            <a:r>
              <a:rPr lang="pt-BR" sz="2400" b="0" i="0" u="none" strike="noStrike" baseline="0" dirty="0">
                <a:latin typeface="Symbol" panose="05050102010706020507" pitchFamily="18" charset="2"/>
              </a:rPr>
              <a:t>Ç </a:t>
            </a:r>
            <a:r>
              <a:rPr lang="pt-BR" sz="2400" b="0" i="0" u="none" strike="noStrike" baseline="0" dirty="0">
                <a:latin typeface="Calibri" panose="020F0502020204030204" pitchFamily="34" charset="0"/>
              </a:rPr>
              <a:t>B = {(x1,0.5),(x2,0.2),(x3,0)}</a:t>
            </a:r>
          </a:p>
          <a:p>
            <a:pPr lvl="1"/>
            <a:r>
              <a:rPr lang="en-US" sz="2400" b="0" i="0" u="none" strike="noStrike" baseline="0" dirty="0">
                <a:latin typeface="Calibri" panose="020F0502020204030204" pitchFamily="34" charset="0"/>
              </a:rPr>
              <a:t>Because</a:t>
            </a:r>
          </a:p>
          <a:p>
            <a:pPr lvl="1"/>
            <a:r>
              <a:rPr lang="el-GR" sz="2400" b="0" i="0" u="none" strike="noStrike" baseline="0" dirty="0">
                <a:latin typeface="Calibri" panose="020F0502020204030204" pitchFamily="34" charset="0"/>
              </a:rPr>
              <a:t>μ</a:t>
            </a:r>
            <a:r>
              <a:rPr lang="en-US" sz="2400" b="0" i="0" u="none" strike="noStrike" baseline="-25000" dirty="0">
                <a:latin typeface="Calibri" panose="020F0502020204030204" pitchFamily="34" charset="0"/>
              </a:rPr>
              <a:t>A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(x1) = min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A(x1),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B(x1))</a:t>
            </a:r>
          </a:p>
          <a:p>
            <a:pPr lvl="1"/>
            <a:r>
              <a:rPr lang="en-US" sz="2400" b="0" i="0" u="none" strike="noStrike" baseline="0" dirty="0">
                <a:latin typeface="Calibri" panose="020F0502020204030204" pitchFamily="34" charset="0"/>
              </a:rPr>
              <a:t>= min(0.5,0.8)</a:t>
            </a:r>
          </a:p>
          <a:p>
            <a:pPr lvl="1"/>
            <a:r>
              <a:rPr lang="en-US" sz="2400" b="0" i="0" u="none" strike="noStrike" baseline="0" dirty="0">
                <a:latin typeface="Calibri" panose="020F0502020204030204" pitchFamily="34" charset="0"/>
              </a:rPr>
              <a:t>= 0.5</a:t>
            </a:r>
          </a:p>
          <a:p>
            <a:pPr lvl="1"/>
            <a:r>
              <a:rPr lang="en-US" sz="2400" b="0" i="0" u="none" strike="noStrike" baseline="0" dirty="0" err="1">
                <a:latin typeface="Calibri" panose="020F0502020204030204" pitchFamily="34" charset="0"/>
              </a:rPr>
              <a:t>μ</a:t>
            </a:r>
            <a:r>
              <a:rPr lang="en-US" sz="2400" b="0" i="0" u="none" strike="noStrike" baseline="-25000" dirty="0" err="1">
                <a:latin typeface="Calibri" panose="020F0502020204030204" pitchFamily="34" charset="0"/>
              </a:rPr>
              <a:t>A</a:t>
            </a:r>
            <a:r>
              <a:rPr lang="en-US" sz="2400" b="0" i="0" u="none" strike="noStrike" baseline="-25000" dirty="0">
                <a:latin typeface="Calibri" panose="020F0502020204030204" pitchFamily="34" charset="0"/>
              </a:rPr>
              <a:t>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(x2) = 0.2 and </a:t>
            </a:r>
            <a:r>
              <a:rPr lang="en-US" sz="2400" b="0" i="0" u="none" strike="noStrike" baseline="0" dirty="0" err="1">
                <a:latin typeface="Calibri" panose="020F0502020204030204" pitchFamily="34" charset="0"/>
              </a:rPr>
              <a:t>μ</a:t>
            </a:r>
            <a:r>
              <a:rPr lang="en-US" sz="2400" b="0" i="0" u="none" strike="noStrike" baseline="-25000" dirty="0" err="1">
                <a:latin typeface="Calibri" panose="020F0502020204030204" pitchFamily="34" charset="0"/>
              </a:rPr>
              <a:t>A</a:t>
            </a:r>
            <a:r>
              <a:rPr lang="en-US" sz="2400" b="0" i="0" u="none" strike="noStrike" baseline="-25000" dirty="0">
                <a:latin typeface="Calibri" panose="020F0502020204030204" pitchFamily="34" charset="0"/>
              </a:rPr>
              <a:t>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(x3) = 0</a:t>
            </a:r>
            <a:endParaRPr lang="en-US" sz="4000" dirty="0"/>
          </a:p>
        </p:txBody>
      </p:sp>
      <p:sp>
        <p:nvSpPr>
          <p:cNvPr id="4" name="Footer Placeholder 3">
            <a:extLst>
              <a:ext uri="{FF2B5EF4-FFF2-40B4-BE49-F238E27FC236}">
                <a16:creationId xmlns:a16="http://schemas.microsoft.com/office/drawing/2014/main" id="{E366AD3F-D459-B32D-6551-3DC91A21944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1EC2CF7-E09D-BF30-3431-779C80F4EE1D}"/>
              </a:ext>
            </a:extLst>
          </p:cNvPr>
          <p:cNvSpPr>
            <a:spLocks noGrp="1"/>
          </p:cNvSpPr>
          <p:nvPr>
            <p:ph type="sldNum" sz="quarter" idx="12"/>
          </p:nvPr>
        </p:nvSpPr>
        <p:spPr/>
        <p:txBody>
          <a:bodyPr/>
          <a:lstStyle/>
          <a:p>
            <a:fld id="{B28686DF-4AC6-44BB-9261-A3C12E8BDC53}" type="slidenum">
              <a:rPr lang="en-US" altLang="zh-HK" smtClean="0"/>
              <a:pPr/>
              <a:t>25</a:t>
            </a:fld>
            <a:endParaRPr lang="en-US" altLang="zh-HK"/>
          </a:p>
        </p:txBody>
      </p:sp>
    </p:spTree>
    <p:extLst>
      <p:ext uri="{BB962C8B-B14F-4D97-AF65-F5344CB8AC3E}">
        <p14:creationId xmlns:p14="http://schemas.microsoft.com/office/powerpoint/2010/main" val="185946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6F0A-45FD-E4F0-82C2-F25296C79A94}"/>
              </a:ext>
            </a:extLst>
          </p:cNvPr>
          <p:cNvSpPr>
            <a:spLocks noGrp="1"/>
          </p:cNvSpPr>
          <p:nvPr>
            <p:ph type="title"/>
          </p:nvPr>
        </p:nvSpPr>
        <p:spPr/>
        <p:txBody>
          <a:bodyPr>
            <a:normAutofit fontScale="90000"/>
          </a:bodyPr>
          <a:lstStyle/>
          <a:p>
            <a:r>
              <a:rPr lang="en-US" sz="4400" b="0" i="0" u="none" strike="noStrike" baseline="0" dirty="0">
                <a:latin typeface="Calibri" panose="020F0502020204030204" pitchFamily="34" charset="0"/>
              </a:rPr>
              <a:t>Example of </a:t>
            </a:r>
            <a:r>
              <a:rPr lang="en-US" sz="4400" b="1" i="1" u="none" strike="noStrike" baseline="0" dirty="0">
                <a:latin typeface="Calibri-BoldItalic"/>
              </a:rPr>
              <a:t>Complement ‘</a:t>
            </a:r>
            <a:r>
              <a:rPr lang="en-US" sz="4400" b="0" i="0" u="none" strike="noStrike" baseline="0" dirty="0">
                <a:latin typeface="Calibri" panose="020F0502020204030204" pitchFamily="34" charset="0"/>
              </a:rPr>
              <a:t>~’</a:t>
            </a:r>
            <a:br>
              <a:rPr lang="en-US" sz="4400" b="1" i="1" u="none" strike="noStrike" baseline="0" dirty="0">
                <a:latin typeface="Calibri-BoldItalic"/>
              </a:rPr>
            </a:br>
            <a:r>
              <a:rPr lang="en-US" b="1" i="1" dirty="0"/>
              <a:t>(One minus operation)</a:t>
            </a:r>
            <a:endParaRPr lang="en-US" dirty="0"/>
          </a:p>
        </p:txBody>
      </p:sp>
      <p:sp>
        <p:nvSpPr>
          <p:cNvPr id="3" name="Content Placeholder 2">
            <a:extLst>
              <a:ext uri="{FF2B5EF4-FFF2-40B4-BE49-F238E27FC236}">
                <a16:creationId xmlns:a16="http://schemas.microsoft.com/office/drawing/2014/main" id="{9E23D63A-B00B-FDE4-7EF6-89EB87EBCF7C}"/>
              </a:ext>
            </a:extLst>
          </p:cNvPr>
          <p:cNvSpPr>
            <a:spLocks noGrp="1"/>
          </p:cNvSpPr>
          <p:nvPr>
            <p:ph idx="1"/>
          </p:nvPr>
        </p:nvSpPr>
        <p:spPr/>
        <p:txBody>
          <a:bodyPr>
            <a:normAutofit/>
          </a:bodyPr>
          <a:lstStyle/>
          <a:p>
            <a:pPr algn="l"/>
            <a:r>
              <a:rPr lang="en-US" sz="2800" b="0" i="0" u="none" strike="noStrike" baseline="0" dirty="0">
                <a:latin typeface="Calibri" panose="020F0502020204030204" pitchFamily="34" charset="0"/>
              </a:rPr>
              <a:t>A = {(x1,0.5),(x2,0.7),(x3,0)}</a:t>
            </a:r>
          </a:p>
          <a:p>
            <a:pPr algn="l"/>
            <a:r>
              <a:rPr lang="en-US" sz="2800" b="1" i="1" u="none" strike="noStrike" baseline="0" dirty="0">
                <a:latin typeface="Calibri-BoldItalic"/>
              </a:rPr>
              <a:t>Complement:</a:t>
            </a:r>
          </a:p>
          <a:p>
            <a:pPr lvl="1"/>
            <a:r>
              <a:rPr lang="en-US" sz="2400" b="0" i="0" u="none" strike="noStrike" baseline="0" dirty="0">
                <a:latin typeface="Calibri" panose="020F0502020204030204" pitchFamily="34" charset="0"/>
              </a:rPr>
              <a:t>~A = {(x1,0.5),(x2,0.3),(x3,1)}</a:t>
            </a:r>
          </a:p>
          <a:p>
            <a:pPr lvl="1"/>
            <a:r>
              <a:rPr lang="en-US" sz="2400" b="0" i="0" u="none" strike="noStrike" baseline="0" dirty="0">
                <a:latin typeface="Calibri" panose="020F0502020204030204" pitchFamily="34" charset="0"/>
              </a:rPr>
              <a:t>Because</a:t>
            </a:r>
          </a:p>
          <a:p>
            <a:pPr lvl="1"/>
            <a:r>
              <a:rPr lang="en-US" sz="2400" b="0" i="0" u="none" strike="noStrike" baseline="0" dirty="0">
                <a:latin typeface="Calibri" panose="020F0502020204030204" pitchFamily="34" charset="0"/>
              </a:rPr>
              <a:t>~ </a:t>
            </a:r>
            <a:r>
              <a:rPr lang="el-GR" sz="2400" b="0" i="0" u="none" strike="noStrike" baseline="0" dirty="0">
                <a:latin typeface="Calibri" panose="020F0502020204030204" pitchFamily="34" charset="0"/>
              </a:rPr>
              <a:t>μA (x1) =1- μA(x1)</a:t>
            </a:r>
          </a:p>
          <a:p>
            <a:pPr lvl="1"/>
            <a:r>
              <a:rPr lang="en-US" sz="2400" b="0" i="0" u="none" strike="noStrike" baseline="0" dirty="0">
                <a:latin typeface="Calibri" panose="020F0502020204030204" pitchFamily="34" charset="0"/>
              </a:rPr>
              <a:t>= 1 – 0.5</a:t>
            </a:r>
          </a:p>
          <a:p>
            <a:pPr lvl="1"/>
            <a:r>
              <a:rPr lang="en-US" sz="2400" b="0" i="0" u="none" strike="noStrike" baseline="0" dirty="0">
                <a:latin typeface="Calibri" panose="020F0502020204030204" pitchFamily="34" charset="0"/>
              </a:rPr>
              <a:t>= 0.5</a:t>
            </a:r>
          </a:p>
          <a:p>
            <a:pPr lvl="1"/>
            <a:r>
              <a:rPr lang="en-US" sz="2400" b="0" i="0" u="none" strike="noStrike" baseline="0" dirty="0">
                <a:latin typeface="Calibri" panose="020F0502020204030204" pitchFamily="34" charset="0"/>
              </a:rPr>
              <a:t>~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 (x2) = 0.3 and ~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 (x3) = 1</a:t>
            </a:r>
            <a:endParaRPr lang="en-US" sz="4000" dirty="0"/>
          </a:p>
        </p:txBody>
      </p:sp>
      <p:sp>
        <p:nvSpPr>
          <p:cNvPr id="4" name="Footer Placeholder 3">
            <a:extLst>
              <a:ext uri="{FF2B5EF4-FFF2-40B4-BE49-F238E27FC236}">
                <a16:creationId xmlns:a16="http://schemas.microsoft.com/office/drawing/2014/main" id="{C4050C02-6EBE-77C7-6254-51644F00B5EE}"/>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2039977-1EFE-6F26-6811-1D148E9F9B4C}"/>
              </a:ext>
            </a:extLst>
          </p:cNvPr>
          <p:cNvSpPr>
            <a:spLocks noGrp="1"/>
          </p:cNvSpPr>
          <p:nvPr>
            <p:ph type="sldNum" sz="quarter" idx="12"/>
          </p:nvPr>
        </p:nvSpPr>
        <p:spPr/>
        <p:txBody>
          <a:bodyPr/>
          <a:lstStyle/>
          <a:p>
            <a:fld id="{B28686DF-4AC6-44BB-9261-A3C12E8BDC53}" type="slidenum">
              <a:rPr lang="en-US" altLang="zh-HK" smtClean="0"/>
              <a:pPr/>
              <a:t>26</a:t>
            </a:fld>
            <a:endParaRPr lang="en-US" altLang="zh-HK"/>
          </a:p>
        </p:txBody>
      </p:sp>
    </p:spTree>
    <p:extLst>
      <p:ext uri="{BB962C8B-B14F-4D97-AF65-F5344CB8AC3E}">
        <p14:creationId xmlns:p14="http://schemas.microsoft.com/office/powerpoint/2010/main" val="3642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6059-0571-4EC5-DCBF-B4392B537EB9}"/>
              </a:ext>
            </a:extLst>
          </p:cNvPr>
          <p:cNvSpPr>
            <a:spLocks noGrp="1"/>
          </p:cNvSpPr>
          <p:nvPr>
            <p:ph type="title"/>
          </p:nvPr>
        </p:nvSpPr>
        <p:spPr/>
        <p:txBody>
          <a:bodyPr/>
          <a:lstStyle/>
          <a:p>
            <a:r>
              <a:rPr lang="en-US" dirty="0"/>
              <a:t>Support and core</a:t>
            </a:r>
          </a:p>
        </p:txBody>
      </p:sp>
      <p:sp>
        <p:nvSpPr>
          <p:cNvPr id="3" name="Content Placeholder 2">
            <a:extLst>
              <a:ext uri="{FF2B5EF4-FFF2-40B4-BE49-F238E27FC236}">
                <a16:creationId xmlns:a16="http://schemas.microsoft.com/office/drawing/2014/main" id="{65EED07B-34CF-51B8-2FE0-39EBEF3484BB}"/>
              </a:ext>
            </a:extLst>
          </p:cNvPr>
          <p:cNvSpPr>
            <a:spLocks noGrp="1"/>
          </p:cNvSpPr>
          <p:nvPr>
            <p:ph idx="1"/>
          </p:nvPr>
        </p:nvSpPr>
        <p:spPr>
          <a:xfrm>
            <a:off x="438150" y="1219200"/>
            <a:ext cx="8534400" cy="4708525"/>
          </a:xfrm>
        </p:spPr>
        <p:txBody>
          <a:bodyPr>
            <a:normAutofit/>
          </a:bodyPr>
          <a:lstStyle/>
          <a:p>
            <a:pPr algn="l"/>
            <a:r>
              <a:rPr lang="en-US" sz="2400" b="1" i="0" u="none" strike="noStrike" baseline="0" dirty="0">
                <a:latin typeface="Calibri-Bold"/>
              </a:rPr>
              <a:t>Support(A) </a:t>
            </a:r>
            <a:r>
              <a:rPr lang="en-US" sz="2400" b="0" i="0" u="none" strike="noStrike" baseline="0" dirty="0">
                <a:latin typeface="Calibri" panose="020F0502020204030204" pitchFamily="34" charset="0"/>
              </a:rPr>
              <a:t>is set of all points x in X such that {(x</a:t>
            </a:r>
            <a:r>
              <a:rPr lang="en-US" sz="2400" b="0" i="0" u="none" strike="noStrike" baseline="0" dirty="0">
                <a:latin typeface="ArialUnicodeMS"/>
              </a:rPr>
              <a:t>∣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 </a:t>
            </a:r>
            <a:r>
              <a:rPr lang="en-US" sz="2400" b="0" i="0" u="none" strike="noStrike" baseline="0" dirty="0">
                <a:latin typeface="ArialUnicodeMS"/>
              </a:rPr>
              <a:t>&gt; 0 </a:t>
            </a:r>
            <a:r>
              <a:rPr lang="en-US" sz="2400" b="0" i="0" u="none" strike="noStrike" baseline="0" dirty="0">
                <a:latin typeface="Calibri" panose="020F0502020204030204" pitchFamily="34" charset="0"/>
              </a:rPr>
              <a:t>}</a:t>
            </a:r>
          </a:p>
          <a:p>
            <a:pPr algn="l"/>
            <a:r>
              <a:rPr lang="en-US" sz="2400" b="1" i="0" u="none" strike="noStrike" baseline="0" dirty="0">
                <a:latin typeface="Calibri-Bold"/>
              </a:rPr>
              <a:t>core(A) </a:t>
            </a:r>
            <a:r>
              <a:rPr lang="en-US" sz="2400" b="0" i="0" u="none" strike="noStrike" baseline="0" dirty="0">
                <a:latin typeface="Calibri" panose="020F0502020204030204" pitchFamily="34" charset="0"/>
              </a:rPr>
              <a:t>is set of all points x in X such that {(x</a:t>
            </a:r>
            <a:r>
              <a:rPr lang="en-US" sz="2400" b="0" i="0" u="none" strike="noStrike" baseline="0" dirty="0">
                <a:latin typeface="ArialUnicodeMS"/>
              </a:rPr>
              <a:t>∣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 </a:t>
            </a:r>
            <a:r>
              <a:rPr lang="en-US" sz="2400" b="0" i="0" u="none" strike="noStrike" baseline="0" dirty="0">
                <a:latin typeface="ArialUnicodeMS"/>
              </a:rPr>
              <a:t>=1 </a:t>
            </a:r>
            <a:r>
              <a:rPr lang="en-US" sz="2400" b="0" i="0" u="none" strike="noStrike" baseline="0" dirty="0">
                <a:latin typeface="Calibri" panose="020F0502020204030204" pitchFamily="34" charset="0"/>
              </a:rPr>
              <a:t>}</a:t>
            </a:r>
          </a:p>
          <a:p>
            <a:pPr algn="l"/>
            <a:r>
              <a:rPr lang="en-US" sz="2400" b="0" i="0" u="none" strike="noStrike" baseline="0" dirty="0">
                <a:latin typeface="Calibri" panose="020F0502020204030204" pitchFamily="34" charset="0"/>
              </a:rPr>
              <a:t>Fuzzy set whose support is a single point in X with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(x) </a:t>
            </a:r>
            <a:r>
              <a:rPr lang="en-US" sz="2400" b="0" i="0" u="none" strike="noStrike" baseline="0" dirty="0">
                <a:latin typeface="ArialUnicodeMS"/>
              </a:rPr>
              <a:t>=1 </a:t>
            </a:r>
            <a:r>
              <a:rPr lang="en-US" sz="2400" b="0" i="0" u="none" strike="noStrike" baseline="0" dirty="0">
                <a:latin typeface="Calibri" panose="020F0502020204030204" pitchFamily="34" charset="0"/>
              </a:rPr>
              <a:t>is called fuzzy singleton</a:t>
            </a:r>
            <a:endParaRPr lang="en-US" sz="4000" dirty="0"/>
          </a:p>
        </p:txBody>
      </p:sp>
      <p:sp>
        <p:nvSpPr>
          <p:cNvPr id="4" name="Footer Placeholder 3">
            <a:extLst>
              <a:ext uri="{FF2B5EF4-FFF2-40B4-BE49-F238E27FC236}">
                <a16:creationId xmlns:a16="http://schemas.microsoft.com/office/drawing/2014/main" id="{B34C94A4-F97B-E436-2788-E31E07409C8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F134ADC-92DF-BE4B-8BE3-1406A6C51C8F}"/>
              </a:ext>
            </a:extLst>
          </p:cNvPr>
          <p:cNvSpPr>
            <a:spLocks noGrp="1"/>
          </p:cNvSpPr>
          <p:nvPr>
            <p:ph type="sldNum" sz="quarter" idx="12"/>
          </p:nvPr>
        </p:nvSpPr>
        <p:spPr/>
        <p:txBody>
          <a:bodyPr/>
          <a:lstStyle/>
          <a:p>
            <a:fld id="{B28686DF-4AC6-44BB-9261-A3C12E8BDC53}" type="slidenum">
              <a:rPr lang="en-US" altLang="zh-HK" smtClean="0"/>
              <a:pPr/>
              <a:t>27</a:t>
            </a:fld>
            <a:endParaRPr lang="en-US" altLang="zh-HK"/>
          </a:p>
        </p:txBody>
      </p:sp>
      <p:cxnSp>
        <p:nvCxnSpPr>
          <p:cNvPr id="8" name="Straight Arrow Connector 7">
            <a:extLst>
              <a:ext uri="{FF2B5EF4-FFF2-40B4-BE49-F238E27FC236}">
                <a16:creationId xmlns:a16="http://schemas.microsoft.com/office/drawing/2014/main" id="{C818AE13-D824-FD27-4E9A-8C8B73B241F2}"/>
              </a:ext>
            </a:extLst>
          </p:cNvPr>
          <p:cNvCxnSpPr/>
          <p:nvPr/>
        </p:nvCxnSpPr>
        <p:spPr>
          <a:xfrm>
            <a:off x="3372255" y="551941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B611C4-0306-D2AD-BE6F-DD3A4CAA91F3}"/>
              </a:ext>
            </a:extLst>
          </p:cNvPr>
          <p:cNvCxnSpPr>
            <a:cxnSpLocks/>
          </p:cNvCxnSpPr>
          <p:nvPr/>
        </p:nvCxnSpPr>
        <p:spPr>
          <a:xfrm flipV="1">
            <a:off x="3524655" y="381158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6D99D4-91F7-E4C0-A0EC-5B41BD78E5BE}"/>
              </a:ext>
            </a:extLst>
          </p:cNvPr>
          <p:cNvCxnSpPr>
            <a:cxnSpLocks/>
          </p:cNvCxnSpPr>
          <p:nvPr/>
        </p:nvCxnSpPr>
        <p:spPr>
          <a:xfrm flipH="1">
            <a:off x="5048655" y="388778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2164B8-933C-A247-1C0B-0658EA8E7C6B}"/>
              </a:ext>
            </a:extLst>
          </p:cNvPr>
          <p:cNvCxnSpPr>
            <a:cxnSpLocks/>
          </p:cNvCxnSpPr>
          <p:nvPr/>
        </p:nvCxnSpPr>
        <p:spPr>
          <a:xfrm flipH="1">
            <a:off x="3372255" y="388778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ED4825F-F3A2-3A4C-A7BD-E939B9B9F485}"/>
                  </a:ext>
                </a:extLst>
              </p:cNvPr>
              <p:cNvSpPr txBox="1"/>
              <p:nvPr/>
            </p:nvSpPr>
            <p:spPr>
              <a:xfrm>
                <a:off x="3109347" y="340995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2" name="TextBox 11">
                <a:extLst>
                  <a:ext uri="{FF2B5EF4-FFF2-40B4-BE49-F238E27FC236}">
                    <a16:creationId xmlns:a16="http://schemas.microsoft.com/office/drawing/2014/main" id="{CED4825F-F3A2-3A4C-A7BD-E939B9B9F485}"/>
                  </a:ext>
                </a:extLst>
              </p:cNvPr>
              <p:cNvSpPr txBox="1">
                <a:spLocks noRot="1" noChangeAspect="1" noMove="1" noResize="1" noEditPoints="1" noAdjustHandles="1" noChangeArrowheads="1" noChangeShapeType="1" noTextEdit="1"/>
              </p:cNvSpPr>
              <p:nvPr/>
            </p:nvSpPr>
            <p:spPr>
              <a:xfrm>
                <a:off x="3109347" y="3409950"/>
                <a:ext cx="1066800" cy="646331"/>
              </a:xfrm>
              <a:prstGeom prst="rect">
                <a:avLst/>
              </a:prstGeom>
              <a:blipFill>
                <a:blip r:embed="rId2"/>
                <a:stretch>
                  <a:fillRect l="-4571" b="-1415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DC9E196-B728-5315-9166-988F62A22097}"/>
              </a:ext>
            </a:extLst>
          </p:cNvPr>
          <p:cNvSpPr txBox="1"/>
          <p:nvPr/>
        </p:nvSpPr>
        <p:spPr>
          <a:xfrm>
            <a:off x="3105150" y="5334751"/>
            <a:ext cx="301686" cy="369332"/>
          </a:xfrm>
          <a:prstGeom prst="rect">
            <a:avLst/>
          </a:prstGeom>
          <a:noFill/>
        </p:spPr>
        <p:txBody>
          <a:bodyPr wrap="none" rtlCol="0">
            <a:spAutoFit/>
          </a:bodyPr>
          <a:lstStyle/>
          <a:p>
            <a:r>
              <a:rPr lang="en-US" dirty="0"/>
              <a:t>0</a:t>
            </a:r>
          </a:p>
        </p:txBody>
      </p:sp>
      <p:sp>
        <p:nvSpPr>
          <p:cNvPr id="14" name="TextBox 13">
            <a:extLst>
              <a:ext uri="{FF2B5EF4-FFF2-40B4-BE49-F238E27FC236}">
                <a16:creationId xmlns:a16="http://schemas.microsoft.com/office/drawing/2014/main" id="{0DB5F550-D388-ACF8-4A67-C0E84E26B23F}"/>
              </a:ext>
            </a:extLst>
          </p:cNvPr>
          <p:cNvSpPr txBox="1"/>
          <p:nvPr/>
        </p:nvSpPr>
        <p:spPr>
          <a:xfrm>
            <a:off x="5261390" y="5804907"/>
            <a:ext cx="1131207" cy="646331"/>
          </a:xfrm>
          <a:prstGeom prst="rect">
            <a:avLst/>
          </a:prstGeom>
          <a:noFill/>
        </p:spPr>
        <p:txBody>
          <a:bodyPr wrap="none" rtlCol="0">
            <a:spAutoFit/>
          </a:bodyPr>
          <a:lstStyle/>
          <a:p>
            <a:r>
              <a:rPr lang="en-US" dirty="0"/>
              <a:t>Upper</a:t>
            </a:r>
          </a:p>
          <a:p>
            <a:r>
              <a:rPr lang="en-US" dirty="0"/>
              <a:t>Boundary</a:t>
            </a:r>
          </a:p>
        </p:txBody>
      </p:sp>
      <p:sp>
        <p:nvSpPr>
          <p:cNvPr id="15" name="TextBox 14">
            <a:extLst>
              <a:ext uri="{FF2B5EF4-FFF2-40B4-BE49-F238E27FC236}">
                <a16:creationId xmlns:a16="http://schemas.microsoft.com/office/drawing/2014/main" id="{0F1B8FB6-3169-B596-63C2-07223243F75B}"/>
              </a:ext>
            </a:extLst>
          </p:cNvPr>
          <p:cNvSpPr txBox="1"/>
          <p:nvPr/>
        </p:nvSpPr>
        <p:spPr>
          <a:xfrm>
            <a:off x="6067001" y="5353801"/>
            <a:ext cx="267529" cy="369332"/>
          </a:xfrm>
          <a:prstGeom prst="rect">
            <a:avLst/>
          </a:prstGeom>
          <a:noFill/>
        </p:spPr>
        <p:txBody>
          <a:bodyPr wrap="square" rtlCol="0">
            <a:spAutoFit/>
          </a:bodyPr>
          <a:lstStyle/>
          <a:p>
            <a:r>
              <a:rPr lang="en-US" dirty="0"/>
              <a:t>x</a:t>
            </a:r>
          </a:p>
        </p:txBody>
      </p:sp>
      <p:cxnSp>
        <p:nvCxnSpPr>
          <p:cNvPr id="16" name="Straight Connector 15">
            <a:extLst>
              <a:ext uri="{FF2B5EF4-FFF2-40B4-BE49-F238E27FC236}">
                <a16:creationId xmlns:a16="http://schemas.microsoft.com/office/drawing/2014/main" id="{12D5E6A8-3864-C3E3-F1F3-9F95B86655A6}"/>
              </a:ext>
            </a:extLst>
          </p:cNvPr>
          <p:cNvCxnSpPr>
            <a:cxnSpLocks/>
          </p:cNvCxnSpPr>
          <p:nvPr/>
        </p:nvCxnSpPr>
        <p:spPr>
          <a:xfrm flipH="1">
            <a:off x="4219980" y="388778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CD4957-E6D5-AD66-B102-6B262A0C95D6}"/>
              </a:ext>
            </a:extLst>
          </p:cNvPr>
          <p:cNvCxnSpPr/>
          <p:nvPr/>
        </p:nvCxnSpPr>
        <p:spPr>
          <a:xfrm flipH="1">
            <a:off x="3843742" y="388778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805F41-1F3A-AF8E-1D87-45DC5D0E2783}"/>
              </a:ext>
            </a:extLst>
          </p:cNvPr>
          <p:cNvCxnSpPr>
            <a:cxnSpLocks/>
          </p:cNvCxnSpPr>
          <p:nvPr/>
        </p:nvCxnSpPr>
        <p:spPr>
          <a:xfrm>
            <a:off x="5067705" y="3878645"/>
            <a:ext cx="558033" cy="16407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C15E09-F7E3-C3E7-0B78-E18348096040}"/>
              </a:ext>
            </a:extLst>
          </p:cNvPr>
          <p:cNvSpPr txBox="1"/>
          <p:nvPr/>
        </p:nvSpPr>
        <p:spPr>
          <a:xfrm>
            <a:off x="4324906" y="3059668"/>
            <a:ext cx="622478" cy="369332"/>
          </a:xfrm>
          <a:prstGeom prst="rect">
            <a:avLst/>
          </a:prstGeom>
          <a:no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n w="0"/>
                <a:solidFill>
                  <a:schemeClr val="accent6"/>
                </a:solidFill>
                <a:effectLst>
                  <a:outerShdw blurRad="38100" dist="25400" dir="5400000" algn="ctr" rotWithShape="0">
                    <a:srgbClr val="6E747A">
                      <a:alpha val="43000"/>
                    </a:srgbClr>
                  </a:outerShdw>
                </a:effectLst>
              </a:rPr>
              <a:t>Core</a:t>
            </a:r>
            <a:endParaRPr lang="en-US" dirty="0">
              <a:solidFill>
                <a:schemeClr val="accent6"/>
              </a:solidFill>
            </a:endParaRPr>
          </a:p>
        </p:txBody>
      </p:sp>
      <p:sp>
        <p:nvSpPr>
          <p:cNvPr id="21" name="TextBox 20">
            <a:extLst>
              <a:ext uri="{FF2B5EF4-FFF2-40B4-BE49-F238E27FC236}">
                <a16:creationId xmlns:a16="http://schemas.microsoft.com/office/drawing/2014/main" id="{2187BF15-1AE0-4C1E-7678-02CEC017446A}"/>
              </a:ext>
            </a:extLst>
          </p:cNvPr>
          <p:cNvSpPr txBox="1"/>
          <p:nvPr/>
        </p:nvSpPr>
        <p:spPr>
          <a:xfrm>
            <a:off x="3297182" y="5743089"/>
            <a:ext cx="1093120" cy="646331"/>
          </a:xfrm>
          <a:prstGeom prst="rect">
            <a:avLst/>
          </a:prstGeom>
          <a:noFill/>
        </p:spPr>
        <p:txBody>
          <a:bodyPr wrap="none" rtlCol="0">
            <a:spAutoFit/>
          </a:bodyPr>
          <a:lstStyle/>
          <a:p>
            <a:r>
              <a:rPr lang="en-US" dirty="0"/>
              <a:t>Lower</a:t>
            </a:r>
          </a:p>
          <a:p>
            <a:r>
              <a:rPr lang="en-US" dirty="0"/>
              <a:t>Boundary</a:t>
            </a:r>
          </a:p>
        </p:txBody>
      </p:sp>
      <p:sp>
        <p:nvSpPr>
          <p:cNvPr id="22" name="TextBox 21">
            <a:extLst>
              <a:ext uri="{FF2B5EF4-FFF2-40B4-BE49-F238E27FC236}">
                <a16:creationId xmlns:a16="http://schemas.microsoft.com/office/drawing/2014/main" id="{E248FCB8-4004-2B88-E660-B5ADAB5FD589}"/>
              </a:ext>
            </a:extLst>
          </p:cNvPr>
          <p:cNvSpPr txBox="1"/>
          <p:nvPr/>
        </p:nvSpPr>
        <p:spPr>
          <a:xfrm>
            <a:off x="4324906" y="6050407"/>
            <a:ext cx="949299" cy="369332"/>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n w="0"/>
                <a:solidFill>
                  <a:schemeClr val="accent1"/>
                </a:solidFill>
                <a:effectLst>
                  <a:outerShdw blurRad="38100" dist="25400" dir="5400000" algn="ctr" rotWithShape="0">
                    <a:srgbClr val="6E747A">
                      <a:alpha val="43000"/>
                    </a:srgbClr>
                  </a:outerShdw>
                </a:effectLst>
              </a:rPr>
              <a:t>Support</a:t>
            </a:r>
            <a:endParaRPr lang="en-US" dirty="0"/>
          </a:p>
        </p:txBody>
      </p:sp>
      <p:cxnSp>
        <p:nvCxnSpPr>
          <p:cNvPr id="7" name="Straight Connector 6">
            <a:extLst>
              <a:ext uri="{FF2B5EF4-FFF2-40B4-BE49-F238E27FC236}">
                <a16:creationId xmlns:a16="http://schemas.microsoft.com/office/drawing/2014/main" id="{B6AF2849-CDFB-5D80-9D82-06A3BD0DA7E7}"/>
              </a:ext>
            </a:extLst>
          </p:cNvPr>
          <p:cNvCxnSpPr/>
          <p:nvPr/>
        </p:nvCxnSpPr>
        <p:spPr>
          <a:xfrm flipV="1">
            <a:off x="4245936" y="3878645"/>
            <a:ext cx="821769" cy="9137"/>
          </a:xfrm>
          <a:prstGeom prst="line">
            <a:avLst/>
          </a:prstGeom>
          <a:ln w="4762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804CCE35-DEB1-3FE3-BDB3-D2DEEAB31613}"/>
              </a:ext>
            </a:extLst>
          </p:cNvPr>
          <p:cNvCxnSpPr/>
          <p:nvPr/>
        </p:nvCxnSpPr>
        <p:spPr>
          <a:xfrm>
            <a:off x="3843742" y="5519416"/>
            <a:ext cx="1781996" cy="0"/>
          </a:xfrm>
          <a:prstGeom prst="line">
            <a:avLst/>
          </a:prstGeom>
          <a:ln w="47625">
            <a:solidFill>
              <a:schemeClr val="accent1">
                <a:shade val="95000"/>
                <a:satMod val="105000"/>
                <a:alpha val="99000"/>
              </a:schemeClr>
            </a:solidFill>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9587166D-5586-4F5F-0DE0-1D1915270428}"/>
              </a:ext>
            </a:extLst>
          </p:cNvPr>
          <p:cNvSpPr/>
          <p:nvPr/>
        </p:nvSpPr>
        <p:spPr>
          <a:xfrm rot="16200000">
            <a:off x="4455086" y="3193992"/>
            <a:ext cx="357149" cy="80995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5" name="Right Brace 24">
            <a:extLst>
              <a:ext uri="{FF2B5EF4-FFF2-40B4-BE49-F238E27FC236}">
                <a16:creationId xmlns:a16="http://schemas.microsoft.com/office/drawing/2014/main" id="{38086E78-5547-DD06-097B-00FC38185AFE}"/>
              </a:ext>
            </a:extLst>
          </p:cNvPr>
          <p:cNvSpPr/>
          <p:nvPr/>
        </p:nvSpPr>
        <p:spPr>
          <a:xfrm rot="16200000" flipH="1">
            <a:off x="4557229" y="4868352"/>
            <a:ext cx="386462" cy="1750557"/>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27" name="Straight Connector 26">
            <a:extLst>
              <a:ext uri="{FF2B5EF4-FFF2-40B4-BE49-F238E27FC236}">
                <a16:creationId xmlns:a16="http://schemas.microsoft.com/office/drawing/2014/main" id="{5C1D11DF-54ED-A94B-FD3C-936AE60D0828}"/>
              </a:ext>
            </a:extLst>
          </p:cNvPr>
          <p:cNvCxnSpPr/>
          <p:nvPr/>
        </p:nvCxnSpPr>
        <p:spPr>
          <a:xfrm>
            <a:off x="3843742" y="5353800"/>
            <a:ext cx="0" cy="534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B1D0B4-1E86-E333-8670-B6252419FA96}"/>
              </a:ext>
            </a:extLst>
          </p:cNvPr>
          <p:cNvCxnSpPr/>
          <p:nvPr/>
        </p:nvCxnSpPr>
        <p:spPr>
          <a:xfrm>
            <a:off x="5625738" y="5282924"/>
            <a:ext cx="0" cy="534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415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0DDD-2669-EE4B-99C9-F02B582E7456}"/>
              </a:ext>
            </a:extLst>
          </p:cNvPr>
          <p:cNvSpPr>
            <a:spLocks noGrp="1"/>
          </p:cNvSpPr>
          <p:nvPr>
            <p:ph type="title"/>
          </p:nvPr>
        </p:nvSpPr>
        <p:spPr/>
        <p:txBody>
          <a:bodyPr/>
          <a:lstStyle/>
          <a:p>
            <a:r>
              <a:rPr lang="en-US" dirty="0"/>
              <a:t>Fuzzy rules</a:t>
            </a:r>
          </a:p>
        </p:txBody>
      </p:sp>
      <p:sp>
        <p:nvSpPr>
          <p:cNvPr id="3" name="Content Placeholder 2">
            <a:extLst>
              <a:ext uri="{FF2B5EF4-FFF2-40B4-BE49-F238E27FC236}">
                <a16:creationId xmlns:a16="http://schemas.microsoft.com/office/drawing/2014/main" id="{95485B34-2A5C-48BE-BA8F-53B42A428B40}"/>
              </a:ext>
            </a:extLst>
          </p:cNvPr>
          <p:cNvSpPr>
            <a:spLocks noGrp="1"/>
          </p:cNvSpPr>
          <p:nvPr>
            <p:ph idx="1"/>
          </p:nvPr>
        </p:nvSpPr>
        <p:spPr/>
        <p:txBody>
          <a:bodyPr>
            <a:normAutofit lnSpcReduction="10000"/>
          </a:bodyPr>
          <a:lstStyle/>
          <a:p>
            <a:pPr algn="l"/>
            <a:r>
              <a:rPr lang="en-US" b="0" i="0" u="none" strike="noStrike" baseline="0" dirty="0">
                <a:latin typeface="Calibri" panose="020F0502020204030204" pitchFamily="34" charset="0"/>
              </a:rPr>
              <a:t>Fuzzy rules are useful for modeling the human thinking process.</a:t>
            </a:r>
          </a:p>
          <a:p>
            <a:pPr algn="l"/>
            <a:r>
              <a:rPr lang="en-US" b="0" i="0" u="none" strike="noStrike" baseline="0" dirty="0">
                <a:latin typeface="Calibri" panose="020F0502020204030204" pitchFamily="34" charset="0"/>
              </a:rPr>
              <a:t>A fuzzy if-then rule is of the form “If x is A then y is B”.</a:t>
            </a:r>
          </a:p>
          <a:p>
            <a:pPr algn="l"/>
            <a:r>
              <a:rPr lang="en-US" b="0" i="0" u="none" strike="noStrike" baseline="0" dirty="0">
                <a:latin typeface="Calibri" panose="020F0502020204030204" pitchFamily="34" charset="0"/>
              </a:rPr>
              <a:t>A and B are linguistic values defined by fuzzy sets on all possible ranges of </a:t>
            </a:r>
            <a:r>
              <a:rPr lang="en-US" b="0" i="1" u="none" strike="noStrike" baseline="0" dirty="0">
                <a:latin typeface="Calibri-Italic"/>
              </a:rPr>
              <a:t>X </a:t>
            </a:r>
            <a:r>
              <a:rPr lang="en-US" b="0" i="0" u="none" strike="noStrike" baseline="0" dirty="0">
                <a:latin typeface="Calibri" panose="020F0502020204030204" pitchFamily="34" charset="0"/>
              </a:rPr>
              <a:t>and </a:t>
            </a:r>
            <a:r>
              <a:rPr lang="en-US" b="0" i="1" u="none" strike="noStrike" baseline="0" dirty="0">
                <a:latin typeface="Calibri-Italic"/>
              </a:rPr>
              <a:t>Y</a:t>
            </a:r>
            <a:r>
              <a:rPr lang="en-US" b="0" i="0" u="none" strike="noStrike" baseline="0" dirty="0">
                <a:latin typeface="Calibri" panose="020F0502020204030204" pitchFamily="34" charset="0"/>
              </a:rPr>
              <a:t>, respectively. Here, “If x is A then y is B”.</a:t>
            </a:r>
          </a:p>
          <a:p>
            <a:pPr lvl="1"/>
            <a:r>
              <a:rPr lang="en-US" b="0" i="0" u="none" strike="noStrike" baseline="0" dirty="0">
                <a:latin typeface="Calibri" panose="020F0502020204030204" pitchFamily="34" charset="0"/>
              </a:rPr>
              <a:t>“x is A” is called </a:t>
            </a:r>
            <a:r>
              <a:rPr lang="en-US" b="0" i="1" u="none" strike="noStrike" baseline="0" dirty="0">
                <a:latin typeface="Calibri-Italic"/>
              </a:rPr>
              <a:t>antecedent </a:t>
            </a:r>
            <a:r>
              <a:rPr lang="en-US" b="0" i="0" u="none" strike="noStrike" baseline="0" dirty="0">
                <a:latin typeface="Calibri" panose="020F0502020204030204" pitchFamily="34" charset="0"/>
              </a:rPr>
              <a:t>and </a:t>
            </a:r>
          </a:p>
          <a:p>
            <a:pPr lvl="1"/>
            <a:r>
              <a:rPr lang="en-US" b="0" i="0" u="none" strike="noStrike" baseline="0" dirty="0">
                <a:latin typeface="Calibri" panose="020F0502020204030204" pitchFamily="34" charset="0"/>
              </a:rPr>
              <a:t>“y is B” is called </a:t>
            </a:r>
            <a:r>
              <a:rPr lang="en-US" b="0" i="1" u="none" strike="noStrike" baseline="0" dirty="0">
                <a:latin typeface="Calibri-Italic"/>
              </a:rPr>
              <a:t>consequent</a:t>
            </a:r>
            <a:r>
              <a:rPr lang="en-US" b="0" i="0" u="none" strike="noStrike" baseline="0" dirty="0">
                <a:latin typeface="Calibri" panose="020F0502020204030204" pitchFamily="34" charset="0"/>
              </a:rPr>
              <a:t>.</a:t>
            </a:r>
            <a:endParaRPr lang="en-US" sz="4400" dirty="0"/>
          </a:p>
        </p:txBody>
      </p:sp>
      <p:sp>
        <p:nvSpPr>
          <p:cNvPr id="4" name="Footer Placeholder 3">
            <a:extLst>
              <a:ext uri="{FF2B5EF4-FFF2-40B4-BE49-F238E27FC236}">
                <a16:creationId xmlns:a16="http://schemas.microsoft.com/office/drawing/2014/main" id="{7165BCE9-0DC8-A510-66BF-CC550E7BFD3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C6A8C94-2D09-0128-32B7-218FA72ABBD4}"/>
              </a:ext>
            </a:extLst>
          </p:cNvPr>
          <p:cNvSpPr>
            <a:spLocks noGrp="1"/>
          </p:cNvSpPr>
          <p:nvPr>
            <p:ph type="sldNum" sz="quarter" idx="12"/>
          </p:nvPr>
        </p:nvSpPr>
        <p:spPr/>
        <p:txBody>
          <a:bodyPr/>
          <a:lstStyle/>
          <a:p>
            <a:fld id="{B28686DF-4AC6-44BB-9261-A3C12E8BDC53}" type="slidenum">
              <a:rPr lang="en-US" altLang="zh-HK" smtClean="0"/>
              <a:pPr/>
              <a:t>28</a:t>
            </a:fld>
            <a:endParaRPr lang="en-US" altLang="zh-HK"/>
          </a:p>
        </p:txBody>
      </p:sp>
    </p:spTree>
    <p:extLst>
      <p:ext uri="{BB962C8B-B14F-4D97-AF65-F5344CB8AC3E}">
        <p14:creationId xmlns:p14="http://schemas.microsoft.com/office/powerpoint/2010/main" val="304297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4B9-8357-D9B2-8125-983732AE3EE6}"/>
              </a:ext>
            </a:extLst>
          </p:cNvPr>
          <p:cNvSpPr>
            <a:spLocks noGrp="1"/>
          </p:cNvSpPr>
          <p:nvPr>
            <p:ph type="title"/>
          </p:nvPr>
        </p:nvSpPr>
        <p:spPr/>
        <p:txBody>
          <a:bodyPr>
            <a:normAutofit/>
          </a:bodyPr>
          <a:lstStyle/>
          <a:p>
            <a:r>
              <a:rPr lang="en-US" sz="4400" b="0" i="0" u="none" strike="noStrike" baseline="0" dirty="0">
                <a:latin typeface="Calibri" panose="020F0502020204030204" pitchFamily="34" charset="0"/>
              </a:rPr>
              <a:t>Examples</a:t>
            </a:r>
            <a:r>
              <a:rPr lang="en-US" dirty="0">
                <a:latin typeface="Calibri" panose="020F0502020204030204" pitchFamily="34" charset="0"/>
              </a:rPr>
              <a:t> of Fuzzy rules</a:t>
            </a:r>
            <a:endParaRPr lang="en-US" dirty="0"/>
          </a:p>
        </p:txBody>
      </p:sp>
      <p:sp>
        <p:nvSpPr>
          <p:cNvPr id="3" name="Content Placeholder 2">
            <a:extLst>
              <a:ext uri="{FF2B5EF4-FFF2-40B4-BE49-F238E27FC236}">
                <a16:creationId xmlns:a16="http://schemas.microsoft.com/office/drawing/2014/main" id="{579F684B-3FA2-8A40-DDA3-57930B4A11E0}"/>
              </a:ext>
            </a:extLst>
          </p:cNvPr>
          <p:cNvSpPr>
            <a:spLocks noGrp="1"/>
          </p:cNvSpPr>
          <p:nvPr>
            <p:ph idx="1"/>
          </p:nvPr>
        </p:nvSpPr>
        <p:spPr/>
        <p:txBody>
          <a:bodyPr>
            <a:normAutofit/>
          </a:bodyPr>
          <a:lstStyle/>
          <a:p>
            <a:pPr algn="l"/>
            <a:r>
              <a:rPr lang="en-US" sz="2800" b="0" i="0" u="none" strike="noStrike" baseline="0" dirty="0">
                <a:latin typeface="Calibri" panose="020F0502020204030204" pitchFamily="34" charset="0"/>
              </a:rPr>
              <a:t>If </a:t>
            </a:r>
            <a:r>
              <a:rPr lang="en-US" sz="2800" dirty="0">
                <a:latin typeface="Calibri" panose="020F0502020204030204" pitchFamily="34" charset="0"/>
              </a:rPr>
              <a:t>temperature is </a:t>
            </a:r>
            <a:r>
              <a:rPr lang="en-US" sz="2800" u="sng" dirty="0">
                <a:latin typeface="Calibri" panose="020F0502020204030204" pitchFamily="34" charset="0"/>
              </a:rPr>
              <a:t>cold</a:t>
            </a:r>
            <a:r>
              <a:rPr lang="en-US" sz="2800" b="0" i="0" u="none" strike="noStrike" baseline="0" dirty="0">
                <a:latin typeface="Calibri" panose="020F0502020204030204" pitchFamily="34" charset="0"/>
              </a:rPr>
              <a:t>, then wear </a:t>
            </a:r>
            <a:r>
              <a:rPr lang="en-US" sz="2800" b="0" i="0" u="sng" strike="noStrike" baseline="0" dirty="0">
                <a:latin typeface="Calibri" panose="020F0502020204030204" pitchFamily="34" charset="0"/>
              </a:rPr>
              <a:t>thick cloths</a:t>
            </a:r>
            <a:r>
              <a:rPr lang="en-US" sz="2800" b="0" i="0" u="none" strike="noStrike" baseline="0" dirty="0">
                <a:latin typeface="Calibri" panose="020F0502020204030204" pitchFamily="34" charset="0"/>
              </a:rPr>
              <a:t>.</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p>
          <a:p>
            <a:pPr algn="l"/>
            <a:endParaRPr lang="en-US" sz="2800" b="0" i="0" u="none" strike="noStrike" baseline="0" dirty="0">
              <a:latin typeface="Calibri" panose="020F0502020204030204" pitchFamily="34" charset="0"/>
            </a:endParaRPr>
          </a:p>
          <a:p>
            <a:pPr algn="l"/>
            <a:r>
              <a:rPr lang="en-US" sz="2800" b="0" i="0" u="none" strike="noStrike" baseline="0" dirty="0">
                <a:latin typeface="Calibri" panose="020F0502020204030204" pitchFamily="34" charset="0"/>
              </a:rPr>
              <a:t>If it is </a:t>
            </a:r>
            <a:r>
              <a:rPr lang="en-US" sz="2800" b="0" i="0" u="sng" strike="noStrike" baseline="0" dirty="0">
                <a:latin typeface="Calibri" panose="020F0502020204030204" pitchFamily="34" charset="0"/>
              </a:rPr>
              <a:t>crowded</a:t>
            </a:r>
            <a:r>
              <a:rPr lang="en-US" sz="2800" b="0" i="0" u="none" strike="noStrike" baseline="0" dirty="0">
                <a:latin typeface="Calibri" panose="020F0502020204030204" pitchFamily="34" charset="0"/>
              </a:rPr>
              <a:t>, then aircon temperature set </a:t>
            </a:r>
            <a:r>
              <a:rPr lang="en-US" sz="2800" b="0" i="0" u="sng" strike="noStrike" baseline="0" dirty="0">
                <a:latin typeface="Calibri" panose="020F0502020204030204" pitchFamily="34" charset="0"/>
              </a:rPr>
              <a:t>low</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 ,</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endParaRPr lang="en-US" sz="2800" b="0" i="0" u="sng" strike="noStrike" baseline="0" dirty="0">
              <a:solidFill>
                <a:srgbClr val="FF0000"/>
              </a:solidFill>
              <a:latin typeface="Calibri" panose="020F0502020204030204" pitchFamily="34" charset="0"/>
            </a:endParaRPr>
          </a:p>
          <a:p>
            <a:pPr algn="l"/>
            <a:endParaRPr lang="en-US" sz="2800" b="0" i="0" u="none" strike="noStrike" baseline="0" dirty="0">
              <a:latin typeface="Calibri" panose="020F0502020204030204" pitchFamily="34" charset="0"/>
            </a:endParaRPr>
          </a:p>
          <a:p>
            <a:pPr algn="l"/>
            <a:r>
              <a:rPr lang="en-US" sz="2800" b="0" i="0" u="none" strike="noStrike" baseline="0" dirty="0">
                <a:latin typeface="Calibri" panose="020F0502020204030204" pitchFamily="34" charset="0"/>
              </a:rPr>
              <a:t>If sunlight is </a:t>
            </a:r>
            <a:r>
              <a:rPr lang="en-US" sz="2800" b="0" i="0" u="sng" strike="noStrike" baseline="0" dirty="0">
                <a:latin typeface="Calibri" panose="020F0502020204030204" pitchFamily="34" charset="0"/>
              </a:rPr>
              <a:t>strong</a:t>
            </a:r>
            <a:r>
              <a:rPr lang="en-US" sz="2800" b="0" i="0" u="none" strike="noStrike" baseline="0" dirty="0">
                <a:latin typeface="Calibri" panose="020F0502020204030204" pitchFamily="34" charset="0"/>
              </a:rPr>
              <a:t>, then use a </a:t>
            </a:r>
            <a:r>
              <a:rPr lang="en-US" sz="2800" b="0" i="0" u="sng" strike="noStrike" baseline="0" dirty="0">
                <a:latin typeface="Calibri" panose="020F0502020204030204" pitchFamily="34" charset="0"/>
              </a:rPr>
              <a:t>darker</a:t>
            </a:r>
            <a:r>
              <a:rPr lang="en-US" sz="2800" b="0" i="0" u="none" strike="noStrike" baseline="0" dirty="0">
                <a:latin typeface="Calibri" panose="020F0502020204030204" pitchFamily="34" charset="0"/>
              </a:rPr>
              <a:t> filter.</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 ,</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p>
        </p:txBody>
      </p:sp>
      <p:sp>
        <p:nvSpPr>
          <p:cNvPr id="4" name="Footer Placeholder 3">
            <a:extLst>
              <a:ext uri="{FF2B5EF4-FFF2-40B4-BE49-F238E27FC236}">
                <a16:creationId xmlns:a16="http://schemas.microsoft.com/office/drawing/2014/main" id="{405BCE4D-B3D7-2769-094A-7C6FB7C36B3B}"/>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3A34549-9CC5-4421-16F4-228D732C30B1}"/>
              </a:ext>
            </a:extLst>
          </p:cNvPr>
          <p:cNvSpPr>
            <a:spLocks noGrp="1"/>
          </p:cNvSpPr>
          <p:nvPr>
            <p:ph type="sldNum" sz="quarter" idx="12"/>
          </p:nvPr>
        </p:nvSpPr>
        <p:spPr/>
        <p:txBody>
          <a:bodyPr/>
          <a:lstStyle/>
          <a:p>
            <a:fld id="{B28686DF-4AC6-44BB-9261-A3C12E8BDC53}" type="slidenum">
              <a:rPr lang="en-US" altLang="zh-HK" smtClean="0"/>
              <a:pPr/>
              <a:t>29</a:t>
            </a:fld>
            <a:endParaRPr lang="en-US" altLang="zh-HK"/>
          </a:p>
        </p:txBody>
      </p:sp>
    </p:spTree>
    <p:extLst>
      <p:ext uri="{BB962C8B-B14F-4D97-AF65-F5344CB8AC3E}">
        <p14:creationId xmlns:p14="http://schemas.microsoft.com/office/powerpoint/2010/main" val="127680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ED1-3784-ED6E-E36A-673C0667618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689B2F8-6CC5-7135-82C5-97BE1B4AFCA9}"/>
              </a:ext>
            </a:extLst>
          </p:cNvPr>
          <p:cNvSpPr>
            <a:spLocks noGrp="1"/>
          </p:cNvSpPr>
          <p:nvPr>
            <p:ph idx="1"/>
          </p:nvPr>
        </p:nvSpPr>
        <p:spPr/>
        <p:txBody>
          <a:bodyPr>
            <a:normAutofit/>
          </a:bodyPr>
          <a:lstStyle/>
          <a:p>
            <a:r>
              <a:rPr lang="en-US" sz="3200" b="0" i="0" u="none" strike="noStrike" baseline="0" dirty="0">
                <a:latin typeface="ArialMT"/>
              </a:rPr>
              <a:t>What is Fuzzy Logic?</a:t>
            </a:r>
          </a:p>
          <a:p>
            <a:pPr lvl="1"/>
            <a:r>
              <a:rPr lang="en-US" sz="2400" dirty="0"/>
              <a:t>Fuzzy means  not very certain.</a:t>
            </a:r>
          </a:p>
          <a:p>
            <a:pPr lvl="1"/>
            <a:r>
              <a:rPr lang="en-US" sz="2400" dirty="0"/>
              <a:t>Therefore, the boundary of division of a set is not clear cut</a:t>
            </a:r>
          </a:p>
          <a:p>
            <a:pPr lvl="1"/>
            <a:r>
              <a:rPr lang="en-US" sz="2400" dirty="0"/>
              <a:t>In classical theory an element is either in a set or not. </a:t>
            </a:r>
          </a:p>
          <a:p>
            <a:pPr lvl="1"/>
            <a:r>
              <a:rPr lang="en-US" sz="2400" dirty="0"/>
              <a:t>But for fuzzy set, an element can have partial membership of a fuzzy set.</a:t>
            </a:r>
          </a:p>
          <a:p>
            <a:r>
              <a:rPr lang="en-US" sz="2800" dirty="0"/>
              <a:t>Examples:</a:t>
            </a:r>
          </a:p>
          <a:p>
            <a:pPr lvl="1"/>
            <a:r>
              <a:rPr lang="en-US" sz="2400" dirty="0"/>
              <a:t>Cold warm, hot are fuzzy concepts. (linguistic variables)</a:t>
            </a:r>
          </a:p>
          <a:p>
            <a:pPr lvl="1"/>
            <a:r>
              <a:rPr lang="en-US" sz="2400" dirty="0"/>
              <a:t>For some people, cold means -20</a:t>
            </a:r>
            <a:r>
              <a:rPr lang="en-US" sz="2400" dirty="0">
                <a:sym typeface="Symbol" panose="05050102010706020507" pitchFamily="18" charset="2"/>
              </a:rPr>
              <a:t></a:t>
            </a:r>
            <a:r>
              <a:rPr lang="en-US" sz="2400" dirty="0"/>
              <a:t>C, but for some t can be 10</a:t>
            </a:r>
            <a:r>
              <a:rPr lang="en-US" sz="2400" dirty="0">
                <a:sym typeface="Symbol" panose="05050102010706020507" pitchFamily="18" charset="2"/>
              </a:rPr>
              <a:t> </a:t>
            </a:r>
            <a:r>
              <a:rPr lang="en-US" sz="2400" dirty="0"/>
              <a:t>C. Hot for some is 35</a:t>
            </a:r>
            <a:r>
              <a:rPr lang="en-US" sz="2400" dirty="0">
                <a:sym typeface="Symbol" panose="05050102010706020507" pitchFamily="18" charset="2"/>
              </a:rPr>
              <a:t> </a:t>
            </a:r>
            <a:r>
              <a:rPr lang="en-US" sz="2400" dirty="0"/>
              <a:t>C, some may mean 25</a:t>
            </a:r>
            <a:r>
              <a:rPr lang="en-US" sz="2400" dirty="0">
                <a:sym typeface="Symbol" panose="05050102010706020507" pitchFamily="18" charset="2"/>
              </a:rPr>
              <a:t> </a:t>
            </a:r>
            <a:r>
              <a:rPr lang="en-US" sz="2400" dirty="0"/>
              <a:t>C. </a:t>
            </a:r>
          </a:p>
          <a:p>
            <a:pPr lvl="1"/>
            <a:endParaRPr lang="en-US" sz="2400" dirty="0"/>
          </a:p>
          <a:p>
            <a:pPr algn="l"/>
            <a:endParaRPr lang="en-US" dirty="0"/>
          </a:p>
        </p:txBody>
      </p:sp>
      <p:sp>
        <p:nvSpPr>
          <p:cNvPr id="4" name="Footer Placeholder 3">
            <a:extLst>
              <a:ext uri="{FF2B5EF4-FFF2-40B4-BE49-F238E27FC236}">
                <a16:creationId xmlns:a16="http://schemas.microsoft.com/office/drawing/2014/main" id="{DF8CD6B1-6AE4-F8D5-91C6-4AEB895CF26E}"/>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2973BF87-7CDB-0300-5A21-4BE0DCED788C}"/>
              </a:ext>
            </a:extLst>
          </p:cNvPr>
          <p:cNvSpPr>
            <a:spLocks noGrp="1"/>
          </p:cNvSpPr>
          <p:nvPr>
            <p:ph type="sldNum" sz="quarter" idx="12"/>
          </p:nvPr>
        </p:nvSpPr>
        <p:spPr/>
        <p:txBody>
          <a:bodyPr/>
          <a:lstStyle/>
          <a:p>
            <a:fld id="{B28686DF-4AC6-44BB-9261-A3C12E8BDC53}" type="slidenum">
              <a:rPr lang="en-US" altLang="zh-HK" smtClean="0"/>
              <a:pPr/>
              <a:t>3</a:t>
            </a:fld>
            <a:endParaRPr lang="en-US" altLang="zh-HK"/>
          </a:p>
        </p:txBody>
      </p:sp>
    </p:spTree>
    <p:extLst>
      <p:ext uri="{BB962C8B-B14F-4D97-AF65-F5344CB8AC3E}">
        <p14:creationId xmlns:p14="http://schemas.microsoft.com/office/powerpoint/2010/main" val="19575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6437-6DDC-7F75-5F19-7B7AD73A2EB6}"/>
              </a:ext>
            </a:extLst>
          </p:cNvPr>
          <p:cNvSpPr>
            <a:spLocks noGrp="1"/>
          </p:cNvSpPr>
          <p:nvPr>
            <p:ph type="title"/>
          </p:nvPr>
        </p:nvSpPr>
        <p:spPr/>
        <p:txBody>
          <a:bodyPr/>
          <a:lstStyle/>
          <a:p>
            <a:r>
              <a:rPr lang="en-US" dirty="0"/>
              <a:t>Fuzzy inference process</a:t>
            </a:r>
          </a:p>
        </p:txBody>
      </p:sp>
      <p:sp>
        <p:nvSpPr>
          <p:cNvPr id="3" name="Content Placeholder 2">
            <a:extLst>
              <a:ext uri="{FF2B5EF4-FFF2-40B4-BE49-F238E27FC236}">
                <a16:creationId xmlns:a16="http://schemas.microsoft.com/office/drawing/2014/main" id="{B71BBF7B-C2F0-55A5-F2A6-E997725B75A4}"/>
              </a:ext>
            </a:extLst>
          </p:cNvPr>
          <p:cNvSpPr>
            <a:spLocks noGrp="1"/>
          </p:cNvSpPr>
          <p:nvPr>
            <p:ph idx="1"/>
          </p:nvPr>
        </p:nvSpPr>
        <p:spPr>
          <a:xfrm>
            <a:off x="172935" y="1384798"/>
            <a:ext cx="8229600" cy="4525963"/>
          </a:xfrm>
        </p:spPr>
        <p:txBody>
          <a:bodyPr/>
          <a:lstStyle/>
          <a:p>
            <a:r>
              <a:rPr lang="en-US" dirty="0"/>
              <a:t>E.g., motor speed for the fan inside a car of the train?</a:t>
            </a:r>
          </a:p>
        </p:txBody>
      </p:sp>
      <p:sp>
        <p:nvSpPr>
          <p:cNvPr id="4" name="Footer Placeholder 3">
            <a:extLst>
              <a:ext uri="{FF2B5EF4-FFF2-40B4-BE49-F238E27FC236}">
                <a16:creationId xmlns:a16="http://schemas.microsoft.com/office/drawing/2014/main" id="{B37E1AC6-8D3D-A716-ACD0-B0BE1973B29A}"/>
              </a:ext>
            </a:extLst>
          </p:cNvPr>
          <p:cNvSpPr>
            <a:spLocks noGrp="1"/>
          </p:cNvSpPr>
          <p:nvPr>
            <p:ph type="ftr" sz="quarter" idx="11"/>
          </p:nvPr>
        </p:nvSpPr>
        <p:spPr>
          <a:xfrm>
            <a:off x="3124200" y="6400799"/>
            <a:ext cx="2895600" cy="365125"/>
          </a:xfrm>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E8FF354D-7D3B-6BFB-4D02-5486E4B8E367}"/>
              </a:ext>
            </a:extLst>
          </p:cNvPr>
          <p:cNvSpPr>
            <a:spLocks noGrp="1"/>
          </p:cNvSpPr>
          <p:nvPr>
            <p:ph type="sldNum" sz="quarter" idx="12"/>
          </p:nvPr>
        </p:nvSpPr>
        <p:spPr>
          <a:xfrm>
            <a:off x="6650352" y="6308725"/>
            <a:ext cx="2133600" cy="365125"/>
          </a:xfrm>
        </p:spPr>
        <p:txBody>
          <a:bodyPr/>
          <a:lstStyle/>
          <a:p>
            <a:fld id="{B28686DF-4AC6-44BB-9261-A3C12E8BDC53}" type="slidenum">
              <a:rPr lang="en-US" altLang="zh-HK" smtClean="0"/>
              <a:pPr/>
              <a:t>30</a:t>
            </a:fld>
            <a:endParaRPr lang="en-US" altLang="zh-HK" dirty="0"/>
          </a:p>
        </p:txBody>
      </p:sp>
      <p:sp>
        <p:nvSpPr>
          <p:cNvPr id="6" name="TextBox 5">
            <a:extLst>
              <a:ext uri="{FF2B5EF4-FFF2-40B4-BE49-F238E27FC236}">
                <a16:creationId xmlns:a16="http://schemas.microsoft.com/office/drawing/2014/main" id="{31263F1F-0324-B393-E4FA-E40A3FE7B08C}"/>
              </a:ext>
            </a:extLst>
          </p:cNvPr>
          <p:cNvSpPr txBox="1"/>
          <p:nvPr/>
        </p:nvSpPr>
        <p:spPr>
          <a:xfrm flipH="1">
            <a:off x="1679938" y="2640370"/>
            <a:ext cx="2352674" cy="3016210"/>
          </a:xfrm>
          <a:prstGeom prst="rect">
            <a:avLst/>
          </a:prstGeom>
          <a:noFill/>
          <a:ln>
            <a:solidFill>
              <a:schemeClr val="accent1">
                <a:shade val="50000"/>
              </a:schemeClr>
            </a:solidFill>
          </a:ln>
        </p:spPr>
        <p:txBody>
          <a:bodyPr wrap="square" rtlCol="0">
            <a:spAutoFit/>
          </a:bodyPr>
          <a:lstStyle/>
          <a:p>
            <a:r>
              <a:rPr lang="en-US" sz="3200" b="1" dirty="0"/>
              <a:t>Step1</a:t>
            </a:r>
          </a:p>
          <a:p>
            <a:r>
              <a:rPr lang="en-US" sz="3200" b="1" dirty="0"/>
              <a:t>Fuzzification</a:t>
            </a:r>
            <a:endParaRPr lang="en-US" b="1" dirty="0"/>
          </a:p>
          <a:p>
            <a:r>
              <a:rPr lang="en-US" dirty="0"/>
              <a:t>Measure inputs,</a:t>
            </a:r>
          </a:p>
          <a:p>
            <a:r>
              <a:rPr lang="en-US" dirty="0"/>
              <a:t>turn them to linguistic descriptions : </a:t>
            </a:r>
            <a:r>
              <a:rPr lang="en-US" b="1" dirty="0">
                <a:solidFill>
                  <a:srgbClr val="FF0000"/>
                </a:solidFill>
              </a:rPr>
              <a:t>temperature</a:t>
            </a:r>
            <a:r>
              <a:rPr lang="en-US" dirty="0"/>
              <a:t>=hot ,or cold</a:t>
            </a:r>
          </a:p>
          <a:p>
            <a:r>
              <a:rPr lang="en-US" b="1" dirty="0">
                <a:solidFill>
                  <a:srgbClr val="0070C0"/>
                </a:solidFill>
              </a:rPr>
              <a:t>People</a:t>
            </a:r>
            <a:r>
              <a:rPr lang="en-US" dirty="0"/>
              <a:t>=few, medium, packed</a:t>
            </a:r>
          </a:p>
        </p:txBody>
      </p:sp>
      <p:sp>
        <p:nvSpPr>
          <p:cNvPr id="8" name="TextBox 7">
            <a:extLst>
              <a:ext uri="{FF2B5EF4-FFF2-40B4-BE49-F238E27FC236}">
                <a16:creationId xmlns:a16="http://schemas.microsoft.com/office/drawing/2014/main" id="{30053FF0-3ED4-E0E0-8B1D-9DC918BC408B}"/>
              </a:ext>
            </a:extLst>
          </p:cNvPr>
          <p:cNvSpPr txBox="1"/>
          <p:nvPr/>
        </p:nvSpPr>
        <p:spPr>
          <a:xfrm flipH="1">
            <a:off x="4267200" y="2286000"/>
            <a:ext cx="1861184" cy="4154984"/>
          </a:xfrm>
          <a:prstGeom prst="rect">
            <a:avLst/>
          </a:prstGeom>
          <a:noFill/>
          <a:ln>
            <a:solidFill>
              <a:schemeClr val="accent1">
                <a:shade val="50000"/>
              </a:schemeClr>
            </a:solidFill>
          </a:ln>
        </p:spPr>
        <p:txBody>
          <a:bodyPr wrap="square" rtlCol="0">
            <a:spAutoFit/>
          </a:bodyPr>
          <a:lstStyle/>
          <a:p>
            <a:r>
              <a:rPr lang="en-US" sz="2800" b="1" dirty="0"/>
              <a:t>Step2</a:t>
            </a:r>
          </a:p>
          <a:p>
            <a:r>
              <a:rPr lang="en-US" sz="2800" b="1" dirty="0"/>
              <a:t>Rule Evaluation</a:t>
            </a:r>
            <a:endParaRPr lang="en-US" b="1" dirty="0"/>
          </a:p>
          <a:p>
            <a:pPr marL="285750" indent="-285750">
              <a:buFont typeface="Arial" panose="020B0604020202020204" pitchFamily="34" charset="0"/>
              <a:buChar char="•"/>
            </a:pPr>
            <a:r>
              <a:rPr lang="en-US" dirty="0"/>
              <a:t>If temperature is hot, many people in the car, fan motor is set to high</a:t>
            </a:r>
          </a:p>
          <a:p>
            <a:pPr marL="285750" indent="-285750">
              <a:buFont typeface="Arial" panose="020B0604020202020204" pitchFamily="34" charset="0"/>
              <a:buChar char="•"/>
            </a:pPr>
            <a:r>
              <a:rPr lang="en-US" dirty="0"/>
              <a:t>If temperature is cold, few people in the car, fan motor is set to low</a:t>
            </a:r>
          </a:p>
        </p:txBody>
      </p:sp>
      <p:sp>
        <p:nvSpPr>
          <p:cNvPr id="9" name="TextBox 8">
            <a:extLst>
              <a:ext uri="{FF2B5EF4-FFF2-40B4-BE49-F238E27FC236}">
                <a16:creationId xmlns:a16="http://schemas.microsoft.com/office/drawing/2014/main" id="{D6BF734E-04D8-28A1-D795-313B446DD9D5}"/>
              </a:ext>
            </a:extLst>
          </p:cNvPr>
          <p:cNvSpPr txBox="1"/>
          <p:nvPr/>
        </p:nvSpPr>
        <p:spPr>
          <a:xfrm flipH="1">
            <a:off x="6385286" y="2545523"/>
            <a:ext cx="2623879" cy="2339102"/>
          </a:xfrm>
          <a:prstGeom prst="rect">
            <a:avLst/>
          </a:prstGeom>
          <a:noFill/>
          <a:ln>
            <a:solidFill>
              <a:schemeClr val="accent1">
                <a:shade val="50000"/>
              </a:schemeClr>
            </a:solidFill>
          </a:ln>
        </p:spPr>
        <p:txBody>
          <a:bodyPr wrap="square" rtlCol="0">
            <a:spAutoFit/>
          </a:bodyPr>
          <a:lstStyle/>
          <a:p>
            <a:r>
              <a:rPr lang="en-US" sz="2800" b="1" dirty="0"/>
              <a:t>Step3</a:t>
            </a:r>
          </a:p>
          <a:p>
            <a:r>
              <a:rPr lang="en-US" sz="2800" b="1" dirty="0"/>
              <a:t>Defuzzification</a:t>
            </a:r>
          </a:p>
          <a:p>
            <a:r>
              <a:rPr lang="en-US" dirty="0"/>
              <a:t>Combine the output of rules to become a real data.</a:t>
            </a:r>
          </a:p>
          <a:p>
            <a:r>
              <a:rPr lang="en-US" dirty="0"/>
              <a:t>E.g., set motor to 300 rpm.</a:t>
            </a:r>
          </a:p>
        </p:txBody>
      </p:sp>
      <p:cxnSp>
        <p:nvCxnSpPr>
          <p:cNvPr id="11" name="Straight Arrow Connector 10">
            <a:extLst>
              <a:ext uri="{FF2B5EF4-FFF2-40B4-BE49-F238E27FC236}">
                <a16:creationId xmlns:a16="http://schemas.microsoft.com/office/drawing/2014/main" id="{1E85BFC5-7AEA-DC44-3448-F1336DF87687}"/>
              </a:ext>
            </a:extLst>
          </p:cNvPr>
          <p:cNvCxnSpPr>
            <a:cxnSpLocks/>
            <a:stCxn id="6" idx="1"/>
          </p:cNvCxnSpPr>
          <p:nvPr/>
        </p:nvCxnSpPr>
        <p:spPr>
          <a:xfrm>
            <a:off x="4032612" y="4148475"/>
            <a:ext cx="234588"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889933-F3C0-40D6-2C6D-679037572F53}"/>
              </a:ext>
            </a:extLst>
          </p:cNvPr>
          <p:cNvSpPr txBox="1"/>
          <p:nvPr/>
        </p:nvSpPr>
        <p:spPr>
          <a:xfrm>
            <a:off x="205685" y="2401843"/>
            <a:ext cx="1281850" cy="3693319"/>
          </a:xfrm>
          <a:prstGeom prst="rect">
            <a:avLst/>
          </a:prstGeom>
          <a:noFill/>
        </p:spPr>
        <p:txBody>
          <a:bodyPr wrap="square" rtlCol="0">
            <a:spAutoFit/>
          </a:bodyPr>
          <a:lstStyle/>
          <a:p>
            <a:r>
              <a:rPr lang="en-US" dirty="0"/>
              <a:t>Sensor:</a:t>
            </a:r>
          </a:p>
          <a:p>
            <a:r>
              <a:rPr lang="en-US" dirty="0"/>
              <a:t>Car crisp temperature. Degrees in Celsius</a:t>
            </a:r>
          </a:p>
          <a:p>
            <a:endParaRPr lang="en-US" dirty="0"/>
          </a:p>
          <a:p>
            <a:r>
              <a:rPr lang="en-US" dirty="0"/>
              <a:t>How many people in the car. E.g.,</a:t>
            </a:r>
          </a:p>
          <a:p>
            <a:r>
              <a:rPr lang="en-US" dirty="0"/>
              <a:t>50 people</a:t>
            </a:r>
          </a:p>
          <a:p>
            <a:endParaRPr lang="en-US" dirty="0"/>
          </a:p>
          <a:p>
            <a:endParaRPr lang="en-US" dirty="0"/>
          </a:p>
        </p:txBody>
      </p:sp>
      <p:cxnSp>
        <p:nvCxnSpPr>
          <p:cNvPr id="19" name="Straight Arrow Connector 18">
            <a:extLst>
              <a:ext uri="{FF2B5EF4-FFF2-40B4-BE49-F238E27FC236}">
                <a16:creationId xmlns:a16="http://schemas.microsoft.com/office/drawing/2014/main" id="{F0558341-2F24-A0B8-C54C-546C5F2DF97B}"/>
              </a:ext>
            </a:extLst>
          </p:cNvPr>
          <p:cNvCxnSpPr>
            <a:cxnSpLocks/>
          </p:cNvCxnSpPr>
          <p:nvPr/>
        </p:nvCxnSpPr>
        <p:spPr>
          <a:xfrm>
            <a:off x="1478961" y="3021370"/>
            <a:ext cx="206697" cy="163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2CD0AF-8455-D6B3-F0B2-1D9836BFF545}"/>
              </a:ext>
            </a:extLst>
          </p:cNvPr>
          <p:cNvCxnSpPr>
            <a:cxnSpLocks/>
          </p:cNvCxnSpPr>
          <p:nvPr/>
        </p:nvCxnSpPr>
        <p:spPr>
          <a:xfrm>
            <a:off x="6128384" y="3499631"/>
            <a:ext cx="234588"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EF0A659-C795-C1E8-8AB5-B63FA79B0E8E}"/>
              </a:ext>
            </a:extLst>
          </p:cNvPr>
          <p:cNvSpPr txBox="1"/>
          <p:nvPr/>
        </p:nvSpPr>
        <p:spPr>
          <a:xfrm>
            <a:off x="234707" y="5421728"/>
            <a:ext cx="1103187" cy="523220"/>
          </a:xfrm>
          <a:prstGeom prst="rect">
            <a:avLst/>
          </a:prstGeom>
          <a:noFill/>
        </p:spPr>
        <p:txBody>
          <a:bodyPr wrap="none" rtlCol="0">
            <a:spAutoFit/>
          </a:bodyPr>
          <a:lstStyle/>
          <a:p>
            <a:r>
              <a:rPr lang="en-US" sz="2800" dirty="0"/>
              <a:t>Inputs</a:t>
            </a:r>
            <a:endParaRPr lang="en-US" dirty="0"/>
          </a:p>
        </p:txBody>
      </p:sp>
      <p:cxnSp>
        <p:nvCxnSpPr>
          <p:cNvPr id="43" name="Straight Arrow Connector 42">
            <a:extLst>
              <a:ext uri="{FF2B5EF4-FFF2-40B4-BE49-F238E27FC236}">
                <a16:creationId xmlns:a16="http://schemas.microsoft.com/office/drawing/2014/main" id="{F9151724-781A-E9FE-2CCF-3F3EEC9E8956}"/>
              </a:ext>
            </a:extLst>
          </p:cNvPr>
          <p:cNvCxnSpPr>
            <a:cxnSpLocks/>
          </p:cNvCxnSpPr>
          <p:nvPr/>
        </p:nvCxnSpPr>
        <p:spPr>
          <a:xfrm flipV="1">
            <a:off x="1337894" y="3647780"/>
            <a:ext cx="319730" cy="760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4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D77-FAD7-D344-5582-CB9FBBA18CC5}"/>
              </a:ext>
            </a:extLst>
          </p:cNvPr>
          <p:cNvSpPr>
            <a:spLocks noGrp="1"/>
          </p:cNvSpPr>
          <p:nvPr>
            <p:ph type="title"/>
          </p:nvPr>
        </p:nvSpPr>
        <p:spPr/>
        <p:txBody>
          <a:bodyPr>
            <a:normAutofit fontScale="90000"/>
          </a:bodyPr>
          <a:lstStyle/>
          <a:p>
            <a:r>
              <a:rPr lang="en-US" dirty="0"/>
              <a:t>Use an example to illustrate </a:t>
            </a:r>
            <a:br>
              <a:rPr lang="en-US" dirty="0"/>
            </a:br>
            <a:r>
              <a:rPr lang="en-US" dirty="0"/>
              <a:t>the Fuzzy inference process  </a:t>
            </a:r>
          </a:p>
        </p:txBody>
      </p:sp>
      <p:sp>
        <p:nvSpPr>
          <p:cNvPr id="3" name="Content Placeholder 2">
            <a:extLst>
              <a:ext uri="{FF2B5EF4-FFF2-40B4-BE49-F238E27FC236}">
                <a16:creationId xmlns:a16="http://schemas.microsoft.com/office/drawing/2014/main" id="{1C382E11-5964-8029-5804-71B5FDAF22B9}"/>
              </a:ext>
            </a:extLst>
          </p:cNvPr>
          <p:cNvSpPr>
            <a:spLocks noGrp="1"/>
          </p:cNvSpPr>
          <p:nvPr>
            <p:ph idx="1"/>
          </p:nvPr>
        </p:nvSpPr>
        <p:spPr/>
        <p:txBody>
          <a:bodyPr/>
          <a:lstStyle/>
          <a:p>
            <a:r>
              <a:rPr lang="en-US" dirty="0"/>
              <a:t>In a train, the ventilation fan depends on </a:t>
            </a:r>
          </a:p>
          <a:p>
            <a:pPr lvl="1"/>
            <a:r>
              <a:rPr lang="en-US" dirty="0"/>
              <a:t>the temperature and </a:t>
            </a:r>
          </a:p>
          <a:p>
            <a:pPr lvl="1"/>
            <a:r>
              <a:rPr lang="en-US" dirty="0"/>
              <a:t>the number of people in the car.</a:t>
            </a:r>
          </a:p>
          <a:p>
            <a:r>
              <a:rPr lang="en-US" dirty="0"/>
              <a:t>E.g.,</a:t>
            </a:r>
          </a:p>
          <a:p>
            <a:pPr lvl="1"/>
            <a:r>
              <a:rPr lang="en-US" dirty="0"/>
              <a:t>Input :Temperature x (e.g., x=19 </a:t>
            </a:r>
            <a:r>
              <a:rPr lang="en-US" dirty="0">
                <a:sym typeface="Symbol" panose="05050102010706020507" pitchFamily="18" charset="2"/>
              </a:rPr>
              <a:t></a:t>
            </a:r>
            <a:r>
              <a:rPr lang="en-US" dirty="0"/>
              <a:t>C)</a:t>
            </a:r>
          </a:p>
          <a:p>
            <a:pPr lvl="1"/>
            <a:r>
              <a:rPr lang="en-US" dirty="0"/>
              <a:t>Input :Number of people y (e.g., y=142)</a:t>
            </a:r>
          </a:p>
          <a:p>
            <a:pPr lvl="1"/>
            <a:r>
              <a:rPr lang="en-US" dirty="0"/>
              <a:t>Output: Fan Motor speed 600 rpms (rotation per minutes)</a:t>
            </a:r>
          </a:p>
        </p:txBody>
      </p:sp>
      <p:sp>
        <p:nvSpPr>
          <p:cNvPr id="4" name="Footer Placeholder 3">
            <a:extLst>
              <a:ext uri="{FF2B5EF4-FFF2-40B4-BE49-F238E27FC236}">
                <a16:creationId xmlns:a16="http://schemas.microsoft.com/office/drawing/2014/main" id="{3A9B2C91-D11A-DA30-6248-87CE503D1F6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9B32523-1DE5-71F8-C8F2-731D42FDFC5E}"/>
              </a:ext>
            </a:extLst>
          </p:cNvPr>
          <p:cNvSpPr>
            <a:spLocks noGrp="1"/>
          </p:cNvSpPr>
          <p:nvPr>
            <p:ph type="sldNum" sz="quarter" idx="12"/>
          </p:nvPr>
        </p:nvSpPr>
        <p:spPr/>
        <p:txBody>
          <a:bodyPr/>
          <a:lstStyle/>
          <a:p>
            <a:fld id="{B28686DF-4AC6-44BB-9261-A3C12E8BDC53}" type="slidenum">
              <a:rPr lang="en-US" altLang="zh-HK" smtClean="0"/>
              <a:pPr/>
              <a:t>31</a:t>
            </a:fld>
            <a:endParaRPr lang="en-US" altLang="zh-HK"/>
          </a:p>
        </p:txBody>
      </p:sp>
      <p:pic>
        <p:nvPicPr>
          <p:cNvPr id="7" name="Picture 6" descr="A white train with a red stripe&#10;&#10;Description automatically generated">
            <a:extLst>
              <a:ext uri="{FF2B5EF4-FFF2-40B4-BE49-F238E27FC236}">
                <a16:creationId xmlns:a16="http://schemas.microsoft.com/office/drawing/2014/main" id="{B5FAB7BF-699F-3E90-3018-09BF936F9C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56630" y="2097197"/>
            <a:ext cx="2330170" cy="1331803"/>
          </a:xfrm>
          <a:prstGeom prst="rect">
            <a:avLst/>
          </a:prstGeom>
        </p:spPr>
      </p:pic>
      <p:sp>
        <p:nvSpPr>
          <p:cNvPr id="8" name="TextBox 7">
            <a:extLst>
              <a:ext uri="{FF2B5EF4-FFF2-40B4-BE49-F238E27FC236}">
                <a16:creationId xmlns:a16="http://schemas.microsoft.com/office/drawing/2014/main" id="{B7491598-02CB-54CA-E859-0E8FEBE3678B}"/>
              </a:ext>
            </a:extLst>
          </p:cNvPr>
          <p:cNvSpPr txBox="1"/>
          <p:nvPr/>
        </p:nvSpPr>
        <p:spPr>
          <a:xfrm>
            <a:off x="7620000" y="3332266"/>
            <a:ext cx="636673" cy="646331"/>
          </a:xfrm>
          <a:prstGeom prst="rect">
            <a:avLst/>
          </a:prstGeom>
          <a:noFill/>
        </p:spPr>
        <p:txBody>
          <a:bodyPr wrap="square" rtlCol="0">
            <a:spAutoFit/>
          </a:bodyPr>
          <a:lstStyle/>
          <a:p>
            <a:r>
              <a:rPr lang="en-HK" sz="600" dirty="0">
                <a:hlinkClick r:id="rId3" tooltip="https://pngimg.com/download/16620"/>
              </a:rPr>
              <a:t>This Photo</a:t>
            </a:r>
            <a:r>
              <a:rPr lang="en-HK" sz="600" dirty="0"/>
              <a:t> by Unknown Author is licensed under </a:t>
            </a:r>
            <a:r>
              <a:rPr lang="en-HK" sz="600" dirty="0">
                <a:hlinkClick r:id="rId4" tooltip="https://creativecommons.org/licenses/by-nc/3.0/"/>
              </a:rPr>
              <a:t>CC BY-NC</a:t>
            </a:r>
            <a:endParaRPr lang="en-HK" sz="600" dirty="0"/>
          </a:p>
        </p:txBody>
      </p:sp>
    </p:spTree>
    <p:extLst>
      <p:ext uri="{BB962C8B-B14F-4D97-AF65-F5344CB8AC3E}">
        <p14:creationId xmlns:p14="http://schemas.microsoft.com/office/powerpoint/2010/main" val="49857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1</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dirty="0"/>
              <a:t>Fuzzification</a:t>
            </a:r>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32</a:t>
            </a:fld>
            <a:endParaRPr lang="en-US" altLang="zh-HK"/>
          </a:p>
        </p:txBody>
      </p:sp>
    </p:spTree>
    <p:extLst>
      <p:ext uri="{BB962C8B-B14F-4D97-AF65-F5344CB8AC3E}">
        <p14:creationId xmlns:p14="http://schemas.microsoft.com/office/powerpoint/2010/main" val="308184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BCEE-2386-5E76-0C6F-5839F44E5964}"/>
              </a:ext>
            </a:extLst>
          </p:cNvPr>
          <p:cNvSpPr>
            <a:spLocks noGrp="1"/>
          </p:cNvSpPr>
          <p:nvPr>
            <p:ph type="title"/>
          </p:nvPr>
        </p:nvSpPr>
        <p:spPr/>
        <p:txBody>
          <a:bodyPr>
            <a:normAutofit fontScale="90000"/>
          </a:bodyPr>
          <a:lstStyle/>
          <a:p>
            <a:r>
              <a:rPr lang="en-US" dirty="0"/>
              <a:t>An example to show how Fuzzy inference works</a:t>
            </a:r>
          </a:p>
        </p:txBody>
      </p:sp>
      <p:sp>
        <p:nvSpPr>
          <p:cNvPr id="3" name="Content Placeholder 2">
            <a:extLst>
              <a:ext uri="{FF2B5EF4-FFF2-40B4-BE49-F238E27FC236}">
                <a16:creationId xmlns:a16="http://schemas.microsoft.com/office/drawing/2014/main" id="{8D536B02-8348-EBD7-D073-62E0CF214AE9}"/>
              </a:ext>
            </a:extLst>
          </p:cNvPr>
          <p:cNvSpPr>
            <a:spLocks noGrp="1"/>
          </p:cNvSpPr>
          <p:nvPr>
            <p:ph idx="1"/>
          </p:nvPr>
        </p:nvSpPr>
        <p:spPr/>
        <p:txBody>
          <a:bodyPr>
            <a:normAutofit fontScale="77500" lnSpcReduction="20000"/>
          </a:bodyPr>
          <a:lstStyle/>
          <a:p>
            <a:r>
              <a:rPr lang="en-US" sz="4000" dirty="0">
                <a:latin typeface="+mj-lt"/>
                <a:ea typeface="+mj-ea"/>
                <a:cs typeface="+mj-cs"/>
              </a:rPr>
              <a:t>In a train-car, the temperature is x=19 </a:t>
            </a:r>
            <a:r>
              <a:rPr lang="en-US" sz="4000" dirty="0">
                <a:latin typeface="+mj-lt"/>
                <a:ea typeface="+mj-ea"/>
                <a:cs typeface="+mj-cs"/>
                <a:sym typeface="Symbol" panose="05050102010706020507" pitchFamily="18" charset="2"/>
              </a:rPr>
              <a:t></a:t>
            </a:r>
            <a:r>
              <a:rPr lang="en-US" sz="4000" dirty="0">
                <a:latin typeface="+mj-lt"/>
                <a:ea typeface="+mj-ea"/>
                <a:cs typeface="+mj-cs"/>
              </a:rPr>
              <a:t>C, the number f people is y=142. Find the speed of the fan (z) in rpm</a:t>
            </a:r>
          </a:p>
          <a:p>
            <a:r>
              <a:rPr lang="en-US" sz="4000" dirty="0">
                <a:latin typeface="+mj-lt"/>
                <a:ea typeface="+mj-ea"/>
                <a:cs typeface="+mj-cs"/>
              </a:rPr>
              <a:t>Input x=19 (temperature)</a:t>
            </a:r>
          </a:p>
          <a:p>
            <a:r>
              <a:rPr lang="en-US" sz="4000" dirty="0">
                <a:latin typeface="+mj-lt"/>
                <a:ea typeface="+mj-ea"/>
                <a:cs typeface="+mj-cs"/>
              </a:rPr>
              <a:t>Input y=142 (num. of people in car)</a:t>
            </a:r>
          </a:p>
          <a:p>
            <a:r>
              <a:rPr lang="en-US" sz="4000" dirty="0">
                <a:latin typeface="+mj-lt"/>
                <a:ea typeface="+mj-ea"/>
                <a:cs typeface="+mj-cs"/>
              </a:rPr>
              <a:t>Example: our task</a:t>
            </a:r>
          </a:p>
          <a:p>
            <a:pPr lvl="1"/>
            <a:r>
              <a:rPr lang="en-US" sz="3600" dirty="0"/>
              <a:t>given: </a:t>
            </a:r>
            <a:r>
              <a:rPr lang="es-ES" sz="3600" dirty="0" err="1"/>
              <a:t>uA_warm</a:t>
            </a:r>
            <a:r>
              <a:rPr lang="es-ES" sz="3600" dirty="0"/>
              <a:t>(x=19)=0.857, </a:t>
            </a:r>
            <a:r>
              <a:rPr lang="es-ES" sz="3600" dirty="0" err="1"/>
              <a:t>uB_normal</a:t>
            </a:r>
            <a:r>
              <a:rPr lang="es-ES" sz="3600" dirty="0"/>
              <a:t>(y=142)=0.16, </a:t>
            </a:r>
            <a:r>
              <a:rPr lang="es-ES" sz="3600" dirty="0" err="1"/>
              <a:t>uB_crowded</a:t>
            </a:r>
            <a:r>
              <a:rPr lang="es-ES" sz="3600" dirty="0"/>
              <a:t>(y=142)=0.53</a:t>
            </a:r>
            <a:endParaRPr lang="en-US" sz="3600" dirty="0">
              <a:latin typeface="+mj-lt"/>
              <a:ea typeface="+mj-ea"/>
              <a:cs typeface="+mj-cs"/>
            </a:endParaRPr>
          </a:p>
          <a:p>
            <a:pPr lvl="1"/>
            <a:r>
              <a:rPr lang="en-US" sz="3600" dirty="0">
                <a:latin typeface="+mj-lt"/>
                <a:ea typeface="+mj-ea"/>
                <a:cs typeface="+mj-cs"/>
              </a:rPr>
              <a:t>Find the speed of the fan z,</a:t>
            </a:r>
          </a:p>
        </p:txBody>
      </p:sp>
      <p:sp>
        <p:nvSpPr>
          <p:cNvPr id="4" name="Footer Placeholder 3">
            <a:extLst>
              <a:ext uri="{FF2B5EF4-FFF2-40B4-BE49-F238E27FC236}">
                <a16:creationId xmlns:a16="http://schemas.microsoft.com/office/drawing/2014/main" id="{2CD372E9-E602-FD80-CF4A-EE8E237A4BF2}"/>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E5A7C63-21A8-4025-595E-76BCF5572AE8}"/>
              </a:ext>
            </a:extLst>
          </p:cNvPr>
          <p:cNvSpPr>
            <a:spLocks noGrp="1"/>
          </p:cNvSpPr>
          <p:nvPr>
            <p:ph type="sldNum" sz="quarter" idx="12"/>
          </p:nvPr>
        </p:nvSpPr>
        <p:spPr/>
        <p:txBody>
          <a:bodyPr/>
          <a:lstStyle/>
          <a:p>
            <a:fld id="{B28686DF-4AC6-44BB-9261-A3C12E8BDC53}" type="slidenum">
              <a:rPr lang="en-US" altLang="zh-HK" smtClean="0"/>
              <a:pPr/>
              <a:t>33</a:t>
            </a:fld>
            <a:endParaRPr lang="en-US" altLang="zh-HK"/>
          </a:p>
        </p:txBody>
      </p:sp>
    </p:spTree>
    <p:extLst>
      <p:ext uri="{BB962C8B-B14F-4D97-AF65-F5344CB8AC3E}">
        <p14:creationId xmlns:p14="http://schemas.microsoft.com/office/powerpoint/2010/main" val="2670607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2700" dirty="0"/>
              <a:t>Worksheet 3: Step1: Calculation examples for </a:t>
            </a:r>
            <a:r>
              <a:rPr lang="en-US" sz="2700" dirty="0">
                <a:solidFill>
                  <a:srgbClr val="000000"/>
                </a:solidFill>
                <a:latin typeface="ArialMT"/>
                <a:sym typeface="Symbol" panose="05050102010706020507" pitchFamily="18" charset="2"/>
              </a:rPr>
              <a:t></a:t>
            </a:r>
            <a:r>
              <a:rPr lang="en-US" sz="2700" dirty="0" err="1">
                <a:solidFill>
                  <a:srgbClr val="000000"/>
                </a:solidFill>
                <a:latin typeface="ArialMT"/>
                <a:sym typeface="Symbol" panose="05050102010706020507" pitchFamily="18" charset="2"/>
              </a:rPr>
              <a:t>A_warm</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4046482" cy="5441997"/>
          </a:xfrm>
        </p:spPr>
        <p:txBody>
          <a:bodyPr>
            <a:normAutofit/>
          </a:bodyPr>
          <a:lstStyle/>
          <a:p>
            <a:r>
              <a:rPr lang="en-US" sz="1600" dirty="0">
                <a:solidFill>
                  <a:schemeClr val="bg1">
                    <a:lumMod val="50000"/>
                  </a:schemeClr>
                </a:solidFill>
                <a:latin typeface="ArialMT"/>
              </a:rPr>
              <a:t>If x=</a:t>
            </a:r>
            <a:r>
              <a:rPr lang="en-US" sz="1800" dirty="0">
                <a:solidFill>
                  <a:schemeClr val="bg1">
                    <a:lumMod val="50000"/>
                  </a:schemeClr>
                </a:solidFill>
                <a:latin typeface="ArialMT"/>
              </a:rPr>
              <a:t>18 </a:t>
            </a:r>
            <a:r>
              <a:rPr lang="en-US" sz="1800" dirty="0">
                <a:solidFill>
                  <a:schemeClr val="bg1">
                    <a:lumMod val="50000"/>
                  </a:schemeClr>
                </a:solidFill>
                <a:sym typeface="Symbol" panose="05050102010706020507" pitchFamily="18" charset="2"/>
              </a:rPr>
              <a:t>C , </a:t>
            </a:r>
            <a:r>
              <a:rPr lang="en-US" sz="1800" dirty="0"/>
              <a:t>warm a=11, b=18, c=25</a:t>
            </a:r>
            <a:endParaRPr lang="en-US" sz="1800" dirty="0">
              <a:solidFill>
                <a:schemeClr val="bg1">
                  <a:lumMod val="50000"/>
                </a:schemeClr>
              </a:solidFill>
              <a:sym typeface="Symbol" panose="05050102010706020507" pitchFamily="18" charset="2"/>
            </a:endParaRPr>
          </a:p>
          <a:p>
            <a:pPr lvl="1"/>
            <a:r>
              <a:rPr lang="en-US" sz="1600" dirty="0">
                <a:solidFill>
                  <a:schemeClr val="bg1">
                    <a:lumMod val="50000"/>
                  </a:schemeClr>
                </a:solidFill>
                <a:latin typeface="ArialMT"/>
                <a:sym typeface="Symbol" panose="05050102010706020507" pitchFamily="18" charset="2"/>
              </a:rPr>
              <a:t>Find </a:t>
            </a:r>
            <a:r>
              <a:rPr lang="en-US" sz="1600" dirty="0" err="1">
                <a:solidFill>
                  <a:schemeClr val="bg1">
                    <a:lumMod val="50000"/>
                  </a:schemeClr>
                </a:solidFill>
                <a:latin typeface="ArialMT"/>
                <a:sym typeface="Symbol" panose="05050102010706020507" pitchFamily="18" charset="2"/>
              </a:rPr>
              <a:t>A_warm</a:t>
            </a:r>
            <a:r>
              <a:rPr lang="en-US" sz="1600" dirty="0">
                <a:solidFill>
                  <a:schemeClr val="bg1">
                    <a:lumMod val="50000"/>
                  </a:schemeClr>
                </a:solidFill>
                <a:latin typeface="ArialMT"/>
                <a:sym typeface="Symbol" panose="05050102010706020507" pitchFamily="18" charset="2"/>
              </a:rPr>
              <a:t>(x=18)</a:t>
            </a:r>
            <a:endParaRPr lang="en-US" sz="1600" dirty="0">
              <a:solidFill>
                <a:schemeClr val="bg1">
                  <a:lumMod val="50000"/>
                </a:schemeClr>
              </a:solidFill>
              <a:latin typeface="ArialMT"/>
            </a:endParaRPr>
          </a:p>
          <a:p>
            <a:pPr lvl="1"/>
            <a:r>
              <a:rPr lang="en-US" sz="2000" dirty="0" err="1">
                <a:solidFill>
                  <a:schemeClr val="bg1">
                    <a:lumMod val="50000"/>
                  </a:schemeClr>
                </a:solidFill>
              </a:rPr>
              <a:t>uA_warm</a:t>
            </a:r>
            <a:r>
              <a:rPr lang="en-US" sz="2000" dirty="0">
                <a:solidFill>
                  <a:schemeClr val="bg1">
                    <a:lumMod val="50000"/>
                  </a:schemeClr>
                </a:solidFill>
              </a:rPr>
              <a:t>(x=18)=(x-a)/(b-a)</a:t>
            </a:r>
          </a:p>
          <a:p>
            <a:pPr lvl="1"/>
            <a:r>
              <a:rPr lang="en-US" sz="2000" dirty="0">
                <a:solidFill>
                  <a:schemeClr val="bg1">
                    <a:lumMod val="50000"/>
                  </a:schemeClr>
                </a:solidFill>
              </a:rPr>
              <a:t>=(18-11)/(18-11)</a:t>
            </a:r>
          </a:p>
          <a:p>
            <a:pPr lvl="1"/>
            <a:r>
              <a:rPr lang="en-US" sz="2000" dirty="0">
                <a:solidFill>
                  <a:schemeClr val="bg1">
                    <a:lumMod val="50000"/>
                  </a:schemeClr>
                </a:solidFill>
              </a:rPr>
              <a:t>=1</a:t>
            </a:r>
          </a:p>
          <a:p>
            <a:r>
              <a:rPr lang="en-US" sz="2000" dirty="0"/>
              <a:t>If x=19, warm a=11, b=18, c=25</a:t>
            </a:r>
          </a:p>
          <a:p>
            <a:pPr lvl="1">
              <a:buFont typeface="Wingdings" panose="05000000000000000000" pitchFamily="2" charset="2"/>
              <a:buChar char="§"/>
            </a:pPr>
            <a:r>
              <a:rPr lang="en-US" sz="2000" dirty="0"/>
              <a:t>Find </a:t>
            </a:r>
            <a:r>
              <a:rPr lang="en-US" sz="2000" dirty="0" err="1"/>
              <a:t>uA_warm</a:t>
            </a:r>
            <a:r>
              <a:rPr lang="en-US" sz="2000" dirty="0"/>
              <a:t>(x=19) </a:t>
            </a:r>
          </a:p>
          <a:p>
            <a:pPr lvl="1">
              <a:buFont typeface="Wingdings" panose="05000000000000000000" pitchFamily="2" charset="2"/>
              <a:buChar char="§"/>
            </a:pPr>
            <a:r>
              <a:rPr lang="en-US" sz="2000" dirty="0"/>
              <a:t>MC question, Choices:</a:t>
            </a:r>
          </a:p>
          <a:p>
            <a:pPr marL="914400" lvl="1" indent="-457200">
              <a:buFont typeface="+mj-lt"/>
              <a:buAutoNum type="arabicParenR"/>
            </a:pPr>
            <a:r>
              <a:rPr lang="en-US" sz="2000" dirty="0"/>
              <a:t>0</a:t>
            </a:r>
          </a:p>
          <a:p>
            <a:pPr marL="914400" lvl="1" indent="-457200">
              <a:buFont typeface="+mj-lt"/>
              <a:buAutoNum type="arabicParenR"/>
            </a:pPr>
            <a:r>
              <a:rPr lang="en-US" sz="2000" dirty="0"/>
              <a:t>0.862</a:t>
            </a:r>
          </a:p>
          <a:p>
            <a:pPr marL="914400" lvl="1" indent="-457200">
              <a:buFont typeface="+mj-lt"/>
              <a:buAutoNum type="arabicParenR"/>
            </a:pPr>
            <a:r>
              <a:rPr lang="en-US" sz="2000" dirty="0"/>
              <a:t>0.857</a:t>
            </a:r>
          </a:p>
          <a:p>
            <a:pPr marL="914400" lvl="1" indent="-457200">
              <a:buFont typeface="+mj-lt"/>
              <a:buAutoNum type="arabicParenR"/>
            </a:pPr>
            <a:r>
              <a:rPr lang="en-US" sz="2000" dirty="0"/>
              <a:t>0.840</a:t>
            </a:r>
          </a:p>
          <a:p>
            <a:pPr marL="457200" lvl="1" indent="0">
              <a:buNone/>
            </a:pPr>
            <a:r>
              <a:rPr lang="en-US" sz="2000" dirty="0"/>
              <a:t> </a:t>
            </a:r>
            <a:r>
              <a:rPr lang="en-US" sz="2000" dirty="0" err="1"/>
              <a:t>uA_warm</a:t>
            </a:r>
            <a:r>
              <a:rPr lang="en-US" sz="2000" dirty="0"/>
              <a:t>(19)= _____?</a:t>
            </a:r>
          </a:p>
          <a:p>
            <a:pPr marL="914400" lvl="1" indent="-457200">
              <a:buFont typeface="+mj-lt"/>
              <a:buAutoNum type="arabicParenR"/>
            </a:pPr>
            <a:endParaRPr lang="en-US" sz="2000" dirty="0"/>
          </a:p>
          <a:p>
            <a:pPr lvl="1"/>
            <a:endParaRPr lang="en-US" sz="1400" dirty="0"/>
          </a:p>
          <a:p>
            <a:endParaRPr lang="en-US" sz="1400" dirty="0"/>
          </a:p>
          <a:p>
            <a:endParaRPr lang="en-US" sz="1400" dirty="0"/>
          </a:p>
          <a:p>
            <a:endParaRPr lang="en-US" sz="14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34</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4164906" y="5015169"/>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609907"/>
            <a:ext cx="25239" cy="2953156"/>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97015" y="750681"/>
            <a:ext cx="2481095" cy="646331"/>
          </a:xfrm>
          <a:prstGeom prst="rect">
            <a:avLst/>
          </a:prstGeom>
          <a:noFill/>
        </p:spPr>
        <p:txBody>
          <a:bodyPr wrap="square">
            <a:spAutoFit/>
          </a:bodyPr>
          <a:lstStyle/>
          <a:p>
            <a:r>
              <a:rPr lang="en-US" sz="1800" dirty="0">
                <a:solidFill>
                  <a:srgbClr val="000000"/>
                </a:solidFill>
                <a:latin typeface="ArialMT"/>
              </a:rPr>
              <a:t>Fuzzy membership,  </a:t>
            </a:r>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43973" y="4884433"/>
            <a:ext cx="553357" cy="369332"/>
          </a:xfrm>
          <a:prstGeom prst="rect">
            <a:avLst/>
          </a:prstGeom>
          <a:noFill/>
        </p:spPr>
        <p:txBody>
          <a:bodyPr wrap="none" rtlCol="0">
            <a:spAutoFit/>
          </a:bodyPr>
          <a:lstStyle/>
          <a:p>
            <a:r>
              <a:rPr lang="en-US" dirty="0"/>
              <a:t>x </a:t>
            </a:r>
            <a:r>
              <a:rPr lang="en-US" sz="1800" dirty="0">
                <a:solidFill>
                  <a:schemeClr val="bg1">
                    <a:lumMod val="50000"/>
                  </a:schemeClr>
                </a:solidFill>
                <a:sym typeface="Symbol" panose="05050102010706020507" pitchFamily="18" charset="2"/>
              </a:rPr>
              <a:t>C</a:t>
            </a:r>
            <a:endParaRPr lang="en-US" dirty="0"/>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1E82CB2-B3FA-42EC-C466-8208F1937AB0}"/>
              </a:ext>
            </a:extLst>
          </p:cNvPr>
          <p:cNvCxnSpPr>
            <a:cxnSpLocks/>
          </p:cNvCxnSpPr>
          <p:nvPr/>
        </p:nvCxnSpPr>
        <p:spPr>
          <a:xfrm flipV="1">
            <a:off x="4831345" y="2151480"/>
            <a:ext cx="2238533" cy="836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316176-5455-1532-9DE2-70702956A693}"/>
              </a:ext>
            </a:extLst>
          </p:cNvPr>
          <p:cNvSpPr txBox="1"/>
          <p:nvPr/>
        </p:nvSpPr>
        <p:spPr>
          <a:xfrm>
            <a:off x="4097667" y="2058624"/>
            <a:ext cx="1682512" cy="646331"/>
          </a:xfrm>
          <a:prstGeom prst="rect">
            <a:avLst/>
          </a:prstGeom>
          <a:noFill/>
        </p:spPr>
        <p:txBody>
          <a:bodyPr wrap="none" rtlCol="0">
            <a:spAutoFit/>
          </a:bodyPr>
          <a:lstStyle/>
          <a:p>
            <a:r>
              <a:rPr lang="en-US" sz="1800" dirty="0" err="1">
                <a:solidFill>
                  <a:srgbClr val="FF0000"/>
                </a:solidFill>
              </a:rPr>
              <a:t>uA_warm</a:t>
            </a:r>
            <a:r>
              <a:rPr lang="en-US" sz="1800" dirty="0">
                <a:solidFill>
                  <a:srgbClr val="FF0000"/>
                </a:solidFill>
              </a:rPr>
              <a:t>(x=19)</a:t>
            </a:r>
            <a:endParaRPr lang="en-US" sz="1800" b="0" i="0" dirty="0">
              <a:solidFill>
                <a:srgbClr val="FF0000"/>
              </a:solidFill>
              <a:effectLst/>
              <a:latin typeface="arial" panose="020B0604020202020204" pitchFamily="34" charset="0"/>
            </a:endParaRPr>
          </a:p>
          <a:p>
            <a:endParaRPr lang="en-US" dirty="0"/>
          </a:p>
        </p:txBody>
      </p: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67540" y="15829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BC2E1F7-AC7F-03AD-B9A0-08A3756FA446}"/>
              </a:ext>
            </a:extLst>
          </p:cNvPr>
          <p:cNvSpPr/>
          <p:nvPr/>
        </p:nvSpPr>
        <p:spPr>
          <a:xfrm>
            <a:off x="144376" y="2774592"/>
            <a:ext cx="3953292" cy="3554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0410D-4DEF-E32D-FCF2-E0552E542462}"/>
              </a:ext>
            </a:extLst>
          </p:cNvPr>
          <p:cNvSpPr txBox="1"/>
          <p:nvPr/>
        </p:nvSpPr>
        <p:spPr>
          <a:xfrm>
            <a:off x="5552764" y="1282001"/>
            <a:ext cx="3104970" cy="369332"/>
          </a:xfrm>
          <a:prstGeom prst="rect">
            <a:avLst/>
          </a:prstGeom>
          <a:noFill/>
        </p:spPr>
        <p:txBody>
          <a:bodyPr wrap="square">
            <a:spAutoFit/>
          </a:bodyPr>
          <a:lstStyle/>
          <a:p>
            <a:r>
              <a:rPr lang="en-US" sz="1800" dirty="0">
                <a:solidFill>
                  <a:srgbClr val="FF0000"/>
                </a:solidFill>
              </a:rPr>
              <a:t>10                  18                 26 </a:t>
            </a:r>
            <a:endParaRPr lang="en-US" dirty="0"/>
          </a:p>
        </p:txBody>
      </p:sp>
      <p:pic>
        <p:nvPicPr>
          <p:cNvPr id="1026" name="Picture 2">
            <a:extLst>
              <a:ext uri="{FF2B5EF4-FFF2-40B4-BE49-F238E27FC236}">
                <a16:creationId xmlns:a16="http://schemas.microsoft.com/office/drawing/2014/main" id="{4B64FCF3-D379-DEAA-07E7-9C8C97CF08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548" y="3813225"/>
            <a:ext cx="1609793" cy="160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1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Autofit/>
          </a:bodyPr>
          <a:lstStyle/>
          <a:p>
            <a:r>
              <a:rPr lang="en-US" sz="2400" dirty="0">
                <a:solidFill>
                  <a:srgbClr val="FF0000"/>
                </a:solidFill>
              </a:rPr>
              <a:t>Answer worksheet 3: Step1: Calculation examples for </a:t>
            </a:r>
            <a:r>
              <a:rPr lang="en-US" sz="2400" dirty="0">
                <a:solidFill>
                  <a:srgbClr val="FF0000"/>
                </a:solidFill>
                <a:latin typeface="ArialMT"/>
                <a:sym typeface="Symbol" panose="05050102010706020507" pitchFamily="18" charset="2"/>
              </a:rPr>
              <a:t></a:t>
            </a:r>
            <a:r>
              <a:rPr lang="en-US" sz="2400" dirty="0" err="1">
                <a:solidFill>
                  <a:srgbClr val="FF0000"/>
                </a:solidFill>
                <a:latin typeface="ArialMT"/>
                <a:sym typeface="Symbol" panose="05050102010706020507" pitchFamily="18" charset="2"/>
              </a:rPr>
              <a:t>A_warm</a:t>
            </a:r>
            <a:br>
              <a:rPr lang="en-US" sz="3200" dirty="0">
                <a:solidFill>
                  <a:srgbClr val="FF0000"/>
                </a:solidFill>
              </a:rPr>
            </a:br>
            <a:endParaRPr lang="en-US" sz="3200" dirty="0">
              <a:solidFill>
                <a:srgbClr val="FF0000"/>
              </a:solidFill>
            </a:endParaRPr>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0" y="1035002"/>
            <a:ext cx="4165823" cy="5441997"/>
          </a:xfrm>
        </p:spPr>
        <p:txBody>
          <a:bodyPr>
            <a:normAutofit lnSpcReduction="10000"/>
          </a:bodyPr>
          <a:lstStyle/>
          <a:p>
            <a:r>
              <a:rPr lang="en-US" sz="1600" dirty="0">
                <a:solidFill>
                  <a:schemeClr val="bg1">
                    <a:lumMod val="50000"/>
                  </a:schemeClr>
                </a:solidFill>
                <a:latin typeface="ArialMT"/>
              </a:rPr>
              <a:t>If x=</a:t>
            </a:r>
            <a:r>
              <a:rPr lang="en-US" sz="1800" dirty="0">
                <a:solidFill>
                  <a:schemeClr val="bg1">
                    <a:lumMod val="50000"/>
                  </a:schemeClr>
                </a:solidFill>
                <a:latin typeface="ArialMT"/>
              </a:rPr>
              <a:t>18 </a:t>
            </a:r>
            <a:r>
              <a:rPr lang="en-US" sz="1800" dirty="0">
                <a:solidFill>
                  <a:schemeClr val="bg1">
                    <a:lumMod val="50000"/>
                  </a:schemeClr>
                </a:solidFill>
                <a:sym typeface="Symbol" panose="05050102010706020507" pitchFamily="18" charset="2"/>
              </a:rPr>
              <a:t>C , </a:t>
            </a:r>
            <a:r>
              <a:rPr lang="en-US" sz="1800" dirty="0"/>
              <a:t>warm a=11, b=18, c=25</a:t>
            </a:r>
            <a:endParaRPr lang="en-US" sz="1800" dirty="0">
              <a:solidFill>
                <a:schemeClr val="bg1">
                  <a:lumMod val="50000"/>
                </a:schemeClr>
              </a:solidFill>
              <a:sym typeface="Symbol" panose="05050102010706020507" pitchFamily="18" charset="2"/>
            </a:endParaRPr>
          </a:p>
          <a:p>
            <a:pPr lvl="1"/>
            <a:r>
              <a:rPr lang="en-US" sz="1600" dirty="0">
                <a:solidFill>
                  <a:schemeClr val="bg1">
                    <a:lumMod val="50000"/>
                  </a:schemeClr>
                </a:solidFill>
                <a:latin typeface="ArialMT"/>
                <a:sym typeface="Symbol" panose="05050102010706020507" pitchFamily="18" charset="2"/>
              </a:rPr>
              <a:t>Find </a:t>
            </a:r>
            <a:r>
              <a:rPr lang="en-US" sz="1600" dirty="0" err="1">
                <a:solidFill>
                  <a:schemeClr val="bg1">
                    <a:lumMod val="50000"/>
                  </a:schemeClr>
                </a:solidFill>
                <a:latin typeface="ArialMT"/>
                <a:sym typeface="Symbol" panose="05050102010706020507" pitchFamily="18" charset="2"/>
              </a:rPr>
              <a:t>A_warm</a:t>
            </a:r>
            <a:r>
              <a:rPr lang="en-US" sz="1600" dirty="0">
                <a:solidFill>
                  <a:schemeClr val="bg1">
                    <a:lumMod val="50000"/>
                  </a:schemeClr>
                </a:solidFill>
                <a:latin typeface="ArialMT"/>
                <a:sym typeface="Symbol" panose="05050102010706020507" pitchFamily="18" charset="2"/>
              </a:rPr>
              <a:t>(x=18)</a:t>
            </a:r>
            <a:endParaRPr lang="en-US" sz="1600" dirty="0">
              <a:solidFill>
                <a:schemeClr val="bg1">
                  <a:lumMod val="50000"/>
                </a:schemeClr>
              </a:solidFill>
              <a:latin typeface="ArialMT"/>
            </a:endParaRPr>
          </a:p>
          <a:p>
            <a:pPr lvl="1"/>
            <a:r>
              <a:rPr lang="en-US" sz="2000" dirty="0" err="1">
                <a:solidFill>
                  <a:schemeClr val="bg1">
                    <a:lumMod val="50000"/>
                  </a:schemeClr>
                </a:solidFill>
              </a:rPr>
              <a:t>uA_warm</a:t>
            </a:r>
            <a:r>
              <a:rPr lang="en-US" sz="2000" dirty="0">
                <a:solidFill>
                  <a:schemeClr val="bg1">
                    <a:lumMod val="50000"/>
                  </a:schemeClr>
                </a:solidFill>
              </a:rPr>
              <a:t>(x=18)=(x-a)/(b-a)</a:t>
            </a:r>
          </a:p>
          <a:p>
            <a:pPr lvl="1"/>
            <a:r>
              <a:rPr lang="en-US" sz="2000" dirty="0">
                <a:solidFill>
                  <a:schemeClr val="bg1">
                    <a:lumMod val="50000"/>
                  </a:schemeClr>
                </a:solidFill>
              </a:rPr>
              <a:t>=(18-11)/(18-11)</a:t>
            </a:r>
          </a:p>
          <a:p>
            <a:pPr lvl="1"/>
            <a:r>
              <a:rPr lang="en-US" sz="2000" dirty="0">
                <a:solidFill>
                  <a:schemeClr val="bg1">
                    <a:lumMod val="50000"/>
                  </a:schemeClr>
                </a:solidFill>
              </a:rPr>
              <a:t>=1</a:t>
            </a:r>
          </a:p>
          <a:p>
            <a:r>
              <a:rPr lang="en-US" sz="2000" dirty="0">
                <a:solidFill>
                  <a:srgbClr val="FF0000"/>
                </a:solidFill>
              </a:rPr>
              <a:t>If x=19, warm a=11, b=18, c=25</a:t>
            </a:r>
          </a:p>
          <a:p>
            <a:pPr lvl="1">
              <a:buFont typeface="Wingdings" panose="05000000000000000000" pitchFamily="2" charset="2"/>
              <a:buChar char="§"/>
            </a:pPr>
            <a:r>
              <a:rPr lang="en-US" sz="2000" dirty="0">
                <a:solidFill>
                  <a:srgbClr val="FF0000"/>
                </a:solidFill>
              </a:rPr>
              <a:t>Find </a:t>
            </a:r>
            <a:r>
              <a:rPr lang="en-US" sz="2000" dirty="0" err="1">
                <a:solidFill>
                  <a:srgbClr val="FF0000"/>
                </a:solidFill>
              </a:rPr>
              <a:t>uA_warm</a:t>
            </a:r>
            <a:r>
              <a:rPr lang="en-US" sz="2000" dirty="0">
                <a:solidFill>
                  <a:srgbClr val="FF0000"/>
                </a:solidFill>
              </a:rPr>
              <a:t>(x=19) </a:t>
            </a:r>
          </a:p>
          <a:p>
            <a:pPr lvl="1">
              <a:buFont typeface="Wingdings" panose="05000000000000000000" pitchFamily="2" charset="2"/>
              <a:buChar char="§"/>
            </a:pPr>
            <a:r>
              <a:rPr lang="en-US" sz="2000" dirty="0" err="1">
                <a:solidFill>
                  <a:srgbClr val="FF0000"/>
                </a:solidFill>
              </a:rPr>
              <a:t>uA_warm</a:t>
            </a:r>
            <a:r>
              <a:rPr lang="en-US" sz="2000" dirty="0">
                <a:solidFill>
                  <a:srgbClr val="FF0000"/>
                </a:solidFill>
              </a:rPr>
              <a:t>(x)=(c-x)/(c-b)</a:t>
            </a:r>
          </a:p>
          <a:p>
            <a:pPr lvl="1">
              <a:buFont typeface="Wingdings" panose="05000000000000000000" pitchFamily="2" charset="2"/>
              <a:buChar char="§"/>
            </a:pPr>
            <a:r>
              <a:rPr lang="en-US" sz="2000" dirty="0" err="1">
                <a:solidFill>
                  <a:srgbClr val="FF0000"/>
                </a:solidFill>
              </a:rPr>
              <a:t>uA</a:t>
            </a:r>
            <a:r>
              <a:rPr lang="en-US" sz="2000" dirty="0">
                <a:solidFill>
                  <a:srgbClr val="FF0000"/>
                </a:solidFill>
              </a:rPr>
              <a:t>(19)=(25-19)/(25-18)</a:t>
            </a:r>
          </a:p>
          <a:p>
            <a:pPr lvl="1">
              <a:buFont typeface="Wingdings" panose="05000000000000000000" pitchFamily="2" charset="2"/>
              <a:buChar char="§"/>
            </a:pPr>
            <a:r>
              <a:rPr lang="en-US" sz="2000" dirty="0">
                <a:solidFill>
                  <a:srgbClr val="FF0000"/>
                </a:solidFill>
              </a:rPr>
              <a:t>=0.857</a:t>
            </a:r>
          </a:p>
          <a:p>
            <a:pPr lvl="1">
              <a:buFont typeface="Wingdings" panose="05000000000000000000" pitchFamily="2" charset="2"/>
              <a:buChar char="§"/>
            </a:pPr>
            <a:r>
              <a:rPr lang="en-US" sz="2000" dirty="0">
                <a:solidFill>
                  <a:srgbClr val="FF0000"/>
                </a:solidFill>
              </a:rPr>
              <a:t>When x=19, it only hits the warm fuzzy function, so we can stop here for the temperature fuzzy set calculation. I.e., no need to calculate cases for Cold and hot.</a:t>
            </a:r>
          </a:p>
          <a:p>
            <a:pPr lvl="1"/>
            <a:endParaRPr lang="en-US" sz="1400" dirty="0"/>
          </a:p>
          <a:p>
            <a:endParaRPr lang="en-US" sz="1400" dirty="0"/>
          </a:p>
          <a:p>
            <a:endParaRPr lang="en-US" sz="1400" dirty="0"/>
          </a:p>
          <a:p>
            <a:endParaRPr lang="en-US" sz="14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35</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4164906" y="5015169"/>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644896"/>
            <a:ext cx="3805" cy="291816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608264" y="788476"/>
            <a:ext cx="3613606" cy="646331"/>
          </a:xfrm>
          <a:prstGeom prst="rect">
            <a:avLst/>
          </a:prstGeom>
          <a:noFill/>
        </p:spPr>
        <p:txBody>
          <a:bodyPr wrap="square">
            <a:spAutoFit/>
          </a:bodyPr>
          <a:lstStyle/>
          <a:p>
            <a:r>
              <a:rPr lang="en-US" sz="1800" dirty="0">
                <a:solidFill>
                  <a:srgbClr val="000000"/>
                </a:solidFill>
                <a:latin typeface="ArialMT"/>
              </a:rPr>
              <a:t>Fuzzy membership value,  </a:t>
            </a:r>
          </a:p>
          <a:p>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1E82CB2-B3FA-42EC-C466-8208F1937AB0}"/>
              </a:ext>
            </a:extLst>
          </p:cNvPr>
          <p:cNvCxnSpPr>
            <a:cxnSpLocks/>
          </p:cNvCxnSpPr>
          <p:nvPr/>
        </p:nvCxnSpPr>
        <p:spPr>
          <a:xfrm flipV="1">
            <a:off x="4831345" y="2151480"/>
            <a:ext cx="2238533" cy="836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316176-5455-1532-9DE2-70702956A693}"/>
              </a:ext>
            </a:extLst>
          </p:cNvPr>
          <p:cNvSpPr txBox="1"/>
          <p:nvPr/>
        </p:nvSpPr>
        <p:spPr>
          <a:xfrm>
            <a:off x="4097667" y="2058624"/>
            <a:ext cx="1797928" cy="923330"/>
          </a:xfrm>
          <a:prstGeom prst="rect">
            <a:avLst/>
          </a:prstGeom>
          <a:noFill/>
        </p:spPr>
        <p:txBody>
          <a:bodyPr wrap="none" rtlCol="0">
            <a:spAutoFit/>
          </a:bodyPr>
          <a:lstStyle/>
          <a:p>
            <a:r>
              <a:rPr lang="en-US" sz="1800" dirty="0" err="1">
                <a:solidFill>
                  <a:srgbClr val="FF0000"/>
                </a:solidFill>
              </a:rPr>
              <a:t>uA_warm</a:t>
            </a:r>
            <a:r>
              <a:rPr lang="en-US" sz="1800" dirty="0">
                <a:solidFill>
                  <a:srgbClr val="FF0000"/>
                </a:solidFill>
              </a:rPr>
              <a:t>(x=19)=</a:t>
            </a:r>
            <a:endParaRPr lang="en-US" sz="1800" b="0" i="0" dirty="0">
              <a:solidFill>
                <a:srgbClr val="FF0000"/>
              </a:solidFill>
              <a:effectLst/>
              <a:latin typeface="arial" panose="020B0604020202020204" pitchFamily="34" charset="0"/>
            </a:endParaRPr>
          </a:p>
          <a:p>
            <a:r>
              <a:rPr lang="en-US" sz="1800" b="0" i="0" dirty="0">
                <a:solidFill>
                  <a:srgbClr val="FF0000"/>
                </a:solidFill>
                <a:effectLst/>
                <a:latin typeface="arial" panose="020B0604020202020204" pitchFamily="34" charset="0"/>
              </a:rPr>
              <a:t>0.857</a:t>
            </a:r>
          </a:p>
          <a:p>
            <a:endParaRPr lang="en-US" dirty="0"/>
          </a:p>
        </p:txBody>
      </p: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67540" y="15829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BC2E1F7-AC7F-03AD-B9A0-08A3756FA446}"/>
              </a:ext>
            </a:extLst>
          </p:cNvPr>
          <p:cNvSpPr/>
          <p:nvPr/>
        </p:nvSpPr>
        <p:spPr>
          <a:xfrm>
            <a:off x="144375" y="2574712"/>
            <a:ext cx="4118959" cy="3754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0410D-4DEF-E32D-FCF2-E0552E542462}"/>
              </a:ext>
            </a:extLst>
          </p:cNvPr>
          <p:cNvSpPr txBox="1"/>
          <p:nvPr/>
        </p:nvSpPr>
        <p:spPr>
          <a:xfrm>
            <a:off x="5563969" y="1334596"/>
            <a:ext cx="3104970" cy="369332"/>
          </a:xfrm>
          <a:prstGeom prst="rect">
            <a:avLst/>
          </a:prstGeom>
          <a:noFill/>
        </p:spPr>
        <p:txBody>
          <a:bodyPr wrap="square">
            <a:spAutoFit/>
          </a:bodyPr>
          <a:lstStyle/>
          <a:p>
            <a:r>
              <a:rPr lang="en-US" sz="1800" dirty="0">
                <a:solidFill>
                  <a:srgbClr val="FF0000"/>
                </a:solidFill>
              </a:rPr>
              <a:t>10                  18                 26 </a:t>
            </a:r>
            <a:endParaRPr lang="en-US" dirty="0"/>
          </a:p>
        </p:txBody>
      </p:sp>
    </p:spTree>
    <p:extLst>
      <p:ext uri="{BB962C8B-B14F-4D97-AF65-F5344CB8AC3E}">
        <p14:creationId xmlns:p14="http://schemas.microsoft.com/office/powerpoint/2010/main" val="4133452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EDEFE08-C6B7-9505-5009-BECBC73E0DDF}"/>
              </a:ext>
            </a:extLst>
          </p:cNvPr>
          <p:cNvPicPr>
            <a:picLocks noChangeAspect="1"/>
          </p:cNvPicPr>
          <p:nvPr/>
        </p:nvPicPr>
        <p:blipFill>
          <a:blip r:embed="rId2"/>
          <a:stretch>
            <a:fillRect/>
          </a:stretch>
        </p:blipFill>
        <p:spPr>
          <a:xfrm>
            <a:off x="3513523" y="4680366"/>
            <a:ext cx="5659391" cy="2051603"/>
          </a:xfrm>
          <a:prstGeom prst="rect">
            <a:avLst/>
          </a:prstGeom>
        </p:spPr>
      </p:pic>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t>Calculation for people number fuzzy function</a:t>
            </a:r>
            <a:br>
              <a:rPr lang="en-US" sz="2400" dirty="0"/>
            </a:br>
            <a:r>
              <a:rPr lang="en-US" sz="2400" dirty="0"/>
              <a:t> </a:t>
            </a:r>
            <a:r>
              <a:rPr lang="en-US" sz="2400" dirty="0">
                <a:solidFill>
                  <a:srgbClr val="000000"/>
                </a:solidFill>
                <a:latin typeface="ArialMT"/>
                <a:sym typeface="Symbol" panose="05050102010706020507" pitchFamily="18" charset="2"/>
              </a:rPr>
              <a:t></a:t>
            </a:r>
            <a:r>
              <a:rPr lang="en-US" sz="2400" dirty="0" err="1">
                <a:solidFill>
                  <a:srgbClr val="000000"/>
                </a:solidFill>
                <a:latin typeface="ArialMT"/>
                <a:sym typeface="Symbol" panose="05050102010706020507" pitchFamily="18" charset="2"/>
              </a:rPr>
              <a:t>B_normal</a:t>
            </a:r>
            <a:br>
              <a:rPr lang="en-US" sz="1400" dirty="0"/>
            </a:br>
            <a:r>
              <a:rPr lang="en-US" sz="1400" dirty="0"/>
              <a:t> </a:t>
            </a:r>
            <a:endParaRPr lang="en-US" sz="3600" dirty="0"/>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648335" cy="4319033"/>
          </a:xfrm>
        </p:spPr>
        <p:txBody>
          <a:bodyPr>
            <a:normAutofit lnSpcReduction="10000"/>
          </a:bodyPr>
          <a:lstStyle/>
          <a:p>
            <a:r>
              <a:rPr lang="en-US" sz="2000" dirty="0"/>
              <a:t>When people number y=142, it hits the “warm” and “normal” fuzzy functions, so we have to calculate each of them.</a:t>
            </a:r>
          </a:p>
          <a:p>
            <a:r>
              <a:rPr lang="en-US" sz="2000" dirty="0">
                <a:solidFill>
                  <a:srgbClr val="0070C0"/>
                </a:solidFill>
              </a:rPr>
              <a:t>First, find it membership of “Normal”. Normal fuzzy set is a triangle </a:t>
            </a:r>
            <a:r>
              <a:rPr lang="en-US" sz="2000" dirty="0"/>
              <a:t>with (a=50, b=100,c=150)</a:t>
            </a:r>
          </a:p>
          <a:p>
            <a:r>
              <a:rPr lang="en-US" sz="1800" dirty="0"/>
              <a:t>If y=142</a:t>
            </a:r>
          </a:p>
          <a:p>
            <a:pPr lvl="1"/>
            <a:r>
              <a:rPr lang="en-US" sz="2000" dirty="0" err="1"/>
              <a:t>uB_normal</a:t>
            </a:r>
            <a:r>
              <a:rPr lang="en-US" sz="2000" dirty="0"/>
              <a:t>(y)=(c-y)/(c-b)</a:t>
            </a:r>
          </a:p>
          <a:p>
            <a:pPr lvl="1"/>
            <a:r>
              <a:rPr lang="en-US" sz="2000" dirty="0"/>
              <a:t>=(150-142)/(150-100)</a:t>
            </a:r>
          </a:p>
          <a:p>
            <a:pPr lvl="1"/>
            <a:r>
              <a:rPr lang="en-US" sz="2000" dirty="0" err="1">
                <a:solidFill>
                  <a:srgbClr val="FF0000"/>
                </a:solidFill>
              </a:rPr>
              <a:t>uB_normal</a:t>
            </a:r>
            <a:r>
              <a:rPr lang="en-US" sz="2000" dirty="0">
                <a:solidFill>
                  <a:srgbClr val="FF0000"/>
                </a:solidFill>
              </a:rPr>
              <a:t>(y=125)</a:t>
            </a:r>
            <a:r>
              <a:rPr lang="en-US" sz="2000" dirty="0">
                <a:solidFill>
                  <a:srgbClr val="FF0000"/>
                </a:solidFill>
                <a:latin typeface="arial" panose="020B0604020202020204" pitchFamily="34" charset="0"/>
              </a:rPr>
              <a:t>=0.16</a:t>
            </a:r>
          </a:p>
          <a:p>
            <a:pPr lvl="1"/>
            <a:endParaRPr lang="en-US" sz="2000" dirty="0">
              <a:solidFill>
                <a:srgbClr val="FF0000"/>
              </a:solidFill>
              <a:latin typeface="arial" panose="020B0604020202020204" pitchFamily="34" charset="0"/>
            </a:endParaRPr>
          </a:p>
          <a:p>
            <a:pPr lvl="1"/>
            <a:endParaRPr lang="en-US" sz="2000" dirty="0"/>
          </a:p>
          <a:p>
            <a:pPr lvl="1"/>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36</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757966" y="38792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777456" y="46869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860789" y="36912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757966" y="38792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14298" y="352232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38511" y="33213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21750" y="316186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650927" y="23303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351296" y="63222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352941" y="305720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34706" y="109855"/>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377987" y="233034"/>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BE8E0045-338F-DB3C-24F8-30F2588ABE02}"/>
              </a:ext>
            </a:extLst>
          </p:cNvPr>
          <p:cNvCxnSpPr>
            <a:cxnSpLocks/>
          </p:cNvCxnSpPr>
          <p:nvPr/>
        </p:nvCxnSpPr>
        <p:spPr>
          <a:xfrm>
            <a:off x="4467698" y="2814520"/>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D31438-B659-0A9D-8D04-13197075AEE0}"/>
              </a:ext>
            </a:extLst>
          </p:cNvPr>
          <p:cNvSpPr txBox="1"/>
          <p:nvPr/>
        </p:nvSpPr>
        <p:spPr>
          <a:xfrm>
            <a:off x="3834718" y="2656296"/>
            <a:ext cx="593432" cy="369332"/>
          </a:xfrm>
          <a:prstGeom prst="rect">
            <a:avLst/>
          </a:prstGeom>
          <a:noFill/>
        </p:spPr>
        <p:txBody>
          <a:bodyPr wrap="none" rtlCol="0">
            <a:spAutoFit/>
          </a:bodyPr>
          <a:lstStyle/>
          <a:p>
            <a:r>
              <a:rPr lang="en-US" dirty="0"/>
              <a:t>0.16</a:t>
            </a:r>
          </a:p>
        </p:txBody>
      </p:sp>
      <p:sp>
        <p:nvSpPr>
          <p:cNvPr id="22" name="TextBox 21">
            <a:extLst>
              <a:ext uri="{FF2B5EF4-FFF2-40B4-BE49-F238E27FC236}">
                <a16:creationId xmlns:a16="http://schemas.microsoft.com/office/drawing/2014/main" id="{04809BC7-FA11-2090-859F-03FCA4CB8911}"/>
              </a:ext>
            </a:extLst>
          </p:cNvPr>
          <p:cNvSpPr txBox="1"/>
          <p:nvPr/>
        </p:nvSpPr>
        <p:spPr>
          <a:xfrm>
            <a:off x="3980582" y="371850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584218" y="165475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587569" y="3664523"/>
            <a:ext cx="4429418"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10370" y="395195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553112" y="36269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750557" y="319252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289784" y="321919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874355" y="327575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495733" y="316186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17692" y="13559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6990025" y="3218325"/>
            <a:ext cx="535724" cy="369332"/>
          </a:xfrm>
          <a:prstGeom prst="rect">
            <a:avLst/>
          </a:prstGeom>
          <a:noFill/>
        </p:spPr>
        <p:txBody>
          <a:bodyPr wrap="none" rtlCol="0">
            <a:spAutoFit/>
          </a:bodyPr>
          <a:lstStyle/>
          <a:p>
            <a:r>
              <a:rPr lang="en-US" dirty="0"/>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488814" y="326541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sp>
        <p:nvSpPr>
          <p:cNvPr id="39" name="TextBox 38">
            <a:extLst>
              <a:ext uri="{FF2B5EF4-FFF2-40B4-BE49-F238E27FC236}">
                <a16:creationId xmlns:a16="http://schemas.microsoft.com/office/drawing/2014/main" id="{0042D2BA-0CD8-8BEE-C05C-84C062239754}"/>
              </a:ext>
            </a:extLst>
          </p:cNvPr>
          <p:cNvSpPr txBox="1"/>
          <p:nvPr/>
        </p:nvSpPr>
        <p:spPr>
          <a:xfrm>
            <a:off x="838200" y="4435680"/>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50E8BE93-D5E4-AA5B-0436-3C4A5836DCE8}"/>
              </a:ext>
            </a:extLst>
          </p:cNvPr>
          <p:cNvSpPr txBox="1"/>
          <p:nvPr/>
        </p:nvSpPr>
        <p:spPr>
          <a:xfrm>
            <a:off x="4696882" y="4329624"/>
            <a:ext cx="4586286" cy="369332"/>
          </a:xfrm>
          <a:prstGeom prst="rect">
            <a:avLst/>
          </a:prstGeom>
          <a:noFill/>
        </p:spPr>
        <p:txBody>
          <a:bodyPr wrap="square">
            <a:spAutoFit/>
          </a:bodyPr>
          <a:lstStyle/>
          <a:p>
            <a:r>
              <a:rPr lang="en-US" dirty="0"/>
              <a:t>Few, normal, crowded are fuzzy variables</a:t>
            </a:r>
          </a:p>
        </p:txBody>
      </p:sp>
      <p:sp>
        <p:nvSpPr>
          <p:cNvPr id="13" name="TextBox 12">
            <a:extLst>
              <a:ext uri="{FF2B5EF4-FFF2-40B4-BE49-F238E27FC236}">
                <a16:creationId xmlns:a16="http://schemas.microsoft.com/office/drawing/2014/main" id="{52A8FE60-5258-804A-D3F9-F687248D6092}"/>
              </a:ext>
            </a:extLst>
          </p:cNvPr>
          <p:cNvSpPr txBox="1"/>
          <p:nvPr/>
        </p:nvSpPr>
        <p:spPr>
          <a:xfrm>
            <a:off x="6774184" y="4512520"/>
            <a:ext cx="2369816" cy="646331"/>
          </a:xfrm>
          <a:prstGeom prst="rect">
            <a:avLst/>
          </a:prstGeom>
          <a:noFill/>
        </p:spPr>
        <p:txBody>
          <a:bodyPr wrap="none" rtlCol="0">
            <a:spAutoFit/>
          </a:bodyPr>
          <a:lstStyle/>
          <a:p>
            <a:r>
              <a:rPr lang="en-US" dirty="0">
                <a:solidFill>
                  <a:srgbClr val="FF0000"/>
                </a:solidFill>
              </a:rPr>
              <a:t>For illustration purpose</a:t>
            </a:r>
          </a:p>
          <a:p>
            <a:r>
              <a:rPr lang="en-US" dirty="0">
                <a:solidFill>
                  <a:srgbClr val="FF0000"/>
                </a:solidFill>
              </a:rPr>
              <a:t>Note : x=y here</a:t>
            </a:r>
          </a:p>
        </p:txBody>
      </p:sp>
    </p:spTree>
    <p:extLst>
      <p:ext uri="{BB962C8B-B14F-4D97-AF65-F5344CB8AC3E}">
        <p14:creationId xmlns:p14="http://schemas.microsoft.com/office/powerpoint/2010/main" val="73479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t>Worksheet 4:</a:t>
            </a:r>
            <a:br>
              <a:rPr lang="en-US" sz="2400" dirty="0"/>
            </a:br>
            <a:r>
              <a:rPr lang="en-US" sz="2400" dirty="0"/>
              <a:t>Calculation for </a:t>
            </a:r>
            <a:r>
              <a:rPr lang="en-US" sz="2400" dirty="0">
                <a:solidFill>
                  <a:srgbClr val="000000"/>
                </a:solidFill>
                <a:latin typeface="ArialMT"/>
                <a:sym typeface="Symbol" panose="05050102010706020507" pitchFamily="18" charset="2"/>
              </a:rPr>
              <a:t></a:t>
            </a:r>
            <a:r>
              <a:rPr lang="en-US" sz="2400" dirty="0" err="1">
                <a:solidFill>
                  <a:srgbClr val="000000"/>
                </a:solidFill>
                <a:latin typeface="ArialMT"/>
                <a:sym typeface="Symbol" panose="05050102010706020507" pitchFamily="18" charset="2"/>
              </a:rPr>
              <a:t>B_crowded</a:t>
            </a:r>
            <a:br>
              <a:rPr lang="en-US" sz="1400" dirty="0"/>
            </a:br>
            <a:r>
              <a:rPr lang="en-US" sz="1400" dirty="0"/>
              <a:t> </a:t>
            </a:r>
            <a:endParaRPr lang="en-US" sz="3600" dirty="0"/>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898619" cy="4319033"/>
          </a:xfrm>
          <a:solidFill>
            <a:schemeClr val="bg1"/>
          </a:solidFill>
        </p:spPr>
        <p:txBody>
          <a:bodyPr>
            <a:normAutofit/>
          </a:bodyPr>
          <a:lstStyle/>
          <a:p>
            <a:r>
              <a:rPr lang="en-US" sz="2000" dirty="0">
                <a:solidFill>
                  <a:srgbClr val="7030A0"/>
                </a:solidFill>
              </a:rPr>
              <a:t>Second, crowded  fuzzy ,</a:t>
            </a:r>
            <a:r>
              <a:rPr lang="en-US" sz="1800" dirty="0"/>
              <a:t>If y=142, find</a:t>
            </a:r>
          </a:p>
          <a:p>
            <a:pPr lvl="1">
              <a:buFont typeface="Wingdings" panose="05000000000000000000" pitchFamily="2" charset="2"/>
              <a:buChar char="§"/>
            </a:pPr>
            <a:r>
              <a:rPr lang="en-US" sz="2000" dirty="0"/>
              <a:t>Find </a:t>
            </a:r>
            <a:r>
              <a:rPr lang="en-US" sz="2000" dirty="0" err="1"/>
              <a:t>uB_crowded</a:t>
            </a:r>
            <a:r>
              <a:rPr lang="en-US" sz="2000" dirty="0"/>
              <a:t>(y).</a:t>
            </a:r>
          </a:p>
          <a:p>
            <a:pPr lvl="1">
              <a:buFont typeface="Wingdings" panose="05000000000000000000" pitchFamily="2" charset="2"/>
              <a:buChar char="§"/>
            </a:pPr>
            <a:r>
              <a:rPr lang="en-US" sz="2000" dirty="0"/>
              <a:t>MC question, choices:</a:t>
            </a:r>
          </a:p>
          <a:p>
            <a:pPr marL="914400" lvl="1" indent="-457200">
              <a:buFont typeface="+mj-lt"/>
              <a:buAutoNum type="arabicParenR"/>
            </a:pPr>
            <a:r>
              <a:rPr lang="en-US" sz="2000" dirty="0"/>
              <a:t>0</a:t>
            </a:r>
          </a:p>
          <a:p>
            <a:pPr marL="800100" lvl="1" indent="-342900">
              <a:buFont typeface="+mj-lt"/>
              <a:buAutoNum type="arabicParenR"/>
            </a:pPr>
            <a:r>
              <a:rPr lang="en-US" sz="1800" dirty="0">
                <a:latin typeface="arial" panose="020B0604020202020204" pitchFamily="34" charset="0"/>
              </a:rPr>
              <a:t>0.50</a:t>
            </a:r>
          </a:p>
          <a:p>
            <a:pPr marL="800100" lvl="1" indent="-342900">
              <a:buFont typeface="+mj-lt"/>
              <a:buAutoNum type="arabicParenR"/>
            </a:pPr>
            <a:r>
              <a:rPr lang="en-US" sz="1800" dirty="0">
                <a:latin typeface="arial" panose="020B0604020202020204" pitchFamily="34" charset="0"/>
              </a:rPr>
              <a:t>0.53</a:t>
            </a:r>
          </a:p>
          <a:p>
            <a:pPr marL="800100" lvl="1" indent="-342900">
              <a:buFont typeface="+mj-lt"/>
              <a:buAutoNum type="arabicParenR"/>
            </a:pPr>
            <a:r>
              <a:rPr lang="en-US" sz="1800" dirty="0"/>
              <a:t>0.56</a:t>
            </a:r>
          </a:p>
          <a:p>
            <a:pPr marL="457200" lvl="1" indent="0">
              <a:buNone/>
            </a:pPr>
            <a:r>
              <a:rPr lang="en-US" sz="1800" dirty="0" err="1"/>
              <a:t>uB_crowded</a:t>
            </a:r>
            <a:r>
              <a:rPr lang="en-US" sz="1800" dirty="0"/>
              <a:t>(142)= ANS____?</a:t>
            </a:r>
          </a:p>
          <a:p>
            <a:pPr marL="457200" lvl="1" indent="0">
              <a:buNone/>
            </a:pPr>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37</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817189" y="38411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836679" y="46488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920012" y="36531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817189" y="38411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73521" y="351851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97734" y="331749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80973"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710150" y="22922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410519" y="62841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412164" y="305339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93929" y="10604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422452" y="171850"/>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809BC7-FA11-2090-859F-03FCA4CB8911}"/>
              </a:ext>
            </a:extLst>
          </p:cNvPr>
          <p:cNvSpPr txBox="1"/>
          <p:nvPr/>
        </p:nvSpPr>
        <p:spPr>
          <a:xfrm>
            <a:off x="4039805" y="371469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643441" y="165094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646792" y="3660713"/>
            <a:ext cx="4312399"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69593" y="394814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612335" y="3588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809780" y="318871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349007" y="321538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933578" y="327194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554956"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76915" y="13178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7128183" y="3186286"/>
            <a:ext cx="535724" cy="369332"/>
          </a:xfrm>
          <a:prstGeom prst="rect">
            <a:avLst/>
          </a:prstGeom>
          <a:noFill/>
        </p:spPr>
        <p:txBody>
          <a:bodyPr wrap="none" rtlCol="0">
            <a:spAutoFit/>
          </a:bodyPr>
          <a:lstStyle/>
          <a:p>
            <a:r>
              <a:rPr lang="en-US" b="1" u="sng" dirty="0">
                <a:solidFill>
                  <a:srgbClr val="FF0000"/>
                </a:solidFill>
              </a:rPr>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548037" y="326160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pic>
        <p:nvPicPr>
          <p:cNvPr id="13" name="Picture 12">
            <a:extLst>
              <a:ext uri="{FF2B5EF4-FFF2-40B4-BE49-F238E27FC236}">
                <a16:creationId xmlns:a16="http://schemas.microsoft.com/office/drawing/2014/main" id="{27AD8F10-DB39-56C1-6EEC-7B5E3D144467}"/>
              </a:ext>
            </a:extLst>
          </p:cNvPr>
          <p:cNvPicPr>
            <a:picLocks noChangeAspect="1"/>
          </p:cNvPicPr>
          <p:nvPr/>
        </p:nvPicPr>
        <p:blipFill>
          <a:blip r:embed="rId2"/>
          <a:stretch>
            <a:fillRect/>
          </a:stretch>
        </p:blipFill>
        <p:spPr>
          <a:xfrm>
            <a:off x="6861501" y="4736075"/>
            <a:ext cx="2123489" cy="1325946"/>
          </a:xfrm>
          <a:prstGeom prst="rect">
            <a:avLst/>
          </a:prstGeom>
        </p:spPr>
      </p:pic>
      <p:pic>
        <p:nvPicPr>
          <p:cNvPr id="20" name="Picture 19">
            <a:extLst>
              <a:ext uri="{FF2B5EF4-FFF2-40B4-BE49-F238E27FC236}">
                <a16:creationId xmlns:a16="http://schemas.microsoft.com/office/drawing/2014/main" id="{0BD3769B-3E6D-68E4-A226-578CC474CCB6}"/>
              </a:ext>
            </a:extLst>
          </p:cNvPr>
          <p:cNvPicPr>
            <a:picLocks noChangeAspect="1"/>
          </p:cNvPicPr>
          <p:nvPr/>
        </p:nvPicPr>
        <p:blipFill>
          <a:blip r:embed="rId3"/>
          <a:stretch>
            <a:fillRect/>
          </a:stretch>
        </p:blipFill>
        <p:spPr>
          <a:xfrm>
            <a:off x="3716893" y="4562246"/>
            <a:ext cx="3111804" cy="2093338"/>
          </a:xfrm>
          <a:prstGeom prst="rect">
            <a:avLst/>
          </a:prstGeom>
        </p:spPr>
      </p:pic>
      <p:cxnSp>
        <p:nvCxnSpPr>
          <p:cNvPr id="23" name="Straight Connector 22">
            <a:extLst>
              <a:ext uri="{FF2B5EF4-FFF2-40B4-BE49-F238E27FC236}">
                <a16:creationId xmlns:a16="http://schemas.microsoft.com/office/drawing/2014/main" id="{FC34CA34-FB98-3F2E-1805-6A7769BC8855}"/>
              </a:ext>
            </a:extLst>
          </p:cNvPr>
          <p:cNvCxnSpPr>
            <a:cxnSpLocks/>
          </p:cNvCxnSpPr>
          <p:nvPr/>
        </p:nvCxnSpPr>
        <p:spPr>
          <a:xfrm>
            <a:off x="4537729" y="1535568"/>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0818D8-C34F-A096-E1F6-45A4BE728620}"/>
              </a:ext>
            </a:extLst>
          </p:cNvPr>
          <p:cNvSpPr txBox="1"/>
          <p:nvPr/>
        </p:nvSpPr>
        <p:spPr>
          <a:xfrm>
            <a:off x="6683848" y="3155929"/>
            <a:ext cx="535724" cy="369332"/>
          </a:xfrm>
          <a:prstGeom prst="rect">
            <a:avLst/>
          </a:prstGeom>
          <a:noFill/>
        </p:spPr>
        <p:txBody>
          <a:bodyPr wrap="none" rtlCol="0">
            <a:spAutoFit/>
          </a:bodyPr>
          <a:lstStyle/>
          <a:p>
            <a:r>
              <a:rPr lang="en-US" dirty="0"/>
              <a:t>110</a:t>
            </a:r>
          </a:p>
        </p:txBody>
      </p:sp>
      <p:sp>
        <p:nvSpPr>
          <p:cNvPr id="21" name="TextBox 20">
            <a:extLst>
              <a:ext uri="{FF2B5EF4-FFF2-40B4-BE49-F238E27FC236}">
                <a16:creationId xmlns:a16="http://schemas.microsoft.com/office/drawing/2014/main" id="{E1C9BB2F-CB21-610E-AFD3-69863EACF17F}"/>
              </a:ext>
            </a:extLst>
          </p:cNvPr>
          <p:cNvSpPr txBox="1"/>
          <p:nvPr/>
        </p:nvSpPr>
        <p:spPr>
          <a:xfrm>
            <a:off x="4665710" y="4158264"/>
            <a:ext cx="4572000" cy="369332"/>
          </a:xfrm>
          <a:prstGeom prst="rect">
            <a:avLst/>
          </a:prstGeom>
          <a:noFill/>
        </p:spPr>
        <p:txBody>
          <a:bodyPr wrap="square">
            <a:spAutoFit/>
          </a:bodyPr>
          <a:lstStyle/>
          <a:p>
            <a:r>
              <a:rPr lang="en-US" dirty="0"/>
              <a:t>Few, normal, crowded are fuzzy variables</a:t>
            </a:r>
          </a:p>
        </p:txBody>
      </p:sp>
      <p:pic>
        <p:nvPicPr>
          <p:cNvPr id="4098" name="Picture 2">
            <a:extLst>
              <a:ext uri="{FF2B5EF4-FFF2-40B4-BE49-F238E27FC236}">
                <a16:creationId xmlns:a16="http://schemas.microsoft.com/office/drawing/2014/main" id="{42F726FF-C518-7F34-59C1-36A066C56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03" y="4606197"/>
            <a:ext cx="1750153" cy="175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02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solidFill>
                  <a:srgbClr val="FF0000"/>
                </a:solidFill>
              </a:rPr>
              <a:t>Answer: Worksheet 4: </a:t>
            </a:r>
            <a:br>
              <a:rPr lang="en-US" sz="2400" dirty="0">
                <a:solidFill>
                  <a:srgbClr val="FF0000"/>
                </a:solidFill>
              </a:rPr>
            </a:br>
            <a:r>
              <a:rPr lang="en-US" sz="2400" dirty="0">
                <a:solidFill>
                  <a:srgbClr val="FF0000"/>
                </a:solidFill>
              </a:rPr>
              <a:t>Calculation for </a:t>
            </a:r>
            <a:r>
              <a:rPr lang="en-US" sz="2400" dirty="0">
                <a:solidFill>
                  <a:srgbClr val="FF0000"/>
                </a:solidFill>
                <a:latin typeface="ArialMT"/>
                <a:sym typeface="Symbol" panose="05050102010706020507" pitchFamily="18" charset="2"/>
              </a:rPr>
              <a:t></a:t>
            </a:r>
            <a:r>
              <a:rPr lang="en-US" sz="2400" dirty="0" err="1">
                <a:solidFill>
                  <a:srgbClr val="FF0000"/>
                </a:solidFill>
                <a:latin typeface="ArialMT"/>
                <a:sym typeface="Symbol" panose="05050102010706020507" pitchFamily="18" charset="2"/>
              </a:rPr>
              <a:t>B_crowded</a:t>
            </a:r>
            <a:br>
              <a:rPr lang="en-US" sz="1400" dirty="0">
                <a:solidFill>
                  <a:srgbClr val="FF0000"/>
                </a:solidFill>
              </a:rPr>
            </a:br>
            <a:r>
              <a:rPr lang="en-US" sz="1400" dirty="0">
                <a:solidFill>
                  <a:srgbClr val="FF0000"/>
                </a:solidFill>
              </a:rPr>
              <a:t> </a:t>
            </a:r>
            <a:endParaRPr lang="en-US" sz="3600" dirty="0">
              <a:solidFill>
                <a:srgbClr val="FF0000"/>
              </a:solidFill>
            </a:endParaRPr>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898619" cy="4319033"/>
          </a:xfrm>
          <a:solidFill>
            <a:schemeClr val="bg1"/>
          </a:solidFill>
        </p:spPr>
        <p:txBody>
          <a:bodyPr>
            <a:normAutofit/>
          </a:bodyPr>
          <a:lstStyle/>
          <a:p>
            <a:r>
              <a:rPr lang="en-US" sz="2000" dirty="0">
                <a:solidFill>
                  <a:srgbClr val="7030A0"/>
                </a:solidFill>
              </a:rPr>
              <a:t>Second, crowded  fuzzy set is a trapezium </a:t>
            </a:r>
            <a:r>
              <a:rPr lang="en-US" sz="2000" dirty="0"/>
              <a:t>with (a=110, b=170,c=200, d=200)</a:t>
            </a:r>
          </a:p>
          <a:p>
            <a:r>
              <a:rPr lang="en-US" sz="1800" dirty="0"/>
              <a:t>If y=142</a:t>
            </a:r>
          </a:p>
          <a:p>
            <a:pPr lvl="1"/>
            <a:r>
              <a:rPr lang="en-US" sz="2000" dirty="0" err="1"/>
              <a:t>uB_crowded</a:t>
            </a:r>
            <a:r>
              <a:rPr lang="en-US" sz="2000" dirty="0"/>
              <a:t>(y)=(y-a)/(b-a)</a:t>
            </a:r>
          </a:p>
          <a:p>
            <a:pPr lvl="1"/>
            <a:r>
              <a:rPr lang="en-US" sz="2000" dirty="0"/>
              <a:t>=(142-110)/(170-110)</a:t>
            </a:r>
          </a:p>
          <a:p>
            <a:pPr lvl="1"/>
            <a:r>
              <a:rPr lang="en-US" sz="2000" dirty="0" err="1">
                <a:solidFill>
                  <a:srgbClr val="FF0000"/>
                </a:solidFill>
              </a:rPr>
              <a:t>uB_crowded</a:t>
            </a:r>
            <a:r>
              <a:rPr lang="en-US" sz="2000" dirty="0">
                <a:solidFill>
                  <a:srgbClr val="FF0000"/>
                </a:solidFill>
              </a:rPr>
              <a:t>(y=142)=</a:t>
            </a:r>
            <a:r>
              <a:rPr lang="en-US" sz="2000" dirty="0">
                <a:solidFill>
                  <a:srgbClr val="FF0000"/>
                </a:solidFill>
                <a:latin typeface="arial" panose="020B0604020202020204" pitchFamily="34" charset="0"/>
              </a:rPr>
              <a:t>0.53</a:t>
            </a:r>
            <a:endParaRPr lang="en-US" sz="2000" dirty="0">
              <a:solidFill>
                <a:srgbClr val="FF0000"/>
              </a:solidFill>
            </a:endParaRPr>
          </a:p>
          <a:p>
            <a:pPr lvl="1"/>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38</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817189" y="38411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836679" y="46488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920012" y="36531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817189" y="38411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73521" y="351851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97734" y="331749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80973"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710150" y="22922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410519" y="62841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412164" y="305339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93929" y="10604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422452" y="171850"/>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809BC7-FA11-2090-859F-03FCA4CB8911}"/>
              </a:ext>
            </a:extLst>
          </p:cNvPr>
          <p:cNvSpPr txBox="1"/>
          <p:nvPr/>
        </p:nvSpPr>
        <p:spPr>
          <a:xfrm>
            <a:off x="4039805" y="371469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643441" y="165094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646792" y="3660713"/>
            <a:ext cx="4312399"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69593" y="394814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612335" y="3588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809780" y="318871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349007" y="321538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933578" y="327194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554956"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76915" y="13178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7128183" y="3186286"/>
            <a:ext cx="535724" cy="369332"/>
          </a:xfrm>
          <a:prstGeom prst="rect">
            <a:avLst/>
          </a:prstGeom>
          <a:noFill/>
        </p:spPr>
        <p:txBody>
          <a:bodyPr wrap="none" rtlCol="0">
            <a:spAutoFit/>
          </a:bodyPr>
          <a:lstStyle/>
          <a:p>
            <a:r>
              <a:rPr lang="en-US" dirty="0"/>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548037" y="326160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pic>
        <p:nvPicPr>
          <p:cNvPr id="13" name="Picture 12">
            <a:extLst>
              <a:ext uri="{FF2B5EF4-FFF2-40B4-BE49-F238E27FC236}">
                <a16:creationId xmlns:a16="http://schemas.microsoft.com/office/drawing/2014/main" id="{27AD8F10-DB39-56C1-6EEC-7B5E3D144467}"/>
              </a:ext>
            </a:extLst>
          </p:cNvPr>
          <p:cNvPicPr>
            <a:picLocks noChangeAspect="1"/>
          </p:cNvPicPr>
          <p:nvPr/>
        </p:nvPicPr>
        <p:blipFill>
          <a:blip r:embed="rId2"/>
          <a:stretch>
            <a:fillRect/>
          </a:stretch>
        </p:blipFill>
        <p:spPr>
          <a:xfrm>
            <a:off x="6861501" y="4736075"/>
            <a:ext cx="2123489" cy="1325946"/>
          </a:xfrm>
          <a:prstGeom prst="rect">
            <a:avLst/>
          </a:prstGeom>
        </p:spPr>
      </p:pic>
      <p:pic>
        <p:nvPicPr>
          <p:cNvPr id="20" name="Picture 19">
            <a:extLst>
              <a:ext uri="{FF2B5EF4-FFF2-40B4-BE49-F238E27FC236}">
                <a16:creationId xmlns:a16="http://schemas.microsoft.com/office/drawing/2014/main" id="{0BD3769B-3E6D-68E4-A226-578CC474CCB6}"/>
              </a:ext>
            </a:extLst>
          </p:cNvPr>
          <p:cNvPicPr>
            <a:picLocks noChangeAspect="1"/>
          </p:cNvPicPr>
          <p:nvPr/>
        </p:nvPicPr>
        <p:blipFill>
          <a:blip r:embed="rId3"/>
          <a:stretch>
            <a:fillRect/>
          </a:stretch>
        </p:blipFill>
        <p:spPr>
          <a:xfrm>
            <a:off x="3716893" y="4562246"/>
            <a:ext cx="3111804" cy="2093338"/>
          </a:xfrm>
          <a:prstGeom prst="rect">
            <a:avLst/>
          </a:prstGeom>
        </p:spPr>
      </p:pic>
      <p:cxnSp>
        <p:nvCxnSpPr>
          <p:cNvPr id="23" name="Straight Connector 22">
            <a:extLst>
              <a:ext uri="{FF2B5EF4-FFF2-40B4-BE49-F238E27FC236}">
                <a16:creationId xmlns:a16="http://schemas.microsoft.com/office/drawing/2014/main" id="{FC34CA34-FB98-3F2E-1805-6A7769BC8855}"/>
              </a:ext>
            </a:extLst>
          </p:cNvPr>
          <p:cNvCxnSpPr>
            <a:cxnSpLocks/>
          </p:cNvCxnSpPr>
          <p:nvPr/>
        </p:nvCxnSpPr>
        <p:spPr>
          <a:xfrm>
            <a:off x="4537729" y="1535568"/>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0818D8-C34F-A096-E1F6-45A4BE728620}"/>
              </a:ext>
            </a:extLst>
          </p:cNvPr>
          <p:cNvSpPr txBox="1"/>
          <p:nvPr/>
        </p:nvSpPr>
        <p:spPr>
          <a:xfrm>
            <a:off x="6683848" y="3155929"/>
            <a:ext cx="535724" cy="369332"/>
          </a:xfrm>
          <a:prstGeom prst="rect">
            <a:avLst/>
          </a:prstGeom>
          <a:noFill/>
        </p:spPr>
        <p:txBody>
          <a:bodyPr wrap="none" rtlCol="0">
            <a:spAutoFit/>
          </a:bodyPr>
          <a:lstStyle/>
          <a:p>
            <a:r>
              <a:rPr lang="en-US" dirty="0"/>
              <a:t>110</a:t>
            </a:r>
          </a:p>
        </p:txBody>
      </p:sp>
      <p:sp>
        <p:nvSpPr>
          <p:cNvPr id="40" name="TextBox 39">
            <a:extLst>
              <a:ext uri="{FF2B5EF4-FFF2-40B4-BE49-F238E27FC236}">
                <a16:creationId xmlns:a16="http://schemas.microsoft.com/office/drawing/2014/main" id="{8C6FB980-E36D-2826-29D1-3B7145897C97}"/>
              </a:ext>
            </a:extLst>
          </p:cNvPr>
          <p:cNvSpPr txBox="1"/>
          <p:nvPr/>
        </p:nvSpPr>
        <p:spPr>
          <a:xfrm>
            <a:off x="3634670" y="1334407"/>
            <a:ext cx="1112505" cy="369332"/>
          </a:xfrm>
          <a:prstGeom prst="rect">
            <a:avLst/>
          </a:prstGeom>
          <a:noFill/>
        </p:spPr>
        <p:txBody>
          <a:bodyPr wrap="square">
            <a:spAutoFit/>
          </a:bodyPr>
          <a:lstStyle/>
          <a:p>
            <a:pPr lvl="1"/>
            <a:r>
              <a:rPr lang="en-US" sz="1800" b="0" i="0" dirty="0">
                <a:solidFill>
                  <a:srgbClr val="202124"/>
                </a:solidFill>
                <a:effectLst/>
                <a:latin typeface="arial" panose="020B0604020202020204" pitchFamily="34" charset="0"/>
              </a:rPr>
              <a:t>0.53</a:t>
            </a:r>
            <a:endParaRPr lang="en-US" sz="1800" dirty="0"/>
          </a:p>
        </p:txBody>
      </p:sp>
      <p:sp>
        <p:nvSpPr>
          <p:cNvPr id="21" name="TextBox 20">
            <a:extLst>
              <a:ext uri="{FF2B5EF4-FFF2-40B4-BE49-F238E27FC236}">
                <a16:creationId xmlns:a16="http://schemas.microsoft.com/office/drawing/2014/main" id="{AEAF2877-758E-A68B-12AD-5132298BFBEB}"/>
              </a:ext>
            </a:extLst>
          </p:cNvPr>
          <p:cNvSpPr txBox="1"/>
          <p:nvPr/>
        </p:nvSpPr>
        <p:spPr>
          <a:xfrm>
            <a:off x="4719675" y="4147696"/>
            <a:ext cx="4572000" cy="369332"/>
          </a:xfrm>
          <a:prstGeom prst="rect">
            <a:avLst/>
          </a:prstGeom>
          <a:noFill/>
        </p:spPr>
        <p:txBody>
          <a:bodyPr wrap="square">
            <a:spAutoFit/>
          </a:bodyPr>
          <a:lstStyle/>
          <a:p>
            <a:r>
              <a:rPr lang="en-US" dirty="0"/>
              <a:t>Few, normal, crowded are fuzzy variables</a:t>
            </a:r>
          </a:p>
        </p:txBody>
      </p:sp>
    </p:spTree>
    <p:extLst>
      <p:ext uri="{BB962C8B-B14F-4D97-AF65-F5344CB8AC3E}">
        <p14:creationId xmlns:p14="http://schemas.microsoft.com/office/powerpoint/2010/main" val="7406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2</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sz="3200" b="1" i="0" u="none" strike="noStrike" baseline="0" dirty="0">
                <a:latin typeface="Arial" panose="020B0604020202020204" pitchFamily="34" charset="0"/>
              </a:rPr>
              <a:t>Rule Evaluation</a:t>
            </a:r>
            <a:endParaRPr lang="en-US" dirty="0"/>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39</a:t>
            </a:fld>
            <a:endParaRPr lang="en-US" altLang="zh-HK"/>
          </a:p>
        </p:txBody>
      </p:sp>
    </p:spTree>
    <p:extLst>
      <p:ext uri="{BB962C8B-B14F-4D97-AF65-F5344CB8AC3E}">
        <p14:creationId xmlns:p14="http://schemas.microsoft.com/office/powerpoint/2010/main" val="327830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6194-27EE-4ACA-E9AC-6A562F07155F}"/>
              </a:ext>
            </a:extLst>
          </p:cNvPr>
          <p:cNvSpPr>
            <a:spLocks noGrp="1"/>
          </p:cNvSpPr>
          <p:nvPr>
            <p:ph type="title"/>
          </p:nvPr>
        </p:nvSpPr>
        <p:spPr/>
        <p:txBody>
          <a:bodyPr/>
          <a:lstStyle/>
          <a:p>
            <a:r>
              <a:rPr lang="en-US" dirty="0"/>
              <a:t>Applications of fuzzy logic</a:t>
            </a:r>
          </a:p>
        </p:txBody>
      </p:sp>
      <p:sp>
        <p:nvSpPr>
          <p:cNvPr id="3" name="Content Placeholder 2">
            <a:extLst>
              <a:ext uri="{FF2B5EF4-FFF2-40B4-BE49-F238E27FC236}">
                <a16:creationId xmlns:a16="http://schemas.microsoft.com/office/drawing/2014/main" id="{E48952D6-D2D1-F45D-C12D-BC37F372BA48}"/>
              </a:ext>
            </a:extLst>
          </p:cNvPr>
          <p:cNvSpPr>
            <a:spLocks noGrp="1"/>
          </p:cNvSpPr>
          <p:nvPr>
            <p:ph idx="1"/>
          </p:nvPr>
        </p:nvSpPr>
        <p:spPr/>
        <p:txBody>
          <a:bodyPr/>
          <a:lstStyle/>
          <a:p>
            <a:r>
              <a:rPr lang="en-US" dirty="0"/>
              <a:t>Control of systems </a:t>
            </a:r>
          </a:p>
          <a:p>
            <a:pPr lvl="1"/>
            <a:r>
              <a:rPr lang="en-US" dirty="0"/>
              <a:t>Rice cocker</a:t>
            </a:r>
          </a:p>
          <a:p>
            <a:pPr lvl="1"/>
            <a:r>
              <a:rPr lang="en-US" dirty="0"/>
              <a:t>Traffic light control system</a:t>
            </a:r>
          </a:p>
          <a:p>
            <a:pPr lvl="1"/>
            <a:r>
              <a:rPr lang="en-US" dirty="0"/>
              <a:t>Robotics, under water robot</a:t>
            </a:r>
          </a:p>
          <a:p>
            <a:endParaRPr lang="en-US" dirty="0"/>
          </a:p>
        </p:txBody>
      </p:sp>
      <p:sp>
        <p:nvSpPr>
          <p:cNvPr id="4" name="Footer Placeholder 3">
            <a:extLst>
              <a:ext uri="{FF2B5EF4-FFF2-40B4-BE49-F238E27FC236}">
                <a16:creationId xmlns:a16="http://schemas.microsoft.com/office/drawing/2014/main" id="{D6EAE4D3-84B2-CDF1-5450-7C901815814A}"/>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BB6AAD5-AED0-7158-E88C-C53AB4CB82C4}"/>
              </a:ext>
            </a:extLst>
          </p:cNvPr>
          <p:cNvSpPr>
            <a:spLocks noGrp="1"/>
          </p:cNvSpPr>
          <p:nvPr>
            <p:ph type="sldNum" sz="quarter" idx="12"/>
          </p:nvPr>
        </p:nvSpPr>
        <p:spPr/>
        <p:txBody>
          <a:bodyPr/>
          <a:lstStyle/>
          <a:p>
            <a:fld id="{B28686DF-4AC6-44BB-9261-A3C12E8BDC53}" type="slidenum">
              <a:rPr lang="en-US" altLang="zh-HK" smtClean="0"/>
              <a:pPr/>
              <a:t>4</a:t>
            </a:fld>
            <a:endParaRPr lang="en-US" altLang="zh-HK"/>
          </a:p>
        </p:txBody>
      </p:sp>
      <p:pic>
        <p:nvPicPr>
          <p:cNvPr id="7" name="Picture 6">
            <a:extLst>
              <a:ext uri="{FF2B5EF4-FFF2-40B4-BE49-F238E27FC236}">
                <a16:creationId xmlns:a16="http://schemas.microsoft.com/office/drawing/2014/main" id="{7826C160-089E-DE36-90E0-EECA5B510EE2}"/>
              </a:ext>
            </a:extLst>
          </p:cNvPr>
          <p:cNvPicPr>
            <a:picLocks noChangeAspect="1"/>
          </p:cNvPicPr>
          <p:nvPr/>
        </p:nvPicPr>
        <p:blipFill>
          <a:blip r:embed="rId2"/>
          <a:stretch>
            <a:fillRect/>
          </a:stretch>
        </p:blipFill>
        <p:spPr>
          <a:xfrm>
            <a:off x="5791200" y="1479831"/>
            <a:ext cx="1695691" cy="1325301"/>
          </a:xfrm>
          <a:prstGeom prst="rect">
            <a:avLst/>
          </a:prstGeom>
        </p:spPr>
      </p:pic>
      <p:sp>
        <p:nvSpPr>
          <p:cNvPr id="8" name="TextBox 7">
            <a:extLst>
              <a:ext uri="{FF2B5EF4-FFF2-40B4-BE49-F238E27FC236}">
                <a16:creationId xmlns:a16="http://schemas.microsoft.com/office/drawing/2014/main" id="{6BC684F5-4297-7972-9CD6-5436FDE8F2F7}"/>
              </a:ext>
            </a:extLst>
          </p:cNvPr>
          <p:cNvSpPr txBox="1"/>
          <p:nvPr/>
        </p:nvSpPr>
        <p:spPr>
          <a:xfrm>
            <a:off x="5545238" y="2703812"/>
            <a:ext cx="3505200" cy="1061829"/>
          </a:xfrm>
          <a:prstGeom prst="rect">
            <a:avLst/>
          </a:prstGeom>
          <a:noFill/>
        </p:spPr>
        <p:txBody>
          <a:bodyPr wrap="square" rtlCol="0">
            <a:spAutoFit/>
          </a:bodyPr>
          <a:lstStyle/>
          <a:p>
            <a:r>
              <a:rPr lang="en-US" sz="1050" dirty="0">
                <a:hlinkClick r:id="rId3"/>
              </a:rPr>
              <a:t>https://www.amazon.com/Zojirushi-NS-ZCC10-Uncooked-Premium-1-0-Liter/dp/B00007J5U7?th=1</a:t>
            </a:r>
            <a:r>
              <a:rPr lang="en-US" sz="1050" dirty="0"/>
              <a:t> </a:t>
            </a:r>
          </a:p>
          <a:p>
            <a:r>
              <a:rPr lang="en-US" sz="1050" dirty="0">
                <a:hlinkClick r:id="rId4"/>
              </a:rPr>
              <a:t>https://ieeexplore.ieee.org/stamp/stamp.jsp?arnumber=8657877</a:t>
            </a:r>
            <a:endParaRPr lang="en-US" sz="1050" dirty="0"/>
          </a:p>
          <a:p>
            <a:r>
              <a:rPr lang="en-US" sz="1050" dirty="0">
                <a:hlinkClick r:id="rId5"/>
              </a:rPr>
              <a:t>https://www.researchgate.net/figure/Structure-of-fuzzy-traffic-light-control-system-at-intersection_fig1_347221918</a:t>
            </a:r>
            <a:r>
              <a:rPr lang="en-US" sz="1050" dirty="0"/>
              <a:t>  </a:t>
            </a:r>
          </a:p>
        </p:txBody>
      </p:sp>
      <p:pic>
        <p:nvPicPr>
          <p:cNvPr id="14" name="Picture 13">
            <a:extLst>
              <a:ext uri="{FF2B5EF4-FFF2-40B4-BE49-F238E27FC236}">
                <a16:creationId xmlns:a16="http://schemas.microsoft.com/office/drawing/2014/main" id="{89E5CBBC-0E01-346E-E5F9-C279944F7234}"/>
              </a:ext>
            </a:extLst>
          </p:cNvPr>
          <p:cNvPicPr>
            <a:picLocks noChangeAspect="1"/>
          </p:cNvPicPr>
          <p:nvPr/>
        </p:nvPicPr>
        <p:blipFill>
          <a:blip r:embed="rId6"/>
          <a:stretch>
            <a:fillRect/>
          </a:stretch>
        </p:blipFill>
        <p:spPr>
          <a:xfrm>
            <a:off x="1030810" y="3763326"/>
            <a:ext cx="3327722" cy="2957332"/>
          </a:xfrm>
          <a:prstGeom prst="rect">
            <a:avLst/>
          </a:prstGeom>
        </p:spPr>
      </p:pic>
      <p:pic>
        <p:nvPicPr>
          <p:cNvPr id="1026" name="Picture 2" descr="Structure of fuzzy traffic light control system at intersection | Download  Scientific Diagram">
            <a:extLst>
              <a:ext uri="{FF2B5EF4-FFF2-40B4-BE49-F238E27FC236}">
                <a16:creationId xmlns:a16="http://schemas.microsoft.com/office/drawing/2014/main" id="{42ACB0CE-9A69-1474-C9FC-84C952E8F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340" y="4133601"/>
            <a:ext cx="3695297" cy="199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6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EC4F-7DE1-A137-82C2-543EE221C594}"/>
              </a:ext>
            </a:extLst>
          </p:cNvPr>
          <p:cNvSpPr>
            <a:spLocks noGrp="1"/>
          </p:cNvSpPr>
          <p:nvPr>
            <p:ph type="title"/>
          </p:nvPr>
        </p:nvSpPr>
        <p:spPr/>
        <p:txBody>
          <a:bodyPr>
            <a:normAutofit/>
          </a:bodyPr>
          <a:lstStyle/>
          <a:p>
            <a:r>
              <a:rPr lang="en-US" sz="2800" b="1" i="0" u="none" strike="noStrike" baseline="0" dirty="0">
                <a:latin typeface="Arial" panose="020B0604020202020204" pitchFamily="34" charset="0"/>
              </a:rPr>
              <a:t>Step2 : Rule Evaluation</a:t>
            </a:r>
            <a:endParaRPr lang="en-US" sz="6000" dirty="0"/>
          </a:p>
        </p:txBody>
      </p:sp>
      <p:sp>
        <p:nvSpPr>
          <p:cNvPr id="3" name="Content Placeholder 2">
            <a:extLst>
              <a:ext uri="{FF2B5EF4-FFF2-40B4-BE49-F238E27FC236}">
                <a16:creationId xmlns:a16="http://schemas.microsoft.com/office/drawing/2014/main" id="{A7650A88-A0C5-5E7F-30E5-F9D8F78ACF4A}"/>
              </a:ext>
            </a:extLst>
          </p:cNvPr>
          <p:cNvSpPr>
            <a:spLocks noGrp="1"/>
          </p:cNvSpPr>
          <p:nvPr>
            <p:ph idx="1"/>
          </p:nvPr>
        </p:nvSpPr>
        <p:spPr/>
        <p:txBody>
          <a:bodyPr>
            <a:normAutofit fontScale="92500"/>
          </a:bodyPr>
          <a:lstStyle/>
          <a:p>
            <a:pPr algn="l"/>
            <a:r>
              <a:rPr lang="en-US" sz="2400" b="0" i="0" u="none" strike="noStrike" baseline="0" dirty="0">
                <a:solidFill>
                  <a:srgbClr val="000000"/>
                </a:solidFill>
                <a:latin typeface="ArialMT"/>
              </a:rPr>
              <a:t>Inputs are applied to a set of </a:t>
            </a:r>
            <a:r>
              <a:rPr lang="en-US" sz="2400" b="1" i="0" u="none" strike="noStrike" baseline="0" dirty="0">
                <a:solidFill>
                  <a:srgbClr val="33339B"/>
                </a:solidFill>
                <a:latin typeface="Arial" panose="020B0604020202020204" pitchFamily="34" charset="0"/>
              </a:rPr>
              <a:t>if/then </a:t>
            </a:r>
            <a:r>
              <a:rPr lang="en-US" sz="2400" b="0" i="0" u="none" strike="noStrike" baseline="0" dirty="0">
                <a:solidFill>
                  <a:srgbClr val="000000"/>
                </a:solidFill>
                <a:latin typeface="ArialMT"/>
              </a:rPr>
              <a:t>control rules.</a:t>
            </a:r>
          </a:p>
          <a:p>
            <a:pPr algn="l"/>
            <a:r>
              <a:rPr lang="en-US" sz="2400" b="1" i="0" u="none" strike="noStrike" baseline="0" dirty="0">
                <a:solidFill>
                  <a:srgbClr val="000000"/>
                </a:solidFill>
                <a:latin typeface="Arial" panose="020B0604020202020204" pitchFamily="34" charset="0"/>
              </a:rPr>
              <a:t>Rule Evaluation</a:t>
            </a:r>
          </a:p>
          <a:p>
            <a:pPr algn="l"/>
            <a:r>
              <a:rPr lang="en-US" sz="2400" b="0" i="0" u="none" strike="noStrike" baseline="0" dirty="0">
                <a:solidFill>
                  <a:srgbClr val="000000"/>
                </a:solidFill>
                <a:latin typeface="ArialMT"/>
              </a:rPr>
              <a:t>e.g. </a:t>
            </a:r>
            <a:r>
              <a:rPr lang="en-US" sz="2400" b="1" i="0" u="none" strike="noStrike" baseline="0" dirty="0">
                <a:solidFill>
                  <a:srgbClr val="33339B"/>
                </a:solidFill>
                <a:latin typeface="Arial" panose="020B0604020202020204" pitchFamily="34" charset="0"/>
              </a:rPr>
              <a:t>IF </a:t>
            </a:r>
            <a:r>
              <a:rPr lang="en-US" sz="2400" b="0" i="0" u="none" strike="noStrike" baseline="0" dirty="0">
                <a:solidFill>
                  <a:srgbClr val="000000"/>
                </a:solidFill>
                <a:latin typeface="ArialMT"/>
              </a:rPr>
              <a:t>temperature is hot, </a:t>
            </a:r>
            <a:r>
              <a:rPr lang="en-US" sz="2400" b="1" i="0" u="none" strike="noStrike" baseline="0" dirty="0">
                <a:solidFill>
                  <a:srgbClr val="33339B"/>
                </a:solidFill>
                <a:latin typeface="Arial" panose="020B0604020202020204" pitchFamily="34" charset="0"/>
              </a:rPr>
              <a:t>THEN </a:t>
            </a:r>
            <a:r>
              <a:rPr lang="en-US" sz="2400" dirty="0">
                <a:solidFill>
                  <a:srgbClr val="000000"/>
                </a:solidFill>
                <a:latin typeface="ArialMT"/>
              </a:rPr>
              <a:t>turn off the heater</a:t>
            </a:r>
          </a:p>
          <a:p>
            <a:pPr algn="l"/>
            <a:endParaRPr lang="en-US" sz="2400" dirty="0">
              <a:solidFill>
                <a:srgbClr val="000000"/>
              </a:solidFill>
              <a:latin typeface="ArialMT"/>
            </a:endParaRPr>
          </a:p>
          <a:p>
            <a:pPr algn="l"/>
            <a:r>
              <a:rPr lang="en-US" sz="2400" b="1" i="0" u="none" strike="noStrike" baseline="0" dirty="0">
                <a:solidFill>
                  <a:srgbClr val="3365FF"/>
                </a:solidFill>
                <a:latin typeface="Arial" panose="020B0604020202020204" pitchFamily="34" charset="0"/>
              </a:rPr>
              <a:t>Fuzzy rules </a:t>
            </a:r>
            <a:r>
              <a:rPr lang="en-US" sz="2400" dirty="0">
                <a:solidFill>
                  <a:srgbClr val="000000"/>
                </a:solidFill>
                <a:latin typeface="ArialMT"/>
              </a:rPr>
              <a:t>can be written as</a:t>
            </a:r>
          </a:p>
          <a:p>
            <a:pPr algn="l"/>
            <a:r>
              <a:rPr lang="en-US" sz="2400" b="1" i="0" u="none" strike="noStrike" baseline="0" dirty="0">
                <a:solidFill>
                  <a:srgbClr val="000000"/>
                </a:solidFill>
                <a:latin typeface="Arial" panose="020B0604020202020204" pitchFamily="34" charset="0"/>
              </a:rPr>
              <a:t>If </a:t>
            </a:r>
            <a:r>
              <a:rPr lang="en-US" sz="2400" b="0" i="1" u="none" strike="noStrike" baseline="0" dirty="0">
                <a:solidFill>
                  <a:srgbClr val="000000"/>
                </a:solidFill>
                <a:latin typeface="Arial-ItalicMT"/>
              </a:rPr>
              <a:t>(</a:t>
            </a:r>
            <a:r>
              <a:rPr lang="en-US" sz="2400" b="1" i="0" u="none" strike="noStrike" baseline="0" dirty="0">
                <a:solidFill>
                  <a:srgbClr val="0000FF"/>
                </a:solidFill>
                <a:latin typeface="Arial" panose="020B0604020202020204" pitchFamily="34" charset="0"/>
              </a:rPr>
              <a:t>input1 </a:t>
            </a:r>
            <a:r>
              <a:rPr lang="en-US" sz="2400" b="0" i="1" u="none" strike="noStrike" baseline="0" dirty="0">
                <a:solidFill>
                  <a:srgbClr val="000000"/>
                </a:solidFill>
                <a:latin typeface="Arial-ItalicMT"/>
              </a:rPr>
              <a:t>is membership function1) </a:t>
            </a:r>
            <a:r>
              <a:rPr lang="en-US" sz="2400" b="1" i="1" u="none" strike="noStrike" baseline="0" dirty="0">
                <a:solidFill>
                  <a:srgbClr val="000000"/>
                </a:solidFill>
                <a:latin typeface="Arial-BoldItalicMT"/>
              </a:rPr>
              <a:t>and/or</a:t>
            </a:r>
          </a:p>
          <a:p>
            <a:pPr algn="l"/>
            <a:r>
              <a:rPr lang="en-US" sz="2400" b="0" i="1" u="none" strike="noStrike" baseline="0" dirty="0">
                <a:solidFill>
                  <a:srgbClr val="000000"/>
                </a:solidFill>
                <a:latin typeface="Arial-ItalicMT"/>
              </a:rPr>
              <a:t>(</a:t>
            </a:r>
            <a:r>
              <a:rPr lang="en-US" sz="2400" b="1" i="0" u="none" strike="noStrike" baseline="0" dirty="0">
                <a:solidFill>
                  <a:srgbClr val="0000FF"/>
                </a:solidFill>
                <a:latin typeface="Arial" panose="020B0604020202020204" pitchFamily="34" charset="0"/>
              </a:rPr>
              <a:t>input2 </a:t>
            </a:r>
            <a:r>
              <a:rPr lang="en-US" sz="2400" b="0" i="1" u="none" strike="noStrike" baseline="0" dirty="0">
                <a:solidFill>
                  <a:srgbClr val="000000"/>
                </a:solidFill>
                <a:latin typeface="Arial-ItalicMT"/>
              </a:rPr>
              <a:t>is membership function2) </a:t>
            </a:r>
            <a:r>
              <a:rPr lang="en-US" sz="2400" b="1" i="1" u="none" strike="noStrike" baseline="0" dirty="0">
                <a:solidFill>
                  <a:srgbClr val="000000"/>
                </a:solidFill>
                <a:latin typeface="Arial-BoldItalicMT"/>
              </a:rPr>
              <a:t>and/or </a:t>
            </a:r>
            <a:r>
              <a:rPr lang="en-US" sz="2400" b="0" i="1" u="none" strike="noStrike" baseline="0" dirty="0">
                <a:solidFill>
                  <a:srgbClr val="000000"/>
                </a:solidFill>
                <a:latin typeface="Arial-ItalicMT"/>
              </a:rPr>
              <a:t>….</a:t>
            </a:r>
          </a:p>
          <a:p>
            <a:pPr algn="l"/>
            <a:endParaRPr lang="en-US" sz="2400" b="0" i="1" u="none" strike="noStrike" baseline="0" dirty="0">
              <a:solidFill>
                <a:srgbClr val="000000"/>
              </a:solidFill>
              <a:latin typeface="Arial-ItalicMT"/>
            </a:endParaRPr>
          </a:p>
          <a:p>
            <a:pPr algn="l"/>
            <a:r>
              <a:rPr lang="en-US" sz="2400" b="1" i="0" u="none" strike="noStrike" baseline="0" dirty="0">
                <a:solidFill>
                  <a:srgbClr val="000000"/>
                </a:solidFill>
                <a:latin typeface="Arial" panose="020B0604020202020204" pitchFamily="34" charset="0"/>
              </a:rPr>
              <a:t>Then </a:t>
            </a:r>
            <a:r>
              <a:rPr lang="en-US" sz="2400" b="0" i="1" u="none" strike="noStrike" baseline="0" dirty="0">
                <a:solidFill>
                  <a:srgbClr val="000000"/>
                </a:solidFill>
                <a:latin typeface="Arial-ItalicMT"/>
              </a:rPr>
              <a:t>(output is output membership function).</a:t>
            </a:r>
            <a:endParaRPr lang="en-US" sz="2400" b="1" dirty="0">
              <a:solidFill>
                <a:srgbClr val="000000"/>
              </a:solidFill>
              <a:latin typeface="ArialMT"/>
            </a:endParaRPr>
          </a:p>
          <a:p>
            <a:pPr algn="l"/>
            <a:r>
              <a:rPr lang="en-US" sz="2400" b="0" i="0" u="none" strike="noStrike" baseline="0" dirty="0">
                <a:latin typeface="ArialMT"/>
              </a:rPr>
              <a:t>Example:</a:t>
            </a:r>
          </a:p>
          <a:p>
            <a:pPr algn="l"/>
            <a:r>
              <a:rPr lang="en-US" sz="2400" b="1" i="1" u="none" strike="noStrike" baseline="0" dirty="0">
                <a:latin typeface="Arial-BoldItalicMT"/>
              </a:rPr>
              <a:t>if </a:t>
            </a:r>
            <a:r>
              <a:rPr lang="en-US" sz="2400" b="0" i="1" u="none" strike="noStrike" baseline="0" dirty="0">
                <a:latin typeface="Arial-ItalicMT"/>
              </a:rPr>
              <a:t>temperature is cold </a:t>
            </a:r>
            <a:r>
              <a:rPr lang="en-US" sz="2400" b="1" i="1" dirty="0">
                <a:latin typeface="Arial-BoldItalicMT"/>
              </a:rPr>
              <a:t>and</a:t>
            </a:r>
            <a:r>
              <a:rPr lang="en-US" sz="2400" i="1" dirty="0">
                <a:latin typeface="Arial-ItalicMT"/>
              </a:rPr>
              <a:t> you are is </a:t>
            </a:r>
            <a:r>
              <a:rPr lang="en-US" sz="2400" b="1" i="1" u="none" strike="noStrike" baseline="0" dirty="0">
                <a:latin typeface="Arial-BoldItalicMT"/>
              </a:rPr>
              <a:t>sick </a:t>
            </a:r>
            <a:r>
              <a:rPr lang="en-US" sz="2400" b="0" i="1" u="none" strike="noStrike" baseline="0" dirty="0">
                <a:latin typeface="Arial-ItalicMT"/>
              </a:rPr>
              <a:t>turn on the heater</a:t>
            </a:r>
            <a:endParaRPr lang="en-US" sz="4000" dirty="0"/>
          </a:p>
        </p:txBody>
      </p:sp>
      <p:sp>
        <p:nvSpPr>
          <p:cNvPr id="4" name="Footer Placeholder 3">
            <a:extLst>
              <a:ext uri="{FF2B5EF4-FFF2-40B4-BE49-F238E27FC236}">
                <a16:creationId xmlns:a16="http://schemas.microsoft.com/office/drawing/2014/main" id="{0377683F-76F3-8CAB-A97F-B86121D7695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4BA21BF-D1B0-1E95-AC9D-137B202DEEE0}"/>
              </a:ext>
            </a:extLst>
          </p:cNvPr>
          <p:cNvSpPr>
            <a:spLocks noGrp="1"/>
          </p:cNvSpPr>
          <p:nvPr>
            <p:ph type="sldNum" sz="quarter" idx="12"/>
          </p:nvPr>
        </p:nvSpPr>
        <p:spPr/>
        <p:txBody>
          <a:bodyPr/>
          <a:lstStyle/>
          <a:p>
            <a:fld id="{B28686DF-4AC6-44BB-9261-A3C12E8BDC53}" type="slidenum">
              <a:rPr lang="en-US" altLang="zh-HK" smtClean="0"/>
              <a:pPr/>
              <a:t>40</a:t>
            </a:fld>
            <a:endParaRPr lang="en-US" altLang="zh-HK"/>
          </a:p>
        </p:txBody>
      </p:sp>
    </p:spTree>
    <p:extLst>
      <p:ext uri="{BB962C8B-B14F-4D97-AF65-F5344CB8AC3E}">
        <p14:creationId xmlns:p14="http://schemas.microsoft.com/office/powerpoint/2010/main" val="775300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A7A-DE3C-7600-BC92-48250621D93D}"/>
              </a:ext>
            </a:extLst>
          </p:cNvPr>
          <p:cNvSpPr>
            <a:spLocks noGrp="1"/>
          </p:cNvSpPr>
          <p:nvPr>
            <p:ph type="title"/>
          </p:nvPr>
        </p:nvSpPr>
        <p:spPr/>
        <p:txBody>
          <a:bodyPr>
            <a:noAutofit/>
          </a:bodyPr>
          <a:lstStyle/>
          <a:p>
            <a:r>
              <a:rPr lang="en-US" sz="3200" dirty="0"/>
              <a:t>Fuzzy Cartesian product for generating </a:t>
            </a:r>
            <a:br>
              <a:rPr lang="en-US" sz="3200" dirty="0"/>
            </a:br>
            <a:r>
              <a:rPr lang="en-US" sz="3200" dirty="0"/>
              <a:t>the Fuzzy Association Matrix (FAM)</a:t>
            </a:r>
          </a:p>
        </p:txBody>
      </p:sp>
      <p:sp>
        <p:nvSpPr>
          <p:cNvPr id="3" name="Content Placeholder 2">
            <a:extLst>
              <a:ext uri="{FF2B5EF4-FFF2-40B4-BE49-F238E27FC236}">
                <a16:creationId xmlns:a16="http://schemas.microsoft.com/office/drawing/2014/main" id="{9ACDFB15-73D5-2D08-E2D5-9AE126378455}"/>
              </a:ext>
            </a:extLst>
          </p:cNvPr>
          <p:cNvSpPr>
            <a:spLocks noGrp="1"/>
          </p:cNvSpPr>
          <p:nvPr>
            <p:ph idx="1"/>
          </p:nvPr>
        </p:nvSpPr>
        <p:spPr>
          <a:xfrm>
            <a:off x="457199" y="1242218"/>
            <a:ext cx="8229600" cy="4525963"/>
          </a:xfrm>
        </p:spPr>
        <p:txBody>
          <a:bodyPr>
            <a:normAutofit/>
          </a:bodyPr>
          <a:lstStyle/>
          <a:p>
            <a:r>
              <a:rPr lang="en-US" sz="2000" dirty="0"/>
              <a:t>Suppose </a:t>
            </a:r>
          </a:p>
          <a:p>
            <a:r>
              <a:rPr lang="en-US" sz="2000" dirty="0"/>
              <a:t>A is a fuzzy set on the universe of discourse X with µA(x)|x ∈ X </a:t>
            </a:r>
          </a:p>
          <a:p>
            <a:r>
              <a:rPr lang="en-US" sz="2000" dirty="0"/>
              <a:t>B is a fuzzy set on the universe of discourse Y with µB(y)|y ∈ Y </a:t>
            </a:r>
          </a:p>
          <a:p>
            <a:r>
              <a:rPr lang="en-US" sz="2000" dirty="0"/>
              <a:t>Then R = A × B ⊂ X × Y ; where R has its membership function given by µR(x, y) = µA×B(x, y) = </a:t>
            </a:r>
            <a:r>
              <a:rPr lang="en-US" sz="2000" dirty="0">
                <a:solidFill>
                  <a:srgbClr val="FF0000"/>
                </a:solidFill>
              </a:rPr>
              <a:t>min{µA(x), µB(y)} </a:t>
            </a:r>
          </a:p>
          <a:p>
            <a:r>
              <a:rPr lang="pt-BR" sz="2000" dirty="0"/>
              <a:t>Example : A = {(a1, 0.2),(a2, 0.7),(a3, 0.4)} </a:t>
            </a:r>
            <a:r>
              <a:rPr lang="pt-BR" sz="2000" b="1" u="sng" dirty="0">
                <a:solidFill>
                  <a:srgbClr val="FF0000"/>
                </a:solidFill>
              </a:rPr>
              <a:t>and</a:t>
            </a:r>
            <a:r>
              <a:rPr lang="pt-BR" sz="2000" dirty="0"/>
              <a:t> B = {(b1, 0.5),(b2, 0.6)} , use </a:t>
            </a:r>
            <a:r>
              <a:rPr lang="pt-BR" sz="2000" dirty="0">
                <a:solidFill>
                  <a:srgbClr val="FF0000"/>
                </a:solidFill>
              </a:rPr>
              <a:t>minimum</a:t>
            </a:r>
            <a:r>
              <a:rPr lang="pt-BR" sz="2000" dirty="0"/>
              <a:t> value, hence </a:t>
            </a:r>
            <a:r>
              <a:rPr lang="pt-BR" sz="2000" dirty="0">
                <a:solidFill>
                  <a:srgbClr val="FF0000"/>
                </a:solidFill>
              </a:rPr>
              <a:t>min{</a:t>
            </a:r>
            <a:r>
              <a:rPr lang="pt-BR" sz="2000" dirty="0"/>
              <a:t>0.2, 0.5}=0.2</a:t>
            </a:r>
          </a:p>
          <a:p>
            <a:endParaRPr lang="pt-BR" sz="2400" dirty="0"/>
          </a:p>
          <a:p>
            <a:r>
              <a:rPr lang="pt-BR" sz="2400" dirty="0"/>
              <a:t>R = A × B =</a:t>
            </a:r>
          </a:p>
          <a:p>
            <a:endParaRPr lang="pt-BR" sz="2400" dirty="0"/>
          </a:p>
          <a:p>
            <a:endParaRPr lang="pt-BR" sz="2400" dirty="0"/>
          </a:p>
        </p:txBody>
      </p:sp>
      <p:sp>
        <p:nvSpPr>
          <p:cNvPr id="4" name="Footer Placeholder 3">
            <a:extLst>
              <a:ext uri="{FF2B5EF4-FFF2-40B4-BE49-F238E27FC236}">
                <a16:creationId xmlns:a16="http://schemas.microsoft.com/office/drawing/2014/main" id="{D23AD441-A901-20E7-F096-C16E973FE62C}"/>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ADF1258-66E9-C47D-6F70-BF06AB80B2F4}"/>
              </a:ext>
            </a:extLst>
          </p:cNvPr>
          <p:cNvSpPr>
            <a:spLocks noGrp="1"/>
          </p:cNvSpPr>
          <p:nvPr>
            <p:ph type="sldNum" sz="quarter" idx="12"/>
          </p:nvPr>
        </p:nvSpPr>
        <p:spPr/>
        <p:txBody>
          <a:bodyPr/>
          <a:lstStyle/>
          <a:p>
            <a:fld id="{B28686DF-4AC6-44BB-9261-A3C12E8BDC53}" type="slidenum">
              <a:rPr lang="en-US" altLang="zh-HK" smtClean="0"/>
              <a:pPr/>
              <a:t>41</a:t>
            </a:fld>
            <a:endParaRPr lang="en-US" altLang="zh-HK"/>
          </a:p>
        </p:txBody>
      </p:sp>
      <p:graphicFrame>
        <p:nvGraphicFramePr>
          <p:cNvPr id="6" name="Table 6">
            <a:extLst>
              <a:ext uri="{FF2B5EF4-FFF2-40B4-BE49-F238E27FC236}">
                <a16:creationId xmlns:a16="http://schemas.microsoft.com/office/drawing/2014/main" id="{5CC7939C-1AA7-605B-A291-23A43F7F0282}"/>
              </a:ext>
            </a:extLst>
          </p:cNvPr>
          <p:cNvGraphicFramePr>
            <a:graphicFrameLocks noGrp="1"/>
          </p:cNvGraphicFramePr>
          <p:nvPr>
            <p:extLst>
              <p:ext uri="{D42A27DB-BD31-4B8C-83A1-F6EECF244321}">
                <p14:modId xmlns:p14="http://schemas.microsoft.com/office/powerpoint/2010/main" val="3264600226"/>
              </p:ext>
            </p:extLst>
          </p:nvPr>
        </p:nvGraphicFramePr>
        <p:xfrm>
          <a:off x="2209800" y="3821853"/>
          <a:ext cx="2895600" cy="2025228"/>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80458588"/>
                    </a:ext>
                  </a:extLst>
                </a:gridCol>
                <a:gridCol w="965200">
                  <a:extLst>
                    <a:ext uri="{9D8B030D-6E8A-4147-A177-3AD203B41FA5}">
                      <a16:colId xmlns:a16="http://schemas.microsoft.com/office/drawing/2014/main" val="4086020617"/>
                    </a:ext>
                  </a:extLst>
                </a:gridCol>
                <a:gridCol w="965200">
                  <a:extLst>
                    <a:ext uri="{9D8B030D-6E8A-4147-A177-3AD203B41FA5}">
                      <a16:colId xmlns:a16="http://schemas.microsoft.com/office/drawing/2014/main" val="1322502915"/>
                    </a:ext>
                  </a:extLst>
                </a:gridCol>
              </a:tblGrid>
              <a:tr h="506307">
                <a:tc>
                  <a:txBody>
                    <a:bodyPr/>
                    <a:lstStyle/>
                    <a:p>
                      <a:endParaRPr lang="en-US" dirty="0"/>
                    </a:p>
                  </a:txBody>
                  <a:tcPr>
                    <a:solidFill>
                      <a:schemeClr val="bg1">
                        <a:lumMod val="85000"/>
                      </a:schemeClr>
                    </a:solidFill>
                  </a:tcPr>
                </a:tc>
                <a:tc>
                  <a:txBody>
                    <a:bodyPr/>
                    <a:lstStyle/>
                    <a:p>
                      <a:r>
                        <a:rPr lang="en-US" dirty="0"/>
                        <a:t>b1(0.5)</a:t>
                      </a:r>
                    </a:p>
                  </a:txBody>
                  <a:tcPr>
                    <a:solidFill>
                      <a:schemeClr val="bg1">
                        <a:lumMod val="85000"/>
                      </a:schemeClr>
                    </a:solidFill>
                  </a:tcPr>
                </a:tc>
                <a:tc>
                  <a:txBody>
                    <a:bodyPr/>
                    <a:lstStyle/>
                    <a:p>
                      <a:r>
                        <a:rPr lang="en-US" dirty="0"/>
                        <a:t>b2(0.6)</a:t>
                      </a:r>
                    </a:p>
                  </a:txBody>
                  <a:tcPr>
                    <a:solidFill>
                      <a:schemeClr val="bg1">
                        <a:lumMod val="85000"/>
                      </a:schemeClr>
                    </a:solidFill>
                  </a:tcPr>
                </a:tc>
                <a:extLst>
                  <a:ext uri="{0D108BD9-81ED-4DB2-BD59-A6C34878D82A}">
                    <a16:rowId xmlns:a16="http://schemas.microsoft.com/office/drawing/2014/main" val="360521459"/>
                  </a:ext>
                </a:extLst>
              </a:tr>
              <a:tr h="506307">
                <a:tc>
                  <a:txBody>
                    <a:bodyPr/>
                    <a:lstStyle/>
                    <a:p>
                      <a:r>
                        <a:rPr lang="en-US" dirty="0"/>
                        <a:t>a1(0.2)</a:t>
                      </a:r>
                    </a:p>
                  </a:txBody>
                  <a:tcPr>
                    <a:solidFill>
                      <a:schemeClr val="bg1">
                        <a:lumMod val="85000"/>
                      </a:schemeClr>
                    </a:solidFill>
                  </a:tcPr>
                </a:tc>
                <a:tc>
                  <a:txBody>
                    <a:bodyPr/>
                    <a:lstStyle/>
                    <a:p>
                      <a:r>
                        <a:rPr lang="en-US" dirty="0"/>
                        <a:t>0.2</a:t>
                      </a:r>
                    </a:p>
                  </a:txBody>
                  <a:tcPr/>
                </a:tc>
                <a:tc>
                  <a:txBody>
                    <a:bodyPr/>
                    <a:lstStyle/>
                    <a:p>
                      <a:r>
                        <a:rPr lang="en-US" dirty="0"/>
                        <a:t>0.2</a:t>
                      </a:r>
                    </a:p>
                  </a:txBody>
                  <a:tcPr/>
                </a:tc>
                <a:extLst>
                  <a:ext uri="{0D108BD9-81ED-4DB2-BD59-A6C34878D82A}">
                    <a16:rowId xmlns:a16="http://schemas.microsoft.com/office/drawing/2014/main" val="1822178303"/>
                  </a:ext>
                </a:extLst>
              </a:tr>
              <a:tr h="506307">
                <a:tc>
                  <a:txBody>
                    <a:bodyPr/>
                    <a:lstStyle/>
                    <a:p>
                      <a:r>
                        <a:rPr lang="en-US" dirty="0"/>
                        <a:t>a2 (0.7)</a:t>
                      </a:r>
                    </a:p>
                  </a:txBody>
                  <a:tcPr>
                    <a:solidFill>
                      <a:schemeClr val="bg1">
                        <a:lumMod val="85000"/>
                      </a:schemeClr>
                    </a:solidFill>
                  </a:tcPr>
                </a:tc>
                <a:tc>
                  <a:txBody>
                    <a:bodyPr/>
                    <a:lstStyle/>
                    <a:p>
                      <a:r>
                        <a:rPr lang="en-US" dirty="0"/>
                        <a:t>0.5</a:t>
                      </a:r>
                    </a:p>
                  </a:txBody>
                  <a:tcPr/>
                </a:tc>
                <a:tc>
                  <a:txBody>
                    <a:bodyPr/>
                    <a:lstStyle/>
                    <a:p>
                      <a:r>
                        <a:rPr lang="en-US" dirty="0"/>
                        <a:t>0.6</a:t>
                      </a:r>
                    </a:p>
                  </a:txBody>
                  <a:tcPr/>
                </a:tc>
                <a:extLst>
                  <a:ext uri="{0D108BD9-81ED-4DB2-BD59-A6C34878D82A}">
                    <a16:rowId xmlns:a16="http://schemas.microsoft.com/office/drawing/2014/main" val="3205443046"/>
                  </a:ext>
                </a:extLst>
              </a:tr>
              <a:tr h="506307">
                <a:tc>
                  <a:txBody>
                    <a:bodyPr/>
                    <a:lstStyle/>
                    <a:p>
                      <a:r>
                        <a:rPr lang="en-US" dirty="0"/>
                        <a:t>a3(0.4)</a:t>
                      </a:r>
                    </a:p>
                  </a:txBody>
                  <a:tcPr>
                    <a:solidFill>
                      <a:schemeClr val="bg1">
                        <a:lumMod val="85000"/>
                      </a:schemeClr>
                    </a:solidFill>
                  </a:tcPr>
                </a:tc>
                <a:tc>
                  <a:txBody>
                    <a:bodyPr/>
                    <a:lstStyle/>
                    <a:p>
                      <a:r>
                        <a:rPr lang="en-US" dirty="0"/>
                        <a:t>0.4</a:t>
                      </a:r>
                    </a:p>
                  </a:txBody>
                  <a:tcPr/>
                </a:tc>
                <a:tc>
                  <a:txBody>
                    <a:bodyPr/>
                    <a:lstStyle/>
                    <a:p>
                      <a:r>
                        <a:rPr lang="en-US" dirty="0"/>
                        <a:t>0.4</a:t>
                      </a:r>
                    </a:p>
                  </a:txBody>
                  <a:tcPr/>
                </a:tc>
                <a:extLst>
                  <a:ext uri="{0D108BD9-81ED-4DB2-BD59-A6C34878D82A}">
                    <a16:rowId xmlns:a16="http://schemas.microsoft.com/office/drawing/2014/main" val="1911072229"/>
                  </a:ext>
                </a:extLst>
              </a:tr>
            </a:tbl>
          </a:graphicData>
        </a:graphic>
      </p:graphicFrame>
      <p:sp>
        <p:nvSpPr>
          <p:cNvPr id="7" name="TextBox 6">
            <a:extLst>
              <a:ext uri="{FF2B5EF4-FFF2-40B4-BE49-F238E27FC236}">
                <a16:creationId xmlns:a16="http://schemas.microsoft.com/office/drawing/2014/main" id="{87CE4672-03EC-0EFF-5F92-DDDC73524595}"/>
              </a:ext>
            </a:extLst>
          </p:cNvPr>
          <p:cNvSpPr txBox="1"/>
          <p:nvPr/>
        </p:nvSpPr>
        <p:spPr>
          <a:xfrm>
            <a:off x="85066" y="5987018"/>
            <a:ext cx="8973867" cy="369332"/>
          </a:xfrm>
          <a:prstGeom prst="rect">
            <a:avLst/>
          </a:prstGeom>
          <a:noFill/>
        </p:spPr>
        <p:txBody>
          <a:bodyPr wrap="none" rtlCol="0">
            <a:spAutoFit/>
          </a:bodyPr>
          <a:lstStyle/>
          <a:p>
            <a:r>
              <a:rPr lang="en-US" dirty="0">
                <a:hlinkClick r:id="rId2"/>
              </a:rPr>
              <a:t>https://cse.iitkgp.ac.in/~dsamanta/courses/sca/resources/slides/FL-02%20Fuzzy%20Rules.pdf</a:t>
            </a:r>
            <a:r>
              <a:rPr lang="en-US" dirty="0"/>
              <a:t> </a:t>
            </a:r>
          </a:p>
        </p:txBody>
      </p:sp>
      <p:cxnSp>
        <p:nvCxnSpPr>
          <p:cNvPr id="9" name="Straight Arrow Connector 8">
            <a:extLst>
              <a:ext uri="{FF2B5EF4-FFF2-40B4-BE49-F238E27FC236}">
                <a16:creationId xmlns:a16="http://schemas.microsoft.com/office/drawing/2014/main" id="{D1119149-97FD-16CF-4FD7-8C5E6DF3D4E4}"/>
              </a:ext>
            </a:extLst>
          </p:cNvPr>
          <p:cNvCxnSpPr>
            <a:cxnSpLocks/>
          </p:cNvCxnSpPr>
          <p:nvPr/>
        </p:nvCxnSpPr>
        <p:spPr>
          <a:xfrm>
            <a:off x="3047999" y="3255235"/>
            <a:ext cx="304801"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F288D2-B93F-1DF6-C6EE-5C206A56FF33}"/>
              </a:ext>
            </a:extLst>
          </p:cNvPr>
          <p:cNvCxnSpPr>
            <a:cxnSpLocks/>
          </p:cNvCxnSpPr>
          <p:nvPr/>
        </p:nvCxnSpPr>
        <p:spPr>
          <a:xfrm flipH="1">
            <a:off x="3657600" y="3332785"/>
            <a:ext cx="28956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8FD7DC-0F86-CC95-B654-A32CF9B17D77}"/>
              </a:ext>
            </a:extLst>
          </p:cNvPr>
          <p:cNvSpPr txBox="1"/>
          <p:nvPr/>
        </p:nvSpPr>
        <p:spPr>
          <a:xfrm>
            <a:off x="6400800" y="3962400"/>
            <a:ext cx="1904999" cy="923330"/>
          </a:xfrm>
          <a:prstGeom prst="rect">
            <a:avLst/>
          </a:prstGeom>
          <a:noFill/>
          <a:ln>
            <a:solidFill>
              <a:schemeClr val="accent1"/>
            </a:solidFill>
          </a:ln>
        </p:spPr>
        <p:txBody>
          <a:bodyPr wrap="square" rtlCol="0">
            <a:spAutoFit/>
          </a:bodyPr>
          <a:lstStyle/>
          <a:p>
            <a:r>
              <a:rPr lang="en-US" dirty="0"/>
              <a:t>Fuzzy interception (AND) operation use min{}</a:t>
            </a:r>
          </a:p>
        </p:txBody>
      </p:sp>
    </p:spTree>
    <p:extLst>
      <p:ext uri="{BB962C8B-B14F-4D97-AF65-F5344CB8AC3E}">
        <p14:creationId xmlns:p14="http://schemas.microsoft.com/office/powerpoint/2010/main" val="3464199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AFE1-4C6B-53E1-4561-591905493C1E}"/>
              </a:ext>
            </a:extLst>
          </p:cNvPr>
          <p:cNvSpPr>
            <a:spLocks noGrp="1"/>
          </p:cNvSpPr>
          <p:nvPr>
            <p:ph type="title"/>
          </p:nvPr>
        </p:nvSpPr>
        <p:spPr/>
        <p:txBody>
          <a:bodyPr>
            <a:noAutofit/>
          </a:bodyPr>
          <a:lstStyle/>
          <a:p>
            <a:r>
              <a:rPr lang="en-US" sz="2400" b="1" i="0" u="none" strike="noStrike" baseline="0" dirty="0">
                <a:latin typeface="Arial" panose="020B0604020202020204" pitchFamily="34" charset="0"/>
              </a:rPr>
              <a:t>Rule Evaluation --conjunction (intersect) rule</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When the conditions are met. Use min{ } function.</a:t>
            </a:r>
            <a:endParaRPr lang="en-US" sz="2400" dirty="0"/>
          </a:p>
        </p:txBody>
      </p:sp>
      <p:sp>
        <p:nvSpPr>
          <p:cNvPr id="3" name="Content Placeholder 2">
            <a:extLst>
              <a:ext uri="{FF2B5EF4-FFF2-40B4-BE49-F238E27FC236}">
                <a16:creationId xmlns:a16="http://schemas.microsoft.com/office/drawing/2014/main" id="{A7DD8629-397D-3D90-8D5C-3EBCB71BAEC0}"/>
              </a:ext>
            </a:extLst>
          </p:cNvPr>
          <p:cNvSpPr>
            <a:spLocks noGrp="1"/>
          </p:cNvSpPr>
          <p:nvPr>
            <p:ph idx="1"/>
          </p:nvPr>
        </p:nvSpPr>
        <p:spPr>
          <a:xfrm>
            <a:off x="457200" y="1241583"/>
            <a:ext cx="8534400" cy="4525963"/>
          </a:xfrm>
        </p:spPr>
        <p:txBody>
          <a:bodyPr>
            <a:normAutofit/>
          </a:bodyPr>
          <a:lstStyle/>
          <a:p>
            <a:r>
              <a:rPr lang="en-US" sz="1800" dirty="0"/>
              <a:t>Relate input/output using the Fuzzy Association Matrix (FAM) </a:t>
            </a:r>
          </a:p>
          <a:p>
            <a:r>
              <a:rPr lang="en-US" sz="1800" dirty="0"/>
              <a:t>Input x (temperature): Cold, Warm, Hot</a:t>
            </a:r>
          </a:p>
          <a:p>
            <a:r>
              <a:rPr lang="en-US" sz="1800" dirty="0"/>
              <a:t>Input y (people in car): Few, Normal, Crowded</a:t>
            </a:r>
          </a:p>
          <a:p>
            <a:r>
              <a:rPr lang="en-US" sz="1800" dirty="0"/>
              <a:t>Output z (fan motor speed): Slow, medium, fast</a:t>
            </a:r>
          </a:p>
          <a:p>
            <a:r>
              <a:rPr lang="en-US" sz="1800" dirty="0"/>
              <a:t>In this Fuzzy Association Matrix (FAM), there are 9 If-then rules. E.g., 2 examples are</a:t>
            </a:r>
          </a:p>
          <a:p>
            <a:r>
              <a:rPr lang="en-US" sz="1800" b="1" dirty="0"/>
              <a:t>If</a:t>
            </a:r>
            <a:r>
              <a:rPr lang="en-US" sz="1800" dirty="0"/>
              <a:t> temperature = Cold </a:t>
            </a:r>
            <a:r>
              <a:rPr lang="en-US" sz="1800" b="1" dirty="0"/>
              <a:t>and</a:t>
            </a:r>
            <a:r>
              <a:rPr lang="en-US" sz="1800" dirty="0"/>
              <a:t> people = few, </a:t>
            </a:r>
            <a:r>
              <a:rPr lang="en-US" sz="1800" b="1" dirty="0"/>
              <a:t>then</a:t>
            </a:r>
            <a:r>
              <a:rPr lang="en-US" sz="1800" dirty="0"/>
              <a:t> motor = slow (conjunction rule)</a:t>
            </a:r>
          </a:p>
          <a:p>
            <a:r>
              <a:rPr lang="en-US" sz="1800" b="1" dirty="0"/>
              <a:t>If</a:t>
            </a:r>
            <a:r>
              <a:rPr lang="en-US" sz="1800" dirty="0"/>
              <a:t> temperature = Warm </a:t>
            </a:r>
            <a:r>
              <a:rPr lang="en-US" sz="1800" b="1" dirty="0"/>
              <a:t>and</a:t>
            </a:r>
            <a:r>
              <a:rPr lang="en-US" sz="1800" dirty="0"/>
              <a:t> people = crowded, </a:t>
            </a:r>
            <a:r>
              <a:rPr lang="en-US" sz="1800" b="1" dirty="0"/>
              <a:t>then</a:t>
            </a:r>
            <a:r>
              <a:rPr lang="en-US" sz="1800" dirty="0"/>
              <a:t> motor = fast (conjunction rule)</a:t>
            </a:r>
          </a:p>
          <a:p>
            <a:endParaRPr lang="en-US" sz="1800" dirty="0"/>
          </a:p>
          <a:p>
            <a:endParaRPr lang="en-US" sz="1800" dirty="0"/>
          </a:p>
          <a:p>
            <a:endParaRPr lang="en-US" sz="2400" dirty="0"/>
          </a:p>
        </p:txBody>
      </p:sp>
      <p:sp>
        <p:nvSpPr>
          <p:cNvPr id="4" name="Footer Placeholder 3">
            <a:extLst>
              <a:ext uri="{FF2B5EF4-FFF2-40B4-BE49-F238E27FC236}">
                <a16:creationId xmlns:a16="http://schemas.microsoft.com/office/drawing/2014/main" id="{B57ADA30-0482-5646-4318-D9D5C3099FE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C2A4EB2-BB2C-5F46-C2EC-53DE43CFB8B1}"/>
              </a:ext>
            </a:extLst>
          </p:cNvPr>
          <p:cNvSpPr>
            <a:spLocks noGrp="1"/>
          </p:cNvSpPr>
          <p:nvPr>
            <p:ph type="sldNum" sz="quarter" idx="12"/>
          </p:nvPr>
        </p:nvSpPr>
        <p:spPr/>
        <p:txBody>
          <a:bodyPr/>
          <a:lstStyle/>
          <a:p>
            <a:fld id="{B28686DF-4AC6-44BB-9261-A3C12E8BDC53}" type="slidenum">
              <a:rPr lang="en-US" altLang="zh-HK" smtClean="0"/>
              <a:pPr/>
              <a:t>42</a:t>
            </a:fld>
            <a:endParaRPr lang="en-US" altLang="zh-HK"/>
          </a:p>
        </p:txBody>
      </p:sp>
      <p:graphicFrame>
        <p:nvGraphicFramePr>
          <p:cNvPr id="7" name="Table 7">
            <a:extLst>
              <a:ext uri="{FF2B5EF4-FFF2-40B4-BE49-F238E27FC236}">
                <a16:creationId xmlns:a16="http://schemas.microsoft.com/office/drawing/2014/main" id="{3AA21A21-4F7D-F94E-7137-B589E6BB2380}"/>
              </a:ext>
            </a:extLst>
          </p:cNvPr>
          <p:cNvGraphicFramePr>
            <a:graphicFrameLocks noGrp="1"/>
          </p:cNvGraphicFramePr>
          <p:nvPr>
            <p:extLst>
              <p:ext uri="{D42A27DB-BD31-4B8C-83A1-F6EECF244321}">
                <p14:modId xmlns:p14="http://schemas.microsoft.com/office/powerpoint/2010/main" val="1534640062"/>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u="sng" dirty="0"/>
                        <a:t>Normal</a:t>
                      </a:r>
                    </a:p>
                  </a:txBody>
                  <a:tcPr>
                    <a:solidFill>
                      <a:schemeClr val="bg2"/>
                    </a:solidFill>
                  </a:tcPr>
                </a:tc>
                <a:tc>
                  <a:txBody>
                    <a:bodyPr/>
                    <a:lstStyle/>
                    <a:p>
                      <a:r>
                        <a:rPr lang="en-US" sz="2000"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solidFill>
                            <a:srgbClr val="FF0000"/>
                          </a:solidFill>
                        </a:rPr>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noFill/>
                  </a:tcPr>
                </a:tc>
                <a:tc>
                  <a:txBody>
                    <a:bodyPr/>
                    <a:lstStyle/>
                    <a:p>
                      <a:r>
                        <a:rPr lang="en-US" sz="2000" dirty="0">
                          <a:solidFill>
                            <a:srgbClr val="FF0000"/>
                          </a:solidFill>
                        </a:rPr>
                        <a:t>Fast</a:t>
                      </a:r>
                    </a:p>
                    <a:p>
                      <a:endParaRPr lang="en-US" sz="2000" dirty="0"/>
                    </a:p>
                  </a:txBody>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8" name="Straight Arrow Connector 7">
            <a:extLst>
              <a:ext uri="{FF2B5EF4-FFF2-40B4-BE49-F238E27FC236}">
                <a16:creationId xmlns:a16="http://schemas.microsoft.com/office/drawing/2014/main" id="{8CF3D9E7-E4B5-6E75-B4FE-A3D8286D32C8}"/>
              </a:ext>
            </a:extLst>
          </p:cNvPr>
          <p:cNvCxnSpPr/>
          <p:nvPr/>
        </p:nvCxnSpPr>
        <p:spPr>
          <a:xfrm>
            <a:off x="1752600" y="3124200"/>
            <a:ext cx="10668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8333467-71CE-CDB2-349E-79CB28780E62}"/>
              </a:ext>
            </a:extLst>
          </p:cNvPr>
          <p:cNvCxnSpPr>
            <a:cxnSpLocks/>
          </p:cNvCxnSpPr>
          <p:nvPr/>
        </p:nvCxnSpPr>
        <p:spPr>
          <a:xfrm>
            <a:off x="2286000" y="3581400"/>
            <a:ext cx="46482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12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a:xfrm>
            <a:off x="457200" y="158748"/>
            <a:ext cx="8229600" cy="810737"/>
          </a:xfrm>
        </p:spPr>
        <p:txBody>
          <a:bodyPr>
            <a:noAutofit/>
          </a:bodyPr>
          <a:lstStyle/>
          <a:p>
            <a:r>
              <a:rPr lang="en-US" sz="2400" dirty="0"/>
              <a:t>Worksheet5:  from pervious calculations worksheet 3/4 etc.</a:t>
            </a:r>
            <a:br>
              <a:rPr lang="en-US" sz="2000" dirty="0"/>
            </a:br>
            <a:r>
              <a:rPr lang="en-US" sz="1800" dirty="0"/>
              <a:t>given: </a:t>
            </a:r>
            <a:r>
              <a:rPr lang="es-ES" sz="1800" dirty="0" err="1"/>
              <a:t>uA_warm</a:t>
            </a:r>
            <a:r>
              <a:rPr lang="es-ES" sz="1800" dirty="0"/>
              <a:t>(x=19)=0.857, </a:t>
            </a:r>
            <a:r>
              <a:rPr lang="es-ES" sz="1800" dirty="0" err="1"/>
              <a:t>uB_normal</a:t>
            </a:r>
            <a:r>
              <a:rPr lang="es-ES" sz="1800" dirty="0"/>
              <a:t>(y=125)=0.167, </a:t>
            </a:r>
            <a:r>
              <a:rPr lang="es-ES" sz="1800" dirty="0" err="1"/>
              <a:t>uB_crowded</a:t>
            </a:r>
            <a:r>
              <a:rPr lang="es-ES" sz="1800" dirty="0"/>
              <a:t>(y=125)=0.53 </a:t>
            </a:r>
            <a:endParaRPr lang="en-US" sz="2000" dirty="0"/>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a:xfrm>
            <a:off x="457199" y="981072"/>
            <a:ext cx="4267199" cy="4525963"/>
          </a:xfrm>
          <a:solidFill>
            <a:schemeClr val="bg1"/>
          </a:solidFill>
        </p:spPr>
        <p:txBody>
          <a:bodyPr>
            <a:normAutofit/>
          </a:bodyPr>
          <a:lstStyle/>
          <a:p>
            <a:r>
              <a:rPr lang="en-US" sz="1800" dirty="0">
                <a:latin typeface="ArialMT"/>
              </a:rPr>
              <a:t>If temperature x=19</a:t>
            </a:r>
            <a:r>
              <a:rPr lang="en-US" sz="1800" dirty="0">
                <a:sym typeface="Symbol" panose="05050102010706020507" pitchFamily="18" charset="2"/>
              </a:rPr>
              <a:t>C</a:t>
            </a:r>
            <a:r>
              <a:rPr lang="en-US" sz="1800" dirty="0">
                <a:latin typeface="ArialMT"/>
              </a:rPr>
              <a:t>,</a:t>
            </a:r>
          </a:p>
          <a:p>
            <a:pPr lvl="1"/>
            <a:r>
              <a:rPr lang="en-US" sz="1800" dirty="0">
                <a:latin typeface="ArialMT"/>
                <a:sym typeface="Symbol" panose="05050102010706020507" pitchFamily="18" charset="2"/>
              </a:rPr>
              <a:t></a:t>
            </a:r>
            <a:r>
              <a:rPr lang="en-US" sz="1800" dirty="0" err="1">
                <a:latin typeface="ArialMT"/>
                <a:sym typeface="Symbol" panose="05050102010706020507" pitchFamily="18" charset="2"/>
              </a:rPr>
              <a:t>A_warm</a:t>
            </a:r>
            <a:r>
              <a:rPr lang="en-US" sz="1800" dirty="0">
                <a:latin typeface="ArialMT"/>
                <a:sym typeface="Symbol" panose="05050102010706020507" pitchFamily="18" charset="2"/>
              </a:rPr>
              <a:t>(x)</a:t>
            </a:r>
            <a:r>
              <a:rPr lang="en-US" sz="1800" dirty="0">
                <a:latin typeface="ArialMT"/>
              </a:rPr>
              <a:t> </a:t>
            </a:r>
            <a:r>
              <a:rPr lang="es-ES" sz="1800" dirty="0"/>
              <a:t>)=0.857</a:t>
            </a:r>
            <a:endParaRPr lang="en-US" sz="1800" dirty="0">
              <a:latin typeface="ArialMT"/>
            </a:endParaRPr>
          </a:p>
          <a:p>
            <a:r>
              <a:rPr lang="en-US" sz="1800" dirty="0">
                <a:latin typeface="ArialMT"/>
              </a:rPr>
              <a:t>MC question, choices :1,2,3,4</a:t>
            </a:r>
          </a:p>
          <a:p>
            <a:r>
              <a:rPr lang="en-US" sz="1800" dirty="0">
                <a:latin typeface="ArialMT"/>
              </a:rPr>
              <a:t>Using the Fuzzy association matrix (FAM) shown below, how many rules are fired (membership value not 0) ANS:__?. And what are these rules: </a:t>
            </a:r>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a:xfrm>
            <a:off x="4572000" y="928846"/>
            <a:ext cx="4038600" cy="4525963"/>
          </a:xfrm>
        </p:spPr>
        <p:txBody>
          <a:bodyPr/>
          <a:lstStyle/>
          <a:p>
            <a:r>
              <a:rPr lang="en-US" sz="2400" dirty="0"/>
              <a:t>If people in car y=142, </a:t>
            </a:r>
          </a:p>
          <a:p>
            <a:pPr lvl="1"/>
            <a:r>
              <a:rPr lang="es-ES" sz="1800" dirty="0" err="1"/>
              <a:t>uB_normal</a:t>
            </a:r>
            <a:r>
              <a:rPr lang="es-ES" sz="1800" dirty="0"/>
              <a:t>(y=142)=0.16</a:t>
            </a:r>
          </a:p>
          <a:p>
            <a:pPr lvl="1"/>
            <a:r>
              <a:rPr lang="es-ES" sz="2000" dirty="0" err="1"/>
              <a:t>uB_crowded</a:t>
            </a:r>
            <a:r>
              <a:rPr lang="es-ES" sz="2000" dirty="0"/>
              <a:t>(y=142)=0.53,</a:t>
            </a:r>
          </a:p>
          <a:p>
            <a:pPr marL="457200" lvl="1" indent="0">
              <a:buNone/>
            </a:pPr>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43</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extLst>
              <p:ext uri="{D42A27DB-BD31-4B8C-83A1-F6EECF244321}">
                <p14:modId xmlns:p14="http://schemas.microsoft.com/office/powerpoint/2010/main" val="1965646297"/>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solidFill>
                            <a:schemeClr val="tx1"/>
                          </a:solidFill>
                        </a:rPr>
                        <a:t>Medium</a:t>
                      </a:r>
                    </a:p>
                  </a:txBody>
                  <a:tcPr>
                    <a:noFill/>
                  </a:tcPr>
                </a:tc>
                <a:tc>
                  <a:txBody>
                    <a:bodyPr/>
                    <a:lstStyle/>
                    <a:p>
                      <a:r>
                        <a:rPr lang="en-US" sz="2000" dirty="0">
                          <a:solidFill>
                            <a:schemeClr val="tx1"/>
                          </a:solidFill>
                        </a:rPr>
                        <a:t>Fast</a:t>
                      </a:r>
                    </a:p>
                    <a:p>
                      <a:endParaRPr lang="en-US" sz="2000" dirty="0">
                        <a:solidFill>
                          <a:schemeClr val="tx1"/>
                        </a:solidFill>
                      </a:endParaRPr>
                    </a:p>
                  </a:txBody>
                  <a:tcPr>
                    <a:no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sp>
        <p:nvSpPr>
          <p:cNvPr id="8" name="TextBox 7">
            <a:extLst>
              <a:ext uri="{FF2B5EF4-FFF2-40B4-BE49-F238E27FC236}">
                <a16:creationId xmlns:a16="http://schemas.microsoft.com/office/drawing/2014/main" id="{22204266-42F0-D227-863E-AEBFD391AE25}"/>
              </a:ext>
            </a:extLst>
          </p:cNvPr>
          <p:cNvSpPr txBox="1"/>
          <p:nvPr/>
        </p:nvSpPr>
        <p:spPr>
          <a:xfrm>
            <a:off x="714373" y="3244334"/>
            <a:ext cx="3506153" cy="369332"/>
          </a:xfrm>
          <a:prstGeom prst="rect">
            <a:avLst/>
          </a:prstGeom>
          <a:noFill/>
        </p:spPr>
        <p:txBody>
          <a:bodyPr wrap="none" rtlCol="0">
            <a:spAutoFit/>
          </a:bodyPr>
          <a:lstStyle/>
          <a:p>
            <a:r>
              <a:rPr lang="en-US" sz="1800" b="1" dirty="0">
                <a:latin typeface="ArialMT"/>
              </a:rPr>
              <a:t>F</a:t>
            </a:r>
            <a:r>
              <a:rPr lang="en-US" sz="1800" dirty="0">
                <a:latin typeface="ArialMT"/>
              </a:rPr>
              <a:t>uzzy </a:t>
            </a:r>
            <a:r>
              <a:rPr lang="en-US" sz="1800" b="1" dirty="0">
                <a:latin typeface="ArialMT"/>
              </a:rPr>
              <a:t>A</a:t>
            </a:r>
            <a:r>
              <a:rPr lang="en-US" sz="1800" dirty="0">
                <a:latin typeface="ArialMT"/>
              </a:rPr>
              <a:t>ssociation </a:t>
            </a:r>
            <a:r>
              <a:rPr lang="en-US" sz="1800" b="1" dirty="0">
                <a:latin typeface="ArialMT"/>
              </a:rPr>
              <a:t>M</a:t>
            </a:r>
            <a:r>
              <a:rPr lang="en-US" sz="1800" dirty="0">
                <a:latin typeface="ArialMT"/>
              </a:rPr>
              <a:t>atrix (FAM) </a:t>
            </a:r>
            <a:endParaRPr lang="en-US" dirty="0"/>
          </a:p>
        </p:txBody>
      </p:sp>
      <p:pic>
        <p:nvPicPr>
          <p:cNvPr id="9" name="Picture 2">
            <a:extLst>
              <a:ext uri="{FF2B5EF4-FFF2-40B4-BE49-F238E27FC236}">
                <a16:creationId xmlns:a16="http://schemas.microsoft.com/office/drawing/2014/main" id="{DD49C261-E43C-A177-5503-AB2996C71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149263"/>
            <a:ext cx="1445353" cy="144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1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a:xfrm>
            <a:off x="457200" y="158748"/>
            <a:ext cx="8229600" cy="810737"/>
          </a:xfrm>
        </p:spPr>
        <p:txBody>
          <a:bodyPr>
            <a:noAutofit/>
          </a:bodyPr>
          <a:lstStyle/>
          <a:p>
            <a:r>
              <a:rPr lang="en-US" sz="2400" dirty="0">
                <a:solidFill>
                  <a:srgbClr val="FF0000"/>
                </a:solidFill>
              </a:rPr>
              <a:t>Answer: Worksheet5:from pervious calculations</a:t>
            </a:r>
            <a:r>
              <a:rPr lang="en-US" sz="2000" dirty="0"/>
              <a:t> </a:t>
            </a:r>
            <a:r>
              <a:rPr lang="en-US" sz="2000" dirty="0">
                <a:solidFill>
                  <a:srgbClr val="FF0000"/>
                </a:solidFill>
              </a:rPr>
              <a:t>worksheet 3/4 etc.</a:t>
            </a:r>
            <a:br>
              <a:rPr lang="en-US" sz="2000" dirty="0">
                <a:solidFill>
                  <a:srgbClr val="FF0000"/>
                </a:solidFill>
              </a:rPr>
            </a:br>
            <a:r>
              <a:rPr lang="en-US" sz="1800" dirty="0"/>
              <a:t>given: </a:t>
            </a:r>
            <a:r>
              <a:rPr lang="es-ES" sz="1800" dirty="0" err="1"/>
              <a:t>uA_warm</a:t>
            </a:r>
            <a:r>
              <a:rPr lang="es-ES" sz="1800" dirty="0"/>
              <a:t>(x=19)=0.857, </a:t>
            </a:r>
            <a:r>
              <a:rPr lang="es-ES" sz="1800" dirty="0" err="1"/>
              <a:t>uB_normal</a:t>
            </a:r>
            <a:r>
              <a:rPr lang="es-ES" sz="1800" dirty="0"/>
              <a:t>(y=125)=0.167, </a:t>
            </a:r>
            <a:r>
              <a:rPr lang="es-ES" sz="1800" dirty="0" err="1"/>
              <a:t>uB_crowded</a:t>
            </a:r>
            <a:r>
              <a:rPr lang="es-ES" sz="1800" dirty="0"/>
              <a:t>(y=125)=0.53 </a:t>
            </a:r>
            <a:endParaRPr lang="en-US" sz="2000" dirty="0"/>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a:xfrm>
            <a:off x="457199" y="981072"/>
            <a:ext cx="4267199" cy="4525963"/>
          </a:xfrm>
          <a:solidFill>
            <a:schemeClr val="bg1"/>
          </a:solidFill>
        </p:spPr>
        <p:txBody>
          <a:bodyPr>
            <a:normAutofit/>
          </a:bodyPr>
          <a:lstStyle/>
          <a:p>
            <a:r>
              <a:rPr lang="en-US" sz="1800" dirty="0">
                <a:solidFill>
                  <a:srgbClr val="000000"/>
                </a:solidFill>
                <a:latin typeface="ArialMT"/>
              </a:rPr>
              <a:t>If temperature x=</a:t>
            </a:r>
            <a:r>
              <a:rPr lang="en-US" sz="1800" dirty="0">
                <a:latin typeface="ArialMT"/>
              </a:rPr>
              <a:t>19</a:t>
            </a:r>
            <a:r>
              <a:rPr lang="en-US" sz="1800" dirty="0">
                <a:sym typeface="Symbol" panose="05050102010706020507" pitchFamily="18" charset="2"/>
              </a:rPr>
              <a:t>C</a:t>
            </a:r>
            <a:r>
              <a:rPr lang="en-US" sz="1800" dirty="0">
                <a:solidFill>
                  <a:srgbClr val="000000"/>
                </a:solidFill>
                <a:latin typeface="ArialMT"/>
              </a:rPr>
              <a:t>,</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a:t>
            </a:r>
            <a:r>
              <a:rPr lang="es-ES" sz="1800" dirty="0"/>
              <a:t>)=0.857</a:t>
            </a:r>
            <a:endParaRPr lang="en-US" sz="1800" dirty="0">
              <a:solidFill>
                <a:srgbClr val="000000"/>
              </a:solidFill>
              <a:latin typeface="ArialMT"/>
            </a:endParaRPr>
          </a:p>
          <a:p>
            <a:r>
              <a:rPr lang="en-US" sz="1800" dirty="0">
                <a:solidFill>
                  <a:srgbClr val="FF0000"/>
                </a:solidFill>
                <a:latin typeface="ArialMT"/>
              </a:rPr>
              <a:t>These data hits 2 rules (2 are fired)</a:t>
            </a:r>
          </a:p>
          <a:p>
            <a:r>
              <a:rPr lang="en-US" sz="1800" dirty="0">
                <a:solidFill>
                  <a:srgbClr val="FF0000"/>
                </a:solidFill>
                <a:latin typeface="ArialMT"/>
              </a:rPr>
              <a:t>These rules are</a:t>
            </a:r>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a:xfrm>
            <a:off x="4572000" y="928846"/>
            <a:ext cx="4038600" cy="4525963"/>
          </a:xfrm>
        </p:spPr>
        <p:txBody>
          <a:bodyPr/>
          <a:lstStyle/>
          <a:p>
            <a:r>
              <a:rPr lang="en-US" sz="2400" dirty="0"/>
              <a:t>If people in car y=142, </a:t>
            </a:r>
          </a:p>
          <a:p>
            <a:pPr lvl="1"/>
            <a:r>
              <a:rPr lang="es-ES" sz="1800" dirty="0" err="1"/>
              <a:t>uB_normal</a:t>
            </a:r>
            <a:r>
              <a:rPr lang="es-ES" sz="1800" dirty="0"/>
              <a:t>(y=142)=0.16</a:t>
            </a:r>
          </a:p>
          <a:p>
            <a:pPr lvl="1"/>
            <a:r>
              <a:rPr lang="es-ES" sz="2000" dirty="0" err="1"/>
              <a:t>uB_crowded</a:t>
            </a:r>
            <a:r>
              <a:rPr lang="es-ES" sz="2000" dirty="0"/>
              <a:t>(y=142)=0.53,</a:t>
            </a:r>
          </a:p>
          <a:p>
            <a:pPr marL="457200" lvl="1" indent="0">
              <a:buNone/>
            </a:pPr>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44</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solidFill>
                      <a:srgbClr val="FFFF00"/>
                    </a:solidFill>
                  </a:tcPr>
                </a:tc>
                <a:tc>
                  <a:txBody>
                    <a:bodyPr/>
                    <a:lstStyle/>
                    <a:p>
                      <a:r>
                        <a:rPr lang="en-US" sz="2000" dirty="0"/>
                        <a:t>Fast</a:t>
                      </a:r>
                    </a:p>
                    <a:p>
                      <a:endParaRPr lang="en-US" sz="2000" dirty="0"/>
                    </a:p>
                  </a:txBody>
                  <a:tcPr>
                    <a:solidFill>
                      <a:srgbClr val="FFFF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29" name="Straight Arrow Connector 28">
            <a:extLst>
              <a:ext uri="{FF2B5EF4-FFF2-40B4-BE49-F238E27FC236}">
                <a16:creationId xmlns:a16="http://schemas.microsoft.com/office/drawing/2014/main" id="{E2DAD721-4183-4D31-457C-E1229FEFE4B4}"/>
              </a:ext>
            </a:extLst>
          </p:cNvPr>
          <p:cNvCxnSpPr>
            <a:cxnSpLocks/>
          </p:cNvCxnSpPr>
          <p:nvPr/>
        </p:nvCxnSpPr>
        <p:spPr>
          <a:xfrm>
            <a:off x="6477000" y="1600200"/>
            <a:ext cx="609600" cy="358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76DBD8-A89F-AA00-441B-E9F56FA3A017}"/>
              </a:ext>
            </a:extLst>
          </p:cNvPr>
          <p:cNvCxnSpPr>
            <a:cxnSpLocks/>
          </p:cNvCxnSpPr>
          <p:nvPr/>
        </p:nvCxnSpPr>
        <p:spPr>
          <a:xfrm flipH="1">
            <a:off x="5638800" y="2133600"/>
            <a:ext cx="304800" cy="312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97F5F-D616-A94D-F446-923878412086}"/>
              </a:ext>
            </a:extLst>
          </p:cNvPr>
          <p:cNvCxnSpPr>
            <a:cxnSpLocks/>
          </p:cNvCxnSpPr>
          <p:nvPr/>
        </p:nvCxnSpPr>
        <p:spPr>
          <a:xfrm flipH="1">
            <a:off x="1600200" y="1600200"/>
            <a:ext cx="4572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7998CA8-CF92-329D-85B9-9A534E06E007}"/>
              </a:ext>
            </a:extLst>
          </p:cNvPr>
          <p:cNvSpPr txBox="1"/>
          <p:nvPr/>
        </p:nvSpPr>
        <p:spPr>
          <a:xfrm>
            <a:off x="533400" y="2419677"/>
            <a:ext cx="8229600" cy="1015663"/>
          </a:xfrm>
          <a:prstGeom prst="rect">
            <a:avLst/>
          </a:prstGeom>
          <a:noFill/>
        </p:spPr>
        <p:txBody>
          <a:bodyPr wrap="square" rtlCol="0">
            <a:spAutoFit/>
          </a:bodyPr>
          <a:lstStyle/>
          <a:p>
            <a:r>
              <a:rPr lang="en-US" sz="2000" b="1" dirty="0">
                <a:solidFill>
                  <a:srgbClr val="FF0000"/>
                </a:solidFill>
              </a:rPr>
              <a:t>Rule 1)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normal, </a:t>
            </a:r>
            <a:r>
              <a:rPr lang="en-US" sz="2000" b="1" dirty="0">
                <a:solidFill>
                  <a:srgbClr val="FF0000"/>
                </a:solidFill>
              </a:rPr>
              <a:t>then</a:t>
            </a:r>
            <a:r>
              <a:rPr lang="en-US" sz="2000" dirty="0">
                <a:solidFill>
                  <a:srgbClr val="FF0000"/>
                </a:solidFill>
              </a:rPr>
              <a:t> motor = Medium</a:t>
            </a:r>
          </a:p>
          <a:p>
            <a:r>
              <a:rPr lang="en-US" sz="2000" b="1" dirty="0">
                <a:solidFill>
                  <a:srgbClr val="FF0000"/>
                </a:solidFill>
              </a:rPr>
              <a:t>Rule 2)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crowded, </a:t>
            </a:r>
            <a:r>
              <a:rPr lang="en-US" sz="2000" b="1" dirty="0">
                <a:solidFill>
                  <a:srgbClr val="FF0000"/>
                </a:solidFill>
              </a:rPr>
              <a:t>then</a:t>
            </a:r>
            <a:r>
              <a:rPr lang="en-US" sz="2000" dirty="0">
                <a:solidFill>
                  <a:srgbClr val="FF0000"/>
                </a:solidFill>
              </a:rPr>
              <a:t> motor = Fast</a:t>
            </a:r>
          </a:p>
          <a:p>
            <a:endParaRPr lang="en-US" sz="2000" dirty="0"/>
          </a:p>
        </p:txBody>
      </p:sp>
      <p:sp>
        <p:nvSpPr>
          <p:cNvPr id="9" name="TextBox 8">
            <a:extLst>
              <a:ext uri="{FF2B5EF4-FFF2-40B4-BE49-F238E27FC236}">
                <a16:creationId xmlns:a16="http://schemas.microsoft.com/office/drawing/2014/main" id="{D766C99D-6F6D-26E5-70D8-A1460BDAC394}"/>
              </a:ext>
            </a:extLst>
          </p:cNvPr>
          <p:cNvSpPr txBox="1"/>
          <p:nvPr/>
        </p:nvSpPr>
        <p:spPr>
          <a:xfrm>
            <a:off x="685800" y="3291047"/>
            <a:ext cx="4572000" cy="369332"/>
          </a:xfrm>
          <a:prstGeom prst="rect">
            <a:avLst/>
          </a:prstGeom>
          <a:noFill/>
        </p:spPr>
        <p:txBody>
          <a:bodyPr wrap="square">
            <a:spAutoFit/>
          </a:bodyPr>
          <a:lstStyle/>
          <a:p>
            <a:r>
              <a:rPr lang="en-US" sz="1800" dirty="0">
                <a:latin typeface="ArialMT"/>
              </a:rPr>
              <a:t>Fuzzy association matrix (FAM)</a:t>
            </a:r>
            <a:endParaRPr lang="en-US" dirty="0"/>
          </a:p>
        </p:txBody>
      </p:sp>
    </p:spTree>
    <p:extLst>
      <p:ext uri="{BB962C8B-B14F-4D97-AF65-F5344CB8AC3E}">
        <p14:creationId xmlns:p14="http://schemas.microsoft.com/office/powerpoint/2010/main" val="110760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87FCFF-794D-42E0-7FAD-20DC83246A4C}"/>
              </a:ext>
            </a:extLst>
          </p:cNvPr>
          <p:cNvSpPr>
            <a:spLocks noGrp="1"/>
          </p:cNvSpPr>
          <p:nvPr>
            <p:ph type="title"/>
          </p:nvPr>
        </p:nvSpPr>
        <p:spPr/>
        <p:txBody>
          <a:bodyPr>
            <a:normAutofit fontScale="90000"/>
          </a:bodyPr>
          <a:lstStyle/>
          <a:p>
            <a:r>
              <a:rPr lang="en-US" sz="4400" b="1" i="0" u="none" strike="noStrike" baseline="0" dirty="0">
                <a:latin typeface="Arial" panose="020B0604020202020204" pitchFamily="34" charset="0"/>
              </a:rPr>
              <a:t>Rule Evaluation result</a:t>
            </a:r>
            <a:br>
              <a:rPr lang="en-US" sz="4400" b="1" i="0" u="none" strike="noStrike" baseline="0" dirty="0">
                <a:latin typeface="Arial" panose="020B0604020202020204" pitchFamily="34" charset="0"/>
              </a:rPr>
            </a:br>
            <a:r>
              <a:rPr lang="en-US" sz="2000" dirty="0"/>
              <a:t>Given: </a:t>
            </a:r>
            <a:r>
              <a:rPr lang="es-ES" sz="2000" dirty="0" err="1"/>
              <a:t>uA_warm</a:t>
            </a:r>
            <a:r>
              <a:rPr lang="es-ES" sz="2000" dirty="0"/>
              <a:t>(x=19)=0.857, </a:t>
            </a:r>
            <a:r>
              <a:rPr lang="es-ES" sz="2000" dirty="0" err="1"/>
              <a:t>uB_normal</a:t>
            </a:r>
            <a:r>
              <a:rPr lang="es-ES" sz="2000" dirty="0"/>
              <a:t>(y=125)=0.16, </a:t>
            </a:r>
            <a:r>
              <a:rPr lang="es-ES" sz="2000" dirty="0" err="1"/>
              <a:t>uB_crowded</a:t>
            </a:r>
            <a:r>
              <a:rPr lang="es-ES" sz="2000" dirty="0"/>
              <a:t>(y=125)=0.53 </a:t>
            </a:r>
            <a:endParaRPr lang="en-US" dirty="0"/>
          </a:p>
        </p:txBody>
      </p:sp>
      <p:sp>
        <p:nvSpPr>
          <p:cNvPr id="8" name="Content Placeholder 7">
            <a:extLst>
              <a:ext uri="{FF2B5EF4-FFF2-40B4-BE49-F238E27FC236}">
                <a16:creationId xmlns:a16="http://schemas.microsoft.com/office/drawing/2014/main" id="{0D80E25A-A93A-3E4B-8778-C28C3665E676}"/>
              </a:ext>
            </a:extLst>
          </p:cNvPr>
          <p:cNvSpPr>
            <a:spLocks noGrp="1"/>
          </p:cNvSpPr>
          <p:nvPr>
            <p:ph idx="1"/>
          </p:nvPr>
        </p:nvSpPr>
        <p:spPr/>
        <p:txBody>
          <a:bodyPr>
            <a:normAutofit fontScale="85000" lnSpcReduction="10000"/>
          </a:bodyPr>
          <a:lstStyle/>
          <a:p>
            <a:pPr marL="0" indent="0">
              <a:buNone/>
            </a:pPr>
            <a:r>
              <a:rPr lang="en-US" sz="2000" b="1" dirty="0">
                <a:solidFill>
                  <a:srgbClr val="FF0000"/>
                </a:solidFill>
              </a:rPr>
              <a:t>Rule 1)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normal, </a:t>
            </a:r>
            <a:r>
              <a:rPr lang="en-US" sz="2000" b="1" dirty="0">
                <a:solidFill>
                  <a:srgbClr val="FF0000"/>
                </a:solidFill>
              </a:rPr>
              <a:t>then</a:t>
            </a:r>
            <a:r>
              <a:rPr lang="en-US" sz="2000" dirty="0">
                <a:solidFill>
                  <a:srgbClr val="FF0000"/>
                </a:solidFill>
              </a:rPr>
              <a:t> motor = Medium</a:t>
            </a:r>
          </a:p>
          <a:p>
            <a:pPr marL="0" indent="0">
              <a:buNone/>
            </a:pPr>
            <a:r>
              <a:rPr lang="en-US" sz="2000" b="1" dirty="0">
                <a:solidFill>
                  <a:srgbClr val="FF0000"/>
                </a:solidFill>
              </a:rPr>
              <a:t>Rule 2)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crowded, </a:t>
            </a:r>
            <a:r>
              <a:rPr lang="en-US" sz="2000" b="1" dirty="0">
                <a:solidFill>
                  <a:srgbClr val="FF0000"/>
                </a:solidFill>
              </a:rPr>
              <a:t>then</a:t>
            </a:r>
            <a:r>
              <a:rPr lang="en-US" sz="2000" dirty="0">
                <a:solidFill>
                  <a:srgbClr val="FF0000"/>
                </a:solidFill>
              </a:rPr>
              <a:t> motor = Fast</a:t>
            </a:r>
          </a:p>
          <a:p>
            <a:r>
              <a:rPr lang="en-US" sz="2000" dirty="0"/>
              <a:t>In fuzzy formulation</a:t>
            </a:r>
          </a:p>
          <a:p>
            <a:r>
              <a:rPr lang="en-US" sz="2000" dirty="0"/>
              <a:t>Rule 1, given </a:t>
            </a:r>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B _normal(y)</a:t>
            </a:r>
            <a:r>
              <a:rPr lang="en-US" sz="2000" dirty="0"/>
              <a:t>=0.16 find speed</a:t>
            </a:r>
            <a:r>
              <a:rPr lang="en-US" sz="2000" dirty="0">
                <a:solidFill>
                  <a:srgbClr val="000000"/>
                </a:solidFill>
                <a:latin typeface="ArialMT"/>
                <a:sym typeface="Symbol" panose="05050102010706020507" pitchFamily="18" charset="2"/>
              </a:rPr>
              <a:t> </a:t>
            </a:r>
            <a:endParaRPr lang="en-US" sz="2000" dirty="0"/>
          </a:p>
          <a:p>
            <a:r>
              <a:rPr lang="en-US" sz="2000" dirty="0">
                <a:solidFill>
                  <a:srgbClr val="000000"/>
                </a:solidFill>
                <a:latin typeface="ArialMT"/>
                <a:sym typeface="Symbol" panose="05050102010706020507" pitchFamily="18" charset="2"/>
              </a:rPr>
              <a:t>If </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and B _normal(y)</a:t>
            </a:r>
            <a:r>
              <a:rPr lang="en-US" sz="2000" dirty="0"/>
              <a:t>=0.16 then </a:t>
            </a:r>
            <a:r>
              <a:rPr lang="en-US" sz="2000" dirty="0" err="1"/>
              <a:t>speed_medium</a:t>
            </a:r>
            <a:endParaRPr lang="en-US" sz="2000" dirty="0"/>
          </a:p>
          <a:p>
            <a:r>
              <a:rPr lang="en-US" sz="2000" dirty="0">
                <a:solidFill>
                  <a:srgbClr val="000000"/>
                </a:solidFill>
                <a:latin typeface="ArialMT"/>
                <a:sym typeface="Symbol" panose="05050102010706020507" pitchFamily="18" charset="2"/>
              </a:rPr>
              <a:t>=min{0.857, 0.16}=0.16 (use conjunction rule, i.e., AND operation, apply min{ } )</a:t>
            </a:r>
          </a:p>
          <a:p>
            <a:r>
              <a:rPr lang="en-US" sz="2000" dirty="0" err="1">
                <a:solidFill>
                  <a:srgbClr val="FF0000"/>
                </a:solidFill>
                <a:latin typeface="ArialMT"/>
                <a:sym typeface="Symbol" panose="05050102010706020507" pitchFamily="18" charset="2"/>
              </a:rPr>
              <a:t>Speed_medium</a:t>
            </a:r>
            <a:r>
              <a:rPr lang="en-US" sz="2000" dirty="0">
                <a:solidFill>
                  <a:srgbClr val="FF0000"/>
                </a:solidFill>
                <a:latin typeface="ArialMT"/>
                <a:sym typeface="Symbol" panose="05050102010706020507" pitchFamily="18" charset="2"/>
              </a:rPr>
              <a:t>=0.16</a:t>
            </a:r>
          </a:p>
          <a:p>
            <a:endParaRPr lang="en-US" sz="2000" dirty="0"/>
          </a:p>
          <a:p>
            <a:r>
              <a:rPr lang="en-US" sz="2000" dirty="0"/>
              <a:t>Rule 2, given </a:t>
            </a:r>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 find speed</a:t>
            </a:r>
            <a:r>
              <a:rPr lang="en-US" sz="2000" dirty="0">
                <a:solidFill>
                  <a:srgbClr val="000000"/>
                </a:solidFill>
                <a:latin typeface="ArialMT"/>
                <a:sym typeface="Symbol" panose="05050102010706020507" pitchFamily="18" charset="2"/>
              </a:rPr>
              <a:t> </a:t>
            </a:r>
            <a:endParaRPr lang="en-US" sz="2000" dirty="0"/>
          </a:p>
          <a:p>
            <a:r>
              <a:rPr lang="en-US" sz="2000" dirty="0">
                <a:solidFill>
                  <a:srgbClr val="000000"/>
                </a:solidFill>
                <a:latin typeface="ArialMT"/>
                <a:sym typeface="Symbol" panose="05050102010706020507" pitchFamily="18" charset="2"/>
              </a:rPr>
              <a:t>If </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 0.857 and </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 then </a:t>
            </a:r>
            <a:r>
              <a:rPr lang="en-US" sz="2000" dirty="0" err="1"/>
              <a:t>speed_fast</a:t>
            </a:r>
            <a:endParaRPr lang="en-US" sz="2000" dirty="0"/>
          </a:p>
          <a:p>
            <a:r>
              <a:rPr lang="en-US" sz="2000" dirty="0">
                <a:solidFill>
                  <a:srgbClr val="000000"/>
                </a:solidFill>
                <a:latin typeface="ArialMT"/>
                <a:sym typeface="Symbol" panose="05050102010706020507" pitchFamily="18" charset="2"/>
              </a:rPr>
              <a:t>=min{0.857, 0.5}=0.53 (use conjunction rule, i.e., AND operation, apply min{ } )</a:t>
            </a:r>
          </a:p>
          <a:p>
            <a:r>
              <a:rPr lang="en-US" sz="2000" dirty="0" err="1">
                <a:solidFill>
                  <a:srgbClr val="FF0000"/>
                </a:solidFill>
                <a:latin typeface="ArialMT"/>
                <a:sym typeface="Symbol" panose="05050102010706020507" pitchFamily="18" charset="2"/>
              </a:rPr>
              <a:t>Speed_fast</a:t>
            </a:r>
            <a:r>
              <a:rPr lang="en-US" sz="2000" dirty="0">
                <a:solidFill>
                  <a:srgbClr val="FF0000"/>
                </a:solidFill>
                <a:latin typeface="ArialMT"/>
                <a:sym typeface="Symbol" panose="05050102010706020507" pitchFamily="18" charset="2"/>
              </a:rPr>
              <a:t>=0.53</a:t>
            </a:r>
          </a:p>
          <a:p>
            <a:r>
              <a:rPr lang="en-US" sz="2000" dirty="0">
                <a:solidFill>
                  <a:srgbClr val="000000"/>
                </a:solidFill>
                <a:latin typeface="ArialMT"/>
                <a:sym typeface="Symbol" panose="05050102010706020507" pitchFamily="18" charset="2"/>
              </a:rPr>
              <a:t>Conclusion for the output (motor speed) membership values</a:t>
            </a:r>
          </a:p>
          <a:p>
            <a:pPr lvl="1"/>
            <a:r>
              <a:rPr lang="en-US" sz="1900" dirty="0" err="1">
                <a:solidFill>
                  <a:srgbClr val="FF0000"/>
                </a:solidFill>
                <a:latin typeface="ArialMT"/>
                <a:sym typeface="Symbol" panose="05050102010706020507" pitchFamily="18" charset="2"/>
              </a:rPr>
              <a:t>Speed_medium</a:t>
            </a:r>
            <a:r>
              <a:rPr lang="en-US" sz="1900" dirty="0">
                <a:solidFill>
                  <a:srgbClr val="FF0000"/>
                </a:solidFill>
                <a:latin typeface="ArialMT"/>
                <a:sym typeface="Symbol" panose="05050102010706020507" pitchFamily="18" charset="2"/>
              </a:rPr>
              <a:t>=0.16 ,  </a:t>
            </a:r>
            <a:r>
              <a:rPr lang="en-US" sz="1900" dirty="0" err="1">
                <a:solidFill>
                  <a:srgbClr val="FF0000"/>
                </a:solidFill>
                <a:latin typeface="ArialMT"/>
                <a:sym typeface="Symbol" panose="05050102010706020507" pitchFamily="18" charset="2"/>
              </a:rPr>
              <a:t>Speed_fast</a:t>
            </a:r>
            <a:r>
              <a:rPr lang="en-US" sz="1900" dirty="0">
                <a:solidFill>
                  <a:srgbClr val="FF0000"/>
                </a:solidFill>
                <a:latin typeface="ArialMT"/>
                <a:sym typeface="Symbol" panose="05050102010706020507" pitchFamily="18" charset="2"/>
              </a:rPr>
              <a:t>=0.53</a:t>
            </a:r>
          </a:p>
          <a:p>
            <a:endParaRPr lang="en-US" sz="2000" dirty="0">
              <a:solidFill>
                <a:srgbClr val="000000"/>
              </a:solidFill>
              <a:latin typeface="ArialMT"/>
              <a:sym typeface="Symbol" panose="05050102010706020507" pitchFamily="18" charset="2"/>
            </a:endParaRPr>
          </a:p>
          <a:p>
            <a:endParaRPr lang="en-US" sz="2000" dirty="0">
              <a:solidFill>
                <a:srgbClr val="000000"/>
              </a:solidFill>
              <a:latin typeface="ArialMT"/>
              <a:sym typeface="Symbol" panose="05050102010706020507" pitchFamily="18" charset="2"/>
            </a:endParaRPr>
          </a:p>
          <a:p>
            <a:endParaRPr lang="en-US" sz="2000" dirty="0"/>
          </a:p>
          <a:p>
            <a:endParaRPr lang="en-US" sz="2000" dirty="0"/>
          </a:p>
          <a:p>
            <a:endParaRPr lang="en-US" sz="2000" dirty="0"/>
          </a:p>
          <a:p>
            <a:endParaRPr lang="en-US" sz="2000" dirty="0"/>
          </a:p>
          <a:p>
            <a:endParaRPr lang="en-US" sz="2000" dirty="0"/>
          </a:p>
          <a:p>
            <a:endParaRPr lang="en-US" dirty="0"/>
          </a:p>
        </p:txBody>
      </p:sp>
      <p:sp>
        <p:nvSpPr>
          <p:cNvPr id="5" name="Footer Placeholder 4">
            <a:extLst>
              <a:ext uri="{FF2B5EF4-FFF2-40B4-BE49-F238E27FC236}">
                <a16:creationId xmlns:a16="http://schemas.microsoft.com/office/drawing/2014/main" id="{2E5338D7-6A47-2B71-082B-DCDF29E271E9}"/>
              </a:ext>
            </a:extLst>
          </p:cNvPr>
          <p:cNvSpPr>
            <a:spLocks noGrp="1"/>
          </p:cNvSpPr>
          <p:nvPr>
            <p:ph type="ftr" sz="quarter" idx="11"/>
          </p:nvPr>
        </p:nvSpPr>
        <p:spPr/>
        <p:txBody>
          <a:bodyPr/>
          <a:lstStyle/>
          <a:p>
            <a:pPr>
              <a:defRPr/>
            </a:pPr>
            <a:r>
              <a:rPr lang="en-US" altLang="zh-HK"/>
              <a:t>Fuzzy Logic v3 (231122b)</a:t>
            </a:r>
          </a:p>
        </p:txBody>
      </p:sp>
      <p:sp>
        <p:nvSpPr>
          <p:cNvPr id="6" name="Slide Number Placeholder 5">
            <a:extLst>
              <a:ext uri="{FF2B5EF4-FFF2-40B4-BE49-F238E27FC236}">
                <a16:creationId xmlns:a16="http://schemas.microsoft.com/office/drawing/2014/main" id="{C80C0952-68D2-9CC6-AD7D-4AA12689201B}"/>
              </a:ext>
            </a:extLst>
          </p:cNvPr>
          <p:cNvSpPr>
            <a:spLocks noGrp="1"/>
          </p:cNvSpPr>
          <p:nvPr>
            <p:ph type="sldNum" sz="quarter" idx="12"/>
          </p:nvPr>
        </p:nvSpPr>
        <p:spPr/>
        <p:txBody>
          <a:bodyPr/>
          <a:lstStyle/>
          <a:p>
            <a:fld id="{E1B860EA-854B-4652-BAFD-53AC54187DE3}" type="slidenum">
              <a:rPr lang="en-US" altLang="zh-HK" smtClean="0"/>
              <a:pPr/>
              <a:t>45</a:t>
            </a:fld>
            <a:endParaRPr lang="en-US" altLang="zh-HK"/>
          </a:p>
        </p:txBody>
      </p:sp>
      <p:sp>
        <p:nvSpPr>
          <p:cNvPr id="10" name="TextBox 9">
            <a:extLst>
              <a:ext uri="{FF2B5EF4-FFF2-40B4-BE49-F238E27FC236}">
                <a16:creationId xmlns:a16="http://schemas.microsoft.com/office/drawing/2014/main" id="{090F896A-B5F4-DAE8-1DA6-49921056105E}"/>
              </a:ext>
            </a:extLst>
          </p:cNvPr>
          <p:cNvSpPr txBox="1"/>
          <p:nvPr/>
        </p:nvSpPr>
        <p:spPr>
          <a:xfrm>
            <a:off x="457200" y="1232972"/>
            <a:ext cx="689612" cy="369332"/>
          </a:xfrm>
          <a:prstGeom prst="rect">
            <a:avLst/>
          </a:prstGeom>
          <a:noFill/>
        </p:spPr>
        <p:txBody>
          <a:bodyPr wrap="none" rtlCol="0">
            <a:spAutoFit/>
          </a:bodyPr>
          <a:lstStyle/>
          <a:p>
            <a:r>
              <a:rPr lang="en-US" dirty="0"/>
              <a:t>Rules</a:t>
            </a:r>
          </a:p>
        </p:txBody>
      </p:sp>
    </p:spTree>
    <p:extLst>
      <p:ext uri="{BB962C8B-B14F-4D97-AF65-F5344CB8AC3E}">
        <p14:creationId xmlns:p14="http://schemas.microsoft.com/office/powerpoint/2010/main" val="1640842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705E-8542-D566-9FE6-84358DF271BF}"/>
              </a:ext>
            </a:extLst>
          </p:cNvPr>
          <p:cNvSpPr>
            <a:spLocks noGrp="1"/>
          </p:cNvSpPr>
          <p:nvPr>
            <p:ph type="title"/>
          </p:nvPr>
        </p:nvSpPr>
        <p:spPr/>
        <p:txBody>
          <a:bodyPr>
            <a:noAutofit/>
          </a:bodyPr>
          <a:lstStyle/>
          <a:p>
            <a:r>
              <a:rPr lang="en-US" sz="2400" b="1" i="0" u="none" strike="noStrike" baseline="0" dirty="0">
                <a:latin typeface="Arial" panose="020B0604020202020204" pitchFamily="34" charset="0"/>
              </a:rPr>
              <a:t>Rule Evaluation– disjunction (union) rules</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or called aggregation rules, </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When one of the conditions is met. Use max{} function.</a:t>
            </a:r>
            <a:endParaRPr lang="en-US" sz="2400" dirty="0"/>
          </a:p>
        </p:txBody>
      </p:sp>
      <p:sp>
        <p:nvSpPr>
          <p:cNvPr id="3" name="Content Placeholder 2">
            <a:extLst>
              <a:ext uri="{FF2B5EF4-FFF2-40B4-BE49-F238E27FC236}">
                <a16:creationId xmlns:a16="http://schemas.microsoft.com/office/drawing/2014/main" id="{70FA6AA7-9419-B51C-9103-7C6E015A125E}"/>
              </a:ext>
            </a:extLst>
          </p:cNvPr>
          <p:cNvSpPr>
            <a:spLocks noGrp="1"/>
          </p:cNvSpPr>
          <p:nvPr>
            <p:ph idx="1"/>
          </p:nvPr>
        </p:nvSpPr>
        <p:spPr/>
        <p:txBody>
          <a:bodyPr>
            <a:normAutofit/>
          </a:bodyPr>
          <a:lstStyle/>
          <a:p>
            <a:r>
              <a:rPr lang="en-US" sz="1800" dirty="0"/>
              <a:t>In case more than one rule fire to have the same output, the simplest method is to find  max {</a:t>
            </a:r>
            <a:r>
              <a:rPr lang="en-US" sz="1800" dirty="0" err="1"/>
              <a:t>membership_values_of_output</a:t>
            </a:r>
            <a:r>
              <a:rPr lang="en-US" sz="1800" dirty="0"/>
              <a:t>}. </a:t>
            </a:r>
          </a:p>
          <a:p>
            <a:r>
              <a:rPr lang="en-US" sz="1800" dirty="0"/>
              <a:t>For example:</a:t>
            </a:r>
          </a:p>
          <a:p>
            <a:r>
              <a:rPr lang="es-ES" sz="1800" dirty="0"/>
              <a:t>Rule1 (</a:t>
            </a:r>
            <a:r>
              <a:rPr lang="es-ES" sz="1800" dirty="0" err="1"/>
              <a:t>Temeprature_Warm</a:t>
            </a:r>
            <a:r>
              <a:rPr lang="es-ES" sz="1800" dirty="0"/>
              <a:t>, </a:t>
            </a:r>
            <a:r>
              <a:rPr lang="es-ES" sz="1800" dirty="0" err="1"/>
              <a:t>people_crowded</a:t>
            </a:r>
            <a:r>
              <a:rPr lang="es-ES" sz="1800" dirty="0"/>
              <a:t>) produces u1_motor_speed=0.7, </a:t>
            </a:r>
          </a:p>
          <a:p>
            <a:r>
              <a:rPr lang="es-ES" sz="1800" dirty="0"/>
              <a:t>Rule2 (</a:t>
            </a:r>
            <a:r>
              <a:rPr lang="es-ES" sz="1800" dirty="0" err="1"/>
              <a:t>temperature_Hot,people_crowded</a:t>
            </a:r>
            <a:r>
              <a:rPr lang="es-ES" sz="1800" dirty="0"/>
              <a:t>) produces u2_ </a:t>
            </a:r>
            <a:r>
              <a:rPr lang="es-ES" sz="1800" dirty="0" err="1"/>
              <a:t>motor_speed</a:t>
            </a:r>
            <a:r>
              <a:rPr lang="es-ES" sz="1800" dirty="0"/>
              <a:t> =0.6,</a:t>
            </a:r>
          </a:p>
          <a:p>
            <a:r>
              <a:rPr lang="es-ES" sz="1800" dirty="0"/>
              <a:t>output </a:t>
            </a:r>
            <a:r>
              <a:rPr lang="es-ES" sz="1800" dirty="0" err="1"/>
              <a:t>motor_speed</a:t>
            </a:r>
            <a:r>
              <a:rPr lang="es-ES" sz="1800" dirty="0"/>
              <a:t>=</a:t>
            </a:r>
            <a:r>
              <a:rPr lang="es-ES" sz="1800" dirty="0" err="1"/>
              <a:t>max</a:t>
            </a:r>
            <a:r>
              <a:rPr lang="es-ES" sz="1800" dirty="0"/>
              <a:t>{u1_motor_speed, u2_motor_speed}=</a:t>
            </a:r>
            <a:r>
              <a:rPr lang="es-ES" sz="1800" dirty="0" err="1"/>
              <a:t>max</a:t>
            </a:r>
            <a:r>
              <a:rPr lang="es-ES" sz="1800" dirty="0"/>
              <a:t>{0.6,0.7}=0.7</a:t>
            </a:r>
          </a:p>
          <a:p>
            <a:endParaRPr lang="es-ES" sz="1800" dirty="0"/>
          </a:p>
          <a:p>
            <a:endParaRPr lang="en-US" sz="1800" dirty="0"/>
          </a:p>
        </p:txBody>
      </p:sp>
      <p:sp>
        <p:nvSpPr>
          <p:cNvPr id="4" name="Footer Placeholder 3">
            <a:extLst>
              <a:ext uri="{FF2B5EF4-FFF2-40B4-BE49-F238E27FC236}">
                <a16:creationId xmlns:a16="http://schemas.microsoft.com/office/drawing/2014/main" id="{AB481B60-B7F3-F915-8380-BF4C28546895}"/>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5FC617C-11C5-A2D0-A267-E837F69C3EE0}"/>
              </a:ext>
            </a:extLst>
          </p:cNvPr>
          <p:cNvSpPr>
            <a:spLocks noGrp="1"/>
          </p:cNvSpPr>
          <p:nvPr>
            <p:ph type="sldNum" sz="quarter" idx="12"/>
          </p:nvPr>
        </p:nvSpPr>
        <p:spPr/>
        <p:txBody>
          <a:bodyPr/>
          <a:lstStyle/>
          <a:p>
            <a:fld id="{B28686DF-4AC6-44BB-9261-A3C12E8BDC53}" type="slidenum">
              <a:rPr lang="en-US" altLang="zh-HK" smtClean="0"/>
              <a:pPr/>
              <a:t>46</a:t>
            </a:fld>
            <a:endParaRPr lang="en-US" altLang="zh-HK"/>
          </a:p>
        </p:txBody>
      </p:sp>
      <p:graphicFrame>
        <p:nvGraphicFramePr>
          <p:cNvPr id="6" name="Table 7">
            <a:extLst>
              <a:ext uri="{FF2B5EF4-FFF2-40B4-BE49-F238E27FC236}">
                <a16:creationId xmlns:a16="http://schemas.microsoft.com/office/drawing/2014/main" id="{9B6F5C17-ABFB-4309-0081-8106981B9DE4}"/>
              </a:ext>
            </a:extLst>
          </p:cNvPr>
          <p:cNvGraphicFramePr>
            <a:graphicFrameLocks noGrp="1"/>
          </p:cNvGraphicFramePr>
          <p:nvPr>
            <p:extLst>
              <p:ext uri="{D42A27DB-BD31-4B8C-83A1-F6EECF244321}">
                <p14:modId xmlns:p14="http://schemas.microsoft.com/office/powerpoint/2010/main" val="2701151021"/>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noFill/>
                  </a:tcPr>
                </a:tc>
                <a:tc>
                  <a:txBody>
                    <a:bodyPr/>
                    <a:lstStyle/>
                    <a:p>
                      <a:r>
                        <a:rPr lang="en-US" sz="2000" dirty="0"/>
                        <a:t>Fast</a:t>
                      </a:r>
                    </a:p>
                    <a:p>
                      <a:endParaRPr lang="en-US" sz="2000" dirty="0"/>
                    </a:p>
                  </a:txBody>
                  <a:tcPr>
                    <a:solidFill>
                      <a:srgbClr val="FFC0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solidFill>
                      <a:srgbClr val="FFC000"/>
                    </a:solidFill>
                  </a:tcPr>
                </a:tc>
                <a:extLst>
                  <a:ext uri="{0D108BD9-81ED-4DB2-BD59-A6C34878D82A}">
                    <a16:rowId xmlns:a16="http://schemas.microsoft.com/office/drawing/2014/main" val="2422224114"/>
                  </a:ext>
                </a:extLst>
              </a:tr>
            </a:tbl>
          </a:graphicData>
        </a:graphic>
      </p:graphicFrame>
      <p:cxnSp>
        <p:nvCxnSpPr>
          <p:cNvPr id="8" name="Straight Arrow Connector 7">
            <a:extLst>
              <a:ext uri="{FF2B5EF4-FFF2-40B4-BE49-F238E27FC236}">
                <a16:creationId xmlns:a16="http://schemas.microsoft.com/office/drawing/2014/main" id="{CCE512BA-87C5-DC4E-7DA9-3A421CBDB8F9}"/>
              </a:ext>
            </a:extLst>
          </p:cNvPr>
          <p:cNvCxnSpPr>
            <a:cxnSpLocks/>
          </p:cNvCxnSpPr>
          <p:nvPr/>
        </p:nvCxnSpPr>
        <p:spPr>
          <a:xfrm>
            <a:off x="1371600" y="3124200"/>
            <a:ext cx="541020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89C256-11A4-C444-1C48-B2ADC98C0629}"/>
              </a:ext>
            </a:extLst>
          </p:cNvPr>
          <p:cNvCxnSpPr>
            <a:cxnSpLocks/>
          </p:cNvCxnSpPr>
          <p:nvPr/>
        </p:nvCxnSpPr>
        <p:spPr>
          <a:xfrm>
            <a:off x="1371600" y="2743200"/>
            <a:ext cx="5410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3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3</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sz="3200" b="1" i="0" u="none" strike="noStrike" baseline="0" dirty="0">
                <a:latin typeface="Arial" panose="020B0604020202020204" pitchFamily="34" charset="0"/>
              </a:rPr>
              <a:t>Defuzzification</a:t>
            </a:r>
            <a:endParaRPr lang="en-US" dirty="0"/>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47</a:t>
            </a:fld>
            <a:endParaRPr lang="en-US" altLang="zh-HK"/>
          </a:p>
        </p:txBody>
      </p:sp>
    </p:spTree>
    <p:extLst>
      <p:ext uri="{BB962C8B-B14F-4D97-AF65-F5344CB8AC3E}">
        <p14:creationId xmlns:p14="http://schemas.microsoft.com/office/powerpoint/2010/main" val="1899666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A25C-9446-F28A-07EA-603DAB9CF550}"/>
              </a:ext>
            </a:extLst>
          </p:cNvPr>
          <p:cNvSpPr>
            <a:spLocks noGrp="1"/>
          </p:cNvSpPr>
          <p:nvPr>
            <p:ph type="title"/>
          </p:nvPr>
        </p:nvSpPr>
        <p:spPr/>
        <p:txBody>
          <a:bodyPr>
            <a:normAutofit/>
          </a:bodyPr>
          <a:lstStyle/>
          <a:p>
            <a:pPr algn="l"/>
            <a:r>
              <a:rPr lang="en-US" sz="4400" i="0" u="none" strike="noStrike" baseline="0" dirty="0">
                <a:latin typeface="Arial" panose="020B0604020202020204" pitchFamily="34" charset="0"/>
              </a:rPr>
              <a:t>Popular Defuzzification Methods</a:t>
            </a:r>
          </a:p>
        </p:txBody>
      </p:sp>
      <p:sp>
        <p:nvSpPr>
          <p:cNvPr id="3" name="Content Placeholder 2">
            <a:extLst>
              <a:ext uri="{FF2B5EF4-FFF2-40B4-BE49-F238E27FC236}">
                <a16:creationId xmlns:a16="http://schemas.microsoft.com/office/drawing/2014/main" id="{C3093DD2-2DD2-3EA1-D609-5D6AE5F89379}"/>
              </a:ext>
            </a:extLst>
          </p:cNvPr>
          <p:cNvSpPr>
            <a:spLocks noGrp="1"/>
          </p:cNvSpPr>
          <p:nvPr>
            <p:ph idx="1"/>
          </p:nvPr>
        </p:nvSpPr>
        <p:spPr/>
        <p:txBody>
          <a:bodyPr>
            <a:normAutofit fontScale="92500" lnSpcReduction="10000"/>
          </a:bodyPr>
          <a:lstStyle/>
          <a:p>
            <a:pPr marL="514350" indent="-514350" algn="l">
              <a:buFont typeface="+mj-lt"/>
              <a:buAutoNum type="romanLcPeriod"/>
            </a:pPr>
            <a:r>
              <a:rPr lang="en-US" sz="2400" dirty="0">
                <a:solidFill>
                  <a:srgbClr val="000000"/>
                </a:solidFill>
                <a:latin typeface="ArialMT"/>
              </a:rPr>
              <a:t>Center of Sums Method (COS)</a:t>
            </a:r>
          </a:p>
          <a:p>
            <a:pPr marL="514350" indent="-514350" algn="l">
              <a:buFont typeface="+mj-lt"/>
              <a:buAutoNum type="romanLcPeriod"/>
            </a:pPr>
            <a:r>
              <a:rPr lang="en-US" sz="2400" dirty="0">
                <a:solidFill>
                  <a:srgbClr val="000000"/>
                </a:solidFill>
                <a:latin typeface="ArialMT"/>
              </a:rPr>
              <a:t>Center of gravity (COG) / Centroid of Area (COA) Method</a:t>
            </a:r>
          </a:p>
          <a:p>
            <a:pPr marL="685800" lvl="1">
              <a:buFont typeface="Arial" panose="020B0604020202020204" pitchFamily="34" charset="0"/>
              <a:buChar char="•"/>
            </a:pPr>
            <a:r>
              <a:rPr lang="en-US" sz="1900" dirty="0">
                <a:solidFill>
                  <a:srgbClr val="000000"/>
                </a:solidFill>
                <a:latin typeface="ArialMT"/>
              </a:rPr>
              <a:t>Most popular when using modern computers</a:t>
            </a:r>
          </a:p>
          <a:p>
            <a:pPr marL="514350" indent="-514350" algn="l">
              <a:buFont typeface="+mj-lt"/>
              <a:buAutoNum type="romanLcPeriod"/>
            </a:pPr>
            <a:r>
              <a:rPr lang="en-US" sz="2400" dirty="0">
                <a:solidFill>
                  <a:srgbClr val="000000"/>
                </a:solidFill>
                <a:latin typeface="ArialMT"/>
              </a:rPr>
              <a:t>Center of Area / Bisector of Area Method (BOA) </a:t>
            </a:r>
          </a:p>
          <a:p>
            <a:pPr marL="514350" indent="-514350" algn="l">
              <a:buFont typeface="+mj-lt"/>
              <a:buAutoNum type="romanLcPeriod"/>
            </a:pPr>
            <a:r>
              <a:rPr lang="en-US" sz="2400" dirty="0">
                <a:solidFill>
                  <a:srgbClr val="000000"/>
                </a:solidFill>
                <a:latin typeface="ArialMT"/>
              </a:rPr>
              <a:t> Weighted Average Method </a:t>
            </a:r>
          </a:p>
          <a:p>
            <a:pPr marL="514350" indent="-514350" algn="l">
              <a:buFont typeface="+mj-lt"/>
              <a:buAutoNum type="romanLcPeriod"/>
            </a:pPr>
            <a:r>
              <a:rPr lang="en-US" sz="2400" b="0" i="0" u="none" strike="noStrike" baseline="0" dirty="0">
                <a:solidFill>
                  <a:srgbClr val="000000"/>
                </a:solidFill>
                <a:latin typeface="ArialMT"/>
              </a:rPr>
              <a:t>Maxima Methods</a:t>
            </a:r>
          </a:p>
          <a:p>
            <a:pPr marL="800100" lvl="1" indent="-342900">
              <a:buFont typeface="+mj-lt"/>
              <a:buAutoNum type="alphaLcParenR"/>
            </a:pPr>
            <a:r>
              <a:rPr lang="en-US" sz="2100" b="0" i="0" u="none" strike="noStrike" baseline="0" dirty="0">
                <a:solidFill>
                  <a:srgbClr val="000000"/>
                </a:solidFill>
                <a:latin typeface="ArialMT"/>
              </a:rPr>
              <a:t>First of Maxima Method (FOM)</a:t>
            </a:r>
          </a:p>
          <a:p>
            <a:pPr marL="800100" lvl="1" indent="-342900">
              <a:buFont typeface="+mj-lt"/>
              <a:buAutoNum type="alphaLcParenR"/>
            </a:pPr>
            <a:r>
              <a:rPr lang="en-US" sz="2100" b="0" i="0" u="none" strike="noStrike" baseline="0" dirty="0">
                <a:solidFill>
                  <a:srgbClr val="000000"/>
                </a:solidFill>
                <a:latin typeface="ArialMT"/>
              </a:rPr>
              <a:t>Last of Maxima Method (LOM)</a:t>
            </a:r>
          </a:p>
          <a:p>
            <a:pPr marL="800100" lvl="1" indent="-342900">
              <a:buFont typeface="+mj-lt"/>
              <a:buAutoNum type="alphaLcParenR"/>
            </a:pPr>
            <a:r>
              <a:rPr lang="en-US" sz="2100" b="0" i="0" u="none" strike="noStrike" baseline="0" dirty="0">
                <a:solidFill>
                  <a:srgbClr val="000000"/>
                </a:solidFill>
                <a:latin typeface="ArialMT"/>
              </a:rPr>
              <a:t>Mean of Maxima Method (MOM)</a:t>
            </a:r>
          </a:p>
          <a:p>
            <a:pPr marL="457200" lvl="1" indent="0">
              <a:buNone/>
            </a:pPr>
            <a:endParaRPr lang="en-US" sz="3600" dirty="0">
              <a:solidFill>
                <a:srgbClr val="000000"/>
              </a:solidFill>
              <a:latin typeface="ArialMT"/>
            </a:endParaRPr>
          </a:p>
          <a:p>
            <a:pPr marL="457200" lvl="1" indent="0">
              <a:buNone/>
            </a:pPr>
            <a:r>
              <a:rPr lang="en-US" sz="1800" dirty="0">
                <a:solidFill>
                  <a:srgbClr val="000000"/>
                </a:solidFill>
                <a:latin typeface="ArialMT"/>
              </a:rPr>
              <a:t>Ref:</a:t>
            </a:r>
          </a:p>
          <a:p>
            <a:pPr marL="457200" lvl="1" indent="0">
              <a:buNone/>
            </a:pPr>
            <a:r>
              <a:rPr lang="en-US" sz="1800" dirty="0">
                <a:hlinkClick r:id="rId2"/>
              </a:rPr>
              <a:t>https://cse.iitkgp.ac.in/~dsamanta/courses/archive/sca/Archives/Chapter%205%20Defuzzification%20Methods.pdf</a:t>
            </a:r>
            <a:r>
              <a:rPr lang="en-US" sz="1800" dirty="0"/>
              <a:t> </a:t>
            </a: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D5C18CC5-A898-5C6F-E00F-769F15D75A2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EA6E9A9-3049-19A1-ED49-D95FB1217135}"/>
              </a:ext>
            </a:extLst>
          </p:cNvPr>
          <p:cNvSpPr>
            <a:spLocks noGrp="1"/>
          </p:cNvSpPr>
          <p:nvPr>
            <p:ph type="sldNum" sz="quarter" idx="12"/>
          </p:nvPr>
        </p:nvSpPr>
        <p:spPr/>
        <p:txBody>
          <a:bodyPr/>
          <a:lstStyle/>
          <a:p>
            <a:fld id="{B28686DF-4AC6-44BB-9261-A3C12E8BDC53}" type="slidenum">
              <a:rPr lang="en-US" altLang="zh-HK" smtClean="0"/>
              <a:pPr/>
              <a:t>48</a:t>
            </a:fld>
            <a:endParaRPr lang="en-US" altLang="zh-HK"/>
          </a:p>
        </p:txBody>
      </p:sp>
    </p:spTree>
    <p:extLst>
      <p:ext uri="{BB962C8B-B14F-4D97-AF65-F5344CB8AC3E}">
        <p14:creationId xmlns:p14="http://schemas.microsoft.com/office/powerpoint/2010/main" val="3738412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709E-31A9-24F1-BB84-EB4B06198BBB}"/>
              </a:ext>
            </a:extLst>
          </p:cNvPr>
          <p:cNvSpPr>
            <a:spLocks noGrp="1"/>
          </p:cNvSpPr>
          <p:nvPr>
            <p:ph type="title"/>
          </p:nvPr>
        </p:nvSpPr>
        <p:spPr/>
        <p:txBody>
          <a:bodyPr>
            <a:normAutofit fontScale="90000"/>
          </a:bodyPr>
          <a:lstStyle/>
          <a:p>
            <a:r>
              <a:rPr lang="en-US" sz="4400" i="0" u="none" strike="noStrike" baseline="0" dirty="0">
                <a:latin typeface="Arial" panose="020B0604020202020204" pitchFamily="34" charset="0"/>
              </a:rPr>
              <a:t>(</a:t>
            </a:r>
            <a:r>
              <a:rPr lang="en-US" sz="4400" i="0" u="none" strike="noStrike" baseline="0" dirty="0" err="1">
                <a:latin typeface="Arial" panose="020B0604020202020204" pitchFamily="34" charset="0"/>
              </a:rPr>
              <a:t>i</a:t>
            </a:r>
            <a:r>
              <a:rPr lang="en-US" sz="4400" i="0" u="none" strike="noStrike" baseline="0" dirty="0">
                <a:latin typeface="Arial" panose="020B0604020202020204" pitchFamily="34" charset="0"/>
              </a:rPr>
              <a:t>) Center of Sums (COS) Method</a:t>
            </a:r>
            <a:endParaRPr lang="en-US" dirty="0"/>
          </a:p>
        </p:txBody>
      </p:sp>
      <p:sp>
        <p:nvSpPr>
          <p:cNvPr id="3" name="Content Placeholder 2">
            <a:extLst>
              <a:ext uri="{FF2B5EF4-FFF2-40B4-BE49-F238E27FC236}">
                <a16:creationId xmlns:a16="http://schemas.microsoft.com/office/drawing/2014/main" id="{10EE6812-3FEC-18DE-0362-37BBFC564F43}"/>
              </a:ext>
            </a:extLst>
          </p:cNvPr>
          <p:cNvSpPr>
            <a:spLocks noGrp="1"/>
          </p:cNvSpPr>
          <p:nvPr>
            <p:ph idx="1"/>
          </p:nvPr>
        </p:nvSpPr>
        <p:spPr/>
        <p:txBody>
          <a:bodyPr>
            <a:normAutofit/>
          </a:bodyPr>
          <a:lstStyle/>
          <a:p>
            <a:pPr algn="l"/>
            <a:r>
              <a:rPr lang="en-US" sz="1800" b="0" i="0" u="none" strike="noStrike" baseline="0" dirty="0">
                <a:solidFill>
                  <a:srgbClr val="000000"/>
                </a:solidFill>
                <a:latin typeface="ArialMT"/>
              </a:rPr>
              <a:t>A common approximate  method for defuzzification. In this method, the overlapping area is counted twice.</a:t>
            </a:r>
          </a:p>
          <a:p>
            <a:pPr algn="l"/>
            <a:r>
              <a:rPr lang="en-US" sz="1800" b="0" i="0" u="none" strike="noStrike" baseline="0" dirty="0">
                <a:solidFill>
                  <a:srgbClr val="000000"/>
                </a:solidFill>
                <a:latin typeface="ArialMT"/>
              </a:rPr>
              <a:t>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x</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ArialMT"/>
              </a:rPr>
              <a:t>is defined as :</a:t>
            </a:r>
          </a:p>
          <a:p>
            <a:pPr algn="l"/>
            <a:endParaRPr lang="en-US" sz="1800" b="0" i="0" u="none" strike="noStrike" baseline="0" dirty="0">
              <a:solidFill>
                <a:srgbClr val="000000"/>
              </a:solidFill>
              <a:latin typeface="Calibri" panose="020F0502020204030204" pitchFamily="34" charset="0"/>
            </a:endParaRPr>
          </a:p>
          <a:p>
            <a:pPr algn="l"/>
            <a:endParaRPr lang="en-US" sz="1800" dirty="0">
              <a:solidFill>
                <a:srgbClr val="000000"/>
              </a:solidFill>
              <a:latin typeface="ArialMT"/>
            </a:endParaRPr>
          </a:p>
          <a:p>
            <a:pPr algn="l"/>
            <a:endParaRPr lang="en-US" sz="1800" b="0" i="0" u="none" strike="noStrike" baseline="0" dirty="0">
              <a:solidFill>
                <a:srgbClr val="000000"/>
              </a:solidFill>
              <a:latin typeface="ArialMT"/>
            </a:endParaRPr>
          </a:p>
          <a:p>
            <a:pPr algn="l"/>
            <a:r>
              <a:rPr lang="en-US" sz="1800" b="0" i="0" u="none" strike="noStrike" baseline="0" dirty="0">
                <a:solidFill>
                  <a:srgbClr val="000000"/>
                </a:solidFill>
                <a:latin typeface="ArialMT"/>
              </a:rPr>
              <a:t>Here, n is the number of fuzzy sets, N is the number of fuzzy variables, </a:t>
            </a:r>
            <a:r>
              <a:rPr lang="en-US" sz="1800" b="0" i="0" u="none" strike="noStrike" baseline="0" dirty="0" err="1">
                <a:solidFill>
                  <a:srgbClr val="000000"/>
                </a:solidFill>
                <a:latin typeface="Cambria" panose="02040503050406030204" pitchFamily="18" charset="0"/>
              </a:rPr>
              <a:t>μAk</a:t>
            </a:r>
            <a:r>
              <a:rPr lang="en-US" sz="1800" b="0" i="0" u="none" strike="noStrike" baseline="0" dirty="0">
                <a:solidFill>
                  <a:srgbClr val="000000"/>
                </a:solidFill>
                <a:latin typeface="Cambria" panose="02040503050406030204" pitchFamily="18" charset="0"/>
              </a:rPr>
              <a:t>(xi) </a:t>
            </a:r>
            <a:r>
              <a:rPr lang="en-US" sz="1800" b="0" i="0" u="none" strike="noStrike" baseline="0" dirty="0">
                <a:solidFill>
                  <a:srgbClr val="000000"/>
                </a:solidFill>
                <a:latin typeface="ArialMT"/>
              </a:rPr>
              <a:t>is the</a:t>
            </a:r>
          </a:p>
          <a:p>
            <a:pPr algn="l"/>
            <a:r>
              <a:rPr lang="en-US" sz="1800" b="0" i="0" u="none" strike="noStrike" baseline="0" dirty="0">
                <a:solidFill>
                  <a:srgbClr val="000000"/>
                </a:solidFill>
                <a:latin typeface="ArialMT"/>
              </a:rPr>
              <a:t>membership function for the k-</a:t>
            </a:r>
            <a:r>
              <a:rPr lang="en-US" sz="1800" b="0" i="0" u="none" strike="noStrike" baseline="0" dirty="0" err="1">
                <a:solidFill>
                  <a:srgbClr val="000000"/>
                </a:solidFill>
                <a:latin typeface="ArialMT"/>
              </a:rPr>
              <a:t>th</a:t>
            </a:r>
            <a:r>
              <a:rPr lang="en-US" sz="1800" b="0" i="0" u="none" strike="noStrike" baseline="0" dirty="0">
                <a:solidFill>
                  <a:srgbClr val="000000"/>
                </a:solidFill>
                <a:latin typeface="ArialMT"/>
              </a:rPr>
              <a:t> fuzzy set.</a:t>
            </a:r>
          </a:p>
        </p:txBody>
      </p:sp>
      <p:sp>
        <p:nvSpPr>
          <p:cNvPr id="4" name="Footer Placeholder 3">
            <a:extLst>
              <a:ext uri="{FF2B5EF4-FFF2-40B4-BE49-F238E27FC236}">
                <a16:creationId xmlns:a16="http://schemas.microsoft.com/office/drawing/2014/main" id="{5EFB4111-6D4C-794C-CFBC-113C638588C0}"/>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95EA62A-76BA-A536-D0AE-D65F271E4BFB}"/>
              </a:ext>
            </a:extLst>
          </p:cNvPr>
          <p:cNvSpPr>
            <a:spLocks noGrp="1"/>
          </p:cNvSpPr>
          <p:nvPr>
            <p:ph type="sldNum" sz="quarter" idx="12"/>
          </p:nvPr>
        </p:nvSpPr>
        <p:spPr/>
        <p:txBody>
          <a:bodyPr/>
          <a:lstStyle/>
          <a:p>
            <a:fld id="{B28686DF-4AC6-44BB-9261-A3C12E8BDC53}" type="slidenum">
              <a:rPr lang="en-US" altLang="zh-HK" smtClean="0"/>
              <a:pPr/>
              <a:t>49</a:t>
            </a:fld>
            <a:endParaRPr lang="en-US" altLang="zh-HK"/>
          </a:p>
        </p:txBody>
      </p:sp>
      <p:pic>
        <p:nvPicPr>
          <p:cNvPr id="8" name="Picture 7">
            <a:extLst>
              <a:ext uri="{FF2B5EF4-FFF2-40B4-BE49-F238E27FC236}">
                <a16:creationId xmlns:a16="http://schemas.microsoft.com/office/drawing/2014/main" id="{9FF3A768-2D5D-33E7-3C5B-99FF9DAB8401}"/>
              </a:ext>
            </a:extLst>
          </p:cNvPr>
          <p:cNvPicPr>
            <a:picLocks noChangeAspect="1"/>
          </p:cNvPicPr>
          <p:nvPr/>
        </p:nvPicPr>
        <p:blipFill>
          <a:blip r:embed="rId2"/>
          <a:stretch>
            <a:fillRect/>
          </a:stretch>
        </p:blipFill>
        <p:spPr>
          <a:xfrm>
            <a:off x="2743200" y="2514600"/>
            <a:ext cx="2800350" cy="800100"/>
          </a:xfrm>
          <a:prstGeom prst="rect">
            <a:avLst/>
          </a:prstGeom>
        </p:spPr>
      </p:pic>
    </p:spTree>
    <p:extLst>
      <p:ext uri="{BB962C8B-B14F-4D97-AF65-F5344CB8AC3E}">
        <p14:creationId xmlns:p14="http://schemas.microsoft.com/office/powerpoint/2010/main" val="310790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4844-CB5E-6CF8-CC8D-479B29FBE284}"/>
              </a:ext>
            </a:extLst>
          </p:cNvPr>
          <p:cNvSpPr>
            <a:spLocks noGrp="1"/>
          </p:cNvSpPr>
          <p:nvPr>
            <p:ph type="title"/>
          </p:nvPr>
        </p:nvSpPr>
        <p:spPr/>
        <p:txBody>
          <a:bodyPr/>
          <a:lstStyle/>
          <a:p>
            <a:r>
              <a:rPr lang="en-US" dirty="0"/>
              <a:t>Classical vs Fuzzy set</a:t>
            </a:r>
          </a:p>
        </p:txBody>
      </p:sp>
      <p:sp>
        <p:nvSpPr>
          <p:cNvPr id="3" name="Content Placeholder 2">
            <a:extLst>
              <a:ext uri="{FF2B5EF4-FFF2-40B4-BE49-F238E27FC236}">
                <a16:creationId xmlns:a16="http://schemas.microsoft.com/office/drawing/2014/main" id="{20248B86-EA68-7770-19E6-FBFFAEC22A30}"/>
              </a:ext>
            </a:extLst>
          </p:cNvPr>
          <p:cNvSpPr>
            <a:spLocks noGrp="1"/>
          </p:cNvSpPr>
          <p:nvPr>
            <p:ph idx="1"/>
          </p:nvPr>
        </p:nvSpPr>
        <p:spPr>
          <a:xfrm>
            <a:off x="8404399" y="5572877"/>
            <a:ext cx="325399" cy="621446"/>
          </a:xfrm>
        </p:spPr>
        <p:txBody>
          <a:bodyPr/>
          <a:lstStyle/>
          <a:p>
            <a:r>
              <a:rPr lang="en-US" dirty="0"/>
              <a:t> </a:t>
            </a:r>
          </a:p>
        </p:txBody>
      </p:sp>
      <p:sp>
        <p:nvSpPr>
          <p:cNvPr id="4" name="Footer Placeholder 3">
            <a:extLst>
              <a:ext uri="{FF2B5EF4-FFF2-40B4-BE49-F238E27FC236}">
                <a16:creationId xmlns:a16="http://schemas.microsoft.com/office/drawing/2014/main" id="{46565946-DCBB-5E13-F8B2-015DD32D3D9E}"/>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40B8567B-AADA-FE97-9416-7BBD2396C513}"/>
              </a:ext>
            </a:extLst>
          </p:cNvPr>
          <p:cNvSpPr>
            <a:spLocks noGrp="1"/>
          </p:cNvSpPr>
          <p:nvPr>
            <p:ph type="sldNum" sz="quarter" idx="12"/>
          </p:nvPr>
        </p:nvSpPr>
        <p:spPr>
          <a:xfrm>
            <a:off x="6762483" y="6408325"/>
            <a:ext cx="2133600" cy="365125"/>
          </a:xfrm>
        </p:spPr>
        <p:txBody>
          <a:bodyPr/>
          <a:lstStyle/>
          <a:p>
            <a:fld id="{B28686DF-4AC6-44BB-9261-A3C12E8BDC53}" type="slidenum">
              <a:rPr lang="en-US" altLang="zh-HK" smtClean="0"/>
              <a:pPr/>
              <a:t>5</a:t>
            </a:fld>
            <a:endParaRPr lang="en-US" altLang="zh-HK"/>
          </a:p>
        </p:txBody>
      </p:sp>
      <p:sp>
        <p:nvSpPr>
          <p:cNvPr id="29" name="TextBox 28">
            <a:extLst>
              <a:ext uri="{FF2B5EF4-FFF2-40B4-BE49-F238E27FC236}">
                <a16:creationId xmlns:a16="http://schemas.microsoft.com/office/drawing/2014/main" id="{ADBF06F0-EE6D-B5F8-B969-F8C3D1629982}"/>
              </a:ext>
            </a:extLst>
          </p:cNvPr>
          <p:cNvSpPr txBox="1"/>
          <p:nvPr/>
        </p:nvSpPr>
        <p:spPr>
          <a:xfrm>
            <a:off x="854186" y="4973571"/>
            <a:ext cx="3989241" cy="1815882"/>
          </a:xfrm>
          <a:prstGeom prst="rect">
            <a:avLst/>
          </a:prstGeom>
          <a:noFill/>
        </p:spPr>
        <p:txBody>
          <a:bodyPr wrap="square" rtlCol="0">
            <a:spAutoFit/>
          </a:bodyPr>
          <a:lstStyle/>
          <a:p>
            <a:r>
              <a:rPr lang="en-US" sz="2800" dirty="0"/>
              <a:t>     0              18             36  </a:t>
            </a:r>
          </a:p>
          <a:p>
            <a:pPr algn="ctr"/>
            <a:r>
              <a:rPr lang="en-US" sz="2800" dirty="0"/>
              <a:t>     Classical set , or </a:t>
            </a:r>
          </a:p>
          <a:p>
            <a:pPr algn="ctr"/>
            <a:r>
              <a:rPr lang="en-US" sz="2800" dirty="0"/>
              <a:t>Crisp set    </a:t>
            </a:r>
          </a:p>
          <a:p>
            <a:pPr algn="ctr"/>
            <a:r>
              <a:rPr lang="en-US" sz="2800" dirty="0"/>
              <a:t>Temperature in Celsius</a:t>
            </a:r>
          </a:p>
        </p:txBody>
      </p:sp>
      <p:sp>
        <p:nvSpPr>
          <p:cNvPr id="44" name="TextBox 43">
            <a:extLst>
              <a:ext uri="{FF2B5EF4-FFF2-40B4-BE49-F238E27FC236}">
                <a16:creationId xmlns:a16="http://schemas.microsoft.com/office/drawing/2014/main" id="{406A695B-2DB3-4957-2AB1-DE18C3E332BD}"/>
              </a:ext>
            </a:extLst>
          </p:cNvPr>
          <p:cNvSpPr txBox="1"/>
          <p:nvPr/>
        </p:nvSpPr>
        <p:spPr>
          <a:xfrm>
            <a:off x="4880475" y="5053081"/>
            <a:ext cx="3989241" cy="1384995"/>
          </a:xfrm>
          <a:prstGeom prst="rect">
            <a:avLst/>
          </a:prstGeom>
          <a:noFill/>
        </p:spPr>
        <p:txBody>
          <a:bodyPr wrap="square" rtlCol="0">
            <a:spAutoFit/>
          </a:bodyPr>
          <a:lstStyle/>
          <a:p>
            <a:r>
              <a:rPr lang="en-US" sz="2800" dirty="0"/>
              <a:t>     0              18             36  </a:t>
            </a:r>
          </a:p>
          <a:p>
            <a:pPr algn="ctr"/>
            <a:r>
              <a:rPr lang="en-US" sz="2800" dirty="0"/>
              <a:t>     Fuzzy set</a:t>
            </a:r>
          </a:p>
          <a:p>
            <a:pPr algn="ctr"/>
            <a:r>
              <a:rPr lang="en-US" sz="2800" dirty="0"/>
              <a:t>Temperature in Celsius</a:t>
            </a:r>
          </a:p>
        </p:txBody>
      </p:sp>
      <p:sp>
        <p:nvSpPr>
          <p:cNvPr id="47" name="TextBox 46">
            <a:extLst>
              <a:ext uri="{FF2B5EF4-FFF2-40B4-BE49-F238E27FC236}">
                <a16:creationId xmlns:a16="http://schemas.microsoft.com/office/drawing/2014/main" id="{D7D24A84-ABE6-38FA-75A2-748463EE2D47}"/>
              </a:ext>
            </a:extLst>
          </p:cNvPr>
          <p:cNvSpPr txBox="1"/>
          <p:nvPr/>
        </p:nvSpPr>
        <p:spPr>
          <a:xfrm>
            <a:off x="596350" y="1008957"/>
            <a:ext cx="1635453" cy="369332"/>
          </a:xfrm>
          <a:prstGeom prst="rect">
            <a:avLst/>
          </a:prstGeom>
          <a:noFill/>
        </p:spPr>
        <p:txBody>
          <a:bodyPr wrap="square" rtlCol="0">
            <a:spAutoFit/>
          </a:bodyPr>
          <a:lstStyle/>
          <a:p>
            <a:r>
              <a:rPr lang="en-US" dirty="0"/>
              <a:t>Membership</a:t>
            </a:r>
          </a:p>
        </p:txBody>
      </p:sp>
      <p:sp>
        <p:nvSpPr>
          <p:cNvPr id="10" name="Rectangle 9">
            <a:extLst>
              <a:ext uri="{FF2B5EF4-FFF2-40B4-BE49-F238E27FC236}">
                <a16:creationId xmlns:a16="http://schemas.microsoft.com/office/drawing/2014/main" id="{E85CC8C4-FD50-C084-632E-E5A35C0AFBA7}"/>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2A0D21-0DD2-3A2C-5407-5EE3F18FB109}"/>
              </a:ext>
            </a:extLst>
          </p:cNvPr>
          <p:cNvSpPr/>
          <p:nvPr/>
        </p:nvSpPr>
        <p:spPr>
          <a:xfrm>
            <a:off x="830221" y="165744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08A38AA-02C0-D121-B19A-0C82B3808A1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F5F9010-10C5-6A25-2177-6AD92D22F40E}"/>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29750CA-6188-1386-09C5-0B0C9C8C320D}"/>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7086BC-44BD-C084-2449-77C5CADF2C8A}"/>
              </a:ext>
            </a:extLst>
          </p:cNvPr>
          <p:cNvSpPr/>
          <p:nvPr/>
        </p:nvSpPr>
        <p:spPr>
          <a:xfrm>
            <a:off x="856296" y="1657444"/>
            <a:ext cx="1375509" cy="2819400"/>
          </a:xfrm>
          <a:prstGeom prst="rect">
            <a:avLst/>
          </a:prstGeom>
          <a:solidFill>
            <a:srgbClr val="FFC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7" name="Rectangle 26">
            <a:extLst>
              <a:ext uri="{FF2B5EF4-FFF2-40B4-BE49-F238E27FC236}">
                <a16:creationId xmlns:a16="http://schemas.microsoft.com/office/drawing/2014/main" id="{93F15DB3-981A-DE67-829A-04EE01438506}"/>
              </a:ext>
            </a:extLst>
          </p:cNvPr>
          <p:cNvSpPr/>
          <p:nvPr/>
        </p:nvSpPr>
        <p:spPr>
          <a:xfrm>
            <a:off x="3581240" y="1649785"/>
            <a:ext cx="1039440" cy="2819400"/>
          </a:xfrm>
          <a:prstGeom prst="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8" name="Rectangle 27">
            <a:extLst>
              <a:ext uri="{FF2B5EF4-FFF2-40B4-BE49-F238E27FC236}">
                <a16:creationId xmlns:a16="http://schemas.microsoft.com/office/drawing/2014/main" id="{9ED86046-2879-4C70-E740-58FFCEADC8C0}"/>
              </a:ext>
            </a:extLst>
          </p:cNvPr>
          <p:cNvSpPr/>
          <p:nvPr/>
        </p:nvSpPr>
        <p:spPr>
          <a:xfrm>
            <a:off x="2205730" y="1669319"/>
            <a:ext cx="1375509" cy="2819400"/>
          </a:xfrm>
          <a:prstGeom prst="rect">
            <a:avLst/>
          </a:prstGeom>
          <a:solidFill>
            <a:srgbClr val="0070C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cxnSp>
        <p:nvCxnSpPr>
          <p:cNvPr id="32" name="Straight Connector 31">
            <a:extLst>
              <a:ext uri="{FF2B5EF4-FFF2-40B4-BE49-F238E27FC236}">
                <a16:creationId xmlns:a16="http://schemas.microsoft.com/office/drawing/2014/main" id="{BD34C213-8986-5EC8-A7B0-2999D9A69907}"/>
              </a:ext>
            </a:extLst>
          </p:cNvPr>
          <p:cNvCxnSpPr>
            <a:cxnSpLocks/>
          </p:cNvCxnSpPr>
          <p:nvPr/>
        </p:nvCxnSpPr>
        <p:spPr>
          <a:xfrm>
            <a:off x="830221" y="4772356"/>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D770CE-2326-73BA-EDED-749EA9383344}"/>
              </a:ext>
            </a:extLst>
          </p:cNvPr>
          <p:cNvCxnSpPr>
            <a:cxnSpLocks/>
          </p:cNvCxnSpPr>
          <p:nvPr/>
        </p:nvCxnSpPr>
        <p:spPr>
          <a:xfrm>
            <a:off x="2882351" y="45713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5E4FBE-EE6D-2A89-7E6D-4B6D9A57B8D3}"/>
              </a:ext>
            </a:extLst>
          </p:cNvPr>
          <p:cNvCxnSpPr>
            <a:cxnSpLocks/>
          </p:cNvCxnSpPr>
          <p:nvPr/>
        </p:nvCxnSpPr>
        <p:spPr>
          <a:xfrm>
            <a:off x="4190666" y="45713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A0C2AF-5A24-63A0-2720-0C79B479E113}"/>
              </a:ext>
            </a:extLst>
          </p:cNvPr>
          <p:cNvCxnSpPr>
            <a:cxnSpLocks/>
          </p:cNvCxnSpPr>
          <p:nvPr/>
        </p:nvCxnSpPr>
        <p:spPr>
          <a:xfrm>
            <a:off x="1358351" y="457133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BC79871-DD6F-65EF-54F1-87D2CD686A45}"/>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sp>
        <p:nvSpPr>
          <p:cNvPr id="42" name="TextBox 41">
            <a:extLst>
              <a:ext uri="{FF2B5EF4-FFF2-40B4-BE49-F238E27FC236}">
                <a16:creationId xmlns:a16="http://schemas.microsoft.com/office/drawing/2014/main" id="{2ED34EB8-14D9-0112-F793-E382E6555C78}"/>
              </a:ext>
            </a:extLst>
          </p:cNvPr>
          <p:cNvSpPr txBox="1"/>
          <p:nvPr/>
        </p:nvSpPr>
        <p:spPr>
          <a:xfrm>
            <a:off x="739600" y="2975455"/>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46" name="Straight Arrow Connector 45">
            <a:extLst>
              <a:ext uri="{FF2B5EF4-FFF2-40B4-BE49-F238E27FC236}">
                <a16:creationId xmlns:a16="http://schemas.microsoft.com/office/drawing/2014/main" id="{7FBB70AA-39F1-4E0F-5261-7E81B073EB8E}"/>
              </a:ext>
            </a:extLst>
          </p:cNvPr>
          <p:cNvCxnSpPr>
            <a:cxnSpLocks/>
          </p:cNvCxnSpPr>
          <p:nvPr/>
        </p:nvCxnSpPr>
        <p:spPr>
          <a:xfrm flipV="1">
            <a:off x="4829986" y="141763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EFE4237-3FEF-3095-8BC6-32FA77E0160E}"/>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C9C4803-48F4-9BC9-3C4B-86802F5BEE27}"/>
              </a:ext>
            </a:extLst>
          </p:cNvPr>
          <p:cNvCxnSpPr>
            <a:cxnSpLocks/>
          </p:cNvCxnSpPr>
          <p:nvPr/>
        </p:nvCxnSpPr>
        <p:spPr>
          <a:xfrm>
            <a:off x="6913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5F08031-17CB-554F-D14C-4E7545A4292E}"/>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FA7BAD-AB16-D76C-B02E-5B844F481728}"/>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71C9C7F-438D-742B-1E07-53991952C2A9}"/>
              </a:ext>
            </a:extLst>
          </p:cNvPr>
          <p:cNvSpPr txBox="1"/>
          <p:nvPr/>
        </p:nvSpPr>
        <p:spPr>
          <a:xfrm>
            <a:off x="304800" y="1828800"/>
            <a:ext cx="301686" cy="369332"/>
          </a:xfrm>
          <a:prstGeom prst="rect">
            <a:avLst/>
          </a:prstGeom>
          <a:noFill/>
        </p:spPr>
        <p:txBody>
          <a:bodyPr wrap="none" rtlCol="0">
            <a:spAutoFit/>
          </a:bodyPr>
          <a:lstStyle/>
          <a:p>
            <a:r>
              <a:rPr lang="en-US" dirty="0"/>
              <a:t>1</a:t>
            </a:r>
          </a:p>
        </p:txBody>
      </p:sp>
      <p:sp>
        <p:nvSpPr>
          <p:cNvPr id="58" name="TextBox 57">
            <a:extLst>
              <a:ext uri="{FF2B5EF4-FFF2-40B4-BE49-F238E27FC236}">
                <a16:creationId xmlns:a16="http://schemas.microsoft.com/office/drawing/2014/main" id="{995FA253-F59B-73D4-5D33-86984B987351}"/>
              </a:ext>
            </a:extLst>
          </p:cNvPr>
          <p:cNvSpPr txBox="1"/>
          <p:nvPr/>
        </p:nvSpPr>
        <p:spPr>
          <a:xfrm>
            <a:off x="306445" y="4253778"/>
            <a:ext cx="301686" cy="369332"/>
          </a:xfrm>
          <a:prstGeom prst="rect">
            <a:avLst/>
          </a:prstGeom>
          <a:noFill/>
        </p:spPr>
        <p:txBody>
          <a:bodyPr wrap="none" rtlCol="0">
            <a:spAutoFit/>
          </a:bodyPr>
          <a:lstStyle/>
          <a:p>
            <a:r>
              <a:rPr lang="en-US" dirty="0"/>
              <a:t>0</a:t>
            </a:r>
          </a:p>
        </p:txBody>
      </p:sp>
      <p:sp>
        <p:nvSpPr>
          <p:cNvPr id="61" name="TextBox 60">
            <a:extLst>
              <a:ext uri="{FF2B5EF4-FFF2-40B4-BE49-F238E27FC236}">
                <a16:creationId xmlns:a16="http://schemas.microsoft.com/office/drawing/2014/main" id="{4A101FE2-A4EC-6F72-D6E9-2956DEFB862A}"/>
              </a:ext>
            </a:extLst>
          </p:cNvPr>
          <p:cNvSpPr txBox="1"/>
          <p:nvPr/>
        </p:nvSpPr>
        <p:spPr>
          <a:xfrm>
            <a:off x="4869905" y="1331560"/>
            <a:ext cx="4003788" cy="400110"/>
          </a:xfrm>
          <a:prstGeom prst="rect">
            <a:avLst/>
          </a:prstGeom>
          <a:noFill/>
        </p:spPr>
        <p:txBody>
          <a:bodyPr wrap="none" rtlCol="0">
            <a:spAutoFit/>
          </a:bodyPr>
          <a:lstStyle/>
          <a:p>
            <a:r>
              <a:rPr lang="en-US" sz="2000" dirty="0"/>
              <a:t>Define fuzzy membership functions</a:t>
            </a:r>
          </a:p>
        </p:txBody>
      </p:sp>
      <p:cxnSp>
        <p:nvCxnSpPr>
          <p:cNvPr id="7" name="Straight Connector 6">
            <a:extLst>
              <a:ext uri="{FF2B5EF4-FFF2-40B4-BE49-F238E27FC236}">
                <a16:creationId xmlns:a16="http://schemas.microsoft.com/office/drawing/2014/main" id="{9086E2AA-6CB4-E682-DFA8-1FB239F9F230}"/>
              </a:ext>
            </a:extLst>
          </p:cNvPr>
          <p:cNvCxnSpPr>
            <a:cxnSpLocks/>
          </p:cNvCxnSpPr>
          <p:nvPr/>
        </p:nvCxnSpPr>
        <p:spPr>
          <a:xfrm>
            <a:off x="1510751" y="47237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8AF21B4-1290-4DEB-480F-2909466B8E54}"/>
              </a:ext>
            </a:extLst>
          </p:cNvPr>
          <p:cNvCxnSpPr>
            <a:cxnSpLocks/>
          </p:cNvCxnSpPr>
          <p:nvPr/>
        </p:nvCxnSpPr>
        <p:spPr>
          <a:xfrm flipV="1">
            <a:off x="756831" y="158200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C93BB-32F8-7278-8AB9-5BAC5392B7DB}"/>
              </a:ext>
            </a:extLst>
          </p:cNvPr>
          <p:cNvSpPr txBox="1"/>
          <p:nvPr/>
        </p:nvSpPr>
        <p:spPr>
          <a:xfrm>
            <a:off x="4640221" y="1604762"/>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498A5A01-4F5C-900C-4875-F9FF34A6D43C}"/>
              </a:ext>
            </a:extLst>
          </p:cNvPr>
          <p:cNvSpPr txBox="1"/>
          <p:nvPr/>
        </p:nvSpPr>
        <p:spPr>
          <a:xfrm>
            <a:off x="4732102" y="4312894"/>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5C7B8256-1FB6-72FD-29BD-C66A1EF6B501}"/>
              </a:ext>
            </a:extLst>
          </p:cNvPr>
          <p:cNvSpPr txBox="1"/>
          <p:nvPr/>
        </p:nvSpPr>
        <p:spPr>
          <a:xfrm>
            <a:off x="4245602" y="1001117"/>
            <a:ext cx="1531815" cy="369332"/>
          </a:xfrm>
          <a:prstGeom prst="rect">
            <a:avLst/>
          </a:prstGeom>
          <a:noFill/>
        </p:spPr>
        <p:txBody>
          <a:bodyPr wrap="square" rtlCol="0">
            <a:spAutoFit/>
          </a:bodyPr>
          <a:lstStyle/>
          <a:p>
            <a:r>
              <a:rPr lang="en-US" dirty="0"/>
              <a:t>Membership</a:t>
            </a:r>
          </a:p>
        </p:txBody>
      </p:sp>
    </p:spTree>
    <p:extLst>
      <p:ext uri="{BB962C8B-B14F-4D97-AF65-F5344CB8AC3E}">
        <p14:creationId xmlns:p14="http://schemas.microsoft.com/office/powerpoint/2010/main" val="173406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B8B9-B2AA-85F2-B736-D62D9D9783F5}"/>
              </a:ext>
            </a:extLst>
          </p:cNvPr>
          <p:cNvSpPr>
            <a:spLocks noGrp="1"/>
          </p:cNvSpPr>
          <p:nvPr>
            <p:ph type="title"/>
          </p:nvPr>
        </p:nvSpPr>
        <p:spPr/>
        <p:txBody>
          <a:bodyPr/>
          <a:lstStyle/>
          <a:p>
            <a:pPr algn="l"/>
            <a:r>
              <a:rPr lang="en-US" dirty="0"/>
              <a:t>Example</a:t>
            </a:r>
          </a:p>
        </p:txBody>
      </p:sp>
      <p:sp>
        <p:nvSpPr>
          <p:cNvPr id="3" name="Content Placeholder 2">
            <a:extLst>
              <a:ext uri="{FF2B5EF4-FFF2-40B4-BE49-F238E27FC236}">
                <a16:creationId xmlns:a16="http://schemas.microsoft.com/office/drawing/2014/main" id="{9CCE9CDB-F7C0-A2C3-F7EB-E1D77552E522}"/>
              </a:ext>
            </a:extLst>
          </p:cNvPr>
          <p:cNvSpPr>
            <a:spLocks noGrp="1"/>
          </p:cNvSpPr>
          <p:nvPr>
            <p:ph idx="1"/>
          </p:nvPr>
        </p:nvSpPr>
        <p:spPr>
          <a:xfrm>
            <a:off x="342900" y="1335484"/>
            <a:ext cx="5562600" cy="5079207"/>
          </a:xfrm>
        </p:spPr>
        <p:txBody>
          <a:bodyPr>
            <a:normAutofit fontScale="92500" lnSpcReduction="20000"/>
          </a:bodyPr>
          <a:lstStyle/>
          <a:p>
            <a:pPr algn="l"/>
            <a:r>
              <a:rPr lang="en-US" sz="1800" b="0" i="0" u="none" strike="noStrike" baseline="0" dirty="0">
                <a:latin typeface="ArialMT"/>
              </a:rPr>
              <a:t>Here, Ai</a:t>
            </a:r>
            <a:r>
              <a:rPr lang="en-US" sz="1800" b="0" i="0" u="none" strike="noStrike" baseline="0" dirty="0">
                <a:latin typeface="Cambria" panose="02040503050406030204" pitchFamily="18" charset="0"/>
              </a:rPr>
              <a:t> </a:t>
            </a:r>
            <a:r>
              <a:rPr lang="en-US" sz="1800" b="0" i="0" u="none" strike="noStrike" baseline="0" dirty="0">
                <a:latin typeface="ArialMT"/>
              </a:rPr>
              <a:t>represents the firing area of </a:t>
            </a:r>
            <a:r>
              <a:rPr lang="en-US" sz="1800" b="0" i="0" u="none" strike="noStrike" baseline="0" dirty="0" err="1">
                <a:latin typeface="ArialMT"/>
              </a:rPr>
              <a:t>i-th</a:t>
            </a:r>
            <a:r>
              <a:rPr lang="en-US" sz="1800" b="0" i="0" u="none" strike="noStrike" baseline="0" dirty="0">
                <a:latin typeface="ArialMT"/>
              </a:rPr>
              <a:t> rules and k is the total number of rules fired and /xi represents the center of area.</a:t>
            </a:r>
          </a:p>
          <a:p>
            <a:pPr algn="l"/>
            <a:r>
              <a:rPr lang="en-US" sz="1800" b="0" i="0" u="none" strike="noStrike" baseline="0" dirty="0">
                <a:latin typeface="ArialMT"/>
              </a:rPr>
              <a:t>The aggregated fuzzy set of two fuzzy sets c1</a:t>
            </a:r>
            <a:r>
              <a:rPr lang="en-US" sz="1800" b="0" i="0" u="none" strike="noStrike" baseline="0" dirty="0">
                <a:latin typeface="Cambria" panose="02040503050406030204" pitchFamily="18" charset="0"/>
              </a:rPr>
              <a:t> </a:t>
            </a:r>
            <a:r>
              <a:rPr lang="en-US" sz="1800" b="0" i="0" u="none" strike="noStrike" baseline="0" dirty="0">
                <a:latin typeface="ArialMT"/>
              </a:rPr>
              <a:t>and c2</a:t>
            </a:r>
            <a:r>
              <a:rPr lang="en-US" sz="1800" b="0" i="0" u="none" strike="noStrike" baseline="0" dirty="0">
                <a:latin typeface="Cambria" panose="02040503050406030204" pitchFamily="18" charset="0"/>
              </a:rPr>
              <a:t> </a:t>
            </a:r>
            <a:r>
              <a:rPr lang="en-US" sz="1800" b="0" i="0" u="none" strike="noStrike" baseline="0" dirty="0">
                <a:latin typeface="ArialMT"/>
              </a:rPr>
              <a:t>is shown in Figure 1. Let the area of this two</a:t>
            </a:r>
          </a:p>
          <a:p>
            <a:pPr algn="l"/>
            <a:r>
              <a:rPr lang="en-US" sz="1800" b="0" i="0" u="none" strike="noStrike" baseline="0" dirty="0">
                <a:latin typeface="ArialMT"/>
              </a:rPr>
              <a:t>fuzzy sets are A1</a:t>
            </a:r>
            <a:r>
              <a:rPr lang="en-US" sz="1800" b="0" i="0" u="none" strike="noStrike" baseline="0" dirty="0">
                <a:latin typeface="Cambria" panose="02040503050406030204" pitchFamily="18" charset="0"/>
              </a:rPr>
              <a:t> </a:t>
            </a:r>
            <a:r>
              <a:rPr lang="en-US" sz="1800" b="0" i="0" u="none" strike="noStrike" baseline="0" dirty="0">
                <a:latin typeface="ArialMT"/>
              </a:rPr>
              <a:t>and A2.</a:t>
            </a:r>
          </a:p>
          <a:p>
            <a:pPr algn="l"/>
            <a:r>
              <a:rPr lang="en-US" sz="1800" b="0" i="0" u="none" strike="noStrike" baseline="0" dirty="0">
                <a:latin typeface="Cambria" panose="02040503050406030204" pitchFamily="18" charset="0"/>
              </a:rPr>
              <a:t>A1 </a:t>
            </a:r>
            <a:r>
              <a:rPr lang="en-US" sz="1800" b="0" i="0" u="none" strike="noStrike" baseline="0" dirty="0">
                <a:latin typeface="ArialMT"/>
              </a:rPr>
              <a:t>= ½ * [(8-1) + (7-3)] * 0.5 = ½ * 11 * 0.5 = 55/20=2.75</a:t>
            </a:r>
          </a:p>
          <a:p>
            <a:pPr algn="l"/>
            <a:r>
              <a:rPr lang="en-US" sz="1800" b="0" i="0" u="none" strike="noStrike" baseline="0" dirty="0">
                <a:latin typeface="Cambria" panose="02040503050406030204" pitchFamily="18" charset="0"/>
              </a:rPr>
              <a:t>A2 </a:t>
            </a:r>
            <a:r>
              <a:rPr lang="en-US" sz="1800" b="0" i="0" u="none" strike="noStrike" baseline="0" dirty="0">
                <a:latin typeface="ArialMT"/>
              </a:rPr>
              <a:t>= ½ * [(9-3) + (8-4)] * 0.3 = ½ * 10 * 0.3 = 3/2 =1.5</a:t>
            </a:r>
          </a:p>
          <a:p>
            <a:pPr algn="l"/>
            <a:r>
              <a:rPr lang="en-US" sz="1800" b="0" i="0" u="none" strike="noStrike" baseline="0" dirty="0">
                <a:latin typeface="ArialMT"/>
              </a:rPr>
              <a:t>Now the center of area of the fuzzy set C1</a:t>
            </a:r>
            <a:r>
              <a:rPr lang="en-US" sz="1800" b="0" i="0" u="none" strike="noStrike" baseline="0" dirty="0">
                <a:latin typeface="Cambria" panose="02040503050406030204" pitchFamily="18" charset="0"/>
              </a:rPr>
              <a:t> </a:t>
            </a:r>
            <a:r>
              <a:rPr lang="en-US" sz="1800" b="0" i="0" u="none" strike="noStrike" baseline="0" dirty="0">
                <a:latin typeface="ArialMT"/>
              </a:rPr>
              <a:t>is let say /x1</a:t>
            </a:r>
            <a:r>
              <a:rPr lang="en-US" sz="1800" b="0" i="0" u="none" strike="noStrike" baseline="0" dirty="0">
                <a:latin typeface="Cambria" panose="02040503050406030204" pitchFamily="18" charset="0"/>
              </a:rPr>
              <a:t> </a:t>
            </a:r>
            <a:r>
              <a:rPr lang="en-US" sz="1800" b="0" i="0" u="none" strike="noStrike" baseline="0" dirty="0">
                <a:latin typeface="ArialMT"/>
              </a:rPr>
              <a:t>= (7+3)/2= 5 and</a:t>
            </a:r>
          </a:p>
          <a:p>
            <a:pPr algn="l"/>
            <a:r>
              <a:rPr lang="en-US" sz="1800" b="0" i="0" u="none" strike="noStrike" baseline="0" dirty="0">
                <a:latin typeface="ArialMT"/>
              </a:rPr>
              <a:t>the center of area of the fuzzy set c2</a:t>
            </a:r>
            <a:r>
              <a:rPr lang="en-US" sz="1800" b="0" i="0" u="none" strike="noStrike" baseline="0" dirty="0">
                <a:latin typeface="Cambria" panose="02040503050406030204" pitchFamily="18" charset="0"/>
              </a:rPr>
              <a:t> </a:t>
            </a:r>
            <a:r>
              <a:rPr lang="en-US" sz="1800" b="0" i="0" u="none" strike="noStrike" baseline="0" dirty="0">
                <a:latin typeface="ArialMT"/>
              </a:rPr>
              <a:t>is /x2= (8+4)/2=6.</a:t>
            </a:r>
          </a:p>
          <a:p>
            <a:pPr algn="l"/>
            <a:r>
              <a:rPr lang="en-US" sz="1800" b="0" i="0" u="none" strike="noStrike" baseline="0" dirty="0">
                <a:latin typeface="ArialMT"/>
              </a:rPr>
              <a:t>Now the </a:t>
            </a:r>
            <a:r>
              <a:rPr lang="en-US" sz="1800" b="0" i="0" u="none" strike="noStrike" baseline="0" dirty="0" err="1">
                <a:latin typeface="ArialMT"/>
              </a:rPr>
              <a:t>defuzzified</a:t>
            </a:r>
            <a:r>
              <a:rPr lang="en-US" sz="1800" b="0" i="0" u="none" strike="noStrike" baseline="0" dirty="0">
                <a:latin typeface="ArialMT"/>
              </a:rPr>
              <a:t> value x</a:t>
            </a:r>
            <a:r>
              <a:rPr lang="en-US" sz="1800" b="0" i="0" u="none" strike="noStrike" baseline="0" dirty="0">
                <a:latin typeface="Cambria" panose="02040503050406030204" pitchFamily="18" charset="0"/>
              </a:rPr>
              <a:t>∗</a:t>
            </a:r>
            <a:r>
              <a:rPr lang="en-US" sz="1800" b="0" i="0" u="none" strike="noStrike" baseline="0" dirty="0">
                <a:latin typeface="ArialMT"/>
              </a:rPr>
              <a:t>=</a:t>
            </a:r>
          </a:p>
          <a:p>
            <a:pPr algn="l"/>
            <a:endParaRPr lang="en-US" sz="1800" b="0" i="0" u="none" strike="noStrike" baseline="0" dirty="0">
              <a:latin typeface="ArialMT"/>
            </a:endParaRPr>
          </a:p>
          <a:p>
            <a:pPr algn="l"/>
            <a:endParaRPr lang="en-US" sz="1800" b="0" i="0" u="none" strike="noStrike" baseline="0" dirty="0">
              <a:latin typeface="ArialMT"/>
            </a:endParaRPr>
          </a:p>
          <a:p>
            <a:pPr algn="l"/>
            <a:endParaRPr lang="en-US" sz="1800" dirty="0">
              <a:latin typeface="ArialMT"/>
            </a:endParaRPr>
          </a:p>
          <a:p>
            <a:pPr algn="l"/>
            <a:r>
              <a:rPr lang="en-US" sz="1800" b="0" i="0" u="none" strike="noStrike" baseline="0" dirty="0">
                <a:latin typeface="ArialMT"/>
              </a:rPr>
              <a:t>= 22.75/4.25 = 5.35</a:t>
            </a:r>
            <a:endParaRPr lang="en-US" dirty="0"/>
          </a:p>
        </p:txBody>
      </p:sp>
      <p:sp>
        <p:nvSpPr>
          <p:cNvPr id="4" name="Footer Placeholder 3">
            <a:extLst>
              <a:ext uri="{FF2B5EF4-FFF2-40B4-BE49-F238E27FC236}">
                <a16:creationId xmlns:a16="http://schemas.microsoft.com/office/drawing/2014/main" id="{610E1164-2EEB-0113-52E4-EF2CA618955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5E0D7E6D-2E89-5579-B463-3CEC46A2C7AA}"/>
              </a:ext>
            </a:extLst>
          </p:cNvPr>
          <p:cNvSpPr>
            <a:spLocks noGrp="1"/>
          </p:cNvSpPr>
          <p:nvPr>
            <p:ph type="sldNum" sz="quarter" idx="12"/>
          </p:nvPr>
        </p:nvSpPr>
        <p:spPr/>
        <p:txBody>
          <a:bodyPr/>
          <a:lstStyle/>
          <a:p>
            <a:fld id="{B28686DF-4AC6-44BB-9261-A3C12E8BDC53}" type="slidenum">
              <a:rPr lang="en-US" altLang="zh-HK" smtClean="0"/>
              <a:pPr/>
              <a:t>50</a:t>
            </a:fld>
            <a:endParaRPr lang="en-US" altLang="zh-HK"/>
          </a:p>
        </p:txBody>
      </p:sp>
      <p:pic>
        <p:nvPicPr>
          <p:cNvPr id="6" name="Picture 5">
            <a:extLst>
              <a:ext uri="{FF2B5EF4-FFF2-40B4-BE49-F238E27FC236}">
                <a16:creationId xmlns:a16="http://schemas.microsoft.com/office/drawing/2014/main" id="{CF6F0A56-AA9F-F636-843C-8A733B4F2117}"/>
              </a:ext>
            </a:extLst>
          </p:cNvPr>
          <p:cNvPicPr>
            <a:picLocks noChangeAspect="1"/>
          </p:cNvPicPr>
          <p:nvPr/>
        </p:nvPicPr>
        <p:blipFill>
          <a:blip r:embed="rId2"/>
          <a:stretch>
            <a:fillRect/>
          </a:stretch>
        </p:blipFill>
        <p:spPr>
          <a:xfrm>
            <a:off x="4953000" y="388938"/>
            <a:ext cx="2800350" cy="1028700"/>
          </a:xfrm>
          <a:prstGeom prst="rect">
            <a:avLst/>
          </a:prstGeom>
        </p:spPr>
      </p:pic>
      <p:pic>
        <p:nvPicPr>
          <p:cNvPr id="8" name="Picture 7">
            <a:extLst>
              <a:ext uri="{FF2B5EF4-FFF2-40B4-BE49-F238E27FC236}">
                <a16:creationId xmlns:a16="http://schemas.microsoft.com/office/drawing/2014/main" id="{61EF5029-7C8E-932D-47EB-5854295A1C25}"/>
              </a:ext>
            </a:extLst>
          </p:cNvPr>
          <p:cNvPicPr>
            <a:picLocks noChangeAspect="1"/>
          </p:cNvPicPr>
          <p:nvPr/>
        </p:nvPicPr>
        <p:blipFill>
          <a:blip r:embed="rId3"/>
          <a:stretch>
            <a:fillRect/>
          </a:stretch>
        </p:blipFill>
        <p:spPr>
          <a:xfrm>
            <a:off x="476250" y="4876800"/>
            <a:ext cx="6486525" cy="790575"/>
          </a:xfrm>
          <a:prstGeom prst="rect">
            <a:avLst/>
          </a:prstGeom>
        </p:spPr>
      </p:pic>
      <p:pic>
        <p:nvPicPr>
          <p:cNvPr id="9" name="Picture 8">
            <a:extLst>
              <a:ext uri="{FF2B5EF4-FFF2-40B4-BE49-F238E27FC236}">
                <a16:creationId xmlns:a16="http://schemas.microsoft.com/office/drawing/2014/main" id="{2FC74E11-BA5E-A0D1-6966-62792D393EE3}"/>
              </a:ext>
            </a:extLst>
          </p:cNvPr>
          <p:cNvPicPr>
            <a:picLocks noChangeAspect="1"/>
          </p:cNvPicPr>
          <p:nvPr/>
        </p:nvPicPr>
        <p:blipFill>
          <a:blip r:embed="rId4"/>
          <a:stretch>
            <a:fillRect/>
          </a:stretch>
        </p:blipFill>
        <p:spPr>
          <a:xfrm>
            <a:off x="5869106" y="2106612"/>
            <a:ext cx="3198693" cy="2756327"/>
          </a:xfrm>
          <a:prstGeom prst="rect">
            <a:avLst/>
          </a:prstGeom>
        </p:spPr>
      </p:pic>
    </p:spTree>
    <p:extLst>
      <p:ext uri="{BB962C8B-B14F-4D97-AF65-F5344CB8AC3E}">
        <p14:creationId xmlns:p14="http://schemas.microsoft.com/office/powerpoint/2010/main" val="2482974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3C31-E35F-061E-F389-A15B3E8B8F27}"/>
              </a:ext>
            </a:extLst>
          </p:cNvPr>
          <p:cNvSpPr>
            <a:spLocks noGrp="1"/>
          </p:cNvSpPr>
          <p:nvPr>
            <p:ph type="title"/>
          </p:nvPr>
        </p:nvSpPr>
        <p:spPr>
          <a:xfrm>
            <a:off x="457200" y="476250"/>
            <a:ext cx="8229600" cy="1143000"/>
          </a:xfrm>
        </p:spPr>
        <p:txBody>
          <a:bodyPr>
            <a:normAutofit fontScale="90000"/>
          </a:bodyPr>
          <a:lstStyle/>
          <a:p>
            <a:r>
              <a:rPr lang="en-US" sz="4400" i="0" u="none" strike="noStrike" baseline="0" dirty="0">
                <a:latin typeface="Arial" panose="020B0604020202020204" pitchFamily="34" charset="0"/>
              </a:rPr>
              <a:t>(ii) Center of gravity (COG) / Centroid of Area (COA) Method</a:t>
            </a:r>
            <a:br>
              <a:rPr lang="en-US" sz="4400" i="0" u="none" strike="noStrike" baseline="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C2008C6-DE79-4F46-9792-3C36D1658B1E}"/>
              </a:ext>
            </a:extLst>
          </p:cNvPr>
          <p:cNvSpPr>
            <a:spLocks noGrp="1"/>
          </p:cNvSpPr>
          <p:nvPr>
            <p:ph idx="1"/>
          </p:nvPr>
        </p:nvSpPr>
        <p:spPr/>
        <p:txBody>
          <a:bodyPr/>
          <a:lstStyle/>
          <a:p>
            <a:pPr algn="l"/>
            <a:r>
              <a:rPr lang="en-US" sz="1800" b="0" i="0" u="none" strike="noStrike" baseline="0" dirty="0">
                <a:solidFill>
                  <a:srgbClr val="000000"/>
                </a:solidFill>
                <a:latin typeface="ArialMT"/>
              </a:rPr>
              <a:t>This method provides a crisp value based on the center of gravity of the fuzzy set. The total area of the membership function distribution used to represent the combined control action is divided into a number of sub-areas. The area and the center of gravity or centroid of each sub-area is</a:t>
            </a:r>
          </a:p>
          <a:p>
            <a:pPr algn="l"/>
            <a:r>
              <a:rPr lang="en-US" sz="1800" b="0" i="0" u="none" strike="noStrike" baseline="0" dirty="0">
                <a:solidFill>
                  <a:srgbClr val="000000"/>
                </a:solidFill>
                <a:latin typeface="ArialMT"/>
              </a:rPr>
              <a:t>calculated and then the summation of all these sub-areas is taken to find 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for a discrete fuzzy set.</a:t>
            </a:r>
          </a:p>
          <a:p>
            <a:pPr algn="l"/>
            <a:r>
              <a:rPr lang="en-US" sz="1800" dirty="0">
                <a:solidFill>
                  <a:srgbClr val="000000"/>
                </a:solidFill>
                <a:latin typeface="ArialMT"/>
              </a:rPr>
              <a:t>We will show an example later</a:t>
            </a:r>
          </a:p>
          <a:p>
            <a:pPr algn="l"/>
            <a:endParaRPr lang="en-US" dirty="0"/>
          </a:p>
        </p:txBody>
      </p:sp>
      <p:sp>
        <p:nvSpPr>
          <p:cNvPr id="4" name="Footer Placeholder 3">
            <a:extLst>
              <a:ext uri="{FF2B5EF4-FFF2-40B4-BE49-F238E27FC236}">
                <a16:creationId xmlns:a16="http://schemas.microsoft.com/office/drawing/2014/main" id="{B597DE77-369C-3D6A-965C-414F053AD959}"/>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D50D6A2-6174-6C4C-1D56-25DE49475BCC}"/>
              </a:ext>
            </a:extLst>
          </p:cNvPr>
          <p:cNvSpPr>
            <a:spLocks noGrp="1"/>
          </p:cNvSpPr>
          <p:nvPr>
            <p:ph type="sldNum" sz="quarter" idx="12"/>
          </p:nvPr>
        </p:nvSpPr>
        <p:spPr/>
        <p:txBody>
          <a:bodyPr/>
          <a:lstStyle/>
          <a:p>
            <a:fld id="{B28686DF-4AC6-44BB-9261-A3C12E8BDC53}" type="slidenum">
              <a:rPr lang="en-US" altLang="zh-HK" smtClean="0"/>
              <a:pPr/>
              <a:t>51</a:t>
            </a:fld>
            <a:endParaRPr lang="en-US" altLang="zh-HK"/>
          </a:p>
        </p:txBody>
      </p:sp>
    </p:spTree>
    <p:extLst>
      <p:ext uri="{BB962C8B-B14F-4D97-AF65-F5344CB8AC3E}">
        <p14:creationId xmlns:p14="http://schemas.microsoft.com/office/powerpoint/2010/main" val="3494859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1EBD-0255-A318-47A9-4E37B53753A3}"/>
              </a:ext>
            </a:extLst>
          </p:cNvPr>
          <p:cNvSpPr>
            <a:spLocks noGrp="1"/>
          </p:cNvSpPr>
          <p:nvPr>
            <p:ph type="title"/>
          </p:nvPr>
        </p:nvSpPr>
        <p:spPr/>
        <p:txBody>
          <a:bodyPr>
            <a:normAutofit fontScale="90000"/>
          </a:bodyPr>
          <a:lstStyle/>
          <a:p>
            <a:r>
              <a:rPr lang="en-US" dirty="0"/>
              <a:t>(iii) Center of Area / Bisector of Area Method (BOA) </a:t>
            </a:r>
          </a:p>
        </p:txBody>
      </p:sp>
      <p:sp>
        <p:nvSpPr>
          <p:cNvPr id="3" name="Content Placeholder 2">
            <a:extLst>
              <a:ext uri="{FF2B5EF4-FFF2-40B4-BE49-F238E27FC236}">
                <a16:creationId xmlns:a16="http://schemas.microsoft.com/office/drawing/2014/main" id="{37D29ACC-8E78-D4D3-AB61-35F66CC3EB7D}"/>
              </a:ext>
            </a:extLst>
          </p:cNvPr>
          <p:cNvSpPr>
            <a:spLocks noGrp="1"/>
          </p:cNvSpPr>
          <p:nvPr>
            <p:ph idx="1"/>
          </p:nvPr>
        </p:nvSpPr>
        <p:spPr>
          <a:xfrm>
            <a:off x="495300" y="1600199"/>
            <a:ext cx="8229600" cy="4525963"/>
          </a:xfrm>
        </p:spPr>
        <p:txBody>
          <a:bodyPr/>
          <a:lstStyle/>
          <a:p>
            <a:r>
              <a:rPr lang="en-US" dirty="0"/>
              <a:t> </a:t>
            </a:r>
          </a:p>
        </p:txBody>
      </p:sp>
      <p:sp>
        <p:nvSpPr>
          <p:cNvPr id="4" name="Footer Placeholder 3">
            <a:extLst>
              <a:ext uri="{FF2B5EF4-FFF2-40B4-BE49-F238E27FC236}">
                <a16:creationId xmlns:a16="http://schemas.microsoft.com/office/drawing/2014/main" id="{8777FD74-197D-4040-31DE-C1F5CF60237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C925FACF-2BFE-F104-BAC2-359D4A7BC407}"/>
              </a:ext>
            </a:extLst>
          </p:cNvPr>
          <p:cNvSpPr>
            <a:spLocks noGrp="1"/>
          </p:cNvSpPr>
          <p:nvPr>
            <p:ph type="sldNum" sz="quarter" idx="12"/>
          </p:nvPr>
        </p:nvSpPr>
        <p:spPr/>
        <p:txBody>
          <a:bodyPr/>
          <a:lstStyle/>
          <a:p>
            <a:fld id="{B28686DF-4AC6-44BB-9261-A3C12E8BDC53}" type="slidenum">
              <a:rPr lang="en-US" altLang="zh-HK" smtClean="0"/>
              <a:pPr/>
              <a:t>52</a:t>
            </a:fld>
            <a:endParaRPr lang="en-US" altLang="zh-HK"/>
          </a:p>
        </p:txBody>
      </p:sp>
      <p:pic>
        <p:nvPicPr>
          <p:cNvPr id="7" name="Picture 6">
            <a:extLst>
              <a:ext uri="{FF2B5EF4-FFF2-40B4-BE49-F238E27FC236}">
                <a16:creationId xmlns:a16="http://schemas.microsoft.com/office/drawing/2014/main" id="{4FD4F61B-90A1-D78B-402A-8D9786075FA1}"/>
              </a:ext>
            </a:extLst>
          </p:cNvPr>
          <p:cNvPicPr>
            <a:picLocks noChangeAspect="1"/>
          </p:cNvPicPr>
          <p:nvPr/>
        </p:nvPicPr>
        <p:blipFill>
          <a:blip r:embed="rId2"/>
          <a:stretch>
            <a:fillRect/>
          </a:stretch>
        </p:blipFill>
        <p:spPr>
          <a:xfrm>
            <a:off x="381000" y="1647826"/>
            <a:ext cx="8553450" cy="1752600"/>
          </a:xfrm>
          <a:prstGeom prst="rect">
            <a:avLst/>
          </a:prstGeom>
        </p:spPr>
      </p:pic>
    </p:spTree>
    <p:extLst>
      <p:ext uri="{BB962C8B-B14F-4D97-AF65-F5344CB8AC3E}">
        <p14:creationId xmlns:p14="http://schemas.microsoft.com/office/powerpoint/2010/main" val="959798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0F7B-329C-D785-5778-5B9D38A3A1D3}"/>
              </a:ext>
            </a:extLst>
          </p:cNvPr>
          <p:cNvSpPr>
            <a:spLocks noGrp="1"/>
          </p:cNvSpPr>
          <p:nvPr>
            <p:ph type="title"/>
          </p:nvPr>
        </p:nvSpPr>
        <p:spPr/>
        <p:txBody>
          <a:bodyPr/>
          <a:lstStyle/>
          <a:p>
            <a:r>
              <a:rPr lang="en-US" dirty="0"/>
              <a:t>(iv) Weighted Average Method </a:t>
            </a:r>
          </a:p>
        </p:txBody>
      </p:sp>
      <p:sp>
        <p:nvSpPr>
          <p:cNvPr id="3" name="Content Placeholder 2">
            <a:extLst>
              <a:ext uri="{FF2B5EF4-FFF2-40B4-BE49-F238E27FC236}">
                <a16:creationId xmlns:a16="http://schemas.microsoft.com/office/drawing/2014/main" id="{DBC419FE-2882-1A6A-6F27-39A23A5CF970}"/>
              </a:ext>
            </a:extLst>
          </p:cNvPr>
          <p:cNvSpPr>
            <a:spLocks noGrp="1"/>
          </p:cNvSpPr>
          <p:nvPr>
            <p:ph idx="1"/>
          </p:nvPr>
        </p:nvSpPr>
        <p:spPr/>
        <p:txBody>
          <a:bodyPr>
            <a:normAutofit fontScale="55000" lnSpcReduction="20000"/>
          </a:bodyPr>
          <a:lstStyle/>
          <a:p>
            <a:r>
              <a:rPr lang="en-US" dirty="0"/>
              <a:t>This method is valid for fuzzy sets with symmetrical output membership functions and produces results very close to the COA method. This method is less computationally intensive. Each membership function is weighted by its maximum membership value. The </a:t>
            </a:r>
            <a:r>
              <a:rPr lang="en-US" dirty="0" err="1"/>
              <a:t>defuzzified</a:t>
            </a:r>
            <a:r>
              <a:rPr lang="en-US" dirty="0"/>
              <a:t> value is defined as:</a:t>
            </a:r>
          </a:p>
          <a:p>
            <a:endParaRPr lang="en-US" dirty="0"/>
          </a:p>
          <a:p>
            <a:endParaRPr lang="en-US" dirty="0"/>
          </a:p>
          <a:p>
            <a:r>
              <a:rPr lang="en-US" dirty="0"/>
              <a:t>Example: Let A be a fuzzy set that tells about a student as shown in figure 3 and the elements with corresponding maximum membership values are also given. A = {(P, 0.6), (F, 0.4),(G, 0.2),(VG, 0.2), (E, 0)} Here, the linguistic variable P represents a Pass student, F stands for a Fair student, G represents a Good student, VG represents a Very Good student and E for an Excellent student. Now the </a:t>
            </a:r>
            <a:r>
              <a:rPr lang="en-US" dirty="0" err="1"/>
              <a:t>defuzzified</a:t>
            </a:r>
            <a:r>
              <a:rPr lang="en-US" dirty="0"/>
              <a:t> value </a:t>
            </a:r>
            <a:r>
              <a:rPr lang="en-US" dirty="0" err="1"/>
              <a:t>x∗for</a:t>
            </a:r>
            <a:r>
              <a:rPr lang="en-US" dirty="0"/>
              <a:t> set A will be </a:t>
            </a:r>
          </a:p>
          <a:p>
            <a:endParaRPr lang="en-US" dirty="0"/>
          </a:p>
          <a:p>
            <a:endParaRPr lang="en-US" dirty="0"/>
          </a:p>
          <a:p>
            <a:endParaRPr lang="en-US" dirty="0"/>
          </a:p>
          <a:p>
            <a:endParaRPr lang="en-US" dirty="0"/>
          </a:p>
          <a:p>
            <a:r>
              <a:rPr lang="en-US" dirty="0"/>
              <a:t>98/1.4=70 The </a:t>
            </a:r>
            <a:r>
              <a:rPr lang="en-US" dirty="0" err="1"/>
              <a:t>defuzzified</a:t>
            </a:r>
            <a:r>
              <a:rPr lang="en-US" dirty="0"/>
              <a:t> value for the fuzzy set A with weighted average method represents a Fair student. </a:t>
            </a:r>
          </a:p>
        </p:txBody>
      </p:sp>
      <p:sp>
        <p:nvSpPr>
          <p:cNvPr id="4" name="Footer Placeholder 3">
            <a:extLst>
              <a:ext uri="{FF2B5EF4-FFF2-40B4-BE49-F238E27FC236}">
                <a16:creationId xmlns:a16="http://schemas.microsoft.com/office/drawing/2014/main" id="{01876D40-3A3C-3D58-AD35-9BFE6DBAFEF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9032809-FFDD-4765-E3B6-5DB5E304E4A2}"/>
              </a:ext>
            </a:extLst>
          </p:cNvPr>
          <p:cNvSpPr>
            <a:spLocks noGrp="1"/>
          </p:cNvSpPr>
          <p:nvPr>
            <p:ph type="sldNum" sz="quarter" idx="12"/>
          </p:nvPr>
        </p:nvSpPr>
        <p:spPr/>
        <p:txBody>
          <a:bodyPr/>
          <a:lstStyle/>
          <a:p>
            <a:fld id="{B28686DF-4AC6-44BB-9261-A3C12E8BDC53}" type="slidenum">
              <a:rPr lang="en-US" altLang="zh-HK" smtClean="0"/>
              <a:pPr/>
              <a:t>53</a:t>
            </a:fld>
            <a:endParaRPr lang="en-US" altLang="zh-HK"/>
          </a:p>
        </p:txBody>
      </p:sp>
      <p:pic>
        <p:nvPicPr>
          <p:cNvPr id="9" name="Picture 8">
            <a:extLst>
              <a:ext uri="{FF2B5EF4-FFF2-40B4-BE49-F238E27FC236}">
                <a16:creationId xmlns:a16="http://schemas.microsoft.com/office/drawing/2014/main" id="{57AC7314-CEC4-5948-357C-FD2560B75D44}"/>
              </a:ext>
            </a:extLst>
          </p:cNvPr>
          <p:cNvPicPr>
            <a:picLocks noChangeAspect="1"/>
          </p:cNvPicPr>
          <p:nvPr/>
        </p:nvPicPr>
        <p:blipFill>
          <a:blip r:embed="rId2"/>
          <a:stretch>
            <a:fillRect/>
          </a:stretch>
        </p:blipFill>
        <p:spPr>
          <a:xfrm>
            <a:off x="2743200" y="4572000"/>
            <a:ext cx="4991100" cy="981075"/>
          </a:xfrm>
          <a:prstGeom prst="rect">
            <a:avLst/>
          </a:prstGeom>
        </p:spPr>
      </p:pic>
      <p:pic>
        <p:nvPicPr>
          <p:cNvPr id="10" name="Picture 9">
            <a:extLst>
              <a:ext uri="{FF2B5EF4-FFF2-40B4-BE49-F238E27FC236}">
                <a16:creationId xmlns:a16="http://schemas.microsoft.com/office/drawing/2014/main" id="{BBC90C31-167A-2E9B-D81F-D2C4EA2A8B28}"/>
              </a:ext>
            </a:extLst>
          </p:cNvPr>
          <p:cNvPicPr>
            <a:picLocks noChangeAspect="1"/>
          </p:cNvPicPr>
          <p:nvPr/>
        </p:nvPicPr>
        <p:blipFill>
          <a:blip r:embed="rId3"/>
          <a:stretch>
            <a:fillRect/>
          </a:stretch>
        </p:blipFill>
        <p:spPr>
          <a:xfrm>
            <a:off x="6238875" y="2362200"/>
            <a:ext cx="1381125" cy="551211"/>
          </a:xfrm>
          <a:prstGeom prst="rect">
            <a:avLst/>
          </a:prstGeom>
        </p:spPr>
      </p:pic>
    </p:spTree>
    <p:extLst>
      <p:ext uri="{BB962C8B-B14F-4D97-AF65-F5344CB8AC3E}">
        <p14:creationId xmlns:p14="http://schemas.microsoft.com/office/powerpoint/2010/main" val="4083534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4535-AB84-4F2C-FDE5-995D2F656BE5}"/>
              </a:ext>
            </a:extLst>
          </p:cNvPr>
          <p:cNvSpPr>
            <a:spLocks noGrp="1"/>
          </p:cNvSpPr>
          <p:nvPr>
            <p:ph type="title"/>
          </p:nvPr>
        </p:nvSpPr>
        <p:spPr>
          <a:xfrm>
            <a:off x="495300" y="292100"/>
            <a:ext cx="8229600" cy="1143000"/>
          </a:xfrm>
        </p:spPr>
        <p:txBody>
          <a:bodyPr>
            <a:normAutofit fontScale="90000"/>
          </a:bodyPr>
          <a:lstStyle/>
          <a:p>
            <a:r>
              <a:rPr lang="en-US" dirty="0"/>
              <a:t>(v) Min Max method</a:t>
            </a:r>
            <a:br>
              <a:rPr lang="en-US" dirty="0"/>
            </a:br>
            <a:endParaRPr lang="en-US" dirty="0"/>
          </a:p>
        </p:txBody>
      </p:sp>
      <p:sp>
        <p:nvSpPr>
          <p:cNvPr id="3" name="Content Placeholder 2">
            <a:extLst>
              <a:ext uri="{FF2B5EF4-FFF2-40B4-BE49-F238E27FC236}">
                <a16:creationId xmlns:a16="http://schemas.microsoft.com/office/drawing/2014/main" id="{8EFB2A9B-964D-4A4B-74B6-DB646C0805C3}"/>
              </a:ext>
            </a:extLst>
          </p:cNvPr>
          <p:cNvSpPr>
            <a:spLocks noGrp="1"/>
          </p:cNvSpPr>
          <p:nvPr>
            <p:ph idx="1"/>
          </p:nvPr>
        </p:nvSpPr>
        <p:spPr>
          <a:xfrm>
            <a:off x="457200" y="1830387"/>
            <a:ext cx="8686800" cy="4525963"/>
          </a:xfrm>
        </p:spPr>
        <p:txBody>
          <a:bodyPr/>
          <a:lstStyle/>
          <a:p>
            <a:r>
              <a:rPr lang="en-US" sz="1800" b="1" dirty="0">
                <a:solidFill>
                  <a:srgbClr val="0070C1"/>
                </a:solidFill>
                <a:latin typeface="Arial" panose="020B0604020202020204" pitchFamily="34" charset="0"/>
              </a:rPr>
              <a:t>(v-1) First of Maxima Method (FOM) </a:t>
            </a:r>
          </a:p>
          <a:p>
            <a:pPr algn="l"/>
            <a:r>
              <a:rPr lang="en-US" sz="1800" b="0" i="0" u="none" strike="noStrike" baseline="0" dirty="0">
                <a:latin typeface="ArialMT"/>
              </a:rPr>
              <a:t>This method determines the smallest value of the domain with maximum membership value. </a:t>
            </a:r>
            <a:r>
              <a:rPr lang="en-US" sz="1800" b="1" i="0" u="none" strike="noStrike" baseline="0" dirty="0">
                <a:latin typeface="Arial" panose="020B0604020202020204" pitchFamily="34" charset="0"/>
              </a:rPr>
              <a:t>Example: </a:t>
            </a:r>
            <a:r>
              <a:rPr lang="en-US" sz="1800" b="0" i="0" u="none" strike="noStrike" baseline="0" dirty="0">
                <a:latin typeface="ArialMT"/>
              </a:rPr>
              <a:t>The de-fuzzified value x</a:t>
            </a:r>
            <a:r>
              <a:rPr lang="en-US" sz="1800" b="0" i="0" u="none" strike="noStrike" baseline="0" dirty="0">
                <a:latin typeface="Cambria" panose="02040503050406030204" pitchFamily="18" charset="0"/>
              </a:rPr>
              <a:t>∗ </a:t>
            </a:r>
            <a:r>
              <a:rPr lang="en-US" sz="1800" b="0" i="0" u="none" strike="noStrike" baseline="0" dirty="0">
                <a:latin typeface="ArialMT"/>
              </a:rPr>
              <a:t>of the given fuzzy set will be x</a:t>
            </a:r>
            <a:r>
              <a:rPr lang="en-US" sz="1800" b="0" i="0" u="none" strike="noStrike" baseline="0" dirty="0">
                <a:latin typeface="Cambria" panose="02040503050406030204" pitchFamily="18" charset="0"/>
              </a:rPr>
              <a:t>∗</a:t>
            </a:r>
            <a:r>
              <a:rPr lang="en-US" sz="1800" b="0" i="0" u="none" strike="noStrike" baseline="0" dirty="0">
                <a:latin typeface="ArialMT"/>
              </a:rPr>
              <a:t>=4.</a:t>
            </a:r>
          </a:p>
          <a:p>
            <a:pPr algn="l"/>
            <a:r>
              <a:rPr lang="en-US" sz="1800" b="1" dirty="0">
                <a:solidFill>
                  <a:srgbClr val="0070C1"/>
                </a:solidFill>
                <a:latin typeface="Arial" panose="020B0604020202020204" pitchFamily="34" charset="0"/>
              </a:rPr>
              <a:t>(v-2)</a:t>
            </a:r>
            <a:r>
              <a:rPr lang="en-US" sz="1800" b="1" i="0" u="none" strike="noStrike" baseline="0" dirty="0">
                <a:solidFill>
                  <a:srgbClr val="0070C1"/>
                </a:solidFill>
                <a:latin typeface="Arial" panose="020B0604020202020204" pitchFamily="34" charset="0"/>
              </a:rPr>
              <a:t> Last of Maxima Method (LOM)</a:t>
            </a:r>
          </a:p>
          <a:p>
            <a:pPr algn="l"/>
            <a:r>
              <a:rPr lang="en-US" sz="1800" b="0" i="0" u="none" strike="noStrike" baseline="0" dirty="0">
                <a:solidFill>
                  <a:srgbClr val="000000"/>
                </a:solidFill>
                <a:latin typeface="ArialMT"/>
              </a:rPr>
              <a:t>Determine the largest value of the domain with maximum membership value.</a:t>
            </a:r>
          </a:p>
          <a:p>
            <a:pPr algn="l"/>
            <a:r>
              <a:rPr lang="en-US" sz="1800" b="0" i="0" u="none" strike="noStrike" baseline="0" dirty="0">
                <a:solidFill>
                  <a:srgbClr val="000000"/>
                </a:solidFill>
                <a:latin typeface="ArialMT"/>
              </a:rPr>
              <a:t>In the example given for FOM, the de-fuzzified value for LOM method is x</a:t>
            </a:r>
            <a:r>
              <a:rPr lang="en-US" sz="1800" b="0" i="0" u="none" strike="noStrike" baseline="0" dirty="0">
                <a:solidFill>
                  <a:srgbClr val="000000"/>
                </a:solidFill>
                <a:latin typeface="Cambria" panose="02040503050406030204" pitchFamily="18" charset="0"/>
              </a:rPr>
              <a:t>∗</a:t>
            </a:r>
            <a:r>
              <a:rPr lang="en-US" sz="1800" b="0" i="0" u="none" strike="noStrike" baseline="0" dirty="0">
                <a:solidFill>
                  <a:srgbClr val="000000"/>
                </a:solidFill>
                <a:latin typeface="ArialMT"/>
              </a:rPr>
              <a:t>= 8</a:t>
            </a:r>
            <a:endParaRPr lang="en-US" dirty="0"/>
          </a:p>
        </p:txBody>
      </p:sp>
      <p:sp>
        <p:nvSpPr>
          <p:cNvPr id="4" name="Footer Placeholder 3">
            <a:extLst>
              <a:ext uri="{FF2B5EF4-FFF2-40B4-BE49-F238E27FC236}">
                <a16:creationId xmlns:a16="http://schemas.microsoft.com/office/drawing/2014/main" id="{EDD1060E-28EF-C906-0B58-3B66EA7020BA}"/>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A0F25BA7-66C4-18C2-1EB5-03FDE6E689AA}"/>
              </a:ext>
            </a:extLst>
          </p:cNvPr>
          <p:cNvSpPr>
            <a:spLocks noGrp="1"/>
          </p:cNvSpPr>
          <p:nvPr>
            <p:ph type="sldNum" sz="quarter" idx="12"/>
          </p:nvPr>
        </p:nvSpPr>
        <p:spPr/>
        <p:txBody>
          <a:bodyPr/>
          <a:lstStyle/>
          <a:p>
            <a:fld id="{B28686DF-4AC6-44BB-9261-A3C12E8BDC53}" type="slidenum">
              <a:rPr lang="en-US" altLang="zh-HK" smtClean="0"/>
              <a:pPr/>
              <a:t>54</a:t>
            </a:fld>
            <a:endParaRPr lang="en-US" altLang="zh-HK"/>
          </a:p>
        </p:txBody>
      </p:sp>
      <p:pic>
        <p:nvPicPr>
          <p:cNvPr id="9" name="Picture 8">
            <a:extLst>
              <a:ext uri="{FF2B5EF4-FFF2-40B4-BE49-F238E27FC236}">
                <a16:creationId xmlns:a16="http://schemas.microsoft.com/office/drawing/2014/main" id="{2968DF73-226D-F34A-592E-D2816EEEF74E}"/>
              </a:ext>
            </a:extLst>
          </p:cNvPr>
          <p:cNvPicPr>
            <a:picLocks noChangeAspect="1"/>
          </p:cNvPicPr>
          <p:nvPr/>
        </p:nvPicPr>
        <p:blipFill>
          <a:blip r:embed="rId2"/>
          <a:stretch>
            <a:fillRect/>
          </a:stretch>
        </p:blipFill>
        <p:spPr>
          <a:xfrm>
            <a:off x="2877908" y="4167187"/>
            <a:ext cx="4024995" cy="2352675"/>
          </a:xfrm>
          <a:prstGeom prst="rect">
            <a:avLst/>
          </a:prstGeom>
        </p:spPr>
      </p:pic>
      <p:cxnSp>
        <p:nvCxnSpPr>
          <p:cNvPr id="7" name="Straight Arrow Connector 6">
            <a:extLst>
              <a:ext uri="{FF2B5EF4-FFF2-40B4-BE49-F238E27FC236}">
                <a16:creationId xmlns:a16="http://schemas.microsoft.com/office/drawing/2014/main" id="{CA614DB5-11A7-C6C6-41D6-E01F12EF9281}"/>
              </a:ext>
            </a:extLst>
          </p:cNvPr>
          <p:cNvCxnSpPr/>
          <p:nvPr/>
        </p:nvCxnSpPr>
        <p:spPr>
          <a:xfrm>
            <a:off x="2209800" y="2895600"/>
            <a:ext cx="198120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7D9B49-6472-5EE0-9064-8443914D22E8}"/>
              </a:ext>
            </a:extLst>
          </p:cNvPr>
          <p:cNvCxnSpPr>
            <a:cxnSpLocks/>
          </p:cNvCxnSpPr>
          <p:nvPr/>
        </p:nvCxnSpPr>
        <p:spPr>
          <a:xfrm flipH="1">
            <a:off x="5029200" y="4038600"/>
            <a:ext cx="3429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9B09B9-CAC4-3724-619A-05FBA49F82B8}"/>
              </a:ext>
            </a:extLst>
          </p:cNvPr>
          <p:cNvSpPr txBox="1"/>
          <p:nvPr/>
        </p:nvSpPr>
        <p:spPr>
          <a:xfrm>
            <a:off x="3581400" y="4067175"/>
            <a:ext cx="4572000" cy="369332"/>
          </a:xfrm>
          <a:prstGeom prst="rect">
            <a:avLst/>
          </a:prstGeom>
          <a:noFill/>
        </p:spPr>
        <p:txBody>
          <a:bodyPr wrap="square">
            <a:spAutoFit/>
          </a:bodyPr>
          <a:lstStyle/>
          <a:p>
            <a:pPr algn="l"/>
            <a:r>
              <a:rPr lang="en-US" sz="1800" b="1" i="0" u="none" strike="noStrike" baseline="0" dirty="0">
                <a:solidFill>
                  <a:srgbClr val="0070C1"/>
                </a:solidFill>
                <a:latin typeface="Arial" panose="020B0604020202020204" pitchFamily="34" charset="0"/>
              </a:rPr>
              <a:t>mean of Maxima Method (MOM)</a:t>
            </a:r>
          </a:p>
        </p:txBody>
      </p:sp>
      <p:cxnSp>
        <p:nvCxnSpPr>
          <p:cNvPr id="15" name="Straight Arrow Connector 14">
            <a:extLst>
              <a:ext uri="{FF2B5EF4-FFF2-40B4-BE49-F238E27FC236}">
                <a16:creationId xmlns:a16="http://schemas.microsoft.com/office/drawing/2014/main" id="{A9837B53-BE6E-7618-102A-1A337DFBEBD7}"/>
              </a:ext>
            </a:extLst>
          </p:cNvPr>
          <p:cNvCxnSpPr/>
          <p:nvPr/>
        </p:nvCxnSpPr>
        <p:spPr>
          <a:xfrm>
            <a:off x="4610100" y="4436507"/>
            <a:ext cx="0" cy="44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436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A2FF-9FF7-FBBB-BE32-70A7F5EFA76B}"/>
              </a:ext>
            </a:extLst>
          </p:cNvPr>
          <p:cNvSpPr>
            <a:spLocks noGrp="1"/>
          </p:cNvSpPr>
          <p:nvPr>
            <p:ph type="title"/>
          </p:nvPr>
        </p:nvSpPr>
        <p:spPr/>
        <p:txBody>
          <a:bodyPr>
            <a:normAutofit fontScale="90000"/>
          </a:bodyPr>
          <a:lstStyle/>
          <a:p>
            <a:r>
              <a:rPr lang="en-US" sz="3200" b="1" dirty="0">
                <a:solidFill>
                  <a:srgbClr val="0070C1"/>
                </a:solidFill>
                <a:latin typeface="Arial" panose="020B0604020202020204" pitchFamily="34" charset="0"/>
              </a:rPr>
              <a:t>(v-3) </a:t>
            </a:r>
            <a:r>
              <a:rPr lang="en-US" sz="3100" b="1" i="0" u="none" strike="noStrike" baseline="0" dirty="0">
                <a:solidFill>
                  <a:srgbClr val="0070C1"/>
                </a:solidFill>
                <a:latin typeface="Arial" panose="020B0604020202020204" pitchFamily="34" charset="0"/>
              </a:rPr>
              <a:t>Mean of Maxima Method (MOM)</a:t>
            </a:r>
            <a:br>
              <a:rPr lang="en-US" sz="4400" b="1" i="0" u="none" strike="noStrike" baseline="0" dirty="0">
                <a:solidFill>
                  <a:srgbClr val="0070C1"/>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8E828D9-60F0-63FF-F89C-76CB6896FC45}"/>
              </a:ext>
            </a:extLst>
          </p:cNvPr>
          <p:cNvSpPr>
            <a:spLocks noGrp="1"/>
          </p:cNvSpPr>
          <p:nvPr>
            <p:ph idx="1"/>
          </p:nvPr>
        </p:nvSpPr>
        <p:spPr/>
        <p:txBody>
          <a:bodyPr>
            <a:normAutofit/>
          </a:bodyPr>
          <a:lstStyle/>
          <a:p>
            <a:pPr algn="l"/>
            <a:r>
              <a:rPr lang="en-US" sz="1800" b="1" i="0" u="none" strike="noStrike" baseline="0" dirty="0">
                <a:solidFill>
                  <a:srgbClr val="000000"/>
                </a:solidFill>
                <a:latin typeface="Arial" panose="020B0604020202020204" pitchFamily="34" charset="0"/>
              </a:rPr>
              <a:t>Example </a:t>
            </a:r>
            <a:r>
              <a:rPr lang="en-US" sz="1800" b="0" i="0" u="none" strike="noStrike" baseline="0" dirty="0">
                <a:solidFill>
                  <a:srgbClr val="000000"/>
                </a:solidFill>
                <a:latin typeface="ArialMT"/>
              </a:rPr>
              <a:t>In the example as shown in Fig. , x = 4, 6, 8 have maximum membership values and hence. |M| = 3</a:t>
            </a:r>
          </a:p>
          <a:p>
            <a:pPr algn="l"/>
            <a:r>
              <a:rPr lang="en-US" sz="1800" b="0" i="0" u="none" strike="noStrike" baseline="0" dirty="0">
                <a:solidFill>
                  <a:srgbClr val="000000"/>
                </a:solidFill>
                <a:latin typeface="ArialMT"/>
              </a:rPr>
              <a:t>According to MOM method, x</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ArialMT"/>
              </a:rPr>
              <a:t>=</a:t>
            </a:r>
          </a:p>
        </p:txBody>
      </p:sp>
      <p:sp>
        <p:nvSpPr>
          <p:cNvPr id="4" name="Footer Placeholder 3">
            <a:extLst>
              <a:ext uri="{FF2B5EF4-FFF2-40B4-BE49-F238E27FC236}">
                <a16:creationId xmlns:a16="http://schemas.microsoft.com/office/drawing/2014/main" id="{F10E39B2-AF33-462A-C664-8FDD7DEF4890}"/>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275088A6-C21E-22A6-CFAD-F46AEBFF9DDD}"/>
              </a:ext>
            </a:extLst>
          </p:cNvPr>
          <p:cNvSpPr>
            <a:spLocks noGrp="1"/>
          </p:cNvSpPr>
          <p:nvPr>
            <p:ph type="sldNum" sz="quarter" idx="12"/>
          </p:nvPr>
        </p:nvSpPr>
        <p:spPr/>
        <p:txBody>
          <a:bodyPr/>
          <a:lstStyle/>
          <a:p>
            <a:fld id="{B28686DF-4AC6-44BB-9261-A3C12E8BDC53}" type="slidenum">
              <a:rPr lang="en-US" altLang="zh-HK" smtClean="0"/>
              <a:pPr/>
              <a:t>55</a:t>
            </a:fld>
            <a:endParaRPr lang="en-US" altLang="zh-HK"/>
          </a:p>
        </p:txBody>
      </p:sp>
      <p:pic>
        <p:nvPicPr>
          <p:cNvPr id="12" name="Picture 11">
            <a:extLst>
              <a:ext uri="{FF2B5EF4-FFF2-40B4-BE49-F238E27FC236}">
                <a16:creationId xmlns:a16="http://schemas.microsoft.com/office/drawing/2014/main" id="{FB4D5666-CE30-8FF5-AE63-B060D4ABAA6C}"/>
              </a:ext>
            </a:extLst>
          </p:cNvPr>
          <p:cNvPicPr>
            <a:picLocks noChangeAspect="1"/>
          </p:cNvPicPr>
          <p:nvPr/>
        </p:nvPicPr>
        <p:blipFill>
          <a:blip r:embed="rId2"/>
          <a:stretch>
            <a:fillRect/>
          </a:stretch>
        </p:blipFill>
        <p:spPr>
          <a:xfrm>
            <a:off x="1143000" y="2666307"/>
            <a:ext cx="5667093" cy="1337367"/>
          </a:xfrm>
          <a:prstGeom prst="rect">
            <a:avLst/>
          </a:prstGeom>
        </p:spPr>
      </p:pic>
      <p:sp>
        <p:nvSpPr>
          <p:cNvPr id="6" name="Footer Placeholder 3">
            <a:extLst>
              <a:ext uri="{FF2B5EF4-FFF2-40B4-BE49-F238E27FC236}">
                <a16:creationId xmlns:a16="http://schemas.microsoft.com/office/drawing/2014/main" id="{1524AA90-AF98-9C5B-E550-514315F154AD}"/>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ltLang="zh-HK"/>
              <a:t>Fuzzy Logic v3 (230206b)</a:t>
            </a:r>
          </a:p>
        </p:txBody>
      </p:sp>
      <p:pic>
        <p:nvPicPr>
          <p:cNvPr id="7" name="Picture 6">
            <a:extLst>
              <a:ext uri="{FF2B5EF4-FFF2-40B4-BE49-F238E27FC236}">
                <a16:creationId xmlns:a16="http://schemas.microsoft.com/office/drawing/2014/main" id="{EEB2B189-A71F-8674-925F-DB944B561C75}"/>
              </a:ext>
            </a:extLst>
          </p:cNvPr>
          <p:cNvPicPr>
            <a:picLocks noChangeAspect="1"/>
          </p:cNvPicPr>
          <p:nvPr/>
        </p:nvPicPr>
        <p:blipFill>
          <a:blip r:embed="rId3"/>
          <a:stretch>
            <a:fillRect/>
          </a:stretch>
        </p:blipFill>
        <p:spPr>
          <a:xfrm>
            <a:off x="2877908" y="4167187"/>
            <a:ext cx="4024995" cy="2352675"/>
          </a:xfrm>
          <a:prstGeom prst="rect">
            <a:avLst/>
          </a:prstGeom>
        </p:spPr>
      </p:pic>
      <p:cxnSp>
        <p:nvCxnSpPr>
          <p:cNvPr id="8" name="Straight Arrow Connector 7">
            <a:extLst>
              <a:ext uri="{FF2B5EF4-FFF2-40B4-BE49-F238E27FC236}">
                <a16:creationId xmlns:a16="http://schemas.microsoft.com/office/drawing/2014/main" id="{F556CF65-3545-5687-40DD-26459BAF9528}"/>
              </a:ext>
            </a:extLst>
          </p:cNvPr>
          <p:cNvCxnSpPr/>
          <p:nvPr/>
        </p:nvCxnSpPr>
        <p:spPr>
          <a:xfrm>
            <a:off x="4610100" y="4436507"/>
            <a:ext cx="0" cy="44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7F9982-5159-F889-90CA-072AD6706F93}"/>
              </a:ext>
            </a:extLst>
          </p:cNvPr>
          <p:cNvSpPr txBox="1"/>
          <p:nvPr/>
        </p:nvSpPr>
        <p:spPr>
          <a:xfrm>
            <a:off x="3581400" y="4067175"/>
            <a:ext cx="4572000" cy="369332"/>
          </a:xfrm>
          <a:prstGeom prst="rect">
            <a:avLst/>
          </a:prstGeom>
          <a:noFill/>
        </p:spPr>
        <p:txBody>
          <a:bodyPr wrap="square">
            <a:spAutoFit/>
          </a:bodyPr>
          <a:lstStyle/>
          <a:p>
            <a:pPr algn="l"/>
            <a:r>
              <a:rPr lang="en-US" sz="1800" b="1" i="0" u="none" strike="noStrike" baseline="0" dirty="0">
                <a:solidFill>
                  <a:srgbClr val="0070C1"/>
                </a:solidFill>
                <a:latin typeface="Arial" panose="020B0604020202020204" pitchFamily="34" charset="0"/>
              </a:rPr>
              <a:t>mean of Maxima Method (MOM)</a:t>
            </a:r>
          </a:p>
        </p:txBody>
      </p:sp>
    </p:spTree>
    <p:extLst>
      <p:ext uri="{BB962C8B-B14F-4D97-AF65-F5344CB8AC3E}">
        <p14:creationId xmlns:p14="http://schemas.microsoft.com/office/powerpoint/2010/main" val="590208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885E-9AB2-B67B-0332-F9D44E9A2BE2}"/>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4C698F18-E495-D0A9-6A1E-2B3A13621C1A}"/>
              </a:ext>
            </a:extLst>
          </p:cNvPr>
          <p:cNvSpPr>
            <a:spLocks noGrp="1"/>
          </p:cNvSpPr>
          <p:nvPr>
            <p:ph idx="1"/>
          </p:nvPr>
        </p:nvSpPr>
        <p:spPr/>
        <p:txBody>
          <a:bodyPr/>
          <a:lstStyle/>
          <a:p>
            <a:r>
              <a:rPr lang="en-US" sz="3200" dirty="0">
                <a:solidFill>
                  <a:srgbClr val="000000"/>
                </a:solidFill>
                <a:latin typeface="ArialMT"/>
              </a:rPr>
              <a:t>The Centroid of Area (COA – (method ii)) </a:t>
            </a:r>
            <a:r>
              <a:rPr lang="en-US" dirty="0"/>
              <a:t>is the most accurate  and populate method, because integrating an area under a curve can be easily programmed and implemented by modern embedded computers.</a:t>
            </a:r>
          </a:p>
        </p:txBody>
      </p:sp>
      <p:sp>
        <p:nvSpPr>
          <p:cNvPr id="4" name="Footer Placeholder 3">
            <a:extLst>
              <a:ext uri="{FF2B5EF4-FFF2-40B4-BE49-F238E27FC236}">
                <a16:creationId xmlns:a16="http://schemas.microsoft.com/office/drawing/2014/main" id="{7D8F278F-5928-65CA-DB5C-B12BB1C5C09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E973767-45D7-1E34-AEE8-8482C4E897D8}"/>
              </a:ext>
            </a:extLst>
          </p:cNvPr>
          <p:cNvSpPr>
            <a:spLocks noGrp="1"/>
          </p:cNvSpPr>
          <p:nvPr>
            <p:ph type="sldNum" sz="quarter" idx="12"/>
          </p:nvPr>
        </p:nvSpPr>
        <p:spPr/>
        <p:txBody>
          <a:bodyPr/>
          <a:lstStyle/>
          <a:p>
            <a:fld id="{B28686DF-4AC6-44BB-9261-A3C12E8BDC53}" type="slidenum">
              <a:rPr lang="en-US" altLang="zh-HK" smtClean="0"/>
              <a:pPr/>
              <a:t>56</a:t>
            </a:fld>
            <a:endParaRPr lang="en-US" altLang="zh-HK"/>
          </a:p>
        </p:txBody>
      </p:sp>
    </p:spTree>
    <p:extLst>
      <p:ext uri="{BB962C8B-B14F-4D97-AF65-F5344CB8AC3E}">
        <p14:creationId xmlns:p14="http://schemas.microsoft.com/office/powerpoint/2010/main" val="1310651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2ADE-3F2A-B8E5-DF37-96B5F84ECCA6}"/>
              </a:ext>
            </a:extLst>
          </p:cNvPr>
          <p:cNvSpPr>
            <a:spLocks noGrp="1"/>
          </p:cNvSpPr>
          <p:nvPr>
            <p:ph type="ctrTitle"/>
          </p:nvPr>
        </p:nvSpPr>
        <p:spPr/>
        <p:txBody>
          <a:bodyPr/>
          <a:lstStyle/>
          <a:p>
            <a:r>
              <a:rPr lang="en-US" sz="4400" dirty="0"/>
              <a:t>Defuzzification example</a:t>
            </a:r>
            <a:endParaRPr lang="en-US" dirty="0"/>
          </a:p>
        </p:txBody>
      </p:sp>
      <p:sp>
        <p:nvSpPr>
          <p:cNvPr id="3" name="Content Placeholder 2">
            <a:extLst>
              <a:ext uri="{FF2B5EF4-FFF2-40B4-BE49-F238E27FC236}">
                <a16:creationId xmlns:a16="http://schemas.microsoft.com/office/drawing/2014/main" id="{854F75A6-E612-8C36-4EE1-42BE00353288}"/>
              </a:ext>
            </a:extLst>
          </p:cNvPr>
          <p:cNvSpPr>
            <a:spLocks noGrp="1"/>
          </p:cNvSpPr>
          <p:nvPr>
            <p:ph type="subTitle" idx="1"/>
          </p:nvPr>
        </p:nvSpPr>
        <p:spPr/>
        <p:txBody>
          <a:bodyPr/>
          <a:lstStyle/>
          <a:p>
            <a:r>
              <a:rPr lang="en-US" dirty="0"/>
              <a:t>Based on our previous example</a:t>
            </a:r>
          </a:p>
        </p:txBody>
      </p:sp>
      <p:sp>
        <p:nvSpPr>
          <p:cNvPr id="4" name="Footer Placeholder 3">
            <a:extLst>
              <a:ext uri="{FF2B5EF4-FFF2-40B4-BE49-F238E27FC236}">
                <a16:creationId xmlns:a16="http://schemas.microsoft.com/office/drawing/2014/main" id="{7E2CE8A7-EAC0-9FCD-8E0E-22F4B5C1FF5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FFDAC96-580C-6B42-F0DD-C38878ED31BE}"/>
              </a:ext>
            </a:extLst>
          </p:cNvPr>
          <p:cNvSpPr>
            <a:spLocks noGrp="1"/>
          </p:cNvSpPr>
          <p:nvPr>
            <p:ph type="sldNum" sz="quarter" idx="12"/>
          </p:nvPr>
        </p:nvSpPr>
        <p:spPr/>
        <p:txBody>
          <a:bodyPr/>
          <a:lstStyle/>
          <a:p>
            <a:fld id="{B28686DF-4AC6-44BB-9261-A3C12E8BDC53}" type="slidenum">
              <a:rPr lang="en-US" altLang="zh-HK" smtClean="0"/>
              <a:pPr/>
              <a:t>57</a:t>
            </a:fld>
            <a:endParaRPr lang="en-US" altLang="zh-HK"/>
          </a:p>
        </p:txBody>
      </p:sp>
    </p:spTree>
    <p:extLst>
      <p:ext uri="{BB962C8B-B14F-4D97-AF65-F5344CB8AC3E}">
        <p14:creationId xmlns:p14="http://schemas.microsoft.com/office/powerpoint/2010/main" val="911236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36753" y="111111"/>
            <a:ext cx="8229600" cy="591044"/>
          </a:xfrm>
        </p:spPr>
        <p:txBody>
          <a:bodyPr>
            <a:normAutofit fontScale="90000"/>
          </a:bodyPr>
          <a:lstStyle/>
          <a:p>
            <a:r>
              <a:rPr lang="en-US" sz="2800" dirty="0"/>
              <a:t>Defuzzification example</a:t>
            </a:r>
            <a:br>
              <a:rPr lang="en-US" sz="2800" dirty="0"/>
            </a:br>
            <a:r>
              <a:rPr lang="en-US" sz="1800" dirty="0"/>
              <a:t>From </a:t>
            </a:r>
            <a:r>
              <a:rPr lang="en-US" sz="1800" dirty="0" err="1"/>
              <a:t>speed_medium</a:t>
            </a:r>
            <a:r>
              <a:rPr lang="en-US" sz="1800" dirty="0"/>
              <a:t> fuzzy membership value, find the required fan motor speed z</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99964" y="725481"/>
            <a:ext cx="4242149" cy="4983157"/>
          </a:xfrm>
          <a:solidFill>
            <a:schemeClr val="bg1"/>
          </a:solidFill>
        </p:spPr>
        <p:txBody>
          <a:bodyPr>
            <a:normAutofit/>
          </a:bodyPr>
          <a:lstStyle/>
          <a:p>
            <a:r>
              <a:rPr lang="en-US" sz="2000" dirty="0" err="1">
                <a:solidFill>
                  <a:srgbClr val="FF0000"/>
                </a:solidFill>
                <a:latin typeface="ArialMT"/>
                <a:sym typeface="Symbol" panose="05050102010706020507" pitchFamily="18" charset="2"/>
              </a:rPr>
              <a:t>Speed_medium</a:t>
            </a:r>
            <a:r>
              <a:rPr lang="en-US" sz="2000" dirty="0">
                <a:solidFill>
                  <a:srgbClr val="FF0000"/>
                </a:solidFill>
                <a:latin typeface="ArialMT"/>
                <a:sym typeface="Symbol" panose="05050102010706020507" pitchFamily="18" charset="2"/>
              </a:rPr>
              <a:t>=0.16 </a:t>
            </a:r>
          </a:p>
          <a:p>
            <a:pPr lvl="1"/>
            <a:endParaRPr lang="en-US" sz="2400" dirty="0"/>
          </a:p>
          <a:p>
            <a:pPr lvl="1"/>
            <a:endParaRPr lang="en-US" sz="20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58</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7357" y="5303762"/>
            <a:ext cx="3989241" cy="954107"/>
          </a:xfrm>
          <a:prstGeom prst="rect">
            <a:avLst/>
          </a:prstGeom>
          <a:noFill/>
        </p:spPr>
        <p:txBody>
          <a:bodyPr wrap="square" rtlCol="0">
            <a:spAutoFit/>
          </a:bodyPr>
          <a:lstStyle/>
          <a:p>
            <a:pPr algn="ctr"/>
            <a:r>
              <a:rPr lang="en-US" sz="2800" dirty="0"/>
              <a:t>Based on this fuzzy set</a:t>
            </a:r>
          </a:p>
          <a:p>
            <a:pPr algn="ctr"/>
            <a:r>
              <a:rPr lang="en-US" sz="2800" dirty="0"/>
              <a:t>Fan motor rpm (z)</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349826" y="1700882"/>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2075" y="152228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060975" y="4607070"/>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4154" y="1007550"/>
            <a:ext cx="2111896" cy="646331"/>
          </a:xfrm>
          <a:prstGeom prst="rect">
            <a:avLst/>
          </a:prstGeom>
          <a:noFill/>
        </p:spPr>
        <p:txBody>
          <a:bodyPr wrap="square">
            <a:spAutoFit/>
          </a:bodyPr>
          <a:lstStyle/>
          <a:p>
            <a:r>
              <a:rPr lang="en-US" sz="1800" dirty="0">
                <a:solidFill>
                  <a:srgbClr val="000000"/>
                </a:solidFill>
                <a:latin typeface="ArialMT"/>
              </a:rPr>
              <a:t> </a:t>
            </a:r>
          </a:p>
          <a:p>
            <a:endParaRPr lang="en-US" dirty="0"/>
          </a:p>
        </p:txBody>
      </p:sp>
      <p:sp>
        <p:nvSpPr>
          <p:cNvPr id="33" name="TextBox 32">
            <a:extLst>
              <a:ext uri="{FF2B5EF4-FFF2-40B4-BE49-F238E27FC236}">
                <a16:creationId xmlns:a16="http://schemas.microsoft.com/office/drawing/2014/main" id="{318D0C79-F080-187A-7001-028CFDA7AA04}"/>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36" name="TextBox 35">
            <a:extLst>
              <a:ext uri="{FF2B5EF4-FFF2-40B4-BE49-F238E27FC236}">
                <a16:creationId xmlns:a16="http://schemas.microsoft.com/office/drawing/2014/main" id="{2889F858-DE63-37B6-4A74-BFE8111AAC75}"/>
              </a:ext>
            </a:extLst>
          </p:cNvPr>
          <p:cNvSpPr txBox="1"/>
          <p:nvPr/>
        </p:nvSpPr>
        <p:spPr>
          <a:xfrm>
            <a:off x="5778294" y="619729"/>
            <a:ext cx="3365706" cy="830997"/>
          </a:xfrm>
          <a:prstGeom prst="rect">
            <a:avLst/>
          </a:prstGeom>
          <a:noFill/>
        </p:spPr>
        <p:txBody>
          <a:bodyPr wrap="square">
            <a:spAutoFit/>
          </a:bodyPr>
          <a:lstStyle/>
          <a:p>
            <a:r>
              <a:rPr lang="en-US" sz="2400" dirty="0"/>
              <a:t>Fan motor speed fuzzy membership functions</a:t>
            </a:r>
          </a:p>
        </p:txBody>
      </p:sp>
      <p:sp>
        <p:nvSpPr>
          <p:cNvPr id="17" name="TextBox 16">
            <a:extLst>
              <a:ext uri="{FF2B5EF4-FFF2-40B4-BE49-F238E27FC236}">
                <a16:creationId xmlns:a16="http://schemas.microsoft.com/office/drawing/2014/main" id="{C4EF0700-9303-A70E-40A4-81EEAF14C4AE}"/>
              </a:ext>
            </a:extLst>
          </p:cNvPr>
          <p:cNvSpPr txBox="1"/>
          <p:nvPr/>
        </p:nvSpPr>
        <p:spPr>
          <a:xfrm>
            <a:off x="4594723" y="735305"/>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31" name="TextBox 30">
            <a:extLst>
              <a:ext uri="{FF2B5EF4-FFF2-40B4-BE49-F238E27FC236}">
                <a16:creationId xmlns:a16="http://schemas.microsoft.com/office/drawing/2014/main" id="{35C3EAB8-AAE1-E09A-7967-E7C2D8BC79F4}"/>
              </a:ext>
            </a:extLst>
          </p:cNvPr>
          <p:cNvSpPr txBox="1"/>
          <p:nvPr/>
        </p:nvSpPr>
        <p:spPr>
          <a:xfrm>
            <a:off x="4831345" y="4946876"/>
            <a:ext cx="4312655" cy="369332"/>
          </a:xfrm>
          <a:prstGeom prst="rect">
            <a:avLst/>
          </a:prstGeom>
          <a:noFill/>
        </p:spPr>
        <p:txBody>
          <a:bodyPr wrap="square">
            <a:spAutoFit/>
          </a:bodyPr>
          <a:lstStyle/>
          <a:p>
            <a:r>
              <a:rPr lang="en-US" dirty="0"/>
              <a:t>0        300  350  450 500  600 700 800    1000</a:t>
            </a:r>
          </a:p>
        </p:txBody>
      </p:sp>
      <p:cxnSp>
        <p:nvCxnSpPr>
          <p:cNvPr id="34" name="Straight Connector 33">
            <a:extLst>
              <a:ext uri="{FF2B5EF4-FFF2-40B4-BE49-F238E27FC236}">
                <a16:creationId xmlns:a16="http://schemas.microsoft.com/office/drawing/2014/main" id="{41A37162-6BB0-4E56-422B-685E6285D935}"/>
              </a:ext>
            </a:extLst>
          </p:cNvPr>
          <p:cNvCxnSpPr>
            <a:cxnSpLocks/>
          </p:cNvCxnSpPr>
          <p:nvPr/>
        </p:nvCxnSpPr>
        <p:spPr>
          <a:xfrm flipV="1">
            <a:off x="5747165" y="1522286"/>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B5D4A90B-0D6A-1E9D-5B93-6058A6AC1C7E}"/>
              </a:ext>
            </a:extLst>
          </p:cNvPr>
          <p:cNvCxnSpPr>
            <a:cxnSpLocks/>
          </p:cNvCxnSpPr>
          <p:nvPr/>
        </p:nvCxnSpPr>
        <p:spPr>
          <a:xfrm>
            <a:off x="6528726" y="460707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E15456-7670-0361-8DCC-CE282901A239}"/>
              </a:ext>
            </a:extLst>
          </p:cNvPr>
          <p:cNvCxnSpPr>
            <a:cxnSpLocks/>
          </p:cNvCxnSpPr>
          <p:nvPr/>
        </p:nvCxnSpPr>
        <p:spPr>
          <a:xfrm flipV="1">
            <a:off x="8058883" y="1662518"/>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20D820-7F97-263E-E627-27C8409AB0F4}"/>
              </a:ext>
            </a:extLst>
          </p:cNvPr>
          <p:cNvCxnSpPr>
            <a:cxnSpLocks/>
          </p:cNvCxnSpPr>
          <p:nvPr/>
        </p:nvCxnSpPr>
        <p:spPr>
          <a:xfrm>
            <a:off x="7349826"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3FA2F1-525B-3080-B167-F8FA888F792F}"/>
              </a:ext>
            </a:extLst>
          </p:cNvPr>
          <p:cNvCxnSpPr>
            <a:cxnSpLocks/>
          </p:cNvCxnSpPr>
          <p:nvPr/>
        </p:nvCxnSpPr>
        <p:spPr>
          <a:xfrm>
            <a:off x="7759033" y="464102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6AD891-C59E-4214-B555-0A69F9244A94}"/>
              </a:ext>
            </a:extLst>
          </p:cNvPr>
          <p:cNvCxnSpPr>
            <a:cxnSpLocks/>
          </p:cNvCxnSpPr>
          <p:nvPr/>
        </p:nvCxnSpPr>
        <p:spPr>
          <a:xfrm>
            <a:off x="8829837" y="453041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D29BB35-E5C6-5A01-B1AE-4A4C8A64DB08}"/>
              </a:ext>
            </a:extLst>
          </p:cNvPr>
          <p:cNvSpPr txBox="1"/>
          <p:nvPr/>
        </p:nvSpPr>
        <p:spPr>
          <a:xfrm>
            <a:off x="8676937" y="5259351"/>
            <a:ext cx="399321" cy="369332"/>
          </a:xfrm>
          <a:prstGeom prst="rect">
            <a:avLst/>
          </a:prstGeom>
          <a:noFill/>
        </p:spPr>
        <p:txBody>
          <a:bodyPr wrap="square">
            <a:spAutoFit/>
          </a:bodyPr>
          <a:lstStyle/>
          <a:p>
            <a:r>
              <a:rPr lang="en-US" sz="1800" dirty="0"/>
              <a:t>z</a:t>
            </a:r>
            <a:endParaRPr lang="en-US" dirty="0"/>
          </a:p>
        </p:txBody>
      </p:sp>
      <p:sp>
        <p:nvSpPr>
          <p:cNvPr id="12" name="Content Placeholder 2">
            <a:extLst>
              <a:ext uri="{FF2B5EF4-FFF2-40B4-BE49-F238E27FC236}">
                <a16:creationId xmlns:a16="http://schemas.microsoft.com/office/drawing/2014/main" id="{5E5FB925-4878-A805-CAAB-24655A91D32B}"/>
              </a:ext>
            </a:extLst>
          </p:cNvPr>
          <p:cNvSpPr txBox="1">
            <a:spLocks/>
          </p:cNvSpPr>
          <p:nvPr/>
        </p:nvSpPr>
        <p:spPr>
          <a:xfrm>
            <a:off x="3962397" y="614997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16" name="Rectangle 15">
            <a:extLst>
              <a:ext uri="{FF2B5EF4-FFF2-40B4-BE49-F238E27FC236}">
                <a16:creationId xmlns:a16="http://schemas.microsoft.com/office/drawing/2014/main" id="{971CB559-8077-FEDA-FAA5-69F50789313B}"/>
              </a:ext>
            </a:extLst>
          </p:cNvPr>
          <p:cNvSpPr/>
          <p:nvPr/>
        </p:nvSpPr>
        <p:spPr>
          <a:xfrm>
            <a:off x="563091" y="2296781"/>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98CCFB4-ECF1-6314-A509-2523E7694153}"/>
              </a:ext>
            </a:extLst>
          </p:cNvPr>
          <p:cNvSpPr/>
          <p:nvPr/>
        </p:nvSpPr>
        <p:spPr>
          <a:xfrm>
            <a:off x="1602531" y="2342819"/>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66BA84C-8E1A-CABB-7C10-B1EA04C0F8D0}"/>
              </a:ext>
            </a:extLst>
          </p:cNvPr>
          <p:cNvCxnSpPr>
            <a:cxnSpLocks/>
          </p:cNvCxnSpPr>
          <p:nvPr/>
        </p:nvCxnSpPr>
        <p:spPr>
          <a:xfrm>
            <a:off x="419423" y="5431178"/>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100970-E32B-2BF3-4A0B-E6FBCF76821C}"/>
              </a:ext>
            </a:extLst>
          </p:cNvPr>
          <p:cNvCxnSpPr>
            <a:cxnSpLocks/>
          </p:cNvCxnSpPr>
          <p:nvPr/>
        </p:nvCxnSpPr>
        <p:spPr>
          <a:xfrm>
            <a:off x="2443636" y="523015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AA3206-56AC-4CA8-EE0D-2412A6D3A5B9}"/>
              </a:ext>
            </a:extLst>
          </p:cNvPr>
          <p:cNvCxnSpPr>
            <a:cxnSpLocks/>
          </p:cNvCxnSpPr>
          <p:nvPr/>
        </p:nvCxnSpPr>
        <p:spPr>
          <a:xfrm flipV="1">
            <a:off x="456052" y="2141891"/>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5759E3-A8ED-7FB5-528A-62B072C81171}"/>
              </a:ext>
            </a:extLst>
          </p:cNvPr>
          <p:cNvSpPr txBox="1"/>
          <p:nvPr/>
        </p:nvSpPr>
        <p:spPr>
          <a:xfrm>
            <a:off x="156421" y="2541083"/>
            <a:ext cx="301686" cy="369332"/>
          </a:xfrm>
          <a:prstGeom prst="rect">
            <a:avLst/>
          </a:prstGeom>
          <a:noFill/>
        </p:spPr>
        <p:txBody>
          <a:bodyPr wrap="none" rtlCol="0">
            <a:spAutoFit/>
          </a:bodyPr>
          <a:lstStyle/>
          <a:p>
            <a:r>
              <a:rPr lang="en-US" dirty="0"/>
              <a:t>1</a:t>
            </a:r>
          </a:p>
        </p:txBody>
      </p:sp>
      <p:sp>
        <p:nvSpPr>
          <p:cNvPr id="29" name="TextBox 28">
            <a:extLst>
              <a:ext uri="{FF2B5EF4-FFF2-40B4-BE49-F238E27FC236}">
                <a16:creationId xmlns:a16="http://schemas.microsoft.com/office/drawing/2014/main" id="{28455E39-2E7B-5501-0E40-BF3DC6E4C735}"/>
              </a:ext>
            </a:extLst>
          </p:cNvPr>
          <p:cNvSpPr txBox="1"/>
          <p:nvPr/>
        </p:nvSpPr>
        <p:spPr>
          <a:xfrm>
            <a:off x="158066" y="4966061"/>
            <a:ext cx="301686" cy="369332"/>
          </a:xfrm>
          <a:prstGeom prst="rect">
            <a:avLst/>
          </a:prstGeom>
          <a:noFill/>
        </p:spPr>
        <p:txBody>
          <a:bodyPr wrap="none" rtlCol="0">
            <a:spAutoFit/>
          </a:bodyPr>
          <a:lstStyle/>
          <a:p>
            <a:r>
              <a:rPr lang="en-US" dirty="0"/>
              <a:t>0</a:t>
            </a:r>
          </a:p>
        </p:txBody>
      </p:sp>
      <p:cxnSp>
        <p:nvCxnSpPr>
          <p:cNvPr id="38" name="Straight Connector 37">
            <a:extLst>
              <a:ext uri="{FF2B5EF4-FFF2-40B4-BE49-F238E27FC236}">
                <a16:creationId xmlns:a16="http://schemas.microsoft.com/office/drawing/2014/main" id="{8D23F8C8-78B0-F927-7AFC-988DBBD8BFCC}"/>
              </a:ext>
            </a:extLst>
          </p:cNvPr>
          <p:cNvCxnSpPr>
            <a:cxnSpLocks/>
          </p:cNvCxnSpPr>
          <p:nvPr/>
        </p:nvCxnSpPr>
        <p:spPr>
          <a:xfrm flipV="1">
            <a:off x="2440073" y="2099381"/>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36AD8B5E-BF42-66B6-2A20-06692632BF38}"/>
              </a:ext>
            </a:extLst>
          </p:cNvPr>
          <p:cNvCxnSpPr>
            <a:cxnSpLocks/>
          </p:cNvCxnSpPr>
          <p:nvPr/>
        </p:nvCxnSpPr>
        <p:spPr>
          <a:xfrm>
            <a:off x="1618973" y="518416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2D02245-C182-C3BA-E8F3-1F8B0C241C83}"/>
              </a:ext>
            </a:extLst>
          </p:cNvPr>
          <p:cNvSpPr txBox="1"/>
          <p:nvPr/>
        </p:nvSpPr>
        <p:spPr>
          <a:xfrm>
            <a:off x="182152" y="1584646"/>
            <a:ext cx="2111896" cy="646331"/>
          </a:xfrm>
          <a:prstGeom prst="rect">
            <a:avLst/>
          </a:prstGeom>
          <a:noFill/>
        </p:spPr>
        <p:txBody>
          <a:bodyPr wrap="square">
            <a:spAutoFit/>
          </a:bodyPr>
          <a:lstStyle/>
          <a:p>
            <a:r>
              <a:rPr lang="en-US" sz="1800" dirty="0">
                <a:solidFill>
                  <a:srgbClr val="000000"/>
                </a:solidFill>
                <a:latin typeface="ArialMT"/>
              </a:rPr>
              <a:t>prob. </a:t>
            </a:r>
          </a:p>
          <a:p>
            <a:endParaRPr lang="en-US" dirty="0"/>
          </a:p>
        </p:txBody>
      </p:sp>
      <p:sp>
        <p:nvSpPr>
          <p:cNvPr id="44" name="TextBox 43">
            <a:extLst>
              <a:ext uri="{FF2B5EF4-FFF2-40B4-BE49-F238E27FC236}">
                <a16:creationId xmlns:a16="http://schemas.microsoft.com/office/drawing/2014/main" id="{22CCFAF9-7343-A799-EAFC-51A68A2AFCF4}"/>
              </a:ext>
            </a:extLst>
          </p:cNvPr>
          <p:cNvSpPr txBox="1"/>
          <p:nvPr/>
        </p:nvSpPr>
        <p:spPr>
          <a:xfrm>
            <a:off x="389343" y="3563616"/>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46" name="TextBox 45">
            <a:extLst>
              <a:ext uri="{FF2B5EF4-FFF2-40B4-BE49-F238E27FC236}">
                <a16:creationId xmlns:a16="http://schemas.microsoft.com/office/drawing/2014/main" id="{98A1E602-5ECB-C580-7785-91F176AA393A}"/>
              </a:ext>
            </a:extLst>
          </p:cNvPr>
          <p:cNvSpPr txBox="1"/>
          <p:nvPr/>
        </p:nvSpPr>
        <p:spPr>
          <a:xfrm>
            <a:off x="1336292" y="1196825"/>
            <a:ext cx="3365706" cy="830997"/>
          </a:xfrm>
          <a:prstGeom prst="rect">
            <a:avLst/>
          </a:prstGeom>
          <a:noFill/>
        </p:spPr>
        <p:txBody>
          <a:bodyPr wrap="square">
            <a:spAutoFit/>
          </a:bodyPr>
          <a:lstStyle/>
          <a:p>
            <a:r>
              <a:rPr lang="en-US" sz="2400" dirty="0"/>
              <a:t>Fan motor speed fuzzy membership functions</a:t>
            </a:r>
          </a:p>
        </p:txBody>
      </p:sp>
      <p:sp>
        <p:nvSpPr>
          <p:cNvPr id="47" name="TextBox 46">
            <a:extLst>
              <a:ext uri="{FF2B5EF4-FFF2-40B4-BE49-F238E27FC236}">
                <a16:creationId xmlns:a16="http://schemas.microsoft.com/office/drawing/2014/main" id="{7F7B2ED9-D55D-6AF0-858E-9588D11AD99F}"/>
              </a:ext>
            </a:extLst>
          </p:cNvPr>
          <p:cNvSpPr txBox="1"/>
          <p:nvPr/>
        </p:nvSpPr>
        <p:spPr>
          <a:xfrm>
            <a:off x="152721" y="1312401"/>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48" name="TextBox 47">
            <a:extLst>
              <a:ext uri="{FF2B5EF4-FFF2-40B4-BE49-F238E27FC236}">
                <a16:creationId xmlns:a16="http://schemas.microsoft.com/office/drawing/2014/main" id="{CD090FE0-083D-5FD6-AC0A-6F9B578FF42E}"/>
              </a:ext>
            </a:extLst>
          </p:cNvPr>
          <p:cNvSpPr txBox="1"/>
          <p:nvPr/>
        </p:nvSpPr>
        <p:spPr>
          <a:xfrm>
            <a:off x="389343" y="5523972"/>
            <a:ext cx="4312655" cy="369332"/>
          </a:xfrm>
          <a:prstGeom prst="rect">
            <a:avLst/>
          </a:prstGeom>
          <a:noFill/>
        </p:spPr>
        <p:txBody>
          <a:bodyPr wrap="square">
            <a:spAutoFit/>
          </a:bodyPr>
          <a:lstStyle/>
          <a:p>
            <a:r>
              <a:rPr lang="en-US" dirty="0"/>
              <a:t>0        300  350  450 500  600 700 800    1000</a:t>
            </a:r>
          </a:p>
        </p:txBody>
      </p:sp>
      <p:cxnSp>
        <p:nvCxnSpPr>
          <p:cNvPr id="49" name="Straight Connector 48">
            <a:extLst>
              <a:ext uri="{FF2B5EF4-FFF2-40B4-BE49-F238E27FC236}">
                <a16:creationId xmlns:a16="http://schemas.microsoft.com/office/drawing/2014/main" id="{8E827CC2-6E3E-4291-98A8-786AB357025E}"/>
              </a:ext>
            </a:extLst>
          </p:cNvPr>
          <p:cNvCxnSpPr>
            <a:cxnSpLocks/>
          </p:cNvCxnSpPr>
          <p:nvPr/>
        </p:nvCxnSpPr>
        <p:spPr>
          <a:xfrm flipV="1">
            <a:off x="1305163" y="2099382"/>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BCCC7290-D5DF-D0D3-9623-DE3C4B9DA90B}"/>
              </a:ext>
            </a:extLst>
          </p:cNvPr>
          <p:cNvCxnSpPr>
            <a:cxnSpLocks/>
          </p:cNvCxnSpPr>
          <p:nvPr/>
        </p:nvCxnSpPr>
        <p:spPr>
          <a:xfrm>
            <a:off x="2086724" y="518416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6A38DA-7690-179F-3428-BA34B60CC1F0}"/>
              </a:ext>
            </a:extLst>
          </p:cNvPr>
          <p:cNvCxnSpPr>
            <a:cxnSpLocks/>
          </p:cNvCxnSpPr>
          <p:nvPr/>
        </p:nvCxnSpPr>
        <p:spPr>
          <a:xfrm flipV="1">
            <a:off x="3616881" y="2239614"/>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3BFC720F-9E48-C769-57CC-86F88904E0E9}"/>
              </a:ext>
            </a:extLst>
          </p:cNvPr>
          <p:cNvCxnSpPr>
            <a:cxnSpLocks/>
          </p:cNvCxnSpPr>
          <p:nvPr/>
        </p:nvCxnSpPr>
        <p:spPr>
          <a:xfrm>
            <a:off x="2907824" y="523015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611044-30ED-D265-75D5-84ED1DA2E37E}"/>
              </a:ext>
            </a:extLst>
          </p:cNvPr>
          <p:cNvCxnSpPr>
            <a:cxnSpLocks/>
          </p:cNvCxnSpPr>
          <p:nvPr/>
        </p:nvCxnSpPr>
        <p:spPr>
          <a:xfrm>
            <a:off x="3317031" y="521812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0C40C23-DB25-80C4-22E8-4D19057FCE61}"/>
              </a:ext>
            </a:extLst>
          </p:cNvPr>
          <p:cNvCxnSpPr>
            <a:cxnSpLocks/>
          </p:cNvCxnSpPr>
          <p:nvPr/>
        </p:nvCxnSpPr>
        <p:spPr>
          <a:xfrm>
            <a:off x="4387835" y="5107513"/>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1E96053-87DE-EAB8-D14C-46256794DD71}"/>
              </a:ext>
            </a:extLst>
          </p:cNvPr>
          <p:cNvSpPr txBox="1"/>
          <p:nvPr/>
        </p:nvSpPr>
        <p:spPr>
          <a:xfrm>
            <a:off x="4234935" y="5836447"/>
            <a:ext cx="399321" cy="369332"/>
          </a:xfrm>
          <a:prstGeom prst="rect">
            <a:avLst/>
          </a:prstGeom>
          <a:noFill/>
        </p:spPr>
        <p:txBody>
          <a:bodyPr wrap="square">
            <a:spAutoFit/>
          </a:bodyPr>
          <a:lstStyle/>
          <a:p>
            <a:r>
              <a:rPr lang="en-US" sz="1800" dirty="0"/>
              <a:t>z</a:t>
            </a:r>
            <a:endParaRPr lang="en-US" dirty="0"/>
          </a:p>
        </p:txBody>
      </p:sp>
      <p:sp>
        <p:nvSpPr>
          <p:cNvPr id="57" name="TextBox 56">
            <a:extLst>
              <a:ext uri="{FF2B5EF4-FFF2-40B4-BE49-F238E27FC236}">
                <a16:creationId xmlns:a16="http://schemas.microsoft.com/office/drawing/2014/main" id="{9FDD6461-DF5A-3E7E-97AC-8365C1D55EDD}"/>
              </a:ext>
            </a:extLst>
          </p:cNvPr>
          <p:cNvSpPr txBox="1"/>
          <p:nvPr/>
        </p:nvSpPr>
        <p:spPr>
          <a:xfrm>
            <a:off x="129559" y="4306167"/>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59" name="Straight Connector 58">
            <a:extLst>
              <a:ext uri="{FF2B5EF4-FFF2-40B4-BE49-F238E27FC236}">
                <a16:creationId xmlns:a16="http://schemas.microsoft.com/office/drawing/2014/main" id="{77E450D3-53CD-6418-0A70-CABDC7E55FCA}"/>
              </a:ext>
            </a:extLst>
          </p:cNvPr>
          <p:cNvCxnSpPr/>
          <p:nvPr/>
        </p:nvCxnSpPr>
        <p:spPr>
          <a:xfrm>
            <a:off x="561234" y="4686699"/>
            <a:ext cx="3811857"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D7C80309-FFAC-C00A-B821-104162383ED9}"/>
              </a:ext>
            </a:extLst>
          </p:cNvPr>
          <p:cNvSpPr/>
          <p:nvPr/>
        </p:nvSpPr>
        <p:spPr>
          <a:xfrm>
            <a:off x="1578504" y="4664367"/>
            <a:ext cx="1714500" cy="457200"/>
          </a:xfrm>
          <a:custGeom>
            <a:avLst/>
            <a:gdLst>
              <a:gd name="connsiteX0" fmla="*/ 0 w 1714500"/>
              <a:gd name="connsiteY0" fmla="*/ 434340 h 457200"/>
              <a:gd name="connsiteX1" fmla="*/ 171450 w 1714500"/>
              <a:gd name="connsiteY1" fmla="*/ 11430 h 457200"/>
              <a:gd name="connsiteX2" fmla="*/ 1611630 w 1714500"/>
              <a:gd name="connsiteY2" fmla="*/ 0 h 457200"/>
              <a:gd name="connsiteX3" fmla="*/ 1714500 w 1714500"/>
              <a:gd name="connsiteY3" fmla="*/ 457200 h 457200"/>
              <a:gd name="connsiteX4" fmla="*/ 0 w 1714500"/>
              <a:gd name="connsiteY4" fmla="*/ 43434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457200">
                <a:moveTo>
                  <a:pt x="0" y="434340"/>
                </a:moveTo>
                <a:lnTo>
                  <a:pt x="171450" y="11430"/>
                </a:lnTo>
                <a:lnTo>
                  <a:pt x="1611630" y="0"/>
                </a:lnTo>
                <a:lnTo>
                  <a:pt x="1714500" y="457200"/>
                </a:lnTo>
                <a:lnTo>
                  <a:pt x="0" y="4343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FFD2AB3-7C1E-4CCF-84DD-82DD6C442B8B}"/>
              </a:ext>
            </a:extLst>
          </p:cNvPr>
          <p:cNvCxnSpPr>
            <a:cxnSpLocks/>
          </p:cNvCxnSpPr>
          <p:nvPr/>
        </p:nvCxnSpPr>
        <p:spPr>
          <a:xfrm>
            <a:off x="2440073" y="1196825"/>
            <a:ext cx="379327" cy="3444204"/>
          </a:xfrm>
          <a:prstGeom prst="straightConnector1">
            <a:avLst/>
          </a:prstGeom>
          <a:ln w="222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3C2D5F-F9BE-EC4B-771E-E0941621A3D8}"/>
              </a:ext>
            </a:extLst>
          </p:cNvPr>
          <p:cNvSpPr txBox="1"/>
          <p:nvPr/>
        </p:nvSpPr>
        <p:spPr>
          <a:xfrm>
            <a:off x="523875" y="5864876"/>
            <a:ext cx="4591050" cy="369332"/>
          </a:xfrm>
          <a:prstGeom prst="rect">
            <a:avLst/>
          </a:prstGeom>
          <a:noFill/>
        </p:spPr>
        <p:txBody>
          <a:bodyPr wrap="square">
            <a:spAutoFit/>
          </a:bodyPr>
          <a:lstStyle/>
          <a:p>
            <a:r>
              <a:rPr lang="en-US" dirty="0"/>
              <a:t>Slow, medium, fast are fuzzy variables</a:t>
            </a:r>
          </a:p>
        </p:txBody>
      </p:sp>
    </p:spTree>
    <p:extLst>
      <p:ext uri="{BB962C8B-B14F-4D97-AF65-F5344CB8AC3E}">
        <p14:creationId xmlns:p14="http://schemas.microsoft.com/office/powerpoint/2010/main" val="2158556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742620" y="3453"/>
            <a:ext cx="8229600" cy="656694"/>
          </a:xfrm>
        </p:spPr>
        <p:txBody>
          <a:bodyPr>
            <a:noAutofit/>
          </a:bodyPr>
          <a:lstStyle/>
          <a:p>
            <a:r>
              <a:rPr lang="en-US" sz="2000" dirty="0"/>
              <a:t>Defuzzification</a:t>
            </a:r>
            <a:br>
              <a:rPr lang="en-US" sz="900" dirty="0"/>
            </a:br>
            <a:r>
              <a:rPr lang="en-US" sz="1600" dirty="0"/>
              <a:t>From speed fast fuzzy membership value, find the required fan motor speed z</a:t>
            </a: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97484" y="575476"/>
            <a:ext cx="4242149" cy="4983157"/>
          </a:xfrm>
          <a:solidFill>
            <a:schemeClr val="bg1"/>
          </a:solidFill>
        </p:spPr>
        <p:txBody>
          <a:bodyPr>
            <a:normAutofit/>
          </a:bodyPr>
          <a:lstStyle/>
          <a:p>
            <a:r>
              <a:rPr lang="en-US" sz="2000" dirty="0" err="1">
                <a:solidFill>
                  <a:srgbClr val="FF0000"/>
                </a:solidFill>
                <a:latin typeface="ArialMT"/>
                <a:sym typeface="Symbol" panose="05050102010706020507" pitchFamily="18" charset="2"/>
              </a:rPr>
              <a:t>Speed_fast</a:t>
            </a:r>
            <a:r>
              <a:rPr lang="en-US" sz="2000" dirty="0">
                <a:solidFill>
                  <a:srgbClr val="FF0000"/>
                </a:solidFill>
                <a:latin typeface="ArialMT"/>
                <a:sym typeface="Symbol" panose="05050102010706020507" pitchFamily="18" charset="2"/>
              </a:rPr>
              <a:t>=0.53</a:t>
            </a:r>
          </a:p>
          <a:p>
            <a:pPr lvl="1"/>
            <a:endParaRPr lang="en-US" sz="2400" dirty="0"/>
          </a:p>
          <a:p>
            <a:pPr lvl="1"/>
            <a:endParaRPr lang="en-US" sz="20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59</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7357" y="5303762"/>
            <a:ext cx="3989241" cy="954107"/>
          </a:xfrm>
          <a:prstGeom prst="rect">
            <a:avLst/>
          </a:prstGeom>
          <a:noFill/>
        </p:spPr>
        <p:txBody>
          <a:bodyPr wrap="square" rtlCol="0">
            <a:spAutoFit/>
          </a:bodyPr>
          <a:lstStyle/>
          <a:p>
            <a:pPr algn="ctr"/>
            <a:r>
              <a:rPr lang="en-US" sz="2800" dirty="0"/>
              <a:t>Based on this fuzzy set</a:t>
            </a:r>
          </a:p>
          <a:p>
            <a:pPr algn="ctr"/>
            <a:r>
              <a:rPr lang="en-US" sz="2800" dirty="0"/>
              <a:t>Fan motor speed rpm (z)</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349826" y="1700882"/>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2075" y="152228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060975" y="4607070"/>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4154" y="1007550"/>
            <a:ext cx="2111896" cy="646331"/>
          </a:xfrm>
          <a:prstGeom prst="rect">
            <a:avLst/>
          </a:prstGeom>
          <a:noFill/>
        </p:spPr>
        <p:txBody>
          <a:bodyPr wrap="square">
            <a:spAutoFit/>
          </a:bodyPr>
          <a:lstStyle/>
          <a:p>
            <a:r>
              <a:rPr lang="en-US" sz="1800" dirty="0">
                <a:solidFill>
                  <a:srgbClr val="000000"/>
                </a:solidFill>
                <a:latin typeface="ArialMT"/>
              </a:rPr>
              <a:t> </a:t>
            </a:r>
          </a:p>
          <a:p>
            <a:endParaRPr lang="en-US" dirty="0"/>
          </a:p>
        </p:txBody>
      </p:sp>
      <p:sp>
        <p:nvSpPr>
          <p:cNvPr id="33" name="TextBox 32">
            <a:extLst>
              <a:ext uri="{FF2B5EF4-FFF2-40B4-BE49-F238E27FC236}">
                <a16:creationId xmlns:a16="http://schemas.microsoft.com/office/drawing/2014/main" id="{318D0C79-F080-187A-7001-028CFDA7AA04}"/>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36" name="TextBox 35">
            <a:extLst>
              <a:ext uri="{FF2B5EF4-FFF2-40B4-BE49-F238E27FC236}">
                <a16:creationId xmlns:a16="http://schemas.microsoft.com/office/drawing/2014/main" id="{2889F858-DE63-37B6-4A74-BFE8111AAC75}"/>
              </a:ext>
            </a:extLst>
          </p:cNvPr>
          <p:cNvSpPr txBox="1"/>
          <p:nvPr/>
        </p:nvSpPr>
        <p:spPr>
          <a:xfrm>
            <a:off x="5778294" y="619729"/>
            <a:ext cx="3365706" cy="830997"/>
          </a:xfrm>
          <a:prstGeom prst="rect">
            <a:avLst/>
          </a:prstGeom>
          <a:noFill/>
        </p:spPr>
        <p:txBody>
          <a:bodyPr wrap="square">
            <a:spAutoFit/>
          </a:bodyPr>
          <a:lstStyle/>
          <a:p>
            <a:r>
              <a:rPr lang="en-US" sz="2400" dirty="0"/>
              <a:t>Fan motor speed fuzzy membership functions</a:t>
            </a:r>
          </a:p>
        </p:txBody>
      </p:sp>
      <p:sp>
        <p:nvSpPr>
          <p:cNvPr id="17" name="TextBox 16">
            <a:extLst>
              <a:ext uri="{FF2B5EF4-FFF2-40B4-BE49-F238E27FC236}">
                <a16:creationId xmlns:a16="http://schemas.microsoft.com/office/drawing/2014/main" id="{C4EF0700-9303-A70E-40A4-81EEAF14C4AE}"/>
              </a:ext>
            </a:extLst>
          </p:cNvPr>
          <p:cNvSpPr txBox="1"/>
          <p:nvPr/>
        </p:nvSpPr>
        <p:spPr>
          <a:xfrm>
            <a:off x="4594723" y="735305"/>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31" name="TextBox 30">
            <a:extLst>
              <a:ext uri="{FF2B5EF4-FFF2-40B4-BE49-F238E27FC236}">
                <a16:creationId xmlns:a16="http://schemas.microsoft.com/office/drawing/2014/main" id="{35C3EAB8-AAE1-E09A-7967-E7C2D8BC79F4}"/>
              </a:ext>
            </a:extLst>
          </p:cNvPr>
          <p:cNvSpPr txBox="1"/>
          <p:nvPr/>
        </p:nvSpPr>
        <p:spPr>
          <a:xfrm>
            <a:off x="4831345" y="4946876"/>
            <a:ext cx="4312655" cy="369332"/>
          </a:xfrm>
          <a:prstGeom prst="rect">
            <a:avLst/>
          </a:prstGeom>
          <a:noFill/>
        </p:spPr>
        <p:txBody>
          <a:bodyPr wrap="square">
            <a:spAutoFit/>
          </a:bodyPr>
          <a:lstStyle/>
          <a:p>
            <a:r>
              <a:rPr lang="en-US" dirty="0"/>
              <a:t>0        300  350  450 500  600 700 800    1000</a:t>
            </a:r>
          </a:p>
        </p:txBody>
      </p:sp>
      <p:cxnSp>
        <p:nvCxnSpPr>
          <p:cNvPr id="34" name="Straight Connector 33">
            <a:extLst>
              <a:ext uri="{FF2B5EF4-FFF2-40B4-BE49-F238E27FC236}">
                <a16:creationId xmlns:a16="http://schemas.microsoft.com/office/drawing/2014/main" id="{41A37162-6BB0-4E56-422B-685E6285D935}"/>
              </a:ext>
            </a:extLst>
          </p:cNvPr>
          <p:cNvCxnSpPr>
            <a:cxnSpLocks/>
          </p:cNvCxnSpPr>
          <p:nvPr/>
        </p:nvCxnSpPr>
        <p:spPr>
          <a:xfrm flipV="1">
            <a:off x="5747165" y="1522286"/>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B5D4A90B-0D6A-1E9D-5B93-6058A6AC1C7E}"/>
              </a:ext>
            </a:extLst>
          </p:cNvPr>
          <p:cNvCxnSpPr>
            <a:cxnSpLocks/>
          </p:cNvCxnSpPr>
          <p:nvPr/>
        </p:nvCxnSpPr>
        <p:spPr>
          <a:xfrm>
            <a:off x="6528726" y="460707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E15456-7670-0361-8DCC-CE282901A239}"/>
              </a:ext>
            </a:extLst>
          </p:cNvPr>
          <p:cNvCxnSpPr>
            <a:cxnSpLocks/>
          </p:cNvCxnSpPr>
          <p:nvPr/>
        </p:nvCxnSpPr>
        <p:spPr>
          <a:xfrm flipV="1">
            <a:off x="8058883" y="1662518"/>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20D820-7F97-263E-E627-27C8409AB0F4}"/>
              </a:ext>
            </a:extLst>
          </p:cNvPr>
          <p:cNvCxnSpPr>
            <a:cxnSpLocks/>
          </p:cNvCxnSpPr>
          <p:nvPr/>
        </p:nvCxnSpPr>
        <p:spPr>
          <a:xfrm>
            <a:off x="7349826"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3FA2F1-525B-3080-B167-F8FA888F792F}"/>
              </a:ext>
            </a:extLst>
          </p:cNvPr>
          <p:cNvCxnSpPr>
            <a:cxnSpLocks/>
          </p:cNvCxnSpPr>
          <p:nvPr/>
        </p:nvCxnSpPr>
        <p:spPr>
          <a:xfrm>
            <a:off x="7759033" y="464102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6AD891-C59E-4214-B555-0A69F9244A94}"/>
              </a:ext>
            </a:extLst>
          </p:cNvPr>
          <p:cNvCxnSpPr>
            <a:cxnSpLocks/>
          </p:cNvCxnSpPr>
          <p:nvPr/>
        </p:nvCxnSpPr>
        <p:spPr>
          <a:xfrm>
            <a:off x="8829837" y="453041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D29BB35-E5C6-5A01-B1AE-4A4C8A64DB08}"/>
              </a:ext>
            </a:extLst>
          </p:cNvPr>
          <p:cNvSpPr txBox="1"/>
          <p:nvPr/>
        </p:nvSpPr>
        <p:spPr>
          <a:xfrm>
            <a:off x="8676937" y="5259351"/>
            <a:ext cx="399321" cy="369332"/>
          </a:xfrm>
          <a:prstGeom prst="rect">
            <a:avLst/>
          </a:prstGeom>
          <a:noFill/>
        </p:spPr>
        <p:txBody>
          <a:bodyPr wrap="square">
            <a:spAutoFit/>
          </a:bodyPr>
          <a:lstStyle/>
          <a:p>
            <a:r>
              <a:rPr lang="en-US" sz="1800" dirty="0"/>
              <a:t>z</a:t>
            </a:r>
            <a:endParaRPr lang="en-US" dirty="0"/>
          </a:p>
        </p:txBody>
      </p:sp>
      <p:sp>
        <p:nvSpPr>
          <p:cNvPr id="12" name="Content Placeholder 2">
            <a:extLst>
              <a:ext uri="{FF2B5EF4-FFF2-40B4-BE49-F238E27FC236}">
                <a16:creationId xmlns:a16="http://schemas.microsoft.com/office/drawing/2014/main" id="{5E5FB925-4878-A805-CAAB-24655A91D32B}"/>
              </a:ext>
            </a:extLst>
          </p:cNvPr>
          <p:cNvSpPr txBox="1">
            <a:spLocks/>
          </p:cNvSpPr>
          <p:nvPr/>
        </p:nvSpPr>
        <p:spPr>
          <a:xfrm>
            <a:off x="3962397" y="614997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61" name="Content Placeholder 2">
            <a:extLst>
              <a:ext uri="{FF2B5EF4-FFF2-40B4-BE49-F238E27FC236}">
                <a16:creationId xmlns:a16="http://schemas.microsoft.com/office/drawing/2014/main" id="{23CA9DF7-AA7D-C060-F2D3-C3987B41155D}"/>
              </a:ext>
            </a:extLst>
          </p:cNvPr>
          <p:cNvSpPr txBox="1">
            <a:spLocks/>
          </p:cNvSpPr>
          <p:nvPr/>
        </p:nvSpPr>
        <p:spPr>
          <a:xfrm>
            <a:off x="4051951" y="5815302"/>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63" name="Rectangle 62">
            <a:extLst>
              <a:ext uri="{FF2B5EF4-FFF2-40B4-BE49-F238E27FC236}">
                <a16:creationId xmlns:a16="http://schemas.microsoft.com/office/drawing/2014/main" id="{02499004-6EA2-EEB4-D208-D6743443C0E0}"/>
              </a:ext>
            </a:extLst>
          </p:cNvPr>
          <p:cNvSpPr/>
          <p:nvPr/>
        </p:nvSpPr>
        <p:spPr>
          <a:xfrm>
            <a:off x="652645" y="1962110"/>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94BA27E0-2BDF-DF34-88D5-6549A610ECE9}"/>
              </a:ext>
            </a:extLst>
          </p:cNvPr>
          <p:cNvSpPr/>
          <p:nvPr/>
        </p:nvSpPr>
        <p:spPr>
          <a:xfrm>
            <a:off x="2997378" y="1943307"/>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6826DF49-8CB7-0565-1FA9-66AB0EB090C2}"/>
              </a:ext>
            </a:extLst>
          </p:cNvPr>
          <p:cNvCxnSpPr>
            <a:cxnSpLocks/>
          </p:cNvCxnSpPr>
          <p:nvPr/>
        </p:nvCxnSpPr>
        <p:spPr>
          <a:xfrm>
            <a:off x="508977" y="5096507"/>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2510B97-245C-5ACC-A234-AFCE554F235C}"/>
              </a:ext>
            </a:extLst>
          </p:cNvPr>
          <p:cNvCxnSpPr>
            <a:cxnSpLocks/>
          </p:cNvCxnSpPr>
          <p:nvPr/>
        </p:nvCxnSpPr>
        <p:spPr>
          <a:xfrm>
            <a:off x="2533190" y="489548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50AC9E0-ACC6-ABB3-19E7-E4C27617D7FC}"/>
              </a:ext>
            </a:extLst>
          </p:cNvPr>
          <p:cNvCxnSpPr>
            <a:cxnSpLocks/>
          </p:cNvCxnSpPr>
          <p:nvPr/>
        </p:nvCxnSpPr>
        <p:spPr>
          <a:xfrm flipV="1">
            <a:off x="545606" y="1807220"/>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27FBF34-AE70-FB5E-BD1B-DA89812C5F7B}"/>
              </a:ext>
            </a:extLst>
          </p:cNvPr>
          <p:cNvSpPr txBox="1"/>
          <p:nvPr/>
        </p:nvSpPr>
        <p:spPr>
          <a:xfrm>
            <a:off x="245975" y="2206412"/>
            <a:ext cx="301686" cy="369332"/>
          </a:xfrm>
          <a:prstGeom prst="rect">
            <a:avLst/>
          </a:prstGeom>
          <a:noFill/>
        </p:spPr>
        <p:txBody>
          <a:bodyPr wrap="none" rtlCol="0">
            <a:spAutoFit/>
          </a:bodyPr>
          <a:lstStyle/>
          <a:p>
            <a:r>
              <a:rPr lang="en-US" dirty="0"/>
              <a:t>1</a:t>
            </a:r>
          </a:p>
        </p:txBody>
      </p:sp>
      <p:sp>
        <p:nvSpPr>
          <p:cNvPr id="71" name="TextBox 70">
            <a:extLst>
              <a:ext uri="{FF2B5EF4-FFF2-40B4-BE49-F238E27FC236}">
                <a16:creationId xmlns:a16="http://schemas.microsoft.com/office/drawing/2014/main" id="{4430C41F-79E8-7E9F-7C23-FD388C1E79A2}"/>
              </a:ext>
            </a:extLst>
          </p:cNvPr>
          <p:cNvSpPr txBox="1"/>
          <p:nvPr/>
        </p:nvSpPr>
        <p:spPr>
          <a:xfrm>
            <a:off x="247620" y="4631390"/>
            <a:ext cx="301686" cy="369332"/>
          </a:xfrm>
          <a:prstGeom prst="rect">
            <a:avLst/>
          </a:prstGeom>
          <a:noFill/>
        </p:spPr>
        <p:txBody>
          <a:bodyPr wrap="none" rtlCol="0">
            <a:spAutoFit/>
          </a:bodyPr>
          <a:lstStyle/>
          <a:p>
            <a:r>
              <a:rPr lang="en-US" dirty="0"/>
              <a:t>0</a:t>
            </a:r>
          </a:p>
        </p:txBody>
      </p:sp>
      <p:cxnSp>
        <p:nvCxnSpPr>
          <p:cNvPr id="72" name="Straight Connector 71">
            <a:extLst>
              <a:ext uri="{FF2B5EF4-FFF2-40B4-BE49-F238E27FC236}">
                <a16:creationId xmlns:a16="http://schemas.microsoft.com/office/drawing/2014/main" id="{0B2E2B29-36F0-71FE-7BA5-DD0D89E9644A}"/>
              </a:ext>
            </a:extLst>
          </p:cNvPr>
          <p:cNvCxnSpPr>
            <a:cxnSpLocks/>
          </p:cNvCxnSpPr>
          <p:nvPr/>
        </p:nvCxnSpPr>
        <p:spPr>
          <a:xfrm flipV="1">
            <a:off x="2529627" y="1764710"/>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FADCFA0A-DB2F-368F-751C-65D285CE514E}"/>
              </a:ext>
            </a:extLst>
          </p:cNvPr>
          <p:cNvCxnSpPr>
            <a:cxnSpLocks/>
          </p:cNvCxnSpPr>
          <p:nvPr/>
        </p:nvCxnSpPr>
        <p:spPr>
          <a:xfrm>
            <a:off x="1708527" y="4849495"/>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A360CF7-4033-41E6-D353-EEE9F8EC15DB}"/>
              </a:ext>
            </a:extLst>
          </p:cNvPr>
          <p:cNvSpPr txBox="1"/>
          <p:nvPr/>
        </p:nvSpPr>
        <p:spPr>
          <a:xfrm>
            <a:off x="478897" y="2863738"/>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76" name="TextBox 75">
            <a:extLst>
              <a:ext uri="{FF2B5EF4-FFF2-40B4-BE49-F238E27FC236}">
                <a16:creationId xmlns:a16="http://schemas.microsoft.com/office/drawing/2014/main" id="{302B02AB-DCE3-E7A4-9493-05E798183EC3}"/>
              </a:ext>
            </a:extLst>
          </p:cNvPr>
          <p:cNvSpPr txBox="1"/>
          <p:nvPr/>
        </p:nvSpPr>
        <p:spPr>
          <a:xfrm>
            <a:off x="1425846" y="862154"/>
            <a:ext cx="3365706" cy="830997"/>
          </a:xfrm>
          <a:prstGeom prst="rect">
            <a:avLst/>
          </a:prstGeom>
          <a:noFill/>
        </p:spPr>
        <p:txBody>
          <a:bodyPr wrap="square">
            <a:spAutoFit/>
          </a:bodyPr>
          <a:lstStyle/>
          <a:p>
            <a:r>
              <a:rPr lang="en-US" sz="2400" dirty="0"/>
              <a:t>Fan motor speed fuzzy membership functions</a:t>
            </a:r>
          </a:p>
        </p:txBody>
      </p:sp>
      <p:sp>
        <p:nvSpPr>
          <p:cNvPr id="77" name="TextBox 76">
            <a:extLst>
              <a:ext uri="{FF2B5EF4-FFF2-40B4-BE49-F238E27FC236}">
                <a16:creationId xmlns:a16="http://schemas.microsoft.com/office/drawing/2014/main" id="{AD41F7C1-4A02-C7FE-1DB5-5CEE11C3BAE1}"/>
              </a:ext>
            </a:extLst>
          </p:cNvPr>
          <p:cNvSpPr txBox="1"/>
          <p:nvPr/>
        </p:nvSpPr>
        <p:spPr>
          <a:xfrm>
            <a:off x="242275" y="977730"/>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78" name="TextBox 77">
            <a:extLst>
              <a:ext uri="{FF2B5EF4-FFF2-40B4-BE49-F238E27FC236}">
                <a16:creationId xmlns:a16="http://schemas.microsoft.com/office/drawing/2014/main" id="{696A06D2-E7E2-8C46-022C-4BEB38C0302D}"/>
              </a:ext>
            </a:extLst>
          </p:cNvPr>
          <p:cNvSpPr txBox="1"/>
          <p:nvPr/>
        </p:nvSpPr>
        <p:spPr>
          <a:xfrm>
            <a:off x="478897" y="5189301"/>
            <a:ext cx="4312655" cy="369332"/>
          </a:xfrm>
          <a:prstGeom prst="rect">
            <a:avLst/>
          </a:prstGeom>
          <a:noFill/>
        </p:spPr>
        <p:txBody>
          <a:bodyPr wrap="square">
            <a:spAutoFit/>
          </a:bodyPr>
          <a:lstStyle/>
          <a:p>
            <a:r>
              <a:rPr lang="en-US" dirty="0"/>
              <a:t>0        300  350  450 500  600 700 800    1000</a:t>
            </a:r>
          </a:p>
        </p:txBody>
      </p:sp>
      <p:cxnSp>
        <p:nvCxnSpPr>
          <p:cNvPr id="79" name="Straight Connector 78">
            <a:extLst>
              <a:ext uri="{FF2B5EF4-FFF2-40B4-BE49-F238E27FC236}">
                <a16:creationId xmlns:a16="http://schemas.microsoft.com/office/drawing/2014/main" id="{97AB7815-9AE8-9A5D-3312-3626635B2E0F}"/>
              </a:ext>
            </a:extLst>
          </p:cNvPr>
          <p:cNvCxnSpPr>
            <a:cxnSpLocks/>
          </p:cNvCxnSpPr>
          <p:nvPr/>
        </p:nvCxnSpPr>
        <p:spPr>
          <a:xfrm flipV="1">
            <a:off x="1394717" y="1764711"/>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5A20B5FD-C737-5C0A-50DF-A71477D7310D}"/>
              </a:ext>
            </a:extLst>
          </p:cNvPr>
          <p:cNvCxnSpPr>
            <a:cxnSpLocks/>
          </p:cNvCxnSpPr>
          <p:nvPr/>
        </p:nvCxnSpPr>
        <p:spPr>
          <a:xfrm>
            <a:off x="2176278" y="484949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5BBC841-3AB0-6961-A971-C2FFEBE642FA}"/>
              </a:ext>
            </a:extLst>
          </p:cNvPr>
          <p:cNvCxnSpPr>
            <a:cxnSpLocks/>
          </p:cNvCxnSpPr>
          <p:nvPr/>
        </p:nvCxnSpPr>
        <p:spPr>
          <a:xfrm flipV="1">
            <a:off x="3706435" y="1904943"/>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FD6167E4-DCB8-45B5-DBC4-E61E0A7AF00D}"/>
              </a:ext>
            </a:extLst>
          </p:cNvPr>
          <p:cNvCxnSpPr>
            <a:cxnSpLocks/>
          </p:cNvCxnSpPr>
          <p:nvPr/>
        </p:nvCxnSpPr>
        <p:spPr>
          <a:xfrm>
            <a:off x="2997378" y="489548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2CDF0A-D81C-A057-2178-B22300524F97}"/>
              </a:ext>
            </a:extLst>
          </p:cNvPr>
          <p:cNvCxnSpPr>
            <a:cxnSpLocks/>
          </p:cNvCxnSpPr>
          <p:nvPr/>
        </p:nvCxnSpPr>
        <p:spPr>
          <a:xfrm>
            <a:off x="3406585" y="488345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FC1119E-5B04-1455-B5E7-92D8DEAA2CE1}"/>
              </a:ext>
            </a:extLst>
          </p:cNvPr>
          <p:cNvCxnSpPr>
            <a:cxnSpLocks/>
          </p:cNvCxnSpPr>
          <p:nvPr/>
        </p:nvCxnSpPr>
        <p:spPr>
          <a:xfrm>
            <a:off x="4477389" y="477284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A2BB06D3-6FCD-0A54-33DA-B22F053ED9E6}"/>
              </a:ext>
            </a:extLst>
          </p:cNvPr>
          <p:cNvSpPr/>
          <p:nvPr/>
        </p:nvSpPr>
        <p:spPr>
          <a:xfrm>
            <a:off x="2993679" y="3416915"/>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82292592-793F-3A61-1B41-C67C5302DAC5}"/>
              </a:ext>
            </a:extLst>
          </p:cNvPr>
          <p:cNvCxnSpPr>
            <a:cxnSpLocks/>
            <a:endCxn id="86" idx="2"/>
          </p:cNvCxnSpPr>
          <p:nvPr/>
        </p:nvCxnSpPr>
        <p:spPr>
          <a:xfrm flipV="1">
            <a:off x="352795" y="3416915"/>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3ACE676-3631-82F9-899D-3281C276131D}"/>
              </a:ext>
            </a:extLst>
          </p:cNvPr>
          <p:cNvSpPr txBox="1"/>
          <p:nvPr/>
        </p:nvSpPr>
        <p:spPr>
          <a:xfrm>
            <a:off x="89847" y="3135659"/>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cxnSp>
        <p:nvCxnSpPr>
          <p:cNvPr id="91" name="Straight Arrow Connector 90">
            <a:extLst>
              <a:ext uri="{FF2B5EF4-FFF2-40B4-BE49-F238E27FC236}">
                <a16:creationId xmlns:a16="http://schemas.microsoft.com/office/drawing/2014/main" id="{440B1E6B-08B1-68B9-8FEE-066C5F29FEAD}"/>
              </a:ext>
            </a:extLst>
          </p:cNvPr>
          <p:cNvCxnSpPr>
            <a:cxnSpLocks/>
          </p:cNvCxnSpPr>
          <p:nvPr/>
        </p:nvCxnSpPr>
        <p:spPr>
          <a:xfrm>
            <a:off x="2346265" y="861135"/>
            <a:ext cx="1250866" cy="2579750"/>
          </a:xfrm>
          <a:prstGeom prst="straightConnector1">
            <a:avLst/>
          </a:prstGeom>
          <a:ln w="222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F2F769-816E-3CCC-143E-E35FFB04EFF6}"/>
              </a:ext>
            </a:extLst>
          </p:cNvPr>
          <p:cNvSpPr txBox="1"/>
          <p:nvPr/>
        </p:nvSpPr>
        <p:spPr>
          <a:xfrm>
            <a:off x="652645" y="5729306"/>
            <a:ext cx="4591050" cy="369332"/>
          </a:xfrm>
          <a:prstGeom prst="rect">
            <a:avLst/>
          </a:prstGeom>
          <a:noFill/>
        </p:spPr>
        <p:txBody>
          <a:bodyPr wrap="square">
            <a:spAutoFit/>
          </a:bodyPr>
          <a:lstStyle/>
          <a:p>
            <a:r>
              <a:rPr lang="en-US" dirty="0"/>
              <a:t>Slow, medium, fast are fuzzy variables</a:t>
            </a:r>
          </a:p>
        </p:txBody>
      </p:sp>
    </p:spTree>
    <p:extLst>
      <p:ext uri="{BB962C8B-B14F-4D97-AF65-F5344CB8AC3E}">
        <p14:creationId xmlns:p14="http://schemas.microsoft.com/office/powerpoint/2010/main" val="371761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58E3-54BF-C138-5B20-B782DFEE3E10}"/>
              </a:ext>
            </a:extLst>
          </p:cNvPr>
          <p:cNvSpPr>
            <a:spLocks noGrp="1"/>
          </p:cNvSpPr>
          <p:nvPr>
            <p:ph type="title"/>
          </p:nvPr>
        </p:nvSpPr>
        <p:spPr/>
        <p:txBody>
          <a:bodyPr/>
          <a:lstStyle/>
          <a:p>
            <a:r>
              <a:rPr lang="en-US" sz="4400" b="1" i="0" u="none" strike="noStrike" baseline="0" dirty="0">
                <a:solidFill>
                  <a:srgbClr val="0070C0"/>
                </a:solidFill>
                <a:latin typeface="Calibri-Bold"/>
              </a:rPr>
              <a:t>Linguistic variables </a:t>
            </a:r>
            <a:r>
              <a:rPr lang="en-US" sz="4400" b="1" i="0" u="none" strike="noStrike" baseline="0" dirty="0">
                <a:latin typeface="Calibri-Bold"/>
              </a:rPr>
              <a:t>and </a:t>
            </a:r>
            <a:r>
              <a:rPr lang="en-US" sz="4400" b="1" i="0" u="none" strike="noStrike" baseline="0" dirty="0">
                <a:solidFill>
                  <a:srgbClr val="FF0000"/>
                </a:solidFill>
                <a:latin typeface="Calibri-Bold"/>
              </a:rPr>
              <a:t>term set</a:t>
            </a:r>
            <a:endParaRPr lang="en-US" dirty="0">
              <a:solidFill>
                <a:srgbClr val="FF0000"/>
              </a:solidFill>
            </a:endParaRPr>
          </a:p>
        </p:txBody>
      </p:sp>
      <p:sp>
        <p:nvSpPr>
          <p:cNvPr id="3" name="Content Placeholder 2">
            <a:extLst>
              <a:ext uri="{FF2B5EF4-FFF2-40B4-BE49-F238E27FC236}">
                <a16:creationId xmlns:a16="http://schemas.microsoft.com/office/drawing/2014/main" id="{2F7BE37F-FA52-F060-400F-96B6C13CB434}"/>
              </a:ext>
            </a:extLst>
          </p:cNvPr>
          <p:cNvSpPr>
            <a:spLocks noGrp="1"/>
          </p:cNvSpPr>
          <p:nvPr>
            <p:ph idx="1"/>
          </p:nvPr>
        </p:nvSpPr>
        <p:spPr>
          <a:xfrm>
            <a:off x="457200" y="1600200"/>
            <a:ext cx="8229600" cy="5121275"/>
          </a:xfrm>
        </p:spPr>
        <p:txBody>
          <a:bodyPr>
            <a:normAutofit/>
          </a:bodyPr>
          <a:lstStyle/>
          <a:p>
            <a:pPr algn="l"/>
            <a:r>
              <a:rPr lang="en-US" sz="2000" b="0" i="0" dirty="0">
                <a:solidFill>
                  <a:srgbClr val="202124"/>
                </a:solidFill>
                <a:effectLst/>
                <a:latin typeface="arial" panose="020B0604020202020204" pitchFamily="34" charset="0"/>
              </a:rPr>
              <a:t>Linguistic variables are variables whose values are words or sentences in a natural or artificial language – Zadeh (father of fuzzy logic)</a:t>
            </a:r>
          </a:p>
          <a:p>
            <a:pPr algn="l"/>
            <a:r>
              <a:rPr lang="en-US" sz="2800" b="1" i="0" u="none" strike="noStrike" baseline="0" dirty="0">
                <a:latin typeface="Calibri-Bold"/>
              </a:rPr>
              <a:t>For example</a:t>
            </a:r>
            <a:endParaRPr lang="en-US" sz="2800" b="0" i="0" u="none" strike="noStrike" baseline="0" dirty="0">
              <a:latin typeface="Calibri" panose="020F0502020204030204" pitchFamily="34" charset="0"/>
            </a:endParaRPr>
          </a:p>
          <a:p>
            <a:pPr lvl="1"/>
            <a:r>
              <a:rPr lang="en-US" sz="2400" b="0" i="0" u="none" strike="noStrike" baseline="0" dirty="0">
                <a:latin typeface="Calibri" panose="020F0502020204030204" pitchFamily="34" charset="0"/>
              </a:rPr>
              <a:t>the values of the fuzzy variable</a:t>
            </a:r>
            <a:r>
              <a:rPr lang="en-US" sz="2400" b="0" i="0" u="sng" strike="noStrike" baseline="0" dirty="0">
                <a:latin typeface="Calibri" panose="020F0502020204030204" pitchFamily="34" charset="0"/>
              </a:rPr>
              <a:t> </a:t>
            </a:r>
            <a:r>
              <a:rPr lang="en-US" sz="2400" b="0" i="1" u="sng" strike="noStrike" baseline="0" dirty="0">
                <a:latin typeface="Calibri-Italic"/>
              </a:rPr>
              <a:t>height </a:t>
            </a:r>
            <a:r>
              <a:rPr lang="en-US" sz="2400" b="0" i="1" u="none" strike="noStrike" baseline="0" dirty="0">
                <a:latin typeface="Calibri-Italic"/>
              </a:rPr>
              <a:t>can be {Short</a:t>
            </a:r>
            <a:r>
              <a:rPr lang="en-US" sz="2000" i="1" dirty="0">
                <a:latin typeface="Calibri-Italic"/>
              </a:rPr>
              <a:t>, </a:t>
            </a:r>
            <a:r>
              <a:rPr lang="en-US" sz="2000" b="0" i="1" u="none" strike="noStrike" baseline="0" dirty="0">
                <a:latin typeface="Calibri-Italic"/>
              </a:rPr>
              <a:t>very short, very </a:t>
            </a:r>
            <a:r>
              <a:rPr lang="en-US" sz="2000" b="0" i="1" u="none" strike="noStrike" baseline="0" dirty="0" err="1">
                <a:latin typeface="Calibri-Italic"/>
              </a:rPr>
              <a:t>very</a:t>
            </a:r>
            <a:r>
              <a:rPr lang="en-US" sz="2000" b="0" i="1" u="none" strike="noStrike" baseline="0" dirty="0">
                <a:latin typeface="Calibri-Italic"/>
              </a:rPr>
              <a:t> short, extremely short} etc.</a:t>
            </a:r>
          </a:p>
          <a:p>
            <a:pPr lvl="1"/>
            <a:r>
              <a:rPr lang="en-US" sz="2000" b="0" i="0" u="none" strike="noStrike" baseline="0" dirty="0">
                <a:latin typeface="Calibri" panose="020F0502020204030204" pitchFamily="34" charset="0"/>
              </a:rPr>
              <a:t>the values of the fuzzy variable </a:t>
            </a:r>
            <a:r>
              <a:rPr lang="en-US" sz="2000" b="0" i="0" u="sng" strike="noStrike" baseline="0" dirty="0">
                <a:latin typeface="Calibri" panose="020F0502020204030204" pitchFamily="34" charset="0"/>
              </a:rPr>
              <a:t>speed</a:t>
            </a:r>
            <a:r>
              <a:rPr lang="en-US" sz="2000" b="0" i="1" u="none" strike="noStrike" baseline="0" dirty="0">
                <a:latin typeface="Calibri-Italic"/>
              </a:rPr>
              <a:t> can be {fast</a:t>
            </a:r>
            <a:r>
              <a:rPr lang="en-US" sz="1800" i="1" dirty="0">
                <a:latin typeface="Calibri-Italic"/>
              </a:rPr>
              <a:t>, </a:t>
            </a:r>
            <a:r>
              <a:rPr lang="en-US" sz="1800" b="0" i="1" u="none" strike="noStrike" baseline="0" dirty="0">
                <a:latin typeface="Calibri-Italic"/>
              </a:rPr>
              <a:t>very fast, very </a:t>
            </a:r>
            <a:r>
              <a:rPr lang="en-US" sz="1800" b="0" i="1" u="none" strike="noStrike" baseline="0" dirty="0" err="1">
                <a:latin typeface="Calibri-Italic"/>
              </a:rPr>
              <a:t>very</a:t>
            </a:r>
            <a:r>
              <a:rPr lang="en-US" sz="1800" b="0" i="1" u="none" strike="noStrike" baseline="0" dirty="0">
                <a:latin typeface="Calibri-Italic"/>
              </a:rPr>
              <a:t> fast, extremely fast} etc.</a:t>
            </a:r>
            <a:endParaRPr lang="en-US" sz="2000" b="0" i="1" u="none" strike="noStrike" baseline="0" dirty="0">
              <a:latin typeface="Calibri-Italic"/>
            </a:endParaRPr>
          </a:p>
          <a:p>
            <a:pPr algn="l"/>
            <a:r>
              <a:rPr lang="en-US" sz="2800" dirty="0">
                <a:latin typeface="Calibri" panose="020F0502020204030204" pitchFamily="34" charset="0"/>
              </a:rPr>
              <a:t>Short is a </a:t>
            </a:r>
            <a:r>
              <a:rPr lang="en-US" sz="2800" u="sng" dirty="0">
                <a:solidFill>
                  <a:srgbClr val="0070C0"/>
                </a:solidFill>
                <a:latin typeface="Calibri" panose="020F0502020204030204" pitchFamily="34" charset="0"/>
              </a:rPr>
              <a:t>linguistic variable</a:t>
            </a:r>
            <a:r>
              <a:rPr lang="en-US" sz="2800" dirty="0">
                <a:solidFill>
                  <a:srgbClr val="0070C0"/>
                </a:solidFill>
                <a:latin typeface="Calibri" panose="020F0502020204030204" pitchFamily="34" charset="0"/>
              </a:rPr>
              <a:t> </a:t>
            </a:r>
            <a:r>
              <a:rPr lang="en-US" sz="2800" dirty="0">
                <a:latin typeface="Calibri" panose="020F0502020204030204" pitchFamily="34" charset="0"/>
              </a:rPr>
              <a:t>or </a:t>
            </a:r>
            <a:r>
              <a:rPr lang="en-US" sz="2800" u="sng" dirty="0">
                <a:latin typeface="Calibri" panose="020F0502020204030204" pitchFamily="34" charset="0"/>
              </a:rPr>
              <a:t>primary term</a:t>
            </a:r>
          </a:p>
          <a:p>
            <a:pPr algn="l"/>
            <a:r>
              <a:rPr lang="en-US" sz="2800" dirty="0">
                <a:latin typeface="Calibri" panose="020F0502020204030204" pitchFamily="34" charset="0"/>
              </a:rPr>
              <a:t>If “width” is a linguistic variable, then its </a:t>
            </a:r>
            <a:r>
              <a:rPr lang="en-US" sz="2800" u="sng" dirty="0">
                <a:solidFill>
                  <a:srgbClr val="FF0000"/>
                </a:solidFill>
                <a:latin typeface="Calibri" panose="020F0502020204030204" pitchFamily="34" charset="0"/>
              </a:rPr>
              <a:t>term set</a:t>
            </a:r>
            <a:r>
              <a:rPr lang="en-US" sz="2800" dirty="0">
                <a:solidFill>
                  <a:srgbClr val="FF0000"/>
                </a:solidFill>
                <a:latin typeface="Calibri" panose="020F0502020204030204" pitchFamily="34" charset="0"/>
              </a:rPr>
              <a:t> </a:t>
            </a:r>
            <a:r>
              <a:rPr lang="en-US" sz="2800" dirty="0">
                <a:latin typeface="Calibri" panose="020F0502020204030204" pitchFamily="34" charset="0"/>
              </a:rPr>
              <a:t>is</a:t>
            </a:r>
          </a:p>
          <a:p>
            <a:pPr algn="l"/>
            <a:r>
              <a:rPr lang="en-US" sz="2800" dirty="0">
                <a:latin typeface="Calibri" panose="020F0502020204030204" pitchFamily="34" charset="0"/>
              </a:rPr>
              <a:t>T(width) = { narrow, not narrow, very narrow, not</a:t>
            </a:r>
          </a:p>
          <a:p>
            <a:pPr algn="l"/>
            <a:r>
              <a:rPr lang="en-US" sz="2800" dirty="0">
                <a:latin typeface="Calibri" panose="020F0502020204030204" pitchFamily="34" charset="0"/>
              </a:rPr>
              <a:t>Too narrow,…}.</a:t>
            </a:r>
          </a:p>
        </p:txBody>
      </p:sp>
      <p:sp>
        <p:nvSpPr>
          <p:cNvPr id="4" name="Footer Placeholder 3">
            <a:extLst>
              <a:ext uri="{FF2B5EF4-FFF2-40B4-BE49-F238E27FC236}">
                <a16:creationId xmlns:a16="http://schemas.microsoft.com/office/drawing/2014/main" id="{A4339C35-A6B5-45CC-D918-AAAE9B0E473A}"/>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42A871C-23BC-B727-D884-F5EFD7B92EFF}"/>
              </a:ext>
            </a:extLst>
          </p:cNvPr>
          <p:cNvSpPr>
            <a:spLocks noGrp="1"/>
          </p:cNvSpPr>
          <p:nvPr>
            <p:ph type="sldNum" sz="quarter" idx="12"/>
          </p:nvPr>
        </p:nvSpPr>
        <p:spPr/>
        <p:txBody>
          <a:bodyPr/>
          <a:lstStyle/>
          <a:p>
            <a:fld id="{B28686DF-4AC6-44BB-9261-A3C12E8BDC53}" type="slidenum">
              <a:rPr lang="en-US" altLang="zh-HK" smtClean="0"/>
              <a:pPr/>
              <a:t>6</a:t>
            </a:fld>
            <a:endParaRPr lang="en-US" altLang="zh-HK"/>
          </a:p>
        </p:txBody>
      </p:sp>
    </p:spTree>
    <p:extLst>
      <p:ext uri="{BB962C8B-B14F-4D97-AF65-F5344CB8AC3E}">
        <p14:creationId xmlns:p14="http://schemas.microsoft.com/office/powerpoint/2010/main" val="367298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FC8A-1DFA-172F-41A4-9CFCAFA9150B}"/>
              </a:ext>
            </a:extLst>
          </p:cNvPr>
          <p:cNvSpPr>
            <a:spLocks noGrp="1"/>
          </p:cNvSpPr>
          <p:nvPr>
            <p:ph type="title"/>
          </p:nvPr>
        </p:nvSpPr>
        <p:spPr>
          <a:xfrm>
            <a:off x="89529" y="150106"/>
            <a:ext cx="8229600" cy="799298"/>
          </a:xfrm>
        </p:spPr>
        <p:txBody>
          <a:bodyPr>
            <a:noAutofit/>
          </a:bodyPr>
          <a:lstStyle/>
          <a:p>
            <a:r>
              <a:rPr lang="en-US" sz="2000" dirty="0"/>
              <a:t>Worksheet 6: De-fuzzification to find fan speed  based on (</a:t>
            </a:r>
            <a:r>
              <a:rPr lang="en-US" sz="2000" dirty="0" err="1">
                <a:solidFill>
                  <a:srgbClr val="000000"/>
                </a:solidFill>
                <a:latin typeface="ArialMT"/>
                <a:sym typeface="Symbol" panose="05050102010706020507" pitchFamily="18" charset="2"/>
              </a:rPr>
              <a:t>Speed_medium</a:t>
            </a:r>
            <a:r>
              <a:rPr lang="en-US" sz="2000" dirty="0">
                <a:solidFill>
                  <a:srgbClr val="000000"/>
                </a:solidFill>
                <a:latin typeface="ArialMT"/>
                <a:sym typeface="Symbol" panose="05050102010706020507" pitchFamily="18" charset="2"/>
              </a:rPr>
              <a:t>=0.16  + </a:t>
            </a:r>
            <a:r>
              <a:rPr lang="en-US" sz="2000" dirty="0" err="1">
                <a:solidFill>
                  <a:srgbClr val="000000"/>
                </a:solidFill>
                <a:latin typeface="ArialMT"/>
                <a:sym typeface="Symbol" panose="05050102010706020507" pitchFamily="18" charset="2"/>
              </a:rPr>
              <a:t>Speed_fast</a:t>
            </a:r>
            <a:r>
              <a:rPr lang="en-US" sz="2000" dirty="0">
                <a:solidFill>
                  <a:srgbClr val="000000"/>
                </a:solidFill>
                <a:latin typeface="ArialMT"/>
                <a:sym typeface="Symbol" panose="05050102010706020507" pitchFamily="18" charset="2"/>
              </a:rPr>
              <a:t>=0.53)</a:t>
            </a:r>
            <a:br>
              <a:rPr lang="en-US" sz="2000" dirty="0">
                <a:solidFill>
                  <a:srgbClr val="000000"/>
                </a:solidFill>
                <a:latin typeface="ArialMT"/>
                <a:sym typeface="Symbol" panose="05050102010706020507" pitchFamily="18" charset="2"/>
              </a:rPr>
            </a:br>
            <a:endParaRPr lang="en-US" sz="2000" dirty="0"/>
          </a:p>
        </p:txBody>
      </p:sp>
      <p:sp>
        <p:nvSpPr>
          <p:cNvPr id="3" name="Content Placeholder 2">
            <a:extLst>
              <a:ext uri="{FF2B5EF4-FFF2-40B4-BE49-F238E27FC236}">
                <a16:creationId xmlns:a16="http://schemas.microsoft.com/office/drawing/2014/main" id="{A521CE42-F44D-F06D-8ABF-C395A27225E8}"/>
              </a:ext>
            </a:extLst>
          </p:cNvPr>
          <p:cNvSpPr>
            <a:spLocks noGrp="1"/>
          </p:cNvSpPr>
          <p:nvPr>
            <p:ph idx="1"/>
          </p:nvPr>
        </p:nvSpPr>
        <p:spPr>
          <a:xfrm>
            <a:off x="423435" y="1248385"/>
            <a:ext cx="4116557" cy="3185562"/>
          </a:xfrm>
        </p:spPr>
        <p:txBody>
          <a:bodyPr>
            <a:normAutofit/>
          </a:bodyPr>
          <a:lstStyle/>
          <a:p>
            <a:pPr marL="0" indent="0">
              <a:buNone/>
            </a:pPr>
            <a:r>
              <a:rPr lang="en-US" sz="2000" dirty="0"/>
              <a:t>MC question, choices:</a:t>
            </a:r>
          </a:p>
          <a:p>
            <a:pPr marL="0" indent="0">
              <a:buNone/>
            </a:pPr>
            <a:r>
              <a:rPr lang="en-US" sz="2000" dirty="0">
                <a:latin typeface="ArialMT"/>
                <a:sym typeface="Symbol" panose="05050102010706020507" pitchFamily="18" charset="2"/>
              </a:rPr>
              <a:t>(1) 700; (2) 760.6; (3) 850; (4) 900</a:t>
            </a:r>
            <a:endParaRPr lang="en-US" sz="2000" dirty="0"/>
          </a:p>
          <a:p>
            <a:pPr marL="0" indent="0">
              <a:buNone/>
            </a:pPr>
            <a:r>
              <a:rPr lang="en-US" sz="2000" dirty="0"/>
              <a:t>Find the fuzzy result by de-fuzzification to find the fan speed</a:t>
            </a:r>
          </a:p>
          <a:p>
            <a:pPr marL="457200" indent="-457200">
              <a:buFont typeface="+mj-lt"/>
              <a:buAutoNum type="alphaLcParenR"/>
            </a:pPr>
            <a:r>
              <a:rPr lang="en-US" sz="2000" dirty="0"/>
              <a:t>using the centroid of area COA/COG method. Ans:___?</a:t>
            </a:r>
          </a:p>
          <a:p>
            <a:pPr marL="457200" indent="-457200">
              <a:buFont typeface="+mj-lt"/>
              <a:buAutoNum type="alphaLcParenR"/>
            </a:pPr>
            <a:r>
              <a:rPr lang="en-US" sz="2000" dirty="0"/>
              <a:t>using the mean of min-max method, and: Ans:___?</a:t>
            </a:r>
          </a:p>
          <a:p>
            <a:pPr marL="0" indent="0">
              <a:buNone/>
            </a:pPr>
            <a:r>
              <a:rPr lang="en-US" sz="2000" dirty="0"/>
              <a:t>compare their results.</a:t>
            </a:r>
          </a:p>
          <a:p>
            <a:endParaRPr lang="en-US" sz="2000" dirty="0"/>
          </a:p>
        </p:txBody>
      </p:sp>
      <p:sp>
        <p:nvSpPr>
          <p:cNvPr id="4" name="Footer Placeholder 3">
            <a:extLst>
              <a:ext uri="{FF2B5EF4-FFF2-40B4-BE49-F238E27FC236}">
                <a16:creationId xmlns:a16="http://schemas.microsoft.com/office/drawing/2014/main" id="{5A80269E-8570-8AC9-B4E1-0A94815BA33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436AC2B1-6B5A-8808-F712-DAC739F69841}"/>
              </a:ext>
            </a:extLst>
          </p:cNvPr>
          <p:cNvSpPr>
            <a:spLocks noGrp="1"/>
          </p:cNvSpPr>
          <p:nvPr>
            <p:ph type="sldNum" sz="quarter" idx="12"/>
          </p:nvPr>
        </p:nvSpPr>
        <p:spPr/>
        <p:txBody>
          <a:bodyPr/>
          <a:lstStyle/>
          <a:p>
            <a:fld id="{B28686DF-4AC6-44BB-9261-A3C12E8BDC53}" type="slidenum">
              <a:rPr lang="en-US" altLang="zh-HK" smtClean="0"/>
              <a:pPr/>
              <a:t>60</a:t>
            </a:fld>
            <a:endParaRPr lang="en-US" altLang="zh-HK"/>
          </a:p>
        </p:txBody>
      </p:sp>
      <p:sp>
        <p:nvSpPr>
          <p:cNvPr id="6" name="Content Placeholder 2">
            <a:extLst>
              <a:ext uri="{FF2B5EF4-FFF2-40B4-BE49-F238E27FC236}">
                <a16:creationId xmlns:a16="http://schemas.microsoft.com/office/drawing/2014/main" id="{D78E1A97-6F22-4053-B04A-FA17BC42565F}"/>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01974F94-0D78-F157-BDA8-4DDA91FE991D}"/>
              </a:ext>
            </a:extLst>
          </p:cNvPr>
          <p:cNvSpPr txBox="1"/>
          <p:nvPr/>
        </p:nvSpPr>
        <p:spPr>
          <a:xfrm>
            <a:off x="4880475" y="5053081"/>
            <a:ext cx="4091745" cy="954107"/>
          </a:xfrm>
          <a:prstGeom prst="rect">
            <a:avLst/>
          </a:prstGeom>
          <a:noFill/>
        </p:spPr>
        <p:txBody>
          <a:bodyPr wrap="square" rtlCol="0">
            <a:spAutoFit/>
          </a:bodyPr>
          <a:lstStyle/>
          <a:p>
            <a:r>
              <a:rPr lang="en-US" sz="2800" dirty="0"/>
              <a:t>Fuzzy set</a:t>
            </a:r>
          </a:p>
          <a:p>
            <a:r>
              <a:rPr lang="en-US" sz="2800" dirty="0"/>
              <a:t>Fan motor speed rpm</a:t>
            </a:r>
          </a:p>
        </p:txBody>
      </p:sp>
      <p:sp>
        <p:nvSpPr>
          <p:cNvPr id="8" name="Rectangle 7">
            <a:extLst>
              <a:ext uri="{FF2B5EF4-FFF2-40B4-BE49-F238E27FC236}">
                <a16:creationId xmlns:a16="http://schemas.microsoft.com/office/drawing/2014/main" id="{DBC5E6BB-7A45-DF99-9342-085603D6826F}"/>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51FE663-2312-627D-1282-76A5F5BF30C0}"/>
              </a:ext>
            </a:extLst>
          </p:cNvPr>
          <p:cNvSpPr/>
          <p:nvPr/>
        </p:nvSpPr>
        <p:spPr>
          <a:xfrm>
            <a:off x="6019800" y="1756894"/>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966C4B8-E803-EA67-55AA-DA8D181AA41E}"/>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98E31AE-3CFB-4DDE-DA2E-0E190F0AF163}"/>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CD8505D-FE00-2AE8-AEF7-0A92BD8BAD1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F73263-EB22-4BC9-AB17-0D61D7CEFBDE}"/>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18" name="TextBox 17">
            <a:extLst>
              <a:ext uri="{FF2B5EF4-FFF2-40B4-BE49-F238E27FC236}">
                <a16:creationId xmlns:a16="http://schemas.microsoft.com/office/drawing/2014/main" id="{8450F9C9-5F5E-C0C5-1A0B-431FB2B7DECF}"/>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19" name="Straight Connector 18">
            <a:extLst>
              <a:ext uri="{FF2B5EF4-FFF2-40B4-BE49-F238E27FC236}">
                <a16:creationId xmlns:a16="http://schemas.microsoft.com/office/drawing/2014/main" id="{E8F72A33-5BD2-3847-6A52-E9C277CEBA5E}"/>
              </a:ext>
            </a:extLst>
          </p:cNvPr>
          <p:cNvCxnSpPr>
            <a:cxnSpLocks/>
          </p:cNvCxnSpPr>
          <p:nvPr/>
        </p:nvCxnSpPr>
        <p:spPr>
          <a:xfrm flipV="1">
            <a:off x="7630165" y="166609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BED508EA-ABEF-7314-4F23-038F21E80580}"/>
              </a:ext>
            </a:extLst>
          </p:cNvPr>
          <p:cNvCxnSpPr>
            <a:cxnSpLocks/>
          </p:cNvCxnSpPr>
          <p:nvPr/>
        </p:nvCxnSpPr>
        <p:spPr>
          <a:xfrm>
            <a:off x="4598423" y="4155709"/>
            <a:ext cx="4231415" cy="0"/>
          </a:xfrm>
          <a:prstGeom prst="line">
            <a:avLst/>
          </a:prstGeom>
          <a:ln w="41275">
            <a:solidFill>
              <a:schemeClr val="tx2">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18CBAB-147B-2D09-91C6-50365566B6B5}"/>
              </a:ext>
            </a:extLst>
          </p:cNvPr>
          <p:cNvSpPr txBox="1"/>
          <p:nvPr/>
        </p:nvSpPr>
        <p:spPr>
          <a:xfrm>
            <a:off x="4256397" y="2643425"/>
            <a:ext cx="593432" cy="369332"/>
          </a:xfrm>
          <a:prstGeom prst="rect">
            <a:avLst/>
          </a:prstGeom>
          <a:noFill/>
        </p:spPr>
        <p:txBody>
          <a:bodyPr wrap="none" rtlCol="0">
            <a:spAutoFit/>
          </a:bodyPr>
          <a:lstStyle/>
          <a:p>
            <a:r>
              <a:rPr lang="en-US" dirty="0"/>
              <a:t>0.63</a:t>
            </a:r>
          </a:p>
        </p:txBody>
      </p:sp>
      <p:sp>
        <p:nvSpPr>
          <p:cNvPr id="24" name="TextBox 23">
            <a:extLst>
              <a:ext uri="{FF2B5EF4-FFF2-40B4-BE49-F238E27FC236}">
                <a16:creationId xmlns:a16="http://schemas.microsoft.com/office/drawing/2014/main" id="{F6914F5E-1817-E379-68A3-CC21C2112E74}"/>
              </a:ext>
            </a:extLst>
          </p:cNvPr>
          <p:cNvSpPr txBox="1"/>
          <p:nvPr/>
        </p:nvSpPr>
        <p:spPr>
          <a:xfrm>
            <a:off x="4363053" y="3952982"/>
            <a:ext cx="593432" cy="369332"/>
          </a:xfrm>
          <a:prstGeom prst="rect">
            <a:avLst/>
          </a:prstGeom>
          <a:noFill/>
        </p:spPr>
        <p:txBody>
          <a:bodyPr wrap="none" rtlCol="0">
            <a:spAutoFit/>
          </a:bodyPr>
          <a:lstStyle/>
          <a:p>
            <a:r>
              <a:rPr lang="en-US" dirty="0"/>
              <a:t>0.15</a:t>
            </a:r>
          </a:p>
        </p:txBody>
      </p:sp>
      <p:sp>
        <p:nvSpPr>
          <p:cNvPr id="27" name="TextBox 26">
            <a:extLst>
              <a:ext uri="{FF2B5EF4-FFF2-40B4-BE49-F238E27FC236}">
                <a16:creationId xmlns:a16="http://schemas.microsoft.com/office/drawing/2014/main" id="{8FFD3ED1-859A-9229-2039-049E40D1B596}"/>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28" name="TextBox 27">
            <a:extLst>
              <a:ext uri="{FF2B5EF4-FFF2-40B4-BE49-F238E27FC236}">
                <a16:creationId xmlns:a16="http://schemas.microsoft.com/office/drawing/2014/main" id="{59210F1D-0A28-D924-D168-33230C12327D}"/>
              </a:ext>
            </a:extLst>
          </p:cNvPr>
          <p:cNvSpPr txBox="1"/>
          <p:nvPr/>
        </p:nvSpPr>
        <p:spPr>
          <a:xfrm>
            <a:off x="5969023" y="847303"/>
            <a:ext cx="3365706" cy="830997"/>
          </a:xfrm>
          <a:prstGeom prst="rect">
            <a:avLst/>
          </a:prstGeom>
          <a:noFill/>
        </p:spPr>
        <p:txBody>
          <a:bodyPr wrap="square">
            <a:spAutoFit/>
          </a:bodyPr>
          <a:lstStyle/>
          <a:p>
            <a:r>
              <a:rPr lang="en-US" sz="2400" dirty="0"/>
              <a:t>Fan motor speed fuzzy membership functions</a:t>
            </a:r>
          </a:p>
        </p:txBody>
      </p:sp>
      <p:cxnSp>
        <p:nvCxnSpPr>
          <p:cNvPr id="22" name="Straight Connector 21">
            <a:extLst>
              <a:ext uri="{FF2B5EF4-FFF2-40B4-BE49-F238E27FC236}">
                <a16:creationId xmlns:a16="http://schemas.microsoft.com/office/drawing/2014/main" id="{7D2C4E5B-9A55-023F-7012-0132FB9BEEFB}"/>
              </a:ext>
            </a:extLst>
          </p:cNvPr>
          <p:cNvCxnSpPr>
            <a:cxnSpLocks/>
          </p:cNvCxnSpPr>
          <p:nvPr/>
        </p:nvCxnSpPr>
        <p:spPr>
          <a:xfrm>
            <a:off x="4749266" y="2819400"/>
            <a:ext cx="2912226" cy="0"/>
          </a:xfrm>
          <a:prstGeom prst="line">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FE18BD-CCA8-877E-45A5-40D8ADDB1D94}"/>
              </a:ext>
            </a:extLst>
          </p:cNvPr>
          <p:cNvSpPr txBox="1"/>
          <p:nvPr/>
        </p:nvSpPr>
        <p:spPr>
          <a:xfrm>
            <a:off x="7968877" y="2148653"/>
            <a:ext cx="707322" cy="369332"/>
          </a:xfrm>
          <a:prstGeom prst="rect">
            <a:avLst/>
          </a:prstGeom>
          <a:noFill/>
        </p:spPr>
        <p:txBody>
          <a:bodyPr wrap="square" rtlCol="0">
            <a:spAutoFit/>
          </a:bodyPr>
          <a:lstStyle/>
          <a:p>
            <a:r>
              <a:rPr lang="en-US" b="1" dirty="0"/>
              <a:t>fast</a:t>
            </a:r>
          </a:p>
        </p:txBody>
      </p:sp>
      <p:sp>
        <p:nvSpPr>
          <p:cNvPr id="38" name="Freeform: Shape 37">
            <a:extLst>
              <a:ext uri="{FF2B5EF4-FFF2-40B4-BE49-F238E27FC236}">
                <a16:creationId xmlns:a16="http://schemas.microsoft.com/office/drawing/2014/main" id="{58EF2F98-8406-F0E9-FF78-90C4FCE76A64}"/>
              </a:ext>
            </a:extLst>
          </p:cNvPr>
          <p:cNvSpPr/>
          <p:nvPr/>
        </p:nvSpPr>
        <p:spPr>
          <a:xfrm>
            <a:off x="5966460" y="2788920"/>
            <a:ext cx="2868930" cy="1760220"/>
          </a:xfrm>
          <a:custGeom>
            <a:avLst/>
            <a:gdLst>
              <a:gd name="connsiteX0" fmla="*/ 0 w 2868930"/>
              <a:gd name="connsiteY0" fmla="*/ 1760220 h 1760220"/>
              <a:gd name="connsiteX1" fmla="*/ 182880 w 2868930"/>
              <a:gd name="connsiteY1" fmla="*/ 1337310 h 1760220"/>
              <a:gd name="connsiteX2" fmla="*/ 1245870 w 2868930"/>
              <a:gd name="connsiteY2" fmla="*/ 1337310 h 1760220"/>
              <a:gd name="connsiteX3" fmla="*/ 1691640 w 2868930"/>
              <a:gd name="connsiteY3" fmla="*/ 0 h 1760220"/>
              <a:gd name="connsiteX4" fmla="*/ 2800350 w 2868930"/>
              <a:gd name="connsiteY4" fmla="*/ 22860 h 1760220"/>
              <a:gd name="connsiteX5" fmla="*/ 2868930 w 2868930"/>
              <a:gd name="connsiteY5" fmla="*/ 1691640 h 1760220"/>
              <a:gd name="connsiteX6" fmla="*/ 34290 w 2868930"/>
              <a:gd name="connsiteY6" fmla="*/ 17145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930" h="1760220">
                <a:moveTo>
                  <a:pt x="0" y="1760220"/>
                </a:moveTo>
                <a:lnTo>
                  <a:pt x="182880" y="1337310"/>
                </a:lnTo>
                <a:lnTo>
                  <a:pt x="1245870" y="1337310"/>
                </a:lnTo>
                <a:lnTo>
                  <a:pt x="1691640" y="0"/>
                </a:lnTo>
                <a:lnTo>
                  <a:pt x="2800350" y="22860"/>
                </a:lnTo>
                <a:lnTo>
                  <a:pt x="2868930" y="1691640"/>
                </a:lnTo>
                <a:lnTo>
                  <a:pt x="34290" y="1714500"/>
                </a:lnTo>
              </a:path>
            </a:pathLst>
          </a:custGeom>
          <a:solidFill>
            <a:schemeClr val="accent6">
              <a:lumMod val="20000"/>
              <a:lumOff val="80000"/>
            </a:schemeClr>
          </a:solidFill>
          <a:ln>
            <a:solidFill>
              <a:schemeClr val="accent6">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C65E2A3-3C63-8291-ECC8-6C25C8AAB4F3}"/>
              </a:ext>
            </a:extLst>
          </p:cNvPr>
          <p:cNvCxnSpPr/>
          <p:nvPr/>
        </p:nvCxnSpPr>
        <p:spPr>
          <a:xfrm flipV="1">
            <a:off x="7400925" y="4155709"/>
            <a:ext cx="0" cy="8973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0D1EA68-B12B-78FC-8537-502D9821D11E}"/>
              </a:ext>
            </a:extLst>
          </p:cNvPr>
          <p:cNvSpPr/>
          <p:nvPr/>
        </p:nvSpPr>
        <p:spPr>
          <a:xfrm>
            <a:off x="701037" y="4433947"/>
            <a:ext cx="2868930" cy="2039385"/>
          </a:xfrm>
          <a:custGeom>
            <a:avLst/>
            <a:gdLst>
              <a:gd name="connsiteX0" fmla="*/ 0 w 2868930"/>
              <a:gd name="connsiteY0" fmla="*/ 1760220 h 1760220"/>
              <a:gd name="connsiteX1" fmla="*/ 182880 w 2868930"/>
              <a:gd name="connsiteY1" fmla="*/ 1337310 h 1760220"/>
              <a:gd name="connsiteX2" fmla="*/ 1245870 w 2868930"/>
              <a:gd name="connsiteY2" fmla="*/ 1337310 h 1760220"/>
              <a:gd name="connsiteX3" fmla="*/ 1691640 w 2868930"/>
              <a:gd name="connsiteY3" fmla="*/ 0 h 1760220"/>
              <a:gd name="connsiteX4" fmla="*/ 2800350 w 2868930"/>
              <a:gd name="connsiteY4" fmla="*/ 22860 h 1760220"/>
              <a:gd name="connsiteX5" fmla="*/ 2868930 w 2868930"/>
              <a:gd name="connsiteY5" fmla="*/ 1691640 h 1760220"/>
              <a:gd name="connsiteX6" fmla="*/ 34290 w 2868930"/>
              <a:gd name="connsiteY6" fmla="*/ 17145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930" h="1760220">
                <a:moveTo>
                  <a:pt x="0" y="1760220"/>
                </a:moveTo>
                <a:lnTo>
                  <a:pt x="182880" y="1337310"/>
                </a:lnTo>
                <a:lnTo>
                  <a:pt x="1245870" y="1337310"/>
                </a:lnTo>
                <a:lnTo>
                  <a:pt x="1691640" y="0"/>
                </a:lnTo>
                <a:lnTo>
                  <a:pt x="2800350" y="22860"/>
                </a:lnTo>
                <a:lnTo>
                  <a:pt x="2868930" y="1691640"/>
                </a:lnTo>
                <a:lnTo>
                  <a:pt x="34290" y="1714500"/>
                </a:lnTo>
              </a:path>
            </a:pathLst>
          </a:custGeom>
          <a:solidFill>
            <a:schemeClr val="accent6">
              <a:lumMod val="20000"/>
              <a:lumOff val="80000"/>
            </a:schemeClr>
          </a:solidFill>
          <a:ln>
            <a:solidFill>
              <a:schemeClr val="accent6">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BDD2301C-89FB-D33B-7D72-DE45B9CFD4F6}"/>
              </a:ext>
            </a:extLst>
          </p:cNvPr>
          <p:cNvCxnSpPr>
            <a:cxnSpLocks/>
          </p:cNvCxnSpPr>
          <p:nvPr/>
        </p:nvCxnSpPr>
        <p:spPr>
          <a:xfrm flipV="1">
            <a:off x="2819400" y="3733800"/>
            <a:ext cx="4810765" cy="1458101"/>
          </a:xfrm>
          <a:prstGeom prst="straightConnector1">
            <a:avLst/>
          </a:prstGeom>
          <a:ln w="3492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9EC53E5A-48FB-79AD-F9D3-0F8B8499BB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14" y="4523322"/>
            <a:ext cx="1375744" cy="137574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EA5A4D3C-96EC-772B-FF2B-23DAC2B27711}"/>
              </a:ext>
            </a:extLst>
          </p:cNvPr>
          <p:cNvCxnSpPr>
            <a:cxnSpLocks/>
          </p:cNvCxnSpPr>
          <p:nvPr/>
        </p:nvCxnSpPr>
        <p:spPr>
          <a:xfrm>
            <a:off x="4782432" y="4614154"/>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3226C6-749C-5942-F076-A5D3C9D922E2}"/>
              </a:ext>
            </a:extLst>
          </p:cNvPr>
          <p:cNvCxnSpPr>
            <a:cxnSpLocks/>
          </p:cNvCxnSpPr>
          <p:nvPr/>
        </p:nvCxnSpPr>
        <p:spPr>
          <a:xfrm>
            <a:off x="6806645" y="441313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A81445-8F41-17E1-84B2-B09BF6FF9D5F}"/>
              </a:ext>
            </a:extLst>
          </p:cNvPr>
          <p:cNvCxnSpPr>
            <a:cxnSpLocks/>
          </p:cNvCxnSpPr>
          <p:nvPr/>
        </p:nvCxnSpPr>
        <p:spPr>
          <a:xfrm>
            <a:off x="5981982" y="436714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5B12340-5832-DA90-B934-84F6CE79A6C2}"/>
              </a:ext>
            </a:extLst>
          </p:cNvPr>
          <p:cNvSpPr txBox="1"/>
          <p:nvPr/>
        </p:nvSpPr>
        <p:spPr>
          <a:xfrm>
            <a:off x="4752352" y="4706948"/>
            <a:ext cx="4312655" cy="369332"/>
          </a:xfrm>
          <a:prstGeom prst="rect">
            <a:avLst/>
          </a:prstGeom>
          <a:noFill/>
        </p:spPr>
        <p:txBody>
          <a:bodyPr wrap="square">
            <a:spAutoFit/>
          </a:bodyPr>
          <a:lstStyle/>
          <a:p>
            <a:r>
              <a:rPr lang="en-US" dirty="0"/>
              <a:t>0        300  350  450 500  600 700 800    1000</a:t>
            </a:r>
          </a:p>
        </p:txBody>
      </p:sp>
      <p:cxnSp>
        <p:nvCxnSpPr>
          <p:cNvPr id="41" name="Straight Connector 40">
            <a:extLst>
              <a:ext uri="{FF2B5EF4-FFF2-40B4-BE49-F238E27FC236}">
                <a16:creationId xmlns:a16="http://schemas.microsoft.com/office/drawing/2014/main" id="{BD84764E-47A5-6C77-9493-48A41D15E8E1}"/>
              </a:ext>
            </a:extLst>
          </p:cNvPr>
          <p:cNvCxnSpPr>
            <a:cxnSpLocks/>
          </p:cNvCxnSpPr>
          <p:nvPr/>
        </p:nvCxnSpPr>
        <p:spPr>
          <a:xfrm>
            <a:off x="6449733" y="436714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0CC6F5-1540-347D-83CB-432178CC7649}"/>
              </a:ext>
            </a:extLst>
          </p:cNvPr>
          <p:cNvCxnSpPr>
            <a:cxnSpLocks/>
          </p:cNvCxnSpPr>
          <p:nvPr/>
        </p:nvCxnSpPr>
        <p:spPr>
          <a:xfrm>
            <a:off x="7270833" y="441313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321580-1E52-4DBE-148C-D56460520D7B}"/>
              </a:ext>
            </a:extLst>
          </p:cNvPr>
          <p:cNvCxnSpPr>
            <a:cxnSpLocks/>
          </p:cNvCxnSpPr>
          <p:nvPr/>
        </p:nvCxnSpPr>
        <p:spPr>
          <a:xfrm>
            <a:off x="7680040" y="4401101"/>
            <a:ext cx="0" cy="4257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24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4F025E2E-D7CC-F01A-C01E-2E56F2263635}"/>
              </a:ext>
            </a:extLst>
          </p:cNvPr>
          <p:cNvSpPr/>
          <p:nvPr/>
        </p:nvSpPr>
        <p:spPr>
          <a:xfrm>
            <a:off x="5791200" y="4431444"/>
            <a:ext cx="1609725" cy="550131"/>
          </a:xfrm>
          <a:custGeom>
            <a:avLst/>
            <a:gdLst>
              <a:gd name="connsiteX0" fmla="*/ 0 w 1628775"/>
              <a:gd name="connsiteY0" fmla="*/ 504825 h 514350"/>
              <a:gd name="connsiteX1" fmla="*/ 276225 w 1628775"/>
              <a:gd name="connsiteY1" fmla="*/ 0 h 514350"/>
              <a:gd name="connsiteX2" fmla="*/ 1628775 w 1628775"/>
              <a:gd name="connsiteY2" fmla="*/ 38100 h 514350"/>
              <a:gd name="connsiteX3" fmla="*/ 1438275 w 1628775"/>
              <a:gd name="connsiteY3" fmla="*/ 514350 h 514350"/>
              <a:gd name="connsiteX4" fmla="*/ 0 w 1628775"/>
              <a:gd name="connsiteY4" fmla="*/ 504825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514350">
                <a:moveTo>
                  <a:pt x="0" y="504825"/>
                </a:moveTo>
                <a:lnTo>
                  <a:pt x="276225" y="0"/>
                </a:lnTo>
                <a:lnTo>
                  <a:pt x="1628775" y="38100"/>
                </a:lnTo>
                <a:lnTo>
                  <a:pt x="1438275" y="514350"/>
                </a:lnTo>
                <a:lnTo>
                  <a:pt x="0" y="5048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3F1C9-DDDD-BD53-218C-E9F844836993}"/>
              </a:ext>
            </a:extLst>
          </p:cNvPr>
          <p:cNvSpPr>
            <a:spLocks noGrp="1"/>
          </p:cNvSpPr>
          <p:nvPr>
            <p:ph type="title"/>
          </p:nvPr>
        </p:nvSpPr>
        <p:spPr>
          <a:xfrm>
            <a:off x="3938803" y="207951"/>
            <a:ext cx="5257800" cy="889919"/>
          </a:xfrm>
        </p:spPr>
        <p:txBody>
          <a:bodyPr>
            <a:noAutofit/>
          </a:bodyPr>
          <a:lstStyle/>
          <a:p>
            <a:r>
              <a:rPr lang="en-US" sz="2000" dirty="0">
                <a:solidFill>
                  <a:srgbClr val="FF0000"/>
                </a:solidFill>
              </a:rPr>
              <a:t>Answer 6a: worksheet 6a, Defuzzification method1</a:t>
            </a:r>
            <a:r>
              <a:rPr lang="en-US" sz="2000" dirty="0"/>
              <a:t>: </a:t>
            </a:r>
            <a:r>
              <a:rPr lang="en-US" sz="1800" b="1" i="0" u="none" strike="noStrike" baseline="0" dirty="0">
                <a:solidFill>
                  <a:srgbClr val="0070C1"/>
                </a:solidFill>
                <a:latin typeface="Arial" panose="020B0604020202020204" pitchFamily="34" charset="0"/>
              </a:rPr>
              <a:t>Center of gravity (COG) of A1 and A2</a:t>
            </a:r>
            <a:br>
              <a:rPr lang="en-US" sz="1600" dirty="0"/>
            </a:br>
            <a:r>
              <a:rPr lang="en-US" sz="1600" dirty="0" err="1">
                <a:solidFill>
                  <a:srgbClr val="FF0000"/>
                </a:solidFill>
                <a:latin typeface="ArialMT"/>
                <a:sym typeface="Symbol" panose="05050102010706020507" pitchFamily="18" charset="2"/>
              </a:rPr>
              <a:t>Speed_medium</a:t>
            </a:r>
            <a:r>
              <a:rPr lang="en-US" sz="1600" dirty="0">
                <a:solidFill>
                  <a:srgbClr val="FF0000"/>
                </a:solidFill>
                <a:latin typeface="ArialMT"/>
                <a:sym typeface="Symbol" panose="05050102010706020507" pitchFamily="18" charset="2"/>
              </a:rPr>
              <a:t>=0.16 + </a:t>
            </a:r>
            <a:r>
              <a:rPr lang="en-US" sz="1600" dirty="0" err="1">
                <a:solidFill>
                  <a:srgbClr val="FF0000"/>
                </a:solidFill>
                <a:latin typeface="ArialMT"/>
                <a:sym typeface="Symbol" panose="05050102010706020507" pitchFamily="18" charset="2"/>
              </a:rPr>
              <a:t>Speed_fast</a:t>
            </a:r>
            <a:r>
              <a:rPr lang="en-US" sz="1600" dirty="0">
                <a:solidFill>
                  <a:srgbClr val="FF0000"/>
                </a:solidFill>
                <a:latin typeface="ArialMT"/>
                <a:sym typeface="Symbol" panose="05050102010706020507" pitchFamily="18" charset="2"/>
              </a:rPr>
              <a:t>=0.53</a:t>
            </a:r>
            <a:br>
              <a:rPr lang="en-US" sz="2800" dirty="0">
                <a:solidFill>
                  <a:srgbClr val="FF0000"/>
                </a:solidFill>
                <a:latin typeface="ArialMT"/>
                <a:sym typeface="Symbol" panose="05050102010706020507" pitchFamily="18" charset="2"/>
              </a:rPr>
            </a:br>
            <a:endParaRPr lang="en-US" sz="2800" dirty="0"/>
          </a:p>
        </p:txBody>
      </p:sp>
      <p:sp>
        <p:nvSpPr>
          <p:cNvPr id="3" name="Content Placeholder 2">
            <a:extLst>
              <a:ext uri="{FF2B5EF4-FFF2-40B4-BE49-F238E27FC236}">
                <a16:creationId xmlns:a16="http://schemas.microsoft.com/office/drawing/2014/main" id="{BAE7F907-3342-0951-12FC-847974BE2360}"/>
              </a:ext>
            </a:extLst>
          </p:cNvPr>
          <p:cNvSpPr>
            <a:spLocks noGrp="1"/>
          </p:cNvSpPr>
          <p:nvPr>
            <p:ph idx="1"/>
          </p:nvPr>
        </p:nvSpPr>
        <p:spPr>
          <a:xfrm>
            <a:off x="2274" y="203070"/>
            <a:ext cx="4200296" cy="6153280"/>
          </a:xfrm>
        </p:spPr>
        <p:txBody>
          <a:bodyPr>
            <a:normAutofit fontScale="77500" lnSpcReduction="20000"/>
          </a:bodyPr>
          <a:lstStyle/>
          <a:p>
            <a:r>
              <a:rPr lang="en-US" sz="1800" b="0" i="0" u="none" strike="noStrike" baseline="0" dirty="0">
                <a:solidFill>
                  <a:srgbClr val="000000"/>
                </a:solidFill>
                <a:latin typeface="Courier New" panose="02070309020205020404" pitchFamily="49" charset="0"/>
              </a:rPr>
              <a:t>clear </a:t>
            </a:r>
          </a:p>
          <a:p>
            <a:r>
              <a:rPr lang="en-US" sz="1800" b="0" i="0" u="none" strike="noStrike" baseline="0" dirty="0">
                <a:solidFill>
                  <a:srgbClr val="000000"/>
                </a:solidFill>
                <a:latin typeface="Courier New" panose="02070309020205020404" pitchFamily="49" charset="0"/>
              </a:rPr>
              <a:t>format </a:t>
            </a:r>
            <a:r>
              <a:rPr lang="en-US" sz="1800" b="0" i="0" u="none" strike="noStrike" baseline="0" dirty="0">
                <a:solidFill>
                  <a:srgbClr val="AA04F9"/>
                </a:solidFill>
                <a:latin typeface="Courier New" panose="02070309020205020404" pitchFamily="49" charset="0"/>
              </a:rPr>
              <a:t>short</a:t>
            </a:r>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AA04F9"/>
                </a:solidFill>
                <a:latin typeface="Courier New" panose="02070309020205020404" pitchFamily="49" charset="0"/>
              </a:rPr>
              <a:t>G</a:t>
            </a:r>
          </a:p>
          <a:p>
            <a:r>
              <a:rPr lang="en-US" sz="1800" b="0" i="0" u="none" strike="noStrike" baseline="0" dirty="0">
                <a:solidFill>
                  <a:srgbClr val="028009"/>
                </a:solidFill>
                <a:latin typeface="Courier New" panose="02070309020205020404" pitchFamily="49" charset="0"/>
              </a:rPr>
              <a:t>%Center_trapezium1</a:t>
            </a:r>
          </a:p>
          <a:p>
            <a:r>
              <a:rPr lang="en-US" sz="1800" b="0" i="0" u="none" strike="noStrike" baseline="0" dirty="0">
                <a:solidFill>
                  <a:srgbClr val="000000"/>
                </a:solidFill>
                <a:latin typeface="Courier New" panose="02070309020205020404" pitchFamily="49" charset="0"/>
              </a:rPr>
              <a:t>a=1000-700</a:t>
            </a:r>
          </a:p>
          <a:p>
            <a:r>
              <a:rPr lang="en-US" sz="1800" b="0" i="0" u="none" strike="noStrike" baseline="0" dirty="0">
                <a:solidFill>
                  <a:srgbClr val="000000"/>
                </a:solidFill>
                <a:latin typeface="Courier New" panose="02070309020205020404" pitchFamily="49" charset="0"/>
              </a:rPr>
              <a:t>b=1000-600</a:t>
            </a:r>
          </a:p>
          <a:p>
            <a:r>
              <a:rPr lang="en-US" sz="1800" b="0" i="0" u="none" strike="noStrike" baseline="0" dirty="0">
                <a:solidFill>
                  <a:srgbClr val="000000"/>
                </a:solidFill>
                <a:latin typeface="Courier New" panose="02070309020205020404" pitchFamily="49" charset="0"/>
              </a:rPr>
              <a:t>c=700-600</a:t>
            </a:r>
          </a:p>
          <a:p>
            <a:r>
              <a:rPr lang="pt-BR" sz="1800" b="0" i="0" u="none" strike="noStrike" baseline="0" dirty="0">
                <a:solidFill>
                  <a:srgbClr val="000000"/>
                </a:solidFill>
                <a:latin typeface="Courier New" panose="02070309020205020404" pitchFamily="49" charset="0"/>
              </a:rPr>
              <a:t>h=0.53 </a:t>
            </a:r>
            <a:r>
              <a:rPr lang="pt-BR" sz="1800" b="0" i="0" u="none" strike="noStrike" baseline="0" dirty="0">
                <a:solidFill>
                  <a:srgbClr val="028009"/>
                </a:solidFill>
                <a:latin typeface="Courier New" panose="02070309020205020404" pitchFamily="49" charset="0"/>
              </a:rPr>
              <a:t>%trapezium centroid C1</a:t>
            </a:r>
          </a:p>
          <a:p>
            <a:r>
              <a:rPr lang="pt-BR" sz="1800" b="0" i="0" u="none" strike="noStrike" baseline="0" dirty="0">
                <a:solidFill>
                  <a:srgbClr val="000000"/>
                </a:solidFill>
                <a:latin typeface="Courier New" panose="02070309020205020404" pitchFamily="49" charset="0"/>
              </a:rPr>
              <a:t>C1=600+(2*a*c+a^2+c*b+a*b+b^2)/(3*(a+b))</a:t>
            </a:r>
          </a:p>
          <a:p>
            <a:r>
              <a:rPr lang="pt-BR" sz="1800" b="0" i="0" u="none" strike="noStrike" baseline="0" dirty="0">
                <a:solidFill>
                  <a:srgbClr val="000000"/>
                </a:solidFill>
                <a:latin typeface="Courier New" panose="02070309020205020404" pitchFamily="49" charset="0"/>
              </a:rPr>
              <a:t>A1=(a+b)*h/2 </a:t>
            </a:r>
          </a:p>
          <a:p>
            <a:r>
              <a:rPr lang="pt-BR" sz="1800" b="0" i="0" u="none" strike="noStrike" baseline="0" dirty="0">
                <a:solidFill>
                  <a:srgbClr val="000000"/>
                </a:solidFill>
                <a:latin typeface="Courier New" panose="02070309020205020404" pitchFamily="49" charset="0"/>
              </a:rPr>
              <a:t>clear a,b,c,h </a:t>
            </a:r>
            <a:r>
              <a:rPr lang="pt-BR"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28009"/>
                </a:solidFill>
                <a:latin typeface="Courier New" panose="02070309020205020404" pitchFamily="49" charset="0"/>
              </a:rPr>
              <a:t>%Center_trapezium2</a:t>
            </a:r>
          </a:p>
          <a:p>
            <a:r>
              <a:rPr lang="en-US" sz="1800" b="0" i="0" u="none" strike="noStrike" baseline="0" dirty="0">
                <a:solidFill>
                  <a:srgbClr val="000000"/>
                </a:solidFill>
                <a:latin typeface="Courier New" panose="02070309020205020404" pitchFamily="49" charset="0"/>
              </a:rPr>
              <a:t>a=630-372.5</a:t>
            </a:r>
          </a:p>
          <a:p>
            <a:r>
              <a:rPr lang="en-US" sz="1800" b="0" i="0" u="none" strike="noStrike" baseline="0" dirty="0">
                <a:solidFill>
                  <a:srgbClr val="000000"/>
                </a:solidFill>
                <a:latin typeface="Courier New" panose="02070309020205020404" pitchFamily="49" charset="0"/>
              </a:rPr>
              <a:t>b=600-372.5</a:t>
            </a:r>
          </a:p>
          <a:p>
            <a:r>
              <a:rPr lang="en-US" sz="1800" b="0" i="0" u="none" strike="noStrike" baseline="0" dirty="0">
                <a:solidFill>
                  <a:srgbClr val="000000"/>
                </a:solidFill>
                <a:latin typeface="Courier New" panose="02070309020205020404" pitchFamily="49" charset="0"/>
              </a:rPr>
              <a:t>c=372.5-300</a:t>
            </a:r>
          </a:p>
          <a:p>
            <a:r>
              <a:rPr lang="pt-BR" sz="1800" b="0" i="0" u="none" strike="noStrike" baseline="0" dirty="0">
                <a:solidFill>
                  <a:srgbClr val="000000"/>
                </a:solidFill>
                <a:latin typeface="Courier New" panose="02070309020205020404" pitchFamily="49" charset="0"/>
              </a:rPr>
              <a:t>h=0.16</a:t>
            </a:r>
            <a:r>
              <a:rPr lang="pt-BR" sz="1800" b="0" i="0" u="none" strike="noStrike" baseline="0" dirty="0">
                <a:solidFill>
                  <a:srgbClr val="028009"/>
                </a:solidFill>
                <a:latin typeface="Courier New" panose="02070309020205020404" pitchFamily="49" charset="0"/>
              </a:rPr>
              <a:t>%trapezium centroid C2</a:t>
            </a:r>
          </a:p>
          <a:p>
            <a:r>
              <a:rPr lang="pt-BR" sz="1800" b="0" i="0" u="none" strike="noStrike" baseline="0" dirty="0">
                <a:solidFill>
                  <a:srgbClr val="000000"/>
                </a:solidFill>
                <a:latin typeface="Courier New" panose="02070309020205020404" pitchFamily="49" charset="0"/>
              </a:rPr>
              <a:t>C2=300+(2*a*c+a^2+c*b+a*b+b^2)/(3*(a+b))</a:t>
            </a:r>
          </a:p>
          <a:p>
            <a:r>
              <a:rPr lang="pt-BR" sz="1800" b="0" i="0" u="none" strike="noStrike" baseline="0" dirty="0">
                <a:solidFill>
                  <a:srgbClr val="000000"/>
                </a:solidFill>
                <a:latin typeface="Courier New" panose="02070309020205020404" pitchFamily="49" charset="0"/>
              </a:rPr>
              <a:t>A2=(a+b)*h/2</a:t>
            </a:r>
          </a:p>
          <a:p>
            <a:r>
              <a:rPr lang="pt-BR" sz="1800" b="0" i="0" u="none" strike="noStrike" baseline="0" dirty="0">
                <a:solidFill>
                  <a:srgbClr val="000000"/>
                </a:solidFill>
                <a:latin typeface="Courier New" panose="02070309020205020404" pitchFamily="49" charset="0"/>
              </a:rPr>
              <a:t>clear a,b,c,h </a:t>
            </a:r>
            <a:r>
              <a:rPr lang="pt-BR"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C1, A1,C2,A2,</a:t>
            </a:r>
          </a:p>
          <a:p>
            <a:r>
              <a:rPr lang="pt-BR" sz="1800" b="0" i="0" u="none" strike="noStrike" baseline="0" dirty="0">
                <a:solidFill>
                  <a:srgbClr val="000000"/>
                </a:solidFill>
                <a:latin typeface="Courier New" panose="02070309020205020404" pitchFamily="49" charset="0"/>
              </a:rPr>
              <a:t>Output=(A1*C1+A2*C2)/(A1+A2)</a:t>
            </a:r>
          </a:p>
          <a:p>
            <a:r>
              <a:rPr lang="pt-BR" sz="1800" dirty="0">
                <a:solidFill>
                  <a:srgbClr val="000000"/>
                </a:solidFill>
                <a:latin typeface="Courier New" panose="02070309020205020404" pitchFamily="49" charset="0"/>
              </a:rPr>
              <a:t>%%%%%%%%%%%%%%%%%%%%</a:t>
            </a:r>
          </a:p>
          <a:p>
            <a:r>
              <a:rPr lang="pt-BR" sz="1800" dirty="0">
                <a:solidFill>
                  <a:srgbClr val="000000"/>
                </a:solidFill>
                <a:latin typeface="Courier New" panose="02070309020205020404" pitchFamily="49" charset="0"/>
              </a:rPr>
              <a:t>C1 = 823.81</a:t>
            </a:r>
          </a:p>
          <a:p>
            <a:r>
              <a:rPr lang="pt-BR" sz="1800" dirty="0">
                <a:solidFill>
                  <a:srgbClr val="000000"/>
                </a:solidFill>
                <a:latin typeface="Courier New" panose="02070309020205020404" pitchFamily="49" charset="0"/>
              </a:rPr>
              <a:t>A1 = 185.5</a:t>
            </a:r>
          </a:p>
          <a:p>
            <a:r>
              <a:rPr lang="pt-BR" sz="1800" dirty="0">
                <a:solidFill>
                  <a:srgbClr val="000000"/>
                </a:solidFill>
                <a:latin typeface="Courier New" panose="02070309020205020404" pitchFamily="49" charset="0"/>
              </a:rPr>
              <a:t>C2 =  458.4</a:t>
            </a:r>
          </a:p>
          <a:p>
            <a:r>
              <a:rPr lang="pt-BR" sz="1800" dirty="0">
                <a:solidFill>
                  <a:srgbClr val="000000"/>
                </a:solidFill>
                <a:latin typeface="Courier New" panose="02070309020205020404" pitchFamily="49" charset="0"/>
              </a:rPr>
              <a:t>A2 =  38.8</a:t>
            </a:r>
          </a:p>
          <a:p>
            <a:r>
              <a:rPr lang="pt-BR" sz="1800" dirty="0">
                <a:solidFill>
                  <a:srgbClr val="000000"/>
                </a:solidFill>
                <a:latin typeface="Courier New" panose="02070309020205020404" pitchFamily="49" charset="0"/>
              </a:rPr>
              <a:t>Output =760.6</a:t>
            </a:r>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1A9688C2-2AEE-BB16-E482-1804A3A30D0F}"/>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47540918-8040-0EE7-97BD-65FC185B8E9E}"/>
              </a:ext>
            </a:extLst>
          </p:cNvPr>
          <p:cNvSpPr>
            <a:spLocks noGrp="1"/>
          </p:cNvSpPr>
          <p:nvPr>
            <p:ph type="sldNum" sz="quarter" idx="12"/>
          </p:nvPr>
        </p:nvSpPr>
        <p:spPr>
          <a:xfrm>
            <a:off x="6827281" y="5832904"/>
            <a:ext cx="2133600" cy="365125"/>
          </a:xfrm>
        </p:spPr>
        <p:txBody>
          <a:bodyPr/>
          <a:lstStyle/>
          <a:p>
            <a:fld id="{B28686DF-4AC6-44BB-9261-A3C12E8BDC53}" type="slidenum">
              <a:rPr lang="en-US" altLang="zh-HK" smtClean="0"/>
              <a:pPr/>
              <a:t>61</a:t>
            </a:fld>
            <a:endParaRPr lang="en-US" altLang="zh-HK" dirty="0"/>
          </a:p>
        </p:txBody>
      </p:sp>
      <p:sp>
        <p:nvSpPr>
          <p:cNvPr id="6" name="Rectangle 5">
            <a:extLst>
              <a:ext uri="{FF2B5EF4-FFF2-40B4-BE49-F238E27FC236}">
                <a16:creationId xmlns:a16="http://schemas.microsoft.com/office/drawing/2014/main" id="{B257913F-F692-E3B7-5342-29F3BA5BDD45}"/>
              </a:ext>
            </a:extLst>
          </p:cNvPr>
          <p:cNvSpPr/>
          <p:nvPr/>
        </p:nvSpPr>
        <p:spPr>
          <a:xfrm>
            <a:off x="4958625" y="2179155"/>
            <a:ext cx="3724227" cy="2831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5FBBE0E-EF99-158D-5687-2CC9A4EA0F0C}"/>
              </a:ext>
            </a:extLst>
          </p:cNvPr>
          <p:cNvSpPr/>
          <p:nvPr/>
        </p:nvSpPr>
        <p:spPr>
          <a:xfrm>
            <a:off x="7217586" y="2172800"/>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1B3E184-2B86-FA9A-117F-A8E80BE9CBAF}"/>
              </a:ext>
            </a:extLst>
          </p:cNvPr>
          <p:cNvCxnSpPr>
            <a:cxnSpLocks/>
          </p:cNvCxnSpPr>
          <p:nvPr/>
        </p:nvCxnSpPr>
        <p:spPr>
          <a:xfrm>
            <a:off x="4729185" y="5326000"/>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11EA6F-C638-86BE-F8DB-B39D0238BA0B}"/>
              </a:ext>
            </a:extLst>
          </p:cNvPr>
          <p:cNvCxnSpPr>
            <a:cxnSpLocks/>
          </p:cNvCxnSpPr>
          <p:nvPr/>
        </p:nvCxnSpPr>
        <p:spPr>
          <a:xfrm>
            <a:off x="6753398" y="512498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6CD012-0ED1-669C-FB9F-E599FD9DA90F}"/>
              </a:ext>
            </a:extLst>
          </p:cNvPr>
          <p:cNvCxnSpPr>
            <a:cxnSpLocks/>
          </p:cNvCxnSpPr>
          <p:nvPr/>
        </p:nvCxnSpPr>
        <p:spPr>
          <a:xfrm flipV="1">
            <a:off x="4765814" y="2036713"/>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59B25-4CEC-D596-B980-B92490A4E8BC}"/>
              </a:ext>
            </a:extLst>
          </p:cNvPr>
          <p:cNvSpPr txBox="1"/>
          <p:nvPr/>
        </p:nvSpPr>
        <p:spPr>
          <a:xfrm>
            <a:off x="4417974" y="1870368"/>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9F524DC7-CDD7-250A-8640-52E05D3C5CF7}"/>
              </a:ext>
            </a:extLst>
          </p:cNvPr>
          <p:cNvSpPr txBox="1"/>
          <p:nvPr/>
        </p:nvSpPr>
        <p:spPr>
          <a:xfrm>
            <a:off x="4467828" y="4860883"/>
            <a:ext cx="301686" cy="369332"/>
          </a:xfrm>
          <a:prstGeom prst="rect">
            <a:avLst/>
          </a:prstGeom>
          <a:noFill/>
        </p:spPr>
        <p:txBody>
          <a:bodyPr wrap="none" rtlCol="0">
            <a:spAutoFit/>
          </a:bodyPr>
          <a:lstStyle/>
          <a:p>
            <a:r>
              <a:rPr lang="en-US" dirty="0"/>
              <a:t>0</a:t>
            </a:r>
          </a:p>
        </p:txBody>
      </p:sp>
      <p:cxnSp>
        <p:nvCxnSpPr>
          <p:cNvPr id="13" name="Straight Connector 12">
            <a:extLst>
              <a:ext uri="{FF2B5EF4-FFF2-40B4-BE49-F238E27FC236}">
                <a16:creationId xmlns:a16="http://schemas.microsoft.com/office/drawing/2014/main" id="{B9EABBA0-0724-181A-B2A8-D9BD9EDF4CCA}"/>
              </a:ext>
            </a:extLst>
          </p:cNvPr>
          <p:cNvCxnSpPr>
            <a:cxnSpLocks/>
          </p:cNvCxnSpPr>
          <p:nvPr/>
        </p:nvCxnSpPr>
        <p:spPr>
          <a:xfrm flipV="1">
            <a:off x="6749835" y="1994203"/>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8DDE2D8-3262-4701-E105-A872FE00D361}"/>
              </a:ext>
            </a:extLst>
          </p:cNvPr>
          <p:cNvCxnSpPr>
            <a:cxnSpLocks/>
          </p:cNvCxnSpPr>
          <p:nvPr/>
        </p:nvCxnSpPr>
        <p:spPr>
          <a:xfrm>
            <a:off x="5928735" y="5078988"/>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7D9592-8C46-4D88-33C3-8B8B66F0295B}"/>
              </a:ext>
            </a:extLst>
          </p:cNvPr>
          <p:cNvSpPr txBox="1"/>
          <p:nvPr/>
        </p:nvSpPr>
        <p:spPr>
          <a:xfrm>
            <a:off x="4699105" y="3093231"/>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16" name="TextBox 15">
            <a:extLst>
              <a:ext uri="{FF2B5EF4-FFF2-40B4-BE49-F238E27FC236}">
                <a16:creationId xmlns:a16="http://schemas.microsoft.com/office/drawing/2014/main" id="{30570E3E-2222-0EFE-FF4B-1B978C33C865}"/>
              </a:ext>
            </a:extLst>
          </p:cNvPr>
          <p:cNvSpPr txBox="1"/>
          <p:nvPr/>
        </p:nvSpPr>
        <p:spPr>
          <a:xfrm>
            <a:off x="4699105" y="5418794"/>
            <a:ext cx="4312655" cy="369332"/>
          </a:xfrm>
          <a:prstGeom prst="rect">
            <a:avLst/>
          </a:prstGeom>
          <a:noFill/>
        </p:spPr>
        <p:txBody>
          <a:bodyPr wrap="square">
            <a:spAutoFit/>
          </a:bodyPr>
          <a:lstStyle/>
          <a:p>
            <a:r>
              <a:rPr lang="en-US" dirty="0"/>
              <a:t>0                300  450 500  600 700 800    1000</a:t>
            </a:r>
          </a:p>
        </p:txBody>
      </p:sp>
      <p:cxnSp>
        <p:nvCxnSpPr>
          <p:cNvPr id="17" name="Straight Connector 16">
            <a:extLst>
              <a:ext uri="{FF2B5EF4-FFF2-40B4-BE49-F238E27FC236}">
                <a16:creationId xmlns:a16="http://schemas.microsoft.com/office/drawing/2014/main" id="{F4B4A0F5-212C-A5EF-D249-450467911FFE}"/>
              </a:ext>
            </a:extLst>
          </p:cNvPr>
          <p:cNvCxnSpPr>
            <a:cxnSpLocks/>
          </p:cNvCxnSpPr>
          <p:nvPr/>
        </p:nvCxnSpPr>
        <p:spPr>
          <a:xfrm flipH="1" flipV="1">
            <a:off x="6028872" y="2002391"/>
            <a:ext cx="39025" cy="3875833"/>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0C4E5B-4613-F0D3-689F-34E2AA870EB9}"/>
              </a:ext>
            </a:extLst>
          </p:cNvPr>
          <p:cNvCxnSpPr>
            <a:cxnSpLocks/>
          </p:cNvCxnSpPr>
          <p:nvPr/>
        </p:nvCxnSpPr>
        <p:spPr>
          <a:xfrm>
            <a:off x="6396486" y="507898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64144F-D674-96EF-83AF-C1374D815314}"/>
              </a:ext>
            </a:extLst>
          </p:cNvPr>
          <p:cNvCxnSpPr>
            <a:cxnSpLocks/>
          </p:cNvCxnSpPr>
          <p:nvPr/>
        </p:nvCxnSpPr>
        <p:spPr>
          <a:xfrm>
            <a:off x="7217586" y="512498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F86955-B3C8-EFED-2BB1-9D5B8798184C}"/>
              </a:ext>
            </a:extLst>
          </p:cNvPr>
          <p:cNvCxnSpPr>
            <a:cxnSpLocks/>
          </p:cNvCxnSpPr>
          <p:nvPr/>
        </p:nvCxnSpPr>
        <p:spPr>
          <a:xfrm>
            <a:off x="7626793" y="51129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D5AEB7-91F1-4AE4-920D-A61434092B6B}"/>
              </a:ext>
            </a:extLst>
          </p:cNvPr>
          <p:cNvCxnSpPr>
            <a:cxnSpLocks/>
          </p:cNvCxnSpPr>
          <p:nvPr/>
        </p:nvCxnSpPr>
        <p:spPr>
          <a:xfrm>
            <a:off x="8697597" y="500233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6072BC-2C14-D000-2BA0-F54647146380}"/>
              </a:ext>
            </a:extLst>
          </p:cNvPr>
          <p:cNvCxnSpPr>
            <a:cxnSpLocks/>
            <a:endCxn id="23" idx="2"/>
          </p:cNvCxnSpPr>
          <p:nvPr/>
        </p:nvCxnSpPr>
        <p:spPr>
          <a:xfrm flipV="1">
            <a:off x="4608063" y="3713145"/>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5A674A-1779-1876-7C27-A510D9AEE591}"/>
              </a:ext>
            </a:extLst>
          </p:cNvPr>
          <p:cNvSpPr txBox="1"/>
          <p:nvPr/>
        </p:nvSpPr>
        <p:spPr>
          <a:xfrm>
            <a:off x="4223992" y="3365102"/>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sp>
        <p:nvSpPr>
          <p:cNvPr id="26" name="Isosceles Triangle 25">
            <a:extLst>
              <a:ext uri="{FF2B5EF4-FFF2-40B4-BE49-F238E27FC236}">
                <a16:creationId xmlns:a16="http://schemas.microsoft.com/office/drawing/2014/main" id="{CF5CAE6E-7D49-6D4C-65D8-08695AB8C525}"/>
              </a:ext>
            </a:extLst>
          </p:cNvPr>
          <p:cNvSpPr/>
          <p:nvPr/>
        </p:nvSpPr>
        <p:spPr>
          <a:xfrm>
            <a:off x="5898180" y="2200979"/>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E8DD1B9-3291-8A6D-21B3-8FB354F9A3B9}"/>
              </a:ext>
            </a:extLst>
          </p:cNvPr>
          <p:cNvCxnSpPr>
            <a:cxnSpLocks/>
          </p:cNvCxnSpPr>
          <p:nvPr/>
        </p:nvCxnSpPr>
        <p:spPr>
          <a:xfrm>
            <a:off x="6739285" y="508831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0FF56A-9A0B-1F03-25F0-9162509993B6}"/>
              </a:ext>
            </a:extLst>
          </p:cNvPr>
          <p:cNvCxnSpPr>
            <a:cxnSpLocks/>
          </p:cNvCxnSpPr>
          <p:nvPr/>
        </p:nvCxnSpPr>
        <p:spPr>
          <a:xfrm>
            <a:off x="5914622" y="504232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A498B5-C09E-6BFA-E973-FAEF56DD7A80}"/>
              </a:ext>
            </a:extLst>
          </p:cNvPr>
          <p:cNvCxnSpPr>
            <a:cxnSpLocks/>
          </p:cNvCxnSpPr>
          <p:nvPr/>
        </p:nvCxnSpPr>
        <p:spPr>
          <a:xfrm>
            <a:off x="6382373" y="504232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E1E92C-DC9A-5261-7771-A2EB08594791}"/>
              </a:ext>
            </a:extLst>
          </p:cNvPr>
          <p:cNvCxnSpPr>
            <a:cxnSpLocks/>
          </p:cNvCxnSpPr>
          <p:nvPr/>
        </p:nvCxnSpPr>
        <p:spPr>
          <a:xfrm>
            <a:off x="7203473" y="508831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4E9EF-2ED0-83E1-F3EC-154E396AF491}"/>
              </a:ext>
            </a:extLst>
          </p:cNvPr>
          <p:cNvCxnSpPr>
            <a:cxnSpLocks/>
          </p:cNvCxnSpPr>
          <p:nvPr/>
        </p:nvCxnSpPr>
        <p:spPr>
          <a:xfrm>
            <a:off x="7612680" y="5076285"/>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1F2ECD-204D-5826-8097-355D97352D5B}"/>
              </a:ext>
            </a:extLst>
          </p:cNvPr>
          <p:cNvSpPr txBox="1"/>
          <p:nvPr/>
        </p:nvSpPr>
        <p:spPr>
          <a:xfrm>
            <a:off x="4087801" y="4109333"/>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36" name="Straight Connector 35">
            <a:extLst>
              <a:ext uri="{FF2B5EF4-FFF2-40B4-BE49-F238E27FC236}">
                <a16:creationId xmlns:a16="http://schemas.microsoft.com/office/drawing/2014/main" id="{3DB02BF7-B2EC-2FD4-384F-6A1A22D545B9}"/>
              </a:ext>
            </a:extLst>
          </p:cNvPr>
          <p:cNvCxnSpPr/>
          <p:nvPr/>
        </p:nvCxnSpPr>
        <p:spPr>
          <a:xfrm flipV="1">
            <a:off x="4434096" y="4518728"/>
            <a:ext cx="2052038" cy="75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B941218-19B5-4E06-0E79-BE8DABC11F06}"/>
              </a:ext>
            </a:extLst>
          </p:cNvPr>
          <p:cNvSpPr txBox="1"/>
          <p:nvPr/>
        </p:nvSpPr>
        <p:spPr>
          <a:xfrm>
            <a:off x="5928735" y="5844612"/>
            <a:ext cx="1042971" cy="369332"/>
          </a:xfrm>
          <a:prstGeom prst="rect">
            <a:avLst/>
          </a:prstGeom>
          <a:noFill/>
        </p:spPr>
        <p:txBody>
          <a:bodyPr wrap="square" rtlCol="0">
            <a:spAutoFit/>
          </a:bodyPr>
          <a:lstStyle/>
          <a:p>
            <a:r>
              <a:rPr lang="en-US" dirty="0"/>
              <a:t>z1=372.5</a:t>
            </a:r>
          </a:p>
        </p:txBody>
      </p:sp>
      <p:sp>
        <p:nvSpPr>
          <p:cNvPr id="40" name="TextBox 39">
            <a:extLst>
              <a:ext uri="{FF2B5EF4-FFF2-40B4-BE49-F238E27FC236}">
                <a16:creationId xmlns:a16="http://schemas.microsoft.com/office/drawing/2014/main" id="{56256ED7-156B-285E-D85F-179977241161}"/>
              </a:ext>
            </a:extLst>
          </p:cNvPr>
          <p:cNvSpPr txBox="1"/>
          <p:nvPr/>
        </p:nvSpPr>
        <p:spPr>
          <a:xfrm>
            <a:off x="7024672" y="5832904"/>
            <a:ext cx="1227148" cy="369332"/>
          </a:xfrm>
          <a:prstGeom prst="rect">
            <a:avLst/>
          </a:prstGeom>
          <a:noFill/>
        </p:spPr>
        <p:txBody>
          <a:bodyPr wrap="square" rtlCol="0">
            <a:spAutoFit/>
          </a:bodyPr>
          <a:lstStyle/>
          <a:p>
            <a:r>
              <a:rPr lang="en-US" dirty="0"/>
              <a:t>  z2=</a:t>
            </a:r>
            <a:r>
              <a:rPr lang="en-US" sz="1800" b="0" i="0" dirty="0">
                <a:solidFill>
                  <a:srgbClr val="202124"/>
                </a:solidFill>
                <a:effectLst/>
                <a:latin typeface="arial" panose="020B0604020202020204" pitchFamily="34" charset="0"/>
              </a:rPr>
              <a:t> 630</a:t>
            </a:r>
            <a:endParaRPr lang="en-US" dirty="0"/>
          </a:p>
        </p:txBody>
      </p:sp>
      <p:cxnSp>
        <p:nvCxnSpPr>
          <p:cNvPr id="52" name="Straight Connector 51">
            <a:extLst>
              <a:ext uri="{FF2B5EF4-FFF2-40B4-BE49-F238E27FC236}">
                <a16:creationId xmlns:a16="http://schemas.microsoft.com/office/drawing/2014/main" id="{B7A89390-4B37-149C-0FF6-9BFA18B3037F}"/>
              </a:ext>
            </a:extLst>
          </p:cNvPr>
          <p:cNvCxnSpPr>
            <a:cxnSpLocks/>
          </p:cNvCxnSpPr>
          <p:nvPr/>
        </p:nvCxnSpPr>
        <p:spPr>
          <a:xfrm flipV="1">
            <a:off x="7558404" y="1871234"/>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10B4C7C1-24BB-7810-9295-604ACA5BB097}"/>
              </a:ext>
            </a:extLst>
          </p:cNvPr>
          <p:cNvSpPr txBox="1"/>
          <p:nvPr/>
        </p:nvSpPr>
        <p:spPr>
          <a:xfrm>
            <a:off x="7202452" y="6099105"/>
            <a:ext cx="821100" cy="369332"/>
          </a:xfrm>
          <a:prstGeom prst="rect">
            <a:avLst/>
          </a:prstGeom>
          <a:noFill/>
        </p:spPr>
        <p:txBody>
          <a:bodyPr wrap="square" rtlCol="0">
            <a:spAutoFit/>
          </a:bodyPr>
          <a:lstStyle/>
          <a:p>
            <a:r>
              <a:rPr lang="en-US" dirty="0"/>
              <a:t>  </a:t>
            </a:r>
          </a:p>
        </p:txBody>
      </p:sp>
      <p:sp>
        <p:nvSpPr>
          <p:cNvPr id="54" name="TextBox 53">
            <a:extLst>
              <a:ext uri="{FF2B5EF4-FFF2-40B4-BE49-F238E27FC236}">
                <a16:creationId xmlns:a16="http://schemas.microsoft.com/office/drawing/2014/main" id="{557FCFD1-4945-0478-5505-909A61579AC0}"/>
              </a:ext>
            </a:extLst>
          </p:cNvPr>
          <p:cNvSpPr txBox="1"/>
          <p:nvPr/>
        </p:nvSpPr>
        <p:spPr>
          <a:xfrm>
            <a:off x="1621763" y="5076169"/>
            <a:ext cx="5214580" cy="738664"/>
          </a:xfrm>
          <a:prstGeom prst="rect">
            <a:avLst/>
          </a:prstGeom>
          <a:noFill/>
          <a:ln>
            <a:solidFill>
              <a:schemeClr val="accent2">
                <a:shade val="95000"/>
                <a:satMod val="105000"/>
              </a:schemeClr>
            </a:solidFill>
          </a:ln>
        </p:spPr>
        <p:txBody>
          <a:bodyPr wrap="square" rtlCol="0">
            <a:spAutoFit/>
          </a:bodyPr>
          <a:lstStyle/>
          <a:p>
            <a:r>
              <a:rPr lang="en-US" sz="1400" dirty="0">
                <a:solidFill>
                  <a:srgbClr val="FF0000"/>
                </a:solidFill>
                <a:latin typeface="Courier New" panose="02070309020205020404" pitchFamily="49" charset="0"/>
              </a:rPr>
              <a:t>Input x: temperature x=19 </a:t>
            </a:r>
            <a:r>
              <a:rPr lang="en-US" sz="1400" dirty="0">
                <a:solidFill>
                  <a:srgbClr val="FF0000"/>
                </a:solidFill>
                <a:latin typeface="Courier New" panose="02070309020205020404" pitchFamily="49" charset="0"/>
                <a:sym typeface="Symbol" panose="05050102010706020507" pitchFamily="18" charset="2"/>
              </a:rPr>
              <a:t></a:t>
            </a:r>
            <a:r>
              <a:rPr lang="en-US" sz="1400" dirty="0">
                <a:solidFill>
                  <a:srgbClr val="FF0000"/>
                </a:solidFill>
                <a:latin typeface="Courier New" panose="02070309020205020404" pitchFamily="49" charset="0"/>
              </a:rPr>
              <a:t>C,</a:t>
            </a:r>
          </a:p>
          <a:p>
            <a:r>
              <a:rPr lang="en-US" sz="1400" dirty="0">
                <a:solidFill>
                  <a:srgbClr val="FF0000"/>
                </a:solidFill>
                <a:latin typeface="Courier New" panose="02070309020205020404" pitchFamily="49" charset="0"/>
              </a:rPr>
              <a:t>Input y: Number of people in car =142 </a:t>
            </a:r>
          </a:p>
          <a:p>
            <a:r>
              <a:rPr lang="en-US" sz="1400" dirty="0">
                <a:solidFill>
                  <a:srgbClr val="FF0000"/>
                </a:solidFill>
                <a:latin typeface="Courier New" panose="02070309020205020404" pitchFamily="49" charset="0"/>
              </a:rPr>
              <a:t>fan speed </a:t>
            </a:r>
            <a:r>
              <a:rPr lang="pt-BR" sz="1400" dirty="0">
                <a:solidFill>
                  <a:srgbClr val="FF0000"/>
                </a:solidFill>
                <a:latin typeface="Courier New" panose="02070309020205020404" pitchFamily="49" charset="0"/>
              </a:rPr>
              <a:t>Output z=760.6</a:t>
            </a:r>
            <a:r>
              <a:rPr lang="en-US" sz="1400" b="0" i="0" dirty="0">
                <a:solidFill>
                  <a:srgbClr val="FF0000"/>
                </a:solidFill>
                <a:effectLst/>
                <a:latin typeface="arial" panose="020B0604020202020204" pitchFamily="34" charset="0"/>
              </a:rPr>
              <a:t> rpm </a:t>
            </a:r>
          </a:p>
        </p:txBody>
      </p:sp>
      <p:sp>
        <p:nvSpPr>
          <p:cNvPr id="55" name="TextBox 54">
            <a:extLst>
              <a:ext uri="{FF2B5EF4-FFF2-40B4-BE49-F238E27FC236}">
                <a16:creationId xmlns:a16="http://schemas.microsoft.com/office/drawing/2014/main" id="{0C79FF62-FE08-F6BA-C54D-8FBA27124E24}"/>
              </a:ext>
            </a:extLst>
          </p:cNvPr>
          <p:cNvSpPr txBox="1"/>
          <p:nvPr/>
        </p:nvSpPr>
        <p:spPr>
          <a:xfrm>
            <a:off x="4699105" y="870550"/>
            <a:ext cx="4475675" cy="861774"/>
          </a:xfrm>
          <a:prstGeom prst="rect">
            <a:avLst/>
          </a:prstGeom>
          <a:noFill/>
        </p:spPr>
        <p:txBody>
          <a:bodyPr wrap="square" rtlCol="0">
            <a:spAutoFit/>
          </a:bodyPr>
          <a:lstStyle/>
          <a:p>
            <a:r>
              <a:rPr lang="en-US" dirty="0"/>
              <a:t>To find the real center of gravity, formula in</a:t>
            </a:r>
          </a:p>
          <a:p>
            <a:r>
              <a:rPr lang="en-US" sz="1400" dirty="0">
                <a:hlinkClick r:id="rId2"/>
              </a:rPr>
              <a:t>https://www.efunda.com/math/areas/trapezoid.cfm</a:t>
            </a:r>
            <a:r>
              <a:rPr lang="en-US" sz="1400" dirty="0"/>
              <a:t>  </a:t>
            </a:r>
          </a:p>
          <a:p>
            <a:endParaRPr lang="en-US" dirty="0"/>
          </a:p>
        </p:txBody>
      </p:sp>
      <p:cxnSp>
        <p:nvCxnSpPr>
          <p:cNvPr id="28" name="Straight Connector 27">
            <a:extLst>
              <a:ext uri="{FF2B5EF4-FFF2-40B4-BE49-F238E27FC236}">
                <a16:creationId xmlns:a16="http://schemas.microsoft.com/office/drawing/2014/main" id="{FF95ED4B-D349-ABE0-F27A-C028E7095689}"/>
              </a:ext>
            </a:extLst>
          </p:cNvPr>
          <p:cNvCxnSpPr>
            <a:cxnSpLocks/>
          </p:cNvCxnSpPr>
          <p:nvPr/>
        </p:nvCxnSpPr>
        <p:spPr>
          <a:xfrm flipV="1">
            <a:off x="7363685" y="2080849"/>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61EBC1B4-50BB-C4DE-92D5-60D1A321B2B5}"/>
              </a:ext>
            </a:extLst>
          </p:cNvPr>
          <p:cNvSpPr txBox="1"/>
          <p:nvPr/>
        </p:nvSpPr>
        <p:spPr>
          <a:xfrm>
            <a:off x="7342088" y="1458159"/>
            <a:ext cx="821100" cy="369332"/>
          </a:xfrm>
          <a:prstGeom prst="rect">
            <a:avLst/>
          </a:prstGeom>
          <a:noFill/>
        </p:spPr>
        <p:txBody>
          <a:bodyPr wrap="square" rtlCol="0">
            <a:spAutoFit/>
          </a:bodyPr>
          <a:lstStyle/>
          <a:p>
            <a:r>
              <a:rPr lang="en-US" dirty="0"/>
              <a:t>  </a:t>
            </a:r>
          </a:p>
        </p:txBody>
      </p:sp>
      <p:sp>
        <p:nvSpPr>
          <p:cNvPr id="37" name="TextBox 36">
            <a:extLst>
              <a:ext uri="{FF2B5EF4-FFF2-40B4-BE49-F238E27FC236}">
                <a16:creationId xmlns:a16="http://schemas.microsoft.com/office/drawing/2014/main" id="{A78AC95A-D267-3480-A3C6-231C086E4AC8}"/>
              </a:ext>
            </a:extLst>
          </p:cNvPr>
          <p:cNvSpPr txBox="1"/>
          <p:nvPr/>
        </p:nvSpPr>
        <p:spPr>
          <a:xfrm>
            <a:off x="7316023" y="1572142"/>
            <a:ext cx="1232750" cy="369332"/>
          </a:xfrm>
          <a:prstGeom prst="rect">
            <a:avLst/>
          </a:prstGeom>
          <a:noFill/>
        </p:spPr>
        <p:txBody>
          <a:bodyPr wrap="square" rtlCol="0">
            <a:spAutoFit/>
          </a:bodyPr>
          <a:lstStyle/>
          <a:p>
            <a:r>
              <a:rPr lang="en-US" dirty="0"/>
              <a:t>  z4=700</a:t>
            </a:r>
          </a:p>
        </p:txBody>
      </p:sp>
      <p:cxnSp>
        <p:nvCxnSpPr>
          <p:cNvPr id="39" name="Straight Connector 38">
            <a:extLst>
              <a:ext uri="{FF2B5EF4-FFF2-40B4-BE49-F238E27FC236}">
                <a16:creationId xmlns:a16="http://schemas.microsoft.com/office/drawing/2014/main" id="{4151C407-0FFE-749E-BD99-C1DBBB523BE4}"/>
              </a:ext>
            </a:extLst>
          </p:cNvPr>
          <p:cNvCxnSpPr>
            <a:cxnSpLocks/>
          </p:cNvCxnSpPr>
          <p:nvPr/>
        </p:nvCxnSpPr>
        <p:spPr>
          <a:xfrm flipV="1">
            <a:off x="7938015" y="2100265"/>
            <a:ext cx="41371" cy="3288988"/>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2BA7F2A3-5365-39C0-586F-20A0CC02492D}"/>
              </a:ext>
            </a:extLst>
          </p:cNvPr>
          <p:cNvSpPr txBox="1"/>
          <p:nvPr/>
        </p:nvSpPr>
        <p:spPr>
          <a:xfrm>
            <a:off x="7556381" y="4052847"/>
            <a:ext cx="1151791" cy="369332"/>
          </a:xfrm>
          <a:prstGeom prst="rect">
            <a:avLst/>
          </a:prstGeom>
          <a:noFill/>
        </p:spPr>
        <p:txBody>
          <a:bodyPr wrap="square">
            <a:spAutoFit/>
          </a:bodyPr>
          <a:lstStyle/>
          <a:p>
            <a:r>
              <a:rPr lang="en-US" sz="1800" dirty="0"/>
              <a:t>A1</a:t>
            </a:r>
            <a:endParaRPr lang="en-US" dirty="0"/>
          </a:p>
        </p:txBody>
      </p:sp>
      <p:sp>
        <p:nvSpPr>
          <p:cNvPr id="23" name="Freeform: Shape 22">
            <a:extLst>
              <a:ext uri="{FF2B5EF4-FFF2-40B4-BE49-F238E27FC236}">
                <a16:creationId xmlns:a16="http://schemas.microsoft.com/office/drawing/2014/main" id="{AB084CEB-721D-868F-EB4B-653500CE7FDB}"/>
              </a:ext>
            </a:extLst>
          </p:cNvPr>
          <p:cNvSpPr/>
          <p:nvPr/>
        </p:nvSpPr>
        <p:spPr>
          <a:xfrm>
            <a:off x="7248947" y="3713145"/>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7BCDA8D-80DC-AA41-C418-3DF4374E7CF3}"/>
              </a:ext>
            </a:extLst>
          </p:cNvPr>
          <p:cNvSpPr/>
          <p:nvPr/>
        </p:nvSpPr>
        <p:spPr>
          <a:xfrm>
            <a:off x="5829300" y="4505325"/>
            <a:ext cx="1524000" cy="514350"/>
          </a:xfrm>
          <a:custGeom>
            <a:avLst/>
            <a:gdLst>
              <a:gd name="connsiteX0" fmla="*/ 0 w 1524000"/>
              <a:gd name="connsiteY0" fmla="*/ 514350 h 514350"/>
              <a:gd name="connsiteX1" fmla="*/ 247650 w 1524000"/>
              <a:gd name="connsiteY1" fmla="*/ 0 h 514350"/>
              <a:gd name="connsiteX2" fmla="*/ 1495425 w 1524000"/>
              <a:gd name="connsiteY2" fmla="*/ 9525 h 514350"/>
              <a:gd name="connsiteX3" fmla="*/ 1524000 w 1524000"/>
              <a:gd name="connsiteY3" fmla="*/ 514350 h 514350"/>
              <a:gd name="connsiteX4" fmla="*/ 0 w 1524000"/>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14350">
                <a:moveTo>
                  <a:pt x="0" y="514350"/>
                </a:moveTo>
                <a:lnTo>
                  <a:pt x="247650" y="0"/>
                </a:lnTo>
                <a:lnTo>
                  <a:pt x="1495425" y="9525"/>
                </a:lnTo>
                <a:lnTo>
                  <a:pt x="1524000" y="514350"/>
                </a:lnTo>
                <a:lnTo>
                  <a:pt x="0" y="514350"/>
                </a:lnTo>
                <a:close/>
              </a:path>
            </a:pathLst>
          </a:custGeom>
          <a:noFill/>
          <a:ln w="34925">
            <a:solidFill>
              <a:srgbClr val="FF0000"/>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CF4015A-0FDD-7B5B-5C41-C0DD9B9527BC}"/>
              </a:ext>
            </a:extLst>
          </p:cNvPr>
          <p:cNvSpPr txBox="1"/>
          <p:nvPr/>
        </p:nvSpPr>
        <p:spPr>
          <a:xfrm>
            <a:off x="7099569" y="1801857"/>
            <a:ext cx="727340" cy="369332"/>
          </a:xfrm>
          <a:prstGeom prst="rect">
            <a:avLst/>
          </a:prstGeom>
          <a:noFill/>
        </p:spPr>
        <p:txBody>
          <a:bodyPr wrap="square">
            <a:spAutoFit/>
          </a:bodyPr>
          <a:lstStyle/>
          <a:p>
            <a:r>
              <a:rPr lang="en-US" dirty="0"/>
              <a:t>z2</a:t>
            </a:r>
          </a:p>
        </p:txBody>
      </p:sp>
      <p:sp>
        <p:nvSpPr>
          <p:cNvPr id="42" name="Freeform: Shape 41">
            <a:extLst>
              <a:ext uri="{FF2B5EF4-FFF2-40B4-BE49-F238E27FC236}">
                <a16:creationId xmlns:a16="http://schemas.microsoft.com/office/drawing/2014/main" id="{0A37C5BA-AD99-ECA4-B318-BC7D153E3240}"/>
              </a:ext>
            </a:extLst>
          </p:cNvPr>
          <p:cNvSpPr/>
          <p:nvPr/>
        </p:nvSpPr>
        <p:spPr>
          <a:xfrm>
            <a:off x="5819775" y="4514850"/>
            <a:ext cx="1581150" cy="495300"/>
          </a:xfrm>
          <a:custGeom>
            <a:avLst/>
            <a:gdLst>
              <a:gd name="connsiteX0" fmla="*/ 0 w 1581150"/>
              <a:gd name="connsiteY0" fmla="*/ 457200 h 495300"/>
              <a:gd name="connsiteX1" fmla="*/ 209550 w 1581150"/>
              <a:gd name="connsiteY1" fmla="*/ 0 h 495300"/>
              <a:gd name="connsiteX2" fmla="*/ 1581150 w 1581150"/>
              <a:gd name="connsiteY2" fmla="*/ 0 h 495300"/>
              <a:gd name="connsiteX3" fmla="*/ 1400175 w 1581150"/>
              <a:gd name="connsiteY3" fmla="*/ 485775 h 495300"/>
              <a:gd name="connsiteX4" fmla="*/ 104775 w 158115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50" h="495300">
                <a:moveTo>
                  <a:pt x="0" y="457200"/>
                </a:moveTo>
                <a:lnTo>
                  <a:pt x="209550" y="0"/>
                </a:lnTo>
                <a:lnTo>
                  <a:pt x="1581150" y="0"/>
                </a:lnTo>
                <a:lnTo>
                  <a:pt x="1400175" y="485775"/>
                </a:lnTo>
                <a:lnTo>
                  <a:pt x="104775" y="495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1B8D306-2DEF-28A9-FFAF-7C50DCD3275B}"/>
              </a:ext>
            </a:extLst>
          </p:cNvPr>
          <p:cNvSpPr txBox="1"/>
          <p:nvPr/>
        </p:nvSpPr>
        <p:spPr>
          <a:xfrm flipH="1">
            <a:off x="6283403" y="4572484"/>
            <a:ext cx="729619" cy="369332"/>
          </a:xfrm>
          <a:prstGeom prst="rect">
            <a:avLst/>
          </a:prstGeom>
          <a:noFill/>
        </p:spPr>
        <p:txBody>
          <a:bodyPr wrap="square" rtlCol="0">
            <a:spAutoFit/>
          </a:bodyPr>
          <a:lstStyle/>
          <a:p>
            <a:r>
              <a:rPr lang="en-US" dirty="0"/>
              <a:t>A2</a:t>
            </a:r>
          </a:p>
        </p:txBody>
      </p:sp>
      <p:sp>
        <p:nvSpPr>
          <p:cNvPr id="19" name="TextBox 18">
            <a:extLst>
              <a:ext uri="{FF2B5EF4-FFF2-40B4-BE49-F238E27FC236}">
                <a16:creationId xmlns:a16="http://schemas.microsoft.com/office/drawing/2014/main" id="{46304170-5618-C53A-38A7-6A188C0543FD}"/>
              </a:ext>
            </a:extLst>
          </p:cNvPr>
          <p:cNvSpPr txBox="1"/>
          <p:nvPr/>
        </p:nvSpPr>
        <p:spPr>
          <a:xfrm>
            <a:off x="6134771" y="6141611"/>
            <a:ext cx="2301667" cy="369332"/>
          </a:xfrm>
          <a:prstGeom prst="rect">
            <a:avLst/>
          </a:prstGeom>
          <a:noFill/>
        </p:spPr>
        <p:txBody>
          <a:bodyPr wrap="square" rtlCol="0">
            <a:spAutoFit/>
          </a:bodyPr>
          <a:lstStyle/>
          <a:p>
            <a:r>
              <a:rPr lang="en-US" dirty="0"/>
              <a:t>Fan motor speed rpm</a:t>
            </a:r>
          </a:p>
        </p:txBody>
      </p:sp>
    </p:spTree>
    <p:extLst>
      <p:ext uri="{BB962C8B-B14F-4D97-AF65-F5344CB8AC3E}">
        <p14:creationId xmlns:p14="http://schemas.microsoft.com/office/powerpoint/2010/main" val="1236228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F1C9-DDDD-BD53-218C-E9F844836993}"/>
              </a:ext>
            </a:extLst>
          </p:cNvPr>
          <p:cNvSpPr>
            <a:spLocks noGrp="1"/>
          </p:cNvSpPr>
          <p:nvPr>
            <p:ph type="title"/>
          </p:nvPr>
        </p:nvSpPr>
        <p:spPr>
          <a:xfrm>
            <a:off x="470861" y="309555"/>
            <a:ext cx="8229600" cy="1143000"/>
          </a:xfrm>
        </p:spPr>
        <p:txBody>
          <a:bodyPr>
            <a:noAutofit/>
          </a:bodyPr>
          <a:lstStyle/>
          <a:p>
            <a:r>
              <a:rPr lang="en-US" sz="2000" dirty="0">
                <a:solidFill>
                  <a:srgbClr val="FF0000"/>
                </a:solidFill>
              </a:rPr>
              <a:t>Answer: 6b, 6c, Defuzzification method2 (simple approximate ):</a:t>
            </a:r>
            <a:br>
              <a:rPr lang="en-US" sz="2000" dirty="0"/>
            </a:br>
            <a:r>
              <a:rPr lang="en-US" sz="2000" dirty="0" err="1"/>
              <a:t>using</a:t>
            </a:r>
            <a:r>
              <a:rPr lang="en-US" sz="1800" b="1" i="0" u="none" strike="noStrike" baseline="0" dirty="0" err="1">
                <a:solidFill>
                  <a:srgbClr val="0070C1"/>
                </a:solidFill>
                <a:latin typeface="Arial" panose="020B0604020202020204" pitchFamily="34" charset="0"/>
              </a:rPr>
              <a:t>First</a:t>
            </a:r>
            <a:r>
              <a:rPr lang="en-US" sz="1800" b="1" i="0" u="none" strike="noStrike" baseline="0" dirty="0">
                <a:solidFill>
                  <a:srgbClr val="0070C1"/>
                </a:solidFill>
                <a:latin typeface="Arial" panose="020B0604020202020204" pitchFamily="34" charset="0"/>
              </a:rPr>
              <a:t> of Maxima Method (FOM)</a:t>
            </a:r>
            <a:br>
              <a:rPr lang="en-US" sz="1800" b="1" i="0" u="none" strike="noStrike" baseline="0" dirty="0">
                <a:solidFill>
                  <a:srgbClr val="0070C1"/>
                </a:solidFill>
                <a:latin typeface="Arial" panose="020B0604020202020204" pitchFamily="34" charset="0"/>
              </a:rPr>
            </a:br>
            <a:r>
              <a:rPr lang="en-US" sz="1600" dirty="0" err="1">
                <a:solidFill>
                  <a:srgbClr val="FF0000"/>
                </a:solidFill>
                <a:latin typeface="ArialMT"/>
                <a:sym typeface="Symbol" panose="05050102010706020507" pitchFamily="18" charset="2"/>
              </a:rPr>
              <a:t>Speed_medium</a:t>
            </a:r>
            <a:r>
              <a:rPr lang="en-US" sz="1600" dirty="0">
                <a:solidFill>
                  <a:srgbClr val="FF0000"/>
                </a:solidFill>
                <a:latin typeface="ArialMT"/>
                <a:sym typeface="Symbol" panose="05050102010706020507" pitchFamily="18" charset="2"/>
              </a:rPr>
              <a:t>=0.16 + </a:t>
            </a:r>
            <a:r>
              <a:rPr lang="en-US" sz="1600" dirty="0" err="1">
                <a:solidFill>
                  <a:srgbClr val="FF0000"/>
                </a:solidFill>
                <a:latin typeface="ArialMT"/>
                <a:sym typeface="Symbol" panose="05050102010706020507" pitchFamily="18" charset="2"/>
              </a:rPr>
              <a:t>Speed_fast</a:t>
            </a:r>
            <a:r>
              <a:rPr lang="en-US" sz="1600" dirty="0">
                <a:solidFill>
                  <a:srgbClr val="FF0000"/>
                </a:solidFill>
                <a:latin typeface="ArialMT"/>
                <a:sym typeface="Symbol" panose="05050102010706020507" pitchFamily="18" charset="2"/>
              </a:rPr>
              <a:t>=0.53</a:t>
            </a:r>
            <a:br>
              <a:rPr lang="en-US" sz="2800" dirty="0">
                <a:solidFill>
                  <a:srgbClr val="FF0000"/>
                </a:solidFill>
                <a:latin typeface="ArialMT"/>
                <a:sym typeface="Symbol" panose="05050102010706020507" pitchFamily="18" charset="2"/>
              </a:rPr>
            </a:br>
            <a:endParaRPr lang="en-US" sz="2800" dirty="0"/>
          </a:p>
        </p:txBody>
      </p:sp>
      <p:sp>
        <p:nvSpPr>
          <p:cNvPr id="3" name="Content Placeholder 2">
            <a:extLst>
              <a:ext uri="{FF2B5EF4-FFF2-40B4-BE49-F238E27FC236}">
                <a16:creationId xmlns:a16="http://schemas.microsoft.com/office/drawing/2014/main" id="{BAE7F907-3342-0951-12FC-847974BE2360}"/>
              </a:ext>
            </a:extLst>
          </p:cNvPr>
          <p:cNvSpPr>
            <a:spLocks noGrp="1"/>
          </p:cNvSpPr>
          <p:nvPr>
            <p:ph idx="1"/>
          </p:nvPr>
        </p:nvSpPr>
        <p:spPr>
          <a:xfrm>
            <a:off x="127797" y="979287"/>
            <a:ext cx="4018562" cy="5551371"/>
          </a:xfrm>
        </p:spPr>
        <p:txBody>
          <a:bodyPr>
            <a:normAutofit/>
          </a:bodyPr>
          <a:lstStyle/>
          <a:p>
            <a:pPr algn="l"/>
            <a:r>
              <a:rPr lang="en-US" sz="1800" b="1" i="0" u="none" strike="noStrike" baseline="0" dirty="0">
                <a:solidFill>
                  <a:srgbClr val="0070C1"/>
                </a:solidFill>
                <a:latin typeface="Arial" panose="020B0604020202020204" pitchFamily="34" charset="0"/>
              </a:rPr>
              <a:t>Mean of Maxima Method (MOM),</a:t>
            </a:r>
            <a:r>
              <a:rPr lang="en-US" sz="1800" b="0" i="0" u="none" strike="noStrike" baseline="0" dirty="0">
                <a:solidFill>
                  <a:srgbClr val="000000"/>
                </a:solidFill>
                <a:latin typeface="ArialMT"/>
              </a:rPr>
              <a:t> the mean value of the maxima is taken. Using similar triangles</a:t>
            </a:r>
          </a:p>
          <a:p>
            <a:pPr algn="l"/>
            <a:r>
              <a:rPr lang="en-US" sz="1800" b="0" i="0" u="none" strike="noStrike" baseline="0" dirty="0">
                <a:solidFill>
                  <a:srgbClr val="000000"/>
                </a:solidFill>
                <a:latin typeface="ArialMT"/>
              </a:rPr>
              <a:t>(800-600)/1=(z3-600)/0.53</a:t>
            </a:r>
          </a:p>
          <a:p>
            <a:pPr algn="l"/>
            <a:r>
              <a:rPr lang="en-US" sz="1800" dirty="0">
                <a:solidFill>
                  <a:srgbClr val="000000"/>
                </a:solidFill>
                <a:latin typeface="ArialMT"/>
              </a:rPr>
              <a:t>z</a:t>
            </a:r>
            <a:r>
              <a:rPr lang="en-US" sz="1800">
                <a:solidFill>
                  <a:srgbClr val="000000"/>
                </a:solidFill>
                <a:latin typeface="ArialMT"/>
              </a:rPr>
              <a:t>3</a:t>
            </a:r>
            <a:r>
              <a:rPr lang="en-US" sz="1800" dirty="0">
                <a:solidFill>
                  <a:srgbClr val="000000"/>
                </a:solidFill>
                <a:latin typeface="ArialMT"/>
              </a:rPr>
              <a:t>=(800-600)*0.53+600=706</a:t>
            </a:r>
            <a:endParaRPr lang="en-US" sz="1800" b="0" i="0" u="none" strike="noStrike" baseline="0" dirty="0">
              <a:solidFill>
                <a:srgbClr val="FF0000"/>
              </a:solidFill>
              <a:latin typeface="ArialMT"/>
            </a:endParaRPr>
          </a:p>
          <a:p>
            <a:pPr algn="l"/>
            <a:r>
              <a:rPr lang="en-US" sz="1800" b="0" i="0" u="none" strike="noStrike" baseline="0" dirty="0">
                <a:solidFill>
                  <a:srgbClr val="FF0000"/>
                </a:solidFill>
                <a:latin typeface="ArialMT"/>
              </a:rPr>
              <a:t>Mean of maxima: min=706, max=1000, hence (1000+706)/2=853 rpm</a:t>
            </a:r>
          </a:p>
          <a:p>
            <a:pPr algn="l"/>
            <a:r>
              <a:rPr lang="en-US" sz="1800" dirty="0">
                <a:solidFill>
                  <a:srgbClr val="000000"/>
                </a:solidFill>
                <a:latin typeface="ArialMT"/>
              </a:rPr>
              <a:t>It is the simplest method, but there is some error compared to the accurate centroid method  (</a:t>
            </a:r>
            <a:r>
              <a:rPr lang="pt-BR" sz="1800" dirty="0">
                <a:solidFill>
                  <a:srgbClr val="000000"/>
                </a:solidFill>
                <a:latin typeface="ArialMT"/>
              </a:rPr>
              <a:t>760.6)</a:t>
            </a:r>
          </a:p>
          <a:p>
            <a:r>
              <a:rPr lang="pt-BR" sz="1800" dirty="0">
                <a:solidFill>
                  <a:srgbClr val="000000"/>
                </a:solidFill>
                <a:latin typeface="ArialMT"/>
              </a:rPr>
              <a:t>errror=((853-760.6)/760.6)*100%</a:t>
            </a:r>
          </a:p>
          <a:p>
            <a:r>
              <a:rPr lang="pt-BR" sz="1800" dirty="0">
                <a:solidFill>
                  <a:srgbClr val="000000"/>
                </a:solidFill>
                <a:latin typeface="ArialMT"/>
              </a:rPr>
              <a:t>=</a:t>
            </a:r>
            <a:r>
              <a:rPr lang="en-US" sz="1800" dirty="0">
                <a:solidFill>
                  <a:srgbClr val="000000"/>
                </a:solidFill>
                <a:latin typeface="ArialMT"/>
              </a:rPr>
              <a:t> 12.1</a:t>
            </a:r>
            <a:r>
              <a:rPr lang="pt-BR" sz="1800" dirty="0">
                <a:solidFill>
                  <a:srgbClr val="000000"/>
                </a:solidFill>
                <a:latin typeface="ArialMT"/>
              </a:rPr>
              <a:t>% </a:t>
            </a:r>
          </a:p>
          <a:p>
            <a:r>
              <a:rPr lang="pt-BR" sz="1800" dirty="0">
                <a:solidFill>
                  <a:srgbClr val="000000"/>
                </a:solidFill>
                <a:latin typeface="ArialMT"/>
              </a:rPr>
              <a:t>For fuzzy control it is acually an acceptable error, the guess of the fuzzy memebeship functions is fuzzy anyway.</a:t>
            </a:r>
            <a:endParaRPr lang="en-US" sz="1800" dirty="0">
              <a:solidFill>
                <a:srgbClr val="000000"/>
              </a:solidFill>
              <a:latin typeface="ArialMT"/>
            </a:endParaRPr>
          </a:p>
          <a:p>
            <a:endParaRPr lang="en-US" sz="1800" dirty="0">
              <a:solidFill>
                <a:srgbClr val="000000"/>
              </a:solidFill>
              <a:latin typeface="ArialMT"/>
            </a:endParaRPr>
          </a:p>
          <a:p>
            <a:pPr algn="l"/>
            <a:endParaRPr lang="en-US" sz="1800" b="0" i="0" u="none" strike="noStrike" baseline="0" dirty="0">
              <a:solidFill>
                <a:srgbClr val="000000"/>
              </a:solidFill>
              <a:latin typeface="ArialMT"/>
            </a:endParaRPr>
          </a:p>
          <a:p>
            <a:endParaRPr lang="en-US" sz="1600" dirty="0"/>
          </a:p>
          <a:p>
            <a:endParaRPr lang="en-US" sz="2000" dirty="0"/>
          </a:p>
          <a:p>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1A9688C2-2AEE-BB16-E482-1804A3A30D0F}"/>
              </a:ext>
            </a:extLst>
          </p:cNvPr>
          <p:cNvSpPr>
            <a:spLocks noGrp="1"/>
          </p:cNvSpPr>
          <p:nvPr>
            <p:ph type="ftr" sz="quarter" idx="11"/>
          </p:nvPr>
        </p:nvSpPr>
        <p:spPr/>
        <p:txBody>
          <a:bodyPr/>
          <a:lstStyle/>
          <a:p>
            <a:pPr>
              <a:defRPr/>
            </a:pPr>
            <a:r>
              <a:rPr lang="en-US" altLang="zh-HK"/>
              <a:t>Fuzzy Logic v3 (231122b)</a:t>
            </a:r>
            <a:endParaRPr lang="en-US" altLang="zh-HK" dirty="0"/>
          </a:p>
        </p:txBody>
      </p:sp>
      <p:sp>
        <p:nvSpPr>
          <p:cNvPr id="5" name="Slide Number Placeholder 4">
            <a:extLst>
              <a:ext uri="{FF2B5EF4-FFF2-40B4-BE49-F238E27FC236}">
                <a16:creationId xmlns:a16="http://schemas.microsoft.com/office/drawing/2014/main" id="{47540918-8040-0EE7-97BD-65FC185B8E9E}"/>
              </a:ext>
            </a:extLst>
          </p:cNvPr>
          <p:cNvSpPr>
            <a:spLocks noGrp="1"/>
          </p:cNvSpPr>
          <p:nvPr>
            <p:ph type="sldNum" sz="quarter" idx="12"/>
          </p:nvPr>
        </p:nvSpPr>
        <p:spPr>
          <a:xfrm>
            <a:off x="6769863" y="6218926"/>
            <a:ext cx="2133600" cy="365125"/>
          </a:xfrm>
        </p:spPr>
        <p:txBody>
          <a:bodyPr/>
          <a:lstStyle/>
          <a:p>
            <a:fld id="{B28686DF-4AC6-44BB-9261-A3C12E8BDC53}" type="slidenum">
              <a:rPr lang="en-US" altLang="zh-HK" smtClean="0"/>
              <a:pPr/>
              <a:t>62</a:t>
            </a:fld>
            <a:endParaRPr lang="en-US" altLang="zh-HK" dirty="0"/>
          </a:p>
        </p:txBody>
      </p:sp>
      <p:sp>
        <p:nvSpPr>
          <p:cNvPr id="6" name="Rectangle 5">
            <a:extLst>
              <a:ext uri="{FF2B5EF4-FFF2-40B4-BE49-F238E27FC236}">
                <a16:creationId xmlns:a16="http://schemas.microsoft.com/office/drawing/2014/main" id="{B257913F-F692-E3B7-5342-29F3BA5BDD45}"/>
              </a:ext>
            </a:extLst>
          </p:cNvPr>
          <p:cNvSpPr/>
          <p:nvPr/>
        </p:nvSpPr>
        <p:spPr>
          <a:xfrm>
            <a:off x="4842073" y="258142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5FBBE0E-EF99-158D-5687-2CC9A4EA0F0C}"/>
              </a:ext>
            </a:extLst>
          </p:cNvPr>
          <p:cNvSpPr/>
          <p:nvPr/>
        </p:nvSpPr>
        <p:spPr>
          <a:xfrm>
            <a:off x="7186806" y="2562621"/>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1B3E184-2B86-FA9A-117F-A8E80BE9CBAF}"/>
              </a:ext>
            </a:extLst>
          </p:cNvPr>
          <p:cNvCxnSpPr>
            <a:cxnSpLocks/>
          </p:cNvCxnSpPr>
          <p:nvPr/>
        </p:nvCxnSpPr>
        <p:spPr>
          <a:xfrm>
            <a:off x="4698405" y="5715821"/>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11EA6F-C638-86BE-F8DB-B39D0238BA0B}"/>
              </a:ext>
            </a:extLst>
          </p:cNvPr>
          <p:cNvCxnSpPr>
            <a:cxnSpLocks/>
          </p:cNvCxnSpPr>
          <p:nvPr/>
        </p:nvCxnSpPr>
        <p:spPr>
          <a:xfrm>
            <a:off x="6722618" y="55148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6CD012-0ED1-669C-FB9F-E599FD9DA90F}"/>
              </a:ext>
            </a:extLst>
          </p:cNvPr>
          <p:cNvCxnSpPr>
            <a:cxnSpLocks/>
          </p:cNvCxnSpPr>
          <p:nvPr/>
        </p:nvCxnSpPr>
        <p:spPr>
          <a:xfrm flipV="1">
            <a:off x="4735034" y="242653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59B25-4CEC-D596-B980-B92490A4E8BC}"/>
              </a:ext>
            </a:extLst>
          </p:cNvPr>
          <p:cNvSpPr txBox="1"/>
          <p:nvPr/>
        </p:nvSpPr>
        <p:spPr>
          <a:xfrm>
            <a:off x="4435403" y="2825726"/>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9F524DC7-CDD7-250A-8640-52E05D3C5CF7}"/>
              </a:ext>
            </a:extLst>
          </p:cNvPr>
          <p:cNvSpPr txBox="1"/>
          <p:nvPr/>
        </p:nvSpPr>
        <p:spPr>
          <a:xfrm>
            <a:off x="4437048" y="5250704"/>
            <a:ext cx="301686" cy="369332"/>
          </a:xfrm>
          <a:prstGeom prst="rect">
            <a:avLst/>
          </a:prstGeom>
          <a:noFill/>
        </p:spPr>
        <p:txBody>
          <a:bodyPr wrap="none" rtlCol="0">
            <a:spAutoFit/>
          </a:bodyPr>
          <a:lstStyle/>
          <a:p>
            <a:r>
              <a:rPr lang="en-US" dirty="0"/>
              <a:t>0</a:t>
            </a:r>
          </a:p>
        </p:txBody>
      </p:sp>
      <p:cxnSp>
        <p:nvCxnSpPr>
          <p:cNvPr id="13" name="Straight Connector 12">
            <a:extLst>
              <a:ext uri="{FF2B5EF4-FFF2-40B4-BE49-F238E27FC236}">
                <a16:creationId xmlns:a16="http://schemas.microsoft.com/office/drawing/2014/main" id="{B9EABBA0-0724-181A-B2A8-D9BD9EDF4CCA}"/>
              </a:ext>
            </a:extLst>
          </p:cNvPr>
          <p:cNvCxnSpPr>
            <a:cxnSpLocks/>
          </p:cNvCxnSpPr>
          <p:nvPr/>
        </p:nvCxnSpPr>
        <p:spPr>
          <a:xfrm flipV="1">
            <a:off x="6719055" y="2384024"/>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8DDE2D8-3262-4701-E105-A872FE00D361}"/>
              </a:ext>
            </a:extLst>
          </p:cNvPr>
          <p:cNvCxnSpPr>
            <a:cxnSpLocks/>
          </p:cNvCxnSpPr>
          <p:nvPr/>
        </p:nvCxnSpPr>
        <p:spPr>
          <a:xfrm>
            <a:off x="5897955" y="5468809"/>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7D9592-8C46-4D88-33C3-8B8B66F0295B}"/>
              </a:ext>
            </a:extLst>
          </p:cNvPr>
          <p:cNvSpPr txBox="1"/>
          <p:nvPr/>
        </p:nvSpPr>
        <p:spPr>
          <a:xfrm>
            <a:off x="4668325" y="3483052"/>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16" name="TextBox 15">
            <a:extLst>
              <a:ext uri="{FF2B5EF4-FFF2-40B4-BE49-F238E27FC236}">
                <a16:creationId xmlns:a16="http://schemas.microsoft.com/office/drawing/2014/main" id="{30570E3E-2222-0EFE-FF4B-1B978C33C865}"/>
              </a:ext>
            </a:extLst>
          </p:cNvPr>
          <p:cNvSpPr txBox="1"/>
          <p:nvPr/>
        </p:nvSpPr>
        <p:spPr>
          <a:xfrm>
            <a:off x="4668325" y="5808615"/>
            <a:ext cx="4312655" cy="369332"/>
          </a:xfrm>
          <a:prstGeom prst="rect">
            <a:avLst/>
          </a:prstGeom>
          <a:noFill/>
        </p:spPr>
        <p:txBody>
          <a:bodyPr wrap="square">
            <a:spAutoFit/>
          </a:bodyPr>
          <a:lstStyle/>
          <a:p>
            <a:r>
              <a:rPr lang="en-US" dirty="0"/>
              <a:t>0        300  350  450 500  600 700 800    1000</a:t>
            </a:r>
          </a:p>
        </p:txBody>
      </p:sp>
      <p:cxnSp>
        <p:nvCxnSpPr>
          <p:cNvPr id="17" name="Straight Connector 16">
            <a:extLst>
              <a:ext uri="{FF2B5EF4-FFF2-40B4-BE49-F238E27FC236}">
                <a16:creationId xmlns:a16="http://schemas.microsoft.com/office/drawing/2014/main" id="{F4B4A0F5-212C-A5EF-D249-450467911FFE}"/>
              </a:ext>
            </a:extLst>
          </p:cNvPr>
          <p:cNvCxnSpPr>
            <a:cxnSpLocks/>
          </p:cNvCxnSpPr>
          <p:nvPr/>
        </p:nvCxnSpPr>
        <p:spPr>
          <a:xfrm flipV="1">
            <a:off x="5984132" y="2392212"/>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0C4E5B-4613-F0D3-689F-34E2AA870EB9}"/>
              </a:ext>
            </a:extLst>
          </p:cNvPr>
          <p:cNvCxnSpPr>
            <a:cxnSpLocks/>
          </p:cNvCxnSpPr>
          <p:nvPr/>
        </p:nvCxnSpPr>
        <p:spPr>
          <a:xfrm>
            <a:off x="6365706" y="546880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93C477-D156-477C-A95C-72D9731A9245}"/>
              </a:ext>
            </a:extLst>
          </p:cNvPr>
          <p:cNvCxnSpPr>
            <a:cxnSpLocks/>
          </p:cNvCxnSpPr>
          <p:nvPr/>
        </p:nvCxnSpPr>
        <p:spPr>
          <a:xfrm flipV="1">
            <a:off x="7414768" y="2608094"/>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164144F-D674-96EF-83AF-C1374D815314}"/>
              </a:ext>
            </a:extLst>
          </p:cNvPr>
          <p:cNvCxnSpPr>
            <a:cxnSpLocks/>
          </p:cNvCxnSpPr>
          <p:nvPr/>
        </p:nvCxnSpPr>
        <p:spPr>
          <a:xfrm>
            <a:off x="7186806" y="55148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F86955-B3C8-EFED-2BB1-9D5B8798184C}"/>
              </a:ext>
            </a:extLst>
          </p:cNvPr>
          <p:cNvCxnSpPr>
            <a:cxnSpLocks/>
          </p:cNvCxnSpPr>
          <p:nvPr/>
        </p:nvCxnSpPr>
        <p:spPr>
          <a:xfrm>
            <a:off x="7596013" y="550276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D5AEB7-91F1-4AE4-920D-A61434092B6B}"/>
              </a:ext>
            </a:extLst>
          </p:cNvPr>
          <p:cNvCxnSpPr>
            <a:cxnSpLocks/>
          </p:cNvCxnSpPr>
          <p:nvPr/>
        </p:nvCxnSpPr>
        <p:spPr>
          <a:xfrm>
            <a:off x="8666817" y="539215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AB084CEB-721D-868F-EB4B-653500CE7FDB}"/>
              </a:ext>
            </a:extLst>
          </p:cNvPr>
          <p:cNvSpPr/>
          <p:nvPr/>
        </p:nvSpPr>
        <p:spPr>
          <a:xfrm>
            <a:off x="7183107" y="4036229"/>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86072BC-2C14-D000-2BA0-F54647146380}"/>
              </a:ext>
            </a:extLst>
          </p:cNvPr>
          <p:cNvCxnSpPr>
            <a:cxnSpLocks/>
            <a:endCxn id="23" idx="2"/>
          </p:cNvCxnSpPr>
          <p:nvPr/>
        </p:nvCxnSpPr>
        <p:spPr>
          <a:xfrm flipV="1">
            <a:off x="4542223" y="4036229"/>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5A674A-1779-1876-7C27-A510D9AEE591}"/>
              </a:ext>
            </a:extLst>
          </p:cNvPr>
          <p:cNvSpPr txBox="1"/>
          <p:nvPr/>
        </p:nvSpPr>
        <p:spPr>
          <a:xfrm>
            <a:off x="4019634" y="3754973"/>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sp>
        <p:nvSpPr>
          <p:cNvPr id="26" name="Isosceles Triangle 25">
            <a:extLst>
              <a:ext uri="{FF2B5EF4-FFF2-40B4-BE49-F238E27FC236}">
                <a16:creationId xmlns:a16="http://schemas.microsoft.com/office/drawing/2014/main" id="{CF5CAE6E-7D49-6D4C-65D8-08695AB8C525}"/>
              </a:ext>
            </a:extLst>
          </p:cNvPr>
          <p:cNvSpPr/>
          <p:nvPr/>
        </p:nvSpPr>
        <p:spPr>
          <a:xfrm>
            <a:off x="5867400" y="2590800"/>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E8DD1B9-3291-8A6D-21B3-8FB354F9A3B9}"/>
              </a:ext>
            </a:extLst>
          </p:cNvPr>
          <p:cNvCxnSpPr>
            <a:cxnSpLocks/>
          </p:cNvCxnSpPr>
          <p:nvPr/>
        </p:nvCxnSpPr>
        <p:spPr>
          <a:xfrm>
            <a:off x="6708505" y="547813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0FF56A-9A0B-1F03-25F0-9162509993B6}"/>
              </a:ext>
            </a:extLst>
          </p:cNvPr>
          <p:cNvCxnSpPr>
            <a:cxnSpLocks/>
          </p:cNvCxnSpPr>
          <p:nvPr/>
        </p:nvCxnSpPr>
        <p:spPr>
          <a:xfrm>
            <a:off x="5883842" y="54321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A498B5-C09E-6BFA-E973-FAEF56DD7A80}"/>
              </a:ext>
            </a:extLst>
          </p:cNvPr>
          <p:cNvCxnSpPr>
            <a:cxnSpLocks/>
          </p:cNvCxnSpPr>
          <p:nvPr/>
        </p:nvCxnSpPr>
        <p:spPr>
          <a:xfrm>
            <a:off x="6351593" y="54321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E1E92C-DC9A-5261-7771-A2EB08594791}"/>
              </a:ext>
            </a:extLst>
          </p:cNvPr>
          <p:cNvCxnSpPr>
            <a:cxnSpLocks/>
          </p:cNvCxnSpPr>
          <p:nvPr/>
        </p:nvCxnSpPr>
        <p:spPr>
          <a:xfrm>
            <a:off x="7172693" y="547813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4E9EF-2ED0-83E1-F3EC-154E396AF491}"/>
              </a:ext>
            </a:extLst>
          </p:cNvPr>
          <p:cNvCxnSpPr>
            <a:cxnSpLocks/>
          </p:cNvCxnSpPr>
          <p:nvPr/>
        </p:nvCxnSpPr>
        <p:spPr>
          <a:xfrm>
            <a:off x="7581900" y="546610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DA740DFF-B9EF-510C-204F-4023BE92C9A7}"/>
              </a:ext>
            </a:extLst>
          </p:cNvPr>
          <p:cNvSpPr/>
          <p:nvPr/>
        </p:nvSpPr>
        <p:spPr>
          <a:xfrm>
            <a:off x="5843373" y="4912348"/>
            <a:ext cx="1714500" cy="457200"/>
          </a:xfrm>
          <a:custGeom>
            <a:avLst/>
            <a:gdLst>
              <a:gd name="connsiteX0" fmla="*/ 0 w 1714500"/>
              <a:gd name="connsiteY0" fmla="*/ 434340 h 457200"/>
              <a:gd name="connsiteX1" fmla="*/ 171450 w 1714500"/>
              <a:gd name="connsiteY1" fmla="*/ 11430 h 457200"/>
              <a:gd name="connsiteX2" fmla="*/ 1611630 w 1714500"/>
              <a:gd name="connsiteY2" fmla="*/ 0 h 457200"/>
              <a:gd name="connsiteX3" fmla="*/ 1714500 w 1714500"/>
              <a:gd name="connsiteY3" fmla="*/ 457200 h 457200"/>
              <a:gd name="connsiteX4" fmla="*/ 0 w 1714500"/>
              <a:gd name="connsiteY4" fmla="*/ 43434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457200">
                <a:moveTo>
                  <a:pt x="0" y="434340"/>
                </a:moveTo>
                <a:lnTo>
                  <a:pt x="171450" y="11430"/>
                </a:lnTo>
                <a:lnTo>
                  <a:pt x="1611630" y="0"/>
                </a:lnTo>
                <a:lnTo>
                  <a:pt x="1714500" y="457200"/>
                </a:lnTo>
                <a:lnTo>
                  <a:pt x="0" y="4343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21F2ECD-204D-5826-8097-355D97352D5B}"/>
              </a:ext>
            </a:extLst>
          </p:cNvPr>
          <p:cNvSpPr txBox="1"/>
          <p:nvPr/>
        </p:nvSpPr>
        <p:spPr>
          <a:xfrm>
            <a:off x="3689560" y="4496515"/>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36" name="Straight Connector 35">
            <a:extLst>
              <a:ext uri="{FF2B5EF4-FFF2-40B4-BE49-F238E27FC236}">
                <a16:creationId xmlns:a16="http://schemas.microsoft.com/office/drawing/2014/main" id="{3DB02BF7-B2EC-2FD4-384F-6A1A22D545B9}"/>
              </a:ext>
            </a:extLst>
          </p:cNvPr>
          <p:cNvCxnSpPr/>
          <p:nvPr/>
        </p:nvCxnSpPr>
        <p:spPr>
          <a:xfrm flipV="1">
            <a:off x="4403316" y="4908549"/>
            <a:ext cx="2052038" cy="75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B941218-19B5-4E06-0E79-BE8DABC11F06}"/>
              </a:ext>
            </a:extLst>
          </p:cNvPr>
          <p:cNvSpPr txBox="1"/>
          <p:nvPr/>
        </p:nvSpPr>
        <p:spPr>
          <a:xfrm>
            <a:off x="5841944" y="6082483"/>
            <a:ext cx="821100" cy="369332"/>
          </a:xfrm>
          <a:prstGeom prst="rect">
            <a:avLst/>
          </a:prstGeom>
          <a:noFill/>
        </p:spPr>
        <p:txBody>
          <a:bodyPr wrap="square" rtlCol="0">
            <a:spAutoFit/>
          </a:bodyPr>
          <a:lstStyle/>
          <a:p>
            <a:r>
              <a:rPr lang="en-US" dirty="0"/>
              <a:t>z1</a:t>
            </a:r>
          </a:p>
        </p:txBody>
      </p:sp>
      <p:sp>
        <p:nvSpPr>
          <p:cNvPr id="40" name="TextBox 39">
            <a:extLst>
              <a:ext uri="{FF2B5EF4-FFF2-40B4-BE49-F238E27FC236}">
                <a16:creationId xmlns:a16="http://schemas.microsoft.com/office/drawing/2014/main" id="{56256ED7-156B-285E-D85F-179977241161}"/>
              </a:ext>
            </a:extLst>
          </p:cNvPr>
          <p:cNvSpPr txBox="1"/>
          <p:nvPr/>
        </p:nvSpPr>
        <p:spPr>
          <a:xfrm>
            <a:off x="7194831" y="6253872"/>
            <a:ext cx="821100" cy="369332"/>
          </a:xfrm>
          <a:prstGeom prst="rect">
            <a:avLst/>
          </a:prstGeom>
          <a:noFill/>
        </p:spPr>
        <p:txBody>
          <a:bodyPr wrap="square" rtlCol="0">
            <a:spAutoFit/>
          </a:bodyPr>
          <a:lstStyle/>
          <a:p>
            <a:r>
              <a:rPr lang="en-US" dirty="0"/>
              <a:t>  z2</a:t>
            </a:r>
          </a:p>
        </p:txBody>
      </p:sp>
      <p:sp>
        <p:nvSpPr>
          <p:cNvPr id="48" name="TextBox 47">
            <a:extLst>
              <a:ext uri="{FF2B5EF4-FFF2-40B4-BE49-F238E27FC236}">
                <a16:creationId xmlns:a16="http://schemas.microsoft.com/office/drawing/2014/main" id="{C7A1B357-0A92-10B3-DFBB-0994C5F6AA01}"/>
              </a:ext>
            </a:extLst>
          </p:cNvPr>
          <p:cNvSpPr txBox="1"/>
          <p:nvPr/>
        </p:nvSpPr>
        <p:spPr>
          <a:xfrm>
            <a:off x="6058973" y="4947469"/>
            <a:ext cx="649532" cy="369332"/>
          </a:xfrm>
          <a:prstGeom prst="rect">
            <a:avLst/>
          </a:prstGeom>
          <a:noFill/>
        </p:spPr>
        <p:txBody>
          <a:bodyPr wrap="square">
            <a:spAutoFit/>
          </a:bodyPr>
          <a:lstStyle/>
          <a:p>
            <a:r>
              <a:rPr lang="en-US" sz="1800" dirty="0"/>
              <a:t>A1</a:t>
            </a:r>
            <a:endParaRPr lang="en-US" dirty="0"/>
          </a:p>
        </p:txBody>
      </p:sp>
      <p:sp>
        <p:nvSpPr>
          <p:cNvPr id="49" name="TextBox 48">
            <a:extLst>
              <a:ext uri="{FF2B5EF4-FFF2-40B4-BE49-F238E27FC236}">
                <a16:creationId xmlns:a16="http://schemas.microsoft.com/office/drawing/2014/main" id="{2BA7F2A3-5365-39C0-586F-20A0CC02492D}"/>
              </a:ext>
            </a:extLst>
          </p:cNvPr>
          <p:cNvSpPr txBox="1"/>
          <p:nvPr/>
        </p:nvSpPr>
        <p:spPr>
          <a:xfrm>
            <a:off x="7571508" y="4954153"/>
            <a:ext cx="649532" cy="369332"/>
          </a:xfrm>
          <a:prstGeom prst="rect">
            <a:avLst/>
          </a:prstGeom>
          <a:noFill/>
        </p:spPr>
        <p:txBody>
          <a:bodyPr wrap="square">
            <a:spAutoFit/>
          </a:bodyPr>
          <a:lstStyle/>
          <a:p>
            <a:r>
              <a:rPr lang="en-US" sz="1800" dirty="0"/>
              <a:t>A2</a:t>
            </a:r>
            <a:endParaRPr lang="en-US" dirty="0"/>
          </a:p>
        </p:txBody>
      </p:sp>
      <p:cxnSp>
        <p:nvCxnSpPr>
          <p:cNvPr id="52" name="Straight Connector 51">
            <a:extLst>
              <a:ext uri="{FF2B5EF4-FFF2-40B4-BE49-F238E27FC236}">
                <a16:creationId xmlns:a16="http://schemas.microsoft.com/office/drawing/2014/main" id="{B7A89390-4B37-149C-0FF6-9BFA18B3037F}"/>
              </a:ext>
            </a:extLst>
          </p:cNvPr>
          <p:cNvCxnSpPr>
            <a:cxnSpLocks/>
          </p:cNvCxnSpPr>
          <p:nvPr/>
        </p:nvCxnSpPr>
        <p:spPr>
          <a:xfrm flipV="1">
            <a:off x="7521001" y="2192335"/>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10B4C7C1-24BB-7810-9295-604ACA5BB097}"/>
              </a:ext>
            </a:extLst>
          </p:cNvPr>
          <p:cNvSpPr txBox="1"/>
          <p:nvPr/>
        </p:nvSpPr>
        <p:spPr>
          <a:xfrm>
            <a:off x="7194831" y="1823003"/>
            <a:ext cx="821100" cy="369332"/>
          </a:xfrm>
          <a:prstGeom prst="rect">
            <a:avLst/>
          </a:prstGeom>
          <a:noFill/>
        </p:spPr>
        <p:txBody>
          <a:bodyPr wrap="square" rtlCol="0">
            <a:spAutoFit/>
          </a:bodyPr>
          <a:lstStyle/>
          <a:p>
            <a:r>
              <a:rPr lang="en-US" dirty="0"/>
              <a:t>  z3</a:t>
            </a:r>
          </a:p>
        </p:txBody>
      </p:sp>
      <p:cxnSp>
        <p:nvCxnSpPr>
          <p:cNvPr id="35" name="Straight Arrow Connector 34">
            <a:extLst>
              <a:ext uri="{FF2B5EF4-FFF2-40B4-BE49-F238E27FC236}">
                <a16:creationId xmlns:a16="http://schemas.microsoft.com/office/drawing/2014/main" id="{D9B3E23D-2FD2-777D-BD9B-3053CAC02798}"/>
              </a:ext>
            </a:extLst>
          </p:cNvPr>
          <p:cNvCxnSpPr>
            <a:endCxn id="53" idx="0"/>
          </p:cNvCxnSpPr>
          <p:nvPr/>
        </p:nvCxnSpPr>
        <p:spPr>
          <a:xfrm>
            <a:off x="7596013" y="1219200"/>
            <a:ext cx="9368" cy="603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D833AA-99B7-C056-6660-E7BD5D992C0A}"/>
              </a:ext>
            </a:extLst>
          </p:cNvPr>
          <p:cNvCxnSpPr>
            <a:cxnSpLocks/>
          </p:cNvCxnSpPr>
          <p:nvPr/>
        </p:nvCxnSpPr>
        <p:spPr>
          <a:xfrm>
            <a:off x="8642705" y="1264274"/>
            <a:ext cx="24112" cy="11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4D2FE8-5810-FA40-3E88-BF771FEE6B7A}"/>
              </a:ext>
            </a:extLst>
          </p:cNvPr>
          <p:cNvSpPr txBox="1"/>
          <p:nvPr/>
        </p:nvSpPr>
        <p:spPr>
          <a:xfrm>
            <a:off x="7251452" y="979287"/>
            <a:ext cx="600232" cy="369332"/>
          </a:xfrm>
          <a:prstGeom prst="rect">
            <a:avLst/>
          </a:prstGeom>
          <a:noFill/>
        </p:spPr>
        <p:txBody>
          <a:bodyPr wrap="square" rtlCol="0">
            <a:spAutoFit/>
          </a:bodyPr>
          <a:lstStyle/>
          <a:p>
            <a:r>
              <a:rPr lang="en-US" dirty="0"/>
              <a:t>700</a:t>
            </a:r>
          </a:p>
        </p:txBody>
      </p:sp>
      <p:sp>
        <p:nvSpPr>
          <p:cNvPr id="41" name="TextBox 40">
            <a:extLst>
              <a:ext uri="{FF2B5EF4-FFF2-40B4-BE49-F238E27FC236}">
                <a16:creationId xmlns:a16="http://schemas.microsoft.com/office/drawing/2014/main" id="{01E44321-0878-CE95-0B9E-C126B7179E44}"/>
              </a:ext>
            </a:extLst>
          </p:cNvPr>
          <p:cNvSpPr txBox="1"/>
          <p:nvPr/>
        </p:nvSpPr>
        <p:spPr>
          <a:xfrm>
            <a:off x="8221040" y="988515"/>
            <a:ext cx="754317" cy="369332"/>
          </a:xfrm>
          <a:prstGeom prst="rect">
            <a:avLst/>
          </a:prstGeom>
          <a:noFill/>
        </p:spPr>
        <p:txBody>
          <a:bodyPr wrap="square" rtlCol="0">
            <a:spAutoFit/>
          </a:bodyPr>
          <a:lstStyle/>
          <a:p>
            <a:r>
              <a:rPr lang="en-US" dirty="0"/>
              <a:t>1000</a:t>
            </a:r>
          </a:p>
        </p:txBody>
      </p:sp>
      <p:cxnSp>
        <p:nvCxnSpPr>
          <p:cNvPr id="44" name="Straight Arrow Connector 43">
            <a:extLst>
              <a:ext uri="{FF2B5EF4-FFF2-40B4-BE49-F238E27FC236}">
                <a16:creationId xmlns:a16="http://schemas.microsoft.com/office/drawing/2014/main" id="{C4E27F93-1E3A-7037-3221-4A8FD90D133F}"/>
              </a:ext>
            </a:extLst>
          </p:cNvPr>
          <p:cNvCxnSpPr>
            <a:cxnSpLocks/>
          </p:cNvCxnSpPr>
          <p:nvPr/>
        </p:nvCxnSpPr>
        <p:spPr>
          <a:xfrm>
            <a:off x="8058174" y="1369038"/>
            <a:ext cx="24112" cy="11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B3EE6D7-4A4F-6D63-11A4-32D37BA44A92}"/>
              </a:ext>
            </a:extLst>
          </p:cNvPr>
          <p:cNvSpPr txBox="1"/>
          <p:nvPr/>
        </p:nvSpPr>
        <p:spPr>
          <a:xfrm>
            <a:off x="7716856" y="1189535"/>
            <a:ext cx="754317" cy="369332"/>
          </a:xfrm>
          <a:prstGeom prst="rect">
            <a:avLst/>
          </a:prstGeom>
          <a:noFill/>
        </p:spPr>
        <p:txBody>
          <a:bodyPr wrap="square" rtlCol="0">
            <a:spAutoFit/>
          </a:bodyPr>
          <a:lstStyle/>
          <a:p>
            <a:r>
              <a:rPr lang="en-US" dirty="0"/>
              <a:t>850</a:t>
            </a:r>
          </a:p>
        </p:txBody>
      </p:sp>
      <p:sp>
        <p:nvSpPr>
          <p:cNvPr id="46" name="TextBox 45">
            <a:extLst>
              <a:ext uri="{FF2B5EF4-FFF2-40B4-BE49-F238E27FC236}">
                <a16:creationId xmlns:a16="http://schemas.microsoft.com/office/drawing/2014/main" id="{79B94256-5723-9AF2-B815-68439AD860E3}"/>
              </a:ext>
            </a:extLst>
          </p:cNvPr>
          <p:cNvSpPr txBox="1"/>
          <p:nvPr/>
        </p:nvSpPr>
        <p:spPr>
          <a:xfrm>
            <a:off x="5666667" y="6370933"/>
            <a:ext cx="2554373" cy="369332"/>
          </a:xfrm>
          <a:prstGeom prst="rect">
            <a:avLst/>
          </a:prstGeom>
          <a:noFill/>
        </p:spPr>
        <p:txBody>
          <a:bodyPr wrap="square" rtlCol="0">
            <a:spAutoFit/>
          </a:bodyPr>
          <a:lstStyle/>
          <a:p>
            <a:r>
              <a:rPr lang="en-US" dirty="0"/>
              <a:t>Fan motor Speed rpm</a:t>
            </a:r>
          </a:p>
        </p:txBody>
      </p:sp>
      <p:cxnSp>
        <p:nvCxnSpPr>
          <p:cNvPr id="28" name="Straight Connector 27">
            <a:extLst>
              <a:ext uri="{FF2B5EF4-FFF2-40B4-BE49-F238E27FC236}">
                <a16:creationId xmlns:a16="http://schemas.microsoft.com/office/drawing/2014/main" id="{0C84247D-5FC2-6574-7E9E-A0729F2502A4}"/>
              </a:ext>
            </a:extLst>
          </p:cNvPr>
          <p:cNvCxnSpPr>
            <a:cxnSpLocks/>
          </p:cNvCxnSpPr>
          <p:nvPr/>
        </p:nvCxnSpPr>
        <p:spPr>
          <a:xfrm flipV="1">
            <a:off x="7873047" y="2110478"/>
            <a:ext cx="48465" cy="3781418"/>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D50C49DB-549A-6611-6AA5-9099C49CEEAB}"/>
              </a:ext>
            </a:extLst>
          </p:cNvPr>
          <p:cNvCxnSpPr/>
          <p:nvPr/>
        </p:nvCxnSpPr>
        <p:spPr>
          <a:xfrm>
            <a:off x="3276600" y="2007669"/>
            <a:ext cx="397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79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E22A-C278-3787-57E6-0819A50906A0}"/>
              </a:ext>
            </a:extLst>
          </p:cNvPr>
          <p:cNvSpPr>
            <a:spLocks noGrp="1"/>
          </p:cNvSpPr>
          <p:nvPr>
            <p:ph type="title"/>
          </p:nvPr>
        </p:nvSpPr>
        <p:spPr/>
        <p:txBody>
          <a:bodyPr>
            <a:normAutofit fontScale="90000"/>
          </a:bodyPr>
          <a:lstStyle/>
          <a:p>
            <a:r>
              <a:rPr lang="en-US" dirty="0"/>
              <a:t>Worksheet7: Exercise left for students </a:t>
            </a:r>
          </a:p>
        </p:txBody>
      </p:sp>
      <p:sp>
        <p:nvSpPr>
          <p:cNvPr id="3" name="Content Placeholder 2">
            <a:extLst>
              <a:ext uri="{FF2B5EF4-FFF2-40B4-BE49-F238E27FC236}">
                <a16:creationId xmlns:a16="http://schemas.microsoft.com/office/drawing/2014/main" id="{C3EF0345-ABC4-A636-FA66-C8262F63862F}"/>
              </a:ext>
            </a:extLst>
          </p:cNvPr>
          <p:cNvSpPr>
            <a:spLocks noGrp="1"/>
          </p:cNvSpPr>
          <p:nvPr>
            <p:ph idx="1"/>
          </p:nvPr>
        </p:nvSpPr>
        <p:spPr/>
        <p:txBody>
          <a:bodyPr/>
          <a:lstStyle/>
          <a:p>
            <a:r>
              <a:rPr lang="en-US" sz="3200" dirty="0">
                <a:solidFill>
                  <a:srgbClr val="000000"/>
                </a:solidFill>
                <a:latin typeface="ArialMT"/>
              </a:rPr>
              <a:t>Using the previous data, </a:t>
            </a:r>
          </a:p>
          <a:p>
            <a:r>
              <a:rPr lang="en-US" sz="3200" dirty="0">
                <a:solidFill>
                  <a:srgbClr val="000000"/>
                </a:solidFill>
                <a:latin typeface="ArialMT"/>
              </a:rPr>
              <a:t>If temperature x=</a:t>
            </a:r>
            <a:r>
              <a:rPr lang="en-US" sz="3200" dirty="0">
                <a:solidFill>
                  <a:srgbClr val="FF0000"/>
                </a:solidFill>
                <a:latin typeface="ArialMT"/>
              </a:rPr>
              <a:t>12</a:t>
            </a:r>
            <a:r>
              <a:rPr lang="en-US" sz="3200" dirty="0">
                <a:solidFill>
                  <a:srgbClr val="000000"/>
                </a:solidFill>
                <a:latin typeface="ArialMT"/>
              </a:rPr>
              <a:t> </a:t>
            </a:r>
            <a:r>
              <a:rPr lang="en-US" sz="3200" dirty="0">
                <a:sym typeface="Symbol" panose="05050102010706020507" pitchFamily="18" charset="2"/>
              </a:rPr>
              <a:t>C</a:t>
            </a:r>
            <a:r>
              <a:rPr lang="en-US" sz="3200" dirty="0">
                <a:solidFill>
                  <a:srgbClr val="000000"/>
                </a:solidFill>
                <a:latin typeface="ArialMT"/>
              </a:rPr>
              <a:t>,</a:t>
            </a:r>
          </a:p>
          <a:p>
            <a:r>
              <a:rPr lang="en-US" sz="3200" dirty="0"/>
              <a:t>If people in car y=142, </a:t>
            </a:r>
          </a:p>
          <a:p>
            <a:r>
              <a:rPr lang="en-US" dirty="0">
                <a:solidFill>
                  <a:srgbClr val="000000"/>
                </a:solidFill>
                <a:latin typeface="ArialMT"/>
              </a:rPr>
              <a:t>Calculate the fan motor speed Z.</a:t>
            </a:r>
          </a:p>
          <a:p>
            <a:endParaRPr lang="en-US" sz="3200" dirty="0">
              <a:solidFill>
                <a:srgbClr val="000000"/>
              </a:solidFill>
              <a:latin typeface="ArialMT"/>
            </a:endParaRPr>
          </a:p>
        </p:txBody>
      </p:sp>
      <p:sp>
        <p:nvSpPr>
          <p:cNvPr id="4" name="Footer Placeholder 3">
            <a:extLst>
              <a:ext uri="{FF2B5EF4-FFF2-40B4-BE49-F238E27FC236}">
                <a16:creationId xmlns:a16="http://schemas.microsoft.com/office/drawing/2014/main" id="{4B6D4E2C-693C-0E57-3E35-A3CE3CCC549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3251930D-DAAE-781D-8FA5-00E3B789B64C}"/>
              </a:ext>
            </a:extLst>
          </p:cNvPr>
          <p:cNvSpPr>
            <a:spLocks noGrp="1"/>
          </p:cNvSpPr>
          <p:nvPr>
            <p:ph type="sldNum" sz="quarter" idx="12"/>
          </p:nvPr>
        </p:nvSpPr>
        <p:spPr/>
        <p:txBody>
          <a:bodyPr/>
          <a:lstStyle/>
          <a:p>
            <a:fld id="{B28686DF-4AC6-44BB-9261-A3C12E8BDC53}" type="slidenum">
              <a:rPr lang="en-US" altLang="zh-HK" smtClean="0"/>
              <a:pPr/>
              <a:t>63</a:t>
            </a:fld>
            <a:endParaRPr lang="en-US" altLang="zh-HK"/>
          </a:p>
        </p:txBody>
      </p:sp>
    </p:spTree>
    <p:extLst>
      <p:ext uri="{BB962C8B-B14F-4D97-AF65-F5344CB8AC3E}">
        <p14:creationId xmlns:p14="http://schemas.microsoft.com/office/powerpoint/2010/main" val="1477372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p:txBody>
          <a:bodyPr>
            <a:noAutofit/>
          </a:bodyPr>
          <a:lstStyle/>
          <a:p>
            <a:r>
              <a:rPr lang="en-US" sz="2800" dirty="0"/>
              <a:t>Hints for worksheet 7 : based on pervious data</a:t>
            </a:r>
            <a:br>
              <a:rPr lang="en-US" sz="2800" dirty="0"/>
            </a:br>
            <a:r>
              <a:rPr lang="en-US" sz="2800" dirty="0"/>
              <a:t>(student exercise)</a:t>
            </a:r>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p:txBody>
          <a:bodyPr>
            <a:normAutofit/>
          </a:bodyPr>
          <a:lstStyle/>
          <a:p>
            <a:r>
              <a:rPr lang="en-US" sz="1800" dirty="0">
                <a:solidFill>
                  <a:srgbClr val="000000"/>
                </a:solidFill>
                <a:latin typeface="ArialMT"/>
              </a:rPr>
              <a:t>If temperature x=</a:t>
            </a:r>
            <a:r>
              <a:rPr lang="en-US" sz="1800" dirty="0">
                <a:solidFill>
                  <a:srgbClr val="FF0000"/>
                </a:solidFill>
                <a:latin typeface="ArialMT"/>
              </a:rPr>
              <a:t>12</a:t>
            </a:r>
            <a:r>
              <a:rPr lang="en-US" sz="1800" dirty="0">
                <a:solidFill>
                  <a:srgbClr val="000000"/>
                </a:solidFill>
                <a:latin typeface="ArialMT"/>
              </a:rPr>
              <a:t> </a:t>
            </a:r>
            <a:r>
              <a:rPr lang="en-US" sz="1800" dirty="0">
                <a:sym typeface="Symbol" panose="05050102010706020507" pitchFamily="18" charset="2"/>
              </a:rPr>
              <a:t>C</a:t>
            </a:r>
            <a:r>
              <a:rPr lang="en-US" sz="1800" dirty="0">
                <a:solidFill>
                  <a:srgbClr val="000000"/>
                </a:solidFill>
                <a:latin typeface="ArialMT"/>
              </a:rPr>
              <a:t>,</a:t>
            </a:r>
          </a:p>
          <a:p>
            <a:pPr lvl="1"/>
            <a:r>
              <a:rPr lang="en-US" sz="1600" dirty="0">
                <a:solidFill>
                  <a:srgbClr val="000000"/>
                </a:solidFill>
                <a:latin typeface="ArialMT"/>
                <a:sym typeface="Symbol" panose="05050102010706020507" pitchFamily="18" charset="2"/>
              </a:rPr>
              <a:t></a:t>
            </a:r>
            <a:r>
              <a:rPr lang="en-US" sz="1600" dirty="0" err="1">
                <a:solidFill>
                  <a:srgbClr val="000000"/>
                </a:solidFill>
                <a:latin typeface="ArialMT"/>
                <a:sym typeface="Symbol" panose="05050102010706020507" pitchFamily="18" charset="2"/>
              </a:rPr>
              <a:t>A_cold</a:t>
            </a:r>
            <a:r>
              <a:rPr lang="en-US" sz="1600" dirty="0">
                <a:solidFill>
                  <a:srgbClr val="000000"/>
                </a:solidFill>
                <a:latin typeface="ArialMT"/>
                <a:sym typeface="Symbol" panose="05050102010706020507" pitchFamily="18" charset="2"/>
              </a:rPr>
              <a:t>(x)</a:t>
            </a:r>
            <a:r>
              <a:rPr lang="en-US" sz="1600" dirty="0">
                <a:solidFill>
                  <a:srgbClr val="000000"/>
                </a:solidFill>
                <a:latin typeface="ArialMT"/>
              </a:rPr>
              <a:t> =0.33</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=0.143</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A_hot</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 0.</a:t>
            </a:r>
          </a:p>
          <a:p>
            <a:r>
              <a:rPr lang="en-US" dirty="0">
                <a:solidFill>
                  <a:srgbClr val="FF0000"/>
                </a:solidFill>
                <a:latin typeface="ArialMT"/>
              </a:rPr>
              <a:t>4 rules have fired</a:t>
            </a:r>
          </a:p>
          <a:p>
            <a:endParaRPr lang="en-US" sz="3200" b="1" dirty="0"/>
          </a:p>
          <a:p>
            <a:endParaRPr lang="en-US" sz="3200" dirty="0"/>
          </a:p>
          <a:p>
            <a:endParaRPr lang="en-US" dirty="0"/>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p:txBody>
          <a:bodyPr/>
          <a:lstStyle/>
          <a:p>
            <a:r>
              <a:rPr lang="en-US" sz="2400" dirty="0"/>
              <a:t>If people in car y=142, </a:t>
            </a:r>
          </a:p>
          <a:p>
            <a:pPr lvl="1"/>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B_few</a:t>
            </a:r>
            <a:r>
              <a:rPr lang="en-US" sz="2000" dirty="0">
                <a:solidFill>
                  <a:srgbClr val="000000"/>
                </a:solidFill>
                <a:latin typeface="ArialMT"/>
                <a:sym typeface="Symbol" panose="05050102010706020507" pitchFamily="18" charset="2"/>
              </a:rPr>
              <a:t>(y)</a:t>
            </a:r>
            <a:r>
              <a:rPr lang="en-US" sz="2000" dirty="0"/>
              <a:t>=0</a:t>
            </a:r>
          </a:p>
          <a:p>
            <a:pPr lvl="1"/>
            <a:r>
              <a:rPr lang="en-US" sz="2000" dirty="0">
                <a:solidFill>
                  <a:srgbClr val="000000"/>
                </a:solidFill>
                <a:latin typeface="ArialMT"/>
                <a:sym typeface="Symbol" panose="05050102010706020507" pitchFamily="18" charset="2"/>
              </a:rPr>
              <a:t>B _normal(y)</a:t>
            </a:r>
            <a:r>
              <a:rPr lang="en-US" sz="2000" dirty="0"/>
              <a:t>=0.16</a:t>
            </a:r>
          </a:p>
          <a:p>
            <a:pPr lvl="1"/>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a:t>
            </a:r>
          </a:p>
          <a:p>
            <a:pPr lvl="1"/>
            <a:r>
              <a:rPr lang="en-US" sz="2000" dirty="0"/>
              <a:t>(found earlier)</a:t>
            </a:r>
          </a:p>
          <a:p>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64</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extLst>
              <p:ext uri="{D42A27DB-BD31-4B8C-83A1-F6EECF244321}">
                <p14:modId xmlns:p14="http://schemas.microsoft.com/office/powerpoint/2010/main" val="166046675"/>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u="sng" dirty="0"/>
                        <a:t>Normal</a:t>
                      </a:r>
                    </a:p>
                  </a:txBody>
                  <a:tcPr>
                    <a:solidFill>
                      <a:schemeClr val="bg2"/>
                    </a:solidFill>
                  </a:tcPr>
                </a:tc>
                <a:tc>
                  <a:txBody>
                    <a:bodyPr/>
                    <a:lstStyle/>
                    <a:p>
                      <a:r>
                        <a:rPr lang="en-US" sz="2000"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solidFill>
                      <a:srgbClr val="FFC000"/>
                    </a:solidFill>
                  </a:tcPr>
                </a:tc>
                <a:tc>
                  <a:txBody>
                    <a:bodyPr/>
                    <a:lstStyle/>
                    <a:p>
                      <a:r>
                        <a:rPr lang="en-US" sz="2000" dirty="0"/>
                        <a:t>Medium</a:t>
                      </a:r>
                    </a:p>
                  </a:txBody>
                  <a:tcPr>
                    <a:solidFill>
                      <a:srgbClr val="FFC000"/>
                    </a:solidFill>
                  </a:tcPr>
                </a:tc>
                <a:extLst>
                  <a:ext uri="{0D108BD9-81ED-4DB2-BD59-A6C34878D82A}">
                    <a16:rowId xmlns:a16="http://schemas.microsoft.com/office/drawing/2014/main" val="2883814275"/>
                  </a:ext>
                </a:extLst>
              </a:tr>
              <a:tr h="370840">
                <a:tc>
                  <a:txBody>
                    <a:bodyPr/>
                    <a:lstStyle/>
                    <a:p>
                      <a:r>
                        <a:rPr lang="en-US" sz="2000"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solidFill>
                      <a:srgbClr val="FFC000"/>
                    </a:solidFill>
                  </a:tcPr>
                </a:tc>
                <a:tc>
                  <a:txBody>
                    <a:bodyPr/>
                    <a:lstStyle/>
                    <a:p>
                      <a:r>
                        <a:rPr lang="en-US" sz="2000" dirty="0"/>
                        <a:t>Fast</a:t>
                      </a:r>
                    </a:p>
                    <a:p>
                      <a:endParaRPr lang="en-US" sz="2000" dirty="0"/>
                    </a:p>
                  </a:txBody>
                  <a:tcPr>
                    <a:solidFill>
                      <a:srgbClr val="FFC0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29" name="Straight Arrow Connector 28">
            <a:extLst>
              <a:ext uri="{FF2B5EF4-FFF2-40B4-BE49-F238E27FC236}">
                <a16:creationId xmlns:a16="http://schemas.microsoft.com/office/drawing/2014/main" id="{E2DAD721-4183-4D31-457C-E1229FEFE4B4}"/>
              </a:ext>
            </a:extLst>
          </p:cNvPr>
          <p:cNvCxnSpPr>
            <a:cxnSpLocks/>
          </p:cNvCxnSpPr>
          <p:nvPr/>
        </p:nvCxnSpPr>
        <p:spPr>
          <a:xfrm>
            <a:off x="6362700" y="3049051"/>
            <a:ext cx="800100" cy="81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76DBD8-A89F-AA00-441B-E9F56FA3A017}"/>
              </a:ext>
            </a:extLst>
          </p:cNvPr>
          <p:cNvCxnSpPr>
            <a:cxnSpLocks/>
          </p:cNvCxnSpPr>
          <p:nvPr/>
        </p:nvCxnSpPr>
        <p:spPr>
          <a:xfrm>
            <a:off x="5448300" y="2664538"/>
            <a:ext cx="190500" cy="119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F79741-39C2-5F5A-A438-5C81270ECDD4}"/>
              </a:ext>
            </a:extLst>
          </p:cNvPr>
          <p:cNvCxnSpPr>
            <a:cxnSpLocks/>
          </p:cNvCxnSpPr>
          <p:nvPr/>
        </p:nvCxnSpPr>
        <p:spPr>
          <a:xfrm flipH="1">
            <a:off x="1371600" y="2225715"/>
            <a:ext cx="685800" cy="251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97F5F-D616-A94D-F446-923878412086}"/>
              </a:ext>
            </a:extLst>
          </p:cNvPr>
          <p:cNvCxnSpPr>
            <a:cxnSpLocks/>
          </p:cNvCxnSpPr>
          <p:nvPr/>
        </p:nvCxnSpPr>
        <p:spPr>
          <a:xfrm flipH="1">
            <a:off x="1600200" y="2569884"/>
            <a:ext cx="609600" cy="2687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564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3100" dirty="0"/>
              <a:t>Hints: Step1: Calculation examples for </a:t>
            </a:r>
            <a:r>
              <a:rPr lang="en-US" sz="3100" dirty="0">
                <a:solidFill>
                  <a:srgbClr val="000000"/>
                </a:solidFill>
                <a:latin typeface="ArialMT"/>
                <a:sym typeface="Symbol" panose="05050102010706020507" pitchFamily="18" charset="2"/>
              </a:rPr>
              <a:t></a:t>
            </a:r>
            <a:r>
              <a:rPr lang="en-US" sz="3100" dirty="0" err="1">
                <a:solidFill>
                  <a:srgbClr val="000000"/>
                </a:solidFill>
                <a:latin typeface="ArialMT"/>
                <a:sym typeface="Symbol" panose="05050102010706020507" pitchFamily="18" charset="2"/>
              </a:rPr>
              <a:t>A_warm</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4046482" cy="5441997"/>
          </a:xfrm>
        </p:spPr>
        <p:txBody>
          <a:bodyPr>
            <a:normAutofit/>
          </a:bodyPr>
          <a:lstStyle/>
          <a:p>
            <a:r>
              <a:rPr lang="en-US" sz="2400" dirty="0">
                <a:solidFill>
                  <a:srgbClr val="0070C0"/>
                </a:solidFill>
              </a:rPr>
              <a:t>Warm fuzzy set is a triangle </a:t>
            </a:r>
            <a:r>
              <a:rPr lang="en-US" sz="2400" dirty="0"/>
              <a:t>with (a=11, b=18,c=25)</a:t>
            </a:r>
          </a:p>
          <a:p>
            <a:r>
              <a:rPr lang="en-US" sz="1800" dirty="0"/>
              <a:t>If x=12</a:t>
            </a:r>
          </a:p>
          <a:p>
            <a:pPr lvl="1">
              <a:buFont typeface="Wingdings" panose="05000000000000000000" pitchFamily="2" charset="2"/>
              <a:buChar char="§"/>
            </a:pPr>
            <a:r>
              <a:rPr lang="en-US" sz="2400" dirty="0" err="1"/>
              <a:t>uA_warm</a:t>
            </a:r>
            <a:r>
              <a:rPr lang="en-US" sz="2400" dirty="0"/>
              <a:t>(x)=(x-a)/(b-a)</a:t>
            </a:r>
          </a:p>
          <a:p>
            <a:pPr lvl="1">
              <a:buFont typeface="Wingdings" panose="05000000000000000000" pitchFamily="2" charset="2"/>
              <a:buChar char="§"/>
            </a:pPr>
            <a:r>
              <a:rPr lang="en-US" sz="2400" dirty="0" err="1"/>
              <a:t>uA_warm</a:t>
            </a:r>
            <a:r>
              <a:rPr lang="en-US" sz="2400" dirty="0"/>
              <a:t>(12) =(12-11)/(18-11)</a:t>
            </a:r>
          </a:p>
          <a:p>
            <a:pPr lvl="1">
              <a:buFont typeface="Wingdings" panose="05000000000000000000" pitchFamily="2" charset="2"/>
              <a:buChar char="§"/>
            </a:pPr>
            <a:r>
              <a:rPr lang="en-US" sz="2400" dirty="0"/>
              <a:t>=</a:t>
            </a:r>
            <a:r>
              <a:rPr lang="en-US" sz="2400" b="0" i="0" dirty="0">
                <a:solidFill>
                  <a:srgbClr val="202124"/>
                </a:solidFill>
                <a:effectLst/>
                <a:latin typeface="arial" panose="020B0604020202020204" pitchFamily="34" charset="0"/>
              </a:rPr>
              <a:t>0.143</a:t>
            </a:r>
            <a:endParaRPr lang="en-US" sz="2400" dirty="0"/>
          </a:p>
          <a:p>
            <a:pPr lvl="1"/>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65</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3891644" y="4949305"/>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441616"/>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0AD8411B-BBC5-08EA-5F58-76A3E3BFF8DF}"/>
              </a:ext>
            </a:extLst>
          </p:cNvPr>
          <p:cNvCxnSpPr>
            <a:cxnSpLocks/>
          </p:cNvCxnSpPr>
          <p:nvPr/>
        </p:nvCxnSpPr>
        <p:spPr>
          <a:xfrm>
            <a:off x="4730216" y="3954040"/>
            <a:ext cx="144198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5A0764-1DCC-D7C5-047C-75BD68F66510}"/>
              </a:ext>
            </a:extLst>
          </p:cNvPr>
          <p:cNvSpPr txBox="1"/>
          <p:nvPr/>
        </p:nvSpPr>
        <p:spPr>
          <a:xfrm>
            <a:off x="3706925" y="3855926"/>
            <a:ext cx="1824538" cy="923330"/>
          </a:xfrm>
          <a:prstGeom prst="rect">
            <a:avLst/>
          </a:prstGeom>
          <a:noFill/>
        </p:spPr>
        <p:txBody>
          <a:bodyPr wrap="none" rtlCol="0">
            <a:spAutoFit/>
          </a:bodyPr>
          <a:lstStyle/>
          <a:p>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(x=12)</a:t>
            </a:r>
          </a:p>
          <a:p>
            <a:r>
              <a:rPr lang="en-US" dirty="0">
                <a:solidFill>
                  <a:srgbClr val="000000"/>
                </a:solidFill>
                <a:latin typeface="ArialMT"/>
                <a:sym typeface="Symbol" panose="05050102010706020507" pitchFamily="18" charset="2"/>
              </a:rPr>
              <a:t>=</a:t>
            </a:r>
            <a:r>
              <a:rPr lang="en-US" sz="1800" b="0" i="0" dirty="0">
                <a:solidFill>
                  <a:srgbClr val="202124"/>
                </a:solidFill>
                <a:effectLst/>
                <a:latin typeface="arial" panose="020B0604020202020204" pitchFamily="34" charset="0"/>
              </a:rPr>
              <a:t>0.143</a:t>
            </a:r>
            <a:endParaRPr lang="en-US" sz="1800" dirty="0"/>
          </a:p>
          <a:p>
            <a:r>
              <a:rPr lang="en-US" sz="1800" dirty="0">
                <a:solidFill>
                  <a:srgbClr val="000000"/>
                </a:solidFill>
                <a:latin typeface="ArialMT"/>
                <a:sym typeface="Symbol" panose="05050102010706020507" pitchFamily="18" charset="2"/>
              </a:rPr>
              <a:t> </a:t>
            </a:r>
            <a:endParaRPr lang="en-US" dirty="0"/>
          </a:p>
        </p:txBody>
      </p: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97015" y="750681"/>
            <a:ext cx="2481095" cy="646331"/>
          </a:xfrm>
          <a:prstGeom prst="rect">
            <a:avLst/>
          </a:prstGeom>
          <a:noFill/>
        </p:spPr>
        <p:txBody>
          <a:bodyPr wrap="square">
            <a:spAutoFit/>
          </a:bodyPr>
          <a:lstStyle/>
          <a:p>
            <a:r>
              <a:rPr lang="en-US" sz="1800" dirty="0">
                <a:solidFill>
                  <a:srgbClr val="000000"/>
                </a:solidFill>
                <a:latin typeface="ArialMT"/>
              </a:rPr>
              <a:t>Fuzzy membership,  </a:t>
            </a:r>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00669" y="1588234"/>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760410D-4DEF-E32D-FCF2-E0552E542462}"/>
              </a:ext>
            </a:extLst>
          </p:cNvPr>
          <p:cNvSpPr txBox="1"/>
          <p:nvPr/>
        </p:nvSpPr>
        <p:spPr>
          <a:xfrm>
            <a:off x="5563969" y="1334596"/>
            <a:ext cx="3104970" cy="369332"/>
          </a:xfrm>
          <a:prstGeom prst="rect">
            <a:avLst/>
          </a:prstGeom>
          <a:noFill/>
        </p:spPr>
        <p:txBody>
          <a:bodyPr wrap="square">
            <a:spAutoFit/>
          </a:bodyPr>
          <a:lstStyle/>
          <a:p>
            <a:r>
              <a:rPr lang="en-US" sz="1800" dirty="0">
                <a:solidFill>
                  <a:srgbClr val="FF0000"/>
                </a:solidFill>
              </a:rPr>
              <a:t>10                  18                 26 </a:t>
            </a:r>
            <a:endParaRPr lang="en-US" dirty="0"/>
          </a:p>
        </p:txBody>
      </p:sp>
      <p:cxnSp>
        <p:nvCxnSpPr>
          <p:cNvPr id="15" name="Straight Arrow Connector 14">
            <a:extLst>
              <a:ext uri="{FF2B5EF4-FFF2-40B4-BE49-F238E27FC236}">
                <a16:creationId xmlns:a16="http://schemas.microsoft.com/office/drawing/2014/main" id="{6CA7D8B4-E6E8-26A9-D2F2-7EB5B264095A}"/>
              </a:ext>
            </a:extLst>
          </p:cNvPr>
          <p:cNvCxnSpPr>
            <a:cxnSpLocks/>
          </p:cNvCxnSpPr>
          <p:nvPr/>
        </p:nvCxnSpPr>
        <p:spPr>
          <a:xfrm>
            <a:off x="3429000" y="1441615"/>
            <a:ext cx="2743200" cy="245322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429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3600" dirty="0"/>
              <a:t>Hints: Calculation for </a:t>
            </a:r>
            <a:r>
              <a:rPr lang="en-US" sz="3600" dirty="0">
                <a:solidFill>
                  <a:srgbClr val="000000"/>
                </a:solidFill>
                <a:latin typeface="ArialMT"/>
                <a:sym typeface="Symbol" panose="05050102010706020507" pitchFamily="18" charset="2"/>
              </a:rPr>
              <a:t></a:t>
            </a:r>
            <a:r>
              <a:rPr lang="en-US" sz="3600" dirty="0" err="1">
                <a:solidFill>
                  <a:srgbClr val="000000"/>
                </a:solidFill>
                <a:latin typeface="ArialMT"/>
                <a:sym typeface="Symbol" panose="05050102010706020507" pitchFamily="18" charset="2"/>
              </a:rPr>
              <a:t>A_cold</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3449741" cy="5441997"/>
          </a:xfrm>
        </p:spPr>
        <p:txBody>
          <a:bodyPr>
            <a:normAutofit lnSpcReduction="10000"/>
          </a:bodyPr>
          <a:lstStyle/>
          <a:p>
            <a:r>
              <a:rPr lang="en-US" sz="2800" dirty="0">
                <a:solidFill>
                  <a:srgbClr val="0070C0"/>
                </a:solidFill>
                <a:highlight>
                  <a:srgbClr val="FFFF00"/>
                </a:highlight>
              </a:rPr>
              <a:t>Cold fuzzy set is a trapezium </a:t>
            </a:r>
            <a:r>
              <a:rPr lang="en-US" sz="2800" dirty="0"/>
              <a:t>with (a=0, b=0,c=10,d=13)</a:t>
            </a:r>
          </a:p>
          <a:p>
            <a:r>
              <a:rPr lang="en-US" sz="2800" dirty="0"/>
              <a:t>If x=12</a:t>
            </a:r>
          </a:p>
          <a:p>
            <a:pPr lvl="1">
              <a:buFont typeface="Wingdings" panose="05000000000000000000" pitchFamily="2" charset="2"/>
              <a:buChar char="§"/>
            </a:pPr>
            <a:r>
              <a:rPr lang="en-US" sz="2400" dirty="0" err="1"/>
              <a:t>uA_cold</a:t>
            </a:r>
            <a:r>
              <a:rPr lang="en-US" sz="2400" dirty="0"/>
              <a:t>(x)=(d-x)/(d-c)</a:t>
            </a:r>
          </a:p>
          <a:p>
            <a:pPr lvl="1">
              <a:buFont typeface="Wingdings" panose="05000000000000000000" pitchFamily="2" charset="2"/>
              <a:buChar char="§"/>
            </a:pPr>
            <a:r>
              <a:rPr lang="en-US" sz="2400" dirty="0" err="1"/>
              <a:t>uA_cold</a:t>
            </a:r>
            <a:r>
              <a:rPr lang="en-US" sz="2400" dirty="0"/>
              <a:t>(12) </a:t>
            </a:r>
          </a:p>
          <a:p>
            <a:pPr lvl="1">
              <a:buFont typeface="Wingdings" panose="05000000000000000000" pitchFamily="2" charset="2"/>
              <a:buChar char="§"/>
            </a:pPr>
            <a:r>
              <a:rPr lang="en-US" sz="2400" dirty="0"/>
              <a:t>=(13-12)/(13-10)</a:t>
            </a:r>
          </a:p>
          <a:p>
            <a:pPr lvl="1">
              <a:buFont typeface="Wingdings" panose="05000000000000000000" pitchFamily="2" charset="2"/>
              <a:buChar char="§"/>
            </a:pPr>
            <a:r>
              <a:rPr lang="en-US" sz="2400" dirty="0" err="1">
                <a:solidFill>
                  <a:srgbClr val="FF0000"/>
                </a:solidFill>
              </a:rPr>
              <a:t>uA_cold</a:t>
            </a:r>
            <a:r>
              <a:rPr lang="en-US" sz="2400" dirty="0">
                <a:solidFill>
                  <a:srgbClr val="FF0000"/>
                </a:solidFill>
              </a:rPr>
              <a:t>(x=19)=0.33</a:t>
            </a:r>
          </a:p>
          <a:p>
            <a:pPr lvl="1">
              <a:buFont typeface="Wingdings" panose="05000000000000000000" pitchFamily="2" charset="2"/>
              <a:buChar char="§"/>
            </a:pPr>
            <a:r>
              <a:rPr lang="en-US" sz="2400" dirty="0">
                <a:solidFill>
                  <a:srgbClr val="FF0000"/>
                </a:solidFill>
              </a:rPr>
              <a:t>(this result will be used for student exercise later)</a:t>
            </a:r>
            <a:endParaRPr lang="en-US" sz="24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66</a:t>
            </a:fld>
            <a:endParaRPr lang="en-US" altLang="zh-HK"/>
          </a:p>
        </p:txBody>
      </p:sp>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441616"/>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57280" y="140468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A762AEC1-7EB4-A1FD-319F-A7D6A04B4A7A}"/>
              </a:ext>
            </a:extLst>
          </p:cNvPr>
          <p:cNvCxnSpPr>
            <a:cxnSpLocks/>
          </p:cNvCxnSpPr>
          <p:nvPr/>
        </p:nvCxnSpPr>
        <p:spPr>
          <a:xfrm>
            <a:off x="4627463" y="3537994"/>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B89C391-3AC6-E734-5510-D6382B822CB0}"/>
              </a:ext>
            </a:extLst>
          </p:cNvPr>
          <p:cNvSpPr txBox="1"/>
          <p:nvPr/>
        </p:nvSpPr>
        <p:spPr>
          <a:xfrm>
            <a:off x="4109837" y="3248023"/>
            <a:ext cx="1683474" cy="369332"/>
          </a:xfrm>
          <a:prstGeom prst="rect">
            <a:avLst/>
          </a:prstGeom>
          <a:noFill/>
        </p:spPr>
        <p:txBody>
          <a:bodyPr wrap="none" rtlCol="0">
            <a:spAutoFit/>
          </a:bodyPr>
          <a:lstStyle/>
          <a:p>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A_cold</a:t>
            </a:r>
            <a:r>
              <a:rPr lang="en-US" sz="1800" dirty="0">
                <a:solidFill>
                  <a:srgbClr val="000000"/>
                </a:solidFill>
                <a:latin typeface="ArialMT"/>
                <a:sym typeface="Symbol" panose="05050102010706020507" pitchFamily="18" charset="2"/>
              </a:rPr>
              <a:t>(x=12)</a:t>
            </a:r>
            <a:endParaRPr lang="en-US" dirty="0"/>
          </a:p>
        </p:txBody>
      </p: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30454" y="672976"/>
            <a:ext cx="2481095" cy="646331"/>
          </a:xfrm>
          <a:prstGeom prst="rect">
            <a:avLst/>
          </a:prstGeom>
          <a:noFill/>
        </p:spPr>
        <p:txBody>
          <a:bodyPr wrap="square">
            <a:spAutoFit/>
          </a:bodyPr>
          <a:lstStyle/>
          <a:p>
            <a:r>
              <a:rPr lang="en-US" sz="1800" dirty="0">
                <a:solidFill>
                  <a:srgbClr val="000000"/>
                </a:solidFill>
                <a:latin typeface="ArialMT"/>
              </a:rPr>
              <a:t>Fuzzy membership</a:t>
            </a:r>
          </a:p>
          <a:p>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10 11 12 13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23    25 26</a:t>
            </a:r>
            <a:endParaRPr lang="en-US" dirty="0"/>
          </a:p>
        </p:txBody>
      </p:sp>
      <p:sp>
        <p:nvSpPr>
          <p:cNvPr id="52" name="TextBox 51">
            <a:extLst>
              <a:ext uri="{FF2B5EF4-FFF2-40B4-BE49-F238E27FC236}">
                <a16:creationId xmlns:a16="http://schemas.microsoft.com/office/drawing/2014/main" id="{E9AF1D1A-BEE3-07B0-CF5B-51A7F7685910}"/>
              </a:ext>
            </a:extLst>
          </p:cNvPr>
          <p:cNvSpPr txBox="1"/>
          <p:nvPr/>
        </p:nvSpPr>
        <p:spPr>
          <a:xfrm>
            <a:off x="6689062" y="4842290"/>
            <a:ext cx="576461" cy="369332"/>
          </a:xfrm>
          <a:prstGeom prst="rect">
            <a:avLst/>
          </a:prstGeom>
          <a:noFill/>
        </p:spPr>
        <p:txBody>
          <a:bodyPr wrap="square">
            <a:spAutoFit/>
          </a:bodyPr>
          <a:lstStyle/>
          <a:p>
            <a:r>
              <a:rPr lang="en-US" sz="1800" dirty="0">
                <a:solidFill>
                  <a:srgbClr val="FF0000"/>
                </a:solidFill>
              </a:rPr>
              <a:t>18</a:t>
            </a:r>
            <a:endParaRPr lang="en-US" dirty="0"/>
          </a:p>
        </p:txBody>
      </p:sp>
      <p:cxnSp>
        <p:nvCxnSpPr>
          <p:cNvPr id="53" name="Straight Connector 52">
            <a:extLst>
              <a:ext uri="{FF2B5EF4-FFF2-40B4-BE49-F238E27FC236}">
                <a16:creationId xmlns:a16="http://schemas.microsoft.com/office/drawing/2014/main" id="{1A8B9B6F-DD6E-790C-3AFA-EBA8424207E1}"/>
              </a:ext>
            </a:extLst>
          </p:cNvPr>
          <p:cNvCxnSpPr>
            <a:cxnSpLocks/>
          </p:cNvCxnSpPr>
          <p:nvPr/>
        </p:nvCxnSpPr>
        <p:spPr>
          <a:xfrm flipV="1">
            <a:off x="5792078" y="1521731"/>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pic>
        <p:nvPicPr>
          <p:cNvPr id="7" name="Picture 6">
            <a:extLst>
              <a:ext uri="{FF2B5EF4-FFF2-40B4-BE49-F238E27FC236}">
                <a16:creationId xmlns:a16="http://schemas.microsoft.com/office/drawing/2014/main" id="{BDFA01D2-B642-569C-0CDD-474A4507F097}"/>
              </a:ext>
            </a:extLst>
          </p:cNvPr>
          <p:cNvPicPr>
            <a:picLocks noChangeAspect="1"/>
          </p:cNvPicPr>
          <p:nvPr/>
        </p:nvPicPr>
        <p:blipFill>
          <a:blip r:embed="rId2"/>
          <a:stretch>
            <a:fillRect/>
          </a:stretch>
        </p:blipFill>
        <p:spPr>
          <a:xfrm>
            <a:off x="6691604" y="5312203"/>
            <a:ext cx="2123489" cy="1325946"/>
          </a:xfrm>
          <a:prstGeom prst="rect">
            <a:avLst/>
          </a:prstGeom>
        </p:spPr>
      </p:pic>
      <p:pic>
        <p:nvPicPr>
          <p:cNvPr id="8" name="Picture 7">
            <a:extLst>
              <a:ext uri="{FF2B5EF4-FFF2-40B4-BE49-F238E27FC236}">
                <a16:creationId xmlns:a16="http://schemas.microsoft.com/office/drawing/2014/main" id="{5961F87A-2918-0CEE-445B-E5767A7D882E}"/>
              </a:ext>
            </a:extLst>
          </p:cNvPr>
          <p:cNvPicPr>
            <a:picLocks noChangeAspect="1"/>
          </p:cNvPicPr>
          <p:nvPr/>
        </p:nvPicPr>
        <p:blipFill>
          <a:blip r:embed="rId3"/>
          <a:stretch>
            <a:fillRect/>
          </a:stretch>
        </p:blipFill>
        <p:spPr>
          <a:xfrm>
            <a:off x="3679490" y="4958175"/>
            <a:ext cx="2902058" cy="1952240"/>
          </a:xfrm>
          <a:prstGeom prst="rect">
            <a:avLst/>
          </a:prstGeom>
        </p:spPr>
      </p:pic>
      <p:sp>
        <p:nvSpPr>
          <p:cNvPr id="9" name="TextBox 8">
            <a:extLst>
              <a:ext uri="{FF2B5EF4-FFF2-40B4-BE49-F238E27FC236}">
                <a16:creationId xmlns:a16="http://schemas.microsoft.com/office/drawing/2014/main" id="{1F6EF1CB-B077-1C45-2F70-3C8CD83FB2F8}"/>
              </a:ext>
            </a:extLst>
          </p:cNvPr>
          <p:cNvSpPr txBox="1"/>
          <p:nvPr/>
        </p:nvSpPr>
        <p:spPr>
          <a:xfrm>
            <a:off x="5505005" y="1277046"/>
            <a:ext cx="4572000" cy="369332"/>
          </a:xfrm>
          <a:prstGeom prst="rect">
            <a:avLst/>
          </a:prstGeom>
          <a:noFill/>
        </p:spPr>
        <p:txBody>
          <a:bodyPr wrap="square">
            <a:spAutoFit/>
          </a:bodyPr>
          <a:lstStyle/>
          <a:p>
            <a:r>
              <a:rPr lang="en-US" sz="1800" dirty="0">
                <a:solidFill>
                  <a:srgbClr val="FF0000"/>
                </a:solidFill>
              </a:rPr>
              <a:t>10                  18                 26 </a:t>
            </a:r>
            <a:endParaRPr lang="en-US" dirty="0"/>
          </a:p>
        </p:txBody>
      </p:sp>
      <p:cxnSp>
        <p:nvCxnSpPr>
          <p:cNvPr id="6" name="Straight Arrow Connector 5">
            <a:extLst>
              <a:ext uri="{FF2B5EF4-FFF2-40B4-BE49-F238E27FC236}">
                <a16:creationId xmlns:a16="http://schemas.microsoft.com/office/drawing/2014/main" id="{1DB06EA0-1962-8691-6ED2-270B922515F0}"/>
              </a:ext>
            </a:extLst>
          </p:cNvPr>
          <p:cNvCxnSpPr>
            <a:cxnSpLocks/>
          </p:cNvCxnSpPr>
          <p:nvPr/>
        </p:nvCxnSpPr>
        <p:spPr>
          <a:xfrm>
            <a:off x="3429000" y="1441615"/>
            <a:ext cx="2736203" cy="198738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793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41C1-665D-9BE4-0E85-FD5F3FE95121}"/>
              </a:ext>
            </a:extLst>
          </p:cNvPr>
          <p:cNvSpPr>
            <a:spLocks noGrp="1"/>
          </p:cNvSpPr>
          <p:nvPr>
            <p:ph type="ctrTitle"/>
          </p:nvPr>
        </p:nvSpPr>
        <p:spPr/>
        <p:txBody>
          <a:bodyPr>
            <a:normAutofit/>
          </a:bodyPr>
          <a:lstStyle/>
          <a:p>
            <a:r>
              <a:rPr lang="en-US" dirty="0"/>
              <a:t>Application of fuzzy inference systems</a:t>
            </a:r>
          </a:p>
        </p:txBody>
      </p:sp>
      <p:sp>
        <p:nvSpPr>
          <p:cNvPr id="7" name="Subtitle 6">
            <a:extLst>
              <a:ext uri="{FF2B5EF4-FFF2-40B4-BE49-F238E27FC236}">
                <a16:creationId xmlns:a16="http://schemas.microsoft.com/office/drawing/2014/main" id="{F01C362D-0252-7ADA-F3CC-D1572DFA67C4}"/>
              </a:ext>
            </a:extLst>
          </p:cNvPr>
          <p:cNvSpPr>
            <a:spLocks noGrp="1"/>
          </p:cNvSpPr>
          <p:nvPr>
            <p:ph type="subTitle" idx="1"/>
          </p:nvPr>
        </p:nvSpPr>
        <p:spPr/>
        <p:txBody>
          <a:bodyPr/>
          <a:lstStyle/>
          <a:p>
            <a:r>
              <a:rPr lang="en-US" dirty="0"/>
              <a:t>Case studies</a:t>
            </a:r>
          </a:p>
        </p:txBody>
      </p:sp>
      <p:sp>
        <p:nvSpPr>
          <p:cNvPr id="5" name="Footer Placeholder 4">
            <a:extLst>
              <a:ext uri="{FF2B5EF4-FFF2-40B4-BE49-F238E27FC236}">
                <a16:creationId xmlns:a16="http://schemas.microsoft.com/office/drawing/2014/main" id="{BA6038E6-9AE8-BD27-0070-371251AA5AEC}"/>
              </a:ext>
            </a:extLst>
          </p:cNvPr>
          <p:cNvSpPr>
            <a:spLocks noGrp="1"/>
          </p:cNvSpPr>
          <p:nvPr>
            <p:ph type="ftr" sz="quarter" idx="11"/>
          </p:nvPr>
        </p:nvSpPr>
        <p:spPr/>
        <p:txBody>
          <a:bodyPr/>
          <a:lstStyle/>
          <a:p>
            <a:pPr>
              <a:defRPr/>
            </a:pPr>
            <a:r>
              <a:rPr lang="en-US" altLang="zh-HK"/>
              <a:t>Fuzzy Logic v3 (231122b)</a:t>
            </a:r>
          </a:p>
        </p:txBody>
      </p:sp>
      <p:sp>
        <p:nvSpPr>
          <p:cNvPr id="6" name="Slide Number Placeholder 5">
            <a:extLst>
              <a:ext uri="{FF2B5EF4-FFF2-40B4-BE49-F238E27FC236}">
                <a16:creationId xmlns:a16="http://schemas.microsoft.com/office/drawing/2014/main" id="{784A35CD-A7A9-0BFC-082C-165C2857940A}"/>
              </a:ext>
            </a:extLst>
          </p:cNvPr>
          <p:cNvSpPr>
            <a:spLocks noGrp="1"/>
          </p:cNvSpPr>
          <p:nvPr>
            <p:ph type="sldNum" sz="quarter" idx="12"/>
          </p:nvPr>
        </p:nvSpPr>
        <p:spPr/>
        <p:txBody>
          <a:bodyPr/>
          <a:lstStyle/>
          <a:p>
            <a:fld id="{E1B860EA-854B-4652-BAFD-53AC54187DE3}" type="slidenum">
              <a:rPr lang="en-US" altLang="zh-HK" smtClean="0"/>
              <a:pPr/>
              <a:t>67</a:t>
            </a:fld>
            <a:endParaRPr lang="en-US" altLang="zh-HK"/>
          </a:p>
        </p:txBody>
      </p:sp>
    </p:spTree>
    <p:extLst>
      <p:ext uri="{BB962C8B-B14F-4D97-AF65-F5344CB8AC3E}">
        <p14:creationId xmlns:p14="http://schemas.microsoft.com/office/powerpoint/2010/main" val="709541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A6F9C-F514-99E8-7F1F-2BC918E476B3}"/>
              </a:ext>
            </a:extLst>
          </p:cNvPr>
          <p:cNvSpPr>
            <a:spLocks noGrp="1"/>
          </p:cNvSpPr>
          <p:nvPr>
            <p:ph type="title"/>
          </p:nvPr>
        </p:nvSpPr>
        <p:spPr/>
        <p:txBody>
          <a:bodyPr>
            <a:normAutofit fontScale="90000"/>
          </a:bodyPr>
          <a:lstStyle/>
          <a:p>
            <a:r>
              <a:rPr lang="en-US" dirty="0"/>
              <a:t>Fuzzy Case study 1</a:t>
            </a:r>
            <a:br>
              <a:rPr lang="en-US" dirty="0"/>
            </a:br>
            <a:endParaRPr lang="en-US" dirty="0"/>
          </a:p>
        </p:txBody>
      </p:sp>
      <p:sp>
        <p:nvSpPr>
          <p:cNvPr id="5" name="Footer Placeholder 4">
            <a:extLst>
              <a:ext uri="{FF2B5EF4-FFF2-40B4-BE49-F238E27FC236}">
                <a16:creationId xmlns:a16="http://schemas.microsoft.com/office/drawing/2014/main" id="{D78C836F-FA5E-4E2E-EE64-C1C6A4322CD1}"/>
              </a:ext>
            </a:extLst>
          </p:cNvPr>
          <p:cNvSpPr>
            <a:spLocks noGrp="1"/>
          </p:cNvSpPr>
          <p:nvPr>
            <p:ph type="ftr" sz="quarter" idx="11"/>
          </p:nvPr>
        </p:nvSpPr>
        <p:spPr/>
        <p:txBody>
          <a:bodyPr/>
          <a:lstStyle/>
          <a:p>
            <a:pPr>
              <a:defRPr/>
            </a:pPr>
            <a:r>
              <a:rPr lang="en-US" altLang="zh-HK"/>
              <a:t>Fuzzy Logic v3 (231122b)</a:t>
            </a:r>
          </a:p>
        </p:txBody>
      </p:sp>
      <p:sp>
        <p:nvSpPr>
          <p:cNvPr id="6" name="Slide Number Placeholder 5">
            <a:extLst>
              <a:ext uri="{FF2B5EF4-FFF2-40B4-BE49-F238E27FC236}">
                <a16:creationId xmlns:a16="http://schemas.microsoft.com/office/drawing/2014/main" id="{BD6F8AB6-B2E9-3AA6-4288-53810298421E}"/>
              </a:ext>
            </a:extLst>
          </p:cNvPr>
          <p:cNvSpPr>
            <a:spLocks noGrp="1"/>
          </p:cNvSpPr>
          <p:nvPr>
            <p:ph type="sldNum" sz="quarter" idx="12"/>
          </p:nvPr>
        </p:nvSpPr>
        <p:spPr/>
        <p:txBody>
          <a:bodyPr/>
          <a:lstStyle/>
          <a:p>
            <a:fld id="{E1B860EA-854B-4652-BAFD-53AC54187DE3}" type="slidenum">
              <a:rPr lang="en-US" altLang="zh-HK" smtClean="0"/>
              <a:pPr/>
              <a:t>68</a:t>
            </a:fld>
            <a:endParaRPr lang="en-US" altLang="zh-HK"/>
          </a:p>
        </p:txBody>
      </p:sp>
      <p:sp>
        <p:nvSpPr>
          <p:cNvPr id="12" name="Content Placeholder 11">
            <a:extLst>
              <a:ext uri="{FF2B5EF4-FFF2-40B4-BE49-F238E27FC236}">
                <a16:creationId xmlns:a16="http://schemas.microsoft.com/office/drawing/2014/main" id="{F8E90BA8-20B0-542B-3966-F61459BCD49F}"/>
              </a:ext>
            </a:extLst>
          </p:cNvPr>
          <p:cNvSpPr>
            <a:spLocks noGrp="1"/>
          </p:cNvSpPr>
          <p:nvPr>
            <p:ph idx="1"/>
          </p:nvPr>
        </p:nvSpPr>
        <p:spPr>
          <a:xfrm>
            <a:off x="471487" y="914400"/>
            <a:ext cx="8229600" cy="4525963"/>
          </a:xfrm>
        </p:spPr>
        <p:txBody>
          <a:bodyPr/>
          <a:lstStyle/>
          <a:p>
            <a:pPr algn="l"/>
            <a:r>
              <a:rPr lang="en-US" sz="1800" b="0" i="0" u="none" strike="noStrike" baseline="0" dirty="0">
                <a:latin typeface="CharisSIL"/>
              </a:rPr>
              <a:t>Fuzzy logic-based emergency vehicle routing: An IoT system</a:t>
            </a:r>
          </a:p>
          <a:p>
            <a:pPr algn="l"/>
            <a:r>
              <a:rPr lang="en-US" sz="1800" b="0" i="0" u="none" strike="noStrike" baseline="0" dirty="0">
                <a:latin typeface="CharisSIL"/>
              </a:rPr>
              <a:t>development for smart city applications</a:t>
            </a:r>
            <a:endParaRPr lang="en-US" dirty="0"/>
          </a:p>
        </p:txBody>
      </p:sp>
      <p:pic>
        <p:nvPicPr>
          <p:cNvPr id="14" name="Picture 13">
            <a:extLst>
              <a:ext uri="{FF2B5EF4-FFF2-40B4-BE49-F238E27FC236}">
                <a16:creationId xmlns:a16="http://schemas.microsoft.com/office/drawing/2014/main" id="{3AB784AC-35E1-F6AA-802A-35091FFD11F8}"/>
              </a:ext>
            </a:extLst>
          </p:cNvPr>
          <p:cNvPicPr>
            <a:picLocks noChangeAspect="1"/>
          </p:cNvPicPr>
          <p:nvPr/>
        </p:nvPicPr>
        <p:blipFill>
          <a:blip r:embed="rId2"/>
          <a:stretch>
            <a:fillRect/>
          </a:stretch>
        </p:blipFill>
        <p:spPr>
          <a:xfrm>
            <a:off x="1676400" y="1535113"/>
            <a:ext cx="5365696" cy="4022725"/>
          </a:xfrm>
          <a:prstGeom prst="rect">
            <a:avLst/>
          </a:prstGeom>
        </p:spPr>
      </p:pic>
      <p:sp>
        <p:nvSpPr>
          <p:cNvPr id="15" name="TextBox 14">
            <a:extLst>
              <a:ext uri="{FF2B5EF4-FFF2-40B4-BE49-F238E27FC236}">
                <a16:creationId xmlns:a16="http://schemas.microsoft.com/office/drawing/2014/main" id="{80C6BD71-5599-292C-3A26-A1DAAC721819}"/>
              </a:ext>
            </a:extLst>
          </p:cNvPr>
          <p:cNvSpPr txBox="1"/>
          <p:nvPr/>
        </p:nvSpPr>
        <p:spPr>
          <a:xfrm>
            <a:off x="623887" y="5548313"/>
            <a:ext cx="8077200" cy="276999"/>
          </a:xfrm>
          <a:prstGeom prst="rect">
            <a:avLst/>
          </a:prstGeom>
          <a:noFill/>
        </p:spPr>
        <p:txBody>
          <a:bodyPr wrap="square" rtlCol="0">
            <a:spAutoFit/>
          </a:bodyPr>
          <a:lstStyle/>
          <a:p>
            <a:r>
              <a:rPr lang="en-US" sz="1200" b="0" i="0" dirty="0">
                <a:solidFill>
                  <a:srgbClr val="222222"/>
                </a:solidFill>
                <a:effectLst/>
                <a:latin typeface="Arial" panose="020B0604020202020204" pitchFamily="34" charset="0"/>
                <a:hlinkClick r:id="rId3"/>
              </a:rPr>
              <a:t>https://www.sciencedirect.com/science/article/pii/S0045790620306935</a:t>
            </a:r>
            <a:r>
              <a:rPr lang="en-US" sz="1200" b="0" i="0" dirty="0">
                <a:solidFill>
                  <a:srgbClr val="222222"/>
                </a:solidFill>
                <a:effectLst/>
                <a:latin typeface="Arial" panose="020B0604020202020204" pitchFamily="34" charset="0"/>
              </a:rPr>
              <a:t> </a:t>
            </a:r>
            <a:endParaRPr lang="en-US" sz="1200" dirty="0"/>
          </a:p>
        </p:txBody>
      </p:sp>
    </p:spTree>
    <p:extLst>
      <p:ext uri="{BB962C8B-B14F-4D97-AF65-F5344CB8AC3E}">
        <p14:creationId xmlns:p14="http://schemas.microsoft.com/office/powerpoint/2010/main" val="1764525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D919-031D-38F3-5633-C2A800B10950}"/>
              </a:ext>
            </a:extLst>
          </p:cNvPr>
          <p:cNvSpPr>
            <a:spLocks noGrp="1"/>
          </p:cNvSpPr>
          <p:nvPr>
            <p:ph type="title"/>
          </p:nvPr>
        </p:nvSpPr>
        <p:spPr/>
        <p:txBody>
          <a:bodyPr/>
          <a:lstStyle/>
          <a:p>
            <a:r>
              <a:rPr lang="en-US" dirty="0"/>
              <a:t>Vehicle Speed measurement</a:t>
            </a:r>
          </a:p>
        </p:txBody>
      </p:sp>
      <p:sp>
        <p:nvSpPr>
          <p:cNvPr id="3" name="Content Placeholder 2">
            <a:extLst>
              <a:ext uri="{FF2B5EF4-FFF2-40B4-BE49-F238E27FC236}">
                <a16:creationId xmlns:a16="http://schemas.microsoft.com/office/drawing/2014/main" id="{149B22A7-8C01-13B8-8014-41C8BBE23BE8}"/>
              </a:ext>
            </a:extLst>
          </p:cNvPr>
          <p:cNvSpPr>
            <a:spLocks noGrp="1"/>
          </p:cNvSpPr>
          <p:nvPr>
            <p:ph idx="1"/>
          </p:nvPr>
        </p:nvSpPr>
        <p:spPr>
          <a:xfrm>
            <a:off x="457200" y="1524000"/>
            <a:ext cx="3124200" cy="4602163"/>
          </a:xfrm>
        </p:spPr>
        <p:txBody>
          <a:bodyPr/>
          <a:lstStyle/>
          <a:p>
            <a:r>
              <a:rPr lang="en-US" dirty="0"/>
              <a:t>Using laser detection sensors</a:t>
            </a:r>
          </a:p>
        </p:txBody>
      </p:sp>
      <p:sp>
        <p:nvSpPr>
          <p:cNvPr id="4" name="Footer Placeholder 3">
            <a:extLst>
              <a:ext uri="{FF2B5EF4-FFF2-40B4-BE49-F238E27FC236}">
                <a16:creationId xmlns:a16="http://schemas.microsoft.com/office/drawing/2014/main" id="{B45A9DF6-E02E-A2D8-6298-6C2E6A5F462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C4D21B1D-6B00-E7C1-3668-6F5AFF1478AF}"/>
              </a:ext>
            </a:extLst>
          </p:cNvPr>
          <p:cNvSpPr>
            <a:spLocks noGrp="1"/>
          </p:cNvSpPr>
          <p:nvPr>
            <p:ph type="sldNum" sz="quarter" idx="12"/>
          </p:nvPr>
        </p:nvSpPr>
        <p:spPr/>
        <p:txBody>
          <a:bodyPr/>
          <a:lstStyle/>
          <a:p>
            <a:fld id="{B28686DF-4AC6-44BB-9261-A3C12E8BDC53}" type="slidenum">
              <a:rPr lang="en-US" altLang="zh-HK" smtClean="0"/>
              <a:pPr/>
              <a:t>69</a:t>
            </a:fld>
            <a:endParaRPr lang="en-US" altLang="zh-HK"/>
          </a:p>
        </p:txBody>
      </p:sp>
      <p:pic>
        <p:nvPicPr>
          <p:cNvPr id="7" name="Picture 6">
            <a:extLst>
              <a:ext uri="{FF2B5EF4-FFF2-40B4-BE49-F238E27FC236}">
                <a16:creationId xmlns:a16="http://schemas.microsoft.com/office/drawing/2014/main" id="{968D3F92-BAE0-7CE0-B924-72E066DBEDEC}"/>
              </a:ext>
            </a:extLst>
          </p:cNvPr>
          <p:cNvPicPr>
            <a:picLocks noChangeAspect="1"/>
          </p:cNvPicPr>
          <p:nvPr/>
        </p:nvPicPr>
        <p:blipFill>
          <a:blip r:embed="rId2"/>
          <a:stretch>
            <a:fillRect/>
          </a:stretch>
        </p:blipFill>
        <p:spPr>
          <a:xfrm>
            <a:off x="3200400" y="1293813"/>
            <a:ext cx="5114925" cy="4686300"/>
          </a:xfrm>
          <a:prstGeom prst="rect">
            <a:avLst/>
          </a:prstGeom>
        </p:spPr>
      </p:pic>
    </p:spTree>
    <p:extLst>
      <p:ext uri="{BB962C8B-B14F-4D97-AF65-F5344CB8AC3E}">
        <p14:creationId xmlns:p14="http://schemas.microsoft.com/office/powerpoint/2010/main" val="33630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B89C-3970-8787-CF8C-8A0EE148F69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48A8A4F-A6A6-DB03-F9AD-83A6890D86E4}"/>
              </a:ext>
            </a:extLst>
          </p:cNvPr>
          <p:cNvSpPr>
            <a:spLocks noGrp="1"/>
          </p:cNvSpPr>
          <p:nvPr>
            <p:ph idx="1"/>
          </p:nvPr>
        </p:nvSpPr>
        <p:spPr/>
        <p:txBody>
          <a:bodyPr>
            <a:normAutofit/>
          </a:bodyPr>
          <a:lstStyle/>
          <a:p>
            <a:pPr algn="l"/>
            <a:r>
              <a:rPr lang="en-US" sz="2600" dirty="0">
                <a:latin typeface="Calibri" panose="020F0502020204030204" pitchFamily="34" charset="0"/>
              </a:rPr>
              <a:t>Let X = {d1, d2, d3, d4, d5} be the reference set of dishes.</a:t>
            </a:r>
          </a:p>
          <a:p>
            <a:r>
              <a:rPr lang="en-US" sz="2600" dirty="0">
                <a:latin typeface="Calibri" panose="020F0502020204030204" pitchFamily="34" charset="0"/>
              </a:rPr>
              <a:t>X= Linguistic variable, term set={d1, d2, d3, d4, d5}</a:t>
            </a:r>
          </a:p>
          <a:p>
            <a:pPr algn="l"/>
            <a:r>
              <a:rPr lang="en-US" sz="2600" dirty="0">
                <a:latin typeface="Calibri" panose="020F0502020204030204" pitchFamily="34" charset="0"/>
              </a:rPr>
              <a:t>Let A be the fuzzy set of “spicy” dishes, where “spicy” is a fuzzy description. E.g., Chili is spicy, as well as pepper.</a:t>
            </a:r>
          </a:p>
          <a:p>
            <a:pPr algn="l"/>
            <a:r>
              <a:rPr lang="pt-BR" sz="2800" b="0" i="0" u="none" strike="noStrike" baseline="0" dirty="0">
                <a:latin typeface="Calibri" panose="020F0502020204030204" pitchFamily="34" charset="0"/>
              </a:rPr>
              <a:t>Fuzzy set </a:t>
            </a:r>
            <a:r>
              <a:rPr lang="en-US" sz="2600" dirty="0">
                <a:latin typeface="Calibri" panose="020F0502020204030204" pitchFamily="34" charset="0"/>
              </a:rPr>
              <a:t>A = {(d1,0.3)(d2,0.5)(d3,1)(d4,0.7)(d5,0.15)}</a:t>
            </a:r>
          </a:p>
          <a:p>
            <a:pPr algn="l"/>
            <a:r>
              <a:rPr lang="en-US" sz="2600" dirty="0">
                <a:latin typeface="Calibri" panose="020F0502020204030204" pitchFamily="34" charset="0"/>
              </a:rPr>
              <a:t>Here A shows the spiciness of d1 is 0.3.</a:t>
            </a:r>
          </a:p>
          <a:p>
            <a:pPr algn="l"/>
            <a:r>
              <a:rPr lang="en-US" sz="2600" dirty="0">
                <a:latin typeface="Calibri" panose="020F0502020204030204" pitchFamily="34" charset="0"/>
              </a:rPr>
              <a:t>(d3,1)= very spicy hot chili</a:t>
            </a:r>
          </a:p>
          <a:p>
            <a:pPr algn="l"/>
            <a:r>
              <a:rPr lang="en-US" sz="2600" dirty="0">
                <a:latin typeface="Calibri" panose="020F0502020204030204" pitchFamily="34" charset="0"/>
              </a:rPr>
              <a:t>(d5,0.15)= slightly spicy hot pepper</a:t>
            </a:r>
          </a:p>
          <a:p>
            <a:pPr algn="l"/>
            <a:endParaRPr lang="en-US" sz="4000" dirty="0"/>
          </a:p>
        </p:txBody>
      </p:sp>
      <p:sp>
        <p:nvSpPr>
          <p:cNvPr id="4" name="Footer Placeholder 3">
            <a:extLst>
              <a:ext uri="{FF2B5EF4-FFF2-40B4-BE49-F238E27FC236}">
                <a16:creationId xmlns:a16="http://schemas.microsoft.com/office/drawing/2014/main" id="{8E3505B0-74D8-5ABA-2977-81C8F44FEAC5}"/>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4A6BA926-0E82-3E94-6DDD-FFBBFCBCCA75}"/>
              </a:ext>
            </a:extLst>
          </p:cNvPr>
          <p:cNvSpPr>
            <a:spLocks noGrp="1"/>
          </p:cNvSpPr>
          <p:nvPr>
            <p:ph type="sldNum" sz="quarter" idx="12"/>
          </p:nvPr>
        </p:nvSpPr>
        <p:spPr/>
        <p:txBody>
          <a:bodyPr/>
          <a:lstStyle/>
          <a:p>
            <a:fld id="{B28686DF-4AC6-44BB-9261-A3C12E8BDC53}" type="slidenum">
              <a:rPr lang="en-US" altLang="zh-HK" smtClean="0"/>
              <a:pPr/>
              <a:t>7</a:t>
            </a:fld>
            <a:endParaRPr lang="en-US" altLang="zh-HK"/>
          </a:p>
        </p:txBody>
      </p:sp>
    </p:spTree>
    <p:extLst>
      <p:ext uri="{BB962C8B-B14F-4D97-AF65-F5344CB8AC3E}">
        <p14:creationId xmlns:p14="http://schemas.microsoft.com/office/powerpoint/2010/main" val="2161962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0B76-169E-3B79-44CD-AFA461E49868}"/>
              </a:ext>
            </a:extLst>
          </p:cNvPr>
          <p:cNvSpPr>
            <a:spLocks noGrp="1"/>
          </p:cNvSpPr>
          <p:nvPr>
            <p:ph type="title"/>
          </p:nvPr>
        </p:nvSpPr>
        <p:spPr/>
        <p:txBody>
          <a:bodyPr/>
          <a:lstStyle/>
          <a:p>
            <a:r>
              <a:rPr lang="en-US" dirty="0"/>
              <a:t>Fuzzy inference engine</a:t>
            </a:r>
          </a:p>
        </p:txBody>
      </p:sp>
      <p:sp>
        <p:nvSpPr>
          <p:cNvPr id="3" name="Content Placeholder 2">
            <a:extLst>
              <a:ext uri="{FF2B5EF4-FFF2-40B4-BE49-F238E27FC236}">
                <a16:creationId xmlns:a16="http://schemas.microsoft.com/office/drawing/2014/main" id="{2E1777B2-2AA3-F9BA-0991-1EB661DB9432}"/>
              </a:ext>
            </a:extLst>
          </p:cNvPr>
          <p:cNvSpPr>
            <a:spLocks noGrp="1"/>
          </p:cNvSpPr>
          <p:nvPr>
            <p:ph idx="1"/>
          </p:nvPr>
        </p:nvSpPr>
        <p:spPr>
          <a:xfrm>
            <a:off x="457200" y="1600200"/>
            <a:ext cx="7924800" cy="4525963"/>
          </a:xfrm>
        </p:spPr>
        <p:txBody>
          <a:bodyPr>
            <a:normAutofit/>
          </a:bodyPr>
          <a:lstStyle/>
          <a:p>
            <a:pPr algn="l"/>
            <a:r>
              <a:rPr lang="en-US" sz="2000" i="1" dirty="0">
                <a:latin typeface="CharisSIL-Italic"/>
              </a:rPr>
              <a:t>Membership functions: Gaussian and Bell membership functions.</a:t>
            </a:r>
          </a:p>
          <a:p>
            <a:pPr algn="l"/>
            <a:r>
              <a:rPr lang="en-US" sz="2000" i="1" dirty="0">
                <a:latin typeface="CharisSIL-Italic"/>
              </a:rPr>
              <a:t>Fuzzy rule base: Set of if-then rules which can be built using input and output linguistic variables.</a:t>
            </a:r>
          </a:p>
          <a:p>
            <a:pPr algn="l"/>
            <a:r>
              <a:rPr lang="en-US" sz="2000" i="1" dirty="0">
                <a:latin typeface="CharisSIL-Italic"/>
              </a:rPr>
              <a:t>Defuzzification</a:t>
            </a:r>
            <a:r>
              <a:rPr lang="en-US" sz="2000" b="0" i="0" u="none" strike="noStrike" baseline="0" dirty="0">
                <a:latin typeface="CharisSIL"/>
              </a:rPr>
              <a:t>: Process of translating fuzzy output to a crisp value.</a:t>
            </a:r>
            <a:endParaRPr lang="en-US" sz="3600" dirty="0"/>
          </a:p>
        </p:txBody>
      </p:sp>
      <p:sp>
        <p:nvSpPr>
          <p:cNvPr id="4" name="Footer Placeholder 3">
            <a:extLst>
              <a:ext uri="{FF2B5EF4-FFF2-40B4-BE49-F238E27FC236}">
                <a16:creationId xmlns:a16="http://schemas.microsoft.com/office/drawing/2014/main" id="{474BB78B-B986-2CD2-AE9B-4A6154A521E8}"/>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A6EFCA9-105D-E8B3-3B36-69903AF03534}"/>
              </a:ext>
            </a:extLst>
          </p:cNvPr>
          <p:cNvSpPr>
            <a:spLocks noGrp="1"/>
          </p:cNvSpPr>
          <p:nvPr>
            <p:ph type="sldNum" sz="quarter" idx="12"/>
          </p:nvPr>
        </p:nvSpPr>
        <p:spPr/>
        <p:txBody>
          <a:bodyPr/>
          <a:lstStyle/>
          <a:p>
            <a:fld id="{B28686DF-4AC6-44BB-9261-A3C12E8BDC53}" type="slidenum">
              <a:rPr lang="en-US" altLang="zh-HK" smtClean="0"/>
              <a:pPr/>
              <a:t>70</a:t>
            </a:fld>
            <a:endParaRPr lang="en-US" altLang="zh-HK"/>
          </a:p>
        </p:txBody>
      </p:sp>
      <p:pic>
        <p:nvPicPr>
          <p:cNvPr id="7" name="Picture 6">
            <a:extLst>
              <a:ext uri="{FF2B5EF4-FFF2-40B4-BE49-F238E27FC236}">
                <a16:creationId xmlns:a16="http://schemas.microsoft.com/office/drawing/2014/main" id="{6A1C03E4-48FC-716F-AAF0-98EEFCD4427D}"/>
              </a:ext>
            </a:extLst>
          </p:cNvPr>
          <p:cNvPicPr>
            <a:picLocks noChangeAspect="1"/>
          </p:cNvPicPr>
          <p:nvPr/>
        </p:nvPicPr>
        <p:blipFill>
          <a:blip r:embed="rId2"/>
          <a:stretch>
            <a:fillRect/>
          </a:stretch>
        </p:blipFill>
        <p:spPr>
          <a:xfrm>
            <a:off x="762000" y="3070426"/>
            <a:ext cx="4114800" cy="3055737"/>
          </a:xfrm>
          <a:prstGeom prst="rect">
            <a:avLst/>
          </a:prstGeom>
        </p:spPr>
      </p:pic>
      <p:pic>
        <p:nvPicPr>
          <p:cNvPr id="11" name="Picture 10">
            <a:extLst>
              <a:ext uri="{FF2B5EF4-FFF2-40B4-BE49-F238E27FC236}">
                <a16:creationId xmlns:a16="http://schemas.microsoft.com/office/drawing/2014/main" id="{B8AD61A0-3494-C2E3-8FAC-616C5D46E7D4}"/>
              </a:ext>
            </a:extLst>
          </p:cNvPr>
          <p:cNvPicPr>
            <a:picLocks noChangeAspect="1"/>
          </p:cNvPicPr>
          <p:nvPr/>
        </p:nvPicPr>
        <p:blipFill>
          <a:blip r:embed="rId3"/>
          <a:stretch>
            <a:fillRect/>
          </a:stretch>
        </p:blipFill>
        <p:spPr>
          <a:xfrm>
            <a:off x="4437464" y="3111902"/>
            <a:ext cx="4249336" cy="2949374"/>
          </a:xfrm>
          <a:prstGeom prst="rect">
            <a:avLst/>
          </a:prstGeom>
        </p:spPr>
      </p:pic>
      <p:sp>
        <p:nvSpPr>
          <p:cNvPr id="12" name="TextBox 11">
            <a:extLst>
              <a:ext uri="{FF2B5EF4-FFF2-40B4-BE49-F238E27FC236}">
                <a16:creationId xmlns:a16="http://schemas.microsoft.com/office/drawing/2014/main" id="{41C5A084-5415-6B64-8C6E-E7985E0DFD45}"/>
              </a:ext>
            </a:extLst>
          </p:cNvPr>
          <p:cNvSpPr txBox="1"/>
          <p:nvPr/>
        </p:nvSpPr>
        <p:spPr>
          <a:xfrm>
            <a:off x="4446989" y="3332266"/>
            <a:ext cx="4717648" cy="1061829"/>
          </a:xfrm>
          <a:prstGeom prst="rect">
            <a:avLst/>
          </a:prstGeom>
          <a:noFill/>
        </p:spPr>
        <p:txBody>
          <a:bodyPr wrap="square" rtlCol="0">
            <a:spAutoFit/>
          </a:bodyPr>
          <a:lstStyle/>
          <a:p>
            <a:r>
              <a:rPr lang="en-US" sz="1050" dirty="0"/>
              <a:t>Laser                                                 </a:t>
            </a:r>
            <a:r>
              <a:rPr lang="en-US" sz="1050" dirty="0" err="1"/>
              <a:t>laser</a:t>
            </a:r>
            <a:endParaRPr lang="en-US" sz="1050" dirty="0"/>
          </a:p>
          <a:p>
            <a:r>
              <a:rPr lang="en-US" sz="1050" dirty="0"/>
              <a:t>2</a:t>
            </a:r>
            <a:r>
              <a:rPr lang="en-US" sz="1050" baseline="30000" dirty="0"/>
              <a:t>nd</a:t>
            </a:r>
            <a:endParaRPr lang="en-US" sz="1050" dirty="0"/>
          </a:p>
          <a:p>
            <a:r>
              <a:rPr lang="en-US" sz="1050" dirty="0"/>
              <a:t>laser detector MQ135 /Co2   DTH11 (</a:t>
            </a:r>
            <a:r>
              <a:rPr lang="en-US" sz="1050" dirty="0" err="1"/>
              <a:t>humdidty</a:t>
            </a:r>
            <a:r>
              <a:rPr lang="en-US" sz="1050" dirty="0"/>
              <a:t>/</a:t>
            </a:r>
            <a:r>
              <a:rPr lang="en-US" sz="1050" dirty="0" err="1"/>
              <a:t>temperture</a:t>
            </a:r>
            <a:r>
              <a:rPr lang="en-US" sz="1050" dirty="0"/>
              <a:t>   MQ2/Smoke   sound sensor</a:t>
            </a:r>
          </a:p>
          <a:p>
            <a:endParaRPr lang="en-US" sz="1050" dirty="0"/>
          </a:p>
          <a:p>
            <a:r>
              <a:rPr lang="en-US" sz="1050" dirty="0"/>
              <a:t>First laser </a:t>
            </a:r>
            <a:r>
              <a:rPr lang="en-US" sz="1050" dirty="0" err="1"/>
              <a:t>dector</a:t>
            </a:r>
            <a:endParaRPr lang="en-US" sz="1050" dirty="0"/>
          </a:p>
        </p:txBody>
      </p:sp>
    </p:spTree>
    <p:extLst>
      <p:ext uri="{BB962C8B-B14F-4D97-AF65-F5344CB8AC3E}">
        <p14:creationId xmlns:p14="http://schemas.microsoft.com/office/powerpoint/2010/main" val="3546509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48C-4A5D-9DBA-8597-4BF9F51F8A51}"/>
              </a:ext>
            </a:extLst>
          </p:cNvPr>
          <p:cNvSpPr>
            <a:spLocks noGrp="1"/>
          </p:cNvSpPr>
          <p:nvPr>
            <p:ph type="title"/>
          </p:nvPr>
        </p:nvSpPr>
        <p:spPr/>
        <p:txBody>
          <a:bodyPr/>
          <a:lstStyle/>
          <a:p>
            <a:r>
              <a:rPr lang="en-US" dirty="0"/>
              <a:t>The hardware </a:t>
            </a:r>
          </a:p>
        </p:txBody>
      </p:sp>
      <p:sp>
        <p:nvSpPr>
          <p:cNvPr id="3" name="Content Placeholder 2">
            <a:extLst>
              <a:ext uri="{FF2B5EF4-FFF2-40B4-BE49-F238E27FC236}">
                <a16:creationId xmlns:a16="http://schemas.microsoft.com/office/drawing/2014/main" id="{5091FA29-C943-87BF-A56F-3FF074BD06DF}"/>
              </a:ext>
            </a:extLst>
          </p:cNvPr>
          <p:cNvSpPr>
            <a:spLocks noGrp="1"/>
          </p:cNvSpPr>
          <p:nvPr>
            <p:ph idx="1"/>
          </p:nvPr>
        </p:nvSpPr>
        <p:spPr/>
        <p:txBody>
          <a:bodyPr/>
          <a:lstStyle/>
          <a:p>
            <a:r>
              <a:rPr lang="en-US" dirty="0"/>
              <a:t>The processor and sensors</a:t>
            </a:r>
          </a:p>
        </p:txBody>
      </p:sp>
      <p:sp>
        <p:nvSpPr>
          <p:cNvPr id="4" name="Footer Placeholder 3">
            <a:extLst>
              <a:ext uri="{FF2B5EF4-FFF2-40B4-BE49-F238E27FC236}">
                <a16:creationId xmlns:a16="http://schemas.microsoft.com/office/drawing/2014/main" id="{3670565E-169E-ED99-2721-A48D14BFE47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59C913CD-3E60-4630-8B03-87E06116D811}"/>
              </a:ext>
            </a:extLst>
          </p:cNvPr>
          <p:cNvSpPr>
            <a:spLocks noGrp="1"/>
          </p:cNvSpPr>
          <p:nvPr>
            <p:ph type="sldNum" sz="quarter" idx="12"/>
          </p:nvPr>
        </p:nvSpPr>
        <p:spPr/>
        <p:txBody>
          <a:bodyPr/>
          <a:lstStyle/>
          <a:p>
            <a:fld id="{B28686DF-4AC6-44BB-9261-A3C12E8BDC53}" type="slidenum">
              <a:rPr lang="en-US" altLang="zh-HK" smtClean="0"/>
              <a:pPr/>
              <a:t>71</a:t>
            </a:fld>
            <a:endParaRPr lang="en-US" altLang="zh-HK"/>
          </a:p>
        </p:txBody>
      </p:sp>
      <p:pic>
        <p:nvPicPr>
          <p:cNvPr id="6" name="Picture 5">
            <a:extLst>
              <a:ext uri="{FF2B5EF4-FFF2-40B4-BE49-F238E27FC236}">
                <a16:creationId xmlns:a16="http://schemas.microsoft.com/office/drawing/2014/main" id="{B5DF6C13-BEB1-29EB-B57B-1246FB001C74}"/>
              </a:ext>
            </a:extLst>
          </p:cNvPr>
          <p:cNvPicPr>
            <a:picLocks noChangeAspect="1"/>
          </p:cNvPicPr>
          <p:nvPr/>
        </p:nvPicPr>
        <p:blipFill>
          <a:blip r:embed="rId2"/>
          <a:stretch>
            <a:fillRect/>
          </a:stretch>
        </p:blipFill>
        <p:spPr>
          <a:xfrm>
            <a:off x="1447800" y="2649037"/>
            <a:ext cx="5867400" cy="4072438"/>
          </a:xfrm>
          <a:prstGeom prst="rect">
            <a:avLst/>
          </a:prstGeom>
        </p:spPr>
      </p:pic>
      <p:sp>
        <p:nvSpPr>
          <p:cNvPr id="7" name="TextBox 6">
            <a:extLst>
              <a:ext uri="{FF2B5EF4-FFF2-40B4-BE49-F238E27FC236}">
                <a16:creationId xmlns:a16="http://schemas.microsoft.com/office/drawing/2014/main" id="{D7B19C93-8141-46A7-3F94-BDE6C3CB15B6}"/>
              </a:ext>
            </a:extLst>
          </p:cNvPr>
          <p:cNvSpPr txBox="1"/>
          <p:nvPr/>
        </p:nvSpPr>
        <p:spPr>
          <a:xfrm>
            <a:off x="1409700" y="2618875"/>
            <a:ext cx="6518466" cy="1631216"/>
          </a:xfrm>
          <a:prstGeom prst="rect">
            <a:avLst/>
          </a:prstGeom>
          <a:noFill/>
        </p:spPr>
        <p:txBody>
          <a:bodyPr wrap="square" rtlCol="0">
            <a:spAutoFit/>
          </a:bodyPr>
          <a:lstStyle/>
          <a:p>
            <a:r>
              <a:rPr lang="en-US" sz="2000" dirty="0"/>
              <a:t>Laser                                                 </a:t>
            </a:r>
            <a:r>
              <a:rPr lang="en-US" sz="2000" dirty="0" err="1"/>
              <a:t>laser</a:t>
            </a:r>
            <a:endParaRPr lang="en-US" sz="2000" dirty="0"/>
          </a:p>
          <a:p>
            <a:r>
              <a:rPr lang="en-US" sz="2000" dirty="0"/>
              <a:t>2</a:t>
            </a:r>
            <a:r>
              <a:rPr lang="en-US" sz="2000" baseline="30000" dirty="0"/>
              <a:t>nd </a:t>
            </a:r>
            <a:r>
              <a:rPr lang="en-US" sz="2000" dirty="0"/>
              <a:t>laser detector MQ135 /Co2   DTH11 (humidity/temperature)   MQ2/Smoke   sound sensor </a:t>
            </a:r>
          </a:p>
          <a:p>
            <a:endParaRPr lang="en-US" sz="2000" dirty="0"/>
          </a:p>
          <a:p>
            <a:r>
              <a:rPr lang="en-US" sz="2000" dirty="0"/>
              <a:t>First laser </a:t>
            </a:r>
            <a:r>
              <a:rPr lang="en-US" sz="2000" dirty="0" err="1"/>
              <a:t>dector</a:t>
            </a:r>
            <a:endParaRPr lang="en-US" sz="2000" dirty="0"/>
          </a:p>
        </p:txBody>
      </p:sp>
    </p:spTree>
    <p:extLst>
      <p:ext uri="{BB962C8B-B14F-4D97-AF65-F5344CB8AC3E}">
        <p14:creationId xmlns:p14="http://schemas.microsoft.com/office/powerpoint/2010/main" val="1438543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42CA-7DE8-C1A8-7E6E-5D5E45F4CB4F}"/>
              </a:ext>
            </a:extLst>
          </p:cNvPr>
          <p:cNvSpPr>
            <a:spLocks noGrp="1"/>
          </p:cNvSpPr>
          <p:nvPr>
            <p:ph type="title"/>
          </p:nvPr>
        </p:nvSpPr>
        <p:spPr>
          <a:xfrm>
            <a:off x="514350" y="217488"/>
            <a:ext cx="8229600" cy="1143000"/>
          </a:xfrm>
        </p:spPr>
        <p:txBody>
          <a:bodyPr/>
          <a:lstStyle/>
          <a:p>
            <a:r>
              <a:rPr lang="en-US" dirty="0"/>
              <a:t>Fuzzy membership functions</a:t>
            </a:r>
          </a:p>
        </p:txBody>
      </p:sp>
      <p:sp>
        <p:nvSpPr>
          <p:cNvPr id="3" name="Content Placeholder 2">
            <a:extLst>
              <a:ext uri="{FF2B5EF4-FFF2-40B4-BE49-F238E27FC236}">
                <a16:creationId xmlns:a16="http://schemas.microsoft.com/office/drawing/2014/main" id="{766512DA-DED8-BC2C-B614-696CE134D277}"/>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E508BE39-9766-985D-23E1-D0A5D105E8E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A27F68E0-3EAF-E3F0-C3AB-B9EE37254065}"/>
              </a:ext>
            </a:extLst>
          </p:cNvPr>
          <p:cNvSpPr>
            <a:spLocks noGrp="1"/>
          </p:cNvSpPr>
          <p:nvPr>
            <p:ph type="sldNum" sz="quarter" idx="12"/>
          </p:nvPr>
        </p:nvSpPr>
        <p:spPr/>
        <p:txBody>
          <a:bodyPr/>
          <a:lstStyle/>
          <a:p>
            <a:fld id="{B28686DF-4AC6-44BB-9261-A3C12E8BDC53}" type="slidenum">
              <a:rPr lang="en-US" altLang="zh-HK" smtClean="0"/>
              <a:pPr/>
              <a:t>72</a:t>
            </a:fld>
            <a:endParaRPr lang="en-US" altLang="zh-HK"/>
          </a:p>
        </p:txBody>
      </p:sp>
      <p:pic>
        <p:nvPicPr>
          <p:cNvPr id="7" name="Picture 6">
            <a:extLst>
              <a:ext uri="{FF2B5EF4-FFF2-40B4-BE49-F238E27FC236}">
                <a16:creationId xmlns:a16="http://schemas.microsoft.com/office/drawing/2014/main" id="{D549640A-67D9-3C6D-36DB-FBA266C0C563}"/>
              </a:ext>
            </a:extLst>
          </p:cNvPr>
          <p:cNvPicPr>
            <a:picLocks noChangeAspect="1"/>
          </p:cNvPicPr>
          <p:nvPr/>
        </p:nvPicPr>
        <p:blipFill>
          <a:blip r:embed="rId2"/>
          <a:stretch>
            <a:fillRect/>
          </a:stretch>
        </p:blipFill>
        <p:spPr>
          <a:xfrm>
            <a:off x="733425" y="4083050"/>
            <a:ext cx="7496175" cy="2600325"/>
          </a:xfrm>
          <a:prstGeom prst="rect">
            <a:avLst/>
          </a:prstGeom>
        </p:spPr>
      </p:pic>
      <p:pic>
        <p:nvPicPr>
          <p:cNvPr id="11" name="Picture 10">
            <a:extLst>
              <a:ext uri="{FF2B5EF4-FFF2-40B4-BE49-F238E27FC236}">
                <a16:creationId xmlns:a16="http://schemas.microsoft.com/office/drawing/2014/main" id="{74AB7277-594A-2E46-7F60-5C0BF3A6519B}"/>
              </a:ext>
            </a:extLst>
          </p:cNvPr>
          <p:cNvPicPr>
            <a:picLocks noChangeAspect="1"/>
          </p:cNvPicPr>
          <p:nvPr/>
        </p:nvPicPr>
        <p:blipFill>
          <a:blip r:embed="rId3"/>
          <a:stretch>
            <a:fillRect/>
          </a:stretch>
        </p:blipFill>
        <p:spPr>
          <a:xfrm>
            <a:off x="914400" y="1295400"/>
            <a:ext cx="3021856" cy="3144838"/>
          </a:xfrm>
          <a:prstGeom prst="rect">
            <a:avLst/>
          </a:prstGeom>
        </p:spPr>
      </p:pic>
      <p:pic>
        <p:nvPicPr>
          <p:cNvPr id="13" name="Picture 12">
            <a:extLst>
              <a:ext uri="{FF2B5EF4-FFF2-40B4-BE49-F238E27FC236}">
                <a16:creationId xmlns:a16="http://schemas.microsoft.com/office/drawing/2014/main" id="{1155EB88-CB55-9C83-DB13-F8AFAB9E2487}"/>
              </a:ext>
            </a:extLst>
          </p:cNvPr>
          <p:cNvPicPr>
            <a:picLocks noChangeAspect="1"/>
          </p:cNvPicPr>
          <p:nvPr/>
        </p:nvPicPr>
        <p:blipFill>
          <a:blip r:embed="rId4"/>
          <a:stretch>
            <a:fillRect/>
          </a:stretch>
        </p:blipFill>
        <p:spPr>
          <a:xfrm>
            <a:off x="4681536" y="1379538"/>
            <a:ext cx="3209925" cy="1847850"/>
          </a:xfrm>
          <a:prstGeom prst="rect">
            <a:avLst/>
          </a:prstGeom>
        </p:spPr>
      </p:pic>
    </p:spTree>
    <p:extLst>
      <p:ext uri="{BB962C8B-B14F-4D97-AF65-F5344CB8AC3E}">
        <p14:creationId xmlns:p14="http://schemas.microsoft.com/office/powerpoint/2010/main" val="24581624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17BE-D097-D4EB-C76D-81BAE046E9D0}"/>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42FA83A2-4860-0D48-D306-15B2B1E58785}"/>
              </a:ext>
            </a:extLst>
          </p:cNvPr>
          <p:cNvSpPr>
            <a:spLocks noGrp="1"/>
          </p:cNvSpPr>
          <p:nvPr>
            <p:ph idx="1"/>
          </p:nvPr>
        </p:nvSpPr>
        <p:spPr>
          <a:xfrm>
            <a:off x="457200" y="1143000"/>
            <a:ext cx="3124200" cy="4983163"/>
          </a:xfrm>
        </p:spPr>
        <p:txBody>
          <a:bodyPr/>
          <a:lstStyle/>
          <a:p>
            <a:r>
              <a:rPr lang="en-US" dirty="0"/>
              <a:t>More Fuzzy membership functions</a:t>
            </a:r>
          </a:p>
        </p:txBody>
      </p:sp>
      <p:sp>
        <p:nvSpPr>
          <p:cNvPr id="4" name="Footer Placeholder 3">
            <a:extLst>
              <a:ext uri="{FF2B5EF4-FFF2-40B4-BE49-F238E27FC236}">
                <a16:creationId xmlns:a16="http://schemas.microsoft.com/office/drawing/2014/main" id="{A656EC7C-FF88-6455-8258-D760EB77E0F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CE22FB0B-FF89-17F7-8613-36A7DF229F25}"/>
              </a:ext>
            </a:extLst>
          </p:cNvPr>
          <p:cNvSpPr>
            <a:spLocks noGrp="1"/>
          </p:cNvSpPr>
          <p:nvPr>
            <p:ph type="sldNum" sz="quarter" idx="12"/>
          </p:nvPr>
        </p:nvSpPr>
        <p:spPr/>
        <p:txBody>
          <a:bodyPr/>
          <a:lstStyle/>
          <a:p>
            <a:fld id="{B28686DF-4AC6-44BB-9261-A3C12E8BDC53}" type="slidenum">
              <a:rPr lang="en-US" altLang="zh-HK" smtClean="0"/>
              <a:pPr/>
              <a:t>73</a:t>
            </a:fld>
            <a:endParaRPr lang="en-US" altLang="zh-HK"/>
          </a:p>
        </p:txBody>
      </p:sp>
      <p:pic>
        <p:nvPicPr>
          <p:cNvPr id="7" name="Picture 6">
            <a:extLst>
              <a:ext uri="{FF2B5EF4-FFF2-40B4-BE49-F238E27FC236}">
                <a16:creationId xmlns:a16="http://schemas.microsoft.com/office/drawing/2014/main" id="{C542A9F1-9B74-8175-C50E-8A1E771F50A5}"/>
              </a:ext>
            </a:extLst>
          </p:cNvPr>
          <p:cNvPicPr>
            <a:picLocks noChangeAspect="1"/>
          </p:cNvPicPr>
          <p:nvPr/>
        </p:nvPicPr>
        <p:blipFill>
          <a:blip r:embed="rId2"/>
          <a:stretch>
            <a:fillRect/>
          </a:stretch>
        </p:blipFill>
        <p:spPr>
          <a:xfrm>
            <a:off x="4419600" y="554831"/>
            <a:ext cx="3609975" cy="5686425"/>
          </a:xfrm>
          <a:prstGeom prst="rect">
            <a:avLst/>
          </a:prstGeom>
        </p:spPr>
      </p:pic>
    </p:spTree>
    <p:extLst>
      <p:ext uri="{BB962C8B-B14F-4D97-AF65-F5344CB8AC3E}">
        <p14:creationId xmlns:p14="http://schemas.microsoft.com/office/powerpoint/2010/main" val="1710059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A8D3-B62B-F47D-B8FC-05CC8B696164}"/>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0876726C-C506-BF42-CBCE-C689593DB50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37E15A8-3EF8-7086-082E-4AC3FAAF3F99}"/>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B7129D4-AA1A-5AB8-2290-8A2ADB398F0E}"/>
              </a:ext>
            </a:extLst>
          </p:cNvPr>
          <p:cNvSpPr>
            <a:spLocks noGrp="1"/>
          </p:cNvSpPr>
          <p:nvPr>
            <p:ph type="sldNum" sz="quarter" idx="12"/>
          </p:nvPr>
        </p:nvSpPr>
        <p:spPr/>
        <p:txBody>
          <a:bodyPr/>
          <a:lstStyle/>
          <a:p>
            <a:fld id="{B28686DF-4AC6-44BB-9261-A3C12E8BDC53}" type="slidenum">
              <a:rPr lang="en-US" altLang="zh-HK" smtClean="0"/>
              <a:pPr/>
              <a:t>74</a:t>
            </a:fld>
            <a:endParaRPr lang="en-US" altLang="zh-HK"/>
          </a:p>
        </p:txBody>
      </p:sp>
      <p:pic>
        <p:nvPicPr>
          <p:cNvPr id="7" name="Picture 6">
            <a:extLst>
              <a:ext uri="{FF2B5EF4-FFF2-40B4-BE49-F238E27FC236}">
                <a16:creationId xmlns:a16="http://schemas.microsoft.com/office/drawing/2014/main" id="{A0B733BB-7287-1B3D-109B-523E4D212AE5}"/>
              </a:ext>
            </a:extLst>
          </p:cNvPr>
          <p:cNvPicPr>
            <a:picLocks noChangeAspect="1"/>
          </p:cNvPicPr>
          <p:nvPr/>
        </p:nvPicPr>
        <p:blipFill>
          <a:blip r:embed="rId2"/>
          <a:stretch>
            <a:fillRect/>
          </a:stretch>
        </p:blipFill>
        <p:spPr>
          <a:xfrm>
            <a:off x="1143000" y="1581151"/>
            <a:ext cx="7798808" cy="4525962"/>
          </a:xfrm>
          <a:prstGeom prst="rect">
            <a:avLst/>
          </a:prstGeom>
        </p:spPr>
      </p:pic>
    </p:spTree>
    <p:extLst>
      <p:ext uri="{BB962C8B-B14F-4D97-AF65-F5344CB8AC3E}">
        <p14:creationId xmlns:p14="http://schemas.microsoft.com/office/powerpoint/2010/main" val="3627917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83EA-7E0B-36A3-2E80-FDC67BFBF089}"/>
              </a:ext>
            </a:extLst>
          </p:cNvPr>
          <p:cNvSpPr>
            <a:spLocks noGrp="1"/>
          </p:cNvSpPr>
          <p:nvPr>
            <p:ph type="title"/>
          </p:nvPr>
        </p:nvSpPr>
        <p:spPr/>
        <p:txBody>
          <a:bodyPr>
            <a:normAutofit fontScale="90000"/>
          </a:bodyPr>
          <a:lstStyle/>
          <a:p>
            <a:r>
              <a:rPr lang="en-US" dirty="0"/>
              <a:t>Fuzzy Case study 2: Fuzzy control of smart transportation </a:t>
            </a:r>
          </a:p>
        </p:txBody>
      </p:sp>
      <p:sp>
        <p:nvSpPr>
          <p:cNvPr id="3" name="Content Placeholder 2">
            <a:extLst>
              <a:ext uri="{FF2B5EF4-FFF2-40B4-BE49-F238E27FC236}">
                <a16:creationId xmlns:a16="http://schemas.microsoft.com/office/drawing/2014/main" id="{4D4F177F-DCFF-3B68-1B52-A2A6B2907169}"/>
              </a:ext>
            </a:extLst>
          </p:cNvPr>
          <p:cNvSpPr>
            <a:spLocks noGrp="1"/>
          </p:cNvSpPr>
          <p:nvPr>
            <p:ph idx="1"/>
          </p:nvPr>
        </p:nvSpPr>
        <p:spPr/>
        <p:txBody>
          <a:bodyPr>
            <a:normAutofit fontScale="92500" lnSpcReduction="10000"/>
          </a:bodyPr>
          <a:lstStyle/>
          <a:p>
            <a:r>
              <a:rPr lang="en-US" dirty="0"/>
              <a:t>Digital and programmable economy applications: A smart cities congestion case by fuzzy sets1 </a:t>
            </a:r>
            <a:r>
              <a:rPr lang="en-US" dirty="0" err="1"/>
              <a:t>Ferran</a:t>
            </a:r>
            <a:r>
              <a:rPr lang="en-US" dirty="0"/>
              <a:t> </a:t>
            </a:r>
            <a:r>
              <a:rPr lang="en-US" dirty="0" err="1"/>
              <a:t>Herraiz-Faixo</a:t>
            </a:r>
            <a:r>
              <a:rPr lang="en-US" dirty="0"/>
              <a:t>´∗, Francisco-Javier Arroyo-Canada, Mar ˜ ´</a:t>
            </a:r>
            <a:r>
              <a:rPr lang="en-US" dirty="0" err="1"/>
              <a:t>ıa</a:t>
            </a:r>
            <a:r>
              <a:rPr lang="en-US" dirty="0"/>
              <a:t>-Pilar Lopez-Jurado ´ and Ana M. </a:t>
            </a:r>
            <a:r>
              <a:rPr lang="en-US" dirty="0" err="1"/>
              <a:t>Lauroba</a:t>
            </a:r>
            <a:r>
              <a:rPr lang="en-US" dirty="0"/>
              <a:t>-Perez ´ Department of Business and Management, University of Barcelona. Av. Diagonal, Barcelona, Spain</a:t>
            </a:r>
          </a:p>
          <a:p>
            <a:r>
              <a:rPr lang="en-US" dirty="0">
                <a:hlinkClick r:id="rId2"/>
              </a:rPr>
              <a:t>https://www.researchgate.net/publication/338875663_Digital_and_Programmable_Economy_Applications_A_Smart_Cities_Case_by_Fuzzy_Sets</a:t>
            </a:r>
            <a:r>
              <a:rPr lang="en-US" dirty="0"/>
              <a:t> </a:t>
            </a:r>
          </a:p>
        </p:txBody>
      </p:sp>
      <p:sp>
        <p:nvSpPr>
          <p:cNvPr id="4" name="Footer Placeholder 3">
            <a:extLst>
              <a:ext uri="{FF2B5EF4-FFF2-40B4-BE49-F238E27FC236}">
                <a16:creationId xmlns:a16="http://schemas.microsoft.com/office/drawing/2014/main" id="{7EF772C5-354C-4F00-F642-0BA869D8386C}"/>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D71D05FC-F400-10AC-7647-80CBE877EEF0}"/>
              </a:ext>
            </a:extLst>
          </p:cNvPr>
          <p:cNvSpPr>
            <a:spLocks noGrp="1"/>
          </p:cNvSpPr>
          <p:nvPr>
            <p:ph type="sldNum" sz="quarter" idx="12"/>
          </p:nvPr>
        </p:nvSpPr>
        <p:spPr/>
        <p:txBody>
          <a:bodyPr/>
          <a:lstStyle/>
          <a:p>
            <a:fld id="{B28686DF-4AC6-44BB-9261-A3C12E8BDC53}" type="slidenum">
              <a:rPr lang="en-US" altLang="zh-HK" smtClean="0"/>
              <a:pPr/>
              <a:t>75</a:t>
            </a:fld>
            <a:endParaRPr lang="en-US" altLang="zh-HK"/>
          </a:p>
        </p:txBody>
      </p:sp>
    </p:spTree>
    <p:extLst>
      <p:ext uri="{BB962C8B-B14F-4D97-AF65-F5344CB8AC3E}">
        <p14:creationId xmlns:p14="http://schemas.microsoft.com/office/powerpoint/2010/main" val="2161661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FEF3-8CDC-8CF1-5213-74668370E401}"/>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C2211492-5008-3C92-9558-A7F7EF789FAE}"/>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069AD571-BC7B-E50D-C00F-58BA741509BB}"/>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6AE00A6-9933-A855-E708-86B2BA798BEE}"/>
              </a:ext>
            </a:extLst>
          </p:cNvPr>
          <p:cNvSpPr>
            <a:spLocks noGrp="1"/>
          </p:cNvSpPr>
          <p:nvPr>
            <p:ph type="sldNum" sz="quarter" idx="12"/>
          </p:nvPr>
        </p:nvSpPr>
        <p:spPr/>
        <p:txBody>
          <a:bodyPr/>
          <a:lstStyle/>
          <a:p>
            <a:fld id="{B28686DF-4AC6-44BB-9261-A3C12E8BDC53}" type="slidenum">
              <a:rPr lang="en-US" altLang="zh-HK" smtClean="0"/>
              <a:pPr/>
              <a:t>76</a:t>
            </a:fld>
            <a:endParaRPr lang="en-US" altLang="zh-HK"/>
          </a:p>
        </p:txBody>
      </p:sp>
      <p:pic>
        <p:nvPicPr>
          <p:cNvPr id="7" name="Picture 6">
            <a:extLst>
              <a:ext uri="{FF2B5EF4-FFF2-40B4-BE49-F238E27FC236}">
                <a16:creationId xmlns:a16="http://schemas.microsoft.com/office/drawing/2014/main" id="{870AADD9-7937-DCB2-E876-6EAA89BD368D}"/>
              </a:ext>
            </a:extLst>
          </p:cNvPr>
          <p:cNvPicPr>
            <a:picLocks noChangeAspect="1"/>
          </p:cNvPicPr>
          <p:nvPr/>
        </p:nvPicPr>
        <p:blipFill>
          <a:blip r:embed="rId2"/>
          <a:stretch>
            <a:fillRect/>
          </a:stretch>
        </p:blipFill>
        <p:spPr>
          <a:xfrm>
            <a:off x="1862740" y="413293"/>
            <a:ext cx="5694744" cy="3385595"/>
          </a:xfrm>
          <a:prstGeom prst="rect">
            <a:avLst/>
          </a:prstGeom>
        </p:spPr>
      </p:pic>
      <p:pic>
        <p:nvPicPr>
          <p:cNvPr id="9" name="Picture 8">
            <a:extLst>
              <a:ext uri="{FF2B5EF4-FFF2-40B4-BE49-F238E27FC236}">
                <a16:creationId xmlns:a16="http://schemas.microsoft.com/office/drawing/2014/main" id="{6536D229-F2A7-F084-0375-41462DA47090}"/>
              </a:ext>
            </a:extLst>
          </p:cNvPr>
          <p:cNvPicPr>
            <a:picLocks noChangeAspect="1"/>
          </p:cNvPicPr>
          <p:nvPr/>
        </p:nvPicPr>
        <p:blipFill>
          <a:blip r:embed="rId3"/>
          <a:stretch>
            <a:fillRect/>
          </a:stretch>
        </p:blipFill>
        <p:spPr>
          <a:xfrm>
            <a:off x="2469355" y="3981450"/>
            <a:ext cx="4481513" cy="3144519"/>
          </a:xfrm>
          <a:prstGeom prst="rect">
            <a:avLst/>
          </a:prstGeom>
        </p:spPr>
      </p:pic>
    </p:spTree>
    <p:extLst>
      <p:ext uri="{BB962C8B-B14F-4D97-AF65-F5344CB8AC3E}">
        <p14:creationId xmlns:p14="http://schemas.microsoft.com/office/powerpoint/2010/main" val="2385206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C665-AD6D-0AA1-9355-46D5C392AF93}"/>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ECADE57D-2F97-01A6-AFB5-F1BC1184240E}"/>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5E22245B-52E5-16CE-1358-F3AB0FE034AC}"/>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3B538581-D22C-99BC-8E72-CC79EAE1E4CC}"/>
              </a:ext>
            </a:extLst>
          </p:cNvPr>
          <p:cNvSpPr>
            <a:spLocks noGrp="1"/>
          </p:cNvSpPr>
          <p:nvPr>
            <p:ph type="sldNum" sz="quarter" idx="12"/>
          </p:nvPr>
        </p:nvSpPr>
        <p:spPr/>
        <p:txBody>
          <a:bodyPr/>
          <a:lstStyle/>
          <a:p>
            <a:fld id="{B28686DF-4AC6-44BB-9261-A3C12E8BDC53}" type="slidenum">
              <a:rPr lang="en-US" altLang="zh-HK" smtClean="0"/>
              <a:pPr/>
              <a:t>77</a:t>
            </a:fld>
            <a:endParaRPr lang="en-US" altLang="zh-HK"/>
          </a:p>
        </p:txBody>
      </p:sp>
      <p:pic>
        <p:nvPicPr>
          <p:cNvPr id="9" name="Picture 8">
            <a:extLst>
              <a:ext uri="{FF2B5EF4-FFF2-40B4-BE49-F238E27FC236}">
                <a16:creationId xmlns:a16="http://schemas.microsoft.com/office/drawing/2014/main" id="{CDB2716C-3E94-E8C8-3682-C7B5E901A484}"/>
              </a:ext>
            </a:extLst>
          </p:cNvPr>
          <p:cNvPicPr>
            <a:picLocks noChangeAspect="1"/>
          </p:cNvPicPr>
          <p:nvPr/>
        </p:nvPicPr>
        <p:blipFill>
          <a:blip r:embed="rId2"/>
          <a:stretch>
            <a:fillRect/>
          </a:stretch>
        </p:blipFill>
        <p:spPr>
          <a:xfrm>
            <a:off x="475879" y="0"/>
            <a:ext cx="8192241" cy="6858000"/>
          </a:xfrm>
          <a:prstGeom prst="rect">
            <a:avLst/>
          </a:prstGeom>
        </p:spPr>
      </p:pic>
    </p:spTree>
    <p:extLst>
      <p:ext uri="{BB962C8B-B14F-4D97-AF65-F5344CB8AC3E}">
        <p14:creationId xmlns:p14="http://schemas.microsoft.com/office/powerpoint/2010/main" val="9661477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6185-35B0-3A24-7568-D3A084D135C9}"/>
              </a:ext>
            </a:extLst>
          </p:cNvPr>
          <p:cNvSpPr>
            <a:spLocks noGrp="1"/>
          </p:cNvSpPr>
          <p:nvPr>
            <p:ph type="title"/>
          </p:nvPr>
        </p:nvSpPr>
        <p:spPr/>
        <p:txBody>
          <a:bodyPr/>
          <a:lstStyle/>
          <a:p>
            <a:r>
              <a:rPr lang="en-US" dirty="0"/>
              <a:t>Fuzzy rules</a:t>
            </a:r>
          </a:p>
        </p:txBody>
      </p:sp>
      <p:sp>
        <p:nvSpPr>
          <p:cNvPr id="3" name="Content Placeholder 2">
            <a:extLst>
              <a:ext uri="{FF2B5EF4-FFF2-40B4-BE49-F238E27FC236}">
                <a16:creationId xmlns:a16="http://schemas.microsoft.com/office/drawing/2014/main" id="{8FF15AE9-4D58-A332-802C-CCBB22DF90D7}"/>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DE26C84C-5558-BE73-21F7-99366F8FB08B}"/>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B1925C48-0B4D-8919-2DD0-065D63D4D494}"/>
              </a:ext>
            </a:extLst>
          </p:cNvPr>
          <p:cNvSpPr>
            <a:spLocks noGrp="1"/>
          </p:cNvSpPr>
          <p:nvPr>
            <p:ph type="sldNum" sz="quarter" idx="12"/>
          </p:nvPr>
        </p:nvSpPr>
        <p:spPr/>
        <p:txBody>
          <a:bodyPr/>
          <a:lstStyle/>
          <a:p>
            <a:fld id="{B28686DF-4AC6-44BB-9261-A3C12E8BDC53}" type="slidenum">
              <a:rPr lang="en-US" altLang="zh-HK" smtClean="0"/>
              <a:pPr/>
              <a:t>78</a:t>
            </a:fld>
            <a:endParaRPr lang="en-US" altLang="zh-HK"/>
          </a:p>
        </p:txBody>
      </p:sp>
      <p:pic>
        <p:nvPicPr>
          <p:cNvPr id="7" name="Picture 6">
            <a:extLst>
              <a:ext uri="{FF2B5EF4-FFF2-40B4-BE49-F238E27FC236}">
                <a16:creationId xmlns:a16="http://schemas.microsoft.com/office/drawing/2014/main" id="{66D2340B-718C-E7E0-3E5E-A59F7F59A965}"/>
              </a:ext>
            </a:extLst>
          </p:cNvPr>
          <p:cNvPicPr>
            <a:picLocks noChangeAspect="1"/>
          </p:cNvPicPr>
          <p:nvPr/>
        </p:nvPicPr>
        <p:blipFill>
          <a:blip r:embed="rId2"/>
          <a:stretch>
            <a:fillRect/>
          </a:stretch>
        </p:blipFill>
        <p:spPr>
          <a:xfrm>
            <a:off x="571500" y="1143000"/>
            <a:ext cx="8143875" cy="6257925"/>
          </a:xfrm>
          <a:prstGeom prst="rect">
            <a:avLst/>
          </a:prstGeom>
        </p:spPr>
      </p:pic>
    </p:spTree>
    <p:extLst>
      <p:ext uri="{BB962C8B-B14F-4D97-AF65-F5344CB8AC3E}">
        <p14:creationId xmlns:p14="http://schemas.microsoft.com/office/powerpoint/2010/main" val="490622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7B95-DD1A-A94B-8276-DCFBD0ADD9DA}"/>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C352E2E1-0780-1FCE-29DE-11735761DBD3}"/>
              </a:ext>
            </a:extLst>
          </p:cNvPr>
          <p:cNvSpPr>
            <a:spLocks noGrp="1"/>
          </p:cNvSpPr>
          <p:nvPr>
            <p:ph idx="1"/>
          </p:nvPr>
        </p:nvSpPr>
        <p:spPr/>
        <p:txBody>
          <a:bodyPr/>
          <a:lstStyle/>
          <a:p>
            <a:r>
              <a:rPr lang="en-US" dirty="0"/>
              <a:t>dd</a:t>
            </a:r>
          </a:p>
        </p:txBody>
      </p:sp>
      <p:sp>
        <p:nvSpPr>
          <p:cNvPr id="4" name="Footer Placeholder 3">
            <a:extLst>
              <a:ext uri="{FF2B5EF4-FFF2-40B4-BE49-F238E27FC236}">
                <a16:creationId xmlns:a16="http://schemas.microsoft.com/office/drawing/2014/main" id="{5B41AC45-7DE2-AB3A-E9A5-47A938745A8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1404DB8-DE4D-E274-3E77-A8AD030B7274}"/>
              </a:ext>
            </a:extLst>
          </p:cNvPr>
          <p:cNvSpPr>
            <a:spLocks noGrp="1"/>
          </p:cNvSpPr>
          <p:nvPr>
            <p:ph type="sldNum" sz="quarter" idx="12"/>
          </p:nvPr>
        </p:nvSpPr>
        <p:spPr/>
        <p:txBody>
          <a:bodyPr/>
          <a:lstStyle/>
          <a:p>
            <a:fld id="{B28686DF-4AC6-44BB-9261-A3C12E8BDC53}" type="slidenum">
              <a:rPr lang="en-US" altLang="zh-HK" smtClean="0"/>
              <a:pPr/>
              <a:t>79</a:t>
            </a:fld>
            <a:endParaRPr lang="en-US" altLang="zh-HK"/>
          </a:p>
        </p:txBody>
      </p:sp>
      <p:pic>
        <p:nvPicPr>
          <p:cNvPr id="7" name="Picture 6">
            <a:extLst>
              <a:ext uri="{FF2B5EF4-FFF2-40B4-BE49-F238E27FC236}">
                <a16:creationId xmlns:a16="http://schemas.microsoft.com/office/drawing/2014/main" id="{5D988CA2-6658-BA61-A397-74586F39F9CF}"/>
              </a:ext>
            </a:extLst>
          </p:cNvPr>
          <p:cNvPicPr>
            <a:picLocks noChangeAspect="1"/>
          </p:cNvPicPr>
          <p:nvPr/>
        </p:nvPicPr>
        <p:blipFill>
          <a:blip r:embed="rId2"/>
          <a:stretch>
            <a:fillRect/>
          </a:stretch>
        </p:blipFill>
        <p:spPr>
          <a:xfrm>
            <a:off x="90487" y="23812"/>
            <a:ext cx="8963025" cy="6810375"/>
          </a:xfrm>
          <a:prstGeom prst="rect">
            <a:avLst/>
          </a:prstGeom>
        </p:spPr>
      </p:pic>
    </p:spTree>
    <p:extLst>
      <p:ext uri="{BB962C8B-B14F-4D97-AF65-F5344CB8AC3E}">
        <p14:creationId xmlns:p14="http://schemas.microsoft.com/office/powerpoint/2010/main" val="105638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64FB-10C8-8A53-5558-8F497ED81C70}"/>
              </a:ext>
            </a:extLst>
          </p:cNvPr>
          <p:cNvSpPr>
            <a:spLocks noGrp="1"/>
          </p:cNvSpPr>
          <p:nvPr>
            <p:ph type="title"/>
          </p:nvPr>
        </p:nvSpPr>
        <p:spPr/>
        <p:txBody>
          <a:bodyPr/>
          <a:lstStyle/>
          <a:p>
            <a:r>
              <a:rPr lang="en-US" sz="4400" b="1" i="0" u="none" strike="noStrike" baseline="0" dirty="0">
                <a:latin typeface="Calibri-Bold"/>
              </a:rPr>
              <a:t>Membership functions</a:t>
            </a:r>
            <a:endParaRPr lang="en-US" dirty="0"/>
          </a:p>
        </p:txBody>
      </p:sp>
      <p:sp>
        <p:nvSpPr>
          <p:cNvPr id="3" name="Content Placeholder 2">
            <a:extLst>
              <a:ext uri="{FF2B5EF4-FFF2-40B4-BE49-F238E27FC236}">
                <a16:creationId xmlns:a16="http://schemas.microsoft.com/office/drawing/2014/main" id="{A462D432-4EA0-F835-654D-C7497AE2C96C}"/>
              </a:ext>
            </a:extLst>
          </p:cNvPr>
          <p:cNvSpPr>
            <a:spLocks noGrp="1"/>
          </p:cNvSpPr>
          <p:nvPr>
            <p:ph idx="1"/>
          </p:nvPr>
        </p:nvSpPr>
        <p:spPr>
          <a:xfrm>
            <a:off x="457200" y="1236843"/>
            <a:ext cx="8229600" cy="4525963"/>
          </a:xfrm>
        </p:spPr>
        <p:txBody>
          <a:bodyPr>
            <a:normAutofit/>
          </a:bodyPr>
          <a:lstStyle/>
          <a:p>
            <a:pPr algn="l"/>
            <a:r>
              <a:rPr lang="en-US" sz="2400" b="1" i="0" u="none" strike="noStrike" baseline="0">
                <a:latin typeface="Calibri-Bold"/>
              </a:rPr>
              <a:t>Membership functions can be designed by experience common sense, or machine learning methods</a:t>
            </a:r>
            <a:endParaRPr lang="en-US" sz="2400" b="1" i="0" u="none" strike="noStrike" baseline="0" dirty="0">
              <a:latin typeface="Calibri-Bold"/>
            </a:endParaRPr>
          </a:p>
        </p:txBody>
      </p:sp>
      <p:sp>
        <p:nvSpPr>
          <p:cNvPr id="4" name="Footer Placeholder 3">
            <a:extLst>
              <a:ext uri="{FF2B5EF4-FFF2-40B4-BE49-F238E27FC236}">
                <a16:creationId xmlns:a16="http://schemas.microsoft.com/office/drawing/2014/main" id="{22FA8219-141F-329F-37C7-7A585748D40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9ADD3C0B-F4FE-1EC9-3623-FAECD383B0D6}"/>
              </a:ext>
            </a:extLst>
          </p:cNvPr>
          <p:cNvSpPr>
            <a:spLocks noGrp="1"/>
          </p:cNvSpPr>
          <p:nvPr>
            <p:ph type="sldNum" sz="quarter" idx="12"/>
          </p:nvPr>
        </p:nvSpPr>
        <p:spPr/>
        <p:txBody>
          <a:bodyPr/>
          <a:lstStyle/>
          <a:p>
            <a:fld id="{B28686DF-4AC6-44BB-9261-A3C12E8BDC53}" type="slidenum">
              <a:rPr lang="en-US" altLang="zh-HK" smtClean="0"/>
              <a:pPr/>
              <a:t>8</a:t>
            </a:fld>
            <a:endParaRPr lang="en-US" altLang="zh-HK"/>
          </a:p>
        </p:txBody>
      </p:sp>
      <p:sp>
        <p:nvSpPr>
          <p:cNvPr id="6" name="Content Placeholder 2">
            <a:extLst>
              <a:ext uri="{FF2B5EF4-FFF2-40B4-BE49-F238E27FC236}">
                <a16:creationId xmlns:a16="http://schemas.microsoft.com/office/drawing/2014/main" id="{04FB15AD-5B40-55C8-BED3-5FE78E7D7981}"/>
              </a:ext>
            </a:extLst>
          </p:cNvPr>
          <p:cNvSpPr txBox="1">
            <a:spLocks/>
          </p:cNvSpPr>
          <p:nvPr/>
        </p:nvSpPr>
        <p:spPr>
          <a:xfrm>
            <a:off x="5594361" y="6256831"/>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7F728150-B6B8-4F36-0F97-AF5EAC592689}"/>
              </a:ext>
            </a:extLst>
          </p:cNvPr>
          <p:cNvSpPr txBox="1"/>
          <p:nvPr/>
        </p:nvSpPr>
        <p:spPr>
          <a:xfrm>
            <a:off x="357123" y="5751740"/>
            <a:ext cx="5837838" cy="400110"/>
          </a:xfrm>
          <a:prstGeom prst="rect">
            <a:avLst/>
          </a:prstGeom>
          <a:noFill/>
        </p:spPr>
        <p:txBody>
          <a:bodyPr wrap="square" rtlCol="0">
            <a:spAutoFit/>
          </a:bodyPr>
          <a:lstStyle/>
          <a:p>
            <a:r>
              <a:rPr lang="en-US" sz="2000" dirty="0"/>
              <a:t>   temperature 0                       18                 36 </a:t>
            </a:r>
            <a:r>
              <a:rPr lang="en-US" sz="2000" dirty="0">
                <a:sym typeface="Symbol" panose="05050102010706020507" pitchFamily="18" charset="2"/>
              </a:rPr>
              <a:t>C</a:t>
            </a:r>
            <a:r>
              <a:rPr lang="en-US" sz="2000" dirty="0"/>
              <a:t> </a:t>
            </a:r>
          </a:p>
        </p:txBody>
      </p:sp>
      <p:sp>
        <p:nvSpPr>
          <p:cNvPr id="8" name="Rectangle 7">
            <a:extLst>
              <a:ext uri="{FF2B5EF4-FFF2-40B4-BE49-F238E27FC236}">
                <a16:creationId xmlns:a16="http://schemas.microsoft.com/office/drawing/2014/main" id="{5E7B6E19-1E4A-61C5-3B06-0E0F52AA7A09}"/>
              </a:ext>
            </a:extLst>
          </p:cNvPr>
          <p:cNvSpPr/>
          <p:nvPr/>
        </p:nvSpPr>
        <p:spPr>
          <a:xfrm>
            <a:off x="1608216" y="243831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68AF162-9875-B3C4-8D8A-5EAF5B04A9F2}"/>
              </a:ext>
            </a:extLst>
          </p:cNvPr>
          <p:cNvSpPr/>
          <p:nvPr/>
        </p:nvSpPr>
        <p:spPr>
          <a:xfrm>
            <a:off x="2647656" y="2432443"/>
            <a:ext cx="1680404" cy="28252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5EE0BA8-0EE2-B7BD-C880-4E3536ECA435}"/>
              </a:ext>
            </a:extLst>
          </p:cNvPr>
          <p:cNvSpPr/>
          <p:nvPr/>
        </p:nvSpPr>
        <p:spPr>
          <a:xfrm>
            <a:off x="3711039" y="241951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14BA13A-D85E-13AB-5822-19C5A992403C}"/>
              </a:ext>
            </a:extLst>
          </p:cNvPr>
          <p:cNvSpPr/>
          <p:nvPr/>
        </p:nvSpPr>
        <p:spPr>
          <a:xfrm flipH="1">
            <a:off x="1608216" y="243831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FD1D45-43E0-95A0-B9B3-A053890C3C11}"/>
              </a:ext>
            </a:extLst>
          </p:cNvPr>
          <p:cNvSpPr txBox="1"/>
          <p:nvPr/>
        </p:nvSpPr>
        <p:spPr>
          <a:xfrm>
            <a:off x="1434468" y="370515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3" name="Straight Arrow Connector 12">
            <a:extLst>
              <a:ext uri="{FF2B5EF4-FFF2-40B4-BE49-F238E27FC236}">
                <a16:creationId xmlns:a16="http://schemas.microsoft.com/office/drawing/2014/main" id="{3A5677D3-3812-4123-0F6E-339858B0E4AE}"/>
              </a:ext>
            </a:extLst>
          </p:cNvPr>
          <p:cNvCxnSpPr>
            <a:cxnSpLocks/>
          </p:cNvCxnSpPr>
          <p:nvPr/>
        </p:nvCxnSpPr>
        <p:spPr>
          <a:xfrm flipV="1">
            <a:off x="1433109" y="213626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733AB8-D656-2B82-2DD7-C4B6FDC1D97D}"/>
              </a:ext>
            </a:extLst>
          </p:cNvPr>
          <p:cNvCxnSpPr>
            <a:cxnSpLocks/>
          </p:cNvCxnSpPr>
          <p:nvPr/>
        </p:nvCxnSpPr>
        <p:spPr>
          <a:xfrm>
            <a:off x="1433109" y="567590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817FB5-9E97-E1CF-75A3-4613D199B25E}"/>
              </a:ext>
            </a:extLst>
          </p:cNvPr>
          <p:cNvCxnSpPr>
            <a:cxnSpLocks/>
          </p:cNvCxnSpPr>
          <p:nvPr/>
        </p:nvCxnSpPr>
        <p:spPr>
          <a:xfrm>
            <a:off x="3516678" y="537169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54D1A5-C28F-5CFF-1B01-4DE8FAE4F63F}"/>
              </a:ext>
            </a:extLst>
          </p:cNvPr>
          <p:cNvCxnSpPr>
            <a:cxnSpLocks/>
          </p:cNvCxnSpPr>
          <p:nvPr/>
        </p:nvCxnSpPr>
        <p:spPr>
          <a:xfrm>
            <a:off x="4824993" y="537169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813E1F-1646-A6A5-C057-9EEC216A679D}"/>
              </a:ext>
            </a:extLst>
          </p:cNvPr>
          <p:cNvCxnSpPr>
            <a:cxnSpLocks/>
          </p:cNvCxnSpPr>
          <p:nvPr/>
        </p:nvCxnSpPr>
        <p:spPr>
          <a:xfrm>
            <a:off x="1992678" y="537169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A467659-7B4C-76F4-71EA-111E111B874C}"/>
              </a:ext>
            </a:extLst>
          </p:cNvPr>
          <p:cNvSpPr txBox="1"/>
          <p:nvPr/>
        </p:nvSpPr>
        <p:spPr>
          <a:xfrm>
            <a:off x="1492604" y="2032333"/>
            <a:ext cx="5509650" cy="400110"/>
          </a:xfrm>
          <a:prstGeom prst="rect">
            <a:avLst/>
          </a:prstGeom>
          <a:noFill/>
        </p:spPr>
        <p:txBody>
          <a:bodyPr wrap="none" rtlCol="0">
            <a:spAutoFit/>
          </a:bodyPr>
          <a:lstStyle/>
          <a:p>
            <a:r>
              <a:rPr lang="en-US" sz="2000" dirty="0"/>
              <a:t>Define fuzzy membership functions of </a:t>
            </a:r>
            <a:r>
              <a:rPr lang="en-US" sz="2000" dirty="0">
                <a:solidFill>
                  <a:srgbClr val="0070C0"/>
                </a:solidFill>
              </a:rPr>
              <a:t>temperature</a:t>
            </a:r>
          </a:p>
        </p:txBody>
      </p:sp>
      <p:sp>
        <p:nvSpPr>
          <p:cNvPr id="19" name="TextBox 18">
            <a:extLst>
              <a:ext uri="{FF2B5EF4-FFF2-40B4-BE49-F238E27FC236}">
                <a16:creationId xmlns:a16="http://schemas.microsoft.com/office/drawing/2014/main" id="{EC452E74-81B5-2CF2-FE9D-3784E39F8CF8}"/>
              </a:ext>
            </a:extLst>
          </p:cNvPr>
          <p:cNvSpPr txBox="1"/>
          <p:nvPr/>
        </p:nvSpPr>
        <p:spPr>
          <a:xfrm>
            <a:off x="1124325" y="2356154"/>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759C2E0A-DE5F-6B8E-38E2-595FC372CAD4}"/>
              </a:ext>
            </a:extLst>
          </p:cNvPr>
          <p:cNvSpPr txBox="1"/>
          <p:nvPr/>
        </p:nvSpPr>
        <p:spPr>
          <a:xfrm>
            <a:off x="1152818" y="5045882"/>
            <a:ext cx="301686" cy="369332"/>
          </a:xfrm>
          <a:prstGeom prst="rect">
            <a:avLst/>
          </a:prstGeom>
          <a:noFill/>
        </p:spPr>
        <p:txBody>
          <a:bodyPr wrap="none" rtlCol="0">
            <a:spAutoFit/>
          </a:bodyPr>
          <a:lstStyle/>
          <a:p>
            <a:r>
              <a:rPr lang="en-US" dirty="0"/>
              <a:t>0</a:t>
            </a:r>
          </a:p>
        </p:txBody>
      </p:sp>
      <p:sp>
        <p:nvSpPr>
          <p:cNvPr id="21" name="TextBox 20">
            <a:extLst>
              <a:ext uri="{FF2B5EF4-FFF2-40B4-BE49-F238E27FC236}">
                <a16:creationId xmlns:a16="http://schemas.microsoft.com/office/drawing/2014/main" id="{BA665946-40A5-9015-E5E9-1E13097FC26F}"/>
              </a:ext>
            </a:extLst>
          </p:cNvPr>
          <p:cNvSpPr txBox="1"/>
          <p:nvPr/>
        </p:nvSpPr>
        <p:spPr>
          <a:xfrm>
            <a:off x="6194961" y="2854076"/>
            <a:ext cx="184731" cy="36933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4CD88B63-C868-2081-ACCC-59A57AF2D58D}"/>
              </a:ext>
            </a:extLst>
          </p:cNvPr>
          <p:cNvSpPr txBox="1"/>
          <p:nvPr/>
        </p:nvSpPr>
        <p:spPr>
          <a:xfrm>
            <a:off x="7947561" y="2032333"/>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91B83308-D281-8EE1-7B78-5BC50C98C855}"/>
              </a:ext>
            </a:extLst>
          </p:cNvPr>
          <p:cNvSpPr txBox="1"/>
          <p:nvPr/>
        </p:nvSpPr>
        <p:spPr>
          <a:xfrm>
            <a:off x="6575961" y="3158876"/>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id="{C848D742-DEE5-7F49-6198-BAC66954121D}"/>
              </a:ext>
            </a:extLst>
          </p:cNvPr>
          <p:cNvSpPr txBox="1"/>
          <p:nvPr/>
        </p:nvSpPr>
        <p:spPr>
          <a:xfrm>
            <a:off x="5450867" y="2356154"/>
            <a:ext cx="3640949" cy="3970318"/>
          </a:xfrm>
          <a:prstGeom prst="rect">
            <a:avLst/>
          </a:prstGeom>
          <a:noFill/>
        </p:spPr>
        <p:txBody>
          <a:bodyPr wrap="square" rtlCol="0">
            <a:spAutoFit/>
          </a:bodyPr>
          <a:lstStyle/>
          <a:p>
            <a:r>
              <a:rPr lang="en-US" sz="1800" b="1" i="0" u="none" strike="noStrike" baseline="0" dirty="0">
                <a:solidFill>
                  <a:srgbClr val="0070C0"/>
                </a:solidFill>
                <a:latin typeface="Calibri-Bold"/>
              </a:rPr>
              <a:t>Linguistic variable=“temperature”</a:t>
            </a:r>
          </a:p>
          <a:p>
            <a:r>
              <a:rPr lang="en-US" sz="1800" b="1" i="0" u="none" strike="noStrike" baseline="0" dirty="0">
                <a:solidFill>
                  <a:srgbClr val="FF0000"/>
                </a:solidFill>
                <a:latin typeface="Calibri-Bold"/>
              </a:rPr>
              <a:t>term set T=</a:t>
            </a:r>
            <a:r>
              <a:rPr lang="en-US" sz="1800" b="1" i="0" u="none" strike="noStrike" baseline="0" dirty="0">
                <a:latin typeface="Calibri-Bold"/>
              </a:rPr>
              <a:t>{Cold, Warm, Hot}</a:t>
            </a:r>
          </a:p>
          <a:p>
            <a:endParaRPr lang="en-US" sz="1800" b="1" i="0" u="none" strike="noStrike" baseline="0" dirty="0">
              <a:latin typeface="Calibri-Bold"/>
            </a:endParaRPr>
          </a:p>
          <a:p>
            <a:r>
              <a:rPr lang="en-US" b="1" dirty="0">
                <a:latin typeface="Calibri-Bold"/>
              </a:rPr>
              <a:t>In fuzzy logic</a:t>
            </a:r>
          </a:p>
          <a:p>
            <a:r>
              <a:rPr lang="en-US" b="1" dirty="0">
                <a:latin typeface="Calibri-Bold"/>
              </a:rPr>
              <a:t>Cold, Warm, Hot are fuzzy sets</a:t>
            </a:r>
          </a:p>
          <a:p>
            <a:endParaRPr lang="en-US" b="1" dirty="0">
              <a:latin typeface="Calibri-Bold"/>
            </a:endParaRPr>
          </a:p>
          <a:p>
            <a:r>
              <a:rPr lang="en-US" b="1" dirty="0">
                <a:latin typeface="Calibri-Bold"/>
                <a:sym typeface="Symbol" panose="05050102010706020507" pitchFamily="18" charset="2"/>
              </a:rPr>
              <a:t>_cold, _warm ,</a:t>
            </a:r>
            <a:r>
              <a:rPr lang="en-US" b="1" dirty="0">
                <a:latin typeface="Calibri-Bold"/>
              </a:rPr>
              <a:t> </a:t>
            </a:r>
            <a:r>
              <a:rPr lang="en-US" b="1" dirty="0">
                <a:latin typeface="Calibri-Bold"/>
                <a:sym typeface="Symbol" panose="05050102010706020507" pitchFamily="18" charset="2"/>
              </a:rPr>
              <a:t>_Hot are </a:t>
            </a:r>
            <a:r>
              <a:rPr lang="en-US" b="1" dirty="0">
                <a:latin typeface="Calibri-Bold"/>
              </a:rPr>
              <a:t>the membership degrees</a:t>
            </a:r>
          </a:p>
          <a:p>
            <a:endParaRPr lang="en-US" b="1" dirty="0">
              <a:latin typeface="Calibri-Bold"/>
            </a:endParaRPr>
          </a:p>
          <a:p>
            <a:r>
              <a:rPr lang="en-US" b="1" dirty="0">
                <a:latin typeface="Calibri-Bold"/>
              </a:rPr>
              <a:t>The fuzzy membership to represent the membership degree or value can be triangles or trapeziums as shown</a:t>
            </a:r>
            <a:endParaRPr lang="en-US" dirty="0"/>
          </a:p>
          <a:p>
            <a:endParaRPr lang="en-US" dirty="0"/>
          </a:p>
        </p:txBody>
      </p:sp>
      <p:sp>
        <p:nvSpPr>
          <p:cNvPr id="33" name="TextBox 32">
            <a:extLst>
              <a:ext uri="{FF2B5EF4-FFF2-40B4-BE49-F238E27FC236}">
                <a16:creationId xmlns:a16="http://schemas.microsoft.com/office/drawing/2014/main" id="{B1352694-9F0B-02A5-309D-76895EFAB9FD}"/>
              </a:ext>
            </a:extLst>
          </p:cNvPr>
          <p:cNvSpPr txBox="1"/>
          <p:nvPr/>
        </p:nvSpPr>
        <p:spPr>
          <a:xfrm>
            <a:off x="506376" y="2221357"/>
            <a:ext cx="4572000" cy="2031325"/>
          </a:xfrm>
          <a:prstGeom prst="rect">
            <a:avLst/>
          </a:prstGeom>
          <a:noFill/>
        </p:spPr>
        <p:txBody>
          <a:bodyPr wrap="square">
            <a:spAutoFit/>
          </a:bodyPr>
          <a:lstStyle/>
          <a:p>
            <a:r>
              <a:rPr lang="en-US" b="1" dirty="0">
                <a:latin typeface="Calibri-Bold"/>
                <a:sym typeface="Symbol" panose="05050102010706020507" pitchFamily="18" charset="2"/>
              </a:rPr>
              <a:t></a:t>
            </a:r>
          </a:p>
          <a:p>
            <a:endParaRPr lang="en-US" b="1" dirty="0">
              <a:latin typeface="Calibri-Bold"/>
              <a:sym typeface="Symbol" panose="05050102010706020507" pitchFamily="18" charset="2"/>
            </a:endParaRPr>
          </a:p>
          <a:p>
            <a:r>
              <a:rPr lang="en-US" b="1" dirty="0">
                <a:latin typeface="Calibri-Bold"/>
                <a:sym typeface="Symbol" panose="05050102010706020507" pitchFamily="18" charset="2"/>
              </a:rPr>
              <a:t>Fuzzy </a:t>
            </a:r>
          </a:p>
          <a:p>
            <a:r>
              <a:rPr lang="en-US" b="1" dirty="0">
                <a:latin typeface="Calibri-Bold"/>
                <a:sym typeface="Symbol" panose="05050102010706020507" pitchFamily="18" charset="2"/>
              </a:rPr>
              <a:t>member </a:t>
            </a:r>
          </a:p>
          <a:p>
            <a:r>
              <a:rPr lang="en-US" b="1" dirty="0">
                <a:latin typeface="Calibri-Bold"/>
                <a:sym typeface="Symbol" panose="05050102010706020507" pitchFamily="18" charset="2"/>
              </a:rPr>
              <a:t>Degree or </a:t>
            </a:r>
          </a:p>
          <a:p>
            <a:r>
              <a:rPr lang="en-US" b="1" dirty="0">
                <a:latin typeface="Calibri-Bold"/>
                <a:sym typeface="Symbol" panose="05050102010706020507" pitchFamily="18" charset="2"/>
              </a:rPr>
              <a:t>value</a:t>
            </a:r>
          </a:p>
          <a:p>
            <a:r>
              <a:rPr lang="en-US" b="1" dirty="0">
                <a:latin typeface="Calibri-Bold"/>
                <a:sym typeface="Symbol" panose="05050102010706020507" pitchFamily="18" charset="2"/>
              </a:rPr>
              <a:t>(0-&gt;1)</a:t>
            </a:r>
            <a:endParaRPr lang="en-US" dirty="0"/>
          </a:p>
        </p:txBody>
      </p:sp>
    </p:spTree>
    <p:extLst>
      <p:ext uri="{BB962C8B-B14F-4D97-AF65-F5344CB8AC3E}">
        <p14:creationId xmlns:p14="http://schemas.microsoft.com/office/powerpoint/2010/main" val="2886697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57B2-6A5E-8ADA-0665-C74423039B58}"/>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6CD106BB-467C-ABAC-FF6E-F3AC21970450}"/>
              </a:ext>
            </a:extLst>
          </p:cNvPr>
          <p:cNvSpPr>
            <a:spLocks noGrp="1"/>
          </p:cNvSpPr>
          <p:nvPr>
            <p:ph idx="1"/>
          </p:nvPr>
        </p:nvSpPr>
        <p:spPr/>
        <p:txBody>
          <a:bodyPr/>
          <a:lstStyle/>
          <a:p>
            <a:r>
              <a:rPr lang="en-US" dirty="0"/>
              <a:t>Rules</a:t>
            </a:r>
          </a:p>
        </p:txBody>
      </p:sp>
      <p:sp>
        <p:nvSpPr>
          <p:cNvPr id="4" name="Footer Placeholder 3">
            <a:extLst>
              <a:ext uri="{FF2B5EF4-FFF2-40B4-BE49-F238E27FC236}">
                <a16:creationId xmlns:a16="http://schemas.microsoft.com/office/drawing/2014/main" id="{3DB14275-D2F0-FDC5-344D-8B1BC45AD476}"/>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8E97D7D-FF66-86C3-A7C8-A1D02CBD7A30}"/>
              </a:ext>
            </a:extLst>
          </p:cNvPr>
          <p:cNvSpPr>
            <a:spLocks noGrp="1"/>
          </p:cNvSpPr>
          <p:nvPr>
            <p:ph type="sldNum" sz="quarter" idx="12"/>
          </p:nvPr>
        </p:nvSpPr>
        <p:spPr/>
        <p:txBody>
          <a:bodyPr/>
          <a:lstStyle/>
          <a:p>
            <a:fld id="{B28686DF-4AC6-44BB-9261-A3C12E8BDC53}" type="slidenum">
              <a:rPr lang="en-US" altLang="zh-HK" smtClean="0"/>
              <a:pPr/>
              <a:t>80</a:t>
            </a:fld>
            <a:endParaRPr lang="en-US" altLang="zh-HK"/>
          </a:p>
        </p:txBody>
      </p:sp>
      <p:pic>
        <p:nvPicPr>
          <p:cNvPr id="6" name="Picture 5">
            <a:extLst>
              <a:ext uri="{FF2B5EF4-FFF2-40B4-BE49-F238E27FC236}">
                <a16:creationId xmlns:a16="http://schemas.microsoft.com/office/drawing/2014/main" id="{E296B7A8-D552-D0C1-A561-36080CDC89EC}"/>
              </a:ext>
            </a:extLst>
          </p:cNvPr>
          <p:cNvPicPr>
            <a:picLocks noChangeAspect="1"/>
          </p:cNvPicPr>
          <p:nvPr/>
        </p:nvPicPr>
        <p:blipFill>
          <a:blip r:embed="rId2"/>
          <a:stretch>
            <a:fillRect/>
          </a:stretch>
        </p:blipFill>
        <p:spPr>
          <a:xfrm>
            <a:off x="2743200" y="231775"/>
            <a:ext cx="4324350" cy="6134100"/>
          </a:xfrm>
          <a:prstGeom prst="rect">
            <a:avLst/>
          </a:prstGeom>
        </p:spPr>
      </p:pic>
    </p:spTree>
    <p:extLst>
      <p:ext uri="{BB962C8B-B14F-4D97-AF65-F5344CB8AC3E}">
        <p14:creationId xmlns:p14="http://schemas.microsoft.com/office/powerpoint/2010/main" val="633246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8A73-AC87-BE37-9700-875BDD6102F5}"/>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6968E674-E061-0BD4-7091-937EF4AEA5CF}"/>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5522B275-1A3F-FB04-E28B-DCC78359C58A}"/>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BFAD750C-A6FA-90CF-C3D1-E3477A558B28}"/>
              </a:ext>
            </a:extLst>
          </p:cNvPr>
          <p:cNvSpPr>
            <a:spLocks noGrp="1"/>
          </p:cNvSpPr>
          <p:nvPr>
            <p:ph type="sldNum" sz="quarter" idx="12"/>
          </p:nvPr>
        </p:nvSpPr>
        <p:spPr/>
        <p:txBody>
          <a:bodyPr/>
          <a:lstStyle/>
          <a:p>
            <a:fld id="{B28686DF-4AC6-44BB-9261-A3C12E8BDC53}" type="slidenum">
              <a:rPr lang="en-US" altLang="zh-HK" smtClean="0"/>
              <a:pPr/>
              <a:t>81</a:t>
            </a:fld>
            <a:endParaRPr lang="en-US" altLang="zh-HK"/>
          </a:p>
        </p:txBody>
      </p:sp>
      <p:pic>
        <p:nvPicPr>
          <p:cNvPr id="7" name="Picture 6">
            <a:extLst>
              <a:ext uri="{FF2B5EF4-FFF2-40B4-BE49-F238E27FC236}">
                <a16:creationId xmlns:a16="http://schemas.microsoft.com/office/drawing/2014/main" id="{2D442067-A086-DF98-1C46-3515169535FE}"/>
              </a:ext>
            </a:extLst>
          </p:cNvPr>
          <p:cNvPicPr>
            <a:picLocks noChangeAspect="1"/>
          </p:cNvPicPr>
          <p:nvPr/>
        </p:nvPicPr>
        <p:blipFill>
          <a:blip r:embed="rId2"/>
          <a:stretch>
            <a:fillRect/>
          </a:stretch>
        </p:blipFill>
        <p:spPr>
          <a:xfrm>
            <a:off x="690562" y="485775"/>
            <a:ext cx="7762875" cy="5886450"/>
          </a:xfrm>
          <a:prstGeom prst="rect">
            <a:avLst/>
          </a:prstGeom>
        </p:spPr>
      </p:pic>
    </p:spTree>
    <p:extLst>
      <p:ext uri="{BB962C8B-B14F-4D97-AF65-F5344CB8AC3E}">
        <p14:creationId xmlns:p14="http://schemas.microsoft.com/office/powerpoint/2010/main" val="21287456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DA2F-2B12-5A6E-8F4E-F6C6FC404895}"/>
              </a:ext>
            </a:extLst>
          </p:cNvPr>
          <p:cNvSpPr>
            <a:spLocks noGrp="1"/>
          </p:cNvSpPr>
          <p:nvPr>
            <p:ph type="title"/>
          </p:nvPr>
        </p:nvSpPr>
        <p:spPr/>
        <p:txBody>
          <a:bodyPr/>
          <a:lstStyle/>
          <a:p>
            <a:r>
              <a:rPr lang="en-US" dirty="0"/>
              <a:t>Fuzzy Case study 3</a:t>
            </a:r>
          </a:p>
        </p:txBody>
      </p:sp>
      <p:sp>
        <p:nvSpPr>
          <p:cNvPr id="3" name="Content Placeholder 2">
            <a:extLst>
              <a:ext uri="{FF2B5EF4-FFF2-40B4-BE49-F238E27FC236}">
                <a16:creationId xmlns:a16="http://schemas.microsoft.com/office/drawing/2014/main" id="{E57ABA41-8791-7DC6-258B-A430D369422A}"/>
              </a:ext>
            </a:extLst>
          </p:cNvPr>
          <p:cNvSpPr>
            <a:spLocks noGrp="1"/>
          </p:cNvSpPr>
          <p:nvPr>
            <p:ph idx="1"/>
          </p:nvPr>
        </p:nvSpPr>
        <p:spPr/>
        <p:txBody>
          <a:bodyPr/>
          <a:lstStyle/>
          <a:p>
            <a:pPr algn="l"/>
            <a:r>
              <a:rPr lang="en-US" sz="1800" b="1" i="0" u="none" strike="noStrike" baseline="0" dirty="0">
                <a:latin typeface="URWPalladioL-Bold"/>
              </a:rPr>
              <a:t>A Fuzzy-Based Approach for Sensing, Coding and</a:t>
            </a:r>
          </a:p>
          <a:p>
            <a:pPr algn="l"/>
            <a:r>
              <a:rPr lang="en-US" sz="1800" b="1" i="0" u="none" strike="noStrike" baseline="0" dirty="0">
                <a:latin typeface="URWPalladioL-Bold"/>
              </a:rPr>
              <a:t>Transmission Configuration of Visual Sensors in</a:t>
            </a:r>
          </a:p>
          <a:p>
            <a:pPr algn="l"/>
            <a:r>
              <a:rPr lang="en-US" sz="1800" b="1" i="0" u="none" strike="noStrike" baseline="0" dirty="0">
                <a:latin typeface="URWPalladioL-Bold"/>
              </a:rPr>
              <a:t>Smart City Applications</a:t>
            </a:r>
          </a:p>
          <a:p>
            <a:pPr algn="l"/>
            <a:r>
              <a:rPr lang="it-IT" sz="1800" b="1" i="0" u="none" strike="noStrike" baseline="0" dirty="0">
                <a:latin typeface="URWPalladioL-Bold"/>
              </a:rPr>
              <a:t>Daniel G. Costa 1,*,†, Mario Collotta 2,†, Giovanni Pau 2,† and Cristian Duran-Faundez 3,† </a:t>
            </a:r>
            <a:r>
              <a:rPr lang="it-IT" sz="1800" b="1" i="0" u="none" strike="noStrike" baseline="0" dirty="0">
                <a:latin typeface="URWPalladioL-Bold"/>
                <a:hlinkClick r:id="rId2"/>
              </a:rPr>
              <a:t>https://www.mdpi.com/1424-8220/17/1/93/htm</a:t>
            </a:r>
            <a:r>
              <a:rPr lang="it-IT" sz="1800" b="1" i="0" u="none" strike="noStrike" baseline="0" dirty="0">
                <a:latin typeface="URWPalladioL-Bold"/>
              </a:rPr>
              <a:t> </a:t>
            </a:r>
            <a:endParaRPr lang="en-US" dirty="0"/>
          </a:p>
        </p:txBody>
      </p:sp>
      <p:sp>
        <p:nvSpPr>
          <p:cNvPr id="4" name="Footer Placeholder 3">
            <a:extLst>
              <a:ext uri="{FF2B5EF4-FFF2-40B4-BE49-F238E27FC236}">
                <a16:creationId xmlns:a16="http://schemas.microsoft.com/office/drawing/2014/main" id="{62E94BC3-5C11-8D1E-B93E-89B3C521A210}"/>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06A7050D-06A4-CDEC-2ED9-0E752E69C998}"/>
              </a:ext>
            </a:extLst>
          </p:cNvPr>
          <p:cNvSpPr>
            <a:spLocks noGrp="1"/>
          </p:cNvSpPr>
          <p:nvPr>
            <p:ph type="sldNum" sz="quarter" idx="12"/>
          </p:nvPr>
        </p:nvSpPr>
        <p:spPr/>
        <p:txBody>
          <a:bodyPr/>
          <a:lstStyle/>
          <a:p>
            <a:fld id="{B28686DF-4AC6-44BB-9261-A3C12E8BDC53}" type="slidenum">
              <a:rPr lang="en-US" altLang="zh-HK" smtClean="0"/>
              <a:pPr/>
              <a:t>82</a:t>
            </a:fld>
            <a:endParaRPr lang="en-US" altLang="zh-HK"/>
          </a:p>
        </p:txBody>
      </p:sp>
      <p:pic>
        <p:nvPicPr>
          <p:cNvPr id="1026" name="Picture 2" descr="Sensors 17 00093 g001 550">
            <a:extLst>
              <a:ext uri="{FF2B5EF4-FFF2-40B4-BE49-F238E27FC236}">
                <a16:creationId xmlns:a16="http://schemas.microsoft.com/office/drawing/2014/main" id="{19D250D6-0CC6-FE3F-4863-1B0C32881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358023"/>
            <a:ext cx="3657600" cy="322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98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66C0-C213-7315-3435-E45C3C9C24B3}"/>
              </a:ext>
            </a:extLst>
          </p:cNvPr>
          <p:cNvSpPr>
            <a:spLocks noGrp="1"/>
          </p:cNvSpPr>
          <p:nvPr>
            <p:ph type="title"/>
          </p:nvPr>
        </p:nvSpPr>
        <p:spPr/>
        <p:txBody>
          <a:bodyPr/>
          <a:lstStyle/>
          <a:p>
            <a:r>
              <a:rPr lang="en-US" dirty="0"/>
              <a:t>Gaussian Fuzzy Member functions</a:t>
            </a:r>
          </a:p>
        </p:txBody>
      </p:sp>
      <p:sp>
        <p:nvSpPr>
          <p:cNvPr id="3" name="Content Placeholder 2">
            <a:extLst>
              <a:ext uri="{FF2B5EF4-FFF2-40B4-BE49-F238E27FC236}">
                <a16:creationId xmlns:a16="http://schemas.microsoft.com/office/drawing/2014/main" id="{E07953FD-BA91-8B85-6C38-1E5413FDF16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C471D9FF-8D45-7FB9-1D65-1654C1F970E5}"/>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DC9E732-9901-C49E-324C-AE680F8EA90F}"/>
              </a:ext>
            </a:extLst>
          </p:cNvPr>
          <p:cNvSpPr>
            <a:spLocks noGrp="1"/>
          </p:cNvSpPr>
          <p:nvPr>
            <p:ph type="sldNum" sz="quarter" idx="12"/>
          </p:nvPr>
        </p:nvSpPr>
        <p:spPr/>
        <p:txBody>
          <a:bodyPr/>
          <a:lstStyle/>
          <a:p>
            <a:fld id="{B28686DF-4AC6-44BB-9261-A3C12E8BDC53}" type="slidenum">
              <a:rPr lang="en-US" altLang="zh-HK" smtClean="0"/>
              <a:pPr/>
              <a:t>83</a:t>
            </a:fld>
            <a:endParaRPr lang="en-US" altLang="zh-HK"/>
          </a:p>
        </p:txBody>
      </p:sp>
      <p:pic>
        <p:nvPicPr>
          <p:cNvPr id="2050" name="Picture 2" descr="Sensors 17 00093 g003 550">
            <a:extLst>
              <a:ext uri="{FF2B5EF4-FFF2-40B4-BE49-F238E27FC236}">
                <a16:creationId xmlns:a16="http://schemas.microsoft.com/office/drawing/2014/main" id="{5F153E05-9919-639D-4CD1-F9A4136C9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76400"/>
            <a:ext cx="5238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4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C5F-75CC-7558-2755-9F2E4C83CFCF}"/>
              </a:ext>
            </a:extLst>
          </p:cNvPr>
          <p:cNvSpPr>
            <a:spLocks noGrp="1"/>
          </p:cNvSpPr>
          <p:nvPr>
            <p:ph type="ctrTitle"/>
          </p:nvPr>
        </p:nvSpPr>
        <p:spPr/>
        <p:txBody>
          <a:bodyPr/>
          <a:lstStyle/>
          <a:p>
            <a:r>
              <a:rPr lang="en-US" dirty="0"/>
              <a:t>Worksheet 8: </a:t>
            </a:r>
            <a:br>
              <a:rPr lang="en-US" dirty="0"/>
            </a:br>
            <a:r>
              <a:rPr lang="en-US" dirty="0"/>
              <a:t>A calculation example</a:t>
            </a:r>
          </a:p>
        </p:txBody>
      </p:sp>
      <p:sp>
        <p:nvSpPr>
          <p:cNvPr id="3" name="Content Placeholder 2">
            <a:extLst>
              <a:ext uri="{FF2B5EF4-FFF2-40B4-BE49-F238E27FC236}">
                <a16:creationId xmlns:a16="http://schemas.microsoft.com/office/drawing/2014/main" id="{C7487895-BAE0-4D76-9A73-29084A19FBF5}"/>
              </a:ext>
            </a:extLst>
          </p:cNvPr>
          <p:cNvSpPr>
            <a:spLocks noGrp="1"/>
          </p:cNvSpPr>
          <p:nvPr>
            <p:ph type="subTitle" idx="1"/>
          </p:nvPr>
        </p:nvSpPr>
        <p:spPr/>
        <p:txBody>
          <a:bodyPr/>
          <a:lstStyle/>
          <a:p>
            <a:r>
              <a:rPr lang="en-US" sz="3200" dirty="0"/>
              <a:t>Determine the seat price (economy) from HK to Berlin by an airline company selling tickets on-line.</a:t>
            </a:r>
          </a:p>
          <a:p>
            <a:endParaRPr lang="en-US" dirty="0"/>
          </a:p>
        </p:txBody>
      </p:sp>
      <p:sp>
        <p:nvSpPr>
          <p:cNvPr id="4" name="Footer Placeholder 3">
            <a:extLst>
              <a:ext uri="{FF2B5EF4-FFF2-40B4-BE49-F238E27FC236}">
                <a16:creationId xmlns:a16="http://schemas.microsoft.com/office/drawing/2014/main" id="{E65ACDEF-1F9C-80C8-5771-DB9F161877D4}"/>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14A4969B-C868-3230-13E3-FA4A7EAE0047}"/>
              </a:ext>
            </a:extLst>
          </p:cNvPr>
          <p:cNvSpPr>
            <a:spLocks noGrp="1"/>
          </p:cNvSpPr>
          <p:nvPr>
            <p:ph type="sldNum" sz="quarter" idx="12"/>
          </p:nvPr>
        </p:nvSpPr>
        <p:spPr/>
        <p:txBody>
          <a:bodyPr/>
          <a:lstStyle/>
          <a:p>
            <a:fld id="{B28686DF-4AC6-44BB-9261-A3C12E8BDC53}" type="slidenum">
              <a:rPr lang="en-US" altLang="zh-HK" smtClean="0"/>
              <a:pPr/>
              <a:t>84</a:t>
            </a:fld>
            <a:endParaRPr lang="en-US" altLang="zh-HK"/>
          </a:p>
        </p:txBody>
      </p:sp>
    </p:spTree>
    <p:extLst>
      <p:ext uri="{BB962C8B-B14F-4D97-AF65-F5344CB8AC3E}">
        <p14:creationId xmlns:p14="http://schemas.microsoft.com/office/powerpoint/2010/main" val="3296045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40E0-CEE7-4461-4E81-A7068FC2337B}"/>
              </a:ext>
            </a:extLst>
          </p:cNvPr>
          <p:cNvSpPr>
            <a:spLocks noGrp="1"/>
          </p:cNvSpPr>
          <p:nvPr>
            <p:ph type="title"/>
          </p:nvPr>
        </p:nvSpPr>
        <p:spPr/>
        <p:txBody>
          <a:bodyPr>
            <a:normAutofit fontScale="90000"/>
          </a:bodyPr>
          <a:lstStyle/>
          <a:p>
            <a:r>
              <a:rPr lang="en-US" dirty="0"/>
              <a:t>Worksheet 8:</a:t>
            </a:r>
            <a:br>
              <a:rPr lang="en-US" dirty="0"/>
            </a:br>
            <a:r>
              <a:rPr lang="en-US" dirty="0"/>
              <a:t>A fuzzy inference system</a:t>
            </a:r>
          </a:p>
        </p:txBody>
      </p:sp>
      <p:sp>
        <p:nvSpPr>
          <p:cNvPr id="3" name="Content Placeholder 2">
            <a:extLst>
              <a:ext uri="{FF2B5EF4-FFF2-40B4-BE49-F238E27FC236}">
                <a16:creationId xmlns:a16="http://schemas.microsoft.com/office/drawing/2014/main" id="{E68AF16F-E3DF-67B4-E3F2-3B837DEF661B}"/>
              </a:ext>
            </a:extLst>
          </p:cNvPr>
          <p:cNvSpPr>
            <a:spLocks noGrp="1"/>
          </p:cNvSpPr>
          <p:nvPr>
            <p:ph idx="1"/>
          </p:nvPr>
        </p:nvSpPr>
        <p:spPr/>
        <p:txBody>
          <a:bodyPr/>
          <a:lstStyle/>
          <a:p>
            <a:r>
              <a:rPr lang="en-US" sz="3200" dirty="0"/>
              <a:t>Determine the seat price (economy) from HK to Berlin by an airline company selling tickets on-line</a:t>
            </a:r>
          </a:p>
          <a:p>
            <a:r>
              <a:rPr lang="en-US" dirty="0"/>
              <a:t>2 Inputs:</a:t>
            </a:r>
          </a:p>
          <a:p>
            <a:pPr lvl="1"/>
            <a:r>
              <a:rPr lang="en-US" dirty="0">
                <a:solidFill>
                  <a:srgbClr val="FF0000"/>
                </a:solidFill>
              </a:rPr>
              <a:t>Season index (value 0-100 shows how busy it is)</a:t>
            </a:r>
          </a:p>
          <a:p>
            <a:pPr lvl="1"/>
            <a:r>
              <a:rPr lang="en-US" dirty="0">
                <a:solidFill>
                  <a:srgbClr val="00B050"/>
                </a:solidFill>
              </a:rPr>
              <a:t>Online enquiries (Enquiry: 0 - 1000) per hour</a:t>
            </a:r>
          </a:p>
          <a:p>
            <a:r>
              <a:rPr lang="en-US" dirty="0">
                <a:solidFill>
                  <a:srgbClr val="7030A0"/>
                </a:solidFill>
              </a:rPr>
              <a:t>1 Output : Result -- Economy air ticket price</a:t>
            </a:r>
          </a:p>
          <a:p>
            <a:pPr lvl="1"/>
            <a:endParaRPr lang="en-US" dirty="0"/>
          </a:p>
        </p:txBody>
      </p:sp>
      <p:sp>
        <p:nvSpPr>
          <p:cNvPr id="4" name="Footer Placeholder 3">
            <a:extLst>
              <a:ext uri="{FF2B5EF4-FFF2-40B4-BE49-F238E27FC236}">
                <a16:creationId xmlns:a16="http://schemas.microsoft.com/office/drawing/2014/main" id="{23D798B1-25A5-5A35-5178-F235AD93A115}"/>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224F7754-EE21-E8AF-CD2A-01638AD884BB}"/>
              </a:ext>
            </a:extLst>
          </p:cNvPr>
          <p:cNvSpPr>
            <a:spLocks noGrp="1"/>
          </p:cNvSpPr>
          <p:nvPr>
            <p:ph type="sldNum" sz="quarter" idx="12"/>
          </p:nvPr>
        </p:nvSpPr>
        <p:spPr/>
        <p:txBody>
          <a:bodyPr/>
          <a:lstStyle/>
          <a:p>
            <a:fld id="{B28686DF-4AC6-44BB-9261-A3C12E8BDC53}" type="slidenum">
              <a:rPr lang="en-US" altLang="zh-HK" smtClean="0"/>
              <a:pPr/>
              <a:t>85</a:t>
            </a:fld>
            <a:endParaRPr lang="en-US" altLang="zh-HK"/>
          </a:p>
        </p:txBody>
      </p:sp>
    </p:spTree>
    <p:extLst>
      <p:ext uri="{BB962C8B-B14F-4D97-AF65-F5344CB8AC3E}">
        <p14:creationId xmlns:p14="http://schemas.microsoft.com/office/powerpoint/2010/main" val="452141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7FA5-50CD-C51A-428D-555162F6E640}"/>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A9D4250E-0948-9A35-8DA6-4A9DE5E9D16A}"/>
              </a:ext>
            </a:extLst>
          </p:cNvPr>
          <p:cNvSpPr>
            <a:spLocks noGrp="1"/>
          </p:cNvSpPr>
          <p:nvPr>
            <p:ph idx="1"/>
          </p:nvPr>
        </p:nvSpPr>
        <p:spPr/>
        <p:txBody>
          <a:bodyPr>
            <a:normAutofit fontScale="92500"/>
          </a:bodyPr>
          <a:lstStyle/>
          <a:p>
            <a:r>
              <a:rPr lang="en-US" sz="3600" dirty="0"/>
              <a:t>Step1: Fuzzification: Find fuzzy membership values of </a:t>
            </a:r>
            <a:r>
              <a:rPr lang="en-US" sz="3600" dirty="0" err="1"/>
              <a:t>season_index</a:t>
            </a:r>
            <a:r>
              <a:rPr lang="en-US" sz="3600" dirty="0"/>
              <a:t> (Season) and Number of enquires (Enquiry) from inputs.</a:t>
            </a:r>
          </a:p>
          <a:p>
            <a:r>
              <a:rPr lang="en-US" sz="3600" dirty="0"/>
              <a:t>Step2: Rule Evaluation : From the FAM (fuzzy association matrix) identify the rules.</a:t>
            </a:r>
          </a:p>
          <a:p>
            <a:r>
              <a:rPr lang="en-US" sz="3600" dirty="0"/>
              <a:t>Step3: </a:t>
            </a:r>
            <a:r>
              <a:rPr lang="en-US" sz="3600" dirty="0">
                <a:solidFill>
                  <a:srgbClr val="7030A0"/>
                </a:solidFill>
              </a:rPr>
              <a:t>Defuzzification: de-</a:t>
            </a:r>
            <a:r>
              <a:rPr lang="en-US" sz="3600" dirty="0" err="1">
                <a:solidFill>
                  <a:srgbClr val="7030A0"/>
                </a:solidFill>
              </a:rPr>
              <a:t>fuzzify</a:t>
            </a:r>
            <a:r>
              <a:rPr lang="en-US" sz="3600" dirty="0">
                <a:solidFill>
                  <a:srgbClr val="7030A0"/>
                </a:solidFill>
              </a:rPr>
              <a:t> the output value from the (</a:t>
            </a:r>
            <a:r>
              <a:rPr lang="en-US" sz="3600" dirty="0" err="1">
                <a:solidFill>
                  <a:srgbClr val="7030A0"/>
                </a:solidFill>
              </a:rPr>
              <a:t>i</a:t>
            </a:r>
            <a:r>
              <a:rPr lang="en-US" sz="3600" dirty="0">
                <a:solidFill>
                  <a:srgbClr val="7030A0"/>
                </a:solidFill>
              </a:rPr>
              <a:t>) rules, (ii) fuzzy memberships values obtain in step1.</a:t>
            </a:r>
          </a:p>
          <a:p>
            <a:endParaRPr lang="en-US" dirty="0"/>
          </a:p>
        </p:txBody>
      </p:sp>
      <p:sp>
        <p:nvSpPr>
          <p:cNvPr id="4" name="Footer Placeholder 3">
            <a:extLst>
              <a:ext uri="{FF2B5EF4-FFF2-40B4-BE49-F238E27FC236}">
                <a16:creationId xmlns:a16="http://schemas.microsoft.com/office/drawing/2014/main" id="{743BD29E-073B-6A4F-2572-3B1CE0A03028}"/>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F2A1993B-D953-131C-DCF3-B56F1A12C088}"/>
              </a:ext>
            </a:extLst>
          </p:cNvPr>
          <p:cNvSpPr>
            <a:spLocks noGrp="1"/>
          </p:cNvSpPr>
          <p:nvPr>
            <p:ph type="sldNum" sz="quarter" idx="12"/>
          </p:nvPr>
        </p:nvSpPr>
        <p:spPr/>
        <p:txBody>
          <a:bodyPr/>
          <a:lstStyle/>
          <a:p>
            <a:fld id="{B28686DF-4AC6-44BB-9261-A3C12E8BDC53}" type="slidenum">
              <a:rPr lang="en-US" altLang="zh-HK" smtClean="0"/>
              <a:pPr/>
              <a:t>86</a:t>
            </a:fld>
            <a:endParaRPr lang="en-US" altLang="zh-HK"/>
          </a:p>
        </p:txBody>
      </p:sp>
    </p:spTree>
    <p:extLst>
      <p:ext uri="{BB962C8B-B14F-4D97-AF65-F5344CB8AC3E}">
        <p14:creationId xmlns:p14="http://schemas.microsoft.com/office/powerpoint/2010/main" val="281204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2800" dirty="0"/>
              <a:t>Example: Fuzzification membership functions</a:t>
            </a:r>
            <a:br>
              <a:rPr lang="en-US" sz="2800" dirty="0"/>
            </a:br>
            <a:endParaRPr lang="en-US" sz="2800" dirty="0"/>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828675" y="977701"/>
            <a:ext cx="7886700" cy="4351338"/>
          </a:xfrm>
        </p:spPr>
        <p:txBody>
          <a:bodyPr/>
          <a:lstStyle/>
          <a:p>
            <a:r>
              <a:rPr lang="en-US" sz="2000" dirty="0">
                <a:solidFill>
                  <a:srgbClr val="FF0000"/>
                </a:solidFill>
              </a:rPr>
              <a:t>Season index (BUSY) : how near to a holiday, the bigger the busier</a:t>
            </a:r>
          </a:p>
          <a:p>
            <a:endParaRPr lang="en-US" sz="2000" dirty="0"/>
          </a:p>
          <a:p>
            <a:endParaRPr lang="en-US" dirty="0"/>
          </a:p>
        </p:txBody>
      </p:sp>
      <p:cxnSp>
        <p:nvCxnSpPr>
          <p:cNvPr id="7" name="Straight Arrow Connector 6">
            <a:extLst>
              <a:ext uri="{FF2B5EF4-FFF2-40B4-BE49-F238E27FC236}">
                <a16:creationId xmlns:a16="http://schemas.microsoft.com/office/drawing/2014/main" id="{F74D98BD-91BC-1AFA-AF41-7C4E0624A348}"/>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AA9D65-BC68-97C6-672F-EF23A48977D6}"/>
              </a:ext>
            </a:extLst>
          </p:cNvPr>
          <p:cNvSpPr txBox="1"/>
          <p:nvPr/>
        </p:nvSpPr>
        <p:spPr>
          <a:xfrm>
            <a:off x="1011548" y="1718103"/>
            <a:ext cx="1368516" cy="369332"/>
          </a:xfrm>
          <a:prstGeom prst="rect">
            <a:avLst/>
          </a:prstGeom>
          <a:noFill/>
        </p:spPr>
        <p:txBody>
          <a:bodyPr wrap="none" rtlCol="0">
            <a:spAutoFit/>
          </a:bodyPr>
          <a:lstStyle/>
          <a:p>
            <a:r>
              <a:rPr lang="en-US" dirty="0"/>
              <a:t>membership</a:t>
            </a:r>
          </a:p>
        </p:txBody>
      </p:sp>
      <p:sp>
        <p:nvSpPr>
          <p:cNvPr id="16" name="TextBox 15">
            <a:extLst>
              <a:ext uri="{FF2B5EF4-FFF2-40B4-BE49-F238E27FC236}">
                <a16:creationId xmlns:a16="http://schemas.microsoft.com/office/drawing/2014/main" id="{7ECEBCA4-53C9-8F91-A890-CD13D11DA899}"/>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17" name="TextBox 16">
            <a:extLst>
              <a:ext uri="{FF2B5EF4-FFF2-40B4-BE49-F238E27FC236}">
                <a16:creationId xmlns:a16="http://schemas.microsoft.com/office/drawing/2014/main" id="{D4CC6814-4979-6B2E-2752-81EA5505C340}"/>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24" name="Freeform: Shape 23">
            <a:extLst>
              <a:ext uri="{FF2B5EF4-FFF2-40B4-BE49-F238E27FC236}">
                <a16:creationId xmlns:a16="http://schemas.microsoft.com/office/drawing/2014/main" id="{4C2FCA89-F790-5BB3-DB41-23DFDEEDE273}"/>
              </a:ext>
            </a:extLst>
          </p:cNvPr>
          <p:cNvSpPr/>
          <p:nvPr/>
        </p:nvSpPr>
        <p:spPr>
          <a:xfrm>
            <a:off x="4408773" y="2292254"/>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1B36AC9-F690-39E8-C5BA-AD991CB3972B}"/>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v3 (231122b)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87</a:t>
            </a:fld>
            <a:endParaRPr lang="en-US"/>
          </a:p>
        </p:txBody>
      </p:sp>
      <p:sp>
        <p:nvSpPr>
          <p:cNvPr id="4" name="Freeform: Shape 3">
            <a:extLst>
              <a:ext uri="{FF2B5EF4-FFF2-40B4-BE49-F238E27FC236}">
                <a16:creationId xmlns:a16="http://schemas.microsoft.com/office/drawing/2014/main" id="{67F02464-68E1-E080-7B2B-C29285536328}"/>
              </a:ext>
            </a:extLst>
          </p:cNvPr>
          <p:cNvSpPr/>
          <p:nvPr/>
        </p:nvSpPr>
        <p:spPr>
          <a:xfrm>
            <a:off x="5456506" y="232928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767BA68-B079-5460-57E3-35E70412D8B5}"/>
              </a:ext>
            </a:extLst>
          </p:cNvPr>
          <p:cNvSpPr txBox="1"/>
          <p:nvPr/>
        </p:nvSpPr>
        <p:spPr>
          <a:xfrm>
            <a:off x="2135180" y="5757880"/>
            <a:ext cx="6336445" cy="369332"/>
          </a:xfrm>
          <a:prstGeom prst="rect">
            <a:avLst/>
          </a:prstGeom>
          <a:noFill/>
        </p:spPr>
        <p:txBody>
          <a:bodyPr wrap="square">
            <a:spAutoFit/>
          </a:bodyPr>
          <a:lstStyle/>
          <a:p>
            <a:r>
              <a:rPr lang="en-US" dirty="0"/>
              <a:t>0        10       20       30        40       50         60       70        80        90                 </a:t>
            </a:r>
          </a:p>
        </p:txBody>
      </p:sp>
      <p:sp>
        <p:nvSpPr>
          <p:cNvPr id="26" name="TextBox 25">
            <a:extLst>
              <a:ext uri="{FF2B5EF4-FFF2-40B4-BE49-F238E27FC236}">
                <a16:creationId xmlns:a16="http://schemas.microsoft.com/office/drawing/2014/main" id="{48F70E0A-9291-8C52-9880-D4B3BFD83F84}"/>
              </a:ext>
            </a:extLst>
          </p:cNvPr>
          <p:cNvSpPr txBox="1"/>
          <p:nvPr/>
        </p:nvSpPr>
        <p:spPr>
          <a:xfrm>
            <a:off x="2135900" y="5343624"/>
            <a:ext cx="6336445" cy="369332"/>
          </a:xfrm>
          <a:prstGeom prst="rect">
            <a:avLst/>
          </a:prstGeom>
          <a:noFill/>
        </p:spPr>
        <p:txBody>
          <a:bodyPr wrap="square">
            <a:spAutoFit/>
          </a:bodyPr>
          <a:lstStyle/>
          <a:p>
            <a:r>
              <a:rPr lang="en-US" dirty="0"/>
              <a:t>                    17     26     34         45    52       64  67            80  </a:t>
            </a:r>
          </a:p>
        </p:txBody>
      </p:sp>
      <p:sp>
        <p:nvSpPr>
          <p:cNvPr id="27" name="TextBox 26">
            <a:extLst>
              <a:ext uri="{FF2B5EF4-FFF2-40B4-BE49-F238E27FC236}">
                <a16:creationId xmlns:a16="http://schemas.microsoft.com/office/drawing/2014/main" id="{96CC6F64-562F-544E-279E-FC7A3A5234F2}"/>
              </a:ext>
            </a:extLst>
          </p:cNvPr>
          <p:cNvSpPr txBox="1"/>
          <p:nvPr/>
        </p:nvSpPr>
        <p:spPr>
          <a:xfrm>
            <a:off x="1959226" y="1927329"/>
            <a:ext cx="5660773" cy="369332"/>
          </a:xfrm>
          <a:prstGeom prst="rect">
            <a:avLst/>
          </a:prstGeom>
          <a:noFill/>
        </p:spPr>
        <p:txBody>
          <a:bodyPr wrap="square">
            <a:spAutoFit/>
          </a:bodyPr>
          <a:lstStyle/>
          <a:p>
            <a:r>
              <a:rPr lang="en-US" dirty="0"/>
              <a:t>                16                  32                 49               66                83</a:t>
            </a:r>
          </a:p>
        </p:txBody>
      </p:sp>
      <p:sp>
        <p:nvSpPr>
          <p:cNvPr id="31" name="TextBox 30">
            <a:extLst>
              <a:ext uri="{FF2B5EF4-FFF2-40B4-BE49-F238E27FC236}">
                <a16:creationId xmlns:a16="http://schemas.microsoft.com/office/drawing/2014/main" id="{5977D32E-872B-BB4E-255C-BFFD18A92441}"/>
              </a:ext>
            </a:extLst>
          </p:cNvPr>
          <p:cNvSpPr txBox="1"/>
          <p:nvPr/>
        </p:nvSpPr>
        <p:spPr>
          <a:xfrm>
            <a:off x="2368419" y="1467399"/>
            <a:ext cx="6861141" cy="923330"/>
          </a:xfrm>
          <a:prstGeom prst="rect">
            <a:avLst/>
          </a:prstGeom>
          <a:noFill/>
        </p:spPr>
        <p:txBody>
          <a:bodyPr wrap="square">
            <a:spAutoFit/>
          </a:bodyPr>
          <a:lstStyle/>
          <a:p>
            <a:r>
              <a:rPr lang="en-US" dirty="0"/>
              <a:t>Low season     not busy        shoulder     busy       very busy  are fuzzy </a:t>
            </a:r>
          </a:p>
          <a:p>
            <a:r>
              <a:rPr lang="en-US" dirty="0"/>
              <a:t>                                                                                                        variables</a:t>
            </a:r>
          </a:p>
          <a:p>
            <a:r>
              <a:rPr lang="en-US" dirty="0"/>
              <a:t>                     </a:t>
            </a:r>
          </a:p>
        </p:txBody>
      </p:sp>
      <p:sp>
        <p:nvSpPr>
          <p:cNvPr id="39" name="Freeform: Shape 38">
            <a:extLst>
              <a:ext uri="{FF2B5EF4-FFF2-40B4-BE49-F238E27FC236}">
                <a16:creationId xmlns:a16="http://schemas.microsoft.com/office/drawing/2014/main" id="{2D0D6373-BD12-9FCB-2426-BAA9BA5D41D8}"/>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731EC82-734B-5C3B-8481-B4C9E6C51C59}"/>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B9DD7B8-2EC5-865E-323A-C32A8853EF47}"/>
              </a:ext>
            </a:extLst>
          </p:cNvPr>
          <p:cNvSpPr txBox="1"/>
          <p:nvPr/>
        </p:nvSpPr>
        <p:spPr>
          <a:xfrm>
            <a:off x="4743450" y="6042158"/>
            <a:ext cx="2265370" cy="369332"/>
          </a:xfrm>
          <a:prstGeom prst="rect">
            <a:avLst/>
          </a:prstGeom>
          <a:noFill/>
        </p:spPr>
        <p:txBody>
          <a:bodyPr wrap="square">
            <a:spAutoFit/>
          </a:bodyPr>
          <a:lstStyle/>
          <a:p>
            <a:r>
              <a:rPr lang="en-US" dirty="0"/>
              <a:t>Season index</a:t>
            </a:r>
          </a:p>
        </p:txBody>
      </p:sp>
      <p:graphicFrame>
        <p:nvGraphicFramePr>
          <p:cNvPr id="46" name="Table 64">
            <a:extLst>
              <a:ext uri="{FF2B5EF4-FFF2-40B4-BE49-F238E27FC236}">
                <a16:creationId xmlns:a16="http://schemas.microsoft.com/office/drawing/2014/main" id="{86F9A474-DC71-6F2F-475D-BFD1F34DB3D9}"/>
              </a:ext>
            </a:extLst>
          </p:cNvPr>
          <p:cNvGraphicFramePr>
            <a:graphicFrameLocks noGrp="1"/>
          </p:cNvGraphicFramePr>
          <p:nvPr>
            <p:extLst>
              <p:ext uri="{D42A27DB-BD31-4B8C-83A1-F6EECF244321}">
                <p14:modId xmlns:p14="http://schemas.microsoft.com/office/powerpoint/2010/main" val="1199171347"/>
              </p:ext>
            </p:extLst>
          </p:nvPr>
        </p:nvGraphicFramePr>
        <p:xfrm>
          <a:off x="2214121" y="2311140"/>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48" name="Straight Arrow Connector 47">
            <a:extLst>
              <a:ext uri="{FF2B5EF4-FFF2-40B4-BE49-F238E27FC236}">
                <a16:creationId xmlns:a16="http://schemas.microsoft.com/office/drawing/2014/main" id="{55E36C44-579A-B4E9-BA0C-51042AF17264}"/>
              </a:ext>
            </a:extLst>
          </p:cNvPr>
          <p:cNvCxnSpPr/>
          <p:nvPr/>
        </p:nvCxnSpPr>
        <p:spPr>
          <a:xfrm>
            <a:off x="2150988" y="5712956"/>
            <a:ext cx="6459612" cy="4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239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rmAutofit/>
          </a:bodyPr>
          <a:lstStyle/>
          <a:p>
            <a:r>
              <a:rPr lang="en-US" dirty="0"/>
              <a:t>Example: Fuzzy membership</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576192" y="1312960"/>
            <a:ext cx="7886700" cy="4351338"/>
          </a:xfrm>
        </p:spPr>
        <p:txBody>
          <a:bodyPr>
            <a:normAutofit/>
          </a:bodyPr>
          <a:lstStyle/>
          <a:p>
            <a:r>
              <a:rPr lang="en-US" sz="2400" dirty="0">
                <a:solidFill>
                  <a:srgbClr val="00B050"/>
                </a:solidFill>
              </a:rPr>
              <a:t>Number of enquiries online (Enquiry) per hour</a:t>
            </a:r>
          </a:p>
        </p:txBody>
      </p:sp>
      <p:sp>
        <p:nvSpPr>
          <p:cNvPr id="12" name="TextBox 11">
            <a:extLst>
              <a:ext uri="{FF2B5EF4-FFF2-40B4-BE49-F238E27FC236}">
                <a16:creationId xmlns:a16="http://schemas.microsoft.com/office/drawing/2014/main" id="{A677D32B-6993-D69D-6B63-371D995BD23F}"/>
              </a:ext>
            </a:extLst>
          </p:cNvPr>
          <p:cNvSpPr txBox="1"/>
          <p:nvPr/>
        </p:nvSpPr>
        <p:spPr>
          <a:xfrm>
            <a:off x="3827615" y="6145803"/>
            <a:ext cx="3020570" cy="369332"/>
          </a:xfrm>
          <a:prstGeom prst="rect">
            <a:avLst/>
          </a:prstGeom>
          <a:noFill/>
        </p:spPr>
        <p:txBody>
          <a:bodyPr wrap="none" rtlCol="0">
            <a:spAutoFit/>
          </a:bodyPr>
          <a:lstStyle/>
          <a:p>
            <a:r>
              <a:rPr lang="en-US" dirty="0"/>
              <a:t>Number of enquires per hour</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v3 (231122b)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88</a:t>
            </a:fld>
            <a:endParaRPr lang="en-US"/>
          </a:p>
        </p:txBody>
      </p:sp>
      <p:cxnSp>
        <p:nvCxnSpPr>
          <p:cNvPr id="5" name="Straight Arrow Connector 4">
            <a:extLst>
              <a:ext uri="{FF2B5EF4-FFF2-40B4-BE49-F238E27FC236}">
                <a16:creationId xmlns:a16="http://schemas.microsoft.com/office/drawing/2014/main" id="{7B335309-5215-E486-12DF-1F66C8C75372}"/>
              </a:ext>
            </a:extLst>
          </p:cNvPr>
          <p:cNvCxnSpPr>
            <a:cxnSpLocks/>
          </p:cNvCxnSpPr>
          <p:nvPr/>
        </p:nvCxnSpPr>
        <p:spPr>
          <a:xfrm flipV="1">
            <a:off x="2120583" y="2536805"/>
            <a:ext cx="0" cy="314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641A8DA-C02A-DF7C-A158-0868EF76A21C}"/>
              </a:ext>
            </a:extLst>
          </p:cNvPr>
          <p:cNvSpPr txBox="1"/>
          <p:nvPr/>
        </p:nvSpPr>
        <p:spPr>
          <a:xfrm>
            <a:off x="877276" y="2095537"/>
            <a:ext cx="1381340" cy="646331"/>
          </a:xfrm>
          <a:prstGeom prst="rect">
            <a:avLst/>
          </a:prstGeom>
          <a:noFill/>
        </p:spPr>
        <p:txBody>
          <a:bodyPr wrap="none" rtlCol="0">
            <a:spAutoFit/>
          </a:bodyPr>
          <a:lstStyle/>
          <a:p>
            <a:r>
              <a:rPr lang="en-US" dirty="0"/>
              <a:t>Membership</a:t>
            </a:r>
          </a:p>
          <a:p>
            <a:endParaRPr lang="en-US" dirty="0"/>
          </a:p>
        </p:txBody>
      </p:sp>
      <p:sp>
        <p:nvSpPr>
          <p:cNvPr id="27" name="TextBox 26">
            <a:extLst>
              <a:ext uri="{FF2B5EF4-FFF2-40B4-BE49-F238E27FC236}">
                <a16:creationId xmlns:a16="http://schemas.microsoft.com/office/drawing/2014/main" id="{DA861A83-7A8A-0313-FA9F-CF27B265CE48}"/>
              </a:ext>
            </a:extLst>
          </p:cNvPr>
          <p:cNvSpPr txBox="1"/>
          <p:nvPr/>
        </p:nvSpPr>
        <p:spPr>
          <a:xfrm>
            <a:off x="1670520" y="2443333"/>
            <a:ext cx="301686" cy="369332"/>
          </a:xfrm>
          <a:prstGeom prst="rect">
            <a:avLst/>
          </a:prstGeom>
          <a:noFill/>
        </p:spPr>
        <p:txBody>
          <a:bodyPr wrap="none" rtlCol="0">
            <a:spAutoFit/>
          </a:bodyPr>
          <a:lstStyle/>
          <a:p>
            <a:r>
              <a:rPr lang="en-US" dirty="0"/>
              <a:t>1</a:t>
            </a:r>
          </a:p>
        </p:txBody>
      </p:sp>
      <p:sp>
        <p:nvSpPr>
          <p:cNvPr id="28" name="TextBox 27">
            <a:extLst>
              <a:ext uri="{FF2B5EF4-FFF2-40B4-BE49-F238E27FC236}">
                <a16:creationId xmlns:a16="http://schemas.microsoft.com/office/drawing/2014/main" id="{9F3023CC-F296-5919-90EA-2CA28B1B7A14}"/>
              </a:ext>
            </a:extLst>
          </p:cNvPr>
          <p:cNvSpPr txBox="1"/>
          <p:nvPr/>
        </p:nvSpPr>
        <p:spPr>
          <a:xfrm>
            <a:off x="1663695" y="5308522"/>
            <a:ext cx="301686" cy="369332"/>
          </a:xfrm>
          <a:prstGeom prst="rect">
            <a:avLst/>
          </a:prstGeom>
          <a:noFill/>
        </p:spPr>
        <p:txBody>
          <a:bodyPr wrap="none" rtlCol="0">
            <a:spAutoFit/>
          </a:bodyPr>
          <a:lstStyle/>
          <a:p>
            <a:r>
              <a:rPr lang="en-US" dirty="0"/>
              <a:t>0</a:t>
            </a:r>
          </a:p>
        </p:txBody>
      </p:sp>
      <p:sp>
        <p:nvSpPr>
          <p:cNvPr id="40" name="Freeform: Shape 39">
            <a:extLst>
              <a:ext uri="{FF2B5EF4-FFF2-40B4-BE49-F238E27FC236}">
                <a16:creationId xmlns:a16="http://schemas.microsoft.com/office/drawing/2014/main" id="{80566B40-F07B-2EB7-064B-0322C3376229}"/>
              </a:ext>
            </a:extLst>
          </p:cNvPr>
          <p:cNvSpPr/>
          <p:nvPr/>
        </p:nvSpPr>
        <p:spPr>
          <a:xfrm>
            <a:off x="3822165" y="2561665"/>
            <a:ext cx="3026020" cy="315463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D385E1C-CC09-FCF9-5CED-D36FDFA16B35}"/>
              </a:ext>
            </a:extLst>
          </p:cNvPr>
          <p:cNvSpPr txBox="1"/>
          <p:nvPr/>
        </p:nvSpPr>
        <p:spPr>
          <a:xfrm>
            <a:off x="2050474" y="5883852"/>
            <a:ext cx="6694792" cy="369332"/>
          </a:xfrm>
          <a:prstGeom prst="rect">
            <a:avLst/>
          </a:prstGeom>
          <a:noFill/>
        </p:spPr>
        <p:txBody>
          <a:bodyPr wrap="square">
            <a:spAutoFit/>
          </a:bodyPr>
          <a:lstStyle/>
          <a:p>
            <a:r>
              <a:rPr lang="en-US" dirty="0"/>
              <a:t>0        100      200     300     400   500       600    700      800    900   1000 </a:t>
            </a:r>
          </a:p>
        </p:txBody>
      </p:sp>
      <p:sp>
        <p:nvSpPr>
          <p:cNvPr id="49" name="TextBox 48">
            <a:extLst>
              <a:ext uri="{FF2B5EF4-FFF2-40B4-BE49-F238E27FC236}">
                <a16:creationId xmlns:a16="http://schemas.microsoft.com/office/drawing/2014/main" id="{652AF063-81E4-B535-8663-24934A43795A}"/>
              </a:ext>
            </a:extLst>
          </p:cNvPr>
          <p:cNvSpPr txBox="1"/>
          <p:nvPr/>
        </p:nvSpPr>
        <p:spPr>
          <a:xfrm>
            <a:off x="1928821" y="2198703"/>
            <a:ext cx="5660773" cy="369332"/>
          </a:xfrm>
          <a:prstGeom prst="rect">
            <a:avLst/>
          </a:prstGeom>
          <a:noFill/>
        </p:spPr>
        <p:txBody>
          <a:bodyPr wrap="square">
            <a:spAutoFit/>
          </a:bodyPr>
          <a:lstStyle/>
          <a:p>
            <a:r>
              <a:rPr lang="en-US" dirty="0"/>
              <a:t>                      200                                502                           780            </a:t>
            </a:r>
          </a:p>
        </p:txBody>
      </p:sp>
      <p:sp>
        <p:nvSpPr>
          <p:cNvPr id="55" name="TextBox 54">
            <a:extLst>
              <a:ext uri="{FF2B5EF4-FFF2-40B4-BE49-F238E27FC236}">
                <a16:creationId xmlns:a16="http://schemas.microsoft.com/office/drawing/2014/main" id="{C5ABB376-D458-C563-A1E6-2FC5D6B1D1A4}"/>
              </a:ext>
            </a:extLst>
          </p:cNvPr>
          <p:cNvSpPr txBox="1"/>
          <p:nvPr/>
        </p:nvSpPr>
        <p:spPr>
          <a:xfrm>
            <a:off x="6201990" y="1801296"/>
            <a:ext cx="502061" cy="369332"/>
          </a:xfrm>
          <a:prstGeom prst="rect">
            <a:avLst/>
          </a:prstGeom>
          <a:noFill/>
        </p:spPr>
        <p:txBody>
          <a:bodyPr wrap="none" rtlCol="0">
            <a:spAutoFit/>
          </a:bodyPr>
          <a:lstStyle/>
          <a:p>
            <a:r>
              <a:rPr lang="en-US" dirty="0"/>
              <a:t>      </a:t>
            </a:r>
          </a:p>
        </p:txBody>
      </p:sp>
      <p:sp>
        <p:nvSpPr>
          <p:cNvPr id="58" name="TextBox 57">
            <a:extLst>
              <a:ext uri="{FF2B5EF4-FFF2-40B4-BE49-F238E27FC236}">
                <a16:creationId xmlns:a16="http://schemas.microsoft.com/office/drawing/2014/main" id="{7CC8C233-010A-3DE5-932B-E8A81C1F128B}"/>
              </a:ext>
            </a:extLst>
          </p:cNvPr>
          <p:cNvSpPr txBox="1"/>
          <p:nvPr/>
        </p:nvSpPr>
        <p:spPr>
          <a:xfrm>
            <a:off x="3429858" y="5612307"/>
            <a:ext cx="5003075" cy="369332"/>
          </a:xfrm>
          <a:prstGeom prst="rect">
            <a:avLst/>
          </a:prstGeom>
          <a:noFill/>
        </p:spPr>
        <p:txBody>
          <a:bodyPr wrap="square">
            <a:spAutoFit/>
          </a:bodyPr>
          <a:lstStyle/>
          <a:p>
            <a:r>
              <a:rPr lang="en-US" dirty="0"/>
              <a:t>  260                      490   600              744</a:t>
            </a:r>
          </a:p>
        </p:txBody>
      </p:sp>
      <p:sp>
        <p:nvSpPr>
          <p:cNvPr id="61" name="TextBox 60">
            <a:extLst>
              <a:ext uri="{FF2B5EF4-FFF2-40B4-BE49-F238E27FC236}">
                <a16:creationId xmlns:a16="http://schemas.microsoft.com/office/drawing/2014/main" id="{62918579-8018-B44B-57CF-62A8E3585771}"/>
              </a:ext>
            </a:extLst>
          </p:cNvPr>
          <p:cNvSpPr txBox="1"/>
          <p:nvPr/>
        </p:nvSpPr>
        <p:spPr>
          <a:xfrm>
            <a:off x="2941976" y="1743524"/>
            <a:ext cx="5897221" cy="1200329"/>
          </a:xfrm>
          <a:prstGeom prst="rect">
            <a:avLst/>
          </a:prstGeom>
          <a:noFill/>
        </p:spPr>
        <p:txBody>
          <a:bodyPr wrap="square">
            <a:spAutoFit/>
          </a:bodyPr>
          <a:lstStyle/>
          <a:p>
            <a:r>
              <a:rPr lang="en-US" dirty="0"/>
              <a:t>Small                           average                        large          are </a:t>
            </a:r>
          </a:p>
          <a:p>
            <a:r>
              <a:rPr lang="en-US" dirty="0"/>
              <a:t>                                                                                             fuzzy </a:t>
            </a:r>
          </a:p>
          <a:p>
            <a:r>
              <a:rPr lang="en-US" dirty="0"/>
              <a:t>                                                                                             variables</a:t>
            </a:r>
          </a:p>
          <a:p>
            <a:endParaRPr lang="en-US" dirty="0"/>
          </a:p>
        </p:txBody>
      </p:sp>
      <p:sp>
        <p:nvSpPr>
          <p:cNvPr id="62" name="Freeform: Shape 61">
            <a:extLst>
              <a:ext uri="{FF2B5EF4-FFF2-40B4-BE49-F238E27FC236}">
                <a16:creationId xmlns:a16="http://schemas.microsoft.com/office/drawing/2014/main" id="{E05C6D59-4039-2917-E253-71B43460961D}"/>
              </a:ext>
            </a:extLst>
          </p:cNvPr>
          <p:cNvSpPr/>
          <p:nvPr/>
        </p:nvSpPr>
        <p:spPr>
          <a:xfrm flipH="1">
            <a:off x="2168474" y="2596748"/>
            <a:ext cx="2963081"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EFAA19F-3F0E-AC3E-61CB-DC742C6C5977}"/>
              </a:ext>
            </a:extLst>
          </p:cNvPr>
          <p:cNvSpPr/>
          <p:nvPr/>
        </p:nvSpPr>
        <p:spPr>
          <a:xfrm>
            <a:off x="5911045" y="2591121"/>
            <a:ext cx="2521888" cy="305449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able 64">
            <a:extLst>
              <a:ext uri="{FF2B5EF4-FFF2-40B4-BE49-F238E27FC236}">
                <a16:creationId xmlns:a16="http://schemas.microsoft.com/office/drawing/2014/main" id="{A89DE569-BDF5-CD9E-8751-D1C778CD78CB}"/>
              </a:ext>
            </a:extLst>
          </p:cNvPr>
          <p:cNvGraphicFramePr>
            <a:graphicFrameLocks noGrp="1"/>
          </p:cNvGraphicFramePr>
          <p:nvPr>
            <p:extLst>
              <p:ext uri="{D42A27DB-BD31-4B8C-83A1-F6EECF244321}">
                <p14:modId xmlns:p14="http://schemas.microsoft.com/office/powerpoint/2010/main" val="3281142629"/>
              </p:ext>
            </p:extLst>
          </p:nvPr>
        </p:nvGraphicFramePr>
        <p:xfrm>
          <a:off x="2113759" y="2624823"/>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65" name="Straight Arrow Connector 64">
            <a:extLst>
              <a:ext uri="{FF2B5EF4-FFF2-40B4-BE49-F238E27FC236}">
                <a16:creationId xmlns:a16="http://schemas.microsoft.com/office/drawing/2014/main" id="{3CF71D8B-DF2A-5D52-2C86-788C1D08DF14}"/>
              </a:ext>
            </a:extLst>
          </p:cNvPr>
          <p:cNvCxnSpPr>
            <a:cxnSpLocks/>
          </p:cNvCxnSpPr>
          <p:nvPr/>
        </p:nvCxnSpPr>
        <p:spPr>
          <a:xfrm>
            <a:off x="2082483" y="5881325"/>
            <a:ext cx="5994717" cy="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1204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3200" dirty="0"/>
              <a:t>Example: to be used for de-fuzzification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809625" y="1002427"/>
            <a:ext cx="7886700" cy="4351338"/>
          </a:xfrm>
          <a:ln>
            <a:solidFill>
              <a:schemeClr val="accent1">
                <a:shade val="50000"/>
              </a:schemeClr>
            </a:solidFill>
          </a:ln>
        </p:spPr>
        <p:txBody>
          <a:bodyPr/>
          <a:lstStyle/>
          <a:p>
            <a:r>
              <a:rPr lang="en-US" dirty="0"/>
              <a:t>Output : Result </a:t>
            </a:r>
            <a:r>
              <a:rPr lang="en-US" dirty="0">
                <a:solidFill>
                  <a:srgbClr val="7030A0"/>
                </a:solidFill>
              </a:rPr>
              <a:t>-- Economy air ticket price</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914765" y="6006960"/>
            <a:ext cx="1994777" cy="369332"/>
          </a:xfrm>
          <a:prstGeom prst="rect">
            <a:avLst/>
          </a:prstGeom>
          <a:noFill/>
        </p:spPr>
        <p:txBody>
          <a:bodyPr wrap="none" rtlCol="0">
            <a:spAutoFit/>
          </a:bodyPr>
          <a:lstStyle/>
          <a:p>
            <a:r>
              <a:rPr lang="en-US" dirty="0"/>
              <a:t> HK dollars per seat</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v3 (231122b)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89</a:t>
            </a:fld>
            <a:endParaRPr lang="en-US"/>
          </a:p>
        </p:txBody>
      </p:sp>
      <p:cxnSp>
        <p:nvCxnSpPr>
          <p:cNvPr id="5" name="Straight Arrow Connector 4">
            <a:extLst>
              <a:ext uri="{FF2B5EF4-FFF2-40B4-BE49-F238E27FC236}">
                <a16:creationId xmlns:a16="http://schemas.microsoft.com/office/drawing/2014/main" id="{2F8E59C1-EF1E-BC36-FA34-6D0C0FB6F864}"/>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E17F5D-709C-95D6-4A5E-89B5388BB897}"/>
              </a:ext>
            </a:extLst>
          </p:cNvPr>
          <p:cNvSpPr txBox="1"/>
          <p:nvPr/>
        </p:nvSpPr>
        <p:spPr>
          <a:xfrm>
            <a:off x="557252" y="2035882"/>
            <a:ext cx="1381340" cy="369332"/>
          </a:xfrm>
          <a:prstGeom prst="rect">
            <a:avLst/>
          </a:prstGeom>
          <a:noFill/>
        </p:spPr>
        <p:txBody>
          <a:bodyPr wrap="none" rtlCol="0">
            <a:spAutoFit/>
          </a:bodyPr>
          <a:lstStyle/>
          <a:p>
            <a:r>
              <a:rPr lang="en-US" dirty="0"/>
              <a:t>Membership</a:t>
            </a:r>
          </a:p>
        </p:txBody>
      </p:sp>
      <p:sp>
        <p:nvSpPr>
          <p:cNvPr id="21" name="TextBox 20">
            <a:extLst>
              <a:ext uri="{FF2B5EF4-FFF2-40B4-BE49-F238E27FC236}">
                <a16:creationId xmlns:a16="http://schemas.microsoft.com/office/drawing/2014/main" id="{8037354D-5404-BC3F-4F7E-40CB4F3BF289}"/>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E0966283-BC73-ADCA-72E7-1C8F7BC67D35}"/>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26" name="Freeform: Shape 25">
            <a:extLst>
              <a:ext uri="{FF2B5EF4-FFF2-40B4-BE49-F238E27FC236}">
                <a16:creationId xmlns:a16="http://schemas.microsoft.com/office/drawing/2014/main" id="{DFA0CF08-519E-5F60-08B0-89A377D868DD}"/>
              </a:ext>
            </a:extLst>
          </p:cNvPr>
          <p:cNvSpPr/>
          <p:nvPr/>
        </p:nvSpPr>
        <p:spPr>
          <a:xfrm>
            <a:off x="4408773" y="2292254"/>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6AC0891-054D-0B9C-D80A-761760873A8C}"/>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94A87EA-F8C8-B653-16BB-6D5ADE2932F5}"/>
              </a:ext>
            </a:extLst>
          </p:cNvPr>
          <p:cNvSpPr/>
          <p:nvPr/>
        </p:nvSpPr>
        <p:spPr>
          <a:xfrm>
            <a:off x="5345371" y="2329865"/>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3FA045-2A79-4927-60E1-85B00A974438}"/>
              </a:ext>
            </a:extLst>
          </p:cNvPr>
          <p:cNvSpPr txBox="1"/>
          <p:nvPr/>
        </p:nvSpPr>
        <p:spPr>
          <a:xfrm>
            <a:off x="2092237" y="5662833"/>
            <a:ext cx="6336445" cy="369332"/>
          </a:xfrm>
          <a:prstGeom prst="rect">
            <a:avLst/>
          </a:prstGeom>
          <a:noFill/>
        </p:spPr>
        <p:txBody>
          <a:bodyPr wrap="square">
            <a:spAutoFit/>
          </a:bodyPr>
          <a:lstStyle/>
          <a:p>
            <a:r>
              <a:rPr lang="en-US" dirty="0"/>
              <a:t>0        1000   2000   3000   4000  5000   6000    7000    8000</a:t>
            </a:r>
          </a:p>
        </p:txBody>
      </p:sp>
      <p:sp>
        <p:nvSpPr>
          <p:cNvPr id="40" name="TextBox 39">
            <a:extLst>
              <a:ext uri="{FF2B5EF4-FFF2-40B4-BE49-F238E27FC236}">
                <a16:creationId xmlns:a16="http://schemas.microsoft.com/office/drawing/2014/main" id="{38E57E3C-2BC8-E04F-7610-79E5814A12BF}"/>
              </a:ext>
            </a:extLst>
          </p:cNvPr>
          <p:cNvSpPr txBox="1"/>
          <p:nvPr/>
        </p:nvSpPr>
        <p:spPr>
          <a:xfrm>
            <a:off x="2135900" y="5343624"/>
            <a:ext cx="6336445" cy="369332"/>
          </a:xfrm>
          <a:prstGeom prst="rect">
            <a:avLst/>
          </a:prstGeom>
          <a:noFill/>
        </p:spPr>
        <p:txBody>
          <a:bodyPr wrap="square">
            <a:spAutoFit/>
          </a:bodyPr>
          <a:lstStyle/>
          <a:p>
            <a:r>
              <a:rPr lang="en-US" dirty="0"/>
              <a:t>              1800      2900 3500 4600 5200  6300 6900     8000 </a:t>
            </a:r>
          </a:p>
        </p:txBody>
      </p:sp>
      <p:sp>
        <p:nvSpPr>
          <p:cNvPr id="43" name="TextBox 42">
            <a:extLst>
              <a:ext uri="{FF2B5EF4-FFF2-40B4-BE49-F238E27FC236}">
                <a16:creationId xmlns:a16="http://schemas.microsoft.com/office/drawing/2014/main" id="{5FFAB52F-DB7A-9080-3BD1-80662E321052}"/>
              </a:ext>
            </a:extLst>
          </p:cNvPr>
          <p:cNvSpPr txBox="1"/>
          <p:nvPr/>
        </p:nvSpPr>
        <p:spPr>
          <a:xfrm>
            <a:off x="2012623" y="1900036"/>
            <a:ext cx="6683702" cy="369332"/>
          </a:xfrm>
          <a:prstGeom prst="rect">
            <a:avLst/>
          </a:prstGeom>
          <a:noFill/>
        </p:spPr>
        <p:txBody>
          <a:bodyPr wrap="square">
            <a:spAutoFit/>
          </a:bodyPr>
          <a:lstStyle/>
          <a:p>
            <a:r>
              <a:rPr lang="en-US" dirty="0"/>
              <a:t>                1600            3200            4900           6600            8300</a:t>
            </a:r>
          </a:p>
        </p:txBody>
      </p:sp>
      <p:sp>
        <p:nvSpPr>
          <p:cNvPr id="44" name="TextBox 43">
            <a:extLst>
              <a:ext uri="{FF2B5EF4-FFF2-40B4-BE49-F238E27FC236}">
                <a16:creationId xmlns:a16="http://schemas.microsoft.com/office/drawing/2014/main" id="{098E5A25-7541-8EC3-25E5-60356C827103}"/>
              </a:ext>
            </a:extLst>
          </p:cNvPr>
          <p:cNvSpPr txBox="1"/>
          <p:nvPr/>
        </p:nvSpPr>
        <p:spPr>
          <a:xfrm>
            <a:off x="755324" y="1543382"/>
            <a:ext cx="8001000" cy="646331"/>
          </a:xfrm>
          <a:prstGeom prst="rect">
            <a:avLst/>
          </a:prstGeom>
          <a:noFill/>
        </p:spPr>
        <p:txBody>
          <a:bodyPr wrap="square">
            <a:spAutoFit/>
          </a:bodyPr>
          <a:lstStyle/>
          <a:p>
            <a:r>
              <a:rPr lang="en-US" dirty="0"/>
              <a:t>(fuzzy variables) Very cheap           </a:t>
            </a:r>
            <a:r>
              <a:rPr lang="en-US" dirty="0" err="1"/>
              <a:t>cheap</a:t>
            </a:r>
            <a:r>
              <a:rPr lang="en-US" dirty="0"/>
              <a:t>         normal     expensive    very expensive</a:t>
            </a:r>
          </a:p>
          <a:p>
            <a:r>
              <a:rPr lang="en-US" dirty="0"/>
              <a:t>                                                                                         </a:t>
            </a:r>
          </a:p>
        </p:txBody>
      </p:sp>
      <p:sp>
        <p:nvSpPr>
          <p:cNvPr id="45" name="Freeform: Shape 44">
            <a:extLst>
              <a:ext uri="{FF2B5EF4-FFF2-40B4-BE49-F238E27FC236}">
                <a16:creationId xmlns:a16="http://schemas.microsoft.com/office/drawing/2014/main" id="{C61E3146-9D33-A919-08B3-9926D1A8A539}"/>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9FF9966-F4E6-07AB-ED08-3DC11AE8DBC9}"/>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64">
            <a:extLst>
              <a:ext uri="{FF2B5EF4-FFF2-40B4-BE49-F238E27FC236}">
                <a16:creationId xmlns:a16="http://schemas.microsoft.com/office/drawing/2014/main" id="{A5123E27-1DCD-C266-944E-358B4B69377B}"/>
              </a:ext>
            </a:extLst>
          </p:cNvPr>
          <p:cNvGraphicFramePr>
            <a:graphicFrameLocks noGrp="1"/>
          </p:cNvGraphicFramePr>
          <p:nvPr>
            <p:extLst>
              <p:ext uri="{D42A27DB-BD31-4B8C-83A1-F6EECF244321}">
                <p14:modId xmlns:p14="http://schemas.microsoft.com/office/powerpoint/2010/main" val="918037695"/>
              </p:ext>
            </p:extLst>
          </p:nvPr>
        </p:nvGraphicFramePr>
        <p:xfrm>
          <a:off x="2193890" y="2297852"/>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48" name="Straight Arrow Connector 47">
            <a:extLst>
              <a:ext uri="{FF2B5EF4-FFF2-40B4-BE49-F238E27FC236}">
                <a16:creationId xmlns:a16="http://schemas.microsoft.com/office/drawing/2014/main" id="{D2A69B19-51F3-F2EC-B9CB-67B93ED11A45}"/>
              </a:ext>
            </a:extLst>
          </p:cNvPr>
          <p:cNvCxnSpPr>
            <a:cxnSpLocks/>
          </p:cNvCxnSpPr>
          <p:nvPr/>
        </p:nvCxnSpPr>
        <p:spPr>
          <a:xfrm>
            <a:off x="2002611" y="5719433"/>
            <a:ext cx="5994717" cy="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78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325208" y="103343"/>
            <a:ext cx="8229600" cy="968020"/>
          </a:xfrm>
        </p:spPr>
        <p:txBody>
          <a:bodyPr>
            <a:normAutofit/>
          </a:bodyPr>
          <a:lstStyle/>
          <a:p>
            <a:r>
              <a:rPr lang="en-US" sz="2800" b="1" i="0" u="none" strike="noStrike" baseline="0" dirty="0">
                <a:latin typeface="Arial" panose="020B0604020202020204" pitchFamily="34" charset="0"/>
              </a:rPr>
              <a:t>Example of Degree of membership</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lnSpcReduction="10000"/>
          </a:bodyPr>
          <a:lstStyle/>
          <a:p>
            <a:pPr algn="l"/>
            <a:r>
              <a:rPr lang="en-US" sz="2000" b="0" i="0" u="none" strike="noStrike" baseline="0" dirty="0">
                <a:solidFill>
                  <a:srgbClr val="000000"/>
                </a:solidFill>
                <a:latin typeface="ArialMT"/>
              </a:rPr>
              <a:t>A fuzzy set is shown.</a:t>
            </a:r>
          </a:p>
          <a:p>
            <a:pPr algn="l"/>
            <a:r>
              <a:rPr lang="en-US" sz="2000" b="0" i="0" u="none" strike="noStrike" baseline="0" dirty="0">
                <a:solidFill>
                  <a:srgbClr val="000000"/>
                </a:solidFill>
                <a:latin typeface="ArialMT"/>
              </a:rPr>
              <a:t>Map the input temperature in degree Celsius  to the fuzzy membership using the fuzzy membership function (triangles, trapezium, etc.) as shown in the diagram</a:t>
            </a:r>
          </a:p>
          <a:p>
            <a:pPr algn="l"/>
            <a:r>
              <a:rPr lang="en-US" sz="2000" dirty="0">
                <a:solidFill>
                  <a:srgbClr val="000000"/>
                </a:solidFill>
                <a:latin typeface="ArialMT"/>
              </a:rPr>
              <a:t>Example (by inspection)</a:t>
            </a:r>
          </a:p>
          <a:p>
            <a:pPr algn="l"/>
            <a:r>
              <a:rPr lang="en-US" sz="2000" dirty="0">
                <a:solidFill>
                  <a:srgbClr val="000000"/>
                </a:solidFill>
                <a:latin typeface="ArialMT"/>
              </a:rPr>
              <a:t>If Temperature=</a:t>
            </a:r>
            <a:r>
              <a:rPr lang="en-US" sz="2000" dirty="0">
                <a:solidFill>
                  <a:srgbClr val="FF0000"/>
                </a:solidFill>
                <a:latin typeface="ArialMT"/>
              </a:rPr>
              <a:t>12</a:t>
            </a:r>
          </a:p>
          <a:p>
            <a:pPr lvl="1"/>
            <a:r>
              <a:rPr lang="en-US" sz="2000" dirty="0">
                <a:solidFill>
                  <a:srgbClr val="000000"/>
                </a:solidFill>
                <a:latin typeface="ArialMT"/>
              </a:rPr>
              <a:t>the membership degree or value of Warm is 0.2.</a:t>
            </a:r>
          </a:p>
          <a:p>
            <a:pPr lvl="1"/>
            <a:r>
              <a:rPr lang="en-US" sz="2000" dirty="0">
                <a:solidFill>
                  <a:srgbClr val="000000"/>
                </a:solidFill>
                <a:latin typeface="ArialMT"/>
              </a:rPr>
              <a:t>the membership degree or value of Cold is 0.45.</a:t>
            </a:r>
          </a:p>
          <a:p>
            <a:pPr lvl="1"/>
            <a:r>
              <a:rPr lang="en-US" sz="2000" dirty="0">
                <a:solidFill>
                  <a:srgbClr val="000000"/>
                </a:solidFill>
                <a:latin typeface="ArialMT"/>
              </a:rPr>
              <a:t>the membership degree or value of Hot is 0</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9</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0475" y="5053081"/>
            <a:ext cx="3989241" cy="1077218"/>
          </a:xfrm>
          <a:prstGeom prst="rect">
            <a:avLst/>
          </a:prstGeom>
          <a:noFill/>
        </p:spPr>
        <p:txBody>
          <a:bodyPr wrap="square" rtlCol="0">
            <a:spAutoFit/>
          </a:bodyPr>
          <a:lstStyle/>
          <a:p>
            <a:r>
              <a:rPr lang="en-US" sz="2800" dirty="0"/>
              <a:t>     0      </a:t>
            </a:r>
            <a:r>
              <a:rPr lang="en-US" sz="2800" dirty="0">
                <a:solidFill>
                  <a:srgbClr val="FF0000"/>
                </a:solidFill>
              </a:rPr>
              <a:t>12  </a:t>
            </a:r>
            <a:r>
              <a:rPr lang="en-US" sz="2800" dirty="0"/>
              <a:t>  </a:t>
            </a:r>
            <a:r>
              <a:rPr lang="en-US" sz="2800" dirty="0">
                <a:solidFill>
                  <a:srgbClr val="00B050"/>
                </a:solidFill>
              </a:rPr>
              <a:t>18</a:t>
            </a:r>
            <a:r>
              <a:rPr lang="en-US" sz="2800" dirty="0"/>
              <a:t>             36  </a:t>
            </a:r>
          </a:p>
          <a:p>
            <a:pPr algn="ctr"/>
            <a:r>
              <a:rPr lang="en-US" dirty="0"/>
              <a:t>     Fuzzy set</a:t>
            </a:r>
          </a:p>
          <a:p>
            <a:pPr algn="ctr"/>
            <a:r>
              <a:rPr lang="en-US" dirty="0"/>
              <a:t>Temperature in Celsius</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F858A2-4903-80D4-CDAA-C5549C6AF621}"/>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7DCEDC-1A41-233E-11CC-C6E72D37FC8A}"/>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C1CE3D-017C-2960-AC86-DDB0E6397E0C}"/>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1833" y="1441616"/>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271385A-6919-1462-C23C-B67C1D1CBDCF}"/>
              </a:ext>
            </a:extLst>
          </p:cNvPr>
          <p:cNvCxnSpPr>
            <a:cxnSpLocks/>
          </p:cNvCxnSpPr>
          <p:nvPr/>
        </p:nvCxnSpPr>
        <p:spPr>
          <a:xfrm flipV="1">
            <a:off x="6222126" y="140468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FD44DDD-C43D-B062-5A71-704584F4F8D3}"/>
              </a:ext>
            </a:extLst>
          </p:cNvPr>
          <p:cNvCxnSpPr>
            <a:cxnSpLocks/>
          </p:cNvCxnSpPr>
          <p:nvPr/>
        </p:nvCxnSpPr>
        <p:spPr>
          <a:xfrm>
            <a:off x="4730216" y="3954040"/>
            <a:ext cx="144198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46BFE9-0357-6975-ABCD-D5778F2D36DC}"/>
              </a:ext>
            </a:extLst>
          </p:cNvPr>
          <p:cNvCxnSpPr>
            <a:cxnSpLocks/>
          </p:cNvCxnSpPr>
          <p:nvPr/>
        </p:nvCxnSpPr>
        <p:spPr>
          <a:xfrm>
            <a:off x="4684386" y="3386743"/>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1C4CD1A-E025-929D-738F-EA660AED1F7C}"/>
              </a:ext>
            </a:extLst>
          </p:cNvPr>
          <p:cNvSpPr txBox="1"/>
          <p:nvPr/>
        </p:nvSpPr>
        <p:spPr>
          <a:xfrm>
            <a:off x="4209881" y="3143575"/>
            <a:ext cx="593432" cy="369332"/>
          </a:xfrm>
          <a:prstGeom prst="rect">
            <a:avLst/>
          </a:prstGeom>
          <a:noFill/>
        </p:spPr>
        <p:txBody>
          <a:bodyPr wrap="none" rtlCol="0">
            <a:spAutoFit/>
          </a:bodyPr>
          <a:lstStyle/>
          <a:p>
            <a:r>
              <a:rPr lang="en-US" dirty="0"/>
              <a:t>0.45</a:t>
            </a:r>
          </a:p>
        </p:txBody>
      </p:sp>
      <p:sp>
        <p:nvSpPr>
          <p:cNvPr id="29" name="TextBox 28">
            <a:extLst>
              <a:ext uri="{FF2B5EF4-FFF2-40B4-BE49-F238E27FC236}">
                <a16:creationId xmlns:a16="http://schemas.microsoft.com/office/drawing/2014/main" id="{D3E85467-8E16-71E9-F116-E9ED1863E3F6}"/>
              </a:ext>
            </a:extLst>
          </p:cNvPr>
          <p:cNvSpPr txBox="1"/>
          <p:nvPr/>
        </p:nvSpPr>
        <p:spPr>
          <a:xfrm>
            <a:off x="4254031" y="3802171"/>
            <a:ext cx="476412" cy="369332"/>
          </a:xfrm>
          <a:prstGeom prst="rect">
            <a:avLst/>
          </a:prstGeom>
          <a:noFill/>
        </p:spPr>
        <p:txBody>
          <a:bodyPr wrap="none" rtlCol="0">
            <a:spAutoFit/>
          </a:bodyPr>
          <a:lstStyle/>
          <a:p>
            <a:r>
              <a:rPr lang="en-US" dirty="0"/>
              <a:t>0.2</a:t>
            </a:r>
          </a:p>
        </p:txBody>
      </p: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7568" y="789597"/>
            <a:ext cx="4516432" cy="923330"/>
          </a:xfrm>
          <a:prstGeom prst="rect">
            <a:avLst/>
          </a:prstGeom>
          <a:noFill/>
        </p:spPr>
        <p:txBody>
          <a:bodyPr wrap="square">
            <a:spAutoFit/>
          </a:bodyPr>
          <a:lstStyle/>
          <a:p>
            <a:r>
              <a:rPr lang="en-US" sz="1800" dirty="0">
                <a:solidFill>
                  <a:srgbClr val="000000"/>
                </a:solidFill>
                <a:latin typeface="ArialMT"/>
              </a:rPr>
              <a:t>Fuzzy membership function (</a:t>
            </a:r>
            <a:r>
              <a:rPr lang="en-US" b="1" dirty="0">
                <a:latin typeface="Calibri-Bold"/>
              </a:rPr>
              <a:t>triangles or trapeziums , </a:t>
            </a:r>
            <a:r>
              <a:rPr lang="en-US" b="1" dirty="0" err="1">
                <a:latin typeface="Calibri-Bold"/>
              </a:rPr>
              <a:t>etc</a:t>
            </a:r>
            <a:r>
              <a:rPr lang="en-US" b="1" dirty="0">
                <a:latin typeface="Calibri-Bold"/>
              </a:rPr>
              <a:t>)</a:t>
            </a:r>
            <a:endParaRPr lang="en-US" sz="1800" dirty="0">
              <a:solidFill>
                <a:srgbClr val="000000"/>
              </a:solidFill>
              <a:latin typeface="ArialMT"/>
            </a:endParaRPr>
          </a:p>
          <a:p>
            <a:r>
              <a:rPr lang="en-US" sz="1800" dirty="0">
                <a:solidFill>
                  <a:srgbClr val="000000"/>
                </a:solidFill>
                <a:latin typeface="ArialMT"/>
              </a:rPr>
              <a:t>prob. (membership degree or value)</a:t>
            </a:r>
            <a:endParaRPr lang="en-US" dirty="0"/>
          </a:p>
        </p:txBody>
      </p:sp>
    </p:spTree>
    <p:extLst>
      <p:ext uri="{BB962C8B-B14F-4D97-AF65-F5344CB8AC3E}">
        <p14:creationId xmlns:p14="http://schemas.microsoft.com/office/powerpoint/2010/main" val="36087794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9937-A570-D832-BF9B-52F7F33307DC}"/>
              </a:ext>
            </a:extLst>
          </p:cNvPr>
          <p:cNvSpPr>
            <a:spLocks noGrp="1"/>
          </p:cNvSpPr>
          <p:nvPr>
            <p:ph type="title"/>
          </p:nvPr>
        </p:nvSpPr>
        <p:spPr/>
        <p:txBody>
          <a:bodyPr>
            <a:noAutofit/>
          </a:bodyPr>
          <a:lstStyle/>
          <a:p>
            <a:r>
              <a:rPr lang="en-US" sz="3200" dirty="0"/>
              <a:t>Out target problem: Determine the prices</a:t>
            </a:r>
          </a:p>
        </p:txBody>
      </p:sp>
      <p:sp>
        <p:nvSpPr>
          <p:cNvPr id="3" name="Content Placeholder 2">
            <a:extLst>
              <a:ext uri="{FF2B5EF4-FFF2-40B4-BE49-F238E27FC236}">
                <a16:creationId xmlns:a16="http://schemas.microsoft.com/office/drawing/2014/main" id="{D867A9B9-8BE0-62A2-4394-5A16FDC98F8D}"/>
              </a:ext>
            </a:extLst>
          </p:cNvPr>
          <p:cNvSpPr>
            <a:spLocks noGrp="1"/>
          </p:cNvSpPr>
          <p:nvPr>
            <p:ph idx="1"/>
          </p:nvPr>
        </p:nvSpPr>
        <p:spPr/>
        <p:txBody>
          <a:bodyPr/>
          <a:lstStyle/>
          <a:p>
            <a:r>
              <a:rPr lang="en-US" sz="2800" dirty="0"/>
              <a:t>Season index = 62 (an index to show how busy it is)</a:t>
            </a:r>
          </a:p>
          <a:p>
            <a:r>
              <a:rPr lang="en-US" sz="2800" dirty="0"/>
              <a:t>Number of enquires is 350 per hour</a:t>
            </a:r>
          </a:p>
          <a:p>
            <a:r>
              <a:rPr lang="en-US" sz="2800" dirty="0"/>
              <a:t>What is the price given to the customer</a:t>
            </a:r>
          </a:p>
          <a:p>
            <a:r>
              <a:rPr lang="en-US" sz="2800" dirty="0"/>
              <a:t>How to set the price?</a:t>
            </a:r>
          </a:p>
          <a:p>
            <a:endParaRPr lang="en-US" dirty="0"/>
          </a:p>
        </p:txBody>
      </p:sp>
      <p:sp>
        <p:nvSpPr>
          <p:cNvPr id="6" name="Footer Placeholder 5">
            <a:extLst>
              <a:ext uri="{FF2B5EF4-FFF2-40B4-BE49-F238E27FC236}">
                <a16:creationId xmlns:a16="http://schemas.microsoft.com/office/drawing/2014/main" id="{BBD8DB52-C281-6597-EF73-80F619BF5FFD}"/>
              </a:ext>
            </a:extLst>
          </p:cNvPr>
          <p:cNvSpPr>
            <a:spLocks noGrp="1"/>
          </p:cNvSpPr>
          <p:nvPr>
            <p:ph type="ftr" sz="quarter" idx="11"/>
          </p:nvPr>
        </p:nvSpPr>
        <p:spPr/>
        <p:txBody>
          <a:bodyPr/>
          <a:lstStyle/>
          <a:p>
            <a:r>
              <a:rPr lang="en-US"/>
              <a:t>Fuzzy Logic v3 (231122b)</a:t>
            </a:r>
          </a:p>
        </p:txBody>
      </p:sp>
      <p:sp>
        <p:nvSpPr>
          <p:cNvPr id="7" name="Slide Number Placeholder 6">
            <a:extLst>
              <a:ext uri="{FF2B5EF4-FFF2-40B4-BE49-F238E27FC236}">
                <a16:creationId xmlns:a16="http://schemas.microsoft.com/office/drawing/2014/main" id="{746B6A03-DEE5-F38D-1CE5-B876DE417972}"/>
              </a:ext>
            </a:extLst>
          </p:cNvPr>
          <p:cNvSpPr>
            <a:spLocks noGrp="1"/>
          </p:cNvSpPr>
          <p:nvPr>
            <p:ph type="sldNum" sz="quarter" idx="12"/>
          </p:nvPr>
        </p:nvSpPr>
        <p:spPr/>
        <p:txBody>
          <a:bodyPr/>
          <a:lstStyle/>
          <a:p>
            <a:fld id="{9919CFE9-B43B-41B3-A4E5-69B98317F4D2}" type="slidenum">
              <a:rPr lang="en-US" smtClean="0"/>
              <a:t>90</a:t>
            </a:fld>
            <a:endParaRPr lang="en-US"/>
          </a:p>
        </p:txBody>
      </p:sp>
    </p:spTree>
    <p:extLst>
      <p:ext uri="{BB962C8B-B14F-4D97-AF65-F5344CB8AC3E}">
        <p14:creationId xmlns:p14="http://schemas.microsoft.com/office/powerpoint/2010/main" val="4096123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a:t>Step1: Fuzzification</a:t>
            </a:r>
            <a:br>
              <a:rPr lang="en-US" sz="4400"/>
            </a:b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lstStyle/>
          <a:p>
            <a:r>
              <a:rPr lang="en-US" sz="3200"/>
              <a:t>Find fuzzy membership values of season_index (Season) and Number of enquires (Enquiry) from inputs.</a:t>
            </a:r>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91</a:t>
            </a:fld>
            <a:endParaRPr lang="en-US" altLang="zh-HK"/>
          </a:p>
        </p:txBody>
      </p:sp>
    </p:spTree>
    <p:extLst>
      <p:ext uri="{BB962C8B-B14F-4D97-AF65-F5344CB8AC3E}">
        <p14:creationId xmlns:p14="http://schemas.microsoft.com/office/powerpoint/2010/main" val="4928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1600" dirty="0">
                <a:solidFill>
                  <a:srgbClr val="FF0000"/>
                </a:solidFill>
              </a:rPr>
              <a:t>Answer for worksheet8: </a:t>
            </a:r>
            <a:br>
              <a:rPr lang="en-US" sz="1600" dirty="0">
                <a:solidFill>
                  <a:srgbClr val="FF0000"/>
                </a:solidFill>
              </a:rPr>
            </a:br>
            <a:r>
              <a:rPr lang="en-US" sz="1600" dirty="0"/>
              <a:t>Step1: Fuzzification: Find fuzzy membership values of </a:t>
            </a:r>
            <a:r>
              <a:rPr lang="en-US" sz="1600" dirty="0" err="1"/>
              <a:t>season_index</a:t>
            </a:r>
            <a:r>
              <a:rPr lang="en-US" sz="1600" dirty="0"/>
              <a:t> (Season) and Number of enquires (Enquiry) from </a:t>
            </a:r>
            <a:r>
              <a:rPr lang="en-US" sz="1600" dirty="0" err="1"/>
              <a:t>inputs.Fuzzification</a:t>
            </a:r>
            <a:r>
              <a:rPr lang="en-US" sz="1600" dirty="0"/>
              <a:t>:  Determine the seat price (economy) from HK to Berlin by an airline company selling tickets on-line</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647330" y="1425569"/>
            <a:ext cx="7886700" cy="4351338"/>
          </a:xfrm>
        </p:spPr>
        <p:txBody>
          <a:bodyPr/>
          <a:lstStyle/>
          <a:p>
            <a:r>
              <a:rPr lang="en-US" sz="2000" dirty="0"/>
              <a:t>Season index (BUSY) : how near to a holiday, the bigger the busier</a:t>
            </a:r>
          </a:p>
          <a:p>
            <a:r>
              <a:rPr lang="en-US" sz="2400" dirty="0">
                <a:solidFill>
                  <a:srgbClr val="FF0000"/>
                </a:solidFill>
              </a:rPr>
              <a:t>To find </a:t>
            </a:r>
            <a:r>
              <a:rPr lang="en-US" sz="2400" dirty="0" err="1">
                <a:solidFill>
                  <a:srgbClr val="FF0000"/>
                </a:solidFill>
              </a:rPr>
              <a:t>Season_busy</a:t>
            </a:r>
            <a:r>
              <a:rPr lang="en-US" sz="2400" dirty="0">
                <a:solidFill>
                  <a:srgbClr val="FF0000"/>
                </a:solidFill>
              </a:rPr>
              <a:t>(62), : </a:t>
            </a:r>
            <a:r>
              <a:rPr lang="en-US" sz="2400" dirty="0" err="1">
                <a:solidFill>
                  <a:srgbClr val="FF0000"/>
                </a:solidFill>
              </a:rPr>
              <a:t>Season_average</a:t>
            </a:r>
            <a:r>
              <a:rPr lang="en-US" sz="2400" dirty="0">
                <a:solidFill>
                  <a:srgbClr val="FF0000"/>
                </a:solidFill>
              </a:rPr>
              <a:t>(62)  </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4760909" y="6152235"/>
            <a:ext cx="1410707" cy="369332"/>
          </a:xfrm>
          <a:prstGeom prst="rect">
            <a:avLst/>
          </a:prstGeom>
          <a:noFill/>
        </p:spPr>
        <p:txBody>
          <a:bodyPr wrap="none" rtlCol="0">
            <a:spAutoFit/>
          </a:bodyPr>
          <a:lstStyle/>
          <a:p>
            <a:r>
              <a:rPr lang="en-US" dirty="0"/>
              <a:t>Season index</a:t>
            </a:r>
          </a:p>
        </p:txBody>
      </p:sp>
      <p:sp>
        <p:nvSpPr>
          <p:cNvPr id="13" name="TextBox 12">
            <a:extLst>
              <a:ext uri="{FF2B5EF4-FFF2-40B4-BE49-F238E27FC236}">
                <a16:creationId xmlns:a16="http://schemas.microsoft.com/office/drawing/2014/main" id="{D4AA9D65-BC68-97C6-672F-EF23A48977D6}"/>
              </a:ext>
            </a:extLst>
          </p:cNvPr>
          <p:cNvSpPr txBox="1"/>
          <p:nvPr/>
        </p:nvSpPr>
        <p:spPr>
          <a:xfrm>
            <a:off x="522801" y="2462798"/>
            <a:ext cx="1381340" cy="369332"/>
          </a:xfrm>
          <a:prstGeom prst="rect">
            <a:avLst/>
          </a:prstGeom>
          <a:noFill/>
        </p:spPr>
        <p:txBody>
          <a:bodyPr wrap="none" rtlCol="0">
            <a:spAutoFit/>
          </a:bodyPr>
          <a:lstStyle/>
          <a:p>
            <a:r>
              <a:rPr lang="en-US" dirty="0"/>
              <a:t>Membership</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a:xfrm>
            <a:off x="3104059" y="6492875"/>
            <a:ext cx="2895600" cy="365125"/>
          </a:xfrm>
        </p:spPr>
        <p:txBody>
          <a:bodyPr/>
          <a:lstStyle/>
          <a:p>
            <a:r>
              <a:rPr lang="en-US"/>
              <a:t>Fuzzy Logic v3 (231122b)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a:xfrm>
            <a:off x="6533059" y="6492875"/>
            <a:ext cx="2133600" cy="365125"/>
          </a:xfrm>
        </p:spPr>
        <p:txBody>
          <a:bodyPr/>
          <a:lstStyle/>
          <a:p>
            <a:fld id="{9919CFE9-B43B-41B3-A4E5-69B98317F4D2}" type="slidenum">
              <a:rPr lang="en-US" smtClean="0"/>
              <a:t>92</a:t>
            </a:fld>
            <a:endParaRPr lang="en-US"/>
          </a:p>
        </p:txBody>
      </p:sp>
      <p:cxnSp>
        <p:nvCxnSpPr>
          <p:cNvPr id="5" name="Straight Arrow Connector 4">
            <a:extLst>
              <a:ext uri="{FF2B5EF4-FFF2-40B4-BE49-F238E27FC236}">
                <a16:creationId xmlns:a16="http://schemas.microsoft.com/office/drawing/2014/main" id="{E44AD7CE-30C0-14D5-876D-18873D05C117}"/>
              </a:ext>
            </a:extLst>
          </p:cNvPr>
          <p:cNvCxnSpPr>
            <a:cxnSpLocks/>
          </p:cNvCxnSpPr>
          <p:nvPr/>
        </p:nvCxnSpPr>
        <p:spPr>
          <a:xfrm flipV="1">
            <a:off x="1952056" y="2838137"/>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3C062F0-C734-C1D2-0763-8E8F75E95AC4}"/>
              </a:ext>
            </a:extLst>
          </p:cNvPr>
          <p:cNvSpPr txBox="1"/>
          <p:nvPr/>
        </p:nvSpPr>
        <p:spPr>
          <a:xfrm>
            <a:off x="1501993" y="2744665"/>
            <a:ext cx="301686" cy="369332"/>
          </a:xfrm>
          <a:prstGeom prst="rect">
            <a:avLst/>
          </a:prstGeom>
          <a:noFill/>
        </p:spPr>
        <p:txBody>
          <a:bodyPr wrap="none" rtlCol="0">
            <a:spAutoFit/>
          </a:bodyPr>
          <a:lstStyle/>
          <a:p>
            <a:r>
              <a:rPr lang="en-US" dirty="0"/>
              <a:t>1</a:t>
            </a:r>
          </a:p>
        </p:txBody>
      </p:sp>
      <p:sp>
        <p:nvSpPr>
          <p:cNvPr id="31" name="TextBox 30">
            <a:extLst>
              <a:ext uri="{FF2B5EF4-FFF2-40B4-BE49-F238E27FC236}">
                <a16:creationId xmlns:a16="http://schemas.microsoft.com/office/drawing/2014/main" id="{3F28CE57-0AD7-41D6-B5BF-DF274726E70D}"/>
              </a:ext>
            </a:extLst>
          </p:cNvPr>
          <p:cNvSpPr txBox="1"/>
          <p:nvPr/>
        </p:nvSpPr>
        <p:spPr>
          <a:xfrm>
            <a:off x="1495168" y="5609854"/>
            <a:ext cx="301686" cy="369332"/>
          </a:xfrm>
          <a:prstGeom prst="rect">
            <a:avLst/>
          </a:prstGeom>
          <a:noFill/>
        </p:spPr>
        <p:txBody>
          <a:bodyPr wrap="none" rtlCol="0">
            <a:spAutoFit/>
          </a:bodyPr>
          <a:lstStyle/>
          <a:p>
            <a:r>
              <a:rPr lang="en-US" dirty="0"/>
              <a:t>0</a:t>
            </a:r>
          </a:p>
        </p:txBody>
      </p:sp>
      <p:sp>
        <p:nvSpPr>
          <p:cNvPr id="39" name="Freeform: Shape 38">
            <a:extLst>
              <a:ext uri="{FF2B5EF4-FFF2-40B4-BE49-F238E27FC236}">
                <a16:creationId xmlns:a16="http://schemas.microsoft.com/office/drawing/2014/main" id="{5B1E8169-B933-8F9D-28DA-3D9BFC6C4C9F}"/>
              </a:ext>
            </a:extLst>
          </p:cNvPr>
          <p:cNvSpPr/>
          <p:nvPr/>
        </p:nvSpPr>
        <p:spPr>
          <a:xfrm>
            <a:off x="4209841" y="2864960"/>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2F402DE9-BBBE-9ECF-8BAA-71F245A7187C}"/>
              </a:ext>
            </a:extLst>
          </p:cNvPr>
          <p:cNvSpPr/>
          <p:nvPr/>
        </p:nvSpPr>
        <p:spPr>
          <a:xfrm>
            <a:off x="3103366" y="2852843"/>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685E038-43FF-969B-71BA-40DFA9A675E1}"/>
              </a:ext>
            </a:extLst>
          </p:cNvPr>
          <p:cNvSpPr/>
          <p:nvPr/>
        </p:nvSpPr>
        <p:spPr>
          <a:xfrm>
            <a:off x="5257574" y="2901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EDE6E9F-B9EB-9788-F4DE-3550DBC0C167}"/>
              </a:ext>
            </a:extLst>
          </p:cNvPr>
          <p:cNvSpPr txBox="1"/>
          <p:nvPr/>
        </p:nvSpPr>
        <p:spPr>
          <a:xfrm>
            <a:off x="1928491" y="6386876"/>
            <a:ext cx="6336445" cy="369332"/>
          </a:xfrm>
          <a:prstGeom prst="rect">
            <a:avLst/>
          </a:prstGeom>
          <a:noFill/>
        </p:spPr>
        <p:txBody>
          <a:bodyPr wrap="square">
            <a:spAutoFit/>
          </a:bodyPr>
          <a:lstStyle/>
          <a:p>
            <a:r>
              <a:rPr lang="en-US" dirty="0"/>
              <a:t>0        10       20       30        40       50         60       70        80        90                 </a:t>
            </a:r>
          </a:p>
        </p:txBody>
      </p:sp>
      <p:sp>
        <p:nvSpPr>
          <p:cNvPr id="46" name="TextBox 45">
            <a:extLst>
              <a:ext uri="{FF2B5EF4-FFF2-40B4-BE49-F238E27FC236}">
                <a16:creationId xmlns:a16="http://schemas.microsoft.com/office/drawing/2014/main" id="{4B87DE85-E425-4F1C-A766-CAB77DBAACB4}"/>
              </a:ext>
            </a:extLst>
          </p:cNvPr>
          <p:cNvSpPr txBox="1"/>
          <p:nvPr/>
        </p:nvSpPr>
        <p:spPr>
          <a:xfrm>
            <a:off x="1936968" y="5916330"/>
            <a:ext cx="6336445" cy="369332"/>
          </a:xfrm>
          <a:prstGeom prst="rect">
            <a:avLst/>
          </a:prstGeom>
          <a:noFill/>
        </p:spPr>
        <p:txBody>
          <a:bodyPr wrap="square">
            <a:spAutoFit/>
          </a:bodyPr>
          <a:lstStyle/>
          <a:p>
            <a:r>
              <a:rPr lang="en-US" dirty="0"/>
              <a:t>                    17     26     34         45    52         64 67            80  </a:t>
            </a:r>
          </a:p>
        </p:txBody>
      </p:sp>
      <p:sp>
        <p:nvSpPr>
          <p:cNvPr id="47" name="TextBox 46">
            <a:extLst>
              <a:ext uri="{FF2B5EF4-FFF2-40B4-BE49-F238E27FC236}">
                <a16:creationId xmlns:a16="http://schemas.microsoft.com/office/drawing/2014/main" id="{E4B3B23A-76A1-B948-CE8D-2BA6647D6A6B}"/>
              </a:ext>
            </a:extLst>
          </p:cNvPr>
          <p:cNvSpPr txBox="1"/>
          <p:nvPr/>
        </p:nvSpPr>
        <p:spPr>
          <a:xfrm>
            <a:off x="1755192" y="2509175"/>
            <a:ext cx="5660773" cy="369332"/>
          </a:xfrm>
          <a:prstGeom prst="rect">
            <a:avLst/>
          </a:prstGeom>
          <a:noFill/>
        </p:spPr>
        <p:txBody>
          <a:bodyPr wrap="square">
            <a:spAutoFit/>
          </a:bodyPr>
          <a:lstStyle/>
          <a:p>
            <a:r>
              <a:rPr lang="en-US" dirty="0"/>
              <a:t>                     16             32                 49               66                83</a:t>
            </a:r>
          </a:p>
        </p:txBody>
      </p:sp>
      <p:sp>
        <p:nvSpPr>
          <p:cNvPr id="48" name="TextBox 47">
            <a:extLst>
              <a:ext uri="{FF2B5EF4-FFF2-40B4-BE49-F238E27FC236}">
                <a16:creationId xmlns:a16="http://schemas.microsoft.com/office/drawing/2014/main" id="{43741A09-92F1-8F40-8ADE-D4D8E20B012C}"/>
              </a:ext>
            </a:extLst>
          </p:cNvPr>
          <p:cNvSpPr txBox="1"/>
          <p:nvPr/>
        </p:nvSpPr>
        <p:spPr>
          <a:xfrm>
            <a:off x="2314868" y="2254008"/>
            <a:ext cx="6536717" cy="646331"/>
          </a:xfrm>
          <a:prstGeom prst="rect">
            <a:avLst/>
          </a:prstGeom>
          <a:noFill/>
        </p:spPr>
        <p:txBody>
          <a:bodyPr wrap="square">
            <a:spAutoFit/>
          </a:bodyPr>
          <a:lstStyle/>
          <a:p>
            <a:r>
              <a:rPr lang="en-US" dirty="0"/>
              <a:t>Low season     not busy    shoulder     busy       very busy </a:t>
            </a:r>
          </a:p>
          <a:p>
            <a:r>
              <a:rPr lang="en-US" dirty="0"/>
              <a:t>                     </a:t>
            </a:r>
          </a:p>
        </p:txBody>
      </p:sp>
      <p:sp>
        <p:nvSpPr>
          <p:cNvPr id="49" name="Freeform: Shape 48">
            <a:extLst>
              <a:ext uri="{FF2B5EF4-FFF2-40B4-BE49-F238E27FC236}">
                <a16:creationId xmlns:a16="http://schemas.microsoft.com/office/drawing/2014/main" id="{237F3959-BD17-2A78-EBFD-EC942AF989BA}"/>
              </a:ext>
            </a:extLst>
          </p:cNvPr>
          <p:cNvSpPr/>
          <p:nvPr/>
        </p:nvSpPr>
        <p:spPr>
          <a:xfrm>
            <a:off x="6307301" y="2864960"/>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E0CD4D-51D6-6009-9CDE-4C8534A1F22E}"/>
              </a:ext>
            </a:extLst>
          </p:cNvPr>
          <p:cNvSpPr/>
          <p:nvPr/>
        </p:nvSpPr>
        <p:spPr>
          <a:xfrm flipH="1">
            <a:off x="2100433" y="2832130"/>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D21336CE-DC83-5816-4FF3-0A2391DE74E4}"/>
              </a:ext>
            </a:extLst>
          </p:cNvPr>
          <p:cNvCxnSpPr>
            <a:cxnSpLocks/>
          </p:cNvCxnSpPr>
          <p:nvPr/>
        </p:nvCxnSpPr>
        <p:spPr>
          <a:xfrm>
            <a:off x="5867400" y="2744665"/>
            <a:ext cx="0" cy="313462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8B9C4FC-D7F3-C227-3069-29B3ABC68C08}"/>
              </a:ext>
            </a:extLst>
          </p:cNvPr>
          <p:cNvSpPr txBox="1"/>
          <p:nvPr/>
        </p:nvSpPr>
        <p:spPr>
          <a:xfrm>
            <a:off x="5610822" y="2436661"/>
            <a:ext cx="731461" cy="369332"/>
          </a:xfrm>
          <a:prstGeom prst="rect">
            <a:avLst/>
          </a:prstGeom>
          <a:noFill/>
        </p:spPr>
        <p:txBody>
          <a:bodyPr wrap="square">
            <a:spAutoFit/>
          </a:bodyPr>
          <a:lstStyle/>
          <a:p>
            <a:r>
              <a:rPr lang="en-US" dirty="0">
                <a:solidFill>
                  <a:srgbClr val="FF0000"/>
                </a:solidFill>
              </a:rPr>
              <a:t>62</a:t>
            </a:r>
          </a:p>
        </p:txBody>
      </p:sp>
      <p:graphicFrame>
        <p:nvGraphicFramePr>
          <p:cNvPr id="57" name="Table 64">
            <a:extLst>
              <a:ext uri="{FF2B5EF4-FFF2-40B4-BE49-F238E27FC236}">
                <a16:creationId xmlns:a16="http://schemas.microsoft.com/office/drawing/2014/main" id="{64032CDD-29B6-0476-0360-A9FABF0BAE06}"/>
              </a:ext>
            </a:extLst>
          </p:cNvPr>
          <p:cNvGraphicFramePr>
            <a:graphicFrameLocks noGrp="1"/>
          </p:cNvGraphicFramePr>
          <p:nvPr>
            <p:extLst>
              <p:ext uri="{D42A27DB-BD31-4B8C-83A1-F6EECF244321}">
                <p14:modId xmlns:p14="http://schemas.microsoft.com/office/powerpoint/2010/main" val="1416455809"/>
              </p:ext>
            </p:extLst>
          </p:nvPr>
        </p:nvGraphicFramePr>
        <p:xfrm>
          <a:off x="2066403" y="2873090"/>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58" name="Straight Connector 57">
            <a:extLst>
              <a:ext uri="{FF2B5EF4-FFF2-40B4-BE49-F238E27FC236}">
                <a16:creationId xmlns:a16="http://schemas.microsoft.com/office/drawing/2014/main" id="{CE8049AC-2ED9-A351-2D84-63FAEB9457F8}"/>
              </a:ext>
            </a:extLst>
          </p:cNvPr>
          <p:cNvCxnSpPr>
            <a:cxnSpLocks/>
          </p:cNvCxnSpPr>
          <p:nvPr/>
        </p:nvCxnSpPr>
        <p:spPr>
          <a:xfrm flipH="1">
            <a:off x="1707056" y="3886200"/>
            <a:ext cx="416034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DA1C9C-284F-FF57-E5A1-CC7EF9EB5F3A}"/>
              </a:ext>
            </a:extLst>
          </p:cNvPr>
          <p:cNvCxnSpPr>
            <a:cxnSpLocks/>
          </p:cNvCxnSpPr>
          <p:nvPr/>
        </p:nvCxnSpPr>
        <p:spPr>
          <a:xfrm flipH="1">
            <a:off x="1707056" y="5486400"/>
            <a:ext cx="416034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EB109BA-D3BD-C072-9DF5-4B9A5E79E82B}"/>
              </a:ext>
            </a:extLst>
          </p:cNvPr>
          <p:cNvSpPr txBox="1"/>
          <p:nvPr/>
        </p:nvSpPr>
        <p:spPr>
          <a:xfrm>
            <a:off x="568512" y="3559338"/>
            <a:ext cx="1398781" cy="369332"/>
          </a:xfrm>
          <a:prstGeom prst="rect">
            <a:avLst/>
          </a:prstGeom>
          <a:noFill/>
        </p:spPr>
        <p:txBody>
          <a:bodyPr wrap="none" rtlCol="0">
            <a:spAutoFit/>
          </a:bodyPr>
          <a:lstStyle/>
          <a:p>
            <a:r>
              <a:rPr lang="en-US" dirty="0" err="1"/>
              <a:t>Season_busy</a:t>
            </a:r>
            <a:endParaRPr lang="en-US" dirty="0"/>
          </a:p>
        </p:txBody>
      </p:sp>
      <p:sp>
        <p:nvSpPr>
          <p:cNvPr id="63" name="TextBox 62">
            <a:extLst>
              <a:ext uri="{FF2B5EF4-FFF2-40B4-BE49-F238E27FC236}">
                <a16:creationId xmlns:a16="http://schemas.microsoft.com/office/drawing/2014/main" id="{3D48E5C1-3A7D-0FC6-D065-07930AFFFBAA}"/>
              </a:ext>
            </a:extLst>
          </p:cNvPr>
          <p:cNvSpPr txBox="1"/>
          <p:nvPr/>
        </p:nvSpPr>
        <p:spPr>
          <a:xfrm>
            <a:off x="340203" y="5101099"/>
            <a:ext cx="1790875" cy="369332"/>
          </a:xfrm>
          <a:prstGeom prst="rect">
            <a:avLst/>
          </a:prstGeom>
          <a:noFill/>
        </p:spPr>
        <p:txBody>
          <a:bodyPr wrap="none" rtlCol="0">
            <a:spAutoFit/>
          </a:bodyPr>
          <a:lstStyle/>
          <a:p>
            <a:r>
              <a:rPr lang="en-US" dirty="0" err="1"/>
              <a:t>Season_shoulder</a:t>
            </a:r>
            <a:endParaRPr lang="en-US" dirty="0"/>
          </a:p>
        </p:txBody>
      </p:sp>
      <p:sp>
        <p:nvSpPr>
          <p:cNvPr id="4" name="TextBox 3">
            <a:extLst>
              <a:ext uri="{FF2B5EF4-FFF2-40B4-BE49-F238E27FC236}">
                <a16:creationId xmlns:a16="http://schemas.microsoft.com/office/drawing/2014/main" id="{CEE26700-662F-59F5-52D9-13231D66AB97}"/>
              </a:ext>
            </a:extLst>
          </p:cNvPr>
          <p:cNvSpPr txBox="1"/>
          <p:nvPr/>
        </p:nvSpPr>
        <p:spPr>
          <a:xfrm>
            <a:off x="5583226" y="5847579"/>
            <a:ext cx="731461" cy="369332"/>
          </a:xfrm>
          <a:prstGeom prst="rect">
            <a:avLst/>
          </a:prstGeom>
          <a:noFill/>
        </p:spPr>
        <p:txBody>
          <a:bodyPr wrap="square">
            <a:spAutoFit/>
          </a:bodyPr>
          <a:lstStyle/>
          <a:p>
            <a:r>
              <a:rPr lang="en-US" dirty="0">
                <a:solidFill>
                  <a:srgbClr val="FF0000"/>
                </a:solidFill>
              </a:rPr>
              <a:t>62</a:t>
            </a:r>
          </a:p>
        </p:txBody>
      </p:sp>
    </p:spTree>
    <p:extLst>
      <p:ext uri="{BB962C8B-B14F-4D97-AF65-F5344CB8AC3E}">
        <p14:creationId xmlns:p14="http://schemas.microsoft.com/office/powerpoint/2010/main" val="38574538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6CD-24A1-B320-ED8F-77CAA29A9884}"/>
              </a:ext>
            </a:extLst>
          </p:cNvPr>
          <p:cNvSpPr>
            <a:spLocks noGrp="1"/>
          </p:cNvSpPr>
          <p:nvPr>
            <p:ph type="title"/>
          </p:nvPr>
        </p:nvSpPr>
        <p:spPr>
          <a:xfrm>
            <a:off x="691393" y="249650"/>
            <a:ext cx="3314732" cy="1256798"/>
          </a:xfrm>
        </p:spPr>
        <p:txBody>
          <a:bodyPr>
            <a:normAutofit fontScale="90000"/>
          </a:bodyPr>
          <a:lstStyle/>
          <a:p>
            <a:pPr algn="l"/>
            <a:r>
              <a:rPr lang="en-US" sz="3100" dirty="0" err="1">
                <a:solidFill>
                  <a:srgbClr val="FF0000"/>
                </a:solidFill>
              </a:rPr>
              <a:t>season_busy</a:t>
            </a:r>
            <a:r>
              <a:rPr lang="en-US" sz="3100" dirty="0">
                <a:solidFill>
                  <a:srgbClr val="FF0000"/>
                </a:solidFill>
              </a:rPr>
              <a:t>(x’=62)</a:t>
            </a:r>
            <a:br>
              <a:rPr lang="en-US" sz="3100" dirty="0">
                <a:solidFill>
                  <a:srgbClr val="FF0000"/>
                </a:solidFill>
              </a:rPr>
            </a:br>
            <a:r>
              <a:rPr lang="en-US" sz="3100" dirty="0">
                <a:solidFill>
                  <a:srgbClr val="FF0000"/>
                </a:solidFill>
              </a:rPr>
              <a:t>=0.714</a:t>
            </a:r>
            <a:endParaRPr lang="en-US" dirty="0"/>
          </a:p>
        </p:txBody>
      </p:sp>
      <p:sp>
        <p:nvSpPr>
          <p:cNvPr id="3" name="Content Placeholder 2">
            <a:extLst>
              <a:ext uri="{FF2B5EF4-FFF2-40B4-BE49-F238E27FC236}">
                <a16:creationId xmlns:a16="http://schemas.microsoft.com/office/drawing/2014/main" id="{E98788C8-3A6A-CD48-6BCA-BB76FFE2875B}"/>
              </a:ext>
            </a:extLst>
          </p:cNvPr>
          <p:cNvSpPr>
            <a:spLocks noGrp="1"/>
          </p:cNvSpPr>
          <p:nvPr>
            <p:ph idx="1"/>
          </p:nvPr>
        </p:nvSpPr>
        <p:spPr>
          <a:xfrm>
            <a:off x="4808840" y="1516820"/>
            <a:ext cx="3867061" cy="3651291"/>
          </a:xfrm>
        </p:spPr>
        <p:txBody>
          <a:bodyPr>
            <a:normAutofit/>
          </a:bodyPr>
          <a:lstStyle/>
          <a:p>
            <a:r>
              <a:rPr lang="en-US" sz="1800" dirty="0" err="1">
                <a:solidFill>
                  <a:srgbClr val="FF0000"/>
                </a:solidFill>
              </a:rPr>
              <a:t>season_shoudler</a:t>
            </a:r>
            <a:r>
              <a:rPr lang="en-US" sz="1800" dirty="0">
                <a:solidFill>
                  <a:srgbClr val="FF0000"/>
                </a:solidFill>
              </a:rPr>
              <a:t>(x=62)=</a:t>
            </a:r>
            <a:r>
              <a:rPr lang="en-US" sz="1800" dirty="0" err="1">
                <a:solidFill>
                  <a:srgbClr val="FF0000"/>
                </a:solidFill>
              </a:rPr>
              <a:t>uA_shoulder</a:t>
            </a:r>
            <a:r>
              <a:rPr lang="en-US" sz="1800" dirty="0">
                <a:solidFill>
                  <a:srgbClr val="FF0000"/>
                </a:solidFill>
              </a:rPr>
              <a:t>(x’)=(x’-a)/(b-a)=(62-34)/(49-34)=</a:t>
            </a:r>
            <a:r>
              <a:rPr lang="en-US" sz="1800" b="0" i="0" dirty="0">
                <a:solidFill>
                  <a:srgbClr val="FF0000"/>
                </a:solidFill>
                <a:effectLst/>
                <a:latin typeface="arial" panose="020B0604020202020204" pitchFamily="34" charset="0"/>
              </a:rPr>
              <a:t>0.187</a:t>
            </a:r>
            <a:endParaRPr lang="en-US" sz="2800" dirty="0">
              <a:solidFill>
                <a:srgbClr val="FF0000"/>
              </a:solidFill>
            </a:endParaRPr>
          </a:p>
        </p:txBody>
      </p:sp>
      <p:sp>
        <p:nvSpPr>
          <p:cNvPr id="4" name="Footer Placeholder 3">
            <a:extLst>
              <a:ext uri="{FF2B5EF4-FFF2-40B4-BE49-F238E27FC236}">
                <a16:creationId xmlns:a16="http://schemas.microsoft.com/office/drawing/2014/main" id="{82876CA4-1299-EB8E-88F9-AD20311CC85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A0E115F-89CF-9B50-4D6B-47070D11C3E5}"/>
              </a:ext>
            </a:extLst>
          </p:cNvPr>
          <p:cNvSpPr>
            <a:spLocks noGrp="1"/>
          </p:cNvSpPr>
          <p:nvPr>
            <p:ph type="sldNum" sz="quarter" idx="12"/>
          </p:nvPr>
        </p:nvSpPr>
        <p:spPr>
          <a:xfrm>
            <a:off x="6610376" y="6270388"/>
            <a:ext cx="2133600" cy="365125"/>
          </a:xfrm>
        </p:spPr>
        <p:txBody>
          <a:bodyPr/>
          <a:lstStyle/>
          <a:p>
            <a:fld id="{B28686DF-4AC6-44BB-9261-A3C12E8BDC53}" type="slidenum">
              <a:rPr lang="en-US" altLang="zh-HK" smtClean="0"/>
              <a:pPr/>
              <a:t>93</a:t>
            </a:fld>
            <a:endParaRPr lang="en-US" altLang="zh-HK" dirty="0"/>
          </a:p>
        </p:txBody>
      </p:sp>
      <p:grpSp>
        <p:nvGrpSpPr>
          <p:cNvPr id="7" name="Group 6">
            <a:extLst>
              <a:ext uri="{FF2B5EF4-FFF2-40B4-BE49-F238E27FC236}">
                <a16:creationId xmlns:a16="http://schemas.microsoft.com/office/drawing/2014/main" id="{AC6F837C-46A9-3FEB-3A3C-786979CD02BF}"/>
              </a:ext>
            </a:extLst>
          </p:cNvPr>
          <p:cNvGrpSpPr/>
          <p:nvPr/>
        </p:nvGrpSpPr>
        <p:grpSpPr>
          <a:xfrm>
            <a:off x="809658" y="2430942"/>
            <a:ext cx="3181349" cy="2218321"/>
            <a:chOff x="5076826" y="2869929"/>
            <a:chExt cx="3181349" cy="2218321"/>
          </a:xfrm>
        </p:grpSpPr>
        <p:cxnSp>
          <p:nvCxnSpPr>
            <p:cNvPr id="8" name="Straight Arrow Connector 7">
              <a:extLst>
                <a:ext uri="{FF2B5EF4-FFF2-40B4-BE49-F238E27FC236}">
                  <a16:creationId xmlns:a16="http://schemas.microsoft.com/office/drawing/2014/main" id="{3ADE1312-B988-16A7-105C-EC3446C9B37E}"/>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43F9F26-8926-38B5-678C-C04F2FD18FAF}"/>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2663DB3D-8748-EF3E-2801-4A8DBD438D08}"/>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166034F-2AA7-CB66-EFD2-EF8C13FDB36F}"/>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31DAFF-E62A-5E6F-180F-D513156E9A28}"/>
                </a:ext>
              </a:extLst>
            </p:cNvPr>
            <p:cNvCxnSpPr>
              <a:cxnSpLocks/>
              <a:stCxn id="10"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7F1D6D2-42C9-9E12-A4C0-65C332DAA0F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3" name="TextBox 12">
                  <a:extLst>
                    <a:ext uri="{FF2B5EF4-FFF2-40B4-BE49-F238E27FC236}">
                      <a16:creationId xmlns:a16="http://schemas.microsoft.com/office/drawing/2014/main" id="{47F1D6D2-42C9-9E12-A4C0-65C332DAA0F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2"/>
                  <a:stretch>
                    <a:fillRect l="-5143" b="-1415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9A028F4-16DB-030C-73FA-1D93478B1C63}"/>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15" name="TextBox 14">
              <a:extLst>
                <a:ext uri="{FF2B5EF4-FFF2-40B4-BE49-F238E27FC236}">
                  <a16:creationId xmlns:a16="http://schemas.microsoft.com/office/drawing/2014/main" id="{04B01C5F-F2AC-72B0-FC5C-F786FBF4CD1D}"/>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16" name="TextBox 15">
              <a:extLst>
                <a:ext uri="{FF2B5EF4-FFF2-40B4-BE49-F238E27FC236}">
                  <a16:creationId xmlns:a16="http://schemas.microsoft.com/office/drawing/2014/main" id="{BF12D5F9-0F61-CF79-A72F-8B50ABF1B17F}"/>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17" name="TextBox 16">
            <a:extLst>
              <a:ext uri="{FF2B5EF4-FFF2-40B4-BE49-F238E27FC236}">
                <a16:creationId xmlns:a16="http://schemas.microsoft.com/office/drawing/2014/main" id="{7E15FCB5-88D8-1340-8819-DA139FC3079A}"/>
              </a:ext>
            </a:extLst>
          </p:cNvPr>
          <p:cNvSpPr txBox="1"/>
          <p:nvPr/>
        </p:nvSpPr>
        <p:spPr>
          <a:xfrm>
            <a:off x="2514632" y="2430942"/>
            <a:ext cx="418704" cy="369332"/>
          </a:xfrm>
          <a:prstGeom prst="rect">
            <a:avLst/>
          </a:prstGeom>
          <a:noFill/>
        </p:spPr>
        <p:txBody>
          <a:bodyPr wrap="none" rtlCol="0">
            <a:spAutoFit/>
          </a:bodyPr>
          <a:lstStyle/>
          <a:p>
            <a:r>
              <a:rPr lang="en-US" dirty="0"/>
              <a:t>66</a:t>
            </a:r>
          </a:p>
        </p:txBody>
      </p:sp>
      <p:sp>
        <p:nvSpPr>
          <p:cNvPr id="18" name="TextBox 17">
            <a:extLst>
              <a:ext uri="{FF2B5EF4-FFF2-40B4-BE49-F238E27FC236}">
                <a16:creationId xmlns:a16="http://schemas.microsoft.com/office/drawing/2014/main" id="{D759164D-6331-FC7C-9CEE-AD3E1067F70E}"/>
              </a:ext>
            </a:extLst>
          </p:cNvPr>
          <p:cNvSpPr txBox="1"/>
          <p:nvPr/>
        </p:nvSpPr>
        <p:spPr>
          <a:xfrm>
            <a:off x="1505378" y="4537603"/>
            <a:ext cx="418704" cy="369332"/>
          </a:xfrm>
          <a:prstGeom prst="rect">
            <a:avLst/>
          </a:prstGeom>
          <a:noFill/>
        </p:spPr>
        <p:txBody>
          <a:bodyPr wrap="none" rtlCol="0">
            <a:spAutoFit/>
          </a:bodyPr>
          <a:lstStyle/>
          <a:p>
            <a:r>
              <a:rPr lang="en-US" dirty="0"/>
              <a:t>52</a:t>
            </a:r>
          </a:p>
        </p:txBody>
      </p:sp>
      <p:sp>
        <p:nvSpPr>
          <p:cNvPr id="19" name="TextBox 18">
            <a:extLst>
              <a:ext uri="{FF2B5EF4-FFF2-40B4-BE49-F238E27FC236}">
                <a16:creationId xmlns:a16="http://schemas.microsoft.com/office/drawing/2014/main" id="{881A57F3-B3B0-0DC9-F7ED-499463C8AB98}"/>
              </a:ext>
            </a:extLst>
          </p:cNvPr>
          <p:cNvSpPr txBox="1"/>
          <p:nvPr/>
        </p:nvSpPr>
        <p:spPr>
          <a:xfrm>
            <a:off x="3191465" y="4528513"/>
            <a:ext cx="418704" cy="369332"/>
          </a:xfrm>
          <a:prstGeom prst="rect">
            <a:avLst/>
          </a:prstGeom>
          <a:noFill/>
        </p:spPr>
        <p:txBody>
          <a:bodyPr wrap="none" rtlCol="0">
            <a:spAutoFit/>
          </a:bodyPr>
          <a:lstStyle/>
          <a:p>
            <a:r>
              <a:rPr lang="en-US" dirty="0"/>
              <a:t>80</a:t>
            </a:r>
          </a:p>
        </p:txBody>
      </p:sp>
      <p:cxnSp>
        <p:nvCxnSpPr>
          <p:cNvPr id="21" name="Straight Connector 20">
            <a:extLst>
              <a:ext uri="{FF2B5EF4-FFF2-40B4-BE49-F238E27FC236}">
                <a16:creationId xmlns:a16="http://schemas.microsoft.com/office/drawing/2014/main" id="{2B8A2E73-5843-67D8-FCDF-27D1E73CE51E}"/>
              </a:ext>
            </a:extLst>
          </p:cNvPr>
          <p:cNvCxnSpPr/>
          <p:nvPr/>
        </p:nvCxnSpPr>
        <p:spPr>
          <a:xfrm>
            <a:off x="2514632"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4788DD-DBE5-591F-7C0A-4FB6D1ACB92B}"/>
              </a:ext>
            </a:extLst>
          </p:cNvPr>
          <p:cNvSpPr txBox="1"/>
          <p:nvPr/>
        </p:nvSpPr>
        <p:spPr>
          <a:xfrm>
            <a:off x="1295281" y="3608079"/>
            <a:ext cx="914400" cy="914400"/>
          </a:xfrm>
          <a:prstGeom prst="rect">
            <a:avLst/>
          </a:prstGeom>
          <a:noFill/>
        </p:spPr>
        <p:txBody>
          <a:bodyPr wrap="square" rtlCol="0">
            <a:spAutoFit/>
          </a:bodyPr>
          <a:lstStyle/>
          <a:p>
            <a:endParaRPr lang="en-US" dirty="0"/>
          </a:p>
        </p:txBody>
      </p:sp>
      <p:sp>
        <p:nvSpPr>
          <p:cNvPr id="24" name="TextBox 23">
            <a:extLst>
              <a:ext uri="{FF2B5EF4-FFF2-40B4-BE49-F238E27FC236}">
                <a16:creationId xmlns:a16="http://schemas.microsoft.com/office/drawing/2014/main" id="{3781CC50-AFE4-E2FE-A4FB-24CC78AF3C9A}"/>
              </a:ext>
            </a:extLst>
          </p:cNvPr>
          <p:cNvSpPr txBox="1"/>
          <p:nvPr/>
        </p:nvSpPr>
        <p:spPr>
          <a:xfrm>
            <a:off x="2020465" y="4479280"/>
            <a:ext cx="894708" cy="369332"/>
          </a:xfrm>
          <a:prstGeom prst="rect">
            <a:avLst/>
          </a:prstGeom>
          <a:noFill/>
        </p:spPr>
        <p:txBody>
          <a:bodyPr wrap="square" rtlCol="0">
            <a:spAutoFit/>
          </a:bodyPr>
          <a:lstStyle/>
          <a:p>
            <a:r>
              <a:rPr lang="en-US" dirty="0"/>
              <a:t>X’=62</a:t>
            </a:r>
          </a:p>
        </p:txBody>
      </p:sp>
      <p:sp>
        <p:nvSpPr>
          <p:cNvPr id="25" name="Rectangle 24">
            <a:extLst>
              <a:ext uri="{FF2B5EF4-FFF2-40B4-BE49-F238E27FC236}">
                <a16:creationId xmlns:a16="http://schemas.microsoft.com/office/drawing/2014/main" id="{8EEDA7FC-782C-C36C-073E-1953647AD86C}"/>
              </a:ext>
            </a:extLst>
          </p:cNvPr>
          <p:cNvSpPr/>
          <p:nvPr/>
        </p:nvSpPr>
        <p:spPr>
          <a:xfrm>
            <a:off x="780990" y="2430942"/>
            <a:ext cx="3267226" cy="295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6B7181C-F242-E61F-B5BA-8F985F292D7C}"/>
              </a:ext>
            </a:extLst>
          </p:cNvPr>
          <p:cNvCxnSpPr>
            <a:cxnSpLocks/>
          </p:cNvCxnSpPr>
          <p:nvPr/>
        </p:nvCxnSpPr>
        <p:spPr>
          <a:xfrm flipH="1">
            <a:off x="1028732" y="3262839"/>
            <a:ext cx="14859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1F6800C-2748-C05B-3F68-D1727105A0B8}"/>
              </a:ext>
            </a:extLst>
          </p:cNvPr>
          <p:cNvGrpSpPr/>
          <p:nvPr/>
        </p:nvGrpSpPr>
        <p:grpSpPr>
          <a:xfrm>
            <a:off x="5133979" y="2430942"/>
            <a:ext cx="3181349" cy="2218321"/>
            <a:chOff x="5076826" y="2869929"/>
            <a:chExt cx="3181349" cy="2218321"/>
          </a:xfrm>
        </p:grpSpPr>
        <p:cxnSp>
          <p:nvCxnSpPr>
            <p:cNvPr id="32" name="Straight Arrow Connector 31">
              <a:extLst>
                <a:ext uri="{FF2B5EF4-FFF2-40B4-BE49-F238E27FC236}">
                  <a16:creationId xmlns:a16="http://schemas.microsoft.com/office/drawing/2014/main" id="{32EE9451-7D7D-F264-0235-AF7CB7336E38}"/>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A04D3F-7C62-8196-3C1C-154FEB21B5B7}"/>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A772EAA-844D-8A3F-B4BC-01D8CD015FFA}"/>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634D590-D47F-F606-0841-056EA4261E84}"/>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0E5F03-7707-19B4-5E73-61DFADCDD26D}"/>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B719D2-1192-51BD-E646-2DABA36A6A3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7" name="TextBox 36">
                  <a:extLst>
                    <a:ext uri="{FF2B5EF4-FFF2-40B4-BE49-F238E27FC236}">
                      <a16:creationId xmlns:a16="http://schemas.microsoft.com/office/drawing/2014/main" id="{CDB719D2-1192-51BD-E646-2DABA36A6A3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4571"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6A6A4055-70EC-FAAF-3D94-083153719141}"/>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AC734F2C-B58D-98F0-EE0B-A15FC619FC9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69AC38B-D273-2FD4-5769-F4CD62D3D623}"/>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TextBox 40">
            <a:extLst>
              <a:ext uri="{FF2B5EF4-FFF2-40B4-BE49-F238E27FC236}">
                <a16:creationId xmlns:a16="http://schemas.microsoft.com/office/drawing/2014/main" id="{60081246-565D-FA4C-6FB9-2B0677163600}"/>
              </a:ext>
            </a:extLst>
          </p:cNvPr>
          <p:cNvSpPr txBox="1"/>
          <p:nvPr/>
        </p:nvSpPr>
        <p:spPr>
          <a:xfrm>
            <a:off x="6838953" y="2430942"/>
            <a:ext cx="418704" cy="369332"/>
          </a:xfrm>
          <a:prstGeom prst="rect">
            <a:avLst/>
          </a:prstGeom>
          <a:noFill/>
        </p:spPr>
        <p:txBody>
          <a:bodyPr wrap="none" rtlCol="0">
            <a:spAutoFit/>
          </a:bodyPr>
          <a:lstStyle/>
          <a:p>
            <a:r>
              <a:rPr lang="en-US" dirty="0"/>
              <a:t>49</a:t>
            </a:r>
          </a:p>
        </p:txBody>
      </p:sp>
      <p:sp>
        <p:nvSpPr>
          <p:cNvPr id="42" name="TextBox 41">
            <a:extLst>
              <a:ext uri="{FF2B5EF4-FFF2-40B4-BE49-F238E27FC236}">
                <a16:creationId xmlns:a16="http://schemas.microsoft.com/office/drawing/2014/main" id="{3646EC6B-48A7-4C4F-E615-4E11C9C8CC63}"/>
              </a:ext>
            </a:extLst>
          </p:cNvPr>
          <p:cNvSpPr txBox="1"/>
          <p:nvPr/>
        </p:nvSpPr>
        <p:spPr>
          <a:xfrm>
            <a:off x="5829699" y="4537603"/>
            <a:ext cx="418704" cy="369332"/>
          </a:xfrm>
          <a:prstGeom prst="rect">
            <a:avLst/>
          </a:prstGeom>
          <a:noFill/>
        </p:spPr>
        <p:txBody>
          <a:bodyPr wrap="none" rtlCol="0">
            <a:spAutoFit/>
          </a:bodyPr>
          <a:lstStyle/>
          <a:p>
            <a:r>
              <a:rPr lang="en-US" dirty="0"/>
              <a:t>34</a:t>
            </a:r>
          </a:p>
        </p:txBody>
      </p:sp>
      <p:sp>
        <p:nvSpPr>
          <p:cNvPr id="43" name="TextBox 42">
            <a:extLst>
              <a:ext uri="{FF2B5EF4-FFF2-40B4-BE49-F238E27FC236}">
                <a16:creationId xmlns:a16="http://schemas.microsoft.com/office/drawing/2014/main" id="{47D77708-4408-FCE8-FB76-7F7F7995990E}"/>
              </a:ext>
            </a:extLst>
          </p:cNvPr>
          <p:cNvSpPr txBox="1"/>
          <p:nvPr/>
        </p:nvSpPr>
        <p:spPr>
          <a:xfrm>
            <a:off x="7582921" y="4518553"/>
            <a:ext cx="418704" cy="369332"/>
          </a:xfrm>
          <a:prstGeom prst="rect">
            <a:avLst/>
          </a:prstGeom>
          <a:noFill/>
        </p:spPr>
        <p:txBody>
          <a:bodyPr wrap="none" rtlCol="0">
            <a:spAutoFit/>
          </a:bodyPr>
          <a:lstStyle/>
          <a:p>
            <a:r>
              <a:rPr lang="en-US" dirty="0"/>
              <a:t>64</a:t>
            </a:r>
          </a:p>
        </p:txBody>
      </p:sp>
      <p:cxnSp>
        <p:nvCxnSpPr>
          <p:cNvPr id="44" name="Straight Connector 43">
            <a:extLst>
              <a:ext uri="{FF2B5EF4-FFF2-40B4-BE49-F238E27FC236}">
                <a16:creationId xmlns:a16="http://schemas.microsoft.com/office/drawing/2014/main" id="{217B75B4-8BF1-776A-C306-68D7D6232759}"/>
              </a:ext>
            </a:extLst>
          </p:cNvPr>
          <p:cNvCxnSpPr/>
          <p:nvPr/>
        </p:nvCxnSpPr>
        <p:spPr>
          <a:xfrm>
            <a:off x="6838953"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2AB15C-F4E2-B5F6-4BBE-C3B545457E52}"/>
              </a:ext>
            </a:extLst>
          </p:cNvPr>
          <p:cNvSpPr txBox="1"/>
          <p:nvPr/>
        </p:nvSpPr>
        <p:spPr>
          <a:xfrm>
            <a:off x="6429447" y="4490049"/>
            <a:ext cx="894708" cy="369332"/>
          </a:xfrm>
          <a:prstGeom prst="rect">
            <a:avLst/>
          </a:prstGeom>
          <a:noFill/>
        </p:spPr>
        <p:txBody>
          <a:bodyPr wrap="square" rtlCol="0">
            <a:spAutoFit/>
          </a:bodyPr>
          <a:lstStyle/>
          <a:p>
            <a:r>
              <a:rPr lang="en-US" dirty="0"/>
              <a:t>X’=62</a:t>
            </a:r>
          </a:p>
        </p:txBody>
      </p:sp>
      <p:sp>
        <p:nvSpPr>
          <p:cNvPr id="46" name="Rectangle 45">
            <a:extLst>
              <a:ext uri="{FF2B5EF4-FFF2-40B4-BE49-F238E27FC236}">
                <a16:creationId xmlns:a16="http://schemas.microsoft.com/office/drawing/2014/main" id="{344364FC-4A68-B34C-06DC-1E09B13CEB8E}"/>
              </a:ext>
            </a:extLst>
          </p:cNvPr>
          <p:cNvSpPr/>
          <p:nvPr/>
        </p:nvSpPr>
        <p:spPr>
          <a:xfrm>
            <a:off x="5105311" y="2430942"/>
            <a:ext cx="3267226" cy="295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AF28BED-DB45-C855-BECC-906971C61349}"/>
              </a:ext>
            </a:extLst>
          </p:cNvPr>
          <p:cNvCxnSpPr>
            <a:cxnSpLocks/>
          </p:cNvCxnSpPr>
          <p:nvPr/>
        </p:nvCxnSpPr>
        <p:spPr>
          <a:xfrm flipH="1">
            <a:off x="5435665" y="4103996"/>
            <a:ext cx="222243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2CCFE83-1E4A-F0B1-0283-74DA0AB7D02A}"/>
              </a:ext>
            </a:extLst>
          </p:cNvPr>
          <p:cNvSpPr txBox="1"/>
          <p:nvPr/>
        </p:nvSpPr>
        <p:spPr>
          <a:xfrm>
            <a:off x="691393" y="3201028"/>
            <a:ext cx="2089675" cy="369332"/>
          </a:xfrm>
          <a:prstGeom prst="rect">
            <a:avLst/>
          </a:prstGeom>
          <a:noFill/>
        </p:spPr>
        <p:txBody>
          <a:bodyPr wrap="none" rtlCol="0">
            <a:spAutoFit/>
          </a:bodyPr>
          <a:lstStyle/>
          <a:p>
            <a:r>
              <a:rPr lang="en-US" sz="1800" dirty="0" err="1">
                <a:solidFill>
                  <a:srgbClr val="FF0000"/>
                </a:solidFill>
              </a:rPr>
              <a:t>season_busy</a:t>
            </a:r>
            <a:r>
              <a:rPr lang="en-US" sz="1800" dirty="0">
                <a:solidFill>
                  <a:srgbClr val="FF0000"/>
                </a:solidFill>
              </a:rPr>
              <a:t>(x1=62)</a:t>
            </a:r>
            <a:endParaRPr lang="en-US" dirty="0"/>
          </a:p>
        </p:txBody>
      </p:sp>
      <p:sp>
        <p:nvSpPr>
          <p:cNvPr id="50" name="TextBox 49">
            <a:extLst>
              <a:ext uri="{FF2B5EF4-FFF2-40B4-BE49-F238E27FC236}">
                <a16:creationId xmlns:a16="http://schemas.microsoft.com/office/drawing/2014/main" id="{FB54AD0E-5F84-24F1-89AA-CD30F1412D5A}"/>
              </a:ext>
            </a:extLst>
          </p:cNvPr>
          <p:cNvSpPr txBox="1"/>
          <p:nvPr/>
        </p:nvSpPr>
        <p:spPr>
          <a:xfrm>
            <a:off x="4610368" y="3733683"/>
            <a:ext cx="4572000" cy="369332"/>
          </a:xfrm>
          <a:prstGeom prst="rect">
            <a:avLst/>
          </a:prstGeom>
          <a:noFill/>
        </p:spPr>
        <p:txBody>
          <a:bodyPr wrap="square">
            <a:spAutoFit/>
          </a:bodyPr>
          <a:lstStyle/>
          <a:p>
            <a:r>
              <a:rPr lang="en-US" sz="1800" dirty="0" err="1">
                <a:solidFill>
                  <a:srgbClr val="FF0000"/>
                </a:solidFill>
              </a:rPr>
              <a:t>season_shoulder</a:t>
            </a:r>
            <a:r>
              <a:rPr lang="en-US" sz="1800" dirty="0">
                <a:solidFill>
                  <a:srgbClr val="FF0000"/>
                </a:solidFill>
              </a:rPr>
              <a:t>(x1=62)</a:t>
            </a:r>
            <a:endParaRPr lang="en-US" dirty="0"/>
          </a:p>
        </p:txBody>
      </p:sp>
      <p:sp>
        <p:nvSpPr>
          <p:cNvPr id="52" name="TextBox 51">
            <a:extLst>
              <a:ext uri="{FF2B5EF4-FFF2-40B4-BE49-F238E27FC236}">
                <a16:creationId xmlns:a16="http://schemas.microsoft.com/office/drawing/2014/main" id="{F1199D23-FD76-6402-DFAF-1A7C90DFFD0E}"/>
              </a:ext>
            </a:extLst>
          </p:cNvPr>
          <p:cNvSpPr txBox="1"/>
          <p:nvPr/>
        </p:nvSpPr>
        <p:spPr>
          <a:xfrm>
            <a:off x="766718" y="1504636"/>
            <a:ext cx="3267227" cy="923330"/>
          </a:xfrm>
          <a:prstGeom prst="rect">
            <a:avLst/>
          </a:prstGeom>
          <a:noFill/>
        </p:spPr>
        <p:txBody>
          <a:bodyPr wrap="square">
            <a:spAutoFit/>
          </a:bodyPr>
          <a:lstStyle/>
          <a:p>
            <a:r>
              <a:rPr lang="en-US" sz="1800" dirty="0" err="1">
                <a:solidFill>
                  <a:srgbClr val="FF0000"/>
                </a:solidFill>
              </a:rPr>
              <a:t>season_busy</a:t>
            </a:r>
            <a:r>
              <a:rPr lang="en-US" sz="1800" dirty="0">
                <a:solidFill>
                  <a:srgbClr val="FF0000"/>
                </a:solidFill>
              </a:rPr>
              <a:t>(x=62)=</a:t>
            </a:r>
            <a:r>
              <a:rPr lang="en-US" sz="1800" dirty="0" err="1">
                <a:solidFill>
                  <a:srgbClr val="FF0000"/>
                </a:solidFill>
              </a:rPr>
              <a:t>uA_busy</a:t>
            </a:r>
            <a:r>
              <a:rPr lang="en-US" sz="1800" dirty="0">
                <a:solidFill>
                  <a:srgbClr val="FF0000"/>
                </a:solidFill>
              </a:rPr>
              <a:t>(x1)=(x’-a)/(b-a)=(62-52)/(66-52)=</a:t>
            </a:r>
            <a:r>
              <a:rPr lang="en-US" sz="1800" b="0" i="0" dirty="0">
                <a:solidFill>
                  <a:srgbClr val="FF0000"/>
                </a:solidFill>
                <a:effectLst/>
                <a:latin typeface="arial" panose="020B0604020202020204" pitchFamily="34" charset="0"/>
              </a:rPr>
              <a:t>0.714</a:t>
            </a:r>
          </a:p>
        </p:txBody>
      </p:sp>
      <p:sp>
        <p:nvSpPr>
          <p:cNvPr id="57" name="TextBox 56">
            <a:extLst>
              <a:ext uri="{FF2B5EF4-FFF2-40B4-BE49-F238E27FC236}">
                <a16:creationId xmlns:a16="http://schemas.microsoft.com/office/drawing/2014/main" id="{C001362C-6747-B1FE-86E9-AEACFFA3ADB3}"/>
              </a:ext>
            </a:extLst>
          </p:cNvPr>
          <p:cNvSpPr txBox="1"/>
          <p:nvPr/>
        </p:nvSpPr>
        <p:spPr>
          <a:xfrm>
            <a:off x="5157839" y="550529"/>
            <a:ext cx="3214701" cy="954107"/>
          </a:xfrm>
          <a:prstGeom prst="rect">
            <a:avLst/>
          </a:prstGeom>
          <a:noFill/>
        </p:spPr>
        <p:txBody>
          <a:bodyPr wrap="square">
            <a:spAutoFit/>
          </a:bodyPr>
          <a:lstStyle/>
          <a:p>
            <a:r>
              <a:rPr lang="en-US" sz="2800" dirty="0" err="1">
                <a:solidFill>
                  <a:srgbClr val="FF0000"/>
                </a:solidFill>
              </a:rPr>
              <a:t>season_shoulder</a:t>
            </a:r>
            <a:r>
              <a:rPr lang="en-US" sz="2800" dirty="0">
                <a:solidFill>
                  <a:srgbClr val="FF0000"/>
                </a:solidFill>
              </a:rPr>
              <a:t>(x’)</a:t>
            </a:r>
          </a:p>
          <a:p>
            <a:r>
              <a:rPr lang="en-US" sz="2800" dirty="0">
                <a:solidFill>
                  <a:srgbClr val="FF0000"/>
                </a:solidFill>
              </a:rPr>
              <a:t>=0.187</a:t>
            </a:r>
            <a:endParaRPr lang="en-US" sz="2800" dirty="0"/>
          </a:p>
        </p:txBody>
      </p:sp>
      <mc:AlternateContent xmlns:mc="http://schemas.openxmlformats.org/markup-compatibility/2006" xmlns:a14="http://schemas.microsoft.com/office/drawing/2010/main">
        <mc:Choice Requires="a14">
          <p:sp>
            <p:nvSpPr>
              <p:cNvPr id="58" name="Content Placeholder 2">
                <a:extLst>
                  <a:ext uri="{FF2B5EF4-FFF2-40B4-BE49-F238E27FC236}">
                    <a16:creationId xmlns:a16="http://schemas.microsoft.com/office/drawing/2014/main" id="{85CB95F8-6342-3F73-B6D4-CC9BB96DB637}"/>
                  </a:ext>
                </a:extLst>
              </p:cNvPr>
              <p:cNvSpPr txBox="1">
                <a:spLocks/>
              </p:cNvSpPr>
              <p:nvPr/>
            </p:nvSpPr>
            <p:spPr>
              <a:xfrm>
                <a:off x="3019152" y="5457239"/>
                <a:ext cx="4773121" cy="14352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a:ea typeface="Cambria Math" panose="02040503050406030204" pitchFamily="18" charset="0"/>
                  </a:rPr>
                  <a:t>Triangular, </a:t>
                </a:r>
                <a14:m>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i="1" smtClean="0">
                        <a:latin typeface="Cambria Math" panose="02040503050406030204" pitchFamily="18" charset="0"/>
                        <a:ea typeface="Cambria Math" panose="02040503050406030204" pitchFamily="18" charset="0"/>
                      </a:rPr>
                      <m:t>𝐴</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eqArr>
                              <m:eqArrPr>
                                <m:ctrlPr>
                                  <a:rPr lang="en-US" sz="1800" i="1" smtClean="0">
                                    <a:latin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e>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num>
                                  <m:den>
                                    <m:r>
                                      <a:rPr lang="en-US" sz="1800" i="1">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den>
                                </m:f>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e>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num>
                                  <m:den>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𝑏</m:t>
                                    </m:r>
                                  </m:den>
                                </m:f>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58" name="Content Placeholder 2">
                <a:extLst>
                  <a:ext uri="{FF2B5EF4-FFF2-40B4-BE49-F238E27FC236}">
                    <a16:creationId xmlns:a16="http://schemas.microsoft.com/office/drawing/2014/main" id="{85CB95F8-6342-3F73-B6D4-CC9BB96DB637}"/>
                  </a:ext>
                </a:extLst>
              </p:cNvPr>
              <p:cNvSpPr txBox="1">
                <a:spLocks noRot="1" noChangeAspect="1" noMove="1" noResize="1" noEditPoints="1" noAdjustHandles="1" noChangeArrowheads="1" noChangeShapeType="1" noTextEdit="1"/>
              </p:cNvSpPr>
              <p:nvPr/>
            </p:nvSpPr>
            <p:spPr>
              <a:xfrm>
                <a:off x="3019152" y="5457239"/>
                <a:ext cx="4773121" cy="1435242"/>
              </a:xfrm>
              <a:prstGeom prst="rect">
                <a:avLst/>
              </a:prstGeom>
              <a:blipFill>
                <a:blip r:embed="rId4"/>
                <a:stretch>
                  <a:fillRect l="-1022" t="-2119"/>
                </a:stretch>
              </a:blipFill>
            </p:spPr>
            <p:txBody>
              <a:bodyPr/>
              <a:lstStyle/>
              <a:p>
                <a:r>
                  <a:rPr lang="en-US">
                    <a:noFill/>
                  </a:rPr>
                  <a:t> </a:t>
                </a:r>
              </a:p>
            </p:txBody>
          </p:sp>
        </mc:Fallback>
      </mc:AlternateContent>
    </p:spTree>
    <p:extLst>
      <p:ext uri="{BB962C8B-B14F-4D97-AF65-F5344CB8AC3E}">
        <p14:creationId xmlns:p14="http://schemas.microsoft.com/office/powerpoint/2010/main" val="20978846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a:xfrm>
            <a:off x="609599" y="393128"/>
            <a:ext cx="7886700" cy="1325563"/>
          </a:xfrm>
        </p:spPr>
        <p:txBody>
          <a:bodyPr/>
          <a:lstStyle/>
          <a:p>
            <a:r>
              <a:rPr lang="en-US" dirty="0"/>
              <a:t>Example: 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469132" y="1225491"/>
            <a:ext cx="7886700" cy="4351338"/>
          </a:xfrm>
        </p:spPr>
        <p:txBody>
          <a:bodyPr/>
          <a:lstStyle/>
          <a:p>
            <a:r>
              <a:rPr lang="en-US" sz="2400" dirty="0"/>
              <a:t>Number of enquiries online (ENQR), Enquiry(350)</a:t>
            </a:r>
          </a:p>
          <a:p>
            <a:r>
              <a:rPr lang="en-US" sz="2400" dirty="0" err="1">
                <a:solidFill>
                  <a:srgbClr val="00B050"/>
                </a:solidFill>
              </a:rPr>
              <a:t>Enquiry_Small</a:t>
            </a:r>
            <a:r>
              <a:rPr lang="en-US" sz="2400" dirty="0">
                <a:solidFill>
                  <a:srgbClr val="00B050"/>
                </a:solidFill>
              </a:rPr>
              <a:t>=, enquiry_ average =</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826552" y="6074846"/>
            <a:ext cx="3020570" cy="369332"/>
          </a:xfrm>
          <a:prstGeom prst="rect">
            <a:avLst/>
          </a:prstGeom>
          <a:noFill/>
        </p:spPr>
        <p:txBody>
          <a:bodyPr wrap="none" rtlCol="0">
            <a:spAutoFit/>
          </a:bodyPr>
          <a:lstStyle/>
          <a:p>
            <a:r>
              <a:rPr lang="en-US" dirty="0"/>
              <a:t>Number of enquires per hour</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v3 (231122b)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94</a:t>
            </a:fld>
            <a:endParaRPr lang="en-US"/>
          </a:p>
        </p:txBody>
      </p:sp>
      <p:cxnSp>
        <p:nvCxnSpPr>
          <p:cNvPr id="26" name="Straight Arrow Connector 25">
            <a:extLst>
              <a:ext uri="{FF2B5EF4-FFF2-40B4-BE49-F238E27FC236}">
                <a16:creationId xmlns:a16="http://schemas.microsoft.com/office/drawing/2014/main" id="{19E9E04D-EC9D-ADDD-323E-8A4358356EA9}"/>
              </a:ext>
            </a:extLst>
          </p:cNvPr>
          <p:cNvCxnSpPr>
            <a:cxnSpLocks/>
          </p:cNvCxnSpPr>
          <p:nvPr/>
        </p:nvCxnSpPr>
        <p:spPr>
          <a:xfrm flipV="1">
            <a:off x="2120583" y="2536805"/>
            <a:ext cx="0" cy="314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14F16F-A94A-07B8-E10C-44596A819554}"/>
              </a:ext>
            </a:extLst>
          </p:cNvPr>
          <p:cNvSpPr txBox="1"/>
          <p:nvPr/>
        </p:nvSpPr>
        <p:spPr>
          <a:xfrm>
            <a:off x="877276" y="2095537"/>
            <a:ext cx="1381340" cy="369332"/>
          </a:xfrm>
          <a:prstGeom prst="rect">
            <a:avLst/>
          </a:prstGeom>
          <a:noFill/>
        </p:spPr>
        <p:txBody>
          <a:bodyPr wrap="none" rtlCol="0">
            <a:spAutoFit/>
          </a:bodyPr>
          <a:lstStyle/>
          <a:p>
            <a:r>
              <a:rPr lang="en-US" dirty="0"/>
              <a:t>Membership</a:t>
            </a:r>
          </a:p>
        </p:txBody>
      </p:sp>
      <p:sp>
        <p:nvSpPr>
          <p:cNvPr id="39" name="TextBox 38">
            <a:extLst>
              <a:ext uri="{FF2B5EF4-FFF2-40B4-BE49-F238E27FC236}">
                <a16:creationId xmlns:a16="http://schemas.microsoft.com/office/drawing/2014/main" id="{B08F0896-AA78-7EC4-D446-DC91969797BC}"/>
              </a:ext>
            </a:extLst>
          </p:cNvPr>
          <p:cNvSpPr txBox="1"/>
          <p:nvPr/>
        </p:nvSpPr>
        <p:spPr>
          <a:xfrm>
            <a:off x="1670520" y="2443333"/>
            <a:ext cx="301686"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id="{2A519E4A-A5D3-5231-02FB-B2BE80A2EBE3}"/>
              </a:ext>
            </a:extLst>
          </p:cNvPr>
          <p:cNvSpPr txBox="1"/>
          <p:nvPr/>
        </p:nvSpPr>
        <p:spPr>
          <a:xfrm>
            <a:off x="1663695" y="5308522"/>
            <a:ext cx="301686" cy="369332"/>
          </a:xfrm>
          <a:prstGeom prst="rect">
            <a:avLst/>
          </a:prstGeom>
          <a:noFill/>
        </p:spPr>
        <p:txBody>
          <a:bodyPr wrap="none" rtlCol="0">
            <a:spAutoFit/>
          </a:bodyPr>
          <a:lstStyle/>
          <a:p>
            <a:r>
              <a:rPr lang="en-US" dirty="0"/>
              <a:t>0</a:t>
            </a:r>
          </a:p>
        </p:txBody>
      </p:sp>
      <p:sp>
        <p:nvSpPr>
          <p:cNvPr id="43" name="Freeform: Shape 42">
            <a:extLst>
              <a:ext uri="{FF2B5EF4-FFF2-40B4-BE49-F238E27FC236}">
                <a16:creationId xmlns:a16="http://schemas.microsoft.com/office/drawing/2014/main" id="{C5E72188-B991-0F47-A8C5-271DD54C62AD}"/>
              </a:ext>
            </a:extLst>
          </p:cNvPr>
          <p:cNvSpPr/>
          <p:nvPr/>
        </p:nvSpPr>
        <p:spPr>
          <a:xfrm>
            <a:off x="3822165" y="2561665"/>
            <a:ext cx="3026020" cy="315463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2062458-8580-FD4D-423D-47CD7895BB22}"/>
              </a:ext>
            </a:extLst>
          </p:cNvPr>
          <p:cNvSpPr txBox="1"/>
          <p:nvPr/>
        </p:nvSpPr>
        <p:spPr>
          <a:xfrm>
            <a:off x="2011058" y="5863368"/>
            <a:ext cx="6694792" cy="369332"/>
          </a:xfrm>
          <a:prstGeom prst="rect">
            <a:avLst/>
          </a:prstGeom>
          <a:noFill/>
        </p:spPr>
        <p:txBody>
          <a:bodyPr wrap="square">
            <a:spAutoFit/>
          </a:bodyPr>
          <a:lstStyle/>
          <a:p>
            <a:r>
              <a:rPr lang="en-US" dirty="0"/>
              <a:t>0        100      200     300     400   500       600    700      800    900   1000 </a:t>
            </a:r>
          </a:p>
        </p:txBody>
      </p:sp>
      <p:sp>
        <p:nvSpPr>
          <p:cNvPr id="46" name="TextBox 45">
            <a:extLst>
              <a:ext uri="{FF2B5EF4-FFF2-40B4-BE49-F238E27FC236}">
                <a16:creationId xmlns:a16="http://schemas.microsoft.com/office/drawing/2014/main" id="{49787D23-D206-BFDA-825D-188955E10739}"/>
              </a:ext>
            </a:extLst>
          </p:cNvPr>
          <p:cNvSpPr txBox="1"/>
          <p:nvPr/>
        </p:nvSpPr>
        <p:spPr>
          <a:xfrm>
            <a:off x="1928821" y="2198703"/>
            <a:ext cx="5660773" cy="369332"/>
          </a:xfrm>
          <a:prstGeom prst="rect">
            <a:avLst/>
          </a:prstGeom>
          <a:noFill/>
        </p:spPr>
        <p:txBody>
          <a:bodyPr wrap="square">
            <a:spAutoFit/>
          </a:bodyPr>
          <a:lstStyle/>
          <a:p>
            <a:r>
              <a:rPr lang="en-US" dirty="0"/>
              <a:t>                             200                        502                           780            </a:t>
            </a:r>
          </a:p>
        </p:txBody>
      </p:sp>
      <p:sp>
        <p:nvSpPr>
          <p:cNvPr id="47" name="TextBox 46">
            <a:extLst>
              <a:ext uri="{FF2B5EF4-FFF2-40B4-BE49-F238E27FC236}">
                <a16:creationId xmlns:a16="http://schemas.microsoft.com/office/drawing/2014/main" id="{B502B4A7-05D4-923E-860E-FB17ABCAA32B}"/>
              </a:ext>
            </a:extLst>
          </p:cNvPr>
          <p:cNvSpPr txBox="1"/>
          <p:nvPr/>
        </p:nvSpPr>
        <p:spPr>
          <a:xfrm>
            <a:off x="3429858" y="5612307"/>
            <a:ext cx="5003075" cy="369332"/>
          </a:xfrm>
          <a:prstGeom prst="rect">
            <a:avLst/>
          </a:prstGeom>
          <a:noFill/>
        </p:spPr>
        <p:txBody>
          <a:bodyPr wrap="square">
            <a:spAutoFit/>
          </a:bodyPr>
          <a:lstStyle/>
          <a:p>
            <a:r>
              <a:rPr lang="en-US" dirty="0"/>
              <a:t>  260                   490       600              744</a:t>
            </a:r>
          </a:p>
        </p:txBody>
      </p:sp>
      <p:sp>
        <p:nvSpPr>
          <p:cNvPr id="48" name="TextBox 47">
            <a:extLst>
              <a:ext uri="{FF2B5EF4-FFF2-40B4-BE49-F238E27FC236}">
                <a16:creationId xmlns:a16="http://schemas.microsoft.com/office/drawing/2014/main" id="{F1A639D1-557C-A398-B22F-AB607784AE2B}"/>
              </a:ext>
            </a:extLst>
          </p:cNvPr>
          <p:cNvSpPr txBox="1"/>
          <p:nvPr/>
        </p:nvSpPr>
        <p:spPr>
          <a:xfrm>
            <a:off x="3276600" y="1936991"/>
            <a:ext cx="4804399" cy="369332"/>
          </a:xfrm>
          <a:prstGeom prst="rect">
            <a:avLst/>
          </a:prstGeom>
          <a:noFill/>
        </p:spPr>
        <p:txBody>
          <a:bodyPr wrap="square">
            <a:spAutoFit/>
          </a:bodyPr>
          <a:lstStyle/>
          <a:p>
            <a:r>
              <a:rPr lang="en-US" dirty="0"/>
              <a:t>Small                      average                        large</a:t>
            </a:r>
          </a:p>
        </p:txBody>
      </p:sp>
      <p:sp>
        <p:nvSpPr>
          <p:cNvPr id="49" name="Freeform: Shape 48">
            <a:extLst>
              <a:ext uri="{FF2B5EF4-FFF2-40B4-BE49-F238E27FC236}">
                <a16:creationId xmlns:a16="http://schemas.microsoft.com/office/drawing/2014/main" id="{DC86351F-3548-FF88-6619-480FF2BD3A40}"/>
              </a:ext>
            </a:extLst>
          </p:cNvPr>
          <p:cNvSpPr/>
          <p:nvPr/>
        </p:nvSpPr>
        <p:spPr>
          <a:xfrm flipH="1">
            <a:off x="2168474" y="2596748"/>
            <a:ext cx="2963081"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B1975F-BC3C-D8C0-BA01-B28C7E156418}"/>
              </a:ext>
            </a:extLst>
          </p:cNvPr>
          <p:cNvSpPr/>
          <p:nvPr/>
        </p:nvSpPr>
        <p:spPr>
          <a:xfrm>
            <a:off x="5911045" y="2591121"/>
            <a:ext cx="2521888" cy="305449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6DB23062-24C6-99A7-E729-12987446BB65}"/>
              </a:ext>
            </a:extLst>
          </p:cNvPr>
          <p:cNvCxnSpPr>
            <a:cxnSpLocks/>
          </p:cNvCxnSpPr>
          <p:nvPr/>
        </p:nvCxnSpPr>
        <p:spPr>
          <a:xfrm>
            <a:off x="4343400" y="2400757"/>
            <a:ext cx="0" cy="32725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A694E7D-0251-E6B9-1269-470E09AF75D4}"/>
              </a:ext>
            </a:extLst>
          </p:cNvPr>
          <p:cNvSpPr txBox="1"/>
          <p:nvPr/>
        </p:nvSpPr>
        <p:spPr>
          <a:xfrm>
            <a:off x="4069139" y="2075053"/>
            <a:ext cx="731461" cy="369332"/>
          </a:xfrm>
          <a:prstGeom prst="rect">
            <a:avLst/>
          </a:prstGeom>
          <a:noFill/>
        </p:spPr>
        <p:txBody>
          <a:bodyPr wrap="square">
            <a:spAutoFit/>
          </a:bodyPr>
          <a:lstStyle/>
          <a:p>
            <a:r>
              <a:rPr lang="en-US" sz="1800" dirty="0">
                <a:solidFill>
                  <a:srgbClr val="FF0000"/>
                </a:solidFill>
              </a:rPr>
              <a:t>350</a:t>
            </a:r>
            <a:endParaRPr lang="en-US" dirty="0">
              <a:solidFill>
                <a:srgbClr val="FF0000"/>
              </a:solidFill>
            </a:endParaRPr>
          </a:p>
        </p:txBody>
      </p:sp>
      <p:cxnSp>
        <p:nvCxnSpPr>
          <p:cNvPr id="57" name="Straight Connector 56">
            <a:extLst>
              <a:ext uri="{FF2B5EF4-FFF2-40B4-BE49-F238E27FC236}">
                <a16:creationId xmlns:a16="http://schemas.microsoft.com/office/drawing/2014/main" id="{EBF8A5E1-CBF1-AE76-9FDD-983ADAF11E96}"/>
              </a:ext>
            </a:extLst>
          </p:cNvPr>
          <p:cNvCxnSpPr>
            <a:cxnSpLocks/>
          </p:cNvCxnSpPr>
          <p:nvPr/>
        </p:nvCxnSpPr>
        <p:spPr>
          <a:xfrm flipH="1">
            <a:off x="1707056" y="3886200"/>
            <a:ext cx="26728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FC7225-E798-CD23-A71A-A6607A02A761}"/>
              </a:ext>
            </a:extLst>
          </p:cNvPr>
          <p:cNvCxnSpPr>
            <a:cxnSpLocks/>
          </p:cNvCxnSpPr>
          <p:nvPr/>
        </p:nvCxnSpPr>
        <p:spPr>
          <a:xfrm flipH="1">
            <a:off x="1707056" y="4648200"/>
            <a:ext cx="26728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806D133-D9B6-93F0-EAF7-8375A667102A}"/>
              </a:ext>
            </a:extLst>
          </p:cNvPr>
          <p:cNvSpPr txBox="1"/>
          <p:nvPr/>
        </p:nvSpPr>
        <p:spPr>
          <a:xfrm>
            <a:off x="836058" y="3619738"/>
            <a:ext cx="1332416" cy="369332"/>
          </a:xfrm>
          <a:prstGeom prst="rect">
            <a:avLst/>
          </a:prstGeom>
          <a:noFill/>
        </p:spPr>
        <p:txBody>
          <a:bodyPr wrap="none" rtlCol="0">
            <a:spAutoFit/>
          </a:bodyPr>
          <a:lstStyle/>
          <a:p>
            <a:r>
              <a:rPr lang="en-US" sz="1800" dirty="0" err="1"/>
              <a:t>ENQR_small</a:t>
            </a:r>
            <a:endParaRPr lang="en-US" dirty="0"/>
          </a:p>
        </p:txBody>
      </p:sp>
      <p:cxnSp>
        <p:nvCxnSpPr>
          <p:cNvPr id="62" name="Straight Connector 61">
            <a:extLst>
              <a:ext uri="{FF2B5EF4-FFF2-40B4-BE49-F238E27FC236}">
                <a16:creationId xmlns:a16="http://schemas.microsoft.com/office/drawing/2014/main" id="{88900D43-EC23-6DC8-148B-6CC0C99D024F}"/>
              </a:ext>
            </a:extLst>
          </p:cNvPr>
          <p:cNvCxnSpPr/>
          <p:nvPr/>
        </p:nvCxnSpPr>
        <p:spPr>
          <a:xfrm flipH="1">
            <a:off x="8355832" y="6268178"/>
            <a:ext cx="12225" cy="58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142353F-6475-DD93-5A12-C6BF46340F84}"/>
              </a:ext>
            </a:extLst>
          </p:cNvPr>
          <p:cNvCxnSpPr/>
          <p:nvPr/>
        </p:nvCxnSpPr>
        <p:spPr>
          <a:xfrm flipH="1">
            <a:off x="2079849" y="6188850"/>
            <a:ext cx="12225" cy="5898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4" name="Table 64">
            <a:extLst>
              <a:ext uri="{FF2B5EF4-FFF2-40B4-BE49-F238E27FC236}">
                <a16:creationId xmlns:a16="http://schemas.microsoft.com/office/drawing/2014/main" id="{2B5B670B-0062-B9A8-94AE-A870C90EB72F}"/>
              </a:ext>
            </a:extLst>
          </p:cNvPr>
          <p:cNvGraphicFramePr>
            <a:graphicFrameLocks noGrp="1"/>
          </p:cNvGraphicFramePr>
          <p:nvPr>
            <p:extLst>
              <p:ext uri="{D42A27DB-BD31-4B8C-83A1-F6EECF244321}">
                <p14:modId xmlns:p14="http://schemas.microsoft.com/office/powerpoint/2010/main" val="84891275"/>
              </p:ext>
            </p:extLst>
          </p:nvPr>
        </p:nvGraphicFramePr>
        <p:xfrm>
          <a:off x="2143032" y="2633148"/>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65" name="TextBox 64">
            <a:extLst>
              <a:ext uri="{FF2B5EF4-FFF2-40B4-BE49-F238E27FC236}">
                <a16:creationId xmlns:a16="http://schemas.microsoft.com/office/drawing/2014/main" id="{4C658BC2-784F-E1C3-279B-9A6677BEFD92}"/>
              </a:ext>
            </a:extLst>
          </p:cNvPr>
          <p:cNvSpPr txBox="1"/>
          <p:nvPr/>
        </p:nvSpPr>
        <p:spPr>
          <a:xfrm>
            <a:off x="581219" y="4279464"/>
            <a:ext cx="1574534" cy="369332"/>
          </a:xfrm>
          <a:prstGeom prst="rect">
            <a:avLst/>
          </a:prstGeom>
          <a:noFill/>
        </p:spPr>
        <p:txBody>
          <a:bodyPr wrap="none" rtlCol="0">
            <a:spAutoFit/>
          </a:bodyPr>
          <a:lstStyle/>
          <a:p>
            <a:r>
              <a:rPr lang="en-US" sz="1800" dirty="0" err="1"/>
              <a:t>ENQR_average</a:t>
            </a:r>
            <a:endParaRPr lang="en-US" dirty="0"/>
          </a:p>
        </p:txBody>
      </p:sp>
    </p:spTree>
    <p:extLst>
      <p:ext uri="{BB962C8B-B14F-4D97-AF65-F5344CB8AC3E}">
        <p14:creationId xmlns:p14="http://schemas.microsoft.com/office/powerpoint/2010/main" val="5779808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6CD-24A1-B320-ED8F-77CAA29A9884}"/>
              </a:ext>
            </a:extLst>
          </p:cNvPr>
          <p:cNvSpPr>
            <a:spLocks noGrp="1"/>
          </p:cNvSpPr>
          <p:nvPr>
            <p:ph type="title"/>
          </p:nvPr>
        </p:nvSpPr>
        <p:spPr>
          <a:xfrm>
            <a:off x="676274" y="265201"/>
            <a:ext cx="3514725" cy="1432321"/>
          </a:xfrm>
        </p:spPr>
        <p:txBody>
          <a:bodyPr>
            <a:normAutofit fontScale="90000"/>
          </a:bodyPr>
          <a:lstStyle/>
          <a:p>
            <a:pPr algn="l"/>
            <a:r>
              <a:rPr lang="en-US" sz="3200" dirty="0" err="1">
                <a:solidFill>
                  <a:srgbClr val="00B050"/>
                </a:solidFill>
              </a:rPr>
              <a:t>Enquiry_Small</a:t>
            </a:r>
            <a:r>
              <a:rPr lang="en-US" sz="3100" dirty="0">
                <a:solidFill>
                  <a:srgbClr val="00B050"/>
                </a:solidFill>
              </a:rPr>
              <a:t>(x’=350)</a:t>
            </a:r>
            <a:br>
              <a:rPr lang="en-US" sz="3100" dirty="0">
                <a:solidFill>
                  <a:srgbClr val="00B050"/>
                </a:solidFill>
              </a:rPr>
            </a:br>
            <a:r>
              <a:rPr lang="en-US" sz="3100" dirty="0">
                <a:solidFill>
                  <a:srgbClr val="00B050"/>
                </a:solidFill>
              </a:rPr>
              <a:t>=0.483</a:t>
            </a:r>
            <a:endParaRPr lang="en-US" dirty="0">
              <a:solidFill>
                <a:srgbClr val="00B050"/>
              </a:solidFill>
            </a:endParaRPr>
          </a:p>
        </p:txBody>
      </p:sp>
      <p:sp>
        <p:nvSpPr>
          <p:cNvPr id="3" name="Content Placeholder 2">
            <a:extLst>
              <a:ext uri="{FF2B5EF4-FFF2-40B4-BE49-F238E27FC236}">
                <a16:creationId xmlns:a16="http://schemas.microsoft.com/office/drawing/2014/main" id="{E98788C8-3A6A-CD48-6BCA-BB76FFE2875B}"/>
              </a:ext>
            </a:extLst>
          </p:cNvPr>
          <p:cNvSpPr>
            <a:spLocks noGrp="1"/>
          </p:cNvSpPr>
          <p:nvPr>
            <p:ph idx="1"/>
          </p:nvPr>
        </p:nvSpPr>
        <p:spPr>
          <a:xfrm>
            <a:off x="4808840" y="1516820"/>
            <a:ext cx="3867061" cy="3651291"/>
          </a:xfrm>
        </p:spPr>
        <p:txBody>
          <a:bodyPr>
            <a:normAutofit/>
          </a:bodyPr>
          <a:lstStyle/>
          <a:p>
            <a:r>
              <a:rPr lang="en-US" sz="1800" dirty="0" err="1">
                <a:solidFill>
                  <a:srgbClr val="00B050"/>
                </a:solidFill>
              </a:rPr>
              <a:t>season_avarage</a:t>
            </a:r>
            <a:r>
              <a:rPr lang="en-US" sz="1800" dirty="0">
                <a:solidFill>
                  <a:srgbClr val="00B050"/>
                </a:solidFill>
              </a:rPr>
              <a:t>(x=62)=</a:t>
            </a:r>
            <a:r>
              <a:rPr lang="en-US" sz="1800" dirty="0" err="1">
                <a:solidFill>
                  <a:srgbClr val="00B050"/>
                </a:solidFill>
              </a:rPr>
              <a:t>uA_averege</a:t>
            </a:r>
            <a:r>
              <a:rPr lang="en-US" sz="1800" dirty="0">
                <a:solidFill>
                  <a:srgbClr val="00B050"/>
                </a:solidFill>
              </a:rPr>
              <a:t>(x’)=(x’-a)/(b-a)=(350-260)/(502-260)=</a:t>
            </a:r>
            <a:r>
              <a:rPr lang="en-US" sz="1800" b="0" i="0" dirty="0">
                <a:solidFill>
                  <a:srgbClr val="00B050"/>
                </a:solidFill>
                <a:effectLst/>
                <a:latin typeface="arial" panose="020B0604020202020204" pitchFamily="34" charset="0"/>
              </a:rPr>
              <a:t>0.372</a:t>
            </a:r>
            <a:endParaRPr lang="en-US" sz="2800" dirty="0">
              <a:solidFill>
                <a:srgbClr val="00B050"/>
              </a:solidFill>
            </a:endParaRPr>
          </a:p>
        </p:txBody>
      </p:sp>
      <p:sp>
        <p:nvSpPr>
          <p:cNvPr id="4" name="Footer Placeholder 3">
            <a:extLst>
              <a:ext uri="{FF2B5EF4-FFF2-40B4-BE49-F238E27FC236}">
                <a16:creationId xmlns:a16="http://schemas.microsoft.com/office/drawing/2014/main" id="{82876CA4-1299-EB8E-88F9-AD20311CC853}"/>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8A0E115F-89CF-9B50-4D6B-47070D11C3E5}"/>
              </a:ext>
            </a:extLst>
          </p:cNvPr>
          <p:cNvSpPr>
            <a:spLocks noGrp="1"/>
          </p:cNvSpPr>
          <p:nvPr>
            <p:ph type="sldNum" sz="quarter" idx="12"/>
          </p:nvPr>
        </p:nvSpPr>
        <p:spPr>
          <a:xfrm>
            <a:off x="6610376" y="6270388"/>
            <a:ext cx="2133600" cy="365125"/>
          </a:xfrm>
        </p:spPr>
        <p:txBody>
          <a:bodyPr/>
          <a:lstStyle/>
          <a:p>
            <a:fld id="{B28686DF-4AC6-44BB-9261-A3C12E8BDC53}" type="slidenum">
              <a:rPr lang="en-US" altLang="zh-HK" smtClean="0"/>
              <a:pPr/>
              <a:t>95</a:t>
            </a:fld>
            <a:endParaRPr lang="en-US" altLang="zh-HK"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9D5E711-2D95-BDC4-D4AA-94F7BE59279A}"/>
                  </a:ext>
                </a:extLst>
              </p:cNvPr>
              <p:cNvSpPr txBox="1">
                <a:spLocks/>
              </p:cNvSpPr>
              <p:nvPr/>
            </p:nvSpPr>
            <p:spPr>
              <a:xfrm>
                <a:off x="4918189" y="5136061"/>
                <a:ext cx="2660427" cy="143524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a:ea typeface="Cambria Math" panose="02040503050406030204" pitchFamily="18" charset="0"/>
                  </a:rPr>
                  <a:t>Triangular, </a:t>
                </a:r>
              </a:p>
              <a:p>
                <a:pPr marL="0" indent="0" fontAlgn="auto">
                  <a:spcAft>
                    <a:spcPts val="0"/>
                  </a:spcAft>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i="1" smtClean="0">
                          <a:latin typeface="Cambria Math" panose="02040503050406030204" pitchFamily="18" charset="0"/>
                          <a:ea typeface="Cambria Math" panose="02040503050406030204" pitchFamily="18" charset="0"/>
                        </a:rPr>
                        <m:t>𝐴</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eqArr>
                                <m:eqArrPr>
                                  <m:ctrlPr>
                                    <a:rPr lang="en-US" sz="1800" i="1" smtClean="0">
                                      <a:latin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e>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num>
                                    <m:den>
                                      <m:r>
                                        <a:rPr lang="en-US" sz="1800" i="1">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den>
                                  </m:f>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e>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num>
                                    <m:den>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𝑏</m:t>
                                      </m:r>
                                    </m:den>
                                  </m:f>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d>
                    </m:oMath>
                  </m:oMathPara>
                </a14:m>
                <a:endParaRPr lang="en-US" sz="2400" dirty="0"/>
              </a:p>
            </p:txBody>
          </p:sp>
        </mc:Choice>
        <mc:Fallback xmlns="">
          <p:sp>
            <p:nvSpPr>
              <p:cNvPr id="6" name="Content Placeholder 2">
                <a:extLst>
                  <a:ext uri="{FF2B5EF4-FFF2-40B4-BE49-F238E27FC236}">
                    <a16:creationId xmlns:a16="http://schemas.microsoft.com/office/drawing/2014/main" id="{C9D5E711-2D95-BDC4-D4AA-94F7BE59279A}"/>
                  </a:ext>
                </a:extLst>
              </p:cNvPr>
              <p:cNvSpPr txBox="1">
                <a:spLocks noRot="1" noChangeAspect="1" noMove="1" noResize="1" noEditPoints="1" noAdjustHandles="1" noChangeArrowheads="1" noChangeShapeType="1" noTextEdit="1"/>
              </p:cNvSpPr>
              <p:nvPr/>
            </p:nvSpPr>
            <p:spPr>
              <a:xfrm>
                <a:off x="4918189" y="5136061"/>
                <a:ext cx="2660427" cy="1435242"/>
              </a:xfrm>
              <a:prstGeom prst="rect">
                <a:avLst/>
              </a:prstGeom>
              <a:blipFill>
                <a:blip r:embed="rId2"/>
                <a:stretch>
                  <a:fillRect l="-459" t="-2553"/>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759164D-6331-FC7C-9CEE-AD3E1067F70E}"/>
              </a:ext>
            </a:extLst>
          </p:cNvPr>
          <p:cNvSpPr txBox="1"/>
          <p:nvPr/>
        </p:nvSpPr>
        <p:spPr>
          <a:xfrm>
            <a:off x="1277325" y="4595278"/>
            <a:ext cx="2579552" cy="369332"/>
          </a:xfrm>
          <a:prstGeom prst="rect">
            <a:avLst/>
          </a:prstGeom>
          <a:noFill/>
        </p:spPr>
        <p:txBody>
          <a:bodyPr wrap="none" rtlCol="0">
            <a:spAutoFit/>
          </a:bodyPr>
          <a:lstStyle/>
          <a:p>
            <a:r>
              <a:rPr lang="en-US" dirty="0"/>
              <a:t>                     200         490  </a:t>
            </a:r>
          </a:p>
        </p:txBody>
      </p:sp>
      <p:grpSp>
        <p:nvGrpSpPr>
          <p:cNvPr id="31" name="Group 30">
            <a:extLst>
              <a:ext uri="{FF2B5EF4-FFF2-40B4-BE49-F238E27FC236}">
                <a16:creationId xmlns:a16="http://schemas.microsoft.com/office/drawing/2014/main" id="{C1F6800C-2748-C05B-3F68-D1727105A0B8}"/>
              </a:ext>
            </a:extLst>
          </p:cNvPr>
          <p:cNvGrpSpPr/>
          <p:nvPr/>
        </p:nvGrpSpPr>
        <p:grpSpPr>
          <a:xfrm>
            <a:off x="5133979" y="2430942"/>
            <a:ext cx="3181349" cy="2218321"/>
            <a:chOff x="5076826" y="2869929"/>
            <a:chExt cx="3181349" cy="2218321"/>
          </a:xfrm>
        </p:grpSpPr>
        <p:cxnSp>
          <p:nvCxnSpPr>
            <p:cNvPr id="32" name="Straight Arrow Connector 31">
              <a:extLst>
                <a:ext uri="{FF2B5EF4-FFF2-40B4-BE49-F238E27FC236}">
                  <a16:creationId xmlns:a16="http://schemas.microsoft.com/office/drawing/2014/main" id="{32EE9451-7D7D-F264-0235-AF7CB7336E38}"/>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A04D3F-7C62-8196-3C1C-154FEB21B5B7}"/>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A772EAA-844D-8A3F-B4BC-01D8CD015FFA}"/>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634D590-D47F-F606-0841-056EA4261E84}"/>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0E5F03-7707-19B4-5E73-61DFADCDD26D}"/>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B719D2-1192-51BD-E646-2DABA36A6A3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7" name="TextBox 36">
                  <a:extLst>
                    <a:ext uri="{FF2B5EF4-FFF2-40B4-BE49-F238E27FC236}">
                      <a16:creationId xmlns:a16="http://schemas.microsoft.com/office/drawing/2014/main" id="{CDB719D2-1192-51BD-E646-2DABA36A6A3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4571"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6A6A4055-70EC-FAAF-3D94-083153719141}"/>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AC734F2C-B58D-98F0-EE0B-A15FC619FC9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69AC38B-D273-2FD4-5769-F4CD62D3D623}"/>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TextBox 40">
            <a:extLst>
              <a:ext uri="{FF2B5EF4-FFF2-40B4-BE49-F238E27FC236}">
                <a16:creationId xmlns:a16="http://schemas.microsoft.com/office/drawing/2014/main" id="{60081246-565D-FA4C-6FB9-2B0677163600}"/>
              </a:ext>
            </a:extLst>
          </p:cNvPr>
          <p:cNvSpPr txBox="1"/>
          <p:nvPr/>
        </p:nvSpPr>
        <p:spPr>
          <a:xfrm>
            <a:off x="6838953" y="2430942"/>
            <a:ext cx="535724" cy="369332"/>
          </a:xfrm>
          <a:prstGeom prst="rect">
            <a:avLst/>
          </a:prstGeom>
          <a:noFill/>
        </p:spPr>
        <p:txBody>
          <a:bodyPr wrap="none" rtlCol="0">
            <a:spAutoFit/>
          </a:bodyPr>
          <a:lstStyle/>
          <a:p>
            <a:r>
              <a:rPr lang="en-US" dirty="0"/>
              <a:t>502</a:t>
            </a:r>
          </a:p>
        </p:txBody>
      </p:sp>
      <p:sp>
        <p:nvSpPr>
          <p:cNvPr id="42" name="TextBox 41">
            <a:extLst>
              <a:ext uri="{FF2B5EF4-FFF2-40B4-BE49-F238E27FC236}">
                <a16:creationId xmlns:a16="http://schemas.microsoft.com/office/drawing/2014/main" id="{3646EC6B-48A7-4C4F-E615-4E11C9C8CC63}"/>
              </a:ext>
            </a:extLst>
          </p:cNvPr>
          <p:cNvSpPr txBox="1"/>
          <p:nvPr/>
        </p:nvSpPr>
        <p:spPr>
          <a:xfrm>
            <a:off x="5829699" y="4537603"/>
            <a:ext cx="535724" cy="369332"/>
          </a:xfrm>
          <a:prstGeom prst="rect">
            <a:avLst/>
          </a:prstGeom>
          <a:noFill/>
        </p:spPr>
        <p:txBody>
          <a:bodyPr wrap="none" rtlCol="0">
            <a:spAutoFit/>
          </a:bodyPr>
          <a:lstStyle/>
          <a:p>
            <a:r>
              <a:rPr lang="en-US" dirty="0"/>
              <a:t>260</a:t>
            </a:r>
          </a:p>
        </p:txBody>
      </p:sp>
      <p:cxnSp>
        <p:nvCxnSpPr>
          <p:cNvPr id="44" name="Straight Connector 43">
            <a:extLst>
              <a:ext uri="{FF2B5EF4-FFF2-40B4-BE49-F238E27FC236}">
                <a16:creationId xmlns:a16="http://schemas.microsoft.com/office/drawing/2014/main" id="{217B75B4-8BF1-776A-C306-68D7D6232759}"/>
              </a:ext>
            </a:extLst>
          </p:cNvPr>
          <p:cNvCxnSpPr/>
          <p:nvPr/>
        </p:nvCxnSpPr>
        <p:spPr>
          <a:xfrm>
            <a:off x="6838953"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2AB15C-F4E2-B5F6-4BBE-C3B545457E52}"/>
              </a:ext>
            </a:extLst>
          </p:cNvPr>
          <p:cNvSpPr txBox="1"/>
          <p:nvPr/>
        </p:nvSpPr>
        <p:spPr>
          <a:xfrm>
            <a:off x="6429447" y="4490049"/>
            <a:ext cx="894708" cy="369332"/>
          </a:xfrm>
          <a:prstGeom prst="rect">
            <a:avLst/>
          </a:prstGeom>
          <a:noFill/>
        </p:spPr>
        <p:txBody>
          <a:bodyPr wrap="square" rtlCol="0">
            <a:spAutoFit/>
          </a:bodyPr>
          <a:lstStyle/>
          <a:p>
            <a:r>
              <a:rPr lang="en-US" dirty="0">
                <a:solidFill>
                  <a:srgbClr val="00B050"/>
                </a:solidFill>
              </a:rPr>
              <a:t>x’=350</a:t>
            </a:r>
          </a:p>
        </p:txBody>
      </p:sp>
      <p:sp>
        <p:nvSpPr>
          <p:cNvPr id="46" name="Rectangle 45">
            <a:extLst>
              <a:ext uri="{FF2B5EF4-FFF2-40B4-BE49-F238E27FC236}">
                <a16:creationId xmlns:a16="http://schemas.microsoft.com/office/drawing/2014/main" id="{344364FC-4A68-B34C-06DC-1E09B13CEB8E}"/>
              </a:ext>
            </a:extLst>
          </p:cNvPr>
          <p:cNvSpPr/>
          <p:nvPr/>
        </p:nvSpPr>
        <p:spPr>
          <a:xfrm>
            <a:off x="5105311" y="2430943"/>
            <a:ext cx="3267226" cy="249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AF28BED-DB45-C855-BECC-906971C61349}"/>
              </a:ext>
            </a:extLst>
          </p:cNvPr>
          <p:cNvCxnSpPr>
            <a:cxnSpLocks/>
          </p:cNvCxnSpPr>
          <p:nvPr/>
        </p:nvCxnSpPr>
        <p:spPr>
          <a:xfrm flipH="1">
            <a:off x="5435665" y="4103996"/>
            <a:ext cx="99378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B54AD0E-5F84-24F1-89AA-CD30F1412D5A}"/>
              </a:ext>
            </a:extLst>
          </p:cNvPr>
          <p:cNvSpPr txBox="1"/>
          <p:nvPr/>
        </p:nvSpPr>
        <p:spPr>
          <a:xfrm>
            <a:off x="4190999" y="3771269"/>
            <a:ext cx="4572000" cy="369332"/>
          </a:xfrm>
          <a:prstGeom prst="rect">
            <a:avLst/>
          </a:prstGeom>
          <a:noFill/>
        </p:spPr>
        <p:txBody>
          <a:bodyPr wrap="square">
            <a:spAutoFit/>
          </a:bodyPr>
          <a:lstStyle/>
          <a:p>
            <a:r>
              <a:rPr lang="en-US" dirty="0" err="1">
                <a:solidFill>
                  <a:srgbClr val="00B050"/>
                </a:solidFill>
              </a:rPr>
              <a:t>Enquiry</a:t>
            </a:r>
            <a:r>
              <a:rPr lang="en-US" sz="1800" dirty="0" err="1">
                <a:solidFill>
                  <a:srgbClr val="00B050"/>
                </a:solidFill>
              </a:rPr>
              <a:t>_average</a:t>
            </a:r>
            <a:r>
              <a:rPr lang="en-US" sz="1800" dirty="0">
                <a:solidFill>
                  <a:srgbClr val="00B050"/>
                </a:solidFill>
              </a:rPr>
              <a:t>(x’=350)</a:t>
            </a:r>
            <a:endParaRPr lang="en-US" dirty="0">
              <a:solidFill>
                <a:srgbClr val="00B050"/>
              </a:solidFill>
            </a:endParaRPr>
          </a:p>
        </p:txBody>
      </p:sp>
      <p:sp>
        <p:nvSpPr>
          <p:cNvPr id="52" name="TextBox 51">
            <a:extLst>
              <a:ext uri="{FF2B5EF4-FFF2-40B4-BE49-F238E27FC236}">
                <a16:creationId xmlns:a16="http://schemas.microsoft.com/office/drawing/2014/main" id="{F1199D23-FD76-6402-DFAF-1A7C90DFFD0E}"/>
              </a:ext>
            </a:extLst>
          </p:cNvPr>
          <p:cNvSpPr txBox="1"/>
          <p:nvPr/>
        </p:nvSpPr>
        <p:spPr>
          <a:xfrm>
            <a:off x="600732" y="1400938"/>
            <a:ext cx="3267227" cy="923330"/>
          </a:xfrm>
          <a:prstGeom prst="rect">
            <a:avLst/>
          </a:prstGeom>
          <a:noFill/>
        </p:spPr>
        <p:txBody>
          <a:bodyPr wrap="square">
            <a:spAutoFit/>
          </a:bodyPr>
          <a:lstStyle/>
          <a:p>
            <a:r>
              <a:rPr lang="en-US" sz="1800" dirty="0" err="1">
                <a:solidFill>
                  <a:srgbClr val="00B050"/>
                </a:solidFill>
              </a:rPr>
              <a:t>season_busy</a:t>
            </a:r>
            <a:r>
              <a:rPr lang="en-US" sz="1800" dirty="0">
                <a:solidFill>
                  <a:srgbClr val="00B050"/>
                </a:solidFill>
              </a:rPr>
              <a:t>(x=62)=</a:t>
            </a:r>
            <a:r>
              <a:rPr lang="en-US" sz="1800" dirty="0" err="1">
                <a:solidFill>
                  <a:srgbClr val="00B050"/>
                </a:solidFill>
              </a:rPr>
              <a:t>uA_busy</a:t>
            </a:r>
            <a:r>
              <a:rPr lang="en-US" sz="1800" dirty="0">
                <a:solidFill>
                  <a:srgbClr val="00B050"/>
                </a:solidFill>
              </a:rPr>
              <a:t>(x1)=(d-x1)/(d-c)=(490-350)/(490-200)=</a:t>
            </a:r>
            <a:r>
              <a:rPr lang="en-US" sz="1800" b="0" i="0" dirty="0">
                <a:solidFill>
                  <a:srgbClr val="00B050"/>
                </a:solidFill>
                <a:effectLst/>
                <a:latin typeface="arial" panose="020B0604020202020204" pitchFamily="34" charset="0"/>
              </a:rPr>
              <a:t>0.483</a:t>
            </a:r>
          </a:p>
        </p:txBody>
      </p:sp>
      <p:sp>
        <p:nvSpPr>
          <p:cNvPr id="57" name="TextBox 56">
            <a:extLst>
              <a:ext uri="{FF2B5EF4-FFF2-40B4-BE49-F238E27FC236}">
                <a16:creationId xmlns:a16="http://schemas.microsoft.com/office/drawing/2014/main" id="{C001362C-6747-B1FE-86E9-AEACFFA3ADB3}"/>
              </a:ext>
            </a:extLst>
          </p:cNvPr>
          <p:cNvSpPr txBox="1"/>
          <p:nvPr/>
        </p:nvSpPr>
        <p:spPr>
          <a:xfrm>
            <a:off x="5157839" y="550529"/>
            <a:ext cx="3986160" cy="954107"/>
          </a:xfrm>
          <a:prstGeom prst="rect">
            <a:avLst/>
          </a:prstGeom>
          <a:noFill/>
        </p:spPr>
        <p:txBody>
          <a:bodyPr wrap="square">
            <a:spAutoFit/>
          </a:bodyPr>
          <a:lstStyle/>
          <a:p>
            <a:r>
              <a:rPr lang="en-US" sz="2800" dirty="0" err="1">
                <a:solidFill>
                  <a:srgbClr val="00B050"/>
                </a:solidFill>
              </a:rPr>
              <a:t>Enquiry_average</a:t>
            </a:r>
            <a:r>
              <a:rPr lang="en-US" sz="2800" dirty="0">
                <a:solidFill>
                  <a:srgbClr val="00B050"/>
                </a:solidFill>
              </a:rPr>
              <a:t>(x’=350)</a:t>
            </a:r>
          </a:p>
          <a:p>
            <a:r>
              <a:rPr lang="en-US" sz="2800" dirty="0">
                <a:solidFill>
                  <a:srgbClr val="00B050"/>
                </a:solidFill>
              </a:rPr>
              <a:t>=0.372</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060E4A0-2706-1F1B-A137-CB7C075975E9}"/>
                  </a:ext>
                </a:extLst>
              </p:cNvPr>
              <p:cNvSpPr txBox="1">
                <a:spLocks/>
              </p:cNvSpPr>
              <p:nvPr/>
            </p:nvSpPr>
            <p:spPr>
              <a:xfrm>
                <a:off x="514495" y="4945098"/>
                <a:ext cx="3867062" cy="18977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𝑇𝑟𝑎𝑝𝑒𝑧𝑖𝑢𝑚</m:t>
                      </m:r>
                      <m:r>
                        <a:rPr lang="en-US" sz="1600" b="0" i="1" smtClean="0">
                          <a:latin typeface="Cambria Math" panose="02040503050406030204" pitchFamily="18" charset="0"/>
                          <a:ea typeface="Cambria Math" panose="02040503050406030204" pitchFamily="18" charset="0"/>
                        </a:rPr>
                        <m:t> , </m:t>
                      </m:r>
                    </m:oMath>
                  </m:oMathPara>
                </a14:m>
                <a:endParaRPr lang="en-US" sz="1600" b="0" i="1" dirty="0">
                  <a:latin typeface="Cambria Math" panose="02040503050406030204" pitchFamily="18" charset="0"/>
                  <a:ea typeface="Cambria Math" panose="02040503050406030204" pitchFamily="18" charset="0"/>
                </a:endParaRPr>
              </a:p>
              <a:p>
                <a:pPr marL="0" indent="0" fontAlgn="auto">
                  <a:spcAft>
                    <a:spcPts val="0"/>
                  </a:spcAft>
                  <a:buNone/>
                </a:pPr>
                <a14:m>
                  <m:oMath xmlns:m="http://schemas.openxmlformats.org/officeDocument/2006/math">
                    <m:r>
                      <a:rPr lang="en-US" sz="1600" i="1" smtClean="0">
                        <a:latin typeface="Cambria Math" panose="02040503050406030204" pitchFamily="18" charset="0"/>
                        <a:ea typeface="Cambria Math" panose="02040503050406030204" pitchFamily="18" charset="0"/>
                      </a:rPr>
                      <m:t>𝜇</m:t>
                    </m:r>
                    <m:r>
                      <a:rPr lang="en-US" sz="1600" i="1" smtClean="0">
                        <a:latin typeface="Cambria Math" panose="02040503050406030204" pitchFamily="18" charset="0"/>
                        <a:ea typeface="Cambria Math" panose="02040503050406030204" pitchFamily="18" charset="0"/>
                      </a:rPr>
                      <m:t>𝐴</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𝑥</m:t>
                        </m:r>
                      </m:e>
                    </m:d>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ea typeface="Cambria Math" panose="02040503050406030204" pitchFamily="18" charset="0"/>
                          </a:rPr>
                        </m:ctrlPr>
                      </m:dPr>
                      <m:e>
                        <m:eqArr>
                          <m:eqArrPr>
                            <m:ctrlPr>
                              <a:rPr lang="en-US" sz="1600" i="1" smtClean="0">
                                <a:latin typeface="Cambria Math" panose="02040503050406030204" pitchFamily="18" charset="0"/>
                                <a:ea typeface="Cambria Math" panose="02040503050406030204" pitchFamily="18" charset="0"/>
                              </a:rPr>
                            </m:ctrlPr>
                          </m:eqArrPr>
                          <m:e>
                            <m:r>
                              <a:rPr lang="en-US" sz="1600" i="1">
                                <a:latin typeface="Cambria Math" panose="02040503050406030204" pitchFamily="18" charset="0"/>
                                <a:ea typeface="Cambria Math" panose="02040503050406030204" pitchFamily="18" charset="0"/>
                              </a:rPr>
                              <m:t>0    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e>
                          <m:e>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num>
                              <m:den>
                                <m:r>
                                  <a:rPr lang="en-US" sz="1600" i="1">
                                    <a:latin typeface="Cambria Math" panose="02040503050406030204" pitchFamily="18" charset="0"/>
                                    <a:ea typeface="Cambria Math" panose="02040503050406030204" pitchFamily="18" charset="0"/>
                                  </a:rPr>
                                  <m:t>𝑏</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den>
                            </m:f>
                            <m:r>
                              <a:rPr lang="en-US" sz="1600" i="1">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𝑎</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𝑏</m:t>
                            </m:r>
                          </m:e>
                          <m:e>
                            <m:m>
                              <m:mPr>
                                <m:mcs>
                                  <m:mc>
                                    <m:mcPr>
                                      <m:count m:val="1"/>
                                      <m:mcJc m:val="center"/>
                                    </m:mcPr>
                                  </m:mc>
                                </m:mcs>
                                <m:ctrlPr>
                                  <a:rPr lang="en-US" sz="1600" i="1" smtClean="0">
                                    <a:latin typeface="Cambria Math" panose="02040503050406030204" pitchFamily="18" charset="0"/>
                                    <a:ea typeface="Cambria Math" panose="02040503050406030204" pitchFamily="18" charset="0"/>
                                  </a:rPr>
                                </m:ctrlPr>
                              </m:mPr>
                              <m:mr>
                                <m:e>
                                  <m:r>
                                    <m:rPr>
                                      <m:brk m:alnAt="7"/>
                                    </m:rPr>
                                    <a:rPr lang="en-US" sz="1600" i="1" smtClean="0">
                                      <a:latin typeface="Cambria Math" panose="02040503050406030204" pitchFamily="18" charset="0"/>
                                      <a:ea typeface="Cambria Math" panose="02040503050406030204" pitchFamily="18" charset="0"/>
                                    </a:rPr>
                                    <m:t>1</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smtClean="0">
                                      <a:latin typeface="Cambria Math" panose="02040503050406030204" pitchFamily="18" charset="0"/>
                                      <a:ea typeface="Cambria Math" panose="02040503050406030204" pitchFamily="18" charset="0"/>
                                    </a:rPr>
                                    <m:t>𝑏</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𝑐</m:t>
                                  </m:r>
                                </m:e>
                              </m:mr>
                              <m:mr>
                                <m:e>
                                  <m:f>
                                    <m:fPr>
                                      <m:ctrlPr>
                                        <a:rPr lang="en-US" sz="1600" i="1">
                                          <a:latin typeface="Cambria Math" panose="02040503050406030204" pitchFamily="18" charset="0"/>
                                          <a:ea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num>
                                    <m:den>
                                      <m:r>
                                        <a:rPr lang="en-US" sz="1600" i="1" smtClean="0">
                                          <a:latin typeface="Cambria Math" panose="02040503050406030204" pitchFamily="18" charset="0"/>
                                          <a:ea typeface="Cambria Math" panose="02040503050406030204" pitchFamily="18" charset="0"/>
                                        </a:rPr>
                                        <m:t>𝑑</m:t>
                                      </m:r>
                                      <m:r>
                                        <a:rPr lang="en-US" sz="160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𝑐</m:t>
                                      </m:r>
                                    </m:den>
                                  </m:f>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𝑐</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𝑑</m:t>
                                  </m:r>
                                </m:e>
                              </m:mr>
                              <m:mr>
                                <m:e>
                                  <m:r>
                                    <a:rPr lang="en-US" sz="1600" i="1">
                                      <a:latin typeface="Cambria Math" panose="02040503050406030204" pitchFamily="18" charset="0"/>
                                      <a:ea typeface="Cambria Math" panose="02040503050406030204" pitchFamily="18" charset="0"/>
                                    </a:rPr>
                                    <m:t>0  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𝑥</m:t>
                                  </m:r>
                                </m:e>
                              </m:mr>
                            </m:m>
                          </m:e>
                        </m:eqArr>
                      </m:e>
                    </m:d>
                  </m:oMath>
                </a14:m>
                <a:r>
                  <a:rPr lang="en-US" sz="2000" dirty="0"/>
                  <a:t> </a:t>
                </a:r>
              </a:p>
            </p:txBody>
          </p:sp>
        </mc:Choice>
        <mc:Fallback xmlns="">
          <p:sp>
            <p:nvSpPr>
              <p:cNvPr id="22" name="Content Placeholder 2">
                <a:extLst>
                  <a:ext uri="{FF2B5EF4-FFF2-40B4-BE49-F238E27FC236}">
                    <a16:creationId xmlns:a16="http://schemas.microsoft.com/office/drawing/2014/main" id="{C060E4A0-2706-1F1B-A137-CB7C075975E9}"/>
                  </a:ext>
                </a:extLst>
              </p:cNvPr>
              <p:cNvSpPr txBox="1">
                <a:spLocks noRot="1" noChangeAspect="1" noMove="1" noResize="1" noEditPoints="1" noAdjustHandles="1" noChangeArrowheads="1" noChangeShapeType="1" noTextEdit="1"/>
              </p:cNvSpPr>
              <p:nvPr/>
            </p:nvSpPr>
            <p:spPr>
              <a:xfrm>
                <a:off x="514495" y="4945098"/>
                <a:ext cx="3867062" cy="1897780"/>
              </a:xfrm>
              <a:prstGeom prst="rect">
                <a:avLst/>
              </a:prstGeom>
              <a:blipFill>
                <a:blip r:embed="rId4"/>
                <a:stretch>
                  <a:fillRect/>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2C5EF86D-BB97-1D37-EA74-3B648606A268}"/>
              </a:ext>
            </a:extLst>
          </p:cNvPr>
          <p:cNvGrpSpPr/>
          <p:nvPr/>
        </p:nvGrpSpPr>
        <p:grpSpPr>
          <a:xfrm>
            <a:off x="794734" y="2272045"/>
            <a:ext cx="3229380" cy="2459749"/>
            <a:chOff x="5710803" y="1600200"/>
            <a:chExt cx="3229380" cy="2459749"/>
          </a:xfrm>
        </p:grpSpPr>
        <p:cxnSp>
          <p:nvCxnSpPr>
            <p:cNvPr id="28" name="Straight Arrow Connector 27">
              <a:extLst>
                <a:ext uri="{FF2B5EF4-FFF2-40B4-BE49-F238E27FC236}">
                  <a16:creationId xmlns:a16="http://schemas.microsoft.com/office/drawing/2014/main" id="{BBD78189-E96B-DB9B-8187-16DD55D485C6}"/>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434AD8-0700-22DB-44D6-D319B894562E}"/>
                </a:ext>
              </a:extLst>
            </p:cNvPr>
            <p:cNvCxnSpPr>
              <a:cxnSpLocks/>
            </p:cNvCxnSpPr>
            <p:nvPr/>
          </p:nvCxnSpPr>
          <p:spPr>
            <a:xfrm flipV="1">
              <a:off x="6130308" y="200183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4278DBC-DFFE-BE55-014D-DD6463F23089}"/>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E5070D-E7F1-8ECD-D086-35D8CBACFECE}"/>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8193E86-8972-997E-9B63-5A417B925A1F}"/>
                    </a:ext>
                  </a:extLst>
                </p:cNvPr>
                <p:cNvSpPr txBox="1"/>
                <p:nvPr/>
              </p:nvSpPr>
              <p:spPr>
                <a:xfrm>
                  <a:off x="5715000" y="160020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8" name="TextBox 17">
                  <a:extLst>
                    <a:ext uri="{FF2B5EF4-FFF2-40B4-BE49-F238E27FC236}">
                      <a16:creationId xmlns:a16="http://schemas.microsoft.com/office/drawing/2014/main" id="{0B53A010-B6BF-A7C0-B0CB-ABA188E4C4BF}"/>
                    </a:ext>
                  </a:extLst>
                </p:cNvPr>
                <p:cNvSpPr txBox="1">
                  <a:spLocks noRot="1" noChangeAspect="1" noMove="1" noResize="1" noEditPoints="1" noAdjustHandles="1" noChangeArrowheads="1" noChangeShapeType="1" noTextEdit="1"/>
                </p:cNvSpPr>
                <p:nvPr/>
              </p:nvSpPr>
              <p:spPr>
                <a:xfrm>
                  <a:off x="5715000" y="1600200"/>
                  <a:ext cx="1066800" cy="646331"/>
                </a:xfrm>
                <a:prstGeom prst="rect">
                  <a:avLst/>
                </a:prstGeom>
                <a:blipFill>
                  <a:blip r:embed="rId5"/>
                  <a:stretch>
                    <a:fillRect l="-5143" b="-13208"/>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C4103339-03F9-8F76-17E9-5DA3C4D66FB0}"/>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54" name="TextBox 53">
              <a:extLst>
                <a:ext uri="{FF2B5EF4-FFF2-40B4-BE49-F238E27FC236}">
                  <a16:creationId xmlns:a16="http://schemas.microsoft.com/office/drawing/2014/main" id="{3D691CBF-EA4B-1CCA-4A26-B812C24F281D}"/>
                </a:ext>
              </a:extLst>
            </p:cNvPr>
            <p:cNvSpPr txBox="1"/>
            <p:nvPr/>
          </p:nvSpPr>
          <p:spPr>
            <a:xfrm>
              <a:off x="6263005" y="3690617"/>
              <a:ext cx="2435282" cy="369332"/>
            </a:xfrm>
            <a:prstGeom prst="rect">
              <a:avLst/>
            </a:prstGeom>
            <a:noFill/>
          </p:spPr>
          <p:txBody>
            <a:bodyPr wrap="none" rtlCol="0">
              <a:spAutoFit/>
            </a:bodyPr>
            <a:lstStyle/>
            <a:p>
              <a:r>
                <a:rPr lang="en-US" dirty="0"/>
                <a:t>a      b            c            d    </a:t>
              </a:r>
            </a:p>
          </p:txBody>
        </p:sp>
        <p:sp>
          <p:nvSpPr>
            <p:cNvPr id="55" name="TextBox 54">
              <a:extLst>
                <a:ext uri="{FF2B5EF4-FFF2-40B4-BE49-F238E27FC236}">
                  <a16:creationId xmlns:a16="http://schemas.microsoft.com/office/drawing/2014/main" id="{636C5B37-086F-A0DC-558A-698EDECB5708}"/>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56" name="Straight Connector 55">
              <a:extLst>
                <a:ext uri="{FF2B5EF4-FFF2-40B4-BE49-F238E27FC236}">
                  <a16:creationId xmlns:a16="http://schemas.microsoft.com/office/drawing/2014/main" id="{52D83850-3FB5-C0F0-E294-CDB10D999AB5}"/>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6131BD8-0EB6-9AC2-FA12-986CFE0484C4}"/>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B0B87E8-A86C-0E59-825D-0F774ECFDA77}"/>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0249DC15-CD9C-E87E-79F8-C6D8A032C3E3}"/>
              </a:ext>
            </a:extLst>
          </p:cNvPr>
          <p:cNvCxnSpPr>
            <a:cxnSpLocks/>
          </p:cNvCxnSpPr>
          <p:nvPr/>
        </p:nvCxnSpPr>
        <p:spPr>
          <a:xfrm flipH="1">
            <a:off x="921630" y="3409950"/>
            <a:ext cx="20277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BEC45AE-4186-98B3-344C-BE330B95EA89}"/>
              </a:ext>
            </a:extLst>
          </p:cNvPr>
          <p:cNvSpPr txBox="1"/>
          <p:nvPr/>
        </p:nvSpPr>
        <p:spPr>
          <a:xfrm>
            <a:off x="348485" y="3103041"/>
            <a:ext cx="2567822" cy="369332"/>
          </a:xfrm>
          <a:prstGeom prst="rect">
            <a:avLst/>
          </a:prstGeom>
          <a:noFill/>
        </p:spPr>
        <p:txBody>
          <a:bodyPr wrap="square">
            <a:spAutoFit/>
          </a:bodyPr>
          <a:lstStyle/>
          <a:p>
            <a:r>
              <a:rPr lang="en-US" dirty="0" err="1">
                <a:solidFill>
                  <a:srgbClr val="00B050"/>
                </a:solidFill>
              </a:rPr>
              <a:t>Enquiry</a:t>
            </a:r>
            <a:r>
              <a:rPr lang="en-US" sz="1800" dirty="0" err="1">
                <a:solidFill>
                  <a:srgbClr val="00B050"/>
                </a:solidFill>
              </a:rPr>
              <a:t>_small</a:t>
            </a:r>
            <a:r>
              <a:rPr lang="en-US" sz="1800" dirty="0">
                <a:solidFill>
                  <a:srgbClr val="00B050"/>
                </a:solidFill>
              </a:rPr>
              <a:t> (x’=350)</a:t>
            </a:r>
            <a:endParaRPr lang="en-US" dirty="0">
              <a:solidFill>
                <a:srgbClr val="00B050"/>
              </a:solidFill>
            </a:endParaRPr>
          </a:p>
        </p:txBody>
      </p:sp>
      <p:sp>
        <p:nvSpPr>
          <p:cNvPr id="77" name="Rectangle 76">
            <a:extLst>
              <a:ext uri="{FF2B5EF4-FFF2-40B4-BE49-F238E27FC236}">
                <a16:creationId xmlns:a16="http://schemas.microsoft.com/office/drawing/2014/main" id="{449C3608-F932-0FF1-D0C2-88D81D83015A}"/>
              </a:ext>
            </a:extLst>
          </p:cNvPr>
          <p:cNvSpPr/>
          <p:nvPr/>
        </p:nvSpPr>
        <p:spPr>
          <a:xfrm>
            <a:off x="409210" y="2303395"/>
            <a:ext cx="3598343" cy="2637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754324D-EDD5-8FC3-FB6A-063EA084103A}"/>
              </a:ext>
            </a:extLst>
          </p:cNvPr>
          <p:cNvCxnSpPr/>
          <p:nvPr/>
        </p:nvCxnSpPr>
        <p:spPr>
          <a:xfrm>
            <a:off x="2949410" y="2422211"/>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7B71B0E-0CBF-EA74-B65F-983FE37621D2}"/>
              </a:ext>
            </a:extLst>
          </p:cNvPr>
          <p:cNvSpPr txBox="1"/>
          <p:nvPr/>
        </p:nvSpPr>
        <p:spPr>
          <a:xfrm>
            <a:off x="2640231" y="4424884"/>
            <a:ext cx="2315887" cy="379868"/>
          </a:xfrm>
          <a:prstGeom prst="rect">
            <a:avLst/>
          </a:prstGeom>
          <a:noFill/>
        </p:spPr>
        <p:txBody>
          <a:bodyPr wrap="square">
            <a:spAutoFit/>
          </a:bodyPr>
          <a:lstStyle/>
          <a:p>
            <a:r>
              <a:rPr lang="en-US" sz="1800" dirty="0">
                <a:solidFill>
                  <a:srgbClr val="00B050"/>
                </a:solidFill>
              </a:rPr>
              <a:t>x’=350</a:t>
            </a:r>
            <a:endParaRPr lang="en-US" dirty="0">
              <a:solidFill>
                <a:srgbClr val="00B050"/>
              </a:solidFill>
            </a:endParaRPr>
          </a:p>
        </p:txBody>
      </p:sp>
    </p:spTree>
    <p:extLst>
      <p:ext uri="{BB962C8B-B14F-4D97-AF65-F5344CB8AC3E}">
        <p14:creationId xmlns:p14="http://schemas.microsoft.com/office/powerpoint/2010/main" val="873631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7A83-80B9-BA22-B603-C6D12A3A90B2}"/>
              </a:ext>
            </a:extLst>
          </p:cNvPr>
          <p:cNvSpPr>
            <a:spLocks noGrp="1"/>
          </p:cNvSpPr>
          <p:nvPr>
            <p:ph type="title"/>
          </p:nvPr>
        </p:nvSpPr>
        <p:spPr/>
        <p:txBody>
          <a:bodyPr>
            <a:noAutofit/>
          </a:bodyPr>
          <a:lstStyle/>
          <a:p>
            <a:r>
              <a:rPr lang="en-US" sz="3200" dirty="0"/>
              <a:t>So far, we collected fuzzy membership values</a:t>
            </a:r>
          </a:p>
        </p:txBody>
      </p:sp>
      <p:sp>
        <p:nvSpPr>
          <p:cNvPr id="3" name="Content Placeholder 2">
            <a:extLst>
              <a:ext uri="{FF2B5EF4-FFF2-40B4-BE49-F238E27FC236}">
                <a16:creationId xmlns:a16="http://schemas.microsoft.com/office/drawing/2014/main" id="{CBAF04A7-713F-2FB8-FD11-68892C961FB7}"/>
              </a:ext>
            </a:extLst>
          </p:cNvPr>
          <p:cNvSpPr>
            <a:spLocks noGrp="1"/>
          </p:cNvSpPr>
          <p:nvPr>
            <p:ph idx="1"/>
          </p:nvPr>
        </p:nvSpPr>
        <p:spPr/>
        <p:txBody>
          <a:bodyPr/>
          <a:lstStyle/>
          <a:p>
            <a:r>
              <a:rPr lang="en-US" dirty="0" err="1">
                <a:solidFill>
                  <a:srgbClr val="FF0000"/>
                </a:solidFill>
              </a:rPr>
              <a:t>season_busy</a:t>
            </a:r>
            <a:r>
              <a:rPr lang="en-US" dirty="0">
                <a:solidFill>
                  <a:srgbClr val="FF0000"/>
                </a:solidFill>
              </a:rPr>
              <a:t>(x’=62)=0.714</a:t>
            </a:r>
          </a:p>
          <a:p>
            <a:r>
              <a:rPr lang="en-US" dirty="0" err="1">
                <a:solidFill>
                  <a:srgbClr val="FF0000"/>
                </a:solidFill>
              </a:rPr>
              <a:t>season_shoulder</a:t>
            </a:r>
            <a:r>
              <a:rPr lang="en-US" dirty="0">
                <a:solidFill>
                  <a:srgbClr val="FF0000"/>
                </a:solidFill>
              </a:rPr>
              <a:t>(x’=62)=0.187</a:t>
            </a:r>
          </a:p>
          <a:p>
            <a:endParaRPr lang="en-US" dirty="0"/>
          </a:p>
          <a:p>
            <a:r>
              <a:rPr lang="en-US" dirty="0" err="1">
                <a:solidFill>
                  <a:srgbClr val="00B050"/>
                </a:solidFill>
              </a:rPr>
              <a:t>Enquiry_Small</a:t>
            </a:r>
            <a:r>
              <a:rPr lang="en-US" dirty="0">
                <a:solidFill>
                  <a:srgbClr val="00B050"/>
                </a:solidFill>
              </a:rPr>
              <a:t>(x’=350)=0.483</a:t>
            </a:r>
          </a:p>
          <a:p>
            <a:r>
              <a:rPr lang="en-US" dirty="0" err="1">
                <a:solidFill>
                  <a:srgbClr val="00B050"/>
                </a:solidFill>
              </a:rPr>
              <a:t>Enquiry_average</a:t>
            </a:r>
            <a:r>
              <a:rPr lang="en-US" dirty="0">
                <a:solidFill>
                  <a:srgbClr val="00B050"/>
                </a:solidFill>
              </a:rPr>
              <a:t>(x’=350)=0.372</a:t>
            </a:r>
          </a:p>
        </p:txBody>
      </p:sp>
      <p:sp>
        <p:nvSpPr>
          <p:cNvPr id="4" name="Footer Placeholder 3">
            <a:extLst>
              <a:ext uri="{FF2B5EF4-FFF2-40B4-BE49-F238E27FC236}">
                <a16:creationId xmlns:a16="http://schemas.microsoft.com/office/drawing/2014/main" id="{773AE618-668D-5868-D566-C4A622805EAD}"/>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EF003E1C-E168-3EB8-1737-9A4D8F249054}"/>
              </a:ext>
            </a:extLst>
          </p:cNvPr>
          <p:cNvSpPr>
            <a:spLocks noGrp="1"/>
          </p:cNvSpPr>
          <p:nvPr>
            <p:ph type="sldNum" sz="quarter" idx="12"/>
          </p:nvPr>
        </p:nvSpPr>
        <p:spPr/>
        <p:txBody>
          <a:bodyPr/>
          <a:lstStyle/>
          <a:p>
            <a:fld id="{B28686DF-4AC6-44BB-9261-A3C12E8BDC53}" type="slidenum">
              <a:rPr lang="en-US" altLang="zh-HK" smtClean="0"/>
              <a:pPr/>
              <a:t>96</a:t>
            </a:fld>
            <a:endParaRPr lang="en-US" altLang="zh-HK"/>
          </a:p>
        </p:txBody>
      </p:sp>
    </p:spTree>
    <p:extLst>
      <p:ext uri="{BB962C8B-B14F-4D97-AF65-F5344CB8AC3E}">
        <p14:creationId xmlns:p14="http://schemas.microsoft.com/office/powerpoint/2010/main" val="37673921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dirty="0"/>
              <a:t>Step2: Rule Evaluation </a:t>
            </a: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lstStyle/>
          <a:p>
            <a:r>
              <a:rPr lang="en-US" sz="3200" dirty="0"/>
              <a:t>From the FAM (fuzzy association matrix) identify the rules.</a:t>
            </a:r>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v3 (231122b)</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97</a:t>
            </a:fld>
            <a:endParaRPr lang="en-US" altLang="zh-HK"/>
          </a:p>
        </p:txBody>
      </p:sp>
    </p:spTree>
    <p:extLst>
      <p:ext uri="{BB962C8B-B14F-4D97-AF65-F5344CB8AC3E}">
        <p14:creationId xmlns:p14="http://schemas.microsoft.com/office/powerpoint/2010/main" val="8175159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509-E283-2A87-5A15-5ADC9DB9A8B8}"/>
              </a:ext>
            </a:extLst>
          </p:cNvPr>
          <p:cNvSpPr>
            <a:spLocks noGrp="1"/>
          </p:cNvSpPr>
          <p:nvPr>
            <p:ph type="title"/>
          </p:nvPr>
        </p:nvSpPr>
        <p:spPr>
          <a:xfrm>
            <a:off x="342900" y="279330"/>
            <a:ext cx="8458200" cy="817633"/>
          </a:xfrm>
        </p:spPr>
        <p:txBody>
          <a:bodyPr>
            <a:noAutofit/>
          </a:bodyPr>
          <a:lstStyle/>
          <a:p>
            <a:pPr algn="l"/>
            <a:r>
              <a:rPr lang="en-US" sz="2000" dirty="0"/>
              <a:t>Step2:Rules (Fuzzy associate matrix)  FAM, </a:t>
            </a:r>
            <a:r>
              <a:rPr lang="en-US" sz="2000" dirty="0" err="1"/>
              <a:t>season_index</a:t>
            </a:r>
            <a:r>
              <a:rPr lang="en-US" sz="2000" dirty="0"/>
              <a:t>=62, Enquiry=350</a:t>
            </a:r>
            <a:br>
              <a:rPr lang="en-US" sz="2000" dirty="0"/>
            </a:br>
            <a:r>
              <a:rPr lang="en-US" sz="2000" dirty="0"/>
              <a:t>So far, we have: </a:t>
            </a:r>
            <a:r>
              <a:rPr lang="en-US" sz="2000" dirty="0" err="1">
                <a:solidFill>
                  <a:srgbClr val="FF0000"/>
                </a:solidFill>
              </a:rPr>
              <a:t>season_busy</a:t>
            </a:r>
            <a:r>
              <a:rPr lang="en-US" sz="2000" dirty="0">
                <a:solidFill>
                  <a:srgbClr val="FF0000"/>
                </a:solidFill>
              </a:rPr>
              <a:t>(x’=62)=0.714 </a:t>
            </a:r>
            <a:r>
              <a:rPr lang="en-US" sz="2000" dirty="0" err="1">
                <a:solidFill>
                  <a:srgbClr val="FF0000"/>
                </a:solidFill>
              </a:rPr>
              <a:t>season_shoulder</a:t>
            </a:r>
            <a:r>
              <a:rPr lang="en-US" sz="2000" dirty="0">
                <a:solidFill>
                  <a:srgbClr val="FF0000"/>
                </a:solidFill>
              </a:rPr>
              <a:t>(x’=62)=0.187,</a:t>
            </a:r>
            <a:br>
              <a:rPr lang="en-US" sz="2000" dirty="0">
                <a:solidFill>
                  <a:srgbClr val="FF0000"/>
                </a:solidFill>
              </a:rPr>
            </a:br>
            <a:r>
              <a:rPr lang="en-US" sz="2000" dirty="0" err="1">
                <a:solidFill>
                  <a:srgbClr val="00B050"/>
                </a:solidFill>
              </a:rPr>
              <a:t>Enquiry_Small</a:t>
            </a:r>
            <a:r>
              <a:rPr lang="en-US" sz="2000" dirty="0">
                <a:solidFill>
                  <a:srgbClr val="00B050"/>
                </a:solidFill>
              </a:rPr>
              <a:t>(x’=350)=0.483,Enquiry_average(x’=350)=0.372</a:t>
            </a:r>
            <a:endParaRPr lang="en-US" sz="2800" dirty="0">
              <a:solidFill>
                <a:srgbClr val="00B050"/>
              </a:solidFill>
            </a:endParaRPr>
          </a:p>
        </p:txBody>
      </p:sp>
      <p:sp>
        <p:nvSpPr>
          <p:cNvPr id="3" name="Content Placeholder 2">
            <a:extLst>
              <a:ext uri="{FF2B5EF4-FFF2-40B4-BE49-F238E27FC236}">
                <a16:creationId xmlns:a16="http://schemas.microsoft.com/office/drawing/2014/main" id="{CD5C3D81-F77F-9918-8B4E-90F48C43451C}"/>
              </a:ext>
            </a:extLst>
          </p:cNvPr>
          <p:cNvSpPr>
            <a:spLocks noGrp="1"/>
          </p:cNvSpPr>
          <p:nvPr>
            <p:ph idx="1"/>
          </p:nvPr>
        </p:nvSpPr>
        <p:spPr>
          <a:xfrm>
            <a:off x="504825" y="1145137"/>
            <a:ext cx="8134350" cy="4351338"/>
          </a:xfrm>
        </p:spPr>
        <p:txBody>
          <a:bodyPr>
            <a:normAutofit/>
          </a:bodyPr>
          <a:lstStyle/>
          <a:p>
            <a:r>
              <a:rPr lang="en-US" sz="2000" dirty="0"/>
              <a:t>Use min{</a:t>
            </a:r>
            <a:r>
              <a:rPr lang="en-US" sz="2000" dirty="0">
                <a:sym typeface="Symbol" panose="05050102010706020507" pitchFamily="18" charset="2"/>
              </a:rPr>
              <a:t>A, B}} to calculate the rule output _output (filled in the cell)</a:t>
            </a:r>
            <a:endParaRPr lang="en-US" sz="2000" dirty="0"/>
          </a:p>
          <a:p>
            <a:r>
              <a:rPr lang="en-US" sz="2000" dirty="0"/>
              <a:t>Rule indexes (row, col): (4,4), (3,4), (4,5) (3,5) rules selected</a:t>
            </a:r>
          </a:p>
        </p:txBody>
      </p:sp>
      <p:sp>
        <p:nvSpPr>
          <p:cNvPr id="4" name="Footer Placeholder 3">
            <a:extLst>
              <a:ext uri="{FF2B5EF4-FFF2-40B4-BE49-F238E27FC236}">
                <a16:creationId xmlns:a16="http://schemas.microsoft.com/office/drawing/2014/main" id="{B9781A18-BCE7-87C9-8727-FE3F2A02BDB1}"/>
              </a:ext>
            </a:extLst>
          </p:cNvPr>
          <p:cNvSpPr>
            <a:spLocks noGrp="1"/>
          </p:cNvSpPr>
          <p:nvPr>
            <p:ph type="ftr" sz="quarter" idx="11"/>
          </p:nvPr>
        </p:nvSpPr>
        <p:spPr/>
        <p:txBody>
          <a:bodyPr/>
          <a:lstStyle/>
          <a:p>
            <a:r>
              <a:rPr lang="en-US"/>
              <a:t>Fuzzy Logic v3 (231122b)</a:t>
            </a:r>
          </a:p>
        </p:txBody>
      </p:sp>
      <p:sp>
        <p:nvSpPr>
          <p:cNvPr id="5" name="Slide Number Placeholder 4">
            <a:extLst>
              <a:ext uri="{FF2B5EF4-FFF2-40B4-BE49-F238E27FC236}">
                <a16:creationId xmlns:a16="http://schemas.microsoft.com/office/drawing/2014/main" id="{373A3D34-1CDF-382B-455D-6F6A67EAE16F}"/>
              </a:ext>
            </a:extLst>
          </p:cNvPr>
          <p:cNvSpPr>
            <a:spLocks noGrp="1"/>
          </p:cNvSpPr>
          <p:nvPr>
            <p:ph type="sldNum" sz="quarter" idx="12"/>
          </p:nvPr>
        </p:nvSpPr>
        <p:spPr>
          <a:xfrm>
            <a:off x="6496050" y="6396108"/>
            <a:ext cx="2057400" cy="365125"/>
          </a:xfrm>
        </p:spPr>
        <p:txBody>
          <a:bodyPr/>
          <a:lstStyle/>
          <a:p>
            <a:fld id="{9919CFE9-B43B-41B3-A4E5-69B98317F4D2}" type="slidenum">
              <a:rPr lang="en-US" smtClean="0"/>
              <a:t>98</a:t>
            </a:fld>
            <a:endParaRPr lang="en-US"/>
          </a:p>
        </p:txBody>
      </p:sp>
      <p:graphicFrame>
        <p:nvGraphicFramePr>
          <p:cNvPr id="6" name="Table 6">
            <a:extLst>
              <a:ext uri="{FF2B5EF4-FFF2-40B4-BE49-F238E27FC236}">
                <a16:creationId xmlns:a16="http://schemas.microsoft.com/office/drawing/2014/main" id="{9FF9DD63-FEE7-F486-98C9-F548C0D9B589}"/>
              </a:ext>
            </a:extLst>
          </p:cNvPr>
          <p:cNvGraphicFramePr>
            <a:graphicFrameLocks noGrp="1"/>
          </p:cNvGraphicFramePr>
          <p:nvPr>
            <p:extLst>
              <p:ext uri="{D42A27DB-BD31-4B8C-83A1-F6EECF244321}">
                <p14:modId xmlns:p14="http://schemas.microsoft.com/office/powerpoint/2010/main" val="4026830118"/>
              </p:ext>
            </p:extLst>
          </p:nvPr>
        </p:nvGraphicFramePr>
        <p:xfrm>
          <a:off x="228600" y="1849849"/>
          <a:ext cx="8686799" cy="4658844"/>
        </p:xfrm>
        <a:graphic>
          <a:graphicData uri="http://schemas.openxmlformats.org/drawingml/2006/table">
            <a:tbl>
              <a:tblPr firstRow="1" bandRow="1">
                <a:tableStyleId>{5940675A-B579-460E-94D1-54222C63F5DA}</a:tableStyleId>
              </a:tblPr>
              <a:tblGrid>
                <a:gridCol w="983411">
                  <a:extLst>
                    <a:ext uri="{9D8B030D-6E8A-4147-A177-3AD203B41FA5}">
                      <a16:colId xmlns:a16="http://schemas.microsoft.com/office/drawing/2014/main" val="3406216917"/>
                    </a:ext>
                  </a:extLst>
                </a:gridCol>
                <a:gridCol w="983411">
                  <a:extLst>
                    <a:ext uri="{9D8B030D-6E8A-4147-A177-3AD203B41FA5}">
                      <a16:colId xmlns:a16="http://schemas.microsoft.com/office/drawing/2014/main" val="453585304"/>
                    </a:ext>
                  </a:extLst>
                </a:gridCol>
                <a:gridCol w="776378">
                  <a:extLst>
                    <a:ext uri="{9D8B030D-6E8A-4147-A177-3AD203B41FA5}">
                      <a16:colId xmlns:a16="http://schemas.microsoft.com/office/drawing/2014/main" val="1275386378"/>
                    </a:ext>
                  </a:extLst>
                </a:gridCol>
                <a:gridCol w="914400">
                  <a:extLst>
                    <a:ext uri="{9D8B030D-6E8A-4147-A177-3AD203B41FA5}">
                      <a16:colId xmlns:a16="http://schemas.microsoft.com/office/drawing/2014/main" val="3367410925"/>
                    </a:ext>
                  </a:extLst>
                </a:gridCol>
                <a:gridCol w="2286000">
                  <a:extLst>
                    <a:ext uri="{9D8B030D-6E8A-4147-A177-3AD203B41FA5}">
                      <a16:colId xmlns:a16="http://schemas.microsoft.com/office/drawing/2014/main" val="3195950711"/>
                    </a:ext>
                  </a:extLst>
                </a:gridCol>
                <a:gridCol w="2133600">
                  <a:extLst>
                    <a:ext uri="{9D8B030D-6E8A-4147-A177-3AD203B41FA5}">
                      <a16:colId xmlns:a16="http://schemas.microsoft.com/office/drawing/2014/main" val="340361446"/>
                    </a:ext>
                  </a:extLst>
                </a:gridCol>
                <a:gridCol w="609599">
                  <a:extLst>
                    <a:ext uri="{9D8B030D-6E8A-4147-A177-3AD203B41FA5}">
                      <a16:colId xmlns:a16="http://schemas.microsoft.com/office/drawing/2014/main" val="1862205955"/>
                    </a:ext>
                  </a:extLst>
                </a:gridCol>
              </a:tblGrid>
              <a:tr h="451387">
                <a:tc>
                  <a:txBody>
                    <a:bodyPr/>
                    <a:lstStyle/>
                    <a:p>
                      <a:r>
                        <a:rPr lang="en-US" sz="1600" dirty="0"/>
                        <a:t>Row\col</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5</a:t>
                      </a:r>
                    </a:p>
                  </a:txBody>
                  <a:tcPr/>
                </a:tc>
                <a:tc>
                  <a:txBody>
                    <a:bodyPr/>
                    <a:lstStyle/>
                    <a:p>
                      <a:r>
                        <a:rPr lang="en-US" sz="1600" dirty="0"/>
                        <a:t>6</a:t>
                      </a:r>
                    </a:p>
                  </a:txBody>
                  <a:tcPr/>
                </a:tc>
                <a:extLst>
                  <a:ext uri="{0D108BD9-81ED-4DB2-BD59-A6C34878D82A}">
                    <a16:rowId xmlns:a16="http://schemas.microsoft.com/office/drawing/2014/main" val="3473768531"/>
                  </a:ext>
                </a:extLst>
              </a:tr>
              <a:tr h="551727">
                <a:tc>
                  <a:txBody>
                    <a:bodyPr/>
                    <a:lstStyle/>
                    <a:p>
                      <a:r>
                        <a:rPr lang="en-US" sz="1600" dirty="0"/>
                        <a:t>1</a:t>
                      </a:r>
                    </a:p>
                  </a:txBody>
                  <a:tcPr/>
                </a:tc>
                <a:tc>
                  <a:txBody>
                    <a:bodyPr/>
                    <a:lstStyle/>
                    <a:p>
                      <a:r>
                        <a:rPr lang="en-US" sz="1600" dirty="0"/>
                        <a:t>Enquiry\Season</a:t>
                      </a:r>
                    </a:p>
                  </a:txBody>
                  <a:tcPr>
                    <a:solidFill>
                      <a:schemeClr val="bg1">
                        <a:lumMod val="85000"/>
                      </a:schemeClr>
                    </a:solidFill>
                  </a:tcPr>
                </a:tc>
                <a:tc>
                  <a:txBody>
                    <a:bodyPr/>
                    <a:lstStyle/>
                    <a:p>
                      <a:r>
                        <a:rPr lang="en-US" sz="1600" dirty="0"/>
                        <a:t>Low season</a:t>
                      </a:r>
                    </a:p>
                  </a:txBody>
                  <a:tcPr>
                    <a:solidFill>
                      <a:srgbClr val="FFFF00"/>
                    </a:solidFill>
                  </a:tcPr>
                </a:tc>
                <a:tc>
                  <a:txBody>
                    <a:bodyPr/>
                    <a:lstStyle/>
                    <a:p>
                      <a:r>
                        <a:rPr lang="en-US" sz="1600" dirty="0"/>
                        <a:t>Not busy</a:t>
                      </a:r>
                    </a:p>
                  </a:txBody>
                  <a:tcPr>
                    <a:solidFill>
                      <a:srgbClr val="FFFF00"/>
                    </a:solidFill>
                  </a:tcPr>
                </a:tc>
                <a:tc>
                  <a:txBody>
                    <a:bodyPr/>
                    <a:lstStyle/>
                    <a:p>
                      <a:r>
                        <a:rPr lang="en-US" sz="1600" dirty="0">
                          <a:solidFill>
                            <a:srgbClr val="FF0000"/>
                          </a:solidFill>
                        </a:rPr>
                        <a:t>Shoulder=0.187</a:t>
                      </a:r>
                    </a:p>
                  </a:txBody>
                  <a:tcPr>
                    <a:solidFill>
                      <a:srgbClr val="FFFF00"/>
                    </a:solidFill>
                  </a:tcPr>
                </a:tc>
                <a:tc>
                  <a:txBody>
                    <a:bodyPr/>
                    <a:lstStyle/>
                    <a:p>
                      <a:r>
                        <a:rPr lang="en-US" sz="1600" dirty="0">
                          <a:solidFill>
                            <a:srgbClr val="FF0000"/>
                          </a:solidFill>
                        </a:rPr>
                        <a:t>busy=0.714 </a:t>
                      </a:r>
                    </a:p>
                  </a:txBody>
                  <a:tcPr>
                    <a:solidFill>
                      <a:srgbClr val="FFFF00"/>
                    </a:solidFill>
                  </a:tcPr>
                </a:tc>
                <a:tc>
                  <a:txBody>
                    <a:bodyPr/>
                    <a:lstStyle/>
                    <a:p>
                      <a:r>
                        <a:rPr lang="en-US" sz="1600" dirty="0"/>
                        <a:t>Very busy</a:t>
                      </a:r>
                    </a:p>
                  </a:txBody>
                  <a:tcPr>
                    <a:solidFill>
                      <a:srgbClr val="FFFF00"/>
                    </a:solidFill>
                  </a:tcPr>
                </a:tc>
                <a:extLst>
                  <a:ext uri="{0D108BD9-81ED-4DB2-BD59-A6C34878D82A}">
                    <a16:rowId xmlns:a16="http://schemas.microsoft.com/office/drawing/2014/main" val="3727450604"/>
                  </a:ext>
                </a:extLst>
              </a:tr>
              <a:tr h="551727">
                <a:tc>
                  <a:txBody>
                    <a:bodyPr/>
                    <a:lstStyle/>
                    <a:p>
                      <a:r>
                        <a:rPr lang="en-US" sz="1600" dirty="0"/>
                        <a:t>2</a:t>
                      </a:r>
                    </a:p>
                  </a:txBody>
                  <a:tcPr/>
                </a:tc>
                <a:tc>
                  <a:txBody>
                    <a:bodyPr/>
                    <a:lstStyle/>
                    <a:p>
                      <a:r>
                        <a:rPr lang="en-US" sz="1600" dirty="0"/>
                        <a:t>Very small</a:t>
                      </a:r>
                    </a:p>
                  </a:txBody>
                  <a:tcPr>
                    <a:solidFill>
                      <a:srgbClr val="00B050">
                        <a:alpha val="36000"/>
                      </a:srgbClr>
                    </a:solidFill>
                  </a:tcPr>
                </a:tc>
                <a:tc>
                  <a:txBody>
                    <a:bodyPr/>
                    <a:lstStyle/>
                    <a:p>
                      <a:r>
                        <a:rPr lang="en-US" sz="1600" dirty="0"/>
                        <a:t>Very cheap</a:t>
                      </a:r>
                    </a:p>
                  </a:txBody>
                  <a:tcPr/>
                </a:tc>
                <a:tc>
                  <a:txBody>
                    <a:bodyPr/>
                    <a:lstStyle/>
                    <a:p>
                      <a:r>
                        <a:rPr lang="en-US" sz="1600" dirty="0"/>
                        <a:t>Very cheap</a:t>
                      </a:r>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extLst>
                  <a:ext uri="{0D108BD9-81ED-4DB2-BD59-A6C34878D82A}">
                    <a16:rowId xmlns:a16="http://schemas.microsoft.com/office/drawing/2014/main" val="575696517"/>
                  </a:ext>
                </a:extLst>
              </a:tr>
              <a:tr h="784033">
                <a:tc>
                  <a:txBody>
                    <a:bodyPr/>
                    <a:lstStyle/>
                    <a:p>
                      <a:r>
                        <a:rPr lang="en-US" sz="1600" dirty="0"/>
                        <a:t>3</a:t>
                      </a:r>
                    </a:p>
                  </a:txBody>
                  <a:tcPr/>
                </a:tc>
                <a:tc>
                  <a:txBody>
                    <a:bodyPr/>
                    <a:lstStyle/>
                    <a:p>
                      <a:r>
                        <a:rPr lang="en-US" sz="1600" dirty="0">
                          <a:solidFill>
                            <a:srgbClr val="FF0000"/>
                          </a:solidFill>
                        </a:rPr>
                        <a:t>Small=</a:t>
                      </a:r>
                    </a:p>
                    <a:p>
                      <a:r>
                        <a:rPr lang="en-US" sz="1600" dirty="0">
                          <a:solidFill>
                            <a:srgbClr val="FF0000"/>
                          </a:solidFill>
                        </a:rPr>
                        <a:t>0.483</a:t>
                      </a:r>
                    </a:p>
                  </a:txBody>
                  <a:tcPr>
                    <a:solidFill>
                      <a:srgbClr val="00B050">
                        <a:alpha val="36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cheap</a:t>
                      </a:r>
                    </a:p>
                    <a:p>
                      <a:endParaRPr lang="en-US" sz="1600" dirty="0"/>
                    </a:p>
                  </a:txBody>
                  <a:tcPr/>
                </a:tc>
                <a:tc>
                  <a:txBody>
                    <a:bodyPr/>
                    <a:lstStyle/>
                    <a:p>
                      <a:r>
                        <a:rPr lang="en-US" sz="1600" dirty="0"/>
                        <a:t>Very Cheap</a:t>
                      </a:r>
                    </a:p>
                  </a:txBody>
                  <a:tcPr/>
                </a:tc>
                <a:tc>
                  <a:txBody>
                    <a:bodyPr/>
                    <a:lstStyle/>
                    <a:p>
                      <a:r>
                        <a:rPr lang="en-US" sz="1600" dirty="0">
                          <a:solidFill>
                            <a:srgbClr val="FF0000"/>
                          </a:solidFill>
                        </a:rPr>
                        <a:t>Cheap</a:t>
                      </a:r>
                    </a:p>
                    <a:p>
                      <a:r>
                        <a:rPr lang="en-US" sz="1600" dirty="0">
                          <a:solidFill>
                            <a:srgbClr val="FF0000"/>
                          </a:solidFill>
                          <a:sym typeface="Symbol" panose="05050102010706020507" pitchFamily="18" charset="2"/>
                        </a:rPr>
                        <a:t>(3,4)=min{0.48,0.187}=</a:t>
                      </a:r>
                      <a:r>
                        <a:rPr lang="en-US" sz="1600" dirty="0">
                          <a:solidFill>
                            <a:srgbClr val="FF0000"/>
                          </a:solidFill>
                        </a:rPr>
                        <a:t>0.187</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Mid_price</a:t>
                      </a:r>
                      <a:endParaRPr lang="en-US" sz="1600" dirty="0">
                        <a:solidFill>
                          <a:srgbClr val="FF0000"/>
                        </a:solidFill>
                      </a:endParaRPr>
                    </a:p>
                    <a:p>
                      <a:r>
                        <a:rPr lang="en-US" sz="1600" dirty="0">
                          <a:solidFill>
                            <a:srgbClr val="FF0000"/>
                          </a:solidFill>
                          <a:sym typeface="Symbol" panose="05050102010706020507" pitchFamily="18" charset="2"/>
                        </a:rPr>
                        <a:t>(3,5)=min{0.483,0.714}=</a:t>
                      </a:r>
                      <a:r>
                        <a:rPr lang="en-US" sz="1600" dirty="0">
                          <a:solidFill>
                            <a:srgbClr val="FF0000"/>
                          </a:solidFill>
                        </a:rPr>
                        <a:t>0.482</a:t>
                      </a:r>
                    </a:p>
                  </a:txBody>
                  <a:tcPr>
                    <a:solidFill>
                      <a:srgbClr val="92D050">
                        <a:alpha val="45000"/>
                      </a:srgbClr>
                    </a:solidFill>
                  </a:tcPr>
                </a:tc>
                <a:tc>
                  <a:txBody>
                    <a:bodyPr/>
                    <a:lstStyle/>
                    <a:p>
                      <a:r>
                        <a:rPr lang="en-US" sz="1600" dirty="0" err="1"/>
                        <a:t>mid_price</a:t>
                      </a:r>
                      <a:endParaRPr lang="en-US" sz="1600" dirty="0"/>
                    </a:p>
                  </a:txBody>
                  <a:tcPr/>
                </a:tc>
                <a:extLst>
                  <a:ext uri="{0D108BD9-81ED-4DB2-BD59-A6C34878D82A}">
                    <a16:rowId xmlns:a16="http://schemas.microsoft.com/office/drawing/2014/main" val="3066645352"/>
                  </a:ext>
                </a:extLst>
              </a:tr>
              <a:tr h="784033">
                <a:tc>
                  <a:txBody>
                    <a:bodyPr/>
                    <a:lstStyle/>
                    <a:p>
                      <a:r>
                        <a:rPr lang="en-US" sz="1600" dirty="0"/>
                        <a:t>4</a:t>
                      </a:r>
                    </a:p>
                  </a:txBody>
                  <a:tcPr/>
                </a:tc>
                <a:tc>
                  <a:txBody>
                    <a:bodyPr/>
                    <a:lstStyle/>
                    <a:p>
                      <a:r>
                        <a:rPr lang="en-US" sz="1600" dirty="0">
                          <a:solidFill>
                            <a:srgbClr val="FF0000"/>
                          </a:solidFill>
                        </a:rPr>
                        <a:t>Average=</a:t>
                      </a:r>
                    </a:p>
                    <a:p>
                      <a:r>
                        <a:rPr lang="en-US" sz="1600" dirty="0">
                          <a:solidFill>
                            <a:srgbClr val="FF0000"/>
                          </a:solidFill>
                        </a:rPr>
                        <a:t>0.372</a:t>
                      </a:r>
                    </a:p>
                  </a:txBody>
                  <a:tcPr>
                    <a:solidFill>
                      <a:srgbClr val="00B050">
                        <a:alpha val="36000"/>
                      </a:srgbClr>
                    </a:solidFill>
                  </a:tcPr>
                </a:tc>
                <a:tc>
                  <a:txBody>
                    <a:bodyPr/>
                    <a:lstStyle/>
                    <a:p>
                      <a:r>
                        <a:rPr lang="en-US" sz="1600" dirty="0"/>
                        <a:t>cheap</a:t>
                      </a:r>
                    </a:p>
                  </a:txBody>
                  <a:tcPr/>
                </a:tc>
                <a:tc>
                  <a:txBody>
                    <a:bodyPr/>
                    <a:lstStyle/>
                    <a:p>
                      <a:r>
                        <a:rPr lang="en-US" sz="1600" dirty="0"/>
                        <a:t>Cheap</a:t>
                      </a:r>
                    </a:p>
                  </a:txBody>
                  <a:tcPr/>
                </a:tc>
                <a:tc>
                  <a:txBody>
                    <a:bodyPr/>
                    <a:lstStyle/>
                    <a:p>
                      <a:r>
                        <a:rPr lang="en-US" sz="1600" dirty="0">
                          <a:solidFill>
                            <a:srgbClr val="FF0000"/>
                          </a:solidFill>
                        </a:rPr>
                        <a:t>Expensive</a:t>
                      </a:r>
                    </a:p>
                    <a:p>
                      <a:r>
                        <a:rPr lang="en-US" sz="1600" dirty="0">
                          <a:solidFill>
                            <a:srgbClr val="FF0000"/>
                          </a:solidFill>
                          <a:sym typeface="Symbol" panose="05050102010706020507" pitchFamily="18" charset="2"/>
                        </a:rPr>
                        <a:t>(4,4)=min{0.372,0.187}=</a:t>
                      </a:r>
                      <a:r>
                        <a:rPr lang="en-US" sz="1600" dirty="0">
                          <a:solidFill>
                            <a:srgbClr val="FF0000"/>
                          </a:solidFill>
                        </a:rPr>
                        <a:t>0.187</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Symbol" panose="05050102010706020507" pitchFamily="18" charset="2"/>
                        </a:rPr>
                        <a:t>(4,5)=min{0.372,0.714}=</a:t>
                      </a:r>
                      <a:r>
                        <a:rPr lang="en-US" sz="1600" dirty="0">
                          <a:solidFill>
                            <a:srgbClr val="FF0000"/>
                          </a:solidFill>
                        </a:rPr>
                        <a:t>0.372</a:t>
                      </a:r>
                    </a:p>
                  </a:txBody>
                  <a:tcPr>
                    <a:solidFill>
                      <a:srgbClr val="92D050">
                        <a:alpha val="45000"/>
                      </a:srgbClr>
                    </a:solidFill>
                  </a:tcPr>
                </a:tc>
                <a:tc>
                  <a:txBody>
                    <a:bodyPr/>
                    <a:lstStyle/>
                    <a:p>
                      <a:r>
                        <a:rPr lang="en-US" sz="1600" dirty="0"/>
                        <a:t>expensive</a:t>
                      </a:r>
                    </a:p>
                  </a:txBody>
                  <a:tcPr/>
                </a:tc>
                <a:extLst>
                  <a:ext uri="{0D108BD9-81ED-4DB2-BD59-A6C34878D82A}">
                    <a16:rowId xmlns:a16="http://schemas.microsoft.com/office/drawing/2014/main" val="4114600785"/>
                  </a:ext>
                </a:extLst>
              </a:tr>
              <a:tr h="559419">
                <a:tc>
                  <a:txBody>
                    <a:bodyPr/>
                    <a:lstStyle/>
                    <a:p>
                      <a:r>
                        <a:rPr lang="en-US" sz="1600" dirty="0"/>
                        <a:t>5</a:t>
                      </a:r>
                    </a:p>
                  </a:txBody>
                  <a:tcPr/>
                </a:tc>
                <a:tc>
                  <a:txBody>
                    <a:bodyPr/>
                    <a:lstStyle/>
                    <a:p>
                      <a:r>
                        <a:rPr lang="en-US" sz="1600" dirty="0"/>
                        <a:t>large</a:t>
                      </a:r>
                    </a:p>
                  </a:txBody>
                  <a:tcPr>
                    <a:solidFill>
                      <a:srgbClr val="00B050">
                        <a:alpha val="36000"/>
                      </a:srgbClr>
                    </a:solidFill>
                  </a:tcPr>
                </a:tc>
                <a:tc>
                  <a:txBody>
                    <a:bodyPr/>
                    <a:lstStyle/>
                    <a:p>
                      <a:r>
                        <a:rPr lang="en-US" sz="1600" dirty="0"/>
                        <a:t>cheap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Mid_p</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expensive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txBody>
                  <a:tcPr/>
                </a:tc>
                <a:tc>
                  <a:txBody>
                    <a:bodyPr/>
                    <a:lstStyle/>
                    <a:p>
                      <a:r>
                        <a:rPr lang="en-US" sz="1600" dirty="0"/>
                        <a:t>Very exp.</a:t>
                      </a:r>
                    </a:p>
                  </a:txBody>
                  <a:tcPr/>
                </a:tc>
                <a:extLst>
                  <a:ext uri="{0D108BD9-81ED-4DB2-BD59-A6C34878D82A}">
                    <a16:rowId xmlns:a16="http://schemas.microsoft.com/office/drawing/2014/main" val="667625945"/>
                  </a:ext>
                </a:extLst>
              </a:tr>
              <a:tr h="824177">
                <a:tc>
                  <a:txBody>
                    <a:bodyPr/>
                    <a:lstStyle/>
                    <a:p>
                      <a:r>
                        <a:rPr lang="en-US" sz="1600" dirty="0"/>
                        <a:t>6</a:t>
                      </a:r>
                    </a:p>
                  </a:txBody>
                  <a:tcPr/>
                </a:tc>
                <a:tc>
                  <a:txBody>
                    <a:bodyPr/>
                    <a:lstStyle/>
                    <a:p>
                      <a:r>
                        <a:rPr lang="en-US" sz="1600" dirty="0"/>
                        <a:t>Ver large</a:t>
                      </a:r>
                    </a:p>
                  </a:txBody>
                  <a:tcPr>
                    <a:solidFill>
                      <a:srgbClr val="00B050">
                        <a:alpha val="36000"/>
                      </a:srgbClr>
                    </a:solidFill>
                  </a:tcPr>
                </a:tc>
                <a:tc>
                  <a:txBody>
                    <a:bodyPr/>
                    <a:lstStyle/>
                    <a:p>
                      <a:r>
                        <a:rPr lang="en-US" sz="1600" dirty="0" err="1"/>
                        <a:t>Mid_p</a:t>
                      </a:r>
                      <a:endParaRPr lang="en-US" sz="1600" dirty="0"/>
                    </a:p>
                  </a:txBody>
                  <a:tcPr/>
                </a:tc>
                <a:tc>
                  <a:txBody>
                    <a:bodyPr/>
                    <a:lstStyle/>
                    <a:p>
                      <a:r>
                        <a:rPr lang="en-US" sz="1600" dirty="0" err="1"/>
                        <a:t>Mid_p</a:t>
                      </a:r>
                      <a:endParaRPr lang="en-US" sz="1600" dirty="0"/>
                    </a:p>
                  </a:txBody>
                  <a:tcPr/>
                </a:tc>
                <a:tc>
                  <a:txBody>
                    <a:bodyPr/>
                    <a:lstStyle/>
                    <a:p>
                      <a:r>
                        <a:rPr lang="en-US" sz="1600" dirty="0"/>
                        <a:t>Very expensive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p>
                      <a:endParaRPr lang="en-US" sz="1600" dirty="0"/>
                    </a:p>
                  </a:txBody>
                  <a:tcPr/>
                </a:tc>
                <a:tc>
                  <a:txBody>
                    <a:bodyPr/>
                    <a:lstStyle/>
                    <a:p>
                      <a:r>
                        <a:rPr lang="en-US" sz="1600" dirty="0"/>
                        <a:t>Very exp.</a:t>
                      </a:r>
                    </a:p>
                  </a:txBody>
                  <a:tcPr/>
                </a:tc>
                <a:extLst>
                  <a:ext uri="{0D108BD9-81ED-4DB2-BD59-A6C34878D82A}">
                    <a16:rowId xmlns:a16="http://schemas.microsoft.com/office/drawing/2014/main" val="11617095"/>
                  </a:ext>
                </a:extLst>
              </a:tr>
            </a:tbl>
          </a:graphicData>
        </a:graphic>
      </p:graphicFrame>
      <p:cxnSp>
        <p:nvCxnSpPr>
          <p:cNvPr id="35" name="Straight Arrow Connector 34">
            <a:extLst>
              <a:ext uri="{FF2B5EF4-FFF2-40B4-BE49-F238E27FC236}">
                <a16:creationId xmlns:a16="http://schemas.microsoft.com/office/drawing/2014/main" id="{DF2FFCDF-D832-CFCF-3EAD-E117E817BDE7}"/>
              </a:ext>
            </a:extLst>
          </p:cNvPr>
          <p:cNvCxnSpPr/>
          <p:nvPr/>
        </p:nvCxnSpPr>
        <p:spPr>
          <a:xfrm>
            <a:off x="3581400" y="1849849"/>
            <a:ext cx="457200" cy="264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3F0199-27B4-FE09-1AE8-B6E6F49D2E6B}"/>
              </a:ext>
            </a:extLst>
          </p:cNvPr>
          <p:cNvCxnSpPr>
            <a:cxnSpLocks/>
          </p:cNvCxnSpPr>
          <p:nvPr/>
        </p:nvCxnSpPr>
        <p:spPr>
          <a:xfrm>
            <a:off x="4267200" y="1752600"/>
            <a:ext cx="3048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9A9B4B7-8F71-43B0-F0B5-A31BB83B3326}"/>
              </a:ext>
            </a:extLst>
          </p:cNvPr>
          <p:cNvCxnSpPr>
            <a:cxnSpLocks/>
          </p:cNvCxnSpPr>
          <p:nvPr/>
        </p:nvCxnSpPr>
        <p:spPr>
          <a:xfrm>
            <a:off x="4876800" y="1849849"/>
            <a:ext cx="1619250" cy="264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41F0838-FC28-8427-44FA-60A6A1472BA7}"/>
              </a:ext>
            </a:extLst>
          </p:cNvPr>
          <p:cNvCxnSpPr>
            <a:cxnSpLocks/>
          </p:cNvCxnSpPr>
          <p:nvPr/>
        </p:nvCxnSpPr>
        <p:spPr>
          <a:xfrm>
            <a:off x="5410200" y="1849849"/>
            <a:ext cx="1219200" cy="1883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1127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509-E283-2A87-5A15-5ADC9DB9A8B8}"/>
              </a:ext>
            </a:extLst>
          </p:cNvPr>
          <p:cNvSpPr>
            <a:spLocks noGrp="1"/>
          </p:cNvSpPr>
          <p:nvPr>
            <p:ph type="title"/>
          </p:nvPr>
        </p:nvSpPr>
        <p:spPr>
          <a:xfrm>
            <a:off x="228600" y="157333"/>
            <a:ext cx="8458200" cy="1138067"/>
          </a:xfrm>
        </p:spPr>
        <p:txBody>
          <a:bodyPr>
            <a:noAutofit/>
          </a:bodyPr>
          <a:lstStyle/>
          <a:p>
            <a:pPr algn="l"/>
            <a:r>
              <a:rPr lang="en-US" sz="2800" dirty="0"/>
              <a:t> </a:t>
            </a:r>
          </a:p>
        </p:txBody>
      </p:sp>
      <p:sp>
        <p:nvSpPr>
          <p:cNvPr id="3" name="Content Placeholder 2">
            <a:extLst>
              <a:ext uri="{FF2B5EF4-FFF2-40B4-BE49-F238E27FC236}">
                <a16:creationId xmlns:a16="http://schemas.microsoft.com/office/drawing/2014/main" id="{CD5C3D81-F77F-9918-8B4E-90F48C43451C}"/>
              </a:ext>
            </a:extLst>
          </p:cNvPr>
          <p:cNvSpPr>
            <a:spLocks noGrp="1"/>
          </p:cNvSpPr>
          <p:nvPr>
            <p:ph idx="1"/>
          </p:nvPr>
        </p:nvSpPr>
        <p:spPr>
          <a:xfrm>
            <a:off x="228600" y="209997"/>
            <a:ext cx="8134350" cy="4351338"/>
          </a:xfrm>
        </p:spPr>
        <p:txBody>
          <a:bodyPr>
            <a:normAutofit/>
          </a:bodyPr>
          <a:lstStyle/>
          <a:p>
            <a:r>
              <a:rPr lang="en-US" sz="2000" dirty="0"/>
              <a:t>Step2: Output: membership value result:</a:t>
            </a:r>
          </a:p>
          <a:p>
            <a:r>
              <a:rPr lang="en-US" sz="2000" dirty="0">
                <a:solidFill>
                  <a:srgbClr val="7030A0"/>
                </a:solidFill>
              </a:rPr>
              <a:t>Cheap=0.187, </a:t>
            </a:r>
            <a:r>
              <a:rPr lang="en-US" sz="2000" dirty="0" err="1">
                <a:solidFill>
                  <a:srgbClr val="7030A0"/>
                </a:solidFill>
              </a:rPr>
              <a:t>Mid_price</a:t>
            </a:r>
            <a:r>
              <a:rPr lang="en-US" sz="2000" dirty="0">
                <a:solidFill>
                  <a:srgbClr val="7030A0"/>
                </a:solidFill>
              </a:rPr>
              <a:t>=0.482</a:t>
            </a:r>
          </a:p>
          <a:p>
            <a:r>
              <a:rPr lang="en-US" sz="2000">
                <a:solidFill>
                  <a:srgbClr val="7030A0"/>
                </a:solidFill>
              </a:rPr>
              <a:t>For Expensive 2 rules fired, </a:t>
            </a:r>
            <a:r>
              <a:rPr lang="en-US" sz="2000" dirty="0">
                <a:solidFill>
                  <a:srgbClr val="7030A0"/>
                </a:solidFill>
              </a:rPr>
              <a:t>apply disjunction (union) rules:</a:t>
            </a:r>
          </a:p>
          <a:p>
            <a:r>
              <a:rPr lang="en-US" sz="2000" dirty="0">
                <a:solidFill>
                  <a:srgbClr val="7030A0"/>
                </a:solidFill>
              </a:rPr>
              <a:t>Expensive=Max{</a:t>
            </a:r>
            <a:r>
              <a:rPr lang="en-US" sz="2000" dirty="0">
                <a:solidFill>
                  <a:srgbClr val="7030A0"/>
                </a:solidFill>
                <a:sym typeface="Symbol" panose="05050102010706020507" pitchFamily="18" charset="2"/>
              </a:rPr>
              <a:t>(4,4), (4,5)</a:t>
            </a:r>
            <a:r>
              <a:rPr lang="en-US" sz="2000" dirty="0">
                <a:solidFill>
                  <a:srgbClr val="7030A0"/>
                </a:solidFill>
              </a:rPr>
              <a:t>}=max{0.187, 0.372}=0.372</a:t>
            </a:r>
          </a:p>
          <a:p>
            <a:endParaRPr lang="en-US" sz="2000" dirty="0"/>
          </a:p>
          <a:p>
            <a:endParaRPr lang="en-US" sz="2000" dirty="0"/>
          </a:p>
        </p:txBody>
      </p:sp>
      <p:sp>
        <p:nvSpPr>
          <p:cNvPr id="4" name="Footer Placeholder 3">
            <a:extLst>
              <a:ext uri="{FF2B5EF4-FFF2-40B4-BE49-F238E27FC236}">
                <a16:creationId xmlns:a16="http://schemas.microsoft.com/office/drawing/2014/main" id="{B9781A18-BCE7-87C9-8727-FE3F2A02BDB1}"/>
              </a:ext>
            </a:extLst>
          </p:cNvPr>
          <p:cNvSpPr>
            <a:spLocks noGrp="1"/>
          </p:cNvSpPr>
          <p:nvPr>
            <p:ph type="ftr" sz="quarter" idx="11"/>
          </p:nvPr>
        </p:nvSpPr>
        <p:spPr/>
        <p:txBody>
          <a:bodyPr/>
          <a:lstStyle/>
          <a:p>
            <a:r>
              <a:rPr lang="en-US"/>
              <a:t>Fuzzy Logic v3 (231122b)</a:t>
            </a:r>
          </a:p>
        </p:txBody>
      </p:sp>
      <p:sp>
        <p:nvSpPr>
          <p:cNvPr id="5" name="Slide Number Placeholder 4">
            <a:extLst>
              <a:ext uri="{FF2B5EF4-FFF2-40B4-BE49-F238E27FC236}">
                <a16:creationId xmlns:a16="http://schemas.microsoft.com/office/drawing/2014/main" id="{373A3D34-1CDF-382B-455D-6F6A67EAE16F}"/>
              </a:ext>
            </a:extLst>
          </p:cNvPr>
          <p:cNvSpPr>
            <a:spLocks noGrp="1"/>
          </p:cNvSpPr>
          <p:nvPr>
            <p:ph type="sldNum" sz="quarter" idx="12"/>
          </p:nvPr>
        </p:nvSpPr>
        <p:spPr>
          <a:xfrm>
            <a:off x="6496050" y="6396108"/>
            <a:ext cx="2057400" cy="365125"/>
          </a:xfrm>
        </p:spPr>
        <p:txBody>
          <a:bodyPr/>
          <a:lstStyle/>
          <a:p>
            <a:fld id="{9919CFE9-B43B-41B3-A4E5-69B98317F4D2}" type="slidenum">
              <a:rPr lang="en-US" smtClean="0"/>
              <a:t>99</a:t>
            </a:fld>
            <a:endParaRPr lang="en-US"/>
          </a:p>
        </p:txBody>
      </p:sp>
      <p:graphicFrame>
        <p:nvGraphicFramePr>
          <p:cNvPr id="6" name="Table 6">
            <a:extLst>
              <a:ext uri="{FF2B5EF4-FFF2-40B4-BE49-F238E27FC236}">
                <a16:creationId xmlns:a16="http://schemas.microsoft.com/office/drawing/2014/main" id="{9FF9DD63-FEE7-F486-98C9-F548C0D9B589}"/>
              </a:ext>
            </a:extLst>
          </p:cNvPr>
          <p:cNvGraphicFramePr>
            <a:graphicFrameLocks noGrp="1"/>
          </p:cNvGraphicFramePr>
          <p:nvPr>
            <p:extLst>
              <p:ext uri="{D42A27DB-BD31-4B8C-83A1-F6EECF244321}">
                <p14:modId xmlns:p14="http://schemas.microsoft.com/office/powerpoint/2010/main" val="1410526018"/>
              </p:ext>
            </p:extLst>
          </p:nvPr>
        </p:nvGraphicFramePr>
        <p:xfrm>
          <a:off x="228600" y="1849849"/>
          <a:ext cx="8686799" cy="4658844"/>
        </p:xfrm>
        <a:graphic>
          <a:graphicData uri="http://schemas.openxmlformats.org/drawingml/2006/table">
            <a:tbl>
              <a:tblPr firstRow="1" bandRow="1">
                <a:tableStyleId>{5940675A-B579-460E-94D1-54222C63F5DA}</a:tableStyleId>
              </a:tblPr>
              <a:tblGrid>
                <a:gridCol w="983411">
                  <a:extLst>
                    <a:ext uri="{9D8B030D-6E8A-4147-A177-3AD203B41FA5}">
                      <a16:colId xmlns:a16="http://schemas.microsoft.com/office/drawing/2014/main" val="3406216917"/>
                    </a:ext>
                  </a:extLst>
                </a:gridCol>
                <a:gridCol w="983411">
                  <a:extLst>
                    <a:ext uri="{9D8B030D-6E8A-4147-A177-3AD203B41FA5}">
                      <a16:colId xmlns:a16="http://schemas.microsoft.com/office/drawing/2014/main" val="453585304"/>
                    </a:ext>
                  </a:extLst>
                </a:gridCol>
                <a:gridCol w="776378">
                  <a:extLst>
                    <a:ext uri="{9D8B030D-6E8A-4147-A177-3AD203B41FA5}">
                      <a16:colId xmlns:a16="http://schemas.microsoft.com/office/drawing/2014/main" val="1275386378"/>
                    </a:ext>
                  </a:extLst>
                </a:gridCol>
                <a:gridCol w="914400">
                  <a:extLst>
                    <a:ext uri="{9D8B030D-6E8A-4147-A177-3AD203B41FA5}">
                      <a16:colId xmlns:a16="http://schemas.microsoft.com/office/drawing/2014/main" val="3367410925"/>
                    </a:ext>
                  </a:extLst>
                </a:gridCol>
                <a:gridCol w="2286000">
                  <a:extLst>
                    <a:ext uri="{9D8B030D-6E8A-4147-A177-3AD203B41FA5}">
                      <a16:colId xmlns:a16="http://schemas.microsoft.com/office/drawing/2014/main" val="3195950711"/>
                    </a:ext>
                  </a:extLst>
                </a:gridCol>
                <a:gridCol w="2133600">
                  <a:extLst>
                    <a:ext uri="{9D8B030D-6E8A-4147-A177-3AD203B41FA5}">
                      <a16:colId xmlns:a16="http://schemas.microsoft.com/office/drawing/2014/main" val="340361446"/>
                    </a:ext>
                  </a:extLst>
                </a:gridCol>
                <a:gridCol w="609599">
                  <a:extLst>
                    <a:ext uri="{9D8B030D-6E8A-4147-A177-3AD203B41FA5}">
                      <a16:colId xmlns:a16="http://schemas.microsoft.com/office/drawing/2014/main" val="1862205955"/>
                    </a:ext>
                  </a:extLst>
                </a:gridCol>
              </a:tblGrid>
              <a:tr h="451387">
                <a:tc>
                  <a:txBody>
                    <a:bodyPr/>
                    <a:lstStyle/>
                    <a:p>
                      <a:r>
                        <a:rPr lang="en-US" sz="1600" dirty="0"/>
                        <a:t>Row\col</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5</a:t>
                      </a:r>
                    </a:p>
                  </a:txBody>
                  <a:tcPr/>
                </a:tc>
                <a:tc>
                  <a:txBody>
                    <a:bodyPr/>
                    <a:lstStyle/>
                    <a:p>
                      <a:r>
                        <a:rPr lang="en-US" sz="1600" dirty="0"/>
                        <a:t>6</a:t>
                      </a:r>
                    </a:p>
                  </a:txBody>
                  <a:tcPr/>
                </a:tc>
                <a:extLst>
                  <a:ext uri="{0D108BD9-81ED-4DB2-BD59-A6C34878D82A}">
                    <a16:rowId xmlns:a16="http://schemas.microsoft.com/office/drawing/2014/main" val="3473768531"/>
                  </a:ext>
                </a:extLst>
              </a:tr>
              <a:tr h="551727">
                <a:tc>
                  <a:txBody>
                    <a:bodyPr/>
                    <a:lstStyle/>
                    <a:p>
                      <a:r>
                        <a:rPr lang="en-US" sz="1600" dirty="0"/>
                        <a:t>1</a:t>
                      </a:r>
                    </a:p>
                  </a:txBody>
                  <a:tcPr/>
                </a:tc>
                <a:tc>
                  <a:txBody>
                    <a:bodyPr/>
                    <a:lstStyle/>
                    <a:p>
                      <a:r>
                        <a:rPr lang="en-US" sz="1600" dirty="0"/>
                        <a:t>Enquiry\Season</a:t>
                      </a:r>
                    </a:p>
                  </a:txBody>
                  <a:tcPr>
                    <a:solidFill>
                      <a:schemeClr val="bg1">
                        <a:lumMod val="85000"/>
                      </a:schemeClr>
                    </a:solidFill>
                  </a:tcPr>
                </a:tc>
                <a:tc>
                  <a:txBody>
                    <a:bodyPr/>
                    <a:lstStyle/>
                    <a:p>
                      <a:r>
                        <a:rPr lang="en-US" sz="1600" dirty="0"/>
                        <a:t>Low season</a:t>
                      </a:r>
                    </a:p>
                  </a:txBody>
                  <a:tcPr>
                    <a:solidFill>
                      <a:srgbClr val="FFFF00">
                        <a:alpha val="42000"/>
                      </a:srgbClr>
                    </a:solidFill>
                  </a:tcPr>
                </a:tc>
                <a:tc>
                  <a:txBody>
                    <a:bodyPr/>
                    <a:lstStyle/>
                    <a:p>
                      <a:r>
                        <a:rPr lang="en-US" sz="1600" dirty="0"/>
                        <a:t>Not busy</a:t>
                      </a:r>
                    </a:p>
                  </a:txBody>
                  <a:tcPr>
                    <a:solidFill>
                      <a:srgbClr val="FFFF00">
                        <a:alpha val="42000"/>
                      </a:srgbClr>
                    </a:solidFill>
                  </a:tcPr>
                </a:tc>
                <a:tc>
                  <a:txBody>
                    <a:bodyPr/>
                    <a:lstStyle/>
                    <a:p>
                      <a:r>
                        <a:rPr lang="en-US" sz="1600" dirty="0"/>
                        <a:t>Shoulder</a:t>
                      </a:r>
                    </a:p>
                  </a:txBody>
                  <a:tcPr>
                    <a:solidFill>
                      <a:srgbClr val="FFFF00">
                        <a:alpha val="42000"/>
                      </a:srgbClr>
                    </a:solidFill>
                  </a:tcPr>
                </a:tc>
                <a:tc>
                  <a:txBody>
                    <a:bodyPr/>
                    <a:lstStyle/>
                    <a:p>
                      <a:r>
                        <a:rPr lang="en-US" sz="1600" dirty="0"/>
                        <a:t>busy</a:t>
                      </a:r>
                    </a:p>
                  </a:txBody>
                  <a:tcPr>
                    <a:solidFill>
                      <a:srgbClr val="FFFF00">
                        <a:alpha val="42000"/>
                      </a:srgbClr>
                    </a:solidFill>
                  </a:tcPr>
                </a:tc>
                <a:tc>
                  <a:txBody>
                    <a:bodyPr/>
                    <a:lstStyle/>
                    <a:p>
                      <a:r>
                        <a:rPr lang="en-US" sz="1600" dirty="0"/>
                        <a:t>Very busy</a:t>
                      </a:r>
                    </a:p>
                  </a:txBody>
                  <a:tcPr>
                    <a:solidFill>
                      <a:srgbClr val="FFFF00">
                        <a:alpha val="42000"/>
                      </a:srgbClr>
                    </a:solidFill>
                  </a:tcPr>
                </a:tc>
                <a:extLst>
                  <a:ext uri="{0D108BD9-81ED-4DB2-BD59-A6C34878D82A}">
                    <a16:rowId xmlns:a16="http://schemas.microsoft.com/office/drawing/2014/main" val="3727450604"/>
                  </a:ext>
                </a:extLst>
              </a:tr>
              <a:tr h="551727">
                <a:tc>
                  <a:txBody>
                    <a:bodyPr/>
                    <a:lstStyle/>
                    <a:p>
                      <a:r>
                        <a:rPr lang="en-US" sz="1600" dirty="0"/>
                        <a:t>2</a:t>
                      </a:r>
                    </a:p>
                  </a:txBody>
                  <a:tcPr/>
                </a:tc>
                <a:tc>
                  <a:txBody>
                    <a:bodyPr/>
                    <a:lstStyle/>
                    <a:p>
                      <a:r>
                        <a:rPr lang="en-US" sz="1600" dirty="0"/>
                        <a:t>Very small</a:t>
                      </a:r>
                    </a:p>
                  </a:txBody>
                  <a:tcPr>
                    <a:solidFill>
                      <a:srgbClr val="00B050">
                        <a:alpha val="31000"/>
                      </a:srgbClr>
                    </a:solidFill>
                  </a:tcPr>
                </a:tc>
                <a:tc>
                  <a:txBody>
                    <a:bodyPr/>
                    <a:lstStyle/>
                    <a:p>
                      <a:r>
                        <a:rPr lang="en-US" sz="1600" dirty="0"/>
                        <a:t>Very cheap</a:t>
                      </a:r>
                    </a:p>
                  </a:txBody>
                  <a:tcPr/>
                </a:tc>
                <a:tc>
                  <a:txBody>
                    <a:bodyPr/>
                    <a:lstStyle/>
                    <a:p>
                      <a:r>
                        <a:rPr lang="en-US" sz="1600" dirty="0"/>
                        <a:t>Very cheap</a:t>
                      </a:r>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extLst>
                  <a:ext uri="{0D108BD9-81ED-4DB2-BD59-A6C34878D82A}">
                    <a16:rowId xmlns:a16="http://schemas.microsoft.com/office/drawing/2014/main" val="575696517"/>
                  </a:ext>
                </a:extLst>
              </a:tr>
              <a:tr h="784033">
                <a:tc>
                  <a:txBody>
                    <a:bodyPr/>
                    <a:lstStyle/>
                    <a:p>
                      <a:r>
                        <a:rPr lang="en-US" sz="1600" dirty="0"/>
                        <a:t>3</a:t>
                      </a:r>
                    </a:p>
                  </a:txBody>
                  <a:tcPr/>
                </a:tc>
                <a:tc>
                  <a:txBody>
                    <a:bodyPr/>
                    <a:lstStyle/>
                    <a:p>
                      <a:r>
                        <a:rPr lang="en-US" sz="1600" dirty="0"/>
                        <a:t>small</a:t>
                      </a:r>
                    </a:p>
                  </a:txBody>
                  <a:tcPr>
                    <a:solidFill>
                      <a:srgbClr val="00B050">
                        <a:alpha val="31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cheap</a:t>
                      </a:r>
                    </a:p>
                    <a:p>
                      <a:endParaRPr lang="en-US" sz="1600" dirty="0"/>
                    </a:p>
                  </a:txBody>
                  <a:tcPr/>
                </a:tc>
                <a:tc>
                  <a:txBody>
                    <a:bodyPr/>
                    <a:lstStyle/>
                    <a:p>
                      <a:r>
                        <a:rPr lang="en-US" sz="1600" dirty="0"/>
                        <a:t>Very Cheap</a:t>
                      </a:r>
                    </a:p>
                  </a:txBody>
                  <a:tcPr/>
                </a:tc>
                <a:tc>
                  <a:txBody>
                    <a:bodyPr/>
                    <a:lstStyle/>
                    <a:p>
                      <a:r>
                        <a:rPr lang="en-US" sz="1600" dirty="0">
                          <a:solidFill>
                            <a:srgbClr val="FF0000"/>
                          </a:solidFill>
                        </a:rPr>
                        <a:t>Cheap</a:t>
                      </a:r>
                    </a:p>
                    <a:p>
                      <a:r>
                        <a:rPr lang="en-US" sz="1600" dirty="0">
                          <a:solidFill>
                            <a:srgbClr val="FF0000"/>
                          </a:solidFill>
                          <a:sym typeface="Symbol" panose="05050102010706020507" pitchFamily="18" charset="2"/>
                        </a:rPr>
                        <a:t>(3,4)=min{0.48,0.187}=</a:t>
                      </a:r>
                      <a:r>
                        <a:rPr lang="en-US" sz="1600" dirty="0">
                          <a:solidFill>
                            <a:srgbClr val="FF0000"/>
                          </a:solidFill>
                        </a:rPr>
                        <a:t>0.187</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Mid_price</a:t>
                      </a:r>
                      <a:endParaRPr lang="en-US" sz="1600" dirty="0">
                        <a:solidFill>
                          <a:srgbClr val="FF0000"/>
                        </a:solidFill>
                      </a:endParaRPr>
                    </a:p>
                    <a:p>
                      <a:r>
                        <a:rPr lang="en-US" sz="1600" dirty="0">
                          <a:solidFill>
                            <a:srgbClr val="FF0000"/>
                          </a:solidFill>
                          <a:sym typeface="Symbol" panose="05050102010706020507" pitchFamily="18" charset="2"/>
                        </a:rPr>
                        <a:t>(3,5)=min{0.483,0.714}=</a:t>
                      </a:r>
                      <a:r>
                        <a:rPr lang="en-US" sz="1600" dirty="0">
                          <a:solidFill>
                            <a:srgbClr val="FF0000"/>
                          </a:solidFill>
                        </a:rPr>
                        <a:t>0.482</a:t>
                      </a:r>
                    </a:p>
                  </a:txBody>
                  <a:tcPr>
                    <a:solidFill>
                      <a:srgbClr val="92D050">
                        <a:alpha val="45000"/>
                      </a:srgbClr>
                    </a:solidFill>
                  </a:tcPr>
                </a:tc>
                <a:tc>
                  <a:txBody>
                    <a:bodyPr/>
                    <a:lstStyle/>
                    <a:p>
                      <a:r>
                        <a:rPr lang="en-US" sz="1600" dirty="0" err="1"/>
                        <a:t>mid_price</a:t>
                      </a:r>
                      <a:endParaRPr lang="en-US" sz="1600" dirty="0"/>
                    </a:p>
                  </a:txBody>
                  <a:tcPr/>
                </a:tc>
                <a:extLst>
                  <a:ext uri="{0D108BD9-81ED-4DB2-BD59-A6C34878D82A}">
                    <a16:rowId xmlns:a16="http://schemas.microsoft.com/office/drawing/2014/main" val="3066645352"/>
                  </a:ext>
                </a:extLst>
              </a:tr>
              <a:tr h="784033">
                <a:tc>
                  <a:txBody>
                    <a:bodyPr/>
                    <a:lstStyle/>
                    <a:p>
                      <a:r>
                        <a:rPr lang="en-US" sz="1600" dirty="0"/>
                        <a:t>4</a:t>
                      </a:r>
                    </a:p>
                  </a:txBody>
                  <a:tcPr/>
                </a:tc>
                <a:tc>
                  <a:txBody>
                    <a:bodyPr/>
                    <a:lstStyle/>
                    <a:p>
                      <a:r>
                        <a:rPr lang="en-US" sz="1600" dirty="0"/>
                        <a:t>average</a:t>
                      </a:r>
                    </a:p>
                  </a:txBody>
                  <a:tcPr>
                    <a:solidFill>
                      <a:srgbClr val="00B050">
                        <a:alpha val="31000"/>
                      </a:srgbClr>
                    </a:solidFill>
                  </a:tcPr>
                </a:tc>
                <a:tc>
                  <a:txBody>
                    <a:bodyPr/>
                    <a:lstStyle/>
                    <a:p>
                      <a:r>
                        <a:rPr lang="en-US" sz="1600" dirty="0"/>
                        <a:t>cheap</a:t>
                      </a:r>
                    </a:p>
                  </a:txBody>
                  <a:tcPr/>
                </a:tc>
                <a:tc>
                  <a:txBody>
                    <a:bodyPr/>
                    <a:lstStyle/>
                    <a:p>
                      <a:r>
                        <a:rPr lang="en-US" sz="1600" dirty="0"/>
                        <a:t>Cheap</a:t>
                      </a:r>
                    </a:p>
                  </a:txBody>
                  <a:tcPr/>
                </a:tc>
                <a:tc>
                  <a:txBody>
                    <a:bodyPr/>
                    <a:lstStyle/>
                    <a:p>
                      <a:r>
                        <a:rPr lang="en-US" sz="1600" dirty="0">
                          <a:solidFill>
                            <a:srgbClr val="FF0000"/>
                          </a:solidFill>
                        </a:rPr>
                        <a:t>Expensive</a:t>
                      </a:r>
                    </a:p>
                    <a:p>
                      <a:r>
                        <a:rPr lang="en-US" sz="1600" dirty="0">
                          <a:solidFill>
                            <a:srgbClr val="FF0000"/>
                          </a:solidFill>
                          <a:sym typeface="Symbol" panose="05050102010706020507" pitchFamily="18" charset="2"/>
                        </a:rPr>
                        <a:t>(4,4)=min{0.372,0.187}=</a:t>
                      </a:r>
                      <a:r>
                        <a:rPr lang="en-US" sz="1600" dirty="0">
                          <a:solidFill>
                            <a:srgbClr val="FF0000"/>
                          </a:solidFill>
                        </a:rPr>
                        <a:t>0.187</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Symbol" panose="05050102010706020507" pitchFamily="18" charset="2"/>
                        </a:rPr>
                        <a:t>(4,5)=min{0.372,0.714}=</a:t>
                      </a:r>
                      <a:r>
                        <a:rPr lang="en-US" sz="1600" dirty="0">
                          <a:solidFill>
                            <a:srgbClr val="FF0000"/>
                          </a:solidFill>
                        </a:rPr>
                        <a:t>0.372</a:t>
                      </a:r>
                    </a:p>
                  </a:txBody>
                  <a:tcPr>
                    <a:solidFill>
                      <a:srgbClr val="92D050">
                        <a:alpha val="45000"/>
                      </a:srgbClr>
                    </a:solidFill>
                  </a:tcPr>
                </a:tc>
                <a:tc>
                  <a:txBody>
                    <a:bodyPr/>
                    <a:lstStyle/>
                    <a:p>
                      <a:r>
                        <a:rPr lang="en-US" sz="1600" dirty="0"/>
                        <a:t>expensive</a:t>
                      </a:r>
                    </a:p>
                  </a:txBody>
                  <a:tcPr/>
                </a:tc>
                <a:extLst>
                  <a:ext uri="{0D108BD9-81ED-4DB2-BD59-A6C34878D82A}">
                    <a16:rowId xmlns:a16="http://schemas.microsoft.com/office/drawing/2014/main" val="4114600785"/>
                  </a:ext>
                </a:extLst>
              </a:tr>
              <a:tr h="559419">
                <a:tc>
                  <a:txBody>
                    <a:bodyPr/>
                    <a:lstStyle/>
                    <a:p>
                      <a:r>
                        <a:rPr lang="en-US" sz="1600" dirty="0"/>
                        <a:t>5</a:t>
                      </a:r>
                    </a:p>
                  </a:txBody>
                  <a:tcPr/>
                </a:tc>
                <a:tc>
                  <a:txBody>
                    <a:bodyPr/>
                    <a:lstStyle/>
                    <a:p>
                      <a:r>
                        <a:rPr lang="en-US" sz="1600" dirty="0"/>
                        <a:t>large</a:t>
                      </a:r>
                    </a:p>
                  </a:txBody>
                  <a:tcPr>
                    <a:solidFill>
                      <a:srgbClr val="00B050">
                        <a:alpha val="31000"/>
                      </a:srgbClr>
                    </a:solidFill>
                  </a:tcPr>
                </a:tc>
                <a:tc>
                  <a:txBody>
                    <a:bodyPr/>
                    <a:lstStyle/>
                    <a:p>
                      <a:r>
                        <a:rPr lang="en-US" sz="1600" dirty="0"/>
                        <a:t>cheap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Mid_p</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expensive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txBody>
                  <a:tcPr/>
                </a:tc>
                <a:tc>
                  <a:txBody>
                    <a:bodyPr/>
                    <a:lstStyle/>
                    <a:p>
                      <a:r>
                        <a:rPr lang="en-US" sz="1600" dirty="0"/>
                        <a:t>Very exp.</a:t>
                      </a:r>
                    </a:p>
                  </a:txBody>
                  <a:tcPr/>
                </a:tc>
                <a:extLst>
                  <a:ext uri="{0D108BD9-81ED-4DB2-BD59-A6C34878D82A}">
                    <a16:rowId xmlns:a16="http://schemas.microsoft.com/office/drawing/2014/main" val="667625945"/>
                  </a:ext>
                </a:extLst>
              </a:tr>
              <a:tr h="824177">
                <a:tc>
                  <a:txBody>
                    <a:bodyPr/>
                    <a:lstStyle/>
                    <a:p>
                      <a:r>
                        <a:rPr lang="en-US" sz="1600" dirty="0"/>
                        <a:t>6</a:t>
                      </a:r>
                    </a:p>
                  </a:txBody>
                  <a:tcPr/>
                </a:tc>
                <a:tc>
                  <a:txBody>
                    <a:bodyPr/>
                    <a:lstStyle/>
                    <a:p>
                      <a:r>
                        <a:rPr lang="en-US" sz="1600" dirty="0"/>
                        <a:t>Ver large</a:t>
                      </a:r>
                    </a:p>
                  </a:txBody>
                  <a:tcPr>
                    <a:solidFill>
                      <a:srgbClr val="00B050">
                        <a:alpha val="31000"/>
                      </a:srgbClr>
                    </a:solidFill>
                  </a:tcPr>
                </a:tc>
                <a:tc>
                  <a:txBody>
                    <a:bodyPr/>
                    <a:lstStyle/>
                    <a:p>
                      <a:r>
                        <a:rPr lang="en-US" sz="1600" dirty="0" err="1"/>
                        <a:t>Mid_p</a:t>
                      </a:r>
                      <a:endParaRPr lang="en-US" sz="1600" dirty="0"/>
                    </a:p>
                  </a:txBody>
                  <a:tcPr/>
                </a:tc>
                <a:tc>
                  <a:txBody>
                    <a:bodyPr/>
                    <a:lstStyle/>
                    <a:p>
                      <a:r>
                        <a:rPr lang="en-US" sz="1600" dirty="0" err="1"/>
                        <a:t>Mid_p</a:t>
                      </a:r>
                      <a:endParaRPr lang="en-US" sz="1600" dirty="0"/>
                    </a:p>
                  </a:txBody>
                  <a:tcPr/>
                </a:tc>
                <a:tc>
                  <a:txBody>
                    <a:bodyPr/>
                    <a:lstStyle/>
                    <a:p>
                      <a:r>
                        <a:rPr lang="en-US" sz="1600" dirty="0"/>
                        <a:t>Very expensive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p>
                      <a:endParaRPr lang="en-US" sz="1600" dirty="0"/>
                    </a:p>
                  </a:txBody>
                  <a:tcPr/>
                </a:tc>
                <a:tc>
                  <a:txBody>
                    <a:bodyPr/>
                    <a:lstStyle/>
                    <a:p>
                      <a:r>
                        <a:rPr lang="en-US" sz="1600" dirty="0"/>
                        <a:t>Very exp.</a:t>
                      </a:r>
                    </a:p>
                  </a:txBody>
                  <a:tcPr/>
                </a:tc>
                <a:extLst>
                  <a:ext uri="{0D108BD9-81ED-4DB2-BD59-A6C34878D82A}">
                    <a16:rowId xmlns:a16="http://schemas.microsoft.com/office/drawing/2014/main" val="11617095"/>
                  </a:ext>
                </a:extLst>
              </a:tr>
            </a:tbl>
          </a:graphicData>
        </a:graphic>
      </p:graphicFrame>
      <p:sp>
        <p:nvSpPr>
          <p:cNvPr id="7" name="TextBox 6">
            <a:extLst>
              <a:ext uri="{FF2B5EF4-FFF2-40B4-BE49-F238E27FC236}">
                <a16:creationId xmlns:a16="http://schemas.microsoft.com/office/drawing/2014/main" id="{98D6DC28-0BFB-E298-1F05-68476951E5BB}"/>
              </a:ext>
            </a:extLst>
          </p:cNvPr>
          <p:cNvSpPr txBox="1"/>
          <p:nvPr/>
        </p:nvSpPr>
        <p:spPr>
          <a:xfrm>
            <a:off x="6394051" y="125342"/>
            <a:ext cx="2568973" cy="923330"/>
          </a:xfrm>
          <a:prstGeom prst="rect">
            <a:avLst/>
          </a:prstGeom>
          <a:noFill/>
          <a:ln>
            <a:solidFill>
              <a:schemeClr val="accent1">
                <a:shade val="95000"/>
                <a:satMod val="105000"/>
              </a:schemeClr>
            </a:solidFill>
          </a:ln>
        </p:spPr>
        <p:txBody>
          <a:bodyPr wrap="none" rtlCol="0">
            <a:spAutoFit/>
          </a:bodyPr>
          <a:lstStyle/>
          <a:p>
            <a:r>
              <a:rPr lang="en-US" dirty="0"/>
              <a:t>Note:</a:t>
            </a:r>
          </a:p>
          <a:p>
            <a:r>
              <a:rPr lang="en-US" dirty="0" err="1"/>
              <a:t>Mid_p</a:t>
            </a:r>
            <a:r>
              <a:rPr lang="en-US" dirty="0"/>
              <a:t> = </a:t>
            </a:r>
            <a:r>
              <a:rPr lang="en-US" dirty="0" err="1"/>
              <a:t>Mid_price</a:t>
            </a:r>
            <a:endParaRPr lang="en-US" dirty="0"/>
          </a:p>
          <a:p>
            <a:r>
              <a:rPr lang="en-US" dirty="0"/>
              <a:t>Very exp.=Very expensive</a:t>
            </a:r>
          </a:p>
        </p:txBody>
      </p:sp>
    </p:spTree>
    <p:extLst>
      <p:ext uri="{BB962C8B-B14F-4D97-AF65-F5344CB8AC3E}">
        <p14:creationId xmlns:p14="http://schemas.microsoft.com/office/powerpoint/2010/main" val="4173024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29676</TotalTime>
  <Words>10111</Words>
  <Application>Microsoft Office PowerPoint</Application>
  <PresentationFormat>On-screen Show (4:3)</PresentationFormat>
  <Paragraphs>1700</Paragraphs>
  <Slides>111</Slides>
  <Notes>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111</vt:i4>
      </vt:variant>
    </vt:vector>
  </HeadingPairs>
  <TitlesOfParts>
    <vt:vector size="131" baseType="lpstr">
      <vt:lpstr>Arial</vt:lpstr>
      <vt:lpstr>Arial</vt:lpstr>
      <vt:lpstr>Arial-BoldItalicMT</vt:lpstr>
      <vt:lpstr>Arial-ItalicMT</vt:lpstr>
      <vt:lpstr>ArialMT</vt:lpstr>
      <vt:lpstr>ArialUnicodeMS</vt:lpstr>
      <vt:lpstr>Calibri</vt:lpstr>
      <vt:lpstr>Calibri-Bold</vt:lpstr>
      <vt:lpstr>Calibri-BoldItalic</vt:lpstr>
      <vt:lpstr>Calibri-Italic</vt:lpstr>
      <vt:lpstr>Cambria</vt:lpstr>
      <vt:lpstr>Cambria Math</vt:lpstr>
      <vt:lpstr>CharisSIL</vt:lpstr>
      <vt:lpstr>CharisSIL-Italic</vt:lpstr>
      <vt:lpstr>Courier New</vt:lpstr>
      <vt:lpstr>OpenSymbol</vt:lpstr>
      <vt:lpstr>Symbol</vt:lpstr>
      <vt:lpstr>URWPalladioL-Bold</vt:lpstr>
      <vt:lpstr>Wingdings</vt:lpstr>
      <vt:lpstr>Office Theme</vt:lpstr>
      <vt:lpstr>Fuzzy inference systems </vt:lpstr>
      <vt:lpstr>Overview</vt:lpstr>
      <vt:lpstr>Introduction</vt:lpstr>
      <vt:lpstr>Applications of fuzzy logic</vt:lpstr>
      <vt:lpstr>Classical vs Fuzzy set</vt:lpstr>
      <vt:lpstr>Linguistic variables and term set</vt:lpstr>
      <vt:lpstr>Example</vt:lpstr>
      <vt:lpstr>Membership functions</vt:lpstr>
      <vt:lpstr>Example of Degree of membership</vt:lpstr>
      <vt:lpstr>Worksheet 1: Degree of membership</vt:lpstr>
      <vt:lpstr>Answer: Worksheet 1: Degree of membership</vt:lpstr>
      <vt:lpstr>Classical set theory</vt:lpstr>
      <vt:lpstr>Operations on classical set theory</vt:lpstr>
      <vt:lpstr>Fuzzy set theory</vt:lpstr>
      <vt:lpstr>Fuzzy Sets</vt:lpstr>
      <vt:lpstr>Types of membership functions</vt:lpstr>
      <vt:lpstr>Triangular</vt:lpstr>
      <vt:lpstr> Trapezium</vt:lpstr>
      <vt:lpstr>Gaussian</vt:lpstr>
      <vt:lpstr>Centroid Calculation for de-fuzzification use</vt:lpstr>
      <vt:lpstr>Worksheet 2: Degree of membership by calculation</vt:lpstr>
      <vt:lpstr>Answer: Worksheet 2: Degree of membership calculation</vt:lpstr>
      <vt:lpstr>Fuzzy Set Operation </vt:lpstr>
      <vt:lpstr>Example of Fuzzy Union (max operation)</vt:lpstr>
      <vt:lpstr>Example of fuzzy Intersection (min operation)</vt:lpstr>
      <vt:lpstr>Example of Complement ‘~’ (One minus operation)</vt:lpstr>
      <vt:lpstr>Support and core</vt:lpstr>
      <vt:lpstr>Fuzzy rules</vt:lpstr>
      <vt:lpstr>Examples of Fuzzy rules</vt:lpstr>
      <vt:lpstr>Fuzzy inference process</vt:lpstr>
      <vt:lpstr>Use an example to illustrate  the Fuzzy inference process  </vt:lpstr>
      <vt:lpstr>Step 1 of the Fuzzy inference process </vt:lpstr>
      <vt:lpstr>An example to show how Fuzzy inference works</vt:lpstr>
      <vt:lpstr>Worksheet 3: Step1: Calculation examples for A_warm </vt:lpstr>
      <vt:lpstr>Answer worksheet 3: Step1: Calculation examples for A_warm </vt:lpstr>
      <vt:lpstr>Calculation for people number fuzzy function  B_normal  </vt:lpstr>
      <vt:lpstr>Worksheet 4: Calculation for B_crowded  </vt:lpstr>
      <vt:lpstr>Answer: Worksheet 4:  Calculation for B_crowded  </vt:lpstr>
      <vt:lpstr>Step 2 of the Fuzzy inference process </vt:lpstr>
      <vt:lpstr>Step2 : Rule Evaluation</vt:lpstr>
      <vt:lpstr>Fuzzy Cartesian product for generating  the Fuzzy Association Matrix (FAM)</vt:lpstr>
      <vt:lpstr>Rule Evaluation --conjunction (intersect) rule When the conditions are met. Use min{ } function.</vt:lpstr>
      <vt:lpstr>Worksheet5:  from pervious calculations worksheet 3/4 etc. given: uA_warm(x=19)=0.857, uB_normal(y=125)=0.167, uB_crowded(y=125)=0.53 </vt:lpstr>
      <vt:lpstr>Answer: Worksheet5:from pervious calculations worksheet 3/4 etc. given: uA_warm(x=19)=0.857, uB_normal(y=125)=0.167, uB_crowded(y=125)=0.53 </vt:lpstr>
      <vt:lpstr>Rule Evaluation result Given: uA_warm(x=19)=0.857, uB_normal(y=125)=0.16, uB_crowded(y=125)=0.53 </vt:lpstr>
      <vt:lpstr>Rule Evaluation– disjunction (union) rules or called aggregation rules,  When one of the conditions is met. Use max{} function.</vt:lpstr>
      <vt:lpstr>Step 3 of the Fuzzy inference process </vt:lpstr>
      <vt:lpstr>Popular Defuzzification Methods</vt:lpstr>
      <vt:lpstr>(i) Center of Sums (COS) Method</vt:lpstr>
      <vt:lpstr>Example</vt:lpstr>
      <vt:lpstr>(ii) Center of gravity (COG) / Centroid of Area (COA) Method </vt:lpstr>
      <vt:lpstr>(iii) Center of Area / Bisector of Area Method (BOA) </vt:lpstr>
      <vt:lpstr>(iv) Weighted Average Method </vt:lpstr>
      <vt:lpstr>(v) Min Max method </vt:lpstr>
      <vt:lpstr>(v-3) Mean of Maxima Method (MOM) </vt:lpstr>
      <vt:lpstr>Note</vt:lpstr>
      <vt:lpstr>Defuzzification example</vt:lpstr>
      <vt:lpstr>Defuzzification example From speed_medium fuzzy membership value, find the required fan motor speed z</vt:lpstr>
      <vt:lpstr>Defuzzification From speed fast fuzzy membership value, find the required fan motor speed z</vt:lpstr>
      <vt:lpstr>Worksheet 6: De-fuzzification to find fan speed  based on (Speed_medium=0.16  + Speed_fast=0.53) </vt:lpstr>
      <vt:lpstr>Answer 6a: worksheet 6a, Defuzzification method1: Center of gravity (COG) of A1 and A2 Speed_medium=0.16 + Speed_fast=0.53 </vt:lpstr>
      <vt:lpstr>Answer: 6b, 6c, Defuzzification method2 (simple approximate ): usingFirst of Maxima Method (FOM) Speed_medium=0.16 + Speed_fast=0.53 </vt:lpstr>
      <vt:lpstr>Worksheet7: Exercise left for students </vt:lpstr>
      <vt:lpstr>Hints for worksheet 7 : based on pervious data (student exercise)</vt:lpstr>
      <vt:lpstr>Hints: Step1: Calculation examples for A_warm </vt:lpstr>
      <vt:lpstr>Hints: Calculation for A_cold </vt:lpstr>
      <vt:lpstr>Application of fuzzy inference systems</vt:lpstr>
      <vt:lpstr>Fuzzy Case study 1 </vt:lpstr>
      <vt:lpstr>Vehicle Speed measurement</vt:lpstr>
      <vt:lpstr>Fuzzy inference engine</vt:lpstr>
      <vt:lpstr>The hardware </vt:lpstr>
      <vt:lpstr>Fuzzy membership functions</vt:lpstr>
      <vt:lpstr>d</vt:lpstr>
      <vt:lpstr>Performance</vt:lpstr>
      <vt:lpstr>Fuzzy Case study 2: Fuzzy control of smart transportation </vt:lpstr>
      <vt:lpstr>d</vt:lpstr>
      <vt:lpstr>d</vt:lpstr>
      <vt:lpstr>Fuzzy rules</vt:lpstr>
      <vt:lpstr>d</vt:lpstr>
      <vt:lpstr>d</vt:lpstr>
      <vt:lpstr>d</vt:lpstr>
      <vt:lpstr>Fuzzy Case study 3</vt:lpstr>
      <vt:lpstr>Gaussian Fuzzy Member functions</vt:lpstr>
      <vt:lpstr>Worksheet 8:  A calculation example</vt:lpstr>
      <vt:lpstr>Worksheet 8: A fuzzy inference system</vt:lpstr>
      <vt:lpstr>Method</vt:lpstr>
      <vt:lpstr>Example: Fuzzification membership functions </vt:lpstr>
      <vt:lpstr>Example: Fuzzy membership</vt:lpstr>
      <vt:lpstr>Example: to be used for de-fuzzification</vt:lpstr>
      <vt:lpstr>Out target problem: Determine the prices</vt:lpstr>
      <vt:lpstr>Step1: Fuzzification </vt:lpstr>
      <vt:lpstr>Answer for worksheet8:  Step1: Fuzzification: Find fuzzy membership values of season_index (Season) and Number of enquires (Enquiry) from inputs.Fuzzification:  Determine the seat price (economy) from HK to Berlin by an airline company selling tickets on-line</vt:lpstr>
      <vt:lpstr>season_busy(x’=62) =0.714</vt:lpstr>
      <vt:lpstr>Example: Fuzzification</vt:lpstr>
      <vt:lpstr>Enquiry_Small(x’=350) =0.483</vt:lpstr>
      <vt:lpstr>So far, we collected fuzzy membership values</vt:lpstr>
      <vt:lpstr>Step2: Rule Evaluation </vt:lpstr>
      <vt:lpstr>Step2:Rules (Fuzzy associate matrix)  FAM, season_index=62, Enquiry=350 So far, we have: season_busy(x’=62)=0.714 season_shoulder(x’=62)=0.187, Enquiry_Small(x’=350)=0.483,Enquiry_average(x’=350)=0.372</vt:lpstr>
      <vt:lpstr> </vt:lpstr>
      <vt:lpstr>De-Fuzzification</vt:lpstr>
      <vt:lpstr>Step3: Defuzzification </vt:lpstr>
      <vt:lpstr>De-Fuzzification</vt:lpstr>
      <vt:lpstr>De-Fuzzification</vt:lpstr>
      <vt:lpstr>De-Fuzzification</vt:lpstr>
      <vt:lpstr>Conclusion</vt:lpstr>
      <vt:lpstr>Exercise for students</vt:lpstr>
      <vt:lpstr>References</vt:lpstr>
      <vt:lpstr>Appendix</vt:lpstr>
      <vt:lpstr>De-Fuzzification of the following shape A1 A2</vt:lpstr>
      <vt:lpstr>De-Fuzzification :X1  3762, X2  5462,5876  5876,X4  7276 https://www.efunda.com/math/areas/trapezoid.cfm   </vt:lpstr>
      <vt:lpstr>Appendix: matlab code</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Neural Network CNN</dc:title>
  <dc:creator>khwong</dc:creator>
  <cp:lastModifiedBy>Kin Hong Wong (CCO)</cp:lastModifiedBy>
  <cp:revision>1138</cp:revision>
  <cp:lastPrinted>2018-10-05T04:12:07Z</cp:lastPrinted>
  <dcterms:created xsi:type="dcterms:W3CDTF">2014-07-10T02:44:41Z</dcterms:created>
  <dcterms:modified xsi:type="dcterms:W3CDTF">2023-11-22T15:25:27Z</dcterms:modified>
</cp:coreProperties>
</file>