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00"/>
  </p:notesMasterIdLst>
  <p:sldIdLst>
    <p:sldId id="311" r:id="rId2"/>
    <p:sldId id="406" r:id="rId3"/>
    <p:sldId id="379" r:id="rId4"/>
    <p:sldId id="373" r:id="rId5"/>
    <p:sldId id="420" r:id="rId6"/>
    <p:sldId id="491" r:id="rId7"/>
    <p:sldId id="492" r:id="rId8"/>
    <p:sldId id="493" r:id="rId9"/>
    <p:sldId id="494" r:id="rId10"/>
    <p:sldId id="495" r:id="rId11"/>
    <p:sldId id="496" r:id="rId12"/>
    <p:sldId id="497" r:id="rId13"/>
    <p:sldId id="421" r:id="rId14"/>
    <p:sldId id="422" r:id="rId15"/>
    <p:sldId id="469" r:id="rId16"/>
    <p:sldId id="499" r:id="rId17"/>
    <p:sldId id="463" r:id="rId18"/>
    <p:sldId id="464" r:id="rId19"/>
    <p:sldId id="489" r:id="rId20"/>
    <p:sldId id="505" r:id="rId21"/>
    <p:sldId id="500" r:id="rId22"/>
    <p:sldId id="486" r:id="rId23"/>
    <p:sldId id="501" r:id="rId24"/>
    <p:sldId id="503" r:id="rId25"/>
    <p:sldId id="470" r:id="rId26"/>
    <p:sldId id="375" r:id="rId27"/>
    <p:sldId id="456" r:id="rId28"/>
    <p:sldId id="453" r:id="rId29"/>
    <p:sldId id="557" r:id="rId30"/>
    <p:sldId id="380" r:id="rId31"/>
    <p:sldId id="487" r:id="rId32"/>
    <p:sldId id="368" r:id="rId33"/>
    <p:sldId id="376" r:id="rId34"/>
    <p:sldId id="555" r:id="rId35"/>
    <p:sldId id="369" r:id="rId36"/>
    <p:sldId id="431" r:id="rId37"/>
    <p:sldId id="439" r:id="rId38"/>
    <p:sldId id="637" r:id="rId39"/>
    <p:sldId id="511" r:id="rId40"/>
    <p:sldId id="381" r:id="rId41"/>
    <p:sldId id="510" r:id="rId42"/>
    <p:sldId id="513" r:id="rId43"/>
    <p:sldId id="440" r:id="rId44"/>
    <p:sldId id="514" r:id="rId45"/>
    <p:sldId id="371" r:id="rId46"/>
    <p:sldId id="382" r:id="rId47"/>
    <p:sldId id="383" r:id="rId48"/>
    <p:sldId id="384" r:id="rId49"/>
    <p:sldId id="389" r:id="rId50"/>
    <p:sldId id="430" r:id="rId51"/>
    <p:sldId id="385" r:id="rId52"/>
    <p:sldId id="386" r:id="rId53"/>
    <p:sldId id="442" r:id="rId54"/>
    <p:sldId id="387" r:id="rId55"/>
    <p:sldId id="390" r:id="rId56"/>
    <p:sldId id="391" r:id="rId57"/>
    <p:sldId id="498" r:id="rId58"/>
    <p:sldId id="413" r:id="rId59"/>
    <p:sldId id="378" r:id="rId60"/>
    <p:sldId id="271" r:id="rId61"/>
    <p:sldId id="447" r:id="rId62"/>
    <p:sldId id="314" r:id="rId63"/>
    <p:sldId id="443" r:id="rId64"/>
    <p:sldId id="573" r:id="rId65"/>
    <p:sldId id="527" r:id="rId66"/>
    <p:sldId id="653" r:id="rId67"/>
    <p:sldId id="654" r:id="rId68"/>
    <p:sldId id="655" r:id="rId69"/>
    <p:sldId id="656" r:id="rId70"/>
    <p:sldId id="657" r:id="rId71"/>
    <p:sldId id="537" r:id="rId72"/>
    <p:sldId id="546" r:id="rId73"/>
    <p:sldId id="553" r:id="rId74"/>
    <p:sldId id="639" r:id="rId75"/>
    <p:sldId id="649" r:id="rId76"/>
    <p:sldId id="650" r:id="rId77"/>
    <p:sldId id="651" r:id="rId78"/>
    <p:sldId id="638" r:id="rId79"/>
    <p:sldId id="630" r:id="rId80"/>
    <p:sldId id="416" r:id="rId81"/>
    <p:sldId id="417" r:id="rId82"/>
    <p:sldId id="564" r:id="rId83"/>
    <p:sldId id="576" r:id="rId84"/>
    <p:sldId id="577" r:id="rId85"/>
    <p:sldId id="578" r:id="rId86"/>
    <p:sldId id="579" r:id="rId87"/>
    <p:sldId id="580" r:id="rId88"/>
    <p:sldId id="581" r:id="rId89"/>
    <p:sldId id="582" r:id="rId90"/>
    <p:sldId id="575" r:id="rId91"/>
    <p:sldId id="612" r:id="rId92"/>
    <p:sldId id="613" r:id="rId93"/>
    <p:sldId id="634" r:id="rId94"/>
    <p:sldId id="635" r:id="rId95"/>
    <p:sldId id="603" r:id="rId96"/>
    <p:sldId id="605" r:id="rId97"/>
    <p:sldId id="598" r:id="rId98"/>
    <p:sldId id="608" r:id="rId99"/>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0">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88" autoAdjust="0"/>
    <p:restoredTop sz="88338" autoAdjust="0"/>
  </p:normalViewPr>
  <p:slideViewPr>
    <p:cSldViewPr>
      <p:cViewPr varScale="1">
        <p:scale>
          <a:sx n="59" d="100"/>
          <a:sy n="59" d="100"/>
        </p:scale>
        <p:origin x="1840" y="52"/>
      </p:cViewPr>
      <p:guideLst>
        <p:guide orient="horz" pos="2160"/>
        <p:guide pos="2880"/>
      </p:guideLst>
    </p:cSldViewPr>
  </p:slideViewPr>
  <p:notesTextViewPr>
    <p:cViewPr>
      <p:scale>
        <a:sx n="1" d="1"/>
        <a:sy n="1" d="1"/>
      </p:scale>
      <p:origin x="0" y="0"/>
    </p:cViewPr>
  </p:notesTextViewPr>
  <p:sorterViewPr>
    <p:cViewPr>
      <p:scale>
        <a:sx n="100" d="100"/>
        <a:sy n="100" d="100"/>
      </p:scale>
      <p:origin x="0" y="3480"/>
    </p:cViewPr>
  </p:sorterViewPr>
  <p:notesViewPr>
    <p:cSldViewPr>
      <p:cViewPr varScale="1">
        <p:scale>
          <a:sx n="47" d="100"/>
          <a:sy n="47" d="100"/>
        </p:scale>
        <p:origin x="-2778" y="-96"/>
      </p:cViewPr>
      <p:guideLst>
        <p:guide orient="horz" pos="3120"/>
        <p:guide pos="214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428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7" y="2"/>
            <a:ext cx="2944283" cy="495300"/>
          </a:xfrm>
          <a:prstGeom prst="rect">
            <a:avLst/>
          </a:prstGeom>
        </p:spPr>
        <p:txBody>
          <a:bodyPr vert="horz" lIns="91440" tIns="45720" rIns="91440" bIns="45720" rtlCol="0"/>
          <a:lstStyle>
            <a:lvl1pPr algn="r">
              <a:defRPr sz="1200"/>
            </a:lvl1pPr>
          </a:lstStyle>
          <a:p>
            <a:fld id="{E383526D-989A-4694-A2C4-C4FA333C811E}" type="datetimeFigureOut">
              <a:rPr lang="en-US" smtClean="0"/>
              <a:t>4/10/2024</a:t>
            </a:fld>
            <a:endParaRPr lang="en-US"/>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08981"/>
            <a:ext cx="2944283"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7" y="9408981"/>
            <a:ext cx="2944283" cy="495300"/>
          </a:xfrm>
          <a:prstGeom prst="rect">
            <a:avLst/>
          </a:prstGeom>
        </p:spPr>
        <p:txBody>
          <a:bodyPr vert="horz" lIns="91440" tIns="45720" rIns="91440" bIns="45720" rtlCol="0" anchor="b"/>
          <a:lstStyle>
            <a:lvl1pPr algn="r">
              <a:defRPr sz="1200"/>
            </a:lvl1pPr>
          </a:lstStyle>
          <a:p>
            <a:fld id="{3AF9D744-FF10-4324-8F9D-CD0A537145AD}" type="slidenum">
              <a:rPr lang="en-US" smtClean="0"/>
              <a:t>‹#›</a:t>
            </a:fld>
            <a:endParaRPr lang="en-US"/>
          </a:p>
        </p:txBody>
      </p:sp>
    </p:spTree>
    <p:extLst>
      <p:ext uri="{BB962C8B-B14F-4D97-AF65-F5344CB8AC3E}">
        <p14:creationId xmlns:p14="http://schemas.microsoft.com/office/powerpoint/2010/main" val="3337777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1</a:t>
            </a:fld>
            <a:endParaRPr lang="en-US" dirty="0"/>
          </a:p>
        </p:txBody>
      </p:sp>
    </p:spTree>
    <p:extLst>
      <p:ext uri="{BB962C8B-B14F-4D97-AF65-F5344CB8AC3E}">
        <p14:creationId xmlns:p14="http://schemas.microsoft.com/office/powerpoint/2010/main" val="1942410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81</a:t>
            </a:fld>
            <a:endParaRPr lang="en-US"/>
          </a:p>
        </p:txBody>
      </p:sp>
    </p:spTree>
    <p:extLst>
      <p:ext uri="{BB962C8B-B14F-4D97-AF65-F5344CB8AC3E}">
        <p14:creationId xmlns:p14="http://schemas.microsoft.com/office/powerpoint/2010/main" val="4245953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87</a:t>
            </a:fld>
            <a:endParaRPr lang="en-US"/>
          </a:p>
        </p:txBody>
      </p:sp>
    </p:spTree>
    <p:extLst>
      <p:ext uri="{BB962C8B-B14F-4D97-AF65-F5344CB8AC3E}">
        <p14:creationId xmlns:p14="http://schemas.microsoft.com/office/powerpoint/2010/main" val="2536016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2</a:t>
            </a:fld>
            <a:endParaRPr lang="en-US" dirty="0"/>
          </a:p>
        </p:txBody>
      </p:sp>
    </p:spTree>
    <p:extLst>
      <p:ext uri="{BB962C8B-B14F-4D97-AF65-F5344CB8AC3E}">
        <p14:creationId xmlns:p14="http://schemas.microsoft.com/office/powerpoint/2010/main" val="1252209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6</a:t>
            </a:fld>
            <a:endParaRPr lang="en-US"/>
          </a:p>
        </p:txBody>
      </p:sp>
    </p:spTree>
    <p:extLst>
      <p:ext uri="{BB962C8B-B14F-4D97-AF65-F5344CB8AC3E}">
        <p14:creationId xmlns:p14="http://schemas.microsoft.com/office/powerpoint/2010/main" val="995149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16</a:t>
            </a:fld>
            <a:endParaRPr lang="en-US"/>
          </a:p>
        </p:txBody>
      </p:sp>
    </p:spTree>
    <p:extLst>
      <p:ext uri="{BB962C8B-B14F-4D97-AF65-F5344CB8AC3E}">
        <p14:creationId xmlns:p14="http://schemas.microsoft.com/office/powerpoint/2010/main" val="331312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23</a:t>
            </a:fld>
            <a:endParaRPr lang="en-US"/>
          </a:p>
        </p:txBody>
      </p:sp>
    </p:spTree>
    <p:extLst>
      <p:ext uri="{BB962C8B-B14F-4D97-AF65-F5344CB8AC3E}">
        <p14:creationId xmlns:p14="http://schemas.microsoft.com/office/powerpoint/2010/main" val="2676203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47</a:t>
            </a:fld>
            <a:endParaRPr lang="en-US"/>
          </a:p>
        </p:txBody>
      </p:sp>
    </p:spTree>
    <p:extLst>
      <p:ext uri="{BB962C8B-B14F-4D97-AF65-F5344CB8AC3E}">
        <p14:creationId xmlns:p14="http://schemas.microsoft.com/office/powerpoint/2010/main" val="2839924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55</a:t>
            </a:fld>
            <a:endParaRPr lang="en-US"/>
          </a:p>
        </p:txBody>
      </p:sp>
    </p:spTree>
    <p:extLst>
      <p:ext uri="{BB962C8B-B14F-4D97-AF65-F5344CB8AC3E}">
        <p14:creationId xmlns:p14="http://schemas.microsoft.com/office/powerpoint/2010/main" val="2313007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61</a:t>
            </a:fld>
            <a:endParaRPr lang="en-US"/>
          </a:p>
        </p:txBody>
      </p:sp>
    </p:spTree>
    <p:extLst>
      <p:ext uri="{BB962C8B-B14F-4D97-AF65-F5344CB8AC3E}">
        <p14:creationId xmlns:p14="http://schemas.microsoft.com/office/powerpoint/2010/main" val="1877343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63</a:t>
            </a:fld>
            <a:endParaRPr lang="en-US"/>
          </a:p>
        </p:txBody>
      </p:sp>
    </p:spTree>
    <p:extLst>
      <p:ext uri="{BB962C8B-B14F-4D97-AF65-F5344CB8AC3E}">
        <p14:creationId xmlns:p14="http://schemas.microsoft.com/office/powerpoint/2010/main" val="3916453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39D7E2-2C6A-4471-8263-310887729EF0}" type="datetime1">
              <a:rPr lang="en-US" smtClean="0"/>
              <a:t>4/10/2024</a:t>
            </a:fld>
            <a:endParaRPr lang="en-US"/>
          </a:p>
        </p:txBody>
      </p:sp>
      <p:sp>
        <p:nvSpPr>
          <p:cNvPr id="5" name="Footer Placeholder 4"/>
          <p:cNvSpPr>
            <a:spLocks noGrp="1"/>
          </p:cNvSpPr>
          <p:nvPr>
            <p:ph type="ftr" sz="quarter" idx="11"/>
          </p:nvPr>
        </p:nvSpPr>
        <p:spPr/>
        <p:txBody>
          <a:bodyPr/>
          <a:lstStyle/>
          <a:p>
            <a:r>
              <a:rPr lang="en-US"/>
              <a:t>Word  rep. &amp; seq2seq v240409a</a:t>
            </a:r>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348129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15BDFD-BDEA-4AAE-96B8-D50556BF94BB}" type="datetime1">
              <a:rPr lang="en-US" smtClean="0"/>
              <a:t>4/10/2024</a:t>
            </a:fld>
            <a:endParaRPr lang="en-US"/>
          </a:p>
        </p:txBody>
      </p:sp>
      <p:sp>
        <p:nvSpPr>
          <p:cNvPr id="5" name="Footer Placeholder 4"/>
          <p:cNvSpPr>
            <a:spLocks noGrp="1"/>
          </p:cNvSpPr>
          <p:nvPr>
            <p:ph type="ftr" sz="quarter" idx="11"/>
          </p:nvPr>
        </p:nvSpPr>
        <p:spPr/>
        <p:txBody>
          <a:bodyPr/>
          <a:lstStyle/>
          <a:p>
            <a:r>
              <a:rPr lang="en-US"/>
              <a:t>Word  rep. &amp; seq2seq v240409a</a:t>
            </a:r>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410871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DFDFE7-D804-41B2-8AFE-27E8604BF6F9}" type="datetime1">
              <a:rPr lang="en-US" smtClean="0"/>
              <a:t>4/10/2024</a:t>
            </a:fld>
            <a:endParaRPr lang="en-US"/>
          </a:p>
        </p:txBody>
      </p:sp>
      <p:sp>
        <p:nvSpPr>
          <p:cNvPr id="5" name="Footer Placeholder 4"/>
          <p:cNvSpPr>
            <a:spLocks noGrp="1"/>
          </p:cNvSpPr>
          <p:nvPr>
            <p:ph type="ftr" sz="quarter" idx="11"/>
          </p:nvPr>
        </p:nvSpPr>
        <p:spPr/>
        <p:txBody>
          <a:bodyPr/>
          <a:lstStyle/>
          <a:p>
            <a:r>
              <a:rPr lang="en-US"/>
              <a:t>Word  rep. &amp; seq2seq v240409a</a:t>
            </a:r>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2704675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4478F8-B663-4370-AE99-76E3239F95C8}" type="datetime1">
              <a:rPr lang="en-US" smtClean="0"/>
              <a:t>4/10/2024</a:t>
            </a:fld>
            <a:endParaRPr lang="en-US"/>
          </a:p>
        </p:txBody>
      </p:sp>
      <p:sp>
        <p:nvSpPr>
          <p:cNvPr id="5" name="Footer Placeholder 4"/>
          <p:cNvSpPr>
            <a:spLocks noGrp="1"/>
          </p:cNvSpPr>
          <p:nvPr>
            <p:ph type="ftr" sz="quarter" idx="11"/>
          </p:nvPr>
        </p:nvSpPr>
        <p:spPr/>
        <p:txBody>
          <a:bodyPr/>
          <a:lstStyle/>
          <a:p>
            <a:r>
              <a:rPr lang="en-US"/>
              <a:t>Word  rep. &amp; seq2seq v240409a</a:t>
            </a:r>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1202749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E08720-883F-4D46-B5EF-3FCB539D0F45}" type="datetime1">
              <a:rPr lang="en-US" smtClean="0"/>
              <a:t>4/10/2024</a:t>
            </a:fld>
            <a:endParaRPr lang="en-US"/>
          </a:p>
        </p:txBody>
      </p:sp>
      <p:sp>
        <p:nvSpPr>
          <p:cNvPr id="5" name="Footer Placeholder 4"/>
          <p:cNvSpPr>
            <a:spLocks noGrp="1"/>
          </p:cNvSpPr>
          <p:nvPr>
            <p:ph type="ftr" sz="quarter" idx="11"/>
          </p:nvPr>
        </p:nvSpPr>
        <p:spPr/>
        <p:txBody>
          <a:bodyPr/>
          <a:lstStyle/>
          <a:p>
            <a:r>
              <a:rPr lang="en-US"/>
              <a:t>Word  rep. &amp; seq2seq v240409a</a:t>
            </a:r>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3653489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8A3466-3E00-45E0-9E78-97015FEC255F}" type="datetime1">
              <a:rPr lang="en-US" smtClean="0"/>
              <a:t>4/10/2024</a:t>
            </a:fld>
            <a:endParaRPr lang="en-US"/>
          </a:p>
        </p:txBody>
      </p:sp>
      <p:sp>
        <p:nvSpPr>
          <p:cNvPr id="6" name="Footer Placeholder 5"/>
          <p:cNvSpPr>
            <a:spLocks noGrp="1"/>
          </p:cNvSpPr>
          <p:nvPr>
            <p:ph type="ftr" sz="quarter" idx="11"/>
          </p:nvPr>
        </p:nvSpPr>
        <p:spPr/>
        <p:txBody>
          <a:bodyPr/>
          <a:lstStyle/>
          <a:p>
            <a:r>
              <a:rPr lang="en-US"/>
              <a:t>Word  rep. &amp; seq2seq v240409a</a:t>
            </a:r>
          </a:p>
        </p:txBody>
      </p:sp>
      <p:sp>
        <p:nvSpPr>
          <p:cNvPr id="7" name="Slide Number Placeholder 6"/>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2105590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B0753A-D649-4436-8BE1-376784DE1949}" type="datetime1">
              <a:rPr lang="en-US" smtClean="0"/>
              <a:t>4/10/2024</a:t>
            </a:fld>
            <a:endParaRPr lang="en-US"/>
          </a:p>
        </p:txBody>
      </p:sp>
      <p:sp>
        <p:nvSpPr>
          <p:cNvPr id="8" name="Footer Placeholder 7"/>
          <p:cNvSpPr>
            <a:spLocks noGrp="1"/>
          </p:cNvSpPr>
          <p:nvPr>
            <p:ph type="ftr" sz="quarter" idx="11"/>
          </p:nvPr>
        </p:nvSpPr>
        <p:spPr/>
        <p:txBody>
          <a:bodyPr/>
          <a:lstStyle/>
          <a:p>
            <a:r>
              <a:rPr lang="en-US"/>
              <a:t>Word  rep. &amp; seq2seq v240409a</a:t>
            </a:r>
          </a:p>
        </p:txBody>
      </p:sp>
      <p:sp>
        <p:nvSpPr>
          <p:cNvPr id="9" name="Slide Number Placeholder 8"/>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182844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845AA8-6FCB-47B3-8732-9B23BB76A93E}" type="datetime1">
              <a:rPr lang="en-US" smtClean="0"/>
              <a:t>4/10/2024</a:t>
            </a:fld>
            <a:endParaRPr lang="en-US"/>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3946325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A4028-006C-49A7-9C6B-07F05E428ED1}" type="datetime1">
              <a:rPr lang="en-US" smtClean="0"/>
              <a:t>4/10/2024</a:t>
            </a:fld>
            <a:endParaRPr lang="en-US"/>
          </a:p>
        </p:txBody>
      </p:sp>
      <p:sp>
        <p:nvSpPr>
          <p:cNvPr id="3" name="Footer Placeholder 2"/>
          <p:cNvSpPr>
            <a:spLocks noGrp="1"/>
          </p:cNvSpPr>
          <p:nvPr>
            <p:ph type="ftr" sz="quarter" idx="11"/>
          </p:nvPr>
        </p:nvSpPr>
        <p:spPr/>
        <p:txBody>
          <a:bodyPr/>
          <a:lstStyle/>
          <a:p>
            <a:r>
              <a:rPr lang="en-US"/>
              <a:t>Word  rep. &amp; seq2seq v240409a</a:t>
            </a:r>
          </a:p>
        </p:txBody>
      </p:sp>
      <p:sp>
        <p:nvSpPr>
          <p:cNvPr id="4" name="Slide Number Placeholder 3"/>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1010718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035B3A-2A40-4C35-AB2B-4C6AE8E023DB}" type="datetime1">
              <a:rPr lang="en-US" smtClean="0"/>
              <a:t>4/10/2024</a:t>
            </a:fld>
            <a:endParaRPr lang="en-US"/>
          </a:p>
        </p:txBody>
      </p:sp>
      <p:sp>
        <p:nvSpPr>
          <p:cNvPr id="6" name="Footer Placeholder 5"/>
          <p:cNvSpPr>
            <a:spLocks noGrp="1"/>
          </p:cNvSpPr>
          <p:nvPr>
            <p:ph type="ftr" sz="quarter" idx="11"/>
          </p:nvPr>
        </p:nvSpPr>
        <p:spPr/>
        <p:txBody>
          <a:bodyPr/>
          <a:lstStyle/>
          <a:p>
            <a:r>
              <a:rPr lang="en-US"/>
              <a:t>Word  rep. &amp; seq2seq v240409a</a:t>
            </a:r>
          </a:p>
        </p:txBody>
      </p:sp>
      <p:sp>
        <p:nvSpPr>
          <p:cNvPr id="7" name="Slide Number Placeholder 6"/>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1940823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D1C609-DBAF-48FA-9505-4420849EAF86}" type="datetime1">
              <a:rPr lang="en-US" smtClean="0"/>
              <a:t>4/10/2024</a:t>
            </a:fld>
            <a:endParaRPr lang="en-US"/>
          </a:p>
        </p:txBody>
      </p:sp>
      <p:sp>
        <p:nvSpPr>
          <p:cNvPr id="6" name="Footer Placeholder 5"/>
          <p:cNvSpPr>
            <a:spLocks noGrp="1"/>
          </p:cNvSpPr>
          <p:nvPr>
            <p:ph type="ftr" sz="quarter" idx="11"/>
          </p:nvPr>
        </p:nvSpPr>
        <p:spPr/>
        <p:txBody>
          <a:bodyPr/>
          <a:lstStyle/>
          <a:p>
            <a:r>
              <a:rPr lang="en-US"/>
              <a:t>Word  rep. &amp; seq2seq v240409a</a:t>
            </a:r>
          </a:p>
        </p:txBody>
      </p:sp>
      <p:sp>
        <p:nvSpPr>
          <p:cNvPr id="7" name="Slide Number Placeholder 6"/>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2489733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494E0-BA4F-45AA-B2A4-A4E6FF4C9774}" type="datetime1">
              <a:rPr lang="en-US" smtClean="0"/>
              <a:t>4/10/2024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Word  rep. &amp; seq2seq v240409a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12A529-2220-4038-9210-A21DB7BAEFCE}" type="slidenum">
              <a:rPr lang="en-US" smtClean="0"/>
              <a:t>‹#›</a:t>
            </a:fld>
            <a:endParaRPr lang="en-US"/>
          </a:p>
        </p:txBody>
      </p:sp>
    </p:spTree>
    <p:extLst>
      <p:ext uri="{BB962C8B-B14F-4D97-AF65-F5344CB8AC3E}">
        <p14:creationId xmlns:p14="http://schemas.microsoft.com/office/powerpoint/2010/main" val="900571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machinelearningmastery.com/gentle-introduction-bag-words-mo"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machinelearningmastery.com/gentle-introduction-bag-words-mo"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geeksforgeeks.org/tf-idf-model-for-page-rankin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zh.wikipedia.org/wiki/Tf-idf" TargetMode="External"/><Relationship Id="rId2" Type="http://schemas.openxmlformats.org/officeDocument/2006/relationships/hyperlink" Target="https://ishwortimilsina.com/calculate-tf-idf-vector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stackoverflow.com/questions/56002611/when-to-use-which-base-of-log-for-tf-i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Stemmi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hc3DCn8viW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hc3DCn8viW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rive.google.com/file/d/0B7XkCwpI5KDYNlNUTTlSS21pQmM/edit?usp=sharing" TargetMode="External"/><Relationship Id="rId2" Type="http://schemas.openxmlformats.org/officeDocument/2006/relationships/hyperlink" Target="https://mccormickml.com/2016/04/12/googles-pretrained-word2vec-model-in-python/"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quora.com/What-is-the-relationship-between-N-gram-and-Bag-of-words-in-natural-language-processing" TargetMode="External"/><Relationship Id="rId2" Type="http://schemas.openxmlformats.org/officeDocument/2006/relationships/hyperlink" Target="https://en.wikipedia.org/wiki/N-gram#Skip-gra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i.redd.it/0s0wh7rys0l11.pn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quora.com/What-is-the-relationship-between-N-gram-and-Bag-of-words-in-natural-language-processing" TargetMode="External"/><Relationship Id="rId2" Type="http://schemas.openxmlformats.org/officeDocument/2006/relationships/hyperlink" Target="https://en.wikipedia.org/wiki/N-gram#Skip-gram"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hyperlink" Target="https://www.quora.com/What-is-the-relationship-between-N-gram-and-Bag-of-words-in-natural-language-processing" TargetMode="External"/><Relationship Id="rId2" Type="http://schemas.openxmlformats.org/officeDocument/2006/relationships/hyperlink" Target="https://en.wikipedia.org/wiki/N-gram#Skip-gra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guru99.com/word-embedding-word2vec.html" TargetMode="External"/><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hyperlink" Target="https://skymind.ai/wiki/word2vec"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guru99.com/word-embedding-word2vec.html" TargetMode="External"/><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hyperlink" Target="https://skymind.ai/wiki/word2vec"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github.com/tensorflow/nmt#embeddin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mccormickml.com/2016/04/19/word2vec-tutorial-the-skip-gram-mode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guru99.com/word-embedding-word2vec.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edium.com/@japneet121/introduction-713b3d976323"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uru99.com/word-embedding-word2vec.htm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guru99.com/word-embedding-word2vec.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nearist.ai/word2vec-tutorial%E2%80%8A-%E2%80%8Athe-skip-gram-model" TargetMode="External"/><Relationship Id="rId2" Type="http://schemas.openxmlformats.org/officeDocument/2006/relationships/hyperlink" Target="https://towardsdatascience.com/word2vec-made-easy-139a31a4b8ae"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towardsdatascience.com/an-implementation-guide-to-word2vec-using-numpy-and-google-sheets-13445eebd281"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eb.stanford.edu/~jurafsky/slp3/slides/2_TextProc.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towardsdatascience.com/word-subword-and-character-based-tokenization-know-the-difference-ea0976b64e17"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towardsdatascience.com/an-implementation-guide-to-word2vec-using-numpy-and-google-sheets-13445eebd281" TargetMode="External"/><Relationship Id="rId1" Type="http://schemas.openxmlformats.org/officeDocument/2006/relationships/slideLayout" Target="../slideLayouts/slideLayout2.xml"/><Relationship Id="rId4" Type="http://schemas.openxmlformats.org/officeDocument/2006/relationships/hyperlink" Target="https://www.reddit.com/r/learnmachinelearning/comments/9e4ihs/kskipngra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reddit.com/r/learnmachinelearning/comments/9e4ihs/kskipngram/"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towardsdatascience.com/attn-illustrated-attention-5ec4ad276ee3"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hyperlink" Target="https://wikipedia2vec.github.io/wikipedia2vec/pretrained/" TargetMode="Externa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hyperlink" Target="https://github.com/Embedding/Chinese-Word-Vectors" TargetMode="External"/><Relationship Id="rId5" Type="http://schemas.openxmlformats.org/officeDocument/2006/relationships/hyperlink" Target="https://radimrehurek.com/gensim/intro.html" TargetMode="External"/><Relationship Id="rId4" Type="http://schemas.openxmlformats.org/officeDocument/2006/relationships/hyperlink" Target="https://pytorch.org/tutorials/intermediate/seq2seq_translation_tutorial.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Bag-of-words_model#CBOW" TargetMode="External"/><Relationship Id="rId7" Type="http://schemas.openxmlformats.org/officeDocument/2006/relationships/hyperlink" Target="https://en.wikipedia.org/wiki/Bag-of-words_model#cite_note-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en.wikipedia.org/wiki/Statistical_classification" TargetMode="External"/><Relationship Id="rId5" Type="http://schemas.openxmlformats.org/officeDocument/2006/relationships/hyperlink" Target="https://en.wikipedia.org/wiki/Feature_(machine_learning)" TargetMode="External"/><Relationship Id="rId4" Type="http://schemas.openxmlformats.org/officeDocument/2006/relationships/hyperlink" Target="https://en.wikipedia.org/wiki/Document_classification"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s://www.tensorflow.org/tutorials/recurrent"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s://www.tensorflow.org/tutorials/seq2seq" TargetMode="External"/><Relationship Id="rId5" Type="http://schemas.openxmlformats.org/officeDocument/2006/relationships/hyperlink" Target="http://arxiv.org/pdf/1409.3215.pdf" TargetMode="External"/><Relationship Id="rId4" Type="http://schemas.openxmlformats.org/officeDocument/2006/relationships/hyperlink" Target="http://arxiv.org/abs/1409.3215"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zhanghanduo.github.io/post/attention/"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chunml.github.io/ChunML.github.io/project/Sequence-To-Sequence/"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s://medium.com/swlh/a-simple-overview-of-rnn-lstm-and-attention-mechanism-9e844763d07b" TargetMode="External"/><Relationship Id="rId5" Type="http://schemas.openxmlformats.org/officeDocument/2006/relationships/hyperlink" Target="https://lilianweng.github.io/lil-log/2018/06/24/attention-attention.html" TargetMode="External"/><Relationship Id="rId4" Type="http://schemas.openxmlformats.org/officeDocument/2006/relationships/hyperlink" Target="https://arxiv.org/pdf/1409.0473.pdf"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medium.com/swlh/a-simple-overview-of-rnn-lstm-and-attention-mechanism-9e844763d07b"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en.wikipedia.org/wiki/Bag-of-words_model#CBOW"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lilianweng.github.io/lil-log/2018/06/24/attention-attention.html"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en.wikipedia.org/wiki/Natural_language" TargetMode="External"/><Relationship Id="rId2" Type="http://schemas.openxmlformats.org/officeDocument/2006/relationships/hyperlink" Target="https://en.wikipedia.org/wiki/Machine_translation" TargetMode="External"/><Relationship Id="rId1" Type="http://schemas.openxmlformats.org/officeDocument/2006/relationships/slideLayout" Target="../slideLayouts/slideLayout2.xml"/><Relationship Id="rId5" Type="http://schemas.openxmlformats.org/officeDocument/2006/relationships/hyperlink" Target="https://en.wikipedia.org/wiki/BLEU" TargetMode="External"/><Relationship Id="rId4" Type="http://schemas.openxmlformats.org/officeDocument/2006/relationships/hyperlink" Target="https://www.aclweb.org/anthology/P02-1040.pdf" TargetMode="External"/></Relationships>
</file>

<file path=ppt/slides/_rels/slide73.xml.rels><?xml version="1.0" encoding="UTF-8" standalone="yes"?>
<Relationships xmlns="http://schemas.openxmlformats.org/package/2006/relationships"><Relationship Id="rId2" Type="http://schemas.openxmlformats.org/officeDocument/2006/relationships/hyperlink" Target="https://papers.nips.cc/paper/5346-sequence-to-sequence-learning-with-neural-networks.pdf"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code.google.com/archive/p/word2vec/" TargetMode="External"/><Relationship Id="rId2" Type="http://schemas.openxmlformats.org/officeDocument/2006/relationships/hyperlink" Target="https://analyticsindiamag.com/how-to-use-negative-sampling-with-word2vec-model/"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mccormickml.com/2017/01/11/word2vec-tutorial-part-2-negative-sampling/"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www.cse.cuhk.edu.hk/~khwong/www2/cmsc5707/transformer_model.pptx" TargetMode="Externa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8" Type="http://schemas.openxmlformats.org/officeDocument/2006/relationships/hyperlink" Target="https://huggingface.co/" TargetMode="External"/><Relationship Id="rId3" Type="http://schemas.openxmlformats.org/officeDocument/2006/relationships/hyperlink" Target="https://scholar.google.com/citations?user=6rUjwXUAAAAJ&amp;hl=zh-CN&amp;oi=sra" TargetMode="External"/><Relationship Id="rId7" Type="http://schemas.openxmlformats.org/officeDocument/2006/relationships/hyperlink" Target="https://towardsdatascience.com/transformers-explained-visually-part-3-multi-head-attention-deep-dive-1c1ff1024853" TargetMode="External"/><Relationship Id="rId2" Type="http://schemas.openxmlformats.org/officeDocument/2006/relationships/hyperlink" Target="http://papers.nips.cc/paper/7181-attention-is-all-you-%0aneed.pdf" TargetMode="External"/><Relationship Id="rId1" Type="http://schemas.openxmlformats.org/officeDocument/2006/relationships/slideLayout" Target="../slideLayouts/slideLayout2.xml"/><Relationship Id="rId6" Type="http://schemas.openxmlformats.org/officeDocument/2006/relationships/hyperlink" Target="https://towardsdatascience.com/transformers-explained-visually-part-2-how-it-works-step-by-step-b49fa4a64f34" TargetMode="External"/><Relationship Id="rId5" Type="http://schemas.openxmlformats.org/officeDocument/2006/relationships/hyperlink" Target="https://scholar.google.com/citations?user=fpJHNQ8AAAAJ&amp;hl=zh-CN&amp;oi=sra" TargetMode="External"/><Relationship Id="rId4" Type="http://schemas.openxmlformats.org/officeDocument/2006/relationships/hyperlink" Target="https://scholar.google.com/citations?user=wsGvgA8AAAAJ&amp;hl=zh-CN&amp;oi=sra"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en.wikipedia.org/wiki/Bag-of-words_model#CBOW"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hyperlink" Target="https://scholar.google.co.uk/citations?user=NkzyCvUAAAAJ&amp;hl=en&amp;oi=sra" TargetMode="External"/><Relationship Id="rId13" Type="http://schemas.openxmlformats.org/officeDocument/2006/relationships/hyperlink" Target="https://theneuralperspective.com/2016/11/20/recurrent-neural-networks-rnn-part-3-encoder-decoder/" TargetMode="External"/><Relationship Id="rId18" Type="http://schemas.openxmlformats.org/officeDocument/2006/relationships/hyperlink" Target="https://chunml.github.io/ChunML.github.io/project/Sequence-To-Sequence/" TargetMode="External"/><Relationship Id="rId26" Type="http://schemas.openxmlformats.org/officeDocument/2006/relationships/hyperlink" Target="https://karanalytics.wordpress.com/2017/06/06/sequence-modelling-using-deep-learning/" TargetMode="External"/><Relationship Id="rId3" Type="http://schemas.openxmlformats.org/officeDocument/2006/relationships/hyperlink" Target="http://www.cv-foundation.org/openaccess/content_cvpr_2015/html/Long_Fully_Convolutional_Networks_2015_CVPR_paper.html" TargetMode="External"/><Relationship Id="rId21" Type="http://schemas.openxmlformats.org/officeDocument/2006/relationships/hyperlink" Target="https://www.quora.com/What-is-the-meaning-of-%E2%80%9CThe-number-of-units-in-the-LSTM-cell" TargetMode="External"/><Relationship Id="rId7" Type="http://schemas.openxmlformats.org/officeDocument/2006/relationships/hyperlink" Target="https://scholar.google.co.uk/citations?user=x04W_mMAAAAJ&amp;hl=en&amp;oi=sra" TargetMode="External"/><Relationship Id="rId12" Type="http://schemas.openxmlformats.org/officeDocument/2006/relationships/hyperlink" Target="https://theneuralperspective.com/tag/tutorials/" TargetMode="External"/><Relationship Id="rId17" Type="http://schemas.openxmlformats.org/officeDocument/2006/relationships/hyperlink" Target="https://google.github.io/seq2seq/nmt/" TargetMode="External"/><Relationship Id="rId25" Type="http://schemas.openxmlformats.org/officeDocument/2006/relationships/hyperlink" Target="https://blog.aidangomez.ca/2016/04/17/Backpropogating-an-LSTM-A-Numerical-Example/" TargetMode="External"/><Relationship Id="rId2" Type="http://schemas.openxmlformats.org/officeDocument/2006/relationships/hyperlink" Target="http://www.deeplearningbook.org/" TargetMode="External"/><Relationship Id="rId16" Type="http://schemas.openxmlformats.org/officeDocument/2006/relationships/hyperlink" Target="https://medium.com/towards-data-science/lstm-by-example-using-tensorflow-feb0c1968537" TargetMode="External"/><Relationship Id="rId20" Type="http://schemas.openxmlformats.org/officeDocument/2006/relationships/hyperlink" Target="https://datascience.stackexchange.com/questions/10615/number-of-parameters-in-an-lstm-model" TargetMode="External"/><Relationship Id="rId1" Type="http://schemas.openxmlformats.org/officeDocument/2006/relationships/slideLayout" Target="../slideLayouts/slideLayout2.xml"/><Relationship Id="rId6" Type="http://schemas.openxmlformats.org/officeDocument/2006/relationships/hyperlink" Target="http://papers.nips.cc/paper/5346-sequence-to-sequence-learning-with-neural" TargetMode="External"/><Relationship Id="rId11" Type="http://schemas.openxmlformats.org/officeDocument/2006/relationships/hyperlink" Target="https://github.com/terryum/awesome-deep-learning-papers" TargetMode="External"/><Relationship Id="rId24" Type="http://schemas.openxmlformats.org/officeDocument/2006/relationships/hyperlink" Target="https://medium.com/@aidangomez/let-s-do-this-f9b699de31d9" TargetMode="External"/><Relationship Id="rId5" Type="http://schemas.openxmlformats.org/officeDocument/2006/relationships/hyperlink" Target="https://scholar.google.co.uk/citations?user=bh-uRFMAAAAJ&amp;hl=en&amp;oi=sra" TargetMode="External"/><Relationship Id="rId15" Type="http://schemas.openxmlformats.org/officeDocument/2006/relationships/hyperlink" Target="https://indico.io/blog/sequence-modeling-neuralnets-part1/" TargetMode="External"/><Relationship Id="rId23" Type="http://schemas.openxmlformats.org/officeDocument/2006/relationships/hyperlink" Target="http://kbullaughey.github.io/lstm-play/lstm" TargetMode="External"/><Relationship Id="rId10" Type="http://schemas.openxmlformats.org/officeDocument/2006/relationships/hyperlink" Target="http://colah.github.io/posts/2015-08-Understanding-LSTMs/" TargetMode="External"/><Relationship Id="rId19" Type="http://schemas.openxmlformats.org/officeDocument/2006/relationships/hyperlink" Target="https://stackoverflow.com/questions/38080035/how-to-calculate-the-number-of-parameters-of-an-lstm-network" TargetMode="External"/><Relationship Id="rId4" Type="http://schemas.openxmlformats.org/officeDocument/2006/relationships/hyperlink" Target="https://scholar.google.co.uk/citations?user=-ltRSM0AAAAJ&amp;hl=en&amp;oi=sra" TargetMode="External"/><Relationship Id="rId9" Type="http://schemas.openxmlformats.org/officeDocument/2006/relationships/hyperlink" Target="https://scholar.google.co.uk/citations?user=vfT6-XIAAAAJ&amp;hl=en&amp;oi=sra" TargetMode="External"/><Relationship Id="rId14" Type="http://schemas.openxmlformats.org/officeDocument/2006/relationships/hyperlink" Target="https://arxiv.org/pdf/1703.01619.pdf" TargetMode="External"/><Relationship Id="rId22" Type="http://schemas.openxmlformats.org/officeDocument/2006/relationships/hyperlink" Target="https://www.quora.com/In-LSTM-how-do-you-figure-out-what-size-the-weights-are-supposed-to-be" TargetMode="External"/><Relationship Id="rId27" Type="http://schemas.openxmlformats.org/officeDocument/2006/relationships/hyperlink" Target="http://monik.in/a-noobs-guide-to-implementing-rnn-lstm-using-tensorflow/"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pytorch.org/tutorials/intermediate/seq2seq_translation_tutorial.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mccormickml.com/2016/04/19/word2vec-tutorial-the-skip-gram-model/" TargetMode="External"/></Relationships>
</file>

<file path=ppt/slides/_rels/slide82.xml.rels><?xml version="1.0" encoding="UTF-8" standalone="yes"?>
<Relationships xmlns="http://schemas.openxmlformats.org/package/2006/relationships"><Relationship Id="rId8" Type="http://schemas.openxmlformats.org/officeDocument/2006/relationships/hyperlink" Target="https://medium.com/sciforce/word-vectors-in-natural-language-processing-global-vectors-glove-51339db89639" TargetMode="External"/><Relationship Id="rId3" Type="http://schemas.openxmlformats.org/officeDocument/2006/relationships/hyperlink" Target="https://nlp.stanford.edu/pubs/glove.pdf" TargetMode="External"/><Relationship Id="rId7" Type="http://schemas.openxmlformats.org/officeDocument/2006/relationships/hyperlink" Target="https://towardsdatascience.com/understanding-feature-engineering-part-4-deep-learning-methods-for-text-data-96c44370bbfa" TargetMode="External"/><Relationship Id="rId2" Type="http://schemas.openxmlformats.org/officeDocument/2006/relationships/hyperlink" Target="https://medium.com/ai-society/jkljlj-7d6e699895c4" TargetMode="External"/><Relationship Id="rId1" Type="http://schemas.openxmlformats.org/officeDocument/2006/relationships/slideLayout" Target="../slideLayouts/slideLayout2.xml"/><Relationship Id="rId6" Type="http://schemas.openxmlformats.org/officeDocument/2006/relationships/hyperlink" Target="https://towardsdatascience.com/light-on-math-ml-intuitive-guide-to-understanding-glove-embeddings-b13b4f19c010" TargetMode="External"/><Relationship Id="rId5" Type="http://schemas.openxmlformats.org/officeDocument/2006/relationships/hyperlink" Target="https://nlp.stanford.edu/projects/glove/" TargetMode="External"/><Relationship Id="rId4" Type="http://schemas.openxmlformats.org/officeDocument/2006/relationships/hyperlink" Target="https://towardsdatascience.com/glove-research-paper-clearly-explained-7d2c3641b8a6" TargetMode="External"/><Relationship Id="rId9" Type="http://schemas.openxmlformats.org/officeDocument/2006/relationships/hyperlink" Target="http://text2vec.org/glove.html"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en.wikipedia.org/wiki/BLEU" TargetMode="External"/><Relationship Id="rId2" Type="http://schemas.openxmlformats.org/officeDocument/2006/relationships/hyperlink" Target="https://www.aclweb.org/anthology/P02-1040.pdf" TargetMode="Externa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s://www.aclweb.org/anthology/P02-1040.pdf"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zhu45.org/posts/2018/Mar/28/bleu-a-method-for-automatic-evaluation-of-machine-translation/" TargetMode="External"/></Relationships>
</file>

<file path=ppt/slides/_rels/slide8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zhu45.org/posts/2018/Mar/28/bleu-a-method-for-automatic-evaluation-of-machine-translation/"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machinelearningmastery.com/gentle-introduction-bag-words-mo" TargetMode="Externa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hyperlink" Target="https://towardsdatascience.com/glove-research-paper-clearly-explained-7d2c3641b8a6" TargetMode="External"/><Relationship Id="rId2" Type="http://schemas.openxmlformats.org/officeDocument/2006/relationships/hyperlink" Target="https://nlp.stanford.edu/pubs/glove.pdf" TargetMode="Externa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hyperlink" Target="https://towardsdatascience.com/art-of-vector-representation-of-words-5e85c59fee5" TargetMode="External"/></Relationships>
</file>

<file path=ppt/slides/_rels/slide9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s://ychai.uk/notes/2021/11/29/Subword-Tokenizers-for-Pre-trained-Models/" TargetMode="External"/><Relationship Id="rId2" Type="http://schemas.openxmlformats.org/officeDocument/2006/relationships/hyperlink" Target="https://huggingface.co/bert-base-uncased/resolve/main/vocab.txt" TargetMode="External"/><Relationship Id="rId1" Type="http://schemas.openxmlformats.org/officeDocument/2006/relationships/slideLayout" Target="../slideLayouts/slideLayout2.xml"/><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Word </a:t>
            </a:r>
            <a:r>
              <a:rPr lang="en-US" dirty="0"/>
              <a:t>representation and sequence to sequence processing</a:t>
            </a:r>
            <a:br>
              <a:rPr lang="en-US" dirty="0"/>
            </a:br>
            <a:r>
              <a:rPr lang="en-US" dirty="0"/>
              <a:t> </a:t>
            </a:r>
          </a:p>
        </p:txBody>
      </p:sp>
      <p:sp>
        <p:nvSpPr>
          <p:cNvPr id="7" name="Subtitle 6"/>
          <p:cNvSpPr>
            <a:spLocks noGrp="1"/>
          </p:cNvSpPr>
          <p:nvPr>
            <p:ph type="subTitle" idx="1"/>
          </p:nvPr>
        </p:nvSpPr>
        <p:spPr>
          <a:xfrm>
            <a:off x="1447800" y="3886200"/>
            <a:ext cx="6400800" cy="1752600"/>
          </a:xfrm>
        </p:spPr>
        <p:txBody>
          <a:bodyPr/>
          <a:lstStyle/>
          <a:p>
            <a:r>
              <a:rPr lang="en-US" dirty="0"/>
              <a:t>KH Wong</a:t>
            </a:r>
          </a:p>
        </p:txBody>
      </p:sp>
      <p:sp>
        <p:nvSpPr>
          <p:cNvPr id="5" name="Footer Placeholder 4"/>
          <p:cNvSpPr>
            <a:spLocks noGrp="1"/>
          </p:cNvSpPr>
          <p:nvPr>
            <p:ph type="ftr" sz="quarter" idx="11"/>
          </p:nvPr>
        </p:nvSpPr>
        <p:spPr/>
        <p:txBody>
          <a:bodyPr/>
          <a:lstStyle/>
          <a:p>
            <a:r>
              <a:rPr lang="en-US"/>
              <a:t>Word  rep. &amp; seq2seq v240409a</a:t>
            </a:r>
            <a:endParaRPr lang="en-US" dirty="0"/>
          </a:p>
        </p:txBody>
      </p:sp>
      <p:sp>
        <p:nvSpPr>
          <p:cNvPr id="6" name="Slide Number Placeholder 5"/>
          <p:cNvSpPr>
            <a:spLocks noGrp="1"/>
          </p:cNvSpPr>
          <p:nvPr>
            <p:ph type="sldNum" sz="quarter" idx="12"/>
          </p:nvPr>
        </p:nvSpPr>
        <p:spPr/>
        <p:txBody>
          <a:bodyPr/>
          <a:lstStyle/>
          <a:p>
            <a:fld id="{7C12A529-2220-4038-9210-A21DB7BAEFCE}" type="slidenum">
              <a:rPr lang="en-US" smtClean="0"/>
              <a:t>1</a:t>
            </a:fld>
            <a:endParaRPr lang="en-US" dirty="0"/>
          </a:p>
        </p:txBody>
      </p:sp>
    </p:spTree>
    <p:extLst>
      <p:ext uri="{BB962C8B-B14F-4D97-AF65-F5344CB8AC3E}">
        <p14:creationId xmlns:p14="http://schemas.microsoft.com/office/powerpoint/2010/main" val="2088277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616"/>
            <a:ext cx="8229600" cy="1143000"/>
          </a:xfrm>
        </p:spPr>
        <p:txBody>
          <a:bodyPr>
            <a:normAutofit fontScale="90000"/>
          </a:bodyPr>
          <a:lstStyle/>
          <a:p>
            <a:r>
              <a:rPr lang="en-US" dirty="0">
                <a:solidFill>
                  <a:srgbClr val="0070C0"/>
                </a:solidFill>
              </a:rPr>
              <a:t>Exercise  2:</a:t>
            </a:r>
            <a:br>
              <a:rPr lang="en-US" sz="3600" dirty="0"/>
            </a:br>
            <a:r>
              <a:rPr lang="en-US" sz="3600" dirty="0"/>
              <a:t>BOW explained (word sequence is not used)</a:t>
            </a:r>
            <a:br>
              <a:rPr lang="en-US" dirty="0"/>
            </a:br>
            <a:r>
              <a:rPr lang="en-US" sz="2000" dirty="0">
                <a:hlinkClick r:id="rId2"/>
              </a:rPr>
              <a:t>https://machinelearningmastery.com/gentle-introduction-bag-words-mo</a:t>
            </a:r>
            <a:br>
              <a:rPr lang="en-US" dirty="0"/>
            </a:br>
            <a:endParaRPr lang="en-US" dirty="0">
              <a:solidFill>
                <a:srgbClr val="FF0000"/>
              </a:solidFill>
            </a:endParaRPr>
          </a:p>
        </p:txBody>
      </p:sp>
      <p:sp>
        <p:nvSpPr>
          <p:cNvPr id="3" name="Content Placeholder 2"/>
          <p:cNvSpPr>
            <a:spLocks noGrp="1"/>
          </p:cNvSpPr>
          <p:nvPr>
            <p:ph sz="half" idx="1"/>
          </p:nvPr>
        </p:nvSpPr>
        <p:spPr>
          <a:xfrm>
            <a:off x="457200" y="1400527"/>
            <a:ext cx="3962400" cy="1828800"/>
          </a:xfrm>
        </p:spPr>
        <p:txBody>
          <a:bodyPr>
            <a:normAutofit fontScale="47500" lnSpcReduction="20000"/>
          </a:bodyPr>
          <a:lstStyle/>
          <a:p>
            <a:pPr marL="0" indent="0">
              <a:buNone/>
            </a:pPr>
            <a:r>
              <a:rPr lang="en-US" sz="4900" i="1" dirty="0"/>
              <a:t>Collect data (corpus)</a:t>
            </a:r>
          </a:p>
          <a:p>
            <a:pPr marL="0" indent="0">
              <a:buNone/>
            </a:pPr>
            <a:r>
              <a:rPr lang="en-US" sz="4900" i="1" dirty="0"/>
              <a:t>a) It was the best of times</a:t>
            </a:r>
          </a:p>
          <a:p>
            <a:pPr marL="0" indent="0">
              <a:buNone/>
            </a:pPr>
            <a:r>
              <a:rPr lang="en-US" sz="4900" i="1" dirty="0"/>
              <a:t>b) it was the worst of times,</a:t>
            </a:r>
          </a:p>
          <a:p>
            <a:pPr marL="0" indent="0">
              <a:buNone/>
            </a:pPr>
            <a:r>
              <a:rPr lang="en-US" sz="4900" i="1" dirty="0"/>
              <a:t>c) it was the age of wisdom,</a:t>
            </a:r>
          </a:p>
          <a:p>
            <a:pPr marL="0" indent="0">
              <a:buNone/>
            </a:pPr>
            <a:r>
              <a:rPr lang="en-US" sz="4900" i="1" dirty="0"/>
              <a:t>d) it was the</a:t>
            </a:r>
            <a:r>
              <a:rPr lang="en-US" sz="4900" i="1" dirty="0">
                <a:solidFill>
                  <a:srgbClr val="FF0000"/>
                </a:solidFill>
              </a:rPr>
              <a:t> </a:t>
            </a:r>
            <a:r>
              <a:rPr lang="en-US" sz="4900" i="1" dirty="0"/>
              <a:t>age of</a:t>
            </a:r>
            <a:r>
              <a:rPr lang="en-US" sz="4900" i="1" dirty="0">
                <a:solidFill>
                  <a:srgbClr val="FF0000"/>
                </a:solidFill>
              </a:rPr>
              <a:t> </a:t>
            </a:r>
            <a:r>
              <a:rPr lang="en-US" sz="4900" i="1" dirty="0"/>
              <a:t>foolishness,</a:t>
            </a:r>
          </a:p>
          <a:p>
            <a:endParaRPr lang="en-US" sz="4900" i="1" dirty="0"/>
          </a:p>
          <a:p>
            <a:endParaRPr lang="en-US" sz="4900" i="1" dirty="0"/>
          </a:p>
        </p:txBody>
      </p:sp>
      <p:sp>
        <p:nvSpPr>
          <p:cNvPr id="6" name="Content Placeholder 5"/>
          <p:cNvSpPr>
            <a:spLocks noGrp="1"/>
          </p:cNvSpPr>
          <p:nvPr>
            <p:ph sz="half" idx="2"/>
          </p:nvPr>
        </p:nvSpPr>
        <p:spPr>
          <a:xfrm>
            <a:off x="4343400" y="1371600"/>
            <a:ext cx="4800600" cy="2057400"/>
          </a:xfrm>
        </p:spPr>
        <p:txBody>
          <a:bodyPr>
            <a:noAutofit/>
          </a:bodyPr>
          <a:lstStyle/>
          <a:p>
            <a:r>
              <a:rPr lang="en-US" sz="1800" dirty="0"/>
              <a:t>3. Create vector</a:t>
            </a:r>
          </a:p>
          <a:p>
            <a:r>
              <a:rPr lang="en-US" sz="1800" b="1" dirty="0"/>
              <a:t>Create Document Vectors</a:t>
            </a:r>
          </a:p>
          <a:p>
            <a:r>
              <a:rPr lang="en-US" sz="1800" b="1" dirty="0"/>
              <a:t>Since there are 10 words, </a:t>
            </a:r>
          </a:p>
          <a:p>
            <a:r>
              <a:rPr lang="en-US" sz="1800" b="1" dirty="0"/>
              <a:t>So, the representation for each sentence is a vector of size 10x1</a:t>
            </a:r>
            <a:r>
              <a:rPr lang="en-US" sz="1800" b="1" dirty="0">
                <a:solidFill>
                  <a:srgbClr val="92D050"/>
                </a:solidFill>
              </a:rPr>
              <a:t>. Which choice is correct?</a:t>
            </a:r>
          </a:p>
        </p:txBody>
      </p:sp>
      <p:sp>
        <p:nvSpPr>
          <p:cNvPr id="4" name="Footer Placeholder 3"/>
          <p:cNvSpPr>
            <a:spLocks noGrp="1"/>
          </p:cNvSpPr>
          <p:nvPr>
            <p:ph type="ftr" sz="quarter" idx="11"/>
          </p:nvPr>
        </p:nvSpPr>
        <p:spPr>
          <a:xfrm>
            <a:off x="2362200" y="6040303"/>
            <a:ext cx="2895600" cy="365125"/>
          </a:xfrm>
        </p:spPr>
        <p:txBody>
          <a:bodyPr/>
          <a:lstStyle/>
          <a:p>
            <a:r>
              <a:rPr lang="en-US"/>
              <a:t>Word  rep. &amp; seq2seq v240409a</a:t>
            </a:r>
            <a:endParaRPr lang="en-US" dirty="0"/>
          </a:p>
        </p:txBody>
      </p:sp>
      <p:sp>
        <p:nvSpPr>
          <p:cNvPr id="5" name="Slide Number Placeholder 4"/>
          <p:cNvSpPr>
            <a:spLocks noGrp="1"/>
          </p:cNvSpPr>
          <p:nvPr>
            <p:ph type="sldNum" sz="quarter" idx="12"/>
          </p:nvPr>
        </p:nvSpPr>
        <p:spPr>
          <a:xfrm>
            <a:off x="6553200" y="6030432"/>
            <a:ext cx="2133600" cy="365125"/>
          </a:xfrm>
        </p:spPr>
        <p:txBody>
          <a:bodyPr/>
          <a:lstStyle/>
          <a:p>
            <a:fld id="{7C12A529-2220-4038-9210-A21DB7BAEFCE}" type="slidenum">
              <a:rPr lang="en-US" smtClean="0"/>
              <a:t>10</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4135758943"/>
              </p:ext>
            </p:extLst>
          </p:nvPr>
        </p:nvGraphicFramePr>
        <p:xfrm>
          <a:off x="1752600" y="3217325"/>
          <a:ext cx="7391400" cy="3566160"/>
        </p:xfrm>
        <a:graphic>
          <a:graphicData uri="http://schemas.openxmlformats.org/drawingml/2006/table">
            <a:tbl>
              <a:tblPr firstRow="1" bandRow="1">
                <a:tableStyleId>{5C22544A-7EE6-4342-B048-85BDC9FD1C3A}</a:tableStyleId>
              </a:tblPr>
              <a:tblGrid>
                <a:gridCol w="739140">
                  <a:extLst>
                    <a:ext uri="{9D8B030D-6E8A-4147-A177-3AD203B41FA5}">
                      <a16:colId xmlns:a16="http://schemas.microsoft.com/office/drawing/2014/main" val="20000"/>
                    </a:ext>
                  </a:extLst>
                </a:gridCol>
                <a:gridCol w="739140">
                  <a:extLst>
                    <a:ext uri="{9D8B030D-6E8A-4147-A177-3AD203B41FA5}">
                      <a16:colId xmlns:a16="http://schemas.microsoft.com/office/drawing/2014/main" val="20001"/>
                    </a:ext>
                  </a:extLst>
                </a:gridCol>
                <a:gridCol w="739140">
                  <a:extLst>
                    <a:ext uri="{9D8B030D-6E8A-4147-A177-3AD203B41FA5}">
                      <a16:colId xmlns:a16="http://schemas.microsoft.com/office/drawing/2014/main" val="20002"/>
                    </a:ext>
                  </a:extLst>
                </a:gridCol>
                <a:gridCol w="739140">
                  <a:extLst>
                    <a:ext uri="{9D8B030D-6E8A-4147-A177-3AD203B41FA5}">
                      <a16:colId xmlns:a16="http://schemas.microsoft.com/office/drawing/2014/main" val="20003"/>
                    </a:ext>
                  </a:extLst>
                </a:gridCol>
                <a:gridCol w="739140">
                  <a:extLst>
                    <a:ext uri="{9D8B030D-6E8A-4147-A177-3AD203B41FA5}">
                      <a16:colId xmlns:a16="http://schemas.microsoft.com/office/drawing/2014/main" val="20004"/>
                    </a:ext>
                  </a:extLst>
                </a:gridCol>
                <a:gridCol w="739140">
                  <a:extLst>
                    <a:ext uri="{9D8B030D-6E8A-4147-A177-3AD203B41FA5}">
                      <a16:colId xmlns:a16="http://schemas.microsoft.com/office/drawing/2014/main" val="20005"/>
                    </a:ext>
                  </a:extLst>
                </a:gridCol>
                <a:gridCol w="739140">
                  <a:extLst>
                    <a:ext uri="{9D8B030D-6E8A-4147-A177-3AD203B41FA5}">
                      <a16:colId xmlns:a16="http://schemas.microsoft.com/office/drawing/2014/main" val="20006"/>
                    </a:ext>
                  </a:extLst>
                </a:gridCol>
                <a:gridCol w="739140">
                  <a:extLst>
                    <a:ext uri="{9D8B030D-6E8A-4147-A177-3AD203B41FA5}">
                      <a16:colId xmlns:a16="http://schemas.microsoft.com/office/drawing/2014/main" val="20007"/>
                    </a:ext>
                  </a:extLst>
                </a:gridCol>
                <a:gridCol w="739140">
                  <a:extLst>
                    <a:ext uri="{9D8B030D-6E8A-4147-A177-3AD203B41FA5}">
                      <a16:colId xmlns:a16="http://schemas.microsoft.com/office/drawing/2014/main" val="20008"/>
                    </a:ext>
                  </a:extLst>
                </a:gridCol>
                <a:gridCol w="739140">
                  <a:extLst>
                    <a:ext uri="{9D8B030D-6E8A-4147-A177-3AD203B41FA5}">
                      <a16:colId xmlns:a16="http://schemas.microsoft.com/office/drawing/2014/main" val="20009"/>
                    </a:ext>
                  </a:extLst>
                </a:gridCol>
              </a:tblGrid>
              <a:tr h="333542">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8</a:t>
                      </a:r>
                    </a:p>
                  </a:txBody>
                  <a:tcPr/>
                </a:tc>
                <a:tc>
                  <a:txBody>
                    <a:bodyPr/>
                    <a:lstStyle/>
                    <a:p>
                      <a:r>
                        <a:rPr lang="en-US" dirty="0"/>
                        <a:t>9</a:t>
                      </a:r>
                    </a:p>
                  </a:txBody>
                  <a:tcPr/>
                </a:tc>
                <a:tc>
                  <a:txBody>
                    <a:bodyPr/>
                    <a:lstStyle/>
                    <a:p>
                      <a:r>
                        <a:rPr lang="en-US" dirty="0"/>
                        <a:t>10</a:t>
                      </a:r>
                    </a:p>
                  </a:txBody>
                  <a:tcPr/>
                </a:tc>
                <a:extLst>
                  <a:ext uri="{0D108BD9-81ED-4DB2-BD59-A6C34878D82A}">
                    <a16:rowId xmlns:a16="http://schemas.microsoft.com/office/drawing/2014/main" val="10000"/>
                  </a:ext>
                </a:extLst>
              </a:tr>
              <a:tr h="624840">
                <a:tc>
                  <a:txBody>
                    <a:bodyPr/>
                    <a:lstStyle/>
                    <a:p>
                      <a:r>
                        <a:rPr lang="en-US" dirty="0"/>
                        <a:t>It</a:t>
                      </a:r>
                    </a:p>
                  </a:txBody>
                  <a:tcPr/>
                </a:tc>
                <a:tc>
                  <a:txBody>
                    <a:bodyPr/>
                    <a:lstStyle/>
                    <a:p>
                      <a:r>
                        <a:rPr lang="en-US" dirty="0"/>
                        <a:t>was</a:t>
                      </a:r>
                    </a:p>
                  </a:txBody>
                  <a:tcPr/>
                </a:tc>
                <a:tc>
                  <a:txBody>
                    <a:bodyPr/>
                    <a:lstStyle/>
                    <a:p>
                      <a:r>
                        <a:rPr lang="en-US" dirty="0"/>
                        <a:t>the</a:t>
                      </a:r>
                    </a:p>
                  </a:txBody>
                  <a:tcPr/>
                </a:tc>
                <a:tc>
                  <a:txBody>
                    <a:bodyPr/>
                    <a:lstStyle/>
                    <a:p>
                      <a:r>
                        <a:rPr lang="en-US" dirty="0"/>
                        <a:t>best</a:t>
                      </a:r>
                    </a:p>
                  </a:txBody>
                  <a:tcPr/>
                </a:tc>
                <a:tc>
                  <a:txBody>
                    <a:bodyPr/>
                    <a:lstStyle/>
                    <a:p>
                      <a:r>
                        <a:rPr lang="en-US" dirty="0"/>
                        <a:t>of</a:t>
                      </a:r>
                    </a:p>
                  </a:txBody>
                  <a:tcPr/>
                </a:tc>
                <a:tc>
                  <a:txBody>
                    <a:bodyPr/>
                    <a:lstStyle/>
                    <a:p>
                      <a:r>
                        <a:rPr lang="en-US" dirty="0"/>
                        <a:t>times</a:t>
                      </a:r>
                    </a:p>
                  </a:txBody>
                  <a:tcPr/>
                </a:tc>
                <a:tc>
                  <a:txBody>
                    <a:bodyPr/>
                    <a:lstStyle/>
                    <a:p>
                      <a:r>
                        <a:rPr lang="en-US" dirty="0"/>
                        <a:t>worst</a:t>
                      </a:r>
                    </a:p>
                  </a:txBody>
                  <a:tcPr/>
                </a:tc>
                <a:tc>
                  <a:txBody>
                    <a:bodyPr/>
                    <a:lstStyle/>
                    <a:p>
                      <a:r>
                        <a:rPr lang="en-US" dirty="0"/>
                        <a:t>age</a:t>
                      </a:r>
                    </a:p>
                  </a:txBody>
                  <a:tcPr/>
                </a:tc>
                <a:tc>
                  <a:txBody>
                    <a:bodyPr/>
                    <a:lstStyle/>
                    <a:p>
                      <a:r>
                        <a:rPr lang="en-US" sz="1800" dirty="0"/>
                        <a:t>Wisdom</a:t>
                      </a:r>
                    </a:p>
                  </a:txBody>
                  <a:tcPr/>
                </a:tc>
                <a:tc>
                  <a:txBody>
                    <a:bodyPr/>
                    <a:lstStyle/>
                    <a:p>
                      <a:r>
                        <a:rPr lang="en-US" dirty="0"/>
                        <a:t>Foolishness</a:t>
                      </a:r>
                    </a:p>
                  </a:txBody>
                  <a:tcPr/>
                </a:tc>
                <a:extLst>
                  <a:ext uri="{0D108BD9-81ED-4DB2-BD59-A6C34878D82A}">
                    <a16:rowId xmlns:a16="http://schemas.microsoft.com/office/drawing/2014/main" val="10001"/>
                  </a:ext>
                </a:extLst>
              </a:tr>
              <a:tr h="333542">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2"/>
                  </a:ext>
                </a:extLst>
              </a:tr>
              <a:tr h="333542">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3"/>
                  </a:ext>
                </a:extLst>
              </a:tr>
              <a:tr h="333542">
                <a:tc>
                  <a:txBody>
                    <a:bodyPr/>
                    <a:lstStyle/>
                    <a:p>
                      <a:r>
                        <a:rPr lang="en-US" dirty="0">
                          <a:solidFill>
                            <a:schemeClr val="tx1"/>
                          </a:solidFill>
                        </a:rPr>
                        <a:t>1</a:t>
                      </a:r>
                    </a:p>
                  </a:txBody>
                  <a:tcPr/>
                </a:tc>
                <a:tc>
                  <a:txBody>
                    <a:bodyPr/>
                    <a:lstStyle/>
                    <a:p>
                      <a:r>
                        <a:rPr lang="en-US" dirty="0">
                          <a:solidFill>
                            <a:schemeClr val="tx1"/>
                          </a:solidFill>
                        </a:rPr>
                        <a:t>1</a:t>
                      </a:r>
                    </a:p>
                  </a:txBody>
                  <a:tcPr/>
                </a:tc>
                <a:tc>
                  <a:txBody>
                    <a:bodyPr/>
                    <a:lstStyle/>
                    <a:p>
                      <a:r>
                        <a:rPr lang="en-US" dirty="0">
                          <a:solidFill>
                            <a:schemeClr val="tx1"/>
                          </a:solidFill>
                        </a:rPr>
                        <a:t>1</a:t>
                      </a:r>
                    </a:p>
                  </a:txBody>
                  <a:tcPr/>
                </a:tc>
                <a:tc>
                  <a:txBody>
                    <a:bodyPr/>
                    <a:lstStyle/>
                    <a:p>
                      <a:r>
                        <a:rPr lang="en-US" dirty="0">
                          <a:solidFill>
                            <a:schemeClr val="tx1"/>
                          </a:solidFill>
                        </a:rPr>
                        <a:t>0</a:t>
                      </a:r>
                    </a:p>
                  </a:txBody>
                  <a:tcPr/>
                </a:tc>
                <a:tc>
                  <a:txBody>
                    <a:bodyPr/>
                    <a:lstStyle/>
                    <a:p>
                      <a:r>
                        <a:rPr lang="en-US" dirty="0">
                          <a:solidFill>
                            <a:schemeClr val="tx1"/>
                          </a:solidFill>
                        </a:rPr>
                        <a:t>1</a:t>
                      </a:r>
                    </a:p>
                  </a:txBody>
                  <a:tcPr/>
                </a:tc>
                <a:tc>
                  <a:txBody>
                    <a:bodyPr/>
                    <a:lstStyle/>
                    <a:p>
                      <a:r>
                        <a:rPr lang="en-US" dirty="0">
                          <a:solidFill>
                            <a:schemeClr val="tx1"/>
                          </a:solidFill>
                        </a:rPr>
                        <a:t>0</a:t>
                      </a:r>
                    </a:p>
                  </a:txBody>
                  <a:tcPr/>
                </a:tc>
                <a:tc>
                  <a:txBody>
                    <a:bodyPr/>
                    <a:lstStyle/>
                    <a:p>
                      <a:r>
                        <a:rPr lang="en-US" dirty="0">
                          <a:solidFill>
                            <a:schemeClr val="tx1"/>
                          </a:solidFill>
                        </a:rPr>
                        <a:t>0</a:t>
                      </a:r>
                    </a:p>
                  </a:txBody>
                  <a:tcPr/>
                </a:tc>
                <a:tc>
                  <a:txBody>
                    <a:bodyPr/>
                    <a:lstStyle/>
                    <a:p>
                      <a:r>
                        <a:rPr lang="en-US" dirty="0">
                          <a:solidFill>
                            <a:schemeClr val="tx1"/>
                          </a:solidFill>
                        </a:rPr>
                        <a:t>1</a:t>
                      </a:r>
                    </a:p>
                  </a:txBody>
                  <a:tcPr/>
                </a:tc>
                <a:tc>
                  <a:txBody>
                    <a:bodyPr/>
                    <a:lstStyle/>
                    <a:p>
                      <a:r>
                        <a:rPr lang="en-US" dirty="0">
                          <a:solidFill>
                            <a:schemeClr val="tx1"/>
                          </a:solidFill>
                        </a:rPr>
                        <a:t>1</a:t>
                      </a:r>
                    </a:p>
                  </a:txBody>
                  <a:tcPr/>
                </a:tc>
                <a:tc>
                  <a:txBody>
                    <a:bodyPr/>
                    <a:lstStyle/>
                    <a:p>
                      <a:r>
                        <a:rPr lang="en-US" dirty="0">
                          <a:solidFill>
                            <a:schemeClr val="tx1"/>
                          </a:solidFill>
                        </a:rPr>
                        <a:t>0</a:t>
                      </a:r>
                    </a:p>
                  </a:txBody>
                  <a:tcPr/>
                </a:tc>
                <a:extLst>
                  <a:ext uri="{0D108BD9-81ED-4DB2-BD59-A6C34878D82A}">
                    <a16:rowId xmlns:a16="http://schemas.microsoft.com/office/drawing/2014/main" val="10004"/>
                  </a:ext>
                </a:extLst>
              </a:tr>
              <a:tr h="333542">
                <a:tc>
                  <a:txBody>
                    <a:bodyPr/>
                    <a:lstStyle/>
                    <a:p>
                      <a:r>
                        <a:rPr lang="en-US" dirty="0">
                          <a:solidFill>
                            <a:srgbClr val="00B050"/>
                          </a:solidFill>
                        </a:rPr>
                        <a:t>1</a:t>
                      </a:r>
                    </a:p>
                  </a:txBody>
                  <a:tcPr/>
                </a:tc>
                <a:tc>
                  <a:txBody>
                    <a:bodyPr/>
                    <a:lstStyle/>
                    <a:p>
                      <a:r>
                        <a:rPr lang="en-US" dirty="0">
                          <a:solidFill>
                            <a:srgbClr val="00B050"/>
                          </a:solidFill>
                        </a:rPr>
                        <a:t>1</a:t>
                      </a:r>
                    </a:p>
                  </a:txBody>
                  <a:tcPr/>
                </a:tc>
                <a:tc>
                  <a:txBody>
                    <a:bodyPr/>
                    <a:lstStyle/>
                    <a:p>
                      <a:r>
                        <a:rPr lang="en-US" dirty="0">
                          <a:solidFill>
                            <a:srgbClr val="00B050"/>
                          </a:solidFill>
                        </a:rPr>
                        <a:t>1</a:t>
                      </a:r>
                    </a:p>
                  </a:txBody>
                  <a:tcPr/>
                </a:tc>
                <a:tc>
                  <a:txBody>
                    <a:bodyPr/>
                    <a:lstStyle/>
                    <a:p>
                      <a:r>
                        <a:rPr lang="en-US" dirty="0">
                          <a:solidFill>
                            <a:srgbClr val="00B050"/>
                          </a:solidFill>
                        </a:rPr>
                        <a:t>0</a:t>
                      </a:r>
                    </a:p>
                  </a:txBody>
                  <a:tcPr/>
                </a:tc>
                <a:tc>
                  <a:txBody>
                    <a:bodyPr/>
                    <a:lstStyle/>
                    <a:p>
                      <a:r>
                        <a:rPr lang="en-US" dirty="0">
                          <a:solidFill>
                            <a:srgbClr val="00B050"/>
                          </a:solidFill>
                        </a:rPr>
                        <a:t>1</a:t>
                      </a:r>
                    </a:p>
                  </a:txBody>
                  <a:tcPr/>
                </a:tc>
                <a:tc>
                  <a:txBody>
                    <a:bodyPr/>
                    <a:lstStyle/>
                    <a:p>
                      <a:r>
                        <a:rPr lang="en-US" dirty="0">
                          <a:solidFill>
                            <a:srgbClr val="00B050"/>
                          </a:solidFill>
                        </a:rPr>
                        <a:t>0</a:t>
                      </a:r>
                    </a:p>
                  </a:txBody>
                  <a:tcPr/>
                </a:tc>
                <a:tc>
                  <a:txBody>
                    <a:bodyPr/>
                    <a:lstStyle/>
                    <a:p>
                      <a:r>
                        <a:rPr lang="en-US" dirty="0">
                          <a:solidFill>
                            <a:srgbClr val="00B050"/>
                          </a:solidFill>
                        </a:rPr>
                        <a:t>0</a:t>
                      </a:r>
                    </a:p>
                  </a:txBody>
                  <a:tcPr/>
                </a:tc>
                <a:tc>
                  <a:txBody>
                    <a:bodyPr/>
                    <a:lstStyle/>
                    <a:p>
                      <a:r>
                        <a:rPr lang="en-US" dirty="0">
                          <a:solidFill>
                            <a:srgbClr val="00B050"/>
                          </a:solidFill>
                        </a:rPr>
                        <a:t>1</a:t>
                      </a:r>
                    </a:p>
                  </a:txBody>
                  <a:tcPr/>
                </a:tc>
                <a:tc>
                  <a:txBody>
                    <a:bodyPr/>
                    <a:lstStyle/>
                    <a:p>
                      <a:r>
                        <a:rPr lang="en-US" dirty="0">
                          <a:solidFill>
                            <a:srgbClr val="00B050"/>
                          </a:solidFill>
                        </a:rPr>
                        <a:t>0</a:t>
                      </a:r>
                    </a:p>
                  </a:txBody>
                  <a:tcPr/>
                </a:tc>
                <a:tc>
                  <a:txBody>
                    <a:bodyPr/>
                    <a:lstStyle/>
                    <a:p>
                      <a:r>
                        <a:rPr lang="en-US" dirty="0">
                          <a:solidFill>
                            <a:srgbClr val="00B050"/>
                          </a:solidFill>
                        </a:rPr>
                        <a:t>1</a:t>
                      </a:r>
                    </a:p>
                  </a:txBody>
                  <a:tcPr/>
                </a:tc>
                <a:extLst>
                  <a:ext uri="{0D108BD9-81ED-4DB2-BD59-A6C34878D82A}">
                    <a16:rowId xmlns:a16="http://schemas.microsoft.com/office/drawing/2014/main" val="10005"/>
                  </a:ext>
                </a:extLst>
              </a:tr>
              <a:tr h="333542">
                <a:tc>
                  <a:txBody>
                    <a:bodyPr/>
                    <a:lstStyle/>
                    <a:p>
                      <a:r>
                        <a:rPr lang="en-US" dirty="0">
                          <a:solidFill>
                            <a:srgbClr val="00B050"/>
                          </a:solidFill>
                        </a:rPr>
                        <a:t>1</a:t>
                      </a:r>
                    </a:p>
                  </a:txBody>
                  <a:tcPr/>
                </a:tc>
                <a:tc>
                  <a:txBody>
                    <a:bodyPr/>
                    <a:lstStyle/>
                    <a:p>
                      <a:r>
                        <a:rPr lang="en-US" dirty="0">
                          <a:solidFill>
                            <a:srgbClr val="00B050"/>
                          </a:solidFill>
                        </a:rPr>
                        <a:t>1</a:t>
                      </a:r>
                    </a:p>
                  </a:txBody>
                  <a:tcPr/>
                </a:tc>
                <a:tc>
                  <a:txBody>
                    <a:bodyPr/>
                    <a:lstStyle/>
                    <a:p>
                      <a:r>
                        <a:rPr lang="en-US" dirty="0">
                          <a:solidFill>
                            <a:srgbClr val="00B050"/>
                          </a:solidFill>
                        </a:rPr>
                        <a:t>1</a:t>
                      </a:r>
                    </a:p>
                  </a:txBody>
                  <a:tcPr/>
                </a:tc>
                <a:tc>
                  <a:txBody>
                    <a:bodyPr/>
                    <a:lstStyle/>
                    <a:p>
                      <a:r>
                        <a:rPr lang="en-US" dirty="0">
                          <a:solidFill>
                            <a:srgbClr val="00B050"/>
                          </a:solidFill>
                        </a:rPr>
                        <a:t>1</a:t>
                      </a:r>
                    </a:p>
                  </a:txBody>
                  <a:tcPr/>
                </a:tc>
                <a:tc>
                  <a:txBody>
                    <a:bodyPr/>
                    <a:lstStyle/>
                    <a:p>
                      <a:r>
                        <a:rPr lang="en-US" dirty="0">
                          <a:solidFill>
                            <a:srgbClr val="00B050"/>
                          </a:solidFill>
                        </a:rPr>
                        <a:t>0</a:t>
                      </a:r>
                    </a:p>
                  </a:txBody>
                  <a:tcPr/>
                </a:tc>
                <a:tc>
                  <a:txBody>
                    <a:bodyPr/>
                    <a:lstStyle/>
                    <a:p>
                      <a:r>
                        <a:rPr lang="en-US" dirty="0">
                          <a:solidFill>
                            <a:srgbClr val="00B050"/>
                          </a:solidFill>
                        </a:rPr>
                        <a:t>0</a:t>
                      </a:r>
                    </a:p>
                  </a:txBody>
                  <a:tcPr/>
                </a:tc>
                <a:tc>
                  <a:txBody>
                    <a:bodyPr/>
                    <a:lstStyle/>
                    <a:p>
                      <a:r>
                        <a:rPr lang="en-US" dirty="0">
                          <a:solidFill>
                            <a:srgbClr val="00B050"/>
                          </a:solidFill>
                        </a:rPr>
                        <a:t>1</a:t>
                      </a:r>
                    </a:p>
                  </a:txBody>
                  <a:tcPr/>
                </a:tc>
                <a:tc>
                  <a:txBody>
                    <a:bodyPr/>
                    <a:lstStyle/>
                    <a:p>
                      <a:r>
                        <a:rPr lang="en-US" dirty="0">
                          <a:solidFill>
                            <a:srgbClr val="00B050"/>
                          </a:solidFill>
                        </a:rPr>
                        <a:t>1</a:t>
                      </a:r>
                    </a:p>
                  </a:txBody>
                  <a:tcPr/>
                </a:tc>
                <a:tc>
                  <a:txBody>
                    <a:bodyPr/>
                    <a:lstStyle/>
                    <a:p>
                      <a:r>
                        <a:rPr lang="en-US" dirty="0">
                          <a:solidFill>
                            <a:srgbClr val="00B050"/>
                          </a:solidFill>
                        </a:rPr>
                        <a:t>0</a:t>
                      </a:r>
                    </a:p>
                  </a:txBody>
                  <a:tcPr/>
                </a:tc>
                <a:tc>
                  <a:txBody>
                    <a:bodyPr/>
                    <a:lstStyle/>
                    <a:p>
                      <a:r>
                        <a:rPr lang="en-US" dirty="0">
                          <a:solidFill>
                            <a:srgbClr val="00B050"/>
                          </a:solidFill>
                        </a:rPr>
                        <a:t>1</a:t>
                      </a:r>
                    </a:p>
                  </a:txBody>
                  <a:tcPr/>
                </a:tc>
                <a:extLst>
                  <a:ext uri="{0D108BD9-81ED-4DB2-BD59-A6C34878D82A}">
                    <a16:rowId xmlns:a16="http://schemas.microsoft.com/office/drawing/2014/main" val="115771264"/>
                  </a:ext>
                </a:extLst>
              </a:tr>
              <a:tr h="333542">
                <a:tc>
                  <a:txBody>
                    <a:bodyPr/>
                    <a:lstStyle/>
                    <a:p>
                      <a:r>
                        <a:rPr lang="en-US" dirty="0">
                          <a:solidFill>
                            <a:srgbClr val="00B050"/>
                          </a:solidFill>
                        </a:rPr>
                        <a:t>1</a:t>
                      </a:r>
                    </a:p>
                  </a:txBody>
                  <a:tcPr/>
                </a:tc>
                <a:tc>
                  <a:txBody>
                    <a:bodyPr/>
                    <a:lstStyle/>
                    <a:p>
                      <a:r>
                        <a:rPr lang="en-US" dirty="0">
                          <a:solidFill>
                            <a:srgbClr val="00B050"/>
                          </a:solidFill>
                        </a:rPr>
                        <a:t>1</a:t>
                      </a:r>
                    </a:p>
                  </a:txBody>
                  <a:tcPr/>
                </a:tc>
                <a:tc>
                  <a:txBody>
                    <a:bodyPr/>
                    <a:lstStyle/>
                    <a:p>
                      <a:r>
                        <a:rPr lang="en-US" dirty="0">
                          <a:solidFill>
                            <a:srgbClr val="00B050"/>
                          </a:solidFill>
                        </a:rPr>
                        <a:t>1</a:t>
                      </a:r>
                    </a:p>
                  </a:txBody>
                  <a:tcPr/>
                </a:tc>
                <a:tc>
                  <a:txBody>
                    <a:bodyPr/>
                    <a:lstStyle/>
                    <a:p>
                      <a:r>
                        <a:rPr lang="en-US" dirty="0">
                          <a:solidFill>
                            <a:srgbClr val="00B050"/>
                          </a:solidFill>
                        </a:rPr>
                        <a:t>0</a:t>
                      </a:r>
                    </a:p>
                  </a:txBody>
                  <a:tcPr/>
                </a:tc>
                <a:tc>
                  <a:txBody>
                    <a:bodyPr/>
                    <a:lstStyle/>
                    <a:p>
                      <a:r>
                        <a:rPr lang="en-US" dirty="0">
                          <a:solidFill>
                            <a:srgbClr val="00B050"/>
                          </a:solidFill>
                        </a:rPr>
                        <a:t>1</a:t>
                      </a:r>
                    </a:p>
                  </a:txBody>
                  <a:tcPr/>
                </a:tc>
                <a:tc>
                  <a:txBody>
                    <a:bodyPr/>
                    <a:lstStyle/>
                    <a:p>
                      <a:r>
                        <a:rPr lang="en-US" dirty="0">
                          <a:solidFill>
                            <a:srgbClr val="00B050"/>
                          </a:solidFill>
                        </a:rPr>
                        <a:t>0</a:t>
                      </a:r>
                    </a:p>
                  </a:txBody>
                  <a:tcPr/>
                </a:tc>
                <a:tc>
                  <a:txBody>
                    <a:bodyPr/>
                    <a:lstStyle/>
                    <a:p>
                      <a:r>
                        <a:rPr lang="en-US" dirty="0">
                          <a:solidFill>
                            <a:srgbClr val="00B050"/>
                          </a:solidFill>
                        </a:rPr>
                        <a:t>0</a:t>
                      </a:r>
                    </a:p>
                  </a:txBody>
                  <a:tcPr/>
                </a:tc>
                <a:tc>
                  <a:txBody>
                    <a:bodyPr/>
                    <a:lstStyle/>
                    <a:p>
                      <a:r>
                        <a:rPr lang="en-US" dirty="0">
                          <a:solidFill>
                            <a:srgbClr val="00B050"/>
                          </a:solidFill>
                        </a:rPr>
                        <a:t>1</a:t>
                      </a:r>
                    </a:p>
                  </a:txBody>
                  <a:tcPr/>
                </a:tc>
                <a:tc>
                  <a:txBody>
                    <a:bodyPr/>
                    <a:lstStyle/>
                    <a:p>
                      <a:r>
                        <a:rPr lang="en-US" dirty="0">
                          <a:solidFill>
                            <a:srgbClr val="00B050"/>
                          </a:solidFill>
                        </a:rPr>
                        <a:t>0</a:t>
                      </a:r>
                    </a:p>
                  </a:txBody>
                  <a:tcPr/>
                </a:tc>
                <a:tc>
                  <a:txBody>
                    <a:bodyPr/>
                    <a:lstStyle/>
                    <a:p>
                      <a:r>
                        <a:rPr lang="en-US" dirty="0">
                          <a:solidFill>
                            <a:srgbClr val="00B050"/>
                          </a:solidFill>
                        </a:rPr>
                        <a:t>1</a:t>
                      </a:r>
                    </a:p>
                  </a:txBody>
                  <a:tcPr/>
                </a:tc>
                <a:extLst>
                  <a:ext uri="{0D108BD9-81ED-4DB2-BD59-A6C34878D82A}">
                    <a16:rowId xmlns:a16="http://schemas.microsoft.com/office/drawing/2014/main" val="4064693892"/>
                  </a:ext>
                </a:extLst>
              </a:tr>
              <a:tr h="333542">
                <a:tc>
                  <a:txBody>
                    <a:bodyPr/>
                    <a:lstStyle/>
                    <a:p>
                      <a:r>
                        <a:rPr lang="en-US" dirty="0">
                          <a:solidFill>
                            <a:srgbClr val="00B050"/>
                          </a:solidFill>
                        </a:rPr>
                        <a:t>1</a:t>
                      </a:r>
                    </a:p>
                  </a:txBody>
                  <a:tcPr/>
                </a:tc>
                <a:tc>
                  <a:txBody>
                    <a:bodyPr/>
                    <a:lstStyle/>
                    <a:p>
                      <a:r>
                        <a:rPr lang="en-US" dirty="0">
                          <a:solidFill>
                            <a:srgbClr val="00B050"/>
                          </a:solidFill>
                        </a:rPr>
                        <a:t>1</a:t>
                      </a:r>
                    </a:p>
                  </a:txBody>
                  <a:tcPr/>
                </a:tc>
                <a:tc>
                  <a:txBody>
                    <a:bodyPr/>
                    <a:lstStyle/>
                    <a:p>
                      <a:r>
                        <a:rPr lang="en-US" dirty="0">
                          <a:solidFill>
                            <a:srgbClr val="00B050"/>
                          </a:solidFill>
                        </a:rPr>
                        <a:t>1</a:t>
                      </a:r>
                    </a:p>
                  </a:txBody>
                  <a:tcPr/>
                </a:tc>
                <a:tc>
                  <a:txBody>
                    <a:bodyPr/>
                    <a:lstStyle/>
                    <a:p>
                      <a:r>
                        <a:rPr lang="en-US" dirty="0">
                          <a:solidFill>
                            <a:srgbClr val="00B050"/>
                          </a:solidFill>
                        </a:rPr>
                        <a:t>0</a:t>
                      </a:r>
                    </a:p>
                  </a:txBody>
                  <a:tcPr/>
                </a:tc>
                <a:tc>
                  <a:txBody>
                    <a:bodyPr/>
                    <a:lstStyle/>
                    <a:p>
                      <a:r>
                        <a:rPr lang="en-US" dirty="0">
                          <a:solidFill>
                            <a:srgbClr val="00B050"/>
                          </a:solidFill>
                        </a:rPr>
                        <a:t>1</a:t>
                      </a:r>
                    </a:p>
                  </a:txBody>
                  <a:tcPr/>
                </a:tc>
                <a:tc>
                  <a:txBody>
                    <a:bodyPr/>
                    <a:lstStyle/>
                    <a:p>
                      <a:r>
                        <a:rPr lang="en-US" dirty="0">
                          <a:solidFill>
                            <a:srgbClr val="00B050"/>
                          </a:solidFill>
                        </a:rPr>
                        <a:t>0</a:t>
                      </a:r>
                    </a:p>
                  </a:txBody>
                  <a:tcPr/>
                </a:tc>
                <a:tc>
                  <a:txBody>
                    <a:bodyPr/>
                    <a:lstStyle/>
                    <a:p>
                      <a:r>
                        <a:rPr lang="en-US" dirty="0">
                          <a:solidFill>
                            <a:srgbClr val="00B050"/>
                          </a:solidFill>
                        </a:rPr>
                        <a:t>0</a:t>
                      </a:r>
                    </a:p>
                  </a:txBody>
                  <a:tcPr/>
                </a:tc>
                <a:tc>
                  <a:txBody>
                    <a:bodyPr/>
                    <a:lstStyle/>
                    <a:p>
                      <a:r>
                        <a:rPr lang="en-US" dirty="0">
                          <a:solidFill>
                            <a:srgbClr val="00B050"/>
                          </a:solidFill>
                        </a:rPr>
                        <a:t>1</a:t>
                      </a:r>
                    </a:p>
                  </a:txBody>
                  <a:tcPr/>
                </a:tc>
                <a:tc>
                  <a:txBody>
                    <a:bodyPr/>
                    <a:lstStyle/>
                    <a:p>
                      <a:r>
                        <a:rPr lang="en-US" dirty="0">
                          <a:solidFill>
                            <a:srgbClr val="00B050"/>
                          </a:solidFill>
                        </a:rPr>
                        <a:t>0</a:t>
                      </a:r>
                    </a:p>
                  </a:txBody>
                  <a:tcPr/>
                </a:tc>
                <a:tc>
                  <a:txBody>
                    <a:bodyPr/>
                    <a:lstStyle/>
                    <a:p>
                      <a:r>
                        <a:rPr lang="en-US" dirty="0">
                          <a:solidFill>
                            <a:srgbClr val="00B050"/>
                          </a:solidFill>
                        </a:rPr>
                        <a:t>0</a:t>
                      </a:r>
                    </a:p>
                  </a:txBody>
                  <a:tcPr/>
                </a:tc>
                <a:extLst>
                  <a:ext uri="{0D108BD9-81ED-4DB2-BD59-A6C34878D82A}">
                    <a16:rowId xmlns:a16="http://schemas.microsoft.com/office/drawing/2014/main" val="171625380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633646296"/>
              </p:ext>
            </p:extLst>
          </p:nvPr>
        </p:nvGraphicFramePr>
        <p:xfrm>
          <a:off x="152400" y="3179283"/>
          <a:ext cx="1600200" cy="3608526"/>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tblGrid>
              <a:tr h="320711">
                <a:tc>
                  <a:txBody>
                    <a:bodyPr/>
                    <a:lstStyle/>
                    <a:p>
                      <a:r>
                        <a:rPr lang="en-US" dirty="0"/>
                        <a:t>sentence</a:t>
                      </a:r>
                    </a:p>
                  </a:txBody>
                  <a:tcPr/>
                </a:tc>
                <a:extLst>
                  <a:ext uri="{0D108BD9-81ED-4DB2-BD59-A6C34878D82A}">
                    <a16:rowId xmlns:a16="http://schemas.microsoft.com/office/drawing/2014/main" val="10000"/>
                  </a:ext>
                </a:extLst>
              </a:tr>
              <a:tr h="682446">
                <a:tc>
                  <a:txBody>
                    <a:bodyPr/>
                    <a:lstStyle/>
                    <a:p>
                      <a:r>
                        <a:rPr lang="en-US" dirty="0"/>
                        <a:t>MC question</a:t>
                      </a:r>
                    </a:p>
                  </a:txBody>
                  <a:tcPr/>
                </a:tc>
                <a:extLst>
                  <a:ext uri="{0D108BD9-81ED-4DB2-BD59-A6C34878D82A}">
                    <a16:rowId xmlns:a16="http://schemas.microsoft.com/office/drawing/2014/main" val="10001"/>
                  </a:ext>
                </a:extLst>
              </a:tr>
              <a:tr h="320711">
                <a:tc>
                  <a:txBody>
                    <a:bodyPr/>
                    <a:lstStyle/>
                    <a:p>
                      <a:r>
                        <a:rPr lang="en-US" dirty="0"/>
                        <a:t>a</a:t>
                      </a:r>
                    </a:p>
                  </a:txBody>
                  <a:tcPr/>
                </a:tc>
                <a:extLst>
                  <a:ext uri="{0D108BD9-81ED-4DB2-BD59-A6C34878D82A}">
                    <a16:rowId xmlns:a16="http://schemas.microsoft.com/office/drawing/2014/main" val="10002"/>
                  </a:ext>
                </a:extLst>
              </a:tr>
              <a:tr h="320711">
                <a:tc>
                  <a:txBody>
                    <a:bodyPr/>
                    <a:lstStyle/>
                    <a:p>
                      <a:r>
                        <a:rPr lang="en-US" dirty="0"/>
                        <a:t>b</a:t>
                      </a:r>
                    </a:p>
                  </a:txBody>
                  <a:tcPr/>
                </a:tc>
                <a:extLst>
                  <a:ext uri="{0D108BD9-81ED-4DB2-BD59-A6C34878D82A}">
                    <a16:rowId xmlns:a16="http://schemas.microsoft.com/office/drawing/2014/main" val="10003"/>
                  </a:ext>
                </a:extLst>
              </a:tr>
              <a:tr h="320711">
                <a:tc>
                  <a:txBody>
                    <a:bodyPr/>
                    <a:lstStyle/>
                    <a:p>
                      <a:r>
                        <a:rPr lang="en-US" dirty="0"/>
                        <a:t>c</a:t>
                      </a:r>
                    </a:p>
                  </a:txBody>
                  <a:tcPr/>
                </a:tc>
                <a:extLst>
                  <a:ext uri="{0D108BD9-81ED-4DB2-BD59-A6C34878D82A}">
                    <a16:rowId xmlns:a16="http://schemas.microsoft.com/office/drawing/2014/main" val="10004"/>
                  </a:ext>
                </a:extLst>
              </a:tr>
              <a:tr h="320711">
                <a:tc>
                  <a:txBody>
                    <a:bodyPr/>
                    <a:lstStyle/>
                    <a:p>
                      <a:r>
                        <a:rPr lang="en-US" dirty="0"/>
                        <a:t>d</a:t>
                      </a:r>
                      <a:r>
                        <a:rPr lang="en-US" dirty="0">
                          <a:sym typeface="Wingdings" panose="05000000000000000000" pitchFamily="2" charset="2"/>
                        </a:rPr>
                        <a:t>:  </a:t>
                      </a:r>
                      <a:r>
                        <a:rPr lang="en-US" sz="1200" dirty="0"/>
                        <a:t> </a:t>
                      </a:r>
                      <a:r>
                        <a:rPr lang="en-US" dirty="0"/>
                        <a:t>Choice 1</a:t>
                      </a:r>
                    </a:p>
                  </a:txBody>
                  <a:tcPr/>
                </a:tc>
                <a:extLst>
                  <a:ext uri="{0D108BD9-81ED-4DB2-BD59-A6C34878D82A}">
                    <a16:rowId xmlns:a16="http://schemas.microsoft.com/office/drawing/2014/main" val="10005"/>
                  </a:ext>
                </a:extLst>
              </a:tr>
              <a:tr h="3207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
                      </a:r>
                      <a:r>
                        <a:rPr lang="en-US" dirty="0">
                          <a:sym typeface="Wingdings" panose="05000000000000000000" pitchFamily="2" charset="2"/>
                        </a:rPr>
                        <a:t>: </a:t>
                      </a:r>
                      <a:r>
                        <a:rPr lang="en-US" sz="1200" dirty="0"/>
                        <a:t>  </a:t>
                      </a:r>
                      <a:r>
                        <a:rPr lang="en-US" dirty="0"/>
                        <a:t>Choice 2</a:t>
                      </a:r>
                    </a:p>
                  </a:txBody>
                  <a:tcPr/>
                </a:tc>
                <a:extLst>
                  <a:ext uri="{0D108BD9-81ED-4DB2-BD59-A6C34878D82A}">
                    <a16:rowId xmlns:a16="http://schemas.microsoft.com/office/drawing/2014/main" val="3796678813"/>
                  </a:ext>
                </a:extLst>
              </a:tr>
              <a:tr h="3207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
                      </a:r>
                      <a:r>
                        <a:rPr lang="en-US" dirty="0">
                          <a:sym typeface="Wingdings" panose="05000000000000000000" pitchFamily="2" charset="2"/>
                        </a:rPr>
                        <a:t>:  </a:t>
                      </a:r>
                      <a:r>
                        <a:rPr lang="en-US" dirty="0"/>
                        <a:t>Choice   3</a:t>
                      </a:r>
                    </a:p>
                  </a:txBody>
                  <a:tcPr/>
                </a:tc>
                <a:extLst>
                  <a:ext uri="{0D108BD9-81ED-4DB2-BD59-A6C34878D82A}">
                    <a16:rowId xmlns:a16="http://schemas.microsoft.com/office/drawing/2014/main" val="201966067"/>
                  </a:ext>
                </a:extLst>
              </a:tr>
              <a:tr h="3207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
                      </a:r>
                      <a:r>
                        <a:rPr lang="en-US" dirty="0">
                          <a:sym typeface="Wingdings" panose="05000000000000000000" pitchFamily="2" charset="2"/>
                        </a:rPr>
                        <a:t>: </a:t>
                      </a:r>
                      <a:r>
                        <a:rPr lang="en-US" sz="1200" dirty="0"/>
                        <a:t>  </a:t>
                      </a:r>
                      <a:r>
                        <a:rPr lang="en-US" dirty="0"/>
                        <a:t>Choice 4</a:t>
                      </a:r>
                    </a:p>
                  </a:txBody>
                  <a:tcPr/>
                </a:tc>
                <a:extLst>
                  <a:ext uri="{0D108BD9-81ED-4DB2-BD59-A6C34878D82A}">
                    <a16:rowId xmlns:a16="http://schemas.microsoft.com/office/drawing/2014/main" val="1897354677"/>
                  </a:ext>
                </a:extLst>
              </a:tr>
            </a:tbl>
          </a:graphicData>
        </a:graphic>
      </p:graphicFrame>
      <p:pic>
        <p:nvPicPr>
          <p:cNvPr id="2050" name="Picture 2">
            <a:extLst>
              <a:ext uri="{FF2B5EF4-FFF2-40B4-BE49-F238E27FC236}">
                <a16:creationId xmlns:a16="http://schemas.microsoft.com/office/drawing/2014/main" id="{8E9851C8-FFBA-3C15-7166-46E70808D7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1400527"/>
            <a:ext cx="9906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802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4829"/>
            <a:ext cx="8229600" cy="1143000"/>
          </a:xfrm>
        </p:spPr>
        <p:txBody>
          <a:bodyPr>
            <a:normAutofit fontScale="90000"/>
          </a:bodyPr>
          <a:lstStyle/>
          <a:p>
            <a:r>
              <a:rPr lang="en-US" dirty="0">
                <a:solidFill>
                  <a:srgbClr val="FF0000"/>
                </a:solidFill>
              </a:rPr>
              <a:t>Answer  2:</a:t>
            </a:r>
            <a:br>
              <a:rPr lang="en-US" sz="3600" dirty="0"/>
            </a:br>
            <a:r>
              <a:rPr lang="en-US" sz="3600" dirty="0"/>
              <a:t>BOW explained (word sequence is not used)</a:t>
            </a:r>
            <a:br>
              <a:rPr lang="en-US" dirty="0"/>
            </a:br>
            <a:r>
              <a:rPr lang="en-US" sz="2000" dirty="0">
                <a:hlinkClick r:id="rId2"/>
              </a:rPr>
              <a:t>https://machinelearningmastery.com/gentle-introduction-bag-words-mo</a:t>
            </a:r>
            <a:br>
              <a:rPr lang="en-US" dirty="0"/>
            </a:br>
            <a:endParaRPr lang="en-US" dirty="0">
              <a:solidFill>
                <a:srgbClr val="FF0000"/>
              </a:solidFill>
            </a:endParaRPr>
          </a:p>
        </p:txBody>
      </p:sp>
      <p:sp>
        <p:nvSpPr>
          <p:cNvPr id="3" name="Content Placeholder 2"/>
          <p:cNvSpPr>
            <a:spLocks noGrp="1"/>
          </p:cNvSpPr>
          <p:nvPr>
            <p:ph sz="half" idx="1"/>
          </p:nvPr>
        </p:nvSpPr>
        <p:spPr>
          <a:xfrm>
            <a:off x="457200" y="1600200"/>
            <a:ext cx="3962400" cy="1828800"/>
          </a:xfrm>
        </p:spPr>
        <p:txBody>
          <a:bodyPr>
            <a:normAutofit fontScale="47500" lnSpcReduction="20000"/>
          </a:bodyPr>
          <a:lstStyle/>
          <a:p>
            <a:pPr marL="0" indent="0">
              <a:buNone/>
            </a:pPr>
            <a:r>
              <a:rPr lang="en-US" sz="4900" i="1" dirty="0"/>
              <a:t>Collect data</a:t>
            </a:r>
          </a:p>
          <a:p>
            <a:pPr marL="0" indent="0">
              <a:buNone/>
            </a:pPr>
            <a:r>
              <a:rPr lang="en-US" sz="4900" i="1" dirty="0"/>
              <a:t>a) It was the best of times</a:t>
            </a:r>
          </a:p>
          <a:p>
            <a:pPr marL="0" indent="0">
              <a:buNone/>
            </a:pPr>
            <a:r>
              <a:rPr lang="en-US" sz="4900" i="1" dirty="0"/>
              <a:t>b) it was the worst of times,</a:t>
            </a:r>
          </a:p>
          <a:p>
            <a:pPr marL="0" indent="0">
              <a:buNone/>
            </a:pPr>
            <a:r>
              <a:rPr lang="en-US" sz="4900" i="1" dirty="0"/>
              <a:t>c) it was the age of wisdom,</a:t>
            </a:r>
          </a:p>
          <a:p>
            <a:pPr marL="0" indent="0">
              <a:buNone/>
            </a:pPr>
            <a:r>
              <a:rPr lang="en-US" sz="4900" i="1" dirty="0"/>
              <a:t>d) it was the</a:t>
            </a:r>
            <a:r>
              <a:rPr lang="en-US" sz="4900" i="1" dirty="0">
                <a:solidFill>
                  <a:srgbClr val="FF0000"/>
                </a:solidFill>
              </a:rPr>
              <a:t> </a:t>
            </a:r>
            <a:r>
              <a:rPr lang="en-US" sz="4900" i="1" dirty="0"/>
              <a:t>age of</a:t>
            </a:r>
            <a:r>
              <a:rPr lang="en-US" sz="4900" i="1" dirty="0">
                <a:solidFill>
                  <a:srgbClr val="FF0000"/>
                </a:solidFill>
              </a:rPr>
              <a:t> </a:t>
            </a:r>
            <a:r>
              <a:rPr lang="en-US" sz="4900" i="1" dirty="0"/>
              <a:t>foolishness,</a:t>
            </a:r>
          </a:p>
          <a:p>
            <a:endParaRPr lang="en-US" sz="4900" i="1" dirty="0"/>
          </a:p>
        </p:txBody>
      </p:sp>
      <p:sp>
        <p:nvSpPr>
          <p:cNvPr id="4" name="Footer Placeholder 3"/>
          <p:cNvSpPr>
            <a:spLocks noGrp="1"/>
          </p:cNvSpPr>
          <p:nvPr>
            <p:ph type="ftr" sz="quarter" idx="11"/>
          </p:nvPr>
        </p:nvSpPr>
        <p:spPr>
          <a:xfrm>
            <a:off x="2362200" y="6366221"/>
            <a:ext cx="2895600" cy="365125"/>
          </a:xfrm>
        </p:spPr>
        <p:txBody>
          <a:bodyPr/>
          <a:lstStyle/>
          <a:p>
            <a:r>
              <a:rPr lang="en-US"/>
              <a:t>Word  rep. &amp; seq2seq v240409a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11</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509772748"/>
              </p:ext>
            </p:extLst>
          </p:nvPr>
        </p:nvGraphicFramePr>
        <p:xfrm>
          <a:off x="1295400" y="3429000"/>
          <a:ext cx="7391400" cy="2937428"/>
        </p:xfrm>
        <a:graphic>
          <a:graphicData uri="http://schemas.openxmlformats.org/drawingml/2006/table">
            <a:tbl>
              <a:tblPr firstRow="1" bandRow="1">
                <a:tableStyleId>{5C22544A-7EE6-4342-B048-85BDC9FD1C3A}</a:tableStyleId>
              </a:tblPr>
              <a:tblGrid>
                <a:gridCol w="739140">
                  <a:extLst>
                    <a:ext uri="{9D8B030D-6E8A-4147-A177-3AD203B41FA5}">
                      <a16:colId xmlns:a16="http://schemas.microsoft.com/office/drawing/2014/main" val="20000"/>
                    </a:ext>
                  </a:extLst>
                </a:gridCol>
                <a:gridCol w="739140">
                  <a:extLst>
                    <a:ext uri="{9D8B030D-6E8A-4147-A177-3AD203B41FA5}">
                      <a16:colId xmlns:a16="http://schemas.microsoft.com/office/drawing/2014/main" val="20001"/>
                    </a:ext>
                  </a:extLst>
                </a:gridCol>
                <a:gridCol w="739140">
                  <a:extLst>
                    <a:ext uri="{9D8B030D-6E8A-4147-A177-3AD203B41FA5}">
                      <a16:colId xmlns:a16="http://schemas.microsoft.com/office/drawing/2014/main" val="20002"/>
                    </a:ext>
                  </a:extLst>
                </a:gridCol>
                <a:gridCol w="739140">
                  <a:extLst>
                    <a:ext uri="{9D8B030D-6E8A-4147-A177-3AD203B41FA5}">
                      <a16:colId xmlns:a16="http://schemas.microsoft.com/office/drawing/2014/main" val="20003"/>
                    </a:ext>
                  </a:extLst>
                </a:gridCol>
                <a:gridCol w="739140">
                  <a:extLst>
                    <a:ext uri="{9D8B030D-6E8A-4147-A177-3AD203B41FA5}">
                      <a16:colId xmlns:a16="http://schemas.microsoft.com/office/drawing/2014/main" val="20004"/>
                    </a:ext>
                  </a:extLst>
                </a:gridCol>
                <a:gridCol w="739140">
                  <a:extLst>
                    <a:ext uri="{9D8B030D-6E8A-4147-A177-3AD203B41FA5}">
                      <a16:colId xmlns:a16="http://schemas.microsoft.com/office/drawing/2014/main" val="20005"/>
                    </a:ext>
                  </a:extLst>
                </a:gridCol>
                <a:gridCol w="739140">
                  <a:extLst>
                    <a:ext uri="{9D8B030D-6E8A-4147-A177-3AD203B41FA5}">
                      <a16:colId xmlns:a16="http://schemas.microsoft.com/office/drawing/2014/main" val="20006"/>
                    </a:ext>
                  </a:extLst>
                </a:gridCol>
                <a:gridCol w="739140">
                  <a:extLst>
                    <a:ext uri="{9D8B030D-6E8A-4147-A177-3AD203B41FA5}">
                      <a16:colId xmlns:a16="http://schemas.microsoft.com/office/drawing/2014/main" val="20007"/>
                    </a:ext>
                  </a:extLst>
                </a:gridCol>
                <a:gridCol w="739140">
                  <a:extLst>
                    <a:ext uri="{9D8B030D-6E8A-4147-A177-3AD203B41FA5}">
                      <a16:colId xmlns:a16="http://schemas.microsoft.com/office/drawing/2014/main" val="20008"/>
                    </a:ext>
                  </a:extLst>
                </a:gridCol>
                <a:gridCol w="739140">
                  <a:extLst>
                    <a:ext uri="{9D8B030D-6E8A-4147-A177-3AD203B41FA5}">
                      <a16:colId xmlns:a16="http://schemas.microsoft.com/office/drawing/2014/main" val="20009"/>
                    </a:ext>
                  </a:extLst>
                </a:gridCol>
              </a:tblGrid>
              <a:tr h="44196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8</a:t>
                      </a:r>
                    </a:p>
                  </a:txBody>
                  <a:tcPr/>
                </a:tc>
                <a:tc>
                  <a:txBody>
                    <a:bodyPr/>
                    <a:lstStyle/>
                    <a:p>
                      <a:r>
                        <a:rPr lang="en-US" dirty="0"/>
                        <a:t>9</a:t>
                      </a:r>
                    </a:p>
                  </a:txBody>
                  <a:tcPr/>
                </a:tc>
                <a:tc>
                  <a:txBody>
                    <a:bodyPr/>
                    <a:lstStyle/>
                    <a:p>
                      <a:r>
                        <a:rPr lang="en-US" dirty="0"/>
                        <a:t>10</a:t>
                      </a:r>
                    </a:p>
                  </a:txBody>
                  <a:tcPr/>
                </a:tc>
                <a:extLst>
                  <a:ext uri="{0D108BD9-81ED-4DB2-BD59-A6C34878D82A}">
                    <a16:rowId xmlns:a16="http://schemas.microsoft.com/office/drawing/2014/main" val="10000"/>
                  </a:ext>
                </a:extLst>
              </a:tr>
              <a:tr h="1032428">
                <a:tc>
                  <a:txBody>
                    <a:bodyPr/>
                    <a:lstStyle/>
                    <a:p>
                      <a:r>
                        <a:rPr lang="en-US" dirty="0"/>
                        <a:t>It</a:t>
                      </a:r>
                    </a:p>
                  </a:txBody>
                  <a:tcPr/>
                </a:tc>
                <a:tc>
                  <a:txBody>
                    <a:bodyPr/>
                    <a:lstStyle/>
                    <a:p>
                      <a:r>
                        <a:rPr lang="en-US" dirty="0"/>
                        <a:t>was</a:t>
                      </a:r>
                    </a:p>
                  </a:txBody>
                  <a:tcPr/>
                </a:tc>
                <a:tc>
                  <a:txBody>
                    <a:bodyPr/>
                    <a:lstStyle/>
                    <a:p>
                      <a:r>
                        <a:rPr lang="en-US" dirty="0"/>
                        <a:t>the</a:t>
                      </a:r>
                    </a:p>
                  </a:txBody>
                  <a:tcPr/>
                </a:tc>
                <a:tc>
                  <a:txBody>
                    <a:bodyPr/>
                    <a:lstStyle/>
                    <a:p>
                      <a:r>
                        <a:rPr lang="en-US" dirty="0"/>
                        <a:t>best</a:t>
                      </a:r>
                    </a:p>
                  </a:txBody>
                  <a:tcPr/>
                </a:tc>
                <a:tc>
                  <a:txBody>
                    <a:bodyPr/>
                    <a:lstStyle/>
                    <a:p>
                      <a:r>
                        <a:rPr lang="en-US" dirty="0"/>
                        <a:t>of</a:t>
                      </a:r>
                    </a:p>
                  </a:txBody>
                  <a:tcPr/>
                </a:tc>
                <a:tc>
                  <a:txBody>
                    <a:bodyPr/>
                    <a:lstStyle/>
                    <a:p>
                      <a:r>
                        <a:rPr lang="en-US" dirty="0"/>
                        <a:t>times</a:t>
                      </a:r>
                    </a:p>
                  </a:txBody>
                  <a:tcPr/>
                </a:tc>
                <a:tc>
                  <a:txBody>
                    <a:bodyPr/>
                    <a:lstStyle/>
                    <a:p>
                      <a:r>
                        <a:rPr lang="en-US" dirty="0"/>
                        <a:t>worst</a:t>
                      </a:r>
                    </a:p>
                  </a:txBody>
                  <a:tcPr/>
                </a:tc>
                <a:tc>
                  <a:txBody>
                    <a:bodyPr/>
                    <a:lstStyle/>
                    <a:p>
                      <a:r>
                        <a:rPr lang="en-US" dirty="0"/>
                        <a:t>age</a:t>
                      </a:r>
                    </a:p>
                  </a:txBody>
                  <a:tcPr/>
                </a:tc>
                <a:tc>
                  <a:txBody>
                    <a:bodyPr/>
                    <a:lstStyle/>
                    <a:p>
                      <a:r>
                        <a:rPr lang="en-US" dirty="0"/>
                        <a:t>wisdom</a:t>
                      </a:r>
                    </a:p>
                  </a:txBody>
                  <a:tcPr/>
                </a:tc>
                <a:tc>
                  <a:txBody>
                    <a:bodyPr/>
                    <a:lstStyle/>
                    <a:p>
                      <a:r>
                        <a:rPr lang="en-US" dirty="0"/>
                        <a:t>Foolishness</a:t>
                      </a:r>
                    </a:p>
                  </a:txBody>
                  <a:tcPr/>
                </a:tc>
                <a:extLst>
                  <a:ext uri="{0D108BD9-81ED-4DB2-BD59-A6C34878D82A}">
                    <a16:rowId xmlns:a16="http://schemas.microsoft.com/office/drawing/2014/main" val="10001"/>
                  </a:ext>
                </a:extLst>
              </a:tr>
              <a:tr h="333542">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2"/>
                  </a:ext>
                </a:extLst>
              </a:tr>
              <a:tr h="333542">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3"/>
                  </a:ext>
                </a:extLst>
              </a:tr>
              <a:tr h="333542">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0004"/>
                  </a:ext>
                </a:extLst>
              </a:tr>
              <a:tr h="333542">
                <a:tc>
                  <a:txBody>
                    <a:bodyPr/>
                    <a:lstStyle/>
                    <a:p>
                      <a:r>
                        <a:rPr lang="en-US" dirty="0">
                          <a:solidFill>
                            <a:srgbClr val="FF0000"/>
                          </a:solidFill>
                        </a:rPr>
                        <a:t>1</a:t>
                      </a:r>
                    </a:p>
                  </a:txBody>
                  <a:tcPr/>
                </a:tc>
                <a:tc>
                  <a:txBody>
                    <a:bodyPr/>
                    <a:lstStyle/>
                    <a:p>
                      <a:r>
                        <a:rPr lang="en-US" dirty="0">
                          <a:solidFill>
                            <a:srgbClr val="FF0000"/>
                          </a:solidFill>
                        </a:rPr>
                        <a:t>1</a:t>
                      </a:r>
                    </a:p>
                  </a:txBody>
                  <a:tcPr/>
                </a:tc>
                <a:tc>
                  <a:txBody>
                    <a:bodyPr/>
                    <a:lstStyle/>
                    <a:p>
                      <a:r>
                        <a:rPr lang="en-US" dirty="0">
                          <a:solidFill>
                            <a:srgbClr val="FF0000"/>
                          </a:solidFill>
                        </a:rPr>
                        <a:t>1</a:t>
                      </a:r>
                    </a:p>
                  </a:txBody>
                  <a:tcPr/>
                </a:tc>
                <a:tc>
                  <a:txBody>
                    <a:bodyPr/>
                    <a:lstStyle/>
                    <a:p>
                      <a:r>
                        <a:rPr lang="en-US" dirty="0">
                          <a:solidFill>
                            <a:srgbClr val="FF0000"/>
                          </a:solidFill>
                        </a:rPr>
                        <a:t>0</a:t>
                      </a:r>
                    </a:p>
                  </a:txBody>
                  <a:tcPr/>
                </a:tc>
                <a:tc>
                  <a:txBody>
                    <a:bodyPr/>
                    <a:lstStyle/>
                    <a:p>
                      <a:r>
                        <a:rPr lang="en-US" dirty="0">
                          <a:solidFill>
                            <a:srgbClr val="FF0000"/>
                          </a:solidFill>
                        </a:rPr>
                        <a:t>1</a:t>
                      </a:r>
                    </a:p>
                  </a:txBody>
                  <a:tcPr/>
                </a:tc>
                <a:tc>
                  <a:txBody>
                    <a:bodyPr/>
                    <a:lstStyle/>
                    <a:p>
                      <a:r>
                        <a:rPr lang="en-US" dirty="0">
                          <a:solidFill>
                            <a:srgbClr val="FF0000"/>
                          </a:solidFill>
                        </a:rPr>
                        <a:t>0</a:t>
                      </a:r>
                    </a:p>
                  </a:txBody>
                  <a:tcPr/>
                </a:tc>
                <a:tc>
                  <a:txBody>
                    <a:bodyPr/>
                    <a:lstStyle/>
                    <a:p>
                      <a:r>
                        <a:rPr lang="en-US" dirty="0">
                          <a:solidFill>
                            <a:srgbClr val="FF0000"/>
                          </a:solidFill>
                        </a:rPr>
                        <a:t>0</a:t>
                      </a:r>
                    </a:p>
                  </a:txBody>
                  <a:tcPr/>
                </a:tc>
                <a:tc>
                  <a:txBody>
                    <a:bodyPr/>
                    <a:lstStyle/>
                    <a:p>
                      <a:r>
                        <a:rPr lang="en-US" dirty="0">
                          <a:solidFill>
                            <a:srgbClr val="FF0000"/>
                          </a:solidFill>
                        </a:rPr>
                        <a:t>1</a:t>
                      </a:r>
                    </a:p>
                  </a:txBody>
                  <a:tcPr/>
                </a:tc>
                <a:tc>
                  <a:txBody>
                    <a:bodyPr/>
                    <a:lstStyle/>
                    <a:p>
                      <a:r>
                        <a:rPr lang="en-US" dirty="0">
                          <a:solidFill>
                            <a:srgbClr val="FF0000"/>
                          </a:solidFill>
                        </a:rPr>
                        <a:t>0</a:t>
                      </a:r>
                    </a:p>
                  </a:txBody>
                  <a:tcPr/>
                </a:tc>
                <a:tc>
                  <a:txBody>
                    <a:bodyPr/>
                    <a:lstStyle/>
                    <a:p>
                      <a:r>
                        <a:rPr lang="en-US" dirty="0">
                          <a:solidFill>
                            <a:srgbClr val="FF0000"/>
                          </a:solidFill>
                        </a:rPr>
                        <a:t>1</a:t>
                      </a:r>
                    </a:p>
                  </a:txBody>
                  <a:tcP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335342549"/>
              </p:ext>
            </p:extLst>
          </p:nvPr>
        </p:nvGraphicFramePr>
        <p:xfrm>
          <a:off x="152400" y="3505200"/>
          <a:ext cx="1066800" cy="3050871"/>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tblGrid>
              <a:tr h="356971">
                <a:tc>
                  <a:txBody>
                    <a:bodyPr/>
                    <a:lstStyle/>
                    <a:p>
                      <a:r>
                        <a:rPr lang="en-US" dirty="0"/>
                        <a:t>sentence</a:t>
                      </a:r>
                    </a:p>
                  </a:txBody>
                  <a:tcPr/>
                </a:tc>
                <a:extLst>
                  <a:ext uri="{0D108BD9-81ED-4DB2-BD59-A6C34878D82A}">
                    <a16:rowId xmlns:a16="http://schemas.microsoft.com/office/drawing/2014/main" val="10000"/>
                  </a:ext>
                </a:extLst>
              </a:tr>
              <a:tr h="981669">
                <a:tc>
                  <a:txBody>
                    <a:bodyPr/>
                    <a:lstStyle/>
                    <a:p>
                      <a:endParaRPr lang="en-US" dirty="0"/>
                    </a:p>
                  </a:txBody>
                  <a:tcPr/>
                </a:tc>
                <a:extLst>
                  <a:ext uri="{0D108BD9-81ED-4DB2-BD59-A6C34878D82A}">
                    <a16:rowId xmlns:a16="http://schemas.microsoft.com/office/drawing/2014/main" val="10001"/>
                  </a:ext>
                </a:extLst>
              </a:tr>
              <a:tr h="356971">
                <a:tc>
                  <a:txBody>
                    <a:bodyPr/>
                    <a:lstStyle/>
                    <a:p>
                      <a:r>
                        <a:rPr lang="en-US" dirty="0"/>
                        <a:t>a</a:t>
                      </a:r>
                    </a:p>
                  </a:txBody>
                  <a:tcPr/>
                </a:tc>
                <a:extLst>
                  <a:ext uri="{0D108BD9-81ED-4DB2-BD59-A6C34878D82A}">
                    <a16:rowId xmlns:a16="http://schemas.microsoft.com/office/drawing/2014/main" val="10002"/>
                  </a:ext>
                </a:extLst>
              </a:tr>
              <a:tr h="386718">
                <a:tc>
                  <a:txBody>
                    <a:bodyPr/>
                    <a:lstStyle/>
                    <a:p>
                      <a:r>
                        <a:rPr lang="en-US" dirty="0"/>
                        <a:t>b</a:t>
                      </a:r>
                    </a:p>
                  </a:txBody>
                  <a:tcPr/>
                </a:tc>
                <a:extLst>
                  <a:ext uri="{0D108BD9-81ED-4DB2-BD59-A6C34878D82A}">
                    <a16:rowId xmlns:a16="http://schemas.microsoft.com/office/drawing/2014/main" val="10003"/>
                  </a:ext>
                </a:extLst>
              </a:tr>
              <a:tr h="371844">
                <a:tc>
                  <a:txBody>
                    <a:bodyPr/>
                    <a:lstStyle/>
                    <a:p>
                      <a:r>
                        <a:rPr lang="en-US" dirty="0"/>
                        <a:t>C</a:t>
                      </a:r>
                    </a:p>
                  </a:txBody>
                  <a:tcPr/>
                </a:tc>
                <a:extLst>
                  <a:ext uri="{0D108BD9-81ED-4DB2-BD59-A6C34878D82A}">
                    <a16:rowId xmlns:a16="http://schemas.microsoft.com/office/drawing/2014/main" val="10004"/>
                  </a:ext>
                </a:extLst>
              </a:tr>
              <a:tr h="406848">
                <a:tc>
                  <a:txBody>
                    <a:bodyPr/>
                    <a:lstStyle/>
                    <a:p>
                      <a:r>
                        <a:rPr lang="en-US" sz="1600" dirty="0"/>
                        <a:t>d(choice 3 is correct</a:t>
                      </a:r>
                    </a:p>
                  </a:txBody>
                  <a:tcPr/>
                </a:tc>
                <a:extLst>
                  <a:ext uri="{0D108BD9-81ED-4DB2-BD59-A6C34878D82A}">
                    <a16:rowId xmlns:a16="http://schemas.microsoft.com/office/drawing/2014/main" val="10005"/>
                  </a:ext>
                </a:extLst>
              </a:tr>
            </a:tbl>
          </a:graphicData>
        </a:graphic>
      </p:graphicFrame>
      <p:sp>
        <p:nvSpPr>
          <p:cNvPr id="10" name="Content Placeholder 5"/>
          <p:cNvSpPr txBox="1">
            <a:spLocks/>
          </p:cNvSpPr>
          <p:nvPr/>
        </p:nvSpPr>
        <p:spPr>
          <a:xfrm>
            <a:off x="6743700" y="1360142"/>
            <a:ext cx="4800600" cy="2057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endParaRPr lang="en-US" sz="2400" b="1" dirty="0"/>
          </a:p>
        </p:txBody>
      </p:sp>
      <p:sp>
        <p:nvSpPr>
          <p:cNvPr id="11" name="Content Placeholder 10"/>
          <p:cNvSpPr>
            <a:spLocks noGrp="1"/>
          </p:cNvSpPr>
          <p:nvPr>
            <p:ph sz="half" idx="2"/>
          </p:nvPr>
        </p:nvSpPr>
        <p:spPr>
          <a:xfrm>
            <a:off x="4267200" y="1295400"/>
            <a:ext cx="4876800" cy="4525963"/>
          </a:xfrm>
        </p:spPr>
        <p:txBody>
          <a:bodyPr>
            <a:normAutofit/>
          </a:bodyPr>
          <a:lstStyle/>
          <a:p>
            <a:r>
              <a:rPr lang="en-US" sz="2400" dirty="0"/>
              <a:t>3. Create vector</a:t>
            </a:r>
          </a:p>
          <a:p>
            <a:r>
              <a:rPr lang="en-US" sz="2400" b="1" dirty="0"/>
              <a:t>Create Document Vectors</a:t>
            </a:r>
          </a:p>
          <a:p>
            <a:r>
              <a:rPr lang="en-US" sz="2400" b="1" dirty="0"/>
              <a:t>Since there are 10 words, </a:t>
            </a:r>
          </a:p>
          <a:p>
            <a:r>
              <a:rPr lang="en-US" sz="2400" b="1" dirty="0"/>
              <a:t>So, the representation for each sentence is a vector of size 10x1</a:t>
            </a:r>
          </a:p>
        </p:txBody>
      </p:sp>
    </p:spTree>
    <p:extLst>
      <p:ext uri="{BB962C8B-B14F-4D97-AF65-F5344CB8AC3E}">
        <p14:creationId xmlns:p14="http://schemas.microsoft.com/office/powerpoint/2010/main" val="4191132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BOW: cleaning</a:t>
            </a:r>
          </a:p>
        </p:txBody>
      </p:sp>
      <p:sp>
        <p:nvSpPr>
          <p:cNvPr id="8" name="Content Placeholder 7"/>
          <p:cNvSpPr>
            <a:spLocks noGrp="1"/>
          </p:cNvSpPr>
          <p:nvPr>
            <p:ph idx="1"/>
          </p:nvPr>
        </p:nvSpPr>
        <p:spPr/>
        <p:txBody>
          <a:bodyPr>
            <a:normAutofit fontScale="92500" lnSpcReduction="20000"/>
          </a:bodyPr>
          <a:lstStyle/>
          <a:p>
            <a:pPr fontAlgn="base"/>
            <a:r>
              <a:rPr lang="en-US" dirty="0"/>
              <a:t>If the vocabulary is too large, cleaning is needed.</a:t>
            </a:r>
          </a:p>
          <a:p>
            <a:pPr fontAlgn="base"/>
            <a:r>
              <a:rPr lang="en-US" dirty="0"/>
              <a:t>such as:</a:t>
            </a:r>
          </a:p>
          <a:p>
            <a:pPr fontAlgn="base"/>
            <a:r>
              <a:rPr lang="en-US" dirty="0"/>
              <a:t>Ignoring case</a:t>
            </a:r>
          </a:p>
          <a:p>
            <a:pPr fontAlgn="base"/>
            <a:r>
              <a:rPr lang="en-US" dirty="0"/>
              <a:t>Ignoring punctuation</a:t>
            </a:r>
          </a:p>
          <a:p>
            <a:pPr fontAlgn="base"/>
            <a:r>
              <a:rPr lang="en-US" dirty="0"/>
              <a:t>Ignoring frequent words that don’t contain much information, called stop words, like “a,” “of,” etc.</a:t>
            </a:r>
          </a:p>
          <a:p>
            <a:pPr fontAlgn="base"/>
            <a:r>
              <a:rPr lang="en-US" dirty="0"/>
              <a:t>Fixing misspelled words.</a:t>
            </a:r>
          </a:p>
          <a:p>
            <a:pPr fontAlgn="base"/>
            <a:r>
              <a:rPr lang="en-US" dirty="0"/>
              <a:t>Reducing words to their stem (e.g., “play” “plays” “playing” are considered as the same) using </a:t>
            </a:r>
            <a:r>
              <a:rPr lang="en-US" u="sng" dirty="0"/>
              <a:t>stemming algorithms</a:t>
            </a:r>
            <a:r>
              <a:rPr lang="en-US" dirty="0"/>
              <a:t>.</a:t>
            </a:r>
          </a:p>
          <a:p>
            <a:endParaRPr lang="en-US" dirty="0"/>
          </a:p>
        </p:txBody>
      </p:sp>
      <p:sp>
        <p:nvSpPr>
          <p:cNvPr id="5" name="Footer Placeholder 4"/>
          <p:cNvSpPr>
            <a:spLocks noGrp="1"/>
          </p:cNvSpPr>
          <p:nvPr>
            <p:ph type="ftr" sz="quarter" idx="11"/>
          </p:nvPr>
        </p:nvSpPr>
        <p:spPr/>
        <p:txBody>
          <a:bodyPr/>
          <a:lstStyle/>
          <a:p>
            <a:r>
              <a:rPr lang="en-US"/>
              <a:t>Word  rep. &amp; seq2seq v240409a</a:t>
            </a:r>
          </a:p>
        </p:txBody>
      </p:sp>
      <p:sp>
        <p:nvSpPr>
          <p:cNvPr id="6" name="Slide Number Placeholder 5"/>
          <p:cNvSpPr>
            <a:spLocks noGrp="1"/>
          </p:cNvSpPr>
          <p:nvPr>
            <p:ph type="sldNum" sz="quarter" idx="12"/>
          </p:nvPr>
        </p:nvSpPr>
        <p:spPr/>
        <p:txBody>
          <a:bodyPr/>
          <a:lstStyle/>
          <a:p>
            <a:fld id="{7C12A529-2220-4038-9210-A21DB7BAEFCE}" type="slidenum">
              <a:rPr lang="en-US" smtClean="0"/>
              <a:t>12</a:t>
            </a:fld>
            <a:endParaRPr lang="en-US"/>
          </a:p>
        </p:txBody>
      </p:sp>
    </p:spTree>
    <p:extLst>
      <p:ext uri="{BB962C8B-B14F-4D97-AF65-F5344CB8AC3E}">
        <p14:creationId xmlns:p14="http://schemas.microsoft.com/office/powerpoint/2010/main" val="2961811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 TF-IDF (term frequency-inverse document frequency)</a:t>
            </a:r>
          </a:p>
        </p:txBody>
      </p:sp>
      <p:sp>
        <p:nvSpPr>
          <p:cNvPr id="3" name="Content Placeholder 2"/>
          <p:cNvSpPr>
            <a:spLocks noGrp="1"/>
          </p:cNvSpPr>
          <p:nvPr>
            <p:ph idx="1"/>
          </p:nvPr>
        </p:nvSpPr>
        <p:spPr/>
        <p:txBody>
          <a:bodyPr>
            <a:noAutofit/>
          </a:bodyPr>
          <a:lstStyle/>
          <a:p>
            <a:r>
              <a:rPr lang="en-US" sz="2400" b="1" dirty="0" err="1"/>
              <a:t>tf</a:t>
            </a:r>
            <a:r>
              <a:rPr lang="en-US" sz="2400" b="1" dirty="0"/>
              <a:t>–</a:t>
            </a:r>
            <a:r>
              <a:rPr lang="en-US" sz="2400" b="1" dirty="0" err="1"/>
              <a:t>idf</a:t>
            </a:r>
            <a:r>
              <a:rPr lang="en-US" sz="2400" dirty="0"/>
              <a:t> or </a:t>
            </a:r>
            <a:r>
              <a:rPr lang="en-US" sz="2400" b="1" dirty="0"/>
              <a:t>TFIDF</a:t>
            </a:r>
            <a:r>
              <a:rPr lang="en-US" sz="2400" dirty="0"/>
              <a:t>, is a numerical statistic method to reflect the importance of a word is in a document</a:t>
            </a:r>
          </a:p>
          <a:p>
            <a:r>
              <a:rPr lang="en-US" sz="2400" dirty="0"/>
              <a:t>If a word appears frequently in </a:t>
            </a:r>
            <a:r>
              <a:rPr lang="en-US" sz="2400" u="sng" dirty="0">
                <a:solidFill>
                  <a:srgbClr val="FF0000"/>
                </a:solidFill>
              </a:rPr>
              <a:t>a document</a:t>
            </a:r>
            <a:r>
              <a:rPr lang="en-US" sz="2400" dirty="0"/>
              <a:t>, that means it is important. Result in a </a:t>
            </a:r>
            <a:r>
              <a:rPr lang="en-US" sz="2400" u="sng" dirty="0"/>
              <a:t>high score</a:t>
            </a:r>
            <a:r>
              <a:rPr lang="en-US" sz="2400" dirty="0"/>
              <a:t>.</a:t>
            </a:r>
          </a:p>
          <a:p>
            <a:r>
              <a:rPr lang="en-US" sz="2400" dirty="0"/>
              <a:t>But if a word appears in </a:t>
            </a:r>
            <a:r>
              <a:rPr lang="en-US" sz="2400" u="sng" dirty="0">
                <a:solidFill>
                  <a:srgbClr val="FF0000"/>
                </a:solidFill>
              </a:rPr>
              <a:t>many documents</a:t>
            </a:r>
            <a:r>
              <a:rPr lang="en-US" sz="2400" dirty="0"/>
              <a:t>, it is not </a:t>
            </a:r>
            <a:r>
              <a:rPr lang="en-US" sz="2400" u="sng" dirty="0"/>
              <a:t>a unique identifier</a:t>
            </a:r>
            <a:r>
              <a:rPr lang="en-US" sz="2400" dirty="0"/>
              <a:t>. Result in a </a:t>
            </a:r>
            <a:r>
              <a:rPr lang="en-US" sz="2400" u="sng" dirty="0"/>
              <a:t>low score. </a:t>
            </a:r>
          </a:p>
          <a:p>
            <a:r>
              <a:rPr lang="en-US" sz="2400" dirty="0"/>
              <a:t>It can be used to rank web pages </a:t>
            </a:r>
            <a:r>
              <a:rPr lang="en-US" sz="1100" dirty="0">
                <a:hlinkClick r:id="rId2"/>
              </a:rPr>
              <a:t>https://www.geeksforgeeks.org/tf-idf-model-for-page-ranking/</a:t>
            </a:r>
            <a:endParaRPr lang="en-US" sz="1100" dirty="0"/>
          </a:p>
          <a:p>
            <a:r>
              <a:rPr lang="en-US" sz="2400" dirty="0"/>
              <a:t>Therefore,</a:t>
            </a:r>
          </a:p>
          <a:p>
            <a:pPr lvl="1"/>
            <a:r>
              <a:rPr lang="en-US" sz="2400" dirty="0"/>
              <a:t>common words such as "the“, "for" “this” which appear in </a:t>
            </a:r>
            <a:r>
              <a:rPr lang="en-US" sz="2400" i="1" u="sng" dirty="0"/>
              <a:t>many</a:t>
            </a:r>
            <a:r>
              <a:rPr lang="en-US" sz="2400" u="sng" dirty="0"/>
              <a:t> </a:t>
            </a:r>
            <a:r>
              <a:rPr lang="en-US" sz="2400" dirty="0"/>
              <a:t>documents, </a:t>
            </a:r>
            <a:r>
              <a:rPr lang="en-US" sz="2400" dirty="0" err="1"/>
              <a:t>TFIDf</a:t>
            </a:r>
            <a:r>
              <a:rPr lang="en-US" sz="2400" dirty="0"/>
              <a:t> will be scaled down. </a:t>
            </a:r>
          </a:p>
          <a:p>
            <a:pPr lvl="1"/>
            <a:r>
              <a:rPr lang="en-US" sz="2400" dirty="0"/>
              <a:t>Words that appear frequently in a </a:t>
            </a:r>
            <a:r>
              <a:rPr lang="en-US" sz="2400" i="1" u="sng" dirty="0"/>
              <a:t>single</a:t>
            </a:r>
            <a:r>
              <a:rPr lang="en-US" sz="2400" u="sng" dirty="0"/>
              <a:t> </a:t>
            </a:r>
            <a:r>
              <a:rPr lang="en-US" sz="2400" dirty="0"/>
              <a:t>document TFIDF, will be scaled up.</a:t>
            </a:r>
          </a:p>
          <a:p>
            <a:pPr lvl="1"/>
            <a:endParaRPr lang="en-US" sz="2400" dirty="0"/>
          </a:p>
          <a:p>
            <a:endParaRPr lang="en-US" sz="2400" baseline="30000" dirty="0"/>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13</a:t>
            </a:fld>
            <a:endParaRPr lang="en-US"/>
          </a:p>
        </p:txBody>
      </p:sp>
    </p:spTree>
    <p:extLst>
      <p:ext uri="{BB962C8B-B14F-4D97-AF65-F5344CB8AC3E}">
        <p14:creationId xmlns:p14="http://schemas.microsoft.com/office/powerpoint/2010/main" val="3641390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TF-IDF : Formulation</a:t>
            </a:r>
            <a:br>
              <a:rPr lang="en-US" dirty="0"/>
            </a:br>
            <a:r>
              <a:rPr lang="en-US" sz="2000" dirty="0">
                <a:hlinkClick r:id="rId2"/>
              </a:rPr>
              <a:t>https://ishwortimilsina.com/calculate-tf-idf-vectors/</a:t>
            </a:r>
            <a:br>
              <a:rPr lang="en-US" sz="2000" dirty="0"/>
            </a:br>
            <a:r>
              <a:rPr lang="en-US" sz="1800" dirty="0">
                <a:hlinkClick r:id="rId3"/>
              </a:rPr>
              <a:t>https://zh.wikipedia.org/wiki/Tf-idf</a:t>
            </a:r>
            <a:endParaRPr lang="en-US" sz="2000" dirty="0"/>
          </a:p>
        </p:txBody>
      </p:sp>
      <p:sp>
        <p:nvSpPr>
          <p:cNvPr id="3" name="Content Placeholder 2"/>
          <p:cNvSpPr>
            <a:spLocks noGrp="1"/>
          </p:cNvSpPr>
          <p:nvPr>
            <p:ph idx="1"/>
          </p:nvPr>
        </p:nvSpPr>
        <p:spPr>
          <a:xfrm>
            <a:off x="457200" y="1600200"/>
            <a:ext cx="8382000" cy="5121275"/>
          </a:xfrm>
        </p:spPr>
        <p:txBody>
          <a:bodyPr>
            <a:noAutofit/>
          </a:bodyPr>
          <a:lstStyle/>
          <a:p>
            <a:r>
              <a:rPr lang="en-US" sz="2400" dirty="0"/>
              <a:t>TF: Term Frequency, which measures how frequently a term occurs in a document. </a:t>
            </a:r>
          </a:p>
          <a:p>
            <a:pPr marL="457200" lvl="1" indent="0">
              <a:buNone/>
            </a:pPr>
            <a:r>
              <a:rPr lang="en-US" sz="2400" dirty="0"/>
              <a:t>            (Number of times term t appears in a document) </a:t>
            </a:r>
          </a:p>
          <a:p>
            <a:pPr marL="457200" lvl="1" indent="0">
              <a:buNone/>
            </a:pPr>
            <a:r>
              <a:rPr lang="en-US" sz="2400" dirty="0"/>
              <a:t>TF(t) =------------------------------------------------------------</a:t>
            </a:r>
          </a:p>
          <a:p>
            <a:pPr marL="457200" lvl="1" indent="0">
              <a:buNone/>
            </a:pPr>
            <a:r>
              <a:rPr lang="en-US" sz="2400" dirty="0"/>
              <a:t>            (Total number of terms in the document).</a:t>
            </a:r>
          </a:p>
          <a:p>
            <a:endParaRPr lang="en-US" sz="2400" dirty="0"/>
          </a:p>
          <a:p>
            <a:r>
              <a:rPr lang="en-US" sz="2400" dirty="0"/>
              <a:t>IDF: Inverse Document Frequency, if a word appears in many documents, it is not a unique identifier. Result in a low score. </a:t>
            </a:r>
          </a:p>
          <a:p>
            <a:pPr marL="457200" lvl="1" indent="0">
              <a:buNone/>
            </a:pPr>
            <a:r>
              <a:rPr lang="en-US" sz="2400" dirty="0"/>
              <a:t> IDF(t) =log</a:t>
            </a:r>
            <a:r>
              <a:rPr lang="en-US" sz="2400" baseline="-25000" dirty="0"/>
              <a:t>10</a:t>
            </a:r>
            <a:r>
              <a:rPr lang="en-US" sz="2400" dirty="0"/>
              <a:t>{  (Total number of documents)/ (Number of documents with term t in it) }.</a:t>
            </a:r>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14</a:t>
            </a:fld>
            <a:endParaRPr lang="en-US" dirty="0"/>
          </a:p>
        </p:txBody>
      </p:sp>
    </p:spTree>
    <p:extLst>
      <p:ext uri="{BB962C8B-B14F-4D97-AF65-F5344CB8AC3E}">
        <p14:creationId xmlns:p14="http://schemas.microsoft.com/office/powerpoint/2010/main" val="2300473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TF-IDF Example</a:t>
            </a:r>
          </a:p>
        </p:txBody>
      </p:sp>
      <p:sp>
        <p:nvSpPr>
          <p:cNvPr id="3" name="Content Placeholder 2"/>
          <p:cNvSpPr>
            <a:spLocks noGrp="1"/>
          </p:cNvSpPr>
          <p:nvPr>
            <p:ph idx="1"/>
          </p:nvPr>
        </p:nvSpPr>
        <p:spPr>
          <a:xfrm>
            <a:off x="533400" y="1143000"/>
            <a:ext cx="8229600" cy="5715000"/>
          </a:xfrm>
        </p:spPr>
        <p:txBody>
          <a:bodyPr>
            <a:normAutofit fontScale="47500" lnSpcReduction="20000"/>
          </a:bodyPr>
          <a:lstStyle/>
          <a:p>
            <a:pPr marL="457200" lvl="1" indent="0">
              <a:buNone/>
            </a:pPr>
            <a:r>
              <a:rPr lang="en-US" sz="4000" dirty="0"/>
              <a:t>             (Number of times term t appears in a document) </a:t>
            </a:r>
          </a:p>
          <a:p>
            <a:pPr marL="457200" lvl="1" indent="0">
              <a:buNone/>
            </a:pPr>
            <a:r>
              <a:rPr lang="en-US" sz="4000" dirty="0"/>
              <a:t>TF(t) =--------------------------------------------------------------------</a:t>
            </a:r>
          </a:p>
          <a:p>
            <a:pPr marL="457200" lvl="1" indent="0">
              <a:buNone/>
            </a:pPr>
            <a:r>
              <a:rPr lang="en-US" sz="4000" dirty="0"/>
              <a:t>              (Total number of terms in the document).</a:t>
            </a:r>
          </a:p>
          <a:p>
            <a:endParaRPr lang="en-US" sz="4000" dirty="0"/>
          </a:p>
          <a:p>
            <a:br>
              <a:rPr lang="en-US" sz="4000" dirty="0"/>
            </a:br>
            <a:r>
              <a:rPr lang="en-US" sz="4000" dirty="0"/>
              <a:t>IDF(t)=log(total no. of documents/no. of document with this term t)</a:t>
            </a:r>
          </a:p>
          <a:p>
            <a:endParaRPr lang="en-US" sz="4000" dirty="0"/>
          </a:p>
          <a:p>
            <a:r>
              <a:rPr lang="en-US" sz="4000" dirty="0"/>
              <a:t>To find TF: A document containing 100 words </a:t>
            </a:r>
          </a:p>
          <a:p>
            <a:r>
              <a:rPr lang="en-US" sz="4000" dirty="0"/>
              <a:t>The word ‘car’ appears 5 times. </a:t>
            </a:r>
          </a:p>
          <a:p>
            <a:r>
              <a:rPr lang="en-US" sz="4000" dirty="0"/>
              <a:t>TF (t=car)= (5 / 100) = 0.05. </a:t>
            </a:r>
          </a:p>
          <a:p>
            <a:endParaRPr lang="en-US" sz="4000" dirty="0"/>
          </a:p>
          <a:p>
            <a:r>
              <a:rPr lang="en-US" sz="4000" dirty="0"/>
              <a:t>To find IDF: There are 1 million documents </a:t>
            </a:r>
          </a:p>
          <a:p>
            <a:r>
              <a:rPr lang="en-US" sz="4000" dirty="0"/>
              <a:t>The word ‘Car’ appears in 100  documents</a:t>
            </a:r>
          </a:p>
          <a:p>
            <a:r>
              <a:rPr lang="en-US" sz="4000" dirty="0" err="1"/>
              <a:t>Idf</a:t>
            </a:r>
            <a:r>
              <a:rPr lang="en-US" sz="4000" dirty="0"/>
              <a:t>(t)= log</a:t>
            </a:r>
            <a:r>
              <a:rPr lang="en-US" sz="4000" baseline="-25000" dirty="0"/>
              <a:t>10</a:t>
            </a:r>
            <a:r>
              <a:rPr lang="en-US" sz="4000" dirty="0"/>
              <a:t>(1,000,000 / 100) = 4. </a:t>
            </a:r>
          </a:p>
          <a:p>
            <a:endParaRPr lang="en-US" sz="4000" dirty="0"/>
          </a:p>
          <a:p>
            <a:r>
              <a:rPr lang="en-US" sz="4000" dirty="0"/>
              <a:t>TF-IDF  =TF*IDF= 0.05 * 4 = 0.2</a:t>
            </a:r>
          </a:p>
          <a:p>
            <a:r>
              <a:rPr lang="en-US" sz="4000" dirty="0">
                <a:solidFill>
                  <a:srgbClr val="FF0000"/>
                </a:solidFill>
              </a:rPr>
              <a:t>Use log</a:t>
            </a:r>
            <a:r>
              <a:rPr lang="en-US" sz="4000" baseline="-25000" dirty="0">
                <a:solidFill>
                  <a:srgbClr val="FF0000"/>
                </a:solidFill>
              </a:rPr>
              <a:t>10</a:t>
            </a:r>
            <a:r>
              <a:rPr lang="en-US" sz="4000" dirty="0">
                <a:solidFill>
                  <a:srgbClr val="FF0000"/>
                </a:solidFill>
              </a:rPr>
              <a:t> or log</a:t>
            </a:r>
            <a:r>
              <a:rPr lang="en-US" sz="4000" baseline="-25000" dirty="0">
                <a:solidFill>
                  <a:srgbClr val="FF0000"/>
                </a:solidFill>
              </a:rPr>
              <a:t>e</a:t>
            </a:r>
            <a:r>
              <a:rPr lang="en-US" sz="4000" dirty="0">
                <a:solidFill>
                  <a:srgbClr val="FF0000"/>
                </a:solidFill>
              </a:rPr>
              <a:t>, in IDF? It is all the same : as long as you use it consistently</a:t>
            </a:r>
            <a:endParaRPr lang="en-US" sz="4000" dirty="0">
              <a:solidFill>
                <a:srgbClr val="FF0000"/>
              </a:solidFill>
              <a:hlinkClick r:id="rId2"/>
            </a:endParaRPr>
          </a:p>
          <a:p>
            <a:r>
              <a:rPr lang="en-US" sz="2800" dirty="0">
                <a:hlinkClick r:id="rId2"/>
              </a:rPr>
              <a:t>https://stackoverflow.com/questions/56002611/when-to-use-which-base-of-log-for-tf-idf</a:t>
            </a:r>
            <a:endParaRPr lang="en-US" sz="2800" dirty="0"/>
          </a:p>
          <a:p>
            <a:endParaRPr lang="en-US" dirty="0"/>
          </a:p>
          <a:p>
            <a:endParaRPr lang="en-US" dirty="0"/>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15</a:t>
            </a:fld>
            <a:endParaRPr lang="en-US"/>
          </a:p>
        </p:txBody>
      </p:sp>
    </p:spTree>
    <p:extLst>
      <p:ext uri="{BB962C8B-B14F-4D97-AF65-F5344CB8AC3E}">
        <p14:creationId xmlns:p14="http://schemas.microsoft.com/office/powerpoint/2010/main" val="719122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Similarity between two documents</a:t>
            </a:r>
          </a:p>
        </p:txBody>
      </p:sp>
      <p:sp>
        <p:nvSpPr>
          <p:cNvPr id="3" name="Content Placeholder 2"/>
          <p:cNvSpPr>
            <a:spLocks noGrp="1"/>
          </p:cNvSpPr>
          <p:nvPr>
            <p:ph idx="1"/>
          </p:nvPr>
        </p:nvSpPr>
        <p:spPr/>
        <p:txBody>
          <a:bodyPr>
            <a:normAutofit fontScale="92500"/>
          </a:bodyPr>
          <a:lstStyle/>
          <a:p>
            <a:r>
              <a:rPr lang="en-US" dirty="0"/>
              <a:t>We can use </a:t>
            </a:r>
          </a:p>
          <a:p>
            <a:pPr lvl="1"/>
            <a:r>
              <a:rPr lang="en-US" dirty="0"/>
              <a:t>Normalized BOW (Bag Of Words)</a:t>
            </a:r>
          </a:p>
          <a:p>
            <a:pPr lvl="1"/>
            <a:r>
              <a:rPr lang="en-US" dirty="0"/>
              <a:t>TF-IDF</a:t>
            </a:r>
          </a:p>
          <a:p>
            <a:r>
              <a:rPr lang="en-US" sz="2800" dirty="0"/>
              <a:t>Example1 : forget about grammar, since enjoy=enjoys by word stemming, </a:t>
            </a:r>
            <a:r>
              <a:rPr lang="en-US" sz="2800" dirty="0">
                <a:hlinkClick r:id="rId3"/>
              </a:rPr>
              <a:t>https://en.wikipedia.org/wiki/Stemming</a:t>
            </a:r>
            <a:r>
              <a:rPr lang="en-US" sz="2800" dirty="0"/>
              <a:t> </a:t>
            </a:r>
          </a:p>
          <a:p>
            <a:r>
              <a:rPr lang="en-US" sz="2800" dirty="0"/>
              <a:t>d1: The best Italian restaurant enjoy the best pasta</a:t>
            </a:r>
          </a:p>
          <a:p>
            <a:r>
              <a:rPr lang="en-US" sz="2800" dirty="0"/>
              <a:t>d2: American restaurant enjoy the best hamburger</a:t>
            </a:r>
          </a:p>
          <a:p>
            <a:r>
              <a:rPr lang="en-US" sz="2800" dirty="0"/>
              <a:t>d3: Korean restaurant enjoy the best noodles</a:t>
            </a:r>
          </a:p>
          <a:p>
            <a:r>
              <a:rPr lang="en-US" sz="2800" dirty="0"/>
              <a:t>d4: the best the best American restaurant</a:t>
            </a:r>
          </a:p>
          <a:p>
            <a:pPr lvl="1"/>
            <a:endParaRPr lang="en-US" dirty="0"/>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16</a:t>
            </a:fld>
            <a:endParaRPr lang="en-US"/>
          </a:p>
        </p:txBody>
      </p:sp>
    </p:spTree>
    <p:extLst>
      <p:ext uri="{BB962C8B-B14F-4D97-AF65-F5344CB8AC3E}">
        <p14:creationId xmlns:p14="http://schemas.microsoft.com/office/powerpoint/2010/main" val="2024535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Example1 : Similarity using BOW</a:t>
            </a:r>
          </a:p>
        </p:txBody>
      </p:sp>
      <p:sp>
        <p:nvSpPr>
          <p:cNvPr id="3" name="Content Placeholder 2"/>
          <p:cNvSpPr>
            <a:spLocks noGrp="1"/>
          </p:cNvSpPr>
          <p:nvPr>
            <p:ph idx="1"/>
          </p:nvPr>
        </p:nvSpPr>
        <p:spPr/>
        <p:txBody>
          <a:bodyPr>
            <a:normAutofit/>
          </a:bodyPr>
          <a:lstStyle/>
          <a:p>
            <a:r>
              <a:rPr lang="en-US" sz="1400" dirty="0">
                <a:hlinkClick r:id="rId2"/>
              </a:rPr>
              <a:t>https://www.youtube.com/watch?v=hc3DCn8viWs</a:t>
            </a:r>
            <a:endParaRPr lang="en-US" sz="1400" dirty="0"/>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17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011378516"/>
              </p:ext>
            </p:extLst>
          </p:nvPr>
        </p:nvGraphicFramePr>
        <p:xfrm>
          <a:off x="1143000" y="2065973"/>
          <a:ext cx="6096000" cy="4090987"/>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p>
                      <a:r>
                        <a:rPr lang="en-US" dirty="0"/>
                        <a:t>words</a:t>
                      </a:r>
                    </a:p>
                  </a:txBody>
                  <a:tcPr/>
                </a:tc>
                <a:tc>
                  <a:txBody>
                    <a:bodyPr/>
                    <a:lstStyle/>
                    <a:p>
                      <a:r>
                        <a:rPr lang="en-US" dirty="0"/>
                        <a:t>d1</a:t>
                      </a:r>
                    </a:p>
                  </a:txBody>
                  <a:tcPr/>
                </a:tc>
                <a:tc>
                  <a:txBody>
                    <a:bodyPr/>
                    <a:lstStyle/>
                    <a:p>
                      <a:r>
                        <a:rPr lang="en-US" dirty="0"/>
                        <a:t>d2</a:t>
                      </a:r>
                    </a:p>
                  </a:txBody>
                  <a:tcPr/>
                </a:tc>
                <a:tc>
                  <a:txBody>
                    <a:bodyPr/>
                    <a:lstStyle/>
                    <a:p>
                      <a:r>
                        <a:rPr lang="en-US" dirty="0"/>
                        <a:t>d3</a:t>
                      </a:r>
                    </a:p>
                  </a:txBody>
                  <a:tcPr/>
                </a:tc>
                <a:tc>
                  <a:txBody>
                    <a:bodyPr/>
                    <a:lstStyle/>
                    <a:p>
                      <a:r>
                        <a:rPr lang="en-US" dirty="0"/>
                        <a:t>d4</a:t>
                      </a:r>
                    </a:p>
                  </a:txBody>
                  <a:tcPr/>
                </a:tc>
                <a:extLst>
                  <a:ext uri="{0D108BD9-81ED-4DB2-BD59-A6C34878D82A}">
                    <a16:rowId xmlns:a16="http://schemas.microsoft.com/office/drawing/2014/main" val="10000"/>
                  </a:ext>
                </a:extLst>
              </a:tr>
              <a:tr h="382587">
                <a:tc>
                  <a:txBody>
                    <a:bodyPr/>
                    <a:lstStyle/>
                    <a:p>
                      <a:r>
                        <a:rPr lang="en-US" dirty="0"/>
                        <a:t>Italian</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1"/>
                  </a:ext>
                </a:extLst>
              </a:tr>
              <a:tr h="370840">
                <a:tc>
                  <a:txBody>
                    <a:bodyPr/>
                    <a:lstStyle/>
                    <a:p>
                      <a:r>
                        <a:rPr lang="en-US" dirty="0"/>
                        <a:t>Restaurant</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2"/>
                  </a:ext>
                </a:extLst>
              </a:tr>
              <a:tr h="370840">
                <a:tc>
                  <a:txBody>
                    <a:bodyPr/>
                    <a:lstStyle/>
                    <a:p>
                      <a:r>
                        <a:rPr lang="en-US" dirty="0"/>
                        <a:t>enjoy</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0003"/>
                  </a:ext>
                </a:extLst>
              </a:tr>
              <a:tr h="370840">
                <a:tc>
                  <a:txBody>
                    <a:bodyPr/>
                    <a:lstStyle/>
                    <a:p>
                      <a:r>
                        <a:rPr lang="en-US" dirty="0"/>
                        <a:t>The</a:t>
                      </a:r>
                    </a:p>
                  </a:txBody>
                  <a:tcPr/>
                </a:tc>
                <a:tc>
                  <a:txBody>
                    <a:bodyPr/>
                    <a:lstStyle/>
                    <a:p>
                      <a:r>
                        <a:rPr lang="en-US" dirty="0"/>
                        <a:t>2</a:t>
                      </a:r>
                    </a:p>
                  </a:txBody>
                  <a:tcPr/>
                </a:tc>
                <a:tc>
                  <a:txBody>
                    <a:bodyPr/>
                    <a:lstStyle/>
                    <a:p>
                      <a:r>
                        <a:rPr lang="en-US" dirty="0"/>
                        <a:t>1</a:t>
                      </a:r>
                    </a:p>
                  </a:txBody>
                  <a:tcPr/>
                </a:tc>
                <a:tc>
                  <a:txBody>
                    <a:bodyPr/>
                    <a:lstStyle/>
                    <a:p>
                      <a:r>
                        <a:rPr lang="en-US" dirty="0"/>
                        <a:t>1</a:t>
                      </a:r>
                    </a:p>
                  </a:txBody>
                  <a:tcPr/>
                </a:tc>
                <a:tc>
                  <a:txBody>
                    <a:bodyPr/>
                    <a:lstStyle/>
                    <a:p>
                      <a:r>
                        <a:rPr lang="en-US" dirty="0"/>
                        <a:t>2</a:t>
                      </a:r>
                    </a:p>
                  </a:txBody>
                  <a:tcPr/>
                </a:tc>
                <a:extLst>
                  <a:ext uri="{0D108BD9-81ED-4DB2-BD59-A6C34878D82A}">
                    <a16:rowId xmlns:a16="http://schemas.microsoft.com/office/drawing/2014/main" val="10004"/>
                  </a:ext>
                </a:extLst>
              </a:tr>
              <a:tr h="370840">
                <a:tc>
                  <a:txBody>
                    <a:bodyPr/>
                    <a:lstStyle/>
                    <a:p>
                      <a:r>
                        <a:rPr lang="en-US" dirty="0"/>
                        <a:t>Best</a:t>
                      </a:r>
                    </a:p>
                  </a:txBody>
                  <a:tcPr/>
                </a:tc>
                <a:tc>
                  <a:txBody>
                    <a:bodyPr/>
                    <a:lstStyle/>
                    <a:p>
                      <a:r>
                        <a:rPr lang="en-US" dirty="0"/>
                        <a:t>2</a:t>
                      </a:r>
                    </a:p>
                  </a:txBody>
                  <a:tcPr/>
                </a:tc>
                <a:tc>
                  <a:txBody>
                    <a:bodyPr/>
                    <a:lstStyle/>
                    <a:p>
                      <a:r>
                        <a:rPr lang="en-US" dirty="0"/>
                        <a:t>1</a:t>
                      </a:r>
                    </a:p>
                  </a:txBody>
                  <a:tcPr/>
                </a:tc>
                <a:tc>
                  <a:txBody>
                    <a:bodyPr/>
                    <a:lstStyle/>
                    <a:p>
                      <a:r>
                        <a:rPr lang="en-US" dirty="0"/>
                        <a:t>1</a:t>
                      </a:r>
                    </a:p>
                  </a:txBody>
                  <a:tcPr/>
                </a:tc>
                <a:tc>
                  <a:txBody>
                    <a:bodyPr/>
                    <a:lstStyle/>
                    <a:p>
                      <a:r>
                        <a:rPr lang="en-US" dirty="0"/>
                        <a:t>2</a:t>
                      </a:r>
                    </a:p>
                  </a:txBody>
                  <a:tcPr/>
                </a:tc>
                <a:extLst>
                  <a:ext uri="{0D108BD9-81ED-4DB2-BD59-A6C34878D82A}">
                    <a16:rowId xmlns:a16="http://schemas.microsoft.com/office/drawing/2014/main" val="10005"/>
                  </a:ext>
                </a:extLst>
              </a:tr>
              <a:tr h="370840">
                <a:tc>
                  <a:txBody>
                    <a:bodyPr/>
                    <a:lstStyle/>
                    <a:p>
                      <a:r>
                        <a:rPr lang="en-US" dirty="0"/>
                        <a:t>pasta</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6"/>
                  </a:ext>
                </a:extLst>
              </a:tr>
              <a:tr h="370840">
                <a:tc>
                  <a:txBody>
                    <a:bodyPr/>
                    <a:lstStyle/>
                    <a:p>
                      <a:r>
                        <a:rPr lang="en-US" dirty="0"/>
                        <a:t>American</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10007"/>
                  </a:ext>
                </a:extLst>
              </a:tr>
              <a:tr h="370840">
                <a:tc>
                  <a:txBody>
                    <a:bodyPr/>
                    <a:lstStyle/>
                    <a:p>
                      <a:r>
                        <a:rPr lang="en-US" dirty="0"/>
                        <a:t>hamburger</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8"/>
                  </a:ext>
                </a:extLst>
              </a:tr>
              <a:tr h="370840">
                <a:tc>
                  <a:txBody>
                    <a:bodyPr/>
                    <a:lstStyle/>
                    <a:p>
                      <a:r>
                        <a:rPr lang="en-US" dirty="0"/>
                        <a:t>Korean</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0009"/>
                  </a:ext>
                </a:extLst>
              </a:tr>
              <a:tr h="370840">
                <a:tc>
                  <a:txBody>
                    <a:bodyPr/>
                    <a:lstStyle/>
                    <a:p>
                      <a:r>
                        <a:rPr lang="en-US" dirty="0"/>
                        <a:t>noodles</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0010"/>
                  </a:ext>
                </a:extLst>
              </a:tr>
            </a:tbl>
          </a:graphicData>
        </a:graphic>
      </p:graphicFrame>
      <p:sp>
        <p:nvSpPr>
          <p:cNvPr id="7" name="TextBox 6"/>
          <p:cNvSpPr txBox="1"/>
          <p:nvPr/>
        </p:nvSpPr>
        <p:spPr>
          <a:xfrm>
            <a:off x="7391401" y="2286000"/>
            <a:ext cx="1371600" cy="646331"/>
          </a:xfrm>
          <a:prstGeom prst="rect">
            <a:avLst/>
          </a:prstGeom>
          <a:noFill/>
        </p:spPr>
        <p:txBody>
          <a:bodyPr wrap="square" rtlCol="0">
            <a:spAutoFit/>
          </a:bodyPr>
          <a:lstStyle/>
          <a:p>
            <a:r>
              <a:rPr lang="en-US" dirty="0"/>
              <a:t>Raw BOW data vector</a:t>
            </a:r>
          </a:p>
        </p:txBody>
      </p:sp>
      <p:sp>
        <p:nvSpPr>
          <p:cNvPr id="8" name="TextBox 7"/>
          <p:cNvSpPr txBox="1"/>
          <p:nvPr/>
        </p:nvSpPr>
        <p:spPr>
          <a:xfrm>
            <a:off x="838200" y="1277034"/>
            <a:ext cx="6637586" cy="646331"/>
          </a:xfrm>
          <a:prstGeom prst="rect">
            <a:avLst/>
          </a:prstGeom>
          <a:noFill/>
        </p:spPr>
        <p:txBody>
          <a:bodyPr wrap="none" rtlCol="0">
            <a:spAutoFit/>
          </a:bodyPr>
          <a:lstStyle/>
          <a:p>
            <a:r>
              <a:rPr lang="en-US" b="1" dirty="0"/>
              <a:t>Here, the representation for each sentence is a vector of size 10x1</a:t>
            </a:r>
          </a:p>
          <a:p>
            <a:endParaRPr lang="en-US" dirty="0"/>
          </a:p>
        </p:txBody>
      </p:sp>
    </p:spTree>
    <p:extLst>
      <p:ext uri="{BB962C8B-B14F-4D97-AF65-F5344CB8AC3E}">
        <p14:creationId xmlns:p14="http://schemas.microsoft.com/office/powerpoint/2010/main" val="4058838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Example : Cosine similarity between</a:t>
            </a:r>
            <a:br>
              <a:rPr lang="en-US" sz="3600" dirty="0"/>
            </a:br>
            <a:r>
              <a:rPr lang="en-US" sz="3600" u="sng" dirty="0"/>
              <a:t>normalized BOW </a:t>
            </a:r>
            <a:r>
              <a:rPr lang="en-US" sz="3600" dirty="0"/>
              <a:t>of sentence d1 and d4</a:t>
            </a:r>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18</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913847106"/>
              </p:ext>
            </p:extLst>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name="Equation" r:id="rId2" imgW="914400" imgH="215640" progId="Equation.3">
                  <p:embed/>
                </p:oleObj>
              </mc:Choice>
              <mc:Fallback>
                <p:oleObj name="Equation" r:id="rId2" imgW="914400" imgH="215640" progId="Equation.3">
                  <p:embed/>
                  <p:pic>
                    <p:nvPicPr>
                      <p:cNvPr id="0" name=""/>
                      <p:cNvPicPr/>
                      <p:nvPr/>
                    </p:nvPicPr>
                    <p:blipFill>
                      <a:blip r:embed="rId3"/>
                      <a:stretch>
                        <a:fillRect/>
                      </a:stretch>
                    </p:blipFill>
                    <p:spPr>
                      <a:xfrm>
                        <a:off x="4114800" y="3321050"/>
                        <a:ext cx="914400" cy="2159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630370609"/>
              </p:ext>
            </p:extLst>
          </p:nvPr>
        </p:nvGraphicFramePr>
        <p:xfrm>
          <a:off x="1442244" y="1453626"/>
          <a:ext cx="6259512" cy="5383592"/>
        </p:xfrm>
        <a:graphic>
          <a:graphicData uri="http://schemas.openxmlformats.org/presentationml/2006/ole">
            <mc:AlternateContent xmlns:mc="http://schemas.openxmlformats.org/markup-compatibility/2006">
              <mc:Choice xmlns:v="urn:schemas-microsoft-com:vml" Requires="v">
                <p:oleObj name="Equation" r:id="rId4" imgW="3809880" imgH="3276360" progId="Equation.3">
                  <p:embed/>
                </p:oleObj>
              </mc:Choice>
              <mc:Fallback>
                <p:oleObj name="Equation" r:id="rId4" imgW="3809880" imgH="3276360" progId="Equation.3">
                  <p:embed/>
                  <p:pic>
                    <p:nvPicPr>
                      <p:cNvPr id="0" name=""/>
                      <p:cNvPicPr/>
                      <p:nvPr/>
                    </p:nvPicPr>
                    <p:blipFill>
                      <a:blip r:embed="rId5"/>
                      <a:stretch>
                        <a:fillRect/>
                      </a:stretch>
                    </p:blipFill>
                    <p:spPr>
                      <a:xfrm>
                        <a:off x="1442244" y="1453626"/>
                        <a:ext cx="6259512" cy="5383592"/>
                      </a:xfrm>
                      <a:prstGeom prst="rect">
                        <a:avLst/>
                      </a:prstGeom>
                    </p:spPr>
                  </p:pic>
                </p:oleObj>
              </mc:Fallback>
            </mc:AlternateContent>
          </a:graphicData>
        </a:graphic>
      </p:graphicFrame>
    </p:spTree>
    <p:extLst>
      <p:ext uri="{BB962C8B-B14F-4D97-AF65-F5344CB8AC3E}">
        <p14:creationId xmlns:p14="http://schemas.microsoft.com/office/powerpoint/2010/main" val="2704498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Matlab</a:t>
            </a:r>
            <a:endParaRPr lang="en-US" dirty="0"/>
          </a:p>
        </p:txBody>
      </p:sp>
      <p:sp>
        <p:nvSpPr>
          <p:cNvPr id="3" name="Content Placeholder 2"/>
          <p:cNvSpPr>
            <a:spLocks noGrp="1"/>
          </p:cNvSpPr>
          <p:nvPr>
            <p:ph idx="1"/>
          </p:nvPr>
        </p:nvSpPr>
        <p:spPr/>
        <p:txBody>
          <a:bodyPr>
            <a:normAutofit/>
          </a:bodyPr>
          <a:lstStyle/>
          <a:p>
            <a:r>
              <a:rPr lang="en-US" sz="2400" dirty="0"/>
              <a:t>%</a:t>
            </a:r>
            <a:r>
              <a:rPr lang="en-US" sz="2400" dirty="0" err="1"/>
              <a:t>Matlab</a:t>
            </a:r>
            <a:r>
              <a:rPr lang="en-US" sz="2400" dirty="0"/>
              <a:t> code: Cosine similarity between</a:t>
            </a:r>
            <a:br>
              <a:rPr lang="en-US" sz="2400" dirty="0"/>
            </a:br>
            <a:r>
              <a:rPr lang="en-US" sz="2400" dirty="0"/>
              <a:t>normalized BOW of sentence s1 and s4</a:t>
            </a:r>
          </a:p>
          <a:p>
            <a:r>
              <a:rPr lang="en-US" sz="2400" dirty="0"/>
              <a:t>s1=[1 1 1 2 2 1 0 0 0 0]'</a:t>
            </a:r>
          </a:p>
          <a:p>
            <a:r>
              <a:rPr lang="en-US" sz="2400" dirty="0"/>
              <a:t>s4=[0 1 0 2 2 0 1 0 0 0]'</a:t>
            </a:r>
          </a:p>
          <a:p>
            <a:r>
              <a:rPr lang="en-US" sz="2400" dirty="0"/>
              <a:t>cosine_s1_s4=s1'*s4/(</a:t>
            </a:r>
            <a:r>
              <a:rPr lang="en-US" sz="2400" dirty="0" err="1"/>
              <a:t>sqrt</a:t>
            </a:r>
            <a:r>
              <a:rPr lang="en-US" sz="2400" dirty="0"/>
              <a:t>(s1'*s1)*</a:t>
            </a:r>
            <a:r>
              <a:rPr lang="en-US" sz="2400" dirty="0" err="1"/>
              <a:t>sqrt</a:t>
            </a:r>
            <a:r>
              <a:rPr lang="en-US" sz="2400" dirty="0"/>
              <a:t>(s4'*s4))</a:t>
            </a:r>
          </a:p>
          <a:p>
            <a:r>
              <a:rPr lang="en-US" sz="2400" dirty="0"/>
              <a:t>cosine_s1_s4 =    0.8216</a:t>
            </a:r>
          </a:p>
          <a:p>
            <a:endParaRPr lang="en-US" dirty="0"/>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19</a:t>
            </a:fld>
            <a:endParaRPr lang="en-US"/>
          </a:p>
        </p:txBody>
      </p:sp>
    </p:spTree>
    <p:extLst>
      <p:ext uri="{BB962C8B-B14F-4D97-AF65-F5344CB8AC3E}">
        <p14:creationId xmlns:p14="http://schemas.microsoft.com/office/powerpoint/2010/main" val="3761646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fontScale="77500" lnSpcReduction="20000"/>
          </a:bodyPr>
          <a:lstStyle/>
          <a:p>
            <a:r>
              <a:rPr lang="en-US" dirty="0"/>
              <a:t>Introduction</a:t>
            </a:r>
          </a:p>
          <a:p>
            <a:r>
              <a:rPr lang="en-US" dirty="0"/>
              <a:t>Part1: Word representation (word embedding) for text processing</a:t>
            </a:r>
          </a:p>
          <a:p>
            <a:pPr lvl="1"/>
            <a:r>
              <a:rPr lang="en-US" dirty="0"/>
              <a:t>Integer mapping</a:t>
            </a:r>
          </a:p>
          <a:p>
            <a:pPr lvl="1"/>
            <a:r>
              <a:rPr lang="en-US" dirty="0"/>
              <a:t>BOW (Bag of words) </a:t>
            </a:r>
          </a:p>
          <a:p>
            <a:pPr lvl="1"/>
            <a:r>
              <a:rPr lang="en-US" dirty="0"/>
              <a:t>TF-IDF (term frequency-inverse document frequency, popular)</a:t>
            </a:r>
          </a:p>
          <a:p>
            <a:pPr lvl="1"/>
            <a:r>
              <a:rPr lang="en-US" dirty="0"/>
              <a:t>Word2vec (accurate and popular)</a:t>
            </a:r>
          </a:p>
          <a:p>
            <a:r>
              <a:rPr lang="en-US" dirty="0"/>
              <a:t>Part2: Sequence to sequence machine learning (seq2seq)</a:t>
            </a:r>
          </a:p>
          <a:p>
            <a:pPr lvl="1"/>
            <a:r>
              <a:rPr lang="en-US" dirty="0"/>
              <a:t>Machine translation (MT) systems</a:t>
            </a:r>
          </a:p>
          <a:p>
            <a:r>
              <a:rPr lang="en-US" dirty="0"/>
              <a:t>Appendix</a:t>
            </a:r>
          </a:p>
          <a:p>
            <a:r>
              <a:rPr lang="en-US" dirty="0"/>
              <a:t>Part3: Transformer ( a new word embedding method) – in appendix </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Word  rep. &amp; seq2seq v240409a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2</a:t>
            </a:fld>
            <a:endParaRPr lang="en-US" dirty="0"/>
          </a:p>
        </p:txBody>
      </p:sp>
    </p:spTree>
    <p:extLst>
      <p:ext uri="{BB962C8B-B14F-4D97-AF65-F5344CB8AC3E}">
        <p14:creationId xmlns:p14="http://schemas.microsoft.com/office/powerpoint/2010/main" val="1838829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Similarity between two documents</a:t>
            </a:r>
          </a:p>
        </p:txBody>
      </p:sp>
      <p:sp>
        <p:nvSpPr>
          <p:cNvPr id="6" name="Subtitle 5"/>
          <p:cNvSpPr>
            <a:spLocks noGrp="1"/>
          </p:cNvSpPr>
          <p:nvPr>
            <p:ph type="subTitle" idx="1"/>
          </p:nvPr>
        </p:nvSpPr>
        <p:spPr/>
        <p:txBody>
          <a:bodyPr/>
          <a:lstStyle/>
          <a:p>
            <a:r>
              <a:rPr lang="en-US" dirty="0"/>
              <a:t>using </a:t>
            </a:r>
            <a:r>
              <a:rPr lang="en-US" u="sng" dirty="0"/>
              <a:t>TF-IDF</a:t>
            </a:r>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20</a:t>
            </a:fld>
            <a:endParaRPr lang="en-US"/>
          </a:p>
        </p:txBody>
      </p:sp>
    </p:spTree>
    <p:extLst>
      <p:ext uri="{BB962C8B-B14F-4D97-AF65-F5344CB8AC3E}">
        <p14:creationId xmlns:p14="http://schemas.microsoft.com/office/powerpoint/2010/main" val="677468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1143000"/>
          </a:xfrm>
        </p:spPr>
        <p:txBody>
          <a:bodyPr>
            <a:noAutofit/>
          </a:bodyPr>
          <a:lstStyle/>
          <a:p>
            <a:pPr algn="l"/>
            <a:r>
              <a:rPr lang="en-US" sz="1800" dirty="0"/>
              <a:t>Similarity between sentences  using </a:t>
            </a:r>
            <a:r>
              <a:rPr lang="en-US" sz="1800" u="sng" dirty="0"/>
              <a:t>TF-IDF </a:t>
            </a:r>
            <a:br>
              <a:rPr lang="en-US" sz="1800" dirty="0"/>
            </a:br>
            <a:r>
              <a:rPr lang="en-US" sz="2400" dirty="0"/>
              <a:t>TF(t) =</a:t>
            </a:r>
            <a:r>
              <a:rPr lang="en-US" sz="1800" dirty="0"/>
              <a:t> (Num. of times term t appears in a doc.) /(Total num. of terms in the doc.)</a:t>
            </a:r>
            <a:br>
              <a:rPr lang="en-US" sz="1800" dirty="0"/>
            </a:br>
            <a:r>
              <a:rPr lang="en-US" sz="1800" dirty="0"/>
              <a:t>IDF=Log</a:t>
            </a:r>
            <a:r>
              <a:rPr lang="en-US" sz="1800" baseline="-25000" dirty="0"/>
              <a:t>10</a:t>
            </a:r>
            <a:r>
              <a:rPr lang="en-US" sz="1800" dirty="0"/>
              <a:t>(total no. of documents/no. of document with this term)</a:t>
            </a:r>
            <a:br>
              <a:rPr lang="en-US" sz="3200" dirty="0"/>
            </a:br>
            <a:endParaRPr lang="en-US" sz="3200" dirty="0"/>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21</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712054111"/>
              </p:ext>
            </p:extLst>
          </p:nvPr>
        </p:nvGraphicFramePr>
        <p:xfrm>
          <a:off x="352426" y="1445289"/>
          <a:ext cx="8305799" cy="4709449"/>
        </p:xfrm>
        <a:graphic>
          <a:graphicData uri="http://schemas.openxmlformats.org/drawingml/2006/table">
            <a:tbl>
              <a:tblPr firstRow="1" bandRow="1">
                <a:tableStyleId>{5C22544A-7EE6-4342-B048-85BDC9FD1C3A}</a:tableStyleId>
              </a:tblPr>
              <a:tblGrid>
                <a:gridCol w="1404730">
                  <a:extLst>
                    <a:ext uri="{9D8B030D-6E8A-4147-A177-3AD203B41FA5}">
                      <a16:colId xmlns:a16="http://schemas.microsoft.com/office/drawing/2014/main" val="20000"/>
                    </a:ext>
                  </a:extLst>
                </a:gridCol>
                <a:gridCol w="614570">
                  <a:extLst>
                    <a:ext uri="{9D8B030D-6E8A-4147-A177-3AD203B41FA5}">
                      <a16:colId xmlns:a16="http://schemas.microsoft.com/office/drawing/2014/main" val="20001"/>
                    </a:ext>
                  </a:extLst>
                </a:gridCol>
                <a:gridCol w="614570">
                  <a:extLst>
                    <a:ext uri="{9D8B030D-6E8A-4147-A177-3AD203B41FA5}">
                      <a16:colId xmlns:a16="http://schemas.microsoft.com/office/drawing/2014/main" val="20002"/>
                    </a:ext>
                  </a:extLst>
                </a:gridCol>
                <a:gridCol w="614570">
                  <a:extLst>
                    <a:ext uri="{9D8B030D-6E8A-4147-A177-3AD203B41FA5}">
                      <a16:colId xmlns:a16="http://schemas.microsoft.com/office/drawing/2014/main" val="20003"/>
                    </a:ext>
                  </a:extLst>
                </a:gridCol>
                <a:gridCol w="614570">
                  <a:extLst>
                    <a:ext uri="{9D8B030D-6E8A-4147-A177-3AD203B41FA5}">
                      <a16:colId xmlns:a16="http://schemas.microsoft.com/office/drawing/2014/main" val="20004"/>
                    </a:ext>
                  </a:extLst>
                </a:gridCol>
                <a:gridCol w="1547190">
                  <a:extLst>
                    <a:ext uri="{9D8B030D-6E8A-4147-A177-3AD203B41FA5}">
                      <a16:colId xmlns:a16="http://schemas.microsoft.com/office/drawing/2014/main" val="20005"/>
                    </a:ext>
                  </a:extLst>
                </a:gridCol>
                <a:gridCol w="735497">
                  <a:extLst>
                    <a:ext uri="{9D8B030D-6E8A-4147-A177-3AD203B41FA5}">
                      <a16:colId xmlns:a16="http://schemas.microsoft.com/office/drawing/2014/main" val="20006"/>
                    </a:ext>
                  </a:extLst>
                </a:gridCol>
                <a:gridCol w="712302">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762000">
                  <a:extLst>
                    <a:ext uri="{9D8B030D-6E8A-4147-A177-3AD203B41FA5}">
                      <a16:colId xmlns:a16="http://schemas.microsoft.com/office/drawing/2014/main" val="20009"/>
                    </a:ext>
                  </a:extLst>
                </a:gridCol>
              </a:tblGrid>
              <a:tr h="322465">
                <a:tc>
                  <a:txBody>
                    <a:bodyPr/>
                    <a:lstStyle/>
                    <a:p>
                      <a:r>
                        <a:rPr lang="en-US" dirty="0"/>
                        <a:t>words</a:t>
                      </a:r>
                    </a:p>
                  </a:txBody>
                  <a:tcPr/>
                </a:tc>
                <a:tc gridSpan="4">
                  <a:txBody>
                    <a:bodyPr/>
                    <a:lstStyle/>
                    <a:p>
                      <a:r>
                        <a:rPr lang="en-US" dirty="0"/>
                        <a:t>TF</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r>
                        <a:rPr lang="en-US" dirty="0"/>
                        <a:t>IDF</a:t>
                      </a:r>
                    </a:p>
                  </a:txBody>
                  <a:tcPr/>
                </a:tc>
                <a:tc gridSpan="4">
                  <a:txBody>
                    <a:bodyPr/>
                    <a:lstStyle/>
                    <a:p>
                      <a:r>
                        <a:rPr lang="en-US" dirty="0"/>
                        <a:t>TF*IDF</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516890">
                <a:tc>
                  <a:txBody>
                    <a:bodyPr/>
                    <a:lstStyle/>
                    <a:p>
                      <a:r>
                        <a:rPr lang="en-US" dirty="0"/>
                        <a:t>words</a:t>
                      </a:r>
                    </a:p>
                  </a:txBody>
                  <a:tcPr/>
                </a:tc>
                <a:tc>
                  <a:txBody>
                    <a:bodyPr/>
                    <a:lstStyle/>
                    <a:p>
                      <a:r>
                        <a:rPr lang="en-US" dirty="0"/>
                        <a:t>d1</a:t>
                      </a:r>
                    </a:p>
                  </a:txBody>
                  <a:tcPr/>
                </a:tc>
                <a:tc>
                  <a:txBody>
                    <a:bodyPr/>
                    <a:lstStyle/>
                    <a:p>
                      <a:r>
                        <a:rPr lang="en-US" dirty="0"/>
                        <a:t>d2</a:t>
                      </a:r>
                    </a:p>
                  </a:txBody>
                  <a:tcPr/>
                </a:tc>
                <a:tc>
                  <a:txBody>
                    <a:bodyPr/>
                    <a:lstStyle/>
                    <a:p>
                      <a:r>
                        <a:rPr lang="en-US" dirty="0"/>
                        <a:t>d3</a:t>
                      </a:r>
                    </a:p>
                  </a:txBody>
                  <a:tcPr/>
                </a:tc>
                <a:tc>
                  <a:txBody>
                    <a:bodyPr/>
                    <a:lstStyle/>
                    <a:p>
                      <a:r>
                        <a:rPr lang="en-US" dirty="0"/>
                        <a:t>d4</a:t>
                      </a:r>
                    </a:p>
                  </a:txBody>
                  <a:tcPr/>
                </a:tc>
                <a:tc>
                  <a:txBody>
                    <a:bodyPr/>
                    <a:lstStyle/>
                    <a:p>
                      <a:r>
                        <a:rPr lang="en-US" dirty="0"/>
                        <a:t>(Log based 10)</a:t>
                      </a:r>
                    </a:p>
                  </a:txBody>
                  <a:tcPr/>
                </a:tc>
                <a:tc>
                  <a:txBody>
                    <a:bodyPr/>
                    <a:lstStyle/>
                    <a:p>
                      <a:r>
                        <a:rPr lang="en-US" dirty="0"/>
                        <a:t>d1</a:t>
                      </a:r>
                    </a:p>
                  </a:txBody>
                  <a:tcPr/>
                </a:tc>
                <a:tc>
                  <a:txBody>
                    <a:bodyPr/>
                    <a:lstStyle/>
                    <a:p>
                      <a:r>
                        <a:rPr lang="en-US" dirty="0"/>
                        <a:t>d2</a:t>
                      </a:r>
                    </a:p>
                  </a:txBody>
                  <a:tcPr/>
                </a:tc>
                <a:tc>
                  <a:txBody>
                    <a:bodyPr/>
                    <a:lstStyle/>
                    <a:p>
                      <a:r>
                        <a:rPr lang="en-US" dirty="0"/>
                        <a:t>d3</a:t>
                      </a:r>
                    </a:p>
                  </a:txBody>
                  <a:tcPr/>
                </a:tc>
                <a:tc>
                  <a:txBody>
                    <a:bodyPr/>
                    <a:lstStyle/>
                    <a:p>
                      <a:r>
                        <a:rPr lang="en-US" dirty="0"/>
                        <a:t>d4</a:t>
                      </a:r>
                    </a:p>
                  </a:txBody>
                  <a:tcPr/>
                </a:tc>
                <a:extLst>
                  <a:ext uri="{0D108BD9-81ED-4DB2-BD59-A6C34878D82A}">
                    <a16:rowId xmlns:a16="http://schemas.microsoft.com/office/drawing/2014/main" val="10001"/>
                  </a:ext>
                </a:extLst>
              </a:tr>
              <a:tr h="381000">
                <a:tc>
                  <a:txBody>
                    <a:bodyPr/>
                    <a:lstStyle/>
                    <a:p>
                      <a:r>
                        <a:rPr lang="en-US" dirty="0"/>
                        <a:t>Italian</a:t>
                      </a:r>
                    </a:p>
                  </a:txBody>
                  <a:tcPr/>
                </a:tc>
                <a:tc>
                  <a:txBody>
                    <a:bodyPr/>
                    <a:lstStyle/>
                    <a:p>
                      <a:r>
                        <a:rPr lang="en-US" dirty="0"/>
                        <a:t>1/8</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Log(4/1)=0.6</a:t>
                      </a:r>
                    </a:p>
                  </a:txBody>
                  <a:tcPr/>
                </a:tc>
                <a:tc>
                  <a:txBody>
                    <a:bodyPr/>
                    <a:lstStyle/>
                    <a:p>
                      <a:r>
                        <a:rPr lang="en-US" dirty="0"/>
                        <a:t>0.075</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350682">
                <a:tc>
                  <a:txBody>
                    <a:bodyPr/>
                    <a:lstStyle/>
                    <a:p>
                      <a:r>
                        <a:rPr lang="en-US" dirty="0"/>
                        <a:t>Restaurant</a:t>
                      </a:r>
                    </a:p>
                  </a:txBody>
                  <a:tcPr/>
                </a:tc>
                <a:tc>
                  <a:txBody>
                    <a:bodyPr/>
                    <a:lstStyle/>
                    <a:p>
                      <a:r>
                        <a:rPr lang="en-US" dirty="0"/>
                        <a:t>1/8</a:t>
                      </a:r>
                    </a:p>
                  </a:txBody>
                  <a:tcPr/>
                </a:tc>
                <a:tc>
                  <a:txBody>
                    <a:bodyPr/>
                    <a:lstStyle/>
                    <a:p>
                      <a:r>
                        <a:rPr lang="en-US" dirty="0"/>
                        <a:t>1/6</a:t>
                      </a:r>
                    </a:p>
                  </a:txBody>
                  <a:tcPr/>
                </a:tc>
                <a:tc>
                  <a:txBody>
                    <a:bodyPr/>
                    <a:lstStyle/>
                    <a:p>
                      <a:r>
                        <a:rPr lang="en-US" dirty="0"/>
                        <a:t>1/6</a:t>
                      </a:r>
                    </a:p>
                  </a:txBody>
                  <a:tcPr/>
                </a:tc>
                <a:tc>
                  <a:txBody>
                    <a:bodyPr/>
                    <a:lstStyle/>
                    <a:p>
                      <a:r>
                        <a:rPr lang="en-US" dirty="0"/>
                        <a:t>1/6</a:t>
                      </a:r>
                    </a:p>
                  </a:txBody>
                  <a:tcPr/>
                </a:tc>
                <a:tc>
                  <a:txBody>
                    <a:bodyPr/>
                    <a:lstStyle/>
                    <a:p>
                      <a:r>
                        <a:rPr lang="en-US" dirty="0"/>
                        <a:t>Log(4/4)=0</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350682">
                <a:tc>
                  <a:txBody>
                    <a:bodyPr/>
                    <a:lstStyle/>
                    <a:p>
                      <a:r>
                        <a:rPr lang="en-US" dirty="0"/>
                        <a:t>enjoy</a:t>
                      </a:r>
                    </a:p>
                  </a:txBody>
                  <a:tcPr/>
                </a:tc>
                <a:tc>
                  <a:txBody>
                    <a:bodyPr/>
                    <a:lstStyle/>
                    <a:p>
                      <a:r>
                        <a:rPr lang="en-US" dirty="0"/>
                        <a:t>1/8</a:t>
                      </a:r>
                    </a:p>
                  </a:txBody>
                  <a:tcPr/>
                </a:tc>
                <a:tc>
                  <a:txBody>
                    <a:bodyPr/>
                    <a:lstStyle/>
                    <a:p>
                      <a:r>
                        <a:rPr lang="en-US" dirty="0"/>
                        <a:t>1/6</a:t>
                      </a:r>
                    </a:p>
                  </a:txBody>
                  <a:tcPr/>
                </a:tc>
                <a:tc>
                  <a:txBody>
                    <a:bodyPr/>
                    <a:lstStyle/>
                    <a:p>
                      <a:r>
                        <a:rPr lang="en-US" dirty="0"/>
                        <a:t>1/6</a:t>
                      </a:r>
                    </a:p>
                  </a:txBody>
                  <a:tcPr/>
                </a:tc>
                <a:tc>
                  <a:txBody>
                    <a:bodyPr/>
                    <a:lstStyle/>
                    <a:p>
                      <a:endParaRPr lang="en-US" dirty="0"/>
                    </a:p>
                  </a:txBody>
                  <a:tcPr/>
                </a:tc>
                <a:tc>
                  <a:txBody>
                    <a:bodyPr/>
                    <a:lstStyle/>
                    <a:p>
                      <a:r>
                        <a:rPr lang="en-US" dirty="0"/>
                        <a:t>Log(4/3)=0.13</a:t>
                      </a:r>
                    </a:p>
                  </a:txBody>
                  <a:tcPr/>
                </a:tc>
                <a:tc>
                  <a:txBody>
                    <a:bodyPr/>
                    <a:lstStyle/>
                    <a:p>
                      <a:r>
                        <a:rPr lang="en-US" dirty="0"/>
                        <a:t>0.016</a:t>
                      </a:r>
                    </a:p>
                  </a:txBody>
                  <a:tcPr/>
                </a:tc>
                <a:tc>
                  <a:txBody>
                    <a:bodyPr/>
                    <a:lstStyle/>
                    <a:p>
                      <a:r>
                        <a:rPr lang="en-US" dirty="0"/>
                        <a:t>0.02</a:t>
                      </a:r>
                    </a:p>
                  </a:txBody>
                  <a:tcPr/>
                </a:tc>
                <a:tc>
                  <a:txBody>
                    <a:bodyPr/>
                    <a:lstStyle/>
                    <a:p>
                      <a:r>
                        <a:rPr lang="en-US" dirty="0"/>
                        <a:t>0.02</a:t>
                      </a:r>
                    </a:p>
                  </a:txBody>
                  <a:tcPr/>
                </a:tc>
                <a:tc>
                  <a:txBody>
                    <a:bodyPr/>
                    <a:lstStyle/>
                    <a:p>
                      <a:endParaRPr lang="en-US" dirty="0"/>
                    </a:p>
                  </a:txBody>
                  <a:tcPr/>
                </a:tc>
                <a:extLst>
                  <a:ext uri="{0D108BD9-81ED-4DB2-BD59-A6C34878D82A}">
                    <a16:rowId xmlns:a16="http://schemas.microsoft.com/office/drawing/2014/main" val="10004"/>
                  </a:ext>
                </a:extLst>
              </a:tr>
              <a:tr h="350682">
                <a:tc>
                  <a:txBody>
                    <a:bodyPr/>
                    <a:lstStyle/>
                    <a:p>
                      <a:r>
                        <a:rPr lang="en-US" dirty="0"/>
                        <a:t>The</a:t>
                      </a:r>
                    </a:p>
                  </a:txBody>
                  <a:tcPr/>
                </a:tc>
                <a:tc>
                  <a:txBody>
                    <a:bodyPr/>
                    <a:lstStyle/>
                    <a:p>
                      <a:r>
                        <a:rPr lang="en-US" dirty="0"/>
                        <a:t>2/8</a:t>
                      </a:r>
                    </a:p>
                  </a:txBody>
                  <a:tcPr/>
                </a:tc>
                <a:tc>
                  <a:txBody>
                    <a:bodyPr/>
                    <a:lstStyle/>
                    <a:p>
                      <a:r>
                        <a:rPr lang="en-US" dirty="0"/>
                        <a:t>1/6</a:t>
                      </a:r>
                    </a:p>
                  </a:txBody>
                  <a:tcPr/>
                </a:tc>
                <a:tc>
                  <a:txBody>
                    <a:bodyPr/>
                    <a:lstStyle/>
                    <a:p>
                      <a:r>
                        <a:rPr lang="en-US" dirty="0"/>
                        <a:t>1/6</a:t>
                      </a:r>
                    </a:p>
                  </a:txBody>
                  <a:tcPr/>
                </a:tc>
                <a:tc>
                  <a:txBody>
                    <a:bodyPr/>
                    <a:lstStyle/>
                    <a:p>
                      <a:r>
                        <a:rPr lang="en-US" dirty="0"/>
                        <a:t>2/6</a:t>
                      </a:r>
                    </a:p>
                  </a:txBody>
                  <a:tcPr/>
                </a:tc>
                <a:tc>
                  <a:txBody>
                    <a:bodyPr/>
                    <a:lstStyle/>
                    <a:p>
                      <a:r>
                        <a:rPr lang="en-US" dirty="0"/>
                        <a:t>Log(4/4)=0</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350682">
                <a:tc>
                  <a:txBody>
                    <a:bodyPr/>
                    <a:lstStyle/>
                    <a:p>
                      <a:r>
                        <a:rPr lang="en-US" dirty="0"/>
                        <a:t>Best</a:t>
                      </a:r>
                    </a:p>
                  </a:txBody>
                  <a:tcPr/>
                </a:tc>
                <a:tc>
                  <a:txBody>
                    <a:bodyPr/>
                    <a:lstStyle/>
                    <a:p>
                      <a:r>
                        <a:rPr lang="en-US" dirty="0"/>
                        <a:t>2/8</a:t>
                      </a:r>
                    </a:p>
                  </a:txBody>
                  <a:tcPr/>
                </a:tc>
                <a:tc>
                  <a:txBody>
                    <a:bodyPr/>
                    <a:lstStyle/>
                    <a:p>
                      <a:r>
                        <a:rPr lang="en-US" dirty="0"/>
                        <a:t>1/6</a:t>
                      </a:r>
                    </a:p>
                  </a:txBody>
                  <a:tcPr/>
                </a:tc>
                <a:tc>
                  <a:txBody>
                    <a:bodyPr/>
                    <a:lstStyle/>
                    <a:p>
                      <a:r>
                        <a:rPr lang="en-US" dirty="0"/>
                        <a:t>1/6</a:t>
                      </a:r>
                    </a:p>
                  </a:txBody>
                  <a:tcPr/>
                </a:tc>
                <a:tc>
                  <a:txBody>
                    <a:bodyPr/>
                    <a:lstStyle/>
                    <a:p>
                      <a:r>
                        <a:rPr lang="en-US" dirty="0"/>
                        <a:t>2/6</a:t>
                      </a:r>
                    </a:p>
                  </a:txBody>
                  <a:tcPr/>
                </a:tc>
                <a:tc>
                  <a:txBody>
                    <a:bodyPr/>
                    <a:lstStyle/>
                    <a:p>
                      <a:r>
                        <a:rPr lang="en-US" dirty="0"/>
                        <a:t>Log(4/4)=0</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r h="441960">
                <a:tc>
                  <a:txBody>
                    <a:bodyPr/>
                    <a:lstStyle/>
                    <a:p>
                      <a:r>
                        <a:rPr lang="en-US" dirty="0"/>
                        <a:t>pasta</a:t>
                      </a:r>
                    </a:p>
                  </a:txBody>
                  <a:tcPr/>
                </a:tc>
                <a:tc>
                  <a:txBody>
                    <a:bodyPr/>
                    <a:lstStyle/>
                    <a:p>
                      <a:r>
                        <a:rPr lang="en-US" dirty="0"/>
                        <a:t>1/8</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Log(4/1)=0.6</a:t>
                      </a:r>
                    </a:p>
                  </a:txBody>
                  <a:tcPr/>
                </a:tc>
                <a:tc>
                  <a:txBody>
                    <a:bodyPr/>
                    <a:lstStyle/>
                    <a:p>
                      <a:r>
                        <a:rPr lang="en-US" dirty="0"/>
                        <a:t>0.075</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r h="397799">
                <a:tc>
                  <a:txBody>
                    <a:bodyPr/>
                    <a:lstStyle/>
                    <a:p>
                      <a:r>
                        <a:rPr lang="en-US" dirty="0"/>
                        <a:t>American</a:t>
                      </a:r>
                    </a:p>
                  </a:txBody>
                  <a:tcPr/>
                </a:tc>
                <a:tc>
                  <a:txBody>
                    <a:bodyPr/>
                    <a:lstStyle/>
                    <a:p>
                      <a:endParaRPr lang="en-US" dirty="0"/>
                    </a:p>
                  </a:txBody>
                  <a:tcPr/>
                </a:tc>
                <a:tc>
                  <a:txBody>
                    <a:bodyPr/>
                    <a:lstStyle/>
                    <a:p>
                      <a:r>
                        <a:rPr lang="en-US" dirty="0"/>
                        <a:t>1/6</a:t>
                      </a:r>
                    </a:p>
                  </a:txBody>
                  <a:tcPr/>
                </a:tc>
                <a:tc>
                  <a:txBody>
                    <a:bodyPr/>
                    <a:lstStyle/>
                    <a:p>
                      <a:endParaRPr lang="en-US" dirty="0"/>
                    </a:p>
                  </a:txBody>
                  <a:tcPr/>
                </a:tc>
                <a:tc>
                  <a:txBody>
                    <a:bodyPr/>
                    <a:lstStyle/>
                    <a:p>
                      <a:r>
                        <a:rPr lang="en-US" dirty="0"/>
                        <a:t>1/6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Log(4/2)=0.3</a:t>
                      </a:r>
                      <a:endParaRPr lang="en-US" b="1" dirty="0"/>
                    </a:p>
                  </a:txBody>
                  <a:tcPr/>
                </a:tc>
                <a:tc>
                  <a:txBody>
                    <a:bodyPr/>
                    <a:lstStyle/>
                    <a:p>
                      <a:endParaRPr lang="en-US" dirty="0"/>
                    </a:p>
                  </a:txBody>
                  <a:tcPr/>
                </a:tc>
                <a:tc>
                  <a:txBody>
                    <a:bodyPr/>
                    <a:lstStyle/>
                    <a:p>
                      <a:r>
                        <a:rPr lang="en-US" dirty="0"/>
                        <a:t>0.05</a:t>
                      </a:r>
                    </a:p>
                  </a:txBody>
                  <a:tcPr/>
                </a:tc>
                <a:tc>
                  <a:txBody>
                    <a:bodyPr/>
                    <a:lstStyle/>
                    <a:p>
                      <a:endParaRPr lang="en-US" dirty="0"/>
                    </a:p>
                  </a:txBody>
                  <a:tcPr/>
                </a:tc>
                <a:tc>
                  <a:txBody>
                    <a:bodyPr/>
                    <a:lstStyle/>
                    <a:p>
                      <a:r>
                        <a:rPr lang="en-US" dirty="0"/>
                        <a:t>0.05</a:t>
                      </a:r>
                    </a:p>
                  </a:txBody>
                  <a:tcPr/>
                </a:tc>
                <a:extLst>
                  <a:ext uri="{0D108BD9-81ED-4DB2-BD59-A6C34878D82A}">
                    <a16:rowId xmlns:a16="http://schemas.microsoft.com/office/drawing/2014/main" val="10008"/>
                  </a:ext>
                </a:extLst>
              </a:tr>
              <a:tr h="381000">
                <a:tc>
                  <a:txBody>
                    <a:bodyPr/>
                    <a:lstStyle/>
                    <a:p>
                      <a:r>
                        <a:rPr lang="en-US" dirty="0"/>
                        <a:t>hamburger</a:t>
                      </a:r>
                    </a:p>
                  </a:txBody>
                  <a:tcPr/>
                </a:tc>
                <a:tc>
                  <a:txBody>
                    <a:bodyPr/>
                    <a:lstStyle/>
                    <a:p>
                      <a:endParaRPr lang="en-US" dirty="0"/>
                    </a:p>
                  </a:txBody>
                  <a:tcPr/>
                </a:tc>
                <a:tc>
                  <a:txBody>
                    <a:bodyPr/>
                    <a:lstStyle/>
                    <a:p>
                      <a:r>
                        <a:rPr lang="en-US" dirty="0"/>
                        <a:t>1/6</a:t>
                      </a:r>
                    </a:p>
                  </a:txBody>
                  <a:tcPr/>
                </a:tc>
                <a:tc>
                  <a:txBody>
                    <a:bodyPr/>
                    <a:lstStyle/>
                    <a:p>
                      <a:endParaRPr lang="en-US" dirty="0"/>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Log(4/1)=0.6</a:t>
                      </a:r>
                    </a:p>
                  </a:txBody>
                  <a:tcPr/>
                </a:tc>
                <a:tc>
                  <a:txBody>
                    <a:bodyPr/>
                    <a:lstStyle/>
                    <a:p>
                      <a:endParaRPr lang="en-US" dirty="0"/>
                    </a:p>
                  </a:txBody>
                  <a:tcPr/>
                </a:tc>
                <a:tc>
                  <a:txBody>
                    <a:bodyPr/>
                    <a:lstStyle/>
                    <a:p>
                      <a:r>
                        <a:rPr lang="en-US" dirty="0"/>
                        <a:t>0.1</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9"/>
                  </a:ext>
                </a:extLst>
              </a:tr>
              <a:tr h="350520">
                <a:tc>
                  <a:txBody>
                    <a:bodyPr/>
                    <a:lstStyle/>
                    <a:p>
                      <a:r>
                        <a:rPr lang="en-US" dirty="0"/>
                        <a:t>Korean</a:t>
                      </a:r>
                    </a:p>
                  </a:txBody>
                  <a:tcPr/>
                </a:tc>
                <a:tc>
                  <a:txBody>
                    <a:bodyPr/>
                    <a:lstStyle/>
                    <a:p>
                      <a:endParaRPr lang="en-US" dirty="0"/>
                    </a:p>
                  </a:txBody>
                  <a:tcPr/>
                </a:tc>
                <a:tc>
                  <a:txBody>
                    <a:bodyPr/>
                    <a:lstStyle/>
                    <a:p>
                      <a:endParaRPr lang="en-US" dirty="0"/>
                    </a:p>
                  </a:txBody>
                  <a:tcPr/>
                </a:tc>
                <a:tc>
                  <a:txBody>
                    <a:bodyPr/>
                    <a:lstStyle/>
                    <a:p>
                      <a:r>
                        <a:rPr lang="en-US" dirty="0"/>
                        <a:t>1/6</a:t>
                      </a:r>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Log(4/1)=0.6</a:t>
                      </a:r>
                    </a:p>
                  </a:txBody>
                  <a:tcPr/>
                </a:tc>
                <a:tc>
                  <a:txBody>
                    <a:bodyPr/>
                    <a:lstStyle/>
                    <a:p>
                      <a:endParaRPr lang="en-US" dirty="0"/>
                    </a:p>
                  </a:txBody>
                  <a:tcPr/>
                </a:tc>
                <a:tc>
                  <a:txBody>
                    <a:bodyPr/>
                    <a:lstStyle/>
                    <a:p>
                      <a:endParaRPr lang="en-US" dirty="0"/>
                    </a:p>
                  </a:txBody>
                  <a:tcPr/>
                </a:tc>
                <a:tc>
                  <a:txBody>
                    <a:bodyPr/>
                    <a:lstStyle/>
                    <a:p>
                      <a:r>
                        <a:rPr lang="en-US" dirty="0"/>
                        <a:t>0.1</a:t>
                      </a:r>
                    </a:p>
                  </a:txBody>
                  <a:tcPr/>
                </a:tc>
                <a:tc>
                  <a:txBody>
                    <a:bodyPr/>
                    <a:lstStyle/>
                    <a:p>
                      <a:endParaRPr lang="en-US" dirty="0"/>
                    </a:p>
                  </a:txBody>
                  <a:tcPr/>
                </a:tc>
                <a:extLst>
                  <a:ext uri="{0D108BD9-81ED-4DB2-BD59-A6C34878D82A}">
                    <a16:rowId xmlns:a16="http://schemas.microsoft.com/office/drawing/2014/main" val="10010"/>
                  </a:ext>
                </a:extLst>
              </a:tr>
              <a:tr h="396240">
                <a:tc>
                  <a:txBody>
                    <a:bodyPr/>
                    <a:lstStyle/>
                    <a:p>
                      <a:r>
                        <a:rPr lang="en-US" dirty="0"/>
                        <a:t>noodles</a:t>
                      </a:r>
                    </a:p>
                  </a:txBody>
                  <a:tcPr/>
                </a:tc>
                <a:tc>
                  <a:txBody>
                    <a:bodyPr/>
                    <a:lstStyle/>
                    <a:p>
                      <a:endParaRPr lang="en-US" dirty="0"/>
                    </a:p>
                  </a:txBody>
                  <a:tcPr/>
                </a:tc>
                <a:tc>
                  <a:txBody>
                    <a:bodyPr/>
                    <a:lstStyle/>
                    <a:p>
                      <a:endParaRPr lang="en-US" dirty="0"/>
                    </a:p>
                  </a:txBody>
                  <a:tcPr/>
                </a:tc>
                <a:tc>
                  <a:txBody>
                    <a:bodyPr/>
                    <a:lstStyle/>
                    <a:p>
                      <a:r>
                        <a:rPr lang="en-US" dirty="0"/>
                        <a:t>1/6</a:t>
                      </a:r>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Log(4/1)=0.6</a:t>
                      </a:r>
                    </a:p>
                  </a:txBody>
                  <a:tcPr/>
                </a:tc>
                <a:tc>
                  <a:txBody>
                    <a:bodyPr/>
                    <a:lstStyle/>
                    <a:p>
                      <a:endParaRPr lang="en-US" dirty="0"/>
                    </a:p>
                  </a:txBody>
                  <a:tcPr/>
                </a:tc>
                <a:tc>
                  <a:txBody>
                    <a:bodyPr/>
                    <a:lstStyle/>
                    <a:p>
                      <a:endParaRPr lang="en-US" dirty="0"/>
                    </a:p>
                  </a:txBody>
                  <a:tcPr/>
                </a:tc>
                <a:tc>
                  <a:txBody>
                    <a:bodyPr/>
                    <a:lstStyle/>
                    <a:p>
                      <a:r>
                        <a:rPr lang="en-US" dirty="0"/>
                        <a:t>0.1</a:t>
                      </a:r>
                    </a:p>
                  </a:txBody>
                  <a:tcPr/>
                </a:tc>
                <a:tc>
                  <a:txBody>
                    <a:bodyPr/>
                    <a:lstStyle/>
                    <a:p>
                      <a:endParaRPr lang="en-US" dirty="0"/>
                    </a:p>
                  </a:txBody>
                  <a:tcPr/>
                </a:tc>
                <a:extLst>
                  <a:ext uri="{0D108BD9-81ED-4DB2-BD59-A6C34878D82A}">
                    <a16:rowId xmlns:a16="http://schemas.microsoft.com/office/drawing/2014/main" val="10011"/>
                  </a:ext>
                </a:extLst>
              </a:tr>
            </a:tbl>
          </a:graphicData>
        </a:graphic>
      </p:graphicFrame>
      <p:sp>
        <p:nvSpPr>
          <p:cNvPr id="9" name="TextBox 8"/>
          <p:cNvSpPr txBox="1"/>
          <p:nvPr/>
        </p:nvSpPr>
        <p:spPr>
          <a:xfrm>
            <a:off x="447675" y="6380718"/>
            <a:ext cx="2635401" cy="369332"/>
          </a:xfrm>
          <a:prstGeom prst="rect">
            <a:avLst/>
          </a:prstGeom>
          <a:noFill/>
        </p:spPr>
        <p:txBody>
          <a:bodyPr wrap="none" rtlCol="0">
            <a:spAutoFit/>
          </a:bodyPr>
          <a:lstStyle/>
          <a:p>
            <a:r>
              <a:rPr lang="en-US" dirty="0"/>
              <a:t>This sentence has 8 words</a:t>
            </a:r>
          </a:p>
        </p:txBody>
      </p:sp>
      <p:cxnSp>
        <p:nvCxnSpPr>
          <p:cNvPr id="11" name="Straight Arrow Connector 10"/>
          <p:cNvCxnSpPr/>
          <p:nvPr/>
        </p:nvCxnSpPr>
        <p:spPr>
          <a:xfrm flipV="1">
            <a:off x="1981200" y="4419600"/>
            <a:ext cx="152400" cy="2057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67000" y="6126163"/>
            <a:ext cx="2635401" cy="369332"/>
          </a:xfrm>
          <a:prstGeom prst="rect">
            <a:avLst/>
          </a:prstGeom>
          <a:noFill/>
        </p:spPr>
        <p:txBody>
          <a:bodyPr wrap="none" rtlCol="0">
            <a:spAutoFit/>
          </a:bodyPr>
          <a:lstStyle/>
          <a:p>
            <a:r>
              <a:rPr lang="en-US" dirty="0"/>
              <a:t>This sentence has 6 words</a:t>
            </a:r>
          </a:p>
        </p:txBody>
      </p:sp>
      <p:cxnSp>
        <p:nvCxnSpPr>
          <p:cNvPr id="13" name="Straight Arrow Connector 12"/>
          <p:cNvCxnSpPr/>
          <p:nvPr/>
        </p:nvCxnSpPr>
        <p:spPr>
          <a:xfrm flipH="1" flipV="1">
            <a:off x="2682799" y="5334000"/>
            <a:ext cx="146240" cy="7921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83076" y="1048306"/>
            <a:ext cx="5252592" cy="369332"/>
          </a:xfrm>
          <a:prstGeom prst="rect">
            <a:avLst/>
          </a:prstGeom>
          <a:noFill/>
        </p:spPr>
        <p:txBody>
          <a:bodyPr wrap="none" rtlCol="0">
            <a:spAutoFit/>
          </a:bodyPr>
          <a:lstStyle/>
          <a:p>
            <a:r>
              <a:rPr lang="en-US" dirty="0"/>
              <a:t>Total documents=4, this word appears in 4 documents</a:t>
            </a:r>
          </a:p>
        </p:txBody>
      </p:sp>
      <p:cxnSp>
        <p:nvCxnSpPr>
          <p:cNvPr id="18" name="Straight Arrow Connector 17"/>
          <p:cNvCxnSpPr/>
          <p:nvPr/>
        </p:nvCxnSpPr>
        <p:spPr>
          <a:xfrm>
            <a:off x="3810000" y="1370013"/>
            <a:ext cx="762000" cy="1449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524500" y="6077247"/>
            <a:ext cx="2933700" cy="646331"/>
          </a:xfrm>
          <a:prstGeom prst="rect">
            <a:avLst/>
          </a:prstGeom>
          <a:noFill/>
        </p:spPr>
        <p:txBody>
          <a:bodyPr wrap="square" rtlCol="0">
            <a:spAutoFit/>
          </a:bodyPr>
          <a:lstStyle/>
          <a:p>
            <a:r>
              <a:rPr lang="en-US" dirty="0"/>
              <a:t>Total documents=4, this word appears in 1 document</a:t>
            </a:r>
          </a:p>
        </p:txBody>
      </p:sp>
      <p:cxnSp>
        <p:nvCxnSpPr>
          <p:cNvPr id="21" name="Straight Arrow Connector 20"/>
          <p:cNvCxnSpPr/>
          <p:nvPr/>
        </p:nvCxnSpPr>
        <p:spPr>
          <a:xfrm flipH="1" flipV="1">
            <a:off x="5524500" y="5638800"/>
            <a:ext cx="57150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598226" y="2590800"/>
            <a:ext cx="1069524" cy="646331"/>
          </a:xfrm>
          <a:prstGeom prst="rect">
            <a:avLst/>
          </a:prstGeom>
          <a:noFill/>
        </p:spPr>
        <p:txBody>
          <a:bodyPr wrap="none" rtlCol="0">
            <a:spAutoFit/>
          </a:bodyPr>
          <a:lstStyle/>
          <a:p>
            <a:r>
              <a:rPr lang="en-US" dirty="0"/>
              <a:t>(blank=0)</a:t>
            </a:r>
            <a:br>
              <a:rPr lang="en-US" dirty="0"/>
            </a:br>
            <a:endParaRPr lang="en-US" dirty="0"/>
          </a:p>
        </p:txBody>
      </p:sp>
    </p:spTree>
    <p:extLst>
      <p:ext uri="{BB962C8B-B14F-4D97-AF65-F5344CB8AC3E}">
        <p14:creationId xmlns:p14="http://schemas.microsoft.com/office/powerpoint/2010/main" val="1679722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7254"/>
            <a:ext cx="7239000" cy="1114425"/>
          </a:xfrm>
        </p:spPr>
        <p:txBody>
          <a:bodyPr>
            <a:noAutofit/>
          </a:bodyPr>
          <a:lstStyle/>
          <a:p>
            <a:pPr algn="l"/>
            <a:r>
              <a:rPr lang="en-US" sz="2000" dirty="0"/>
              <a:t>Exercise 3: TF-IDF cosine similarity of d1,d2,d3,d4 with d4 can be used to build a document search engine. I.e. find in a sentence in a corpus (document set) that is similar to your input question.1214</a:t>
            </a:r>
          </a:p>
        </p:txBody>
      </p:sp>
      <p:sp>
        <p:nvSpPr>
          <p:cNvPr id="3" name="Content Placeholder 2"/>
          <p:cNvSpPr>
            <a:spLocks noGrp="1"/>
          </p:cNvSpPr>
          <p:nvPr>
            <p:ph idx="1"/>
          </p:nvPr>
        </p:nvSpPr>
        <p:spPr>
          <a:xfrm>
            <a:off x="457200" y="1462404"/>
            <a:ext cx="8229600" cy="4525963"/>
          </a:xfrm>
        </p:spPr>
        <p:txBody>
          <a:bodyPr/>
          <a:lstStyle/>
          <a:p>
            <a:r>
              <a:rPr lang="en-US" dirty="0"/>
              <a:t>MC choices : (1) =0; (2) =0.5; (3) =0.8; (4) =1 </a:t>
            </a:r>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22</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3523115189"/>
              </p:ext>
            </p:extLst>
          </p:nvPr>
        </p:nvGraphicFramePr>
        <p:xfrm>
          <a:off x="457200" y="2031459"/>
          <a:ext cx="8229600" cy="45720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tblGrid>
              <a:tr h="370840">
                <a:tc>
                  <a:txBody>
                    <a:bodyPr/>
                    <a:lstStyle/>
                    <a:p>
                      <a:endParaRPr lang="en-US" sz="1800" dirty="0"/>
                    </a:p>
                  </a:txBody>
                  <a:tcPr/>
                </a:tc>
                <a:tc>
                  <a:txBody>
                    <a:bodyPr/>
                    <a:lstStyle/>
                    <a:p>
                      <a:r>
                        <a:rPr lang="en-US" dirty="0"/>
                        <a:t>TF-IDF</a:t>
                      </a:r>
                    </a:p>
                  </a:txBody>
                  <a:tcPr/>
                </a:tc>
                <a:tc>
                  <a:txBody>
                    <a:bodyPr/>
                    <a:lstStyle/>
                    <a:p>
                      <a:r>
                        <a:rPr lang="en-US" dirty="0"/>
                        <a:t>Cosine similarity with d4</a:t>
                      </a:r>
                    </a:p>
                  </a:txBody>
                  <a:tcPr/>
                </a:tc>
                <a:extLst>
                  <a:ext uri="{0D108BD9-81ED-4DB2-BD59-A6C34878D82A}">
                    <a16:rowId xmlns:a16="http://schemas.microsoft.com/office/drawing/2014/main" val="10000"/>
                  </a:ext>
                </a:extLst>
              </a:tr>
              <a:tr h="370840">
                <a:tc>
                  <a:txBody>
                    <a:bodyPr/>
                    <a:lstStyle/>
                    <a:p>
                      <a:r>
                        <a:rPr lang="en-US" sz="1800"/>
                        <a:t>d1: the best Italian restaurant enjoy the best pasta</a:t>
                      </a:r>
                      <a:endParaRPr lang="en-US" sz="1800" dirty="0"/>
                    </a:p>
                  </a:txBody>
                  <a:tcPr/>
                </a:tc>
                <a:tc>
                  <a:txBody>
                    <a:bodyPr/>
                    <a:lstStyle/>
                    <a:p>
                      <a:r>
                        <a:rPr lang="en-US" dirty="0"/>
                        <a:t>d1=[0.075,0,0.016,0,0,0.075,0,0,0,0]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d1*d4’/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(|d1|*|d4|)=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70C0"/>
                          </a:solidFill>
                        </a:rPr>
                        <a:t>ANS____?</a:t>
                      </a:r>
                    </a:p>
                  </a:txBody>
                  <a:tcPr/>
                </a:tc>
                <a:extLst>
                  <a:ext uri="{0D108BD9-81ED-4DB2-BD59-A6C34878D82A}">
                    <a16:rowId xmlns:a16="http://schemas.microsoft.com/office/drawing/2014/main" val="10001"/>
                  </a:ext>
                </a:extLst>
              </a:tr>
              <a:tr h="370840">
                <a:tc>
                  <a:txBody>
                    <a:bodyPr/>
                    <a:lstStyle/>
                    <a:p>
                      <a:r>
                        <a:rPr lang="en-US" sz="1800"/>
                        <a:t>d2: American restaurant enjoy the best hamburger</a:t>
                      </a:r>
                    </a:p>
                    <a:p>
                      <a:endParaRPr lang="en-US" dirty="0"/>
                    </a:p>
                  </a:txBody>
                  <a:tcPr/>
                </a:tc>
                <a:tc>
                  <a:txBody>
                    <a:bodyPr/>
                    <a:lstStyle/>
                    <a:p>
                      <a:r>
                        <a:rPr lang="en-US" dirty="0"/>
                        <a:t>d2=[0,0,0.02,0,0,0,0.05,0.1,0,0]</a:t>
                      </a:r>
                    </a:p>
                  </a:txBody>
                  <a:tcPr/>
                </a:tc>
                <a:tc>
                  <a:txBody>
                    <a:bodyPr/>
                    <a:lstStyle/>
                    <a:p>
                      <a:r>
                        <a:rPr lang="en-US" dirty="0"/>
                        <a:t>(d2*d4’)/</a:t>
                      </a:r>
                    </a:p>
                    <a:p>
                      <a:r>
                        <a:rPr lang="en-US" dirty="0"/>
                        <a:t>(|d2|*|d4|)=?</a:t>
                      </a:r>
                    </a:p>
                    <a:p>
                      <a:r>
                        <a:rPr lang="en-US" dirty="0">
                          <a:solidFill>
                            <a:srgbClr val="0070C0"/>
                          </a:solidFill>
                        </a:rPr>
                        <a:t>ANS____  ?</a:t>
                      </a:r>
                    </a:p>
                  </a:txBody>
                  <a:tcPr/>
                </a:tc>
                <a:extLst>
                  <a:ext uri="{0D108BD9-81ED-4DB2-BD59-A6C34878D82A}">
                    <a16:rowId xmlns:a16="http://schemas.microsoft.com/office/drawing/2014/main" val="10002"/>
                  </a:ext>
                </a:extLst>
              </a:tr>
              <a:tr h="370840">
                <a:tc>
                  <a:txBody>
                    <a:bodyPr/>
                    <a:lstStyle/>
                    <a:p>
                      <a:r>
                        <a:rPr lang="en-US" sz="1800"/>
                        <a:t>d3: Korean restaurant enjoy the best noodles</a:t>
                      </a:r>
                    </a:p>
                    <a:p>
                      <a:endParaRPr lang="en-US" dirty="0"/>
                    </a:p>
                  </a:txBody>
                  <a:tcPr/>
                </a:tc>
                <a:tc>
                  <a:txBody>
                    <a:bodyPr/>
                    <a:lstStyle/>
                    <a:p>
                      <a:r>
                        <a:rPr lang="en-US" dirty="0"/>
                        <a:t>d3=[0,0,0.02,0,0,0,0,0,0.1,0.1]</a:t>
                      </a:r>
                    </a:p>
                  </a:txBody>
                  <a:tcPr/>
                </a:tc>
                <a:tc>
                  <a:txBody>
                    <a:bodyPr/>
                    <a:lstStyle/>
                    <a:p>
                      <a:r>
                        <a:rPr lang="en-US" dirty="0"/>
                        <a:t>(d3*d4’)/</a:t>
                      </a:r>
                    </a:p>
                    <a:p>
                      <a:r>
                        <a:rPr lang="en-US" dirty="0"/>
                        <a:t>(|d3|*|d4|)=?</a:t>
                      </a:r>
                    </a:p>
                    <a:p>
                      <a:r>
                        <a:rPr lang="en-US" dirty="0">
                          <a:solidFill>
                            <a:srgbClr val="0070C0"/>
                          </a:solidFill>
                        </a:rPr>
                        <a:t>ANS____?</a:t>
                      </a:r>
                    </a:p>
                    <a:p>
                      <a:pPr marL="342900" indent="-342900">
                        <a:buAutoNum type="arabicParenBoth"/>
                      </a:pPr>
                      <a:endParaRPr lang="en-US" dirty="0">
                        <a:solidFill>
                          <a:srgbClr val="0070C0"/>
                        </a:solidFill>
                      </a:endParaRPr>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d4: the best the best American restaurant</a:t>
                      </a:r>
                    </a:p>
                  </a:txBody>
                  <a:tcPr/>
                </a:tc>
                <a:tc>
                  <a:txBody>
                    <a:bodyPr/>
                    <a:lstStyle/>
                    <a:p>
                      <a:r>
                        <a:rPr lang="en-US" dirty="0"/>
                        <a:t>d4=[0,0,0,0,0,0,0.05,0,0,0]</a:t>
                      </a:r>
                    </a:p>
                  </a:txBody>
                  <a:tcPr/>
                </a:tc>
                <a:tc>
                  <a:txBody>
                    <a:bodyPr/>
                    <a:lstStyle/>
                    <a:p>
                      <a:r>
                        <a:rPr lang="en-US" dirty="0"/>
                        <a:t>(d4*d4’)/</a:t>
                      </a:r>
                    </a:p>
                    <a:p>
                      <a:r>
                        <a:rPr lang="en-US" dirty="0"/>
                        <a:t>(|d4|*|d4|)=?</a:t>
                      </a:r>
                    </a:p>
                    <a:p>
                      <a:r>
                        <a:rPr lang="en-US" dirty="0">
                          <a:solidFill>
                            <a:srgbClr val="0070C0"/>
                          </a:solidFill>
                        </a:rPr>
                        <a:t>ANS____?</a:t>
                      </a:r>
                    </a:p>
                  </a:txBody>
                  <a:tcPr/>
                </a:tc>
                <a:extLst>
                  <a:ext uri="{0D108BD9-81ED-4DB2-BD59-A6C34878D82A}">
                    <a16:rowId xmlns:a16="http://schemas.microsoft.com/office/drawing/2014/main" val="10004"/>
                  </a:ext>
                </a:extLst>
              </a:tr>
            </a:tbl>
          </a:graphicData>
        </a:graphic>
      </p:graphicFrame>
      <p:sp>
        <p:nvSpPr>
          <p:cNvPr id="6" name="Rectangle 5"/>
          <p:cNvSpPr/>
          <p:nvPr/>
        </p:nvSpPr>
        <p:spPr>
          <a:xfrm>
            <a:off x="465513" y="6488668"/>
            <a:ext cx="5143500" cy="369332"/>
          </a:xfrm>
          <a:prstGeom prst="rect">
            <a:avLst/>
          </a:prstGeom>
        </p:spPr>
        <p:txBody>
          <a:bodyPr wrap="square">
            <a:spAutoFit/>
          </a:bodyPr>
          <a:lstStyle/>
          <a:p>
            <a:r>
              <a:rPr lang="en-US" dirty="0">
                <a:hlinkClick r:id="rId2"/>
              </a:rPr>
              <a:t>https://www.youtube.com/watch?v=hc3DCn8viWs</a:t>
            </a:r>
            <a:endParaRPr lang="en-US" dirty="0"/>
          </a:p>
        </p:txBody>
      </p:sp>
      <p:pic>
        <p:nvPicPr>
          <p:cNvPr id="3074" name="Picture 2">
            <a:extLst>
              <a:ext uri="{FF2B5EF4-FFF2-40B4-BE49-F238E27FC236}">
                <a16:creationId xmlns:a16="http://schemas.microsoft.com/office/drawing/2014/main" id="{E879452D-0D82-DE79-42C9-11C848CF10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929" y="226528"/>
            <a:ext cx="1297471" cy="1297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29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23</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3436325505"/>
              </p:ext>
            </p:extLst>
          </p:nvPr>
        </p:nvGraphicFramePr>
        <p:xfrm>
          <a:off x="394855" y="1151759"/>
          <a:ext cx="8534400" cy="571500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685800">
                <a:tc>
                  <a:txBody>
                    <a:bodyPr/>
                    <a:lstStyle/>
                    <a:p>
                      <a:endParaRPr lang="en-US" sz="1800" dirty="0"/>
                    </a:p>
                  </a:txBody>
                  <a:tcPr/>
                </a:tc>
                <a:tc>
                  <a:txBody>
                    <a:bodyPr/>
                    <a:lstStyle/>
                    <a:p>
                      <a:r>
                        <a:rPr lang="en-US" dirty="0"/>
                        <a:t>TF-IDF</a:t>
                      </a:r>
                    </a:p>
                  </a:txBody>
                  <a:tcPr/>
                </a:tc>
                <a:tc>
                  <a:txBody>
                    <a:bodyPr/>
                    <a:lstStyle/>
                    <a:p>
                      <a:r>
                        <a:rPr lang="en-US" dirty="0"/>
                        <a:t>Cosine similarity with d4</a:t>
                      </a:r>
                    </a:p>
                  </a:txBody>
                  <a:tcPr/>
                </a:tc>
                <a:extLst>
                  <a:ext uri="{0D108BD9-81ED-4DB2-BD59-A6C34878D82A}">
                    <a16:rowId xmlns:a16="http://schemas.microsoft.com/office/drawing/2014/main" val="10000"/>
                  </a:ext>
                </a:extLst>
              </a:tr>
              <a:tr h="370840">
                <a:tc>
                  <a:txBody>
                    <a:bodyPr/>
                    <a:lstStyle/>
                    <a:p>
                      <a:r>
                        <a:rPr lang="en-US" sz="1800" dirty="0"/>
                        <a:t>d1: the best Italian restaurant enjoy the best pasta</a:t>
                      </a:r>
                    </a:p>
                  </a:txBody>
                  <a:tcPr/>
                </a:tc>
                <a:tc>
                  <a:txBody>
                    <a:bodyPr/>
                    <a:lstStyle/>
                    <a:p>
                      <a:r>
                        <a:rPr lang="en-US" dirty="0"/>
                        <a:t>d1=[0.075,0,0.016,0,0,0.075,0,0,0,0]</a:t>
                      </a:r>
                    </a:p>
                  </a:txBody>
                  <a:tcPr/>
                </a:tc>
                <a:tc>
                  <a:txBody>
                    <a:bodyPr/>
                    <a:lstStyle/>
                    <a:p>
                      <a:r>
                        <a:rPr lang="en-US" dirty="0">
                          <a:solidFill>
                            <a:srgbClr val="FF0000"/>
                          </a:solidFill>
                        </a:rPr>
                        <a:t>d1*d4’/(|d1|*|d4|)=0</a:t>
                      </a:r>
                    </a:p>
                    <a:p>
                      <a:r>
                        <a:rPr lang="en-US" dirty="0">
                          <a:solidFill>
                            <a:srgbClr val="FF0000"/>
                          </a:solidFill>
                        </a:rPr>
                        <a:t>Choice 1 is correct</a:t>
                      </a:r>
                    </a:p>
                  </a:txBody>
                  <a:tcPr/>
                </a:tc>
                <a:extLst>
                  <a:ext uri="{0D108BD9-81ED-4DB2-BD59-A6C34878D82A}">
                    <a16:rowId xmlns:a16="http://schemas.microsoft.com/office/drawing/2014/main" val="10001"/>
                  </a:ext>
                </a:extLst>
              </a:tr>
              <a:tr h="2087562">
                <a:tc>
                  <a:txBody>
                    <a:bodyPr/>
                    <a:lstStyle/>
                    <a:p>
                      <a:r>
                        <a:rPr lang="en-US" sz="1800" dirty="0"/>
                        <a:t>d2: American restaurant enjoy the best hamburger</a:t>
                      </a:r>
                    </a:p>
                    <a:p>
                      <a:endParaRPr lang="en-US" dirty="0"/>
                    </a:p>
                  </a:txBody>
                  <a:tcPr/>
                </a:tc>
                <a:tc>
                  <a:txBody>
                    <a:bodyPr/>
                    <a:lstStyle/>
                    <a:p>
                      <a:r>
                        <a:rPr lang="en-US" dirty="0"/>
                        <a:t>d2=[0,0,0.02,0,0,0,0.05,0.1,0,0]</a:t>
                      </a:r>
                    </a:p>
                  </a:txBody>
                  <a:tcPr/>
                </a:tc>
                <a:tc>
                  <a:txBody>
                    <a:bodyPr/>
                    <a:lstStyle/>
                    <a:p>
                      <a:r>
                        <a:rPr lang="en-US" dirty="0">
                          <a:solidFill>
                            <a:srgbClr val="FF0000"/>
                          </a:solidFill>
                        </a:rPr>
                        <a:t>|d2|=</a:t>
                      </a:r>
                      <a:r>
                        <a:rPr lang="en-US" dirty="0" err="1">
                          <a:solidFill>
                            <a:srgbClr val="FF0000"/>
                          </a:solidFill>
                        </a:rPr>
                        <a:t>sqrt</a:t>
                      </a:r>
                      <a:r>
                        <a:rPr lang="en-US" dirty="0">
                          <a:solidFill>
                            <a:srgbClr val="FF0000"/>
                          </a:solidFill>
                        </a:rPr>
                        <a:t>(0.02^2+0.05^2+0.1^2)= 0.11</a:t>
                      </a:r>
                    </a:p>
                    <a:p>
                      <a:r>
                        <a:rPr lang="en-US" dirty="0">
                          <a:solidFill>
                            <a:srgbClr val="FF0000"/>
                          </a:solidFill>
                        </a:rPr>
                        <a:t>|d4|=</a:t>
                      </a:r>
                      <a:r>
                        <a:rPr lang="en-US" dirty="0" err="1">
                          <a:solidFill>
                            <a:srgbClr val="FF0000"/>
                          </a:solidFill>
                        </a:rPr>
                        <a:t>sqrt</a:t>
                      </a:r>
                      <a:r>
                        <a:rPr lang="en-US" dirty="0">
                          <a:solidFill>
                            <a:srgbClr val="FF0000"/>
                          </a:solidFill>
                        </a:rPr>
                        <a:t>(0.05^2)=0.05</a:t>
                      </a:r>
                    </a:p>
                    <a:p>
                      <a:r>
                        <a:rPr lang="en-US" dirty="0">
                          <a:solidFill>
                            <a:srgbClr val="FF0000"/>
                          </a:solidFill>
                        </a:rPr>
                        <a:t>--------------------------</a:t>
                      </a:r>
                    </a:p>
                    <a:p>
                      <a:r>
                        <a:rPr lang="en-US" dirty="0">
                          <a:solidFill>
                            <a:srgbClr val="FF0000"/>
                          </a:solidFill>
                        </a:rPr>
                        <a:t>(d2*d4’)/(|d2|*|d4|)=</a:t>
                      </a:r>
                    </a:p>
                    <a:p>
                      <a:r>
                        <a:rPr lang="en-US" dirty="0">
                          <a:solidFill>
                            <a:srgbClr val="FF0000"/>
                          </a:solidFill>
                        </a:rPr>
                        <a:t>(0.05*0.05)/(0.11*0.05)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=0.5. Choice 2 is correct</a:t>
                      </a:r>
                    </a:p>
                    <a:p>
                      <a:endParaRPr lang="en-US" dirty="0">
                        <a:solidFill>
                          <a:srgbClr val="FF0000"/>
                        </a:solidFill>
                      </a:endParaRPr>
                    </a:p>
                  </a:txBody>
                  <a:tcPr/>
                </a:tc>
                <a:extLst>
                  <a:ext uri="{0D108BD9-81ED-4DB2-BD59-A6C34878D82A}">
                    <a16:rowId xmlns:a16="http://schemas.microsoft.com/office/drawing/2014/main" val="10002"/>
                  </a:ext>
                </a:extLst>
              </a:tr>
              <a:tr h="370840">
                <a:tc>
                  <a:txBody>
                    <a:bodyPr/>
                    <a:lstStyle/>
                    <a:p>
                      <a:r>
                        <a:rPr lang="en-US" sz="1800" dirty="0"/>
                        <a:t>d3: Korean restaurant enjoy the best noodles</a:t>
                      </a:r>
                    </a:p>
                    <a:p>
                      <a:endParaRPr lang="en-US" dirty="0"/>
                    </a:p>
                  </a:txBody>
                  <a:tcPr/>
                </a:tc>
                <a:tc>
                  <a:txBody>
                    <a:bodyPr/>
                    <a:lstStyle/>
                    <a:p>
                      <a:r>
                        <a:rPr lang="en-US" dirty="0"/>
                        <a:t>d3=[0,0,0.02,0,0,0,0,0,0.1,0.1]</a:t>
                      </a:r>
                    </a:p>
                  </a:txBody>
                  <a:tcPr/>
                </a:tc>
                <a:tc>
                  <a:txBody>
                    <a:bodyPr/>
                    <a:lstStyle/>
                    <a:p>
                      <a:r>
                        <a:rPr lang="en-US" dirty="0">
                          <a:solidFill>
                            <a:srgbClr val="FF0000"/>
                          </a:solidFill>
                        </a:rPr>
                        <a:t>d3*d4’/(|d3|*|d4|)=0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Choice 1 is correct</a:t>
                      </a:r>
                    </a:p>
                    <a:p>
                      <a:endParaRPr lang="en-US" dirty="0">
                        <a:solidFill>
                          <a:srgbClr val="FF0000"/>
                        </a:solidFill>
                      </a:endParaRPr>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d4: the best the best American restaurant</a:t>
                      </a:r>
                    </a:p>
                  </a:txBody>
                  <a:tcPr/>
                </a:tc>
                <a:tc>
                  <a:txBody>
                    <a:bodyPr/>
                    <a:lstStyle/>
                    <a:p>
                      <a:r>
                        <a:rPr lang="en-US" dirty="0"/>
                        <a:t>d4=[0,0,0,0,0,0,0.05,0,0,0]</a:t>
                      </a:r>
                    </a:p>
                  </a:txBody>
                  <a:tcPr/>
                </a:tc>
                <a:tc>
                  <a:txBody>
                    <a:bodyPr/>
                    <a:lstStyle/>
                    <a:p>
                      <a:r>
                        <a:rPr lang="en-US" dirty="0">
                          <a:solidFill>
                            <a:srgbClr val="FF0000"/>
                          </a:solidFill>
                        </a:rPr>
                        <a:t>d4*d4’/(|d4|*|d4|)=1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Choice 4 is correct</a:t>
                      </a:r>
                    </a:p>
                    <a:p>
                      <a:endParaRPr lang="en-US" dirty="0">
                        <a:solidFill>
                          <a:srgbClr val="FF0000"/>
                        </a:solidFill>
                      </a:endParaRPr>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547255" y="228429"/>
            <a:ext cx="8229600" cy="923330"/>
          </a:xfrm>
          <a:prstGeom prst="rect">
            <a:avLst/>
          </a:prstGeom>
          <a:noFill/>
        </p:spPr>
        <p:txBody>
          <a:bodyPr wrap="square" rtlCol="0">
            <a:spAutoFit/>
          </a:bodyPr>
          <a:lstStyle/>
          <a:p>
            <a:r>
              <a:rPr lang="en-US" dirty="0"/>
              <a:t>Can be used to build a document search engine. Find in a sentence in a corpus that is similar to you input question.</a:t>
            </a:r>
            <a:r>
              <a:rPr lang="en-US" sz="1800" dirty="0"/>
              <a:t> TF-IDF cosine similarity of d1,d2,d3,d4 with d4</a:t>
            </a:r>
            <a:br>
              <a:rPr lang="en-US" sz="1800" dirty="0"/>
            </a:br>
            <a:r>
              <a:rPr lang="en-US" sz="1800" dirty="0">
                <a:solidFill>
                  <a:srgbClr val="FF0000"/>
                </a:solidFill>
              </a:rPr>
              <a:t>Answer</a:t>
            </a:r>
            <a:r>
              <a:rPr lang="en-US" sz="1800" dirty="0"/>
              <a:t> MC choices : (1) =0; (2) =0.5; (3) =0.8; (4) =1 </a:t>
            </a:r>
            <a:endParaRPr lang="en-US" dirty="0">
              <a:solidFill>
                <a:srgbClr val="FF0000"/>
              </a:solidFill>
            </a:endParaRPr>
          </a:p>
        </p:txBody>
      </p:sp>
      <p:sp>
        <p:nvSpPr>
          <p:cNvPr id="8" name="Title 7">
            <a:extLst>
              <a:ext uri="{FF2B5EF4-FFF2-40B4-BE49-F238E27FC236}">
                <a16:creationId xmlns:a16="http://schemas.microsoft.com/office/drawing/2014/main" id="{8CE227CF-6B8A-8B28-9614-CEC2C69CF931}"/>
              </a:ext>
            </a:extLst>
          </p:cNvPr>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3165648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Word2vec</a:t>
            </a:r>
          </a:p>
        </p:txBody>
      </p:sp>
      <p:sp>
        <p:nvSpPr>
          <p:cNvPr id="3" name="Content Placeholder 2"/>
          <p:cNvSpPr>
            <a:spLocks noGrp="1"/>
          </p:cNvSpPr>
          <p:nvPr>
            <p:ph type="subTitle" idx="1"/>
          </p:nvPr>
        </p:nvSpPr>
        <p:spPr>
          <a:xfrm>
            <a:off x="1371600" y="3276600"/>
            <a:ext cx="7315200" cy="3079750"/>
          </a:xfrm>
        </p:spPr>
        <p:txBody>
          <a:bodyPr>
            <a:normAutofit fontScale="55000" lnSpcReduction="20000"/>
          </a:bodyPr>
          <a:lstStyle/>
          <a:p>
            <a:r>
              <a:rPr lang="en-US" dirty="0"/>
              <a:t>A popular way for word representation in natural language processing</a:t>
            </a:r>
          </a:p>
          <a:p>
            <a:r>
              <a:rPr lang="en-US" dirty="0"/>
              <a:t>Advantage: two related words in meaning will give similar code (e.g. 30 neuron outputs, or dimensions) </a:t>
            </a:r>
          </a:p>
          <a:p>
            <a:endParaRPr lang="en-US" dirty="0"/>
          </a:p>
          <a:p>
            <a:pPr algn="l"/>
            <a:r>
              <a:rPr lang="en-US" dirty="0"/>
              <a:t>Reference, download pertained word2vec dataset</a:t>
            </a:r>
          </a:p>
          <a:p>
            <a:pPr algn="l"/>
            <a:r>
              <a:rPr lang="en-US" dirty="0">
                <a:hlinkClick r:id="rId2"/>
              </a:rPr>
              <a:t>https://mccormickml.com/2016/04/12/googles-pretrained-word2vec-model-in-python/</a:t>
            </a:r>
            <a:endParaRPr lang="en-US" dirty="0"/>
          </a:p>
          <a:p>
            <a:pPr algn="l"/>
            <a:endParaRPr lang="en-US" dirty="0"/>
          </a:p>
          <a:p>
            <a:pPr algn="l"/>
            <a:r>
              <a:rPr lang="en-US" dirty="0">
                <a:hlinkClick r:id="rId3"/>
              </a:rPr>
              <a:t>https://drive.google.com/file/d/0B7XkCwpI5KDYNlNUTTlSS21pQmM/edit?usp=sharing</a:t>
            </a:r>
            <a:r>
              <a:rPr lang="en-US" dirty="0"/>
              <a:t> </a:t>
            </a:r>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24</a:t>
            </a:fld>
            <a:endParaRPr lang="en-US"/>
          </a:p>
        </p:txBody>
      </p:sp>
    </p:spTree>
    <p:extLst>
      <p:ext uri="{BB962C8B-B14F-4D97-AF65-F5344CB8AC3E}">
        <p14:creationId xmlns:p14="http://schemas.microsoft.com/office/powerpoint/2010/main" val="1764610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First, we have to understand </a:t>
            </a:r>
            <a:br>
              <a:rPr lang="en-US" dirty="0"/>
            </a:br>
            <a:r>
              <a:rPr lang="en-US" dirty="0"/>
              <a:t>N-gram, Skip-gram</a:t>
            </a:r>
          </a:p>
        </p:txBody>
      </p:sp>
      <p:sp>
        <p:nvSpPr>
          <p:cNvPr id="3" name="Content Placeholder 2"/>
          <p:cNvSpPr>
            <a:spLocks noGrp="1"/>
          </p:cNvSpPr>
          <p:nvPr>
            <p:ph type="subTitle" idx="1"/>
          </p:nvPr>
        </p:nvSpPr>
        <p:spPr/>
        <p:txBody>
          <a:bodyPr>
            <a:normAutofit/>
          </a:bodyPr>
          <a:lstStyle/>
          <a:p>
            <a:r>
              <a:rPr lang="en-US" dirty="0"/>
              <a:t>Because Word2vec relies on either </a:t>
            </a:r>
          </a:p>
          <a:p>
            <a:r>
              <a:rPr lang="en-US" dirty="0"/>
              <a:t>N-gram or Skip-gram</a:t>
            </a:r>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25</a:t>
            </a:fld>
            <a:endParaRPr lang="en-US"/>
          </a:p>
        </p:txBody>
      </p:sp>
    </p:spTree>
    <p:extLst>
      <p:ext uri="{BB962C8B-B14F-4D97-AF65-F5344CB8AC3E}">
        <p14:creationId xmlns:p14="http://schemas.microsoft.com/office/powerpoint/2010/main" val="3403024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N-gram, Skip-gram (sequence used)</a:t>
            </a:r>
            <a:br>
              <a:rPr lang="en-US" dirty="0"/>
            </a:br>
            <a:r>
              <a:rPr lang="en-US" sz="2700" dirty="0">
                <a:hlinkClick r:id="rId2"/>
              </a:rPr>
              <a:t>https://en.wikipedia.org/wiki/N-gram#Skip-gram</a:t>
            </a:r>
            <a:endParaRPr lang="en-US" sz="2700" dirty="0"/>
          </a:p>
        </p:txBody>
      </p:sp>
      <p:sp>
        <p:nvSpPr>
          <p:cNvPr id="3" name="Content Placeholder 2"/>
          <p:cNvSpPr>
            <a:spLocks noGrp="1"/>
          </p:cNvSpPr>
          <p:nvPr>
            <p:ph idx="1"/>
          </p:nvPr>
        </p:nvSpPr>
        <p:spPr>
          <a:xfrm>
            <a:off x="457200" y="1417638"/>
            <a:ext cx="8229600" cy="5303837"/>
          </a:xfrm>
        </p:spPr>
        <p:txBody>
          <a:bodyPr>
            <a:normAutofit fontScale="70000" lnSpcReduction="20000"/>
          </a:bodyPr>
          <a:lstStyle/>
          <a:p>
            <a:r>
              <a:rPr lang="en-US" dirty="0"/>
              <a:t>An </a:t>
            </a:r>
            <a:r>
              <a:rPr lang="en-US" b="1" i="1" dirty="0"/>
              <a:t>n-gram</a:t>
            </a:r>
            <a:r>
              <a:rPr lang="en-US" dirty="0"/>
              <a:t> is a contiguous sequence of n items from a given sequence of text.</a:t>
            </a:r>
          </a:p>
          <a:p>
            <a:r>
              <a:rPr lang="en-US" dirty="0"/>
              <a:t>N-gram : Example; "</a:t>
            </a:r>
            <a:r>
              <a:rPr lang="en-US" i="1" dirty="0"/>
              <a:t>dog that barks does not bite</a:t>
            </a:r>
            <a:r>
              <a:rPr lang="en-US" dirty="0"/>
              <a:t>", the n-grams are: </a:t>
            </a:r>
          </a:p>
          <a:p>
            <a:pPr lvl="1"/>
            <a:r>
              <a:rPr lang="en-US" b="1" dirty="0"/>
              <a:t>unigrams (n=1):</a:t>
            </a:r>
            <a:r>
              <a:rPr lang="en-US" dirty="0"/>
              <a:t> </a:t>
            </a:r>
            <a:r>
              <a:rPr lang="en-US" i="1" dirty="0"/>
              <a:t>dog, that, barks, does, not, bite</a:t>
            </a:r>
            <a:endParaRPr lang="en-US" dirty="0"/>
          </a:p>
          <a:p>
            <a:pPr lvl="1"/>
            <a:r>
              <a:rPr lang="en-US" b="1" dirty="0"/>
              <a:t>bigrams (n=2):</a:t>
            </a:r>
            <a:r>
              <a:rPr lang="en-US" dirty="0"/>
              <a:t> </a:t>
            </a:r>
            <a:r>
              <a:rPr lang="en-US" i="1" dirty="0"/>
              <a:t>dog that, that barks, barks does, does not, not bite</a:t>
            </a:r>
            <a:endParaRPr lang="en-US" dirty="0"/>
          </a:p>
          <a:p>
            <a:pPr lvl="1"/>
            <a:r>
              <a:rPr lang="en-US" b="1" dirty="0"/>
              <a:t>trigrams (n=3):</a:t>
            </a:r>
            <a:r>
              <a:rPr lang="en-US" dirty="0"/>
              <a:t> </a:t>
            </a:r>
            <a:r>
              <a:rPr lang="en-US" i="1" dirty="0"/>
              <a:t>dog that barks, that barks does, barks does not, does not bite</a:t>
            </a:r>
            <a:r>
              <a:rPr lang="en-US" dirty="0"/>
              <a:t> etc. </a:t>
            </a:r>
            <a:r>
              <a:rPr lang="en-US" dirty="0">
                <a:hlinkClick r:id="rId3"/>
              </a:rPr>
              <a:t>https://www.quora.com/What-is-the-relationship-between-N-gram-and-Bag-of-words-in-natural-language-processing</a:t>
            </a:r>
            <a:endParaRPr lang="en-US" dirty="0"/>
          </a:p>
          <a:p>
            <a:endParaRPr lang="en-US" dirty="0"/>
          </a:p>
          <a:p>
            <a:r>
              <a:rPr lang="en-US" b="1" i="1" dirty="0"/>
              <a:t>skip-grams</a:t>
            </a:r>
            <a:r>
              <a:rPr lang="en-US" i="1" dirty="0"/>
              <a:t> are a generalization of n-grams in which the components (typically words) need not be consecutive in the text under consideration, but may leave gaps that are skipped over</a:t>
            </a:r>
          </a:p>
          <a:p>
            <a:pPr lvl="1"/>
            <a:r>
              <a:rPr lang="en-US" i="1" dirty="0"/>
              <a:t>For example, in the input text:</a:t>
            </a:r>
          </a:p>
          <a:p>
            <a:pPr lvl="2"/>
            <a:r>
              <a:rPr lang="en-US" sz="2600" i="1" dirty="0"/>
              <a:t>the rain in Spain falls mainly on the plain </a:t>
            </a:r>
          </a:p>
          <a:p>
            <a:pPr lvl="1"/>
            <a:r>
              <a:rPr lang="en-US" i="1" dirty="0"/>
              <a:t>The set of 1-skip-2-grams includes </a:t>
            </a:r>
            <a:r>
              <a:rPr lang="en-US" i="1" dirty="0">
                <a:solidFill>
                  <a:srgbClr val="FF0000"/>
                </a:solidFill>
              </a:rPr>
              <a:t>all the bigrams (2-grams), and in addition the subsequences:</a:t>
            </a:r>
          </a:p>
          <a:p>
            <a:pPr lvl="2"/>
            <a:r>
              <a:rPr lang="en-US" i="1" dirty="0"/>
              <a:t>the in, rain Spain, in falls, Spain mainly, falls on, mainly the, and on plain.</a:t>
            </a:r>
          </a:p>
        </p:txBody>
      </p:sp>
      <p:sp>
        <p:nvSpPr>
          <p:cNvPr id="4" name="Footer Placeholder 3"/>
          <p:cNvSpPr>
            <a:spLocks noGrp="1"/>
          </p:cNvSpPr>
          <p:nvPr>
            <p:ph type="ftr" sz="quarter" idx="11"/>
          </p:nvPr>
        </p:nvSpPr>
        <p:spPr/>
        <p:txBody>
          <a:bodyPr/>
          <a:lstStyle/>
          <a:p>
            <a:r>
              <a:rPr lang="en-US"/>
              <a:t>Word  rep. &amp; seq2seq v240409a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26</a:t>
            </a:fld>
            <a:endParaRPr lang="en-US"/>
          </a:p>
        </p:txBody>
      </p:sp>
    </p:spTree>
    <p:extLst>
      <p:ext uri="{BB962C8B-B14F-4D97-AF65-F5344CB8AC3E}">
        <p14:creationId xmlns:p14="http://schemas.microsoft.com/office/powerpoint/2010/main" val="2896580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Skip-gram examples</a:t>
            </a:r>
          </a:p>
        </p:txBody>
      </p:sp>
      <p:sp>
        <p:nvSpPr>
          <p:cNvPr id="3" name="Content Placeholder 2"/>
          <p:cNvSpPr>
            <a:spLocks noGrp="1"/>
          </p:cNvSpPr>
          <p:nvPr>
            <p:ph idx="1"/>
          </p:nvPr>
        </p:nvSpPr>
        <p:spPr/>
        <p:txBody>
          <a:bodyPr/>
          <a:lstStyle/>
          <a:p>
            <a:r>
              <a:rPr lang="en-US" dirty="0">
                <a:hlinkClick r:id="rId2"/>
              </a:rPr>
              <a:t>https://i.redd.it/0s0wh7rys0l11.png</a:t>
            </a:r>
            <a:r>
              <a:rPr lang="en-US" dirty="0"/>
              <a:t> </a:t>
            </a:r>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27</a:t>
            </a:fld>
            <a:endParaRPr lang="en-US"/>
          </a:p>
        </p:txBody>
      </p:sp>
      <p:pic>
        <p:nvPicPr>
          <p:cNvPr id="6" name="Picture 5"/>
          <p:cNvPicPr>
            <a:picLocks noChangeAspect="1"/>
          </p:cNvPicPr>
          <p:nvPr/>
        </p:nvPicPr>
        <p:blipFill>
          <a:blip r:embed="rId3"/>
          <a:stretch>
            <a:fillRect/>
          </a:stretch>
        </p:blipFill>
        <p:spPr>
          <a:xfrm>
            <a:off x="990600" y="2144259"/>
            <a:ext cx="6248400" cy="4212091"/>
          </a:xfrm>
          <a:prstGeom prst="rect">
            <a:avLst/>
          </a:prstGeom>
        </p:spPr>
      </p:pic>
    </p:spTree>
    <p:extLst>
      <p:ext uri="{BB962C8B-B14F-4D97-AF65-F5344CB8AC3E}">
        <p14:creationId xmlns:p14="http://schemas.microsoft.com/office/powerpoint/2010/main" val="3645894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81800" cy="1143000"/>
          </a:xfrm>
        </p:spPr>
        <p:txBody>
          <a:bodyPr>
            <a:normAutofit fontScale="90000"/>
          </a:bodyPr>
          <a:lstStyle/>
          <a:p>
            <a:r>
              <a:rPr lang="en-US" sz="3600" dirty="0">
                <a:solidFill>
                  <a:srgbClr val="0070C0"/>
                </a:solidFill>
              </a:rPr>
              <a:t>Exercise 4 </a:t>
            </a:r>
            <a:r>
              <a:rPr lang="en-US" sz="2700" dirty="0"/>
              <a:t>N-gram, Skip-gram (sequence used)</a:t>
            </a:r>
            <a:br>
              <a:rPr lang="en-US" dirty="0"/>
            </a:br>
            <a:r>
              <a:rPr lang="en-US" sz="2700" dirty="0">
                <a:hlinkClick r:id="rId2"/>
              </a:rPr>
              <a:t>https://en.wikipedia.org/wiki/N-gram#Skip-gram</a:t>
            </a:r>
            <a:endParaRPr lang="en-US" sz="2700" dirty="0"/>
          </a:p>
        </p:txBody>
      </p:sp>
      <p:sp>
        <p:nvSpPr>
          <p:cNvPr id="3" name="Content Placeholder 2"/>
          <p:cNvSpPr>
            <a:spLocks noGrp="1"/>
          </p:cNvSpPr>
          <p:nvPr>
            <p:ph idx="1"/>
          </p:nvPr>
        </p:nvSpPr>
        <p:spPr>
          <a:xfrm>
            <a:off x="0" y="1600200"/>
            <a:ext cx="9144000" cy="5257800"/>
          </a:xfrm>
        </p:spPr>
        <p:txBody>
          <a:bodyPr>
            <a:normAutofit fontScale="32500" lnSpcReduction="20000"/>
          </a:bodyPr>
          <a:lstStyle/>
          <a:p>
            <a:r>
              <a:rPr lang="en-US" sz="5500" dirty="0"/>
              <a:t>In the fields of computational linguistics and probability, an </a:t>
            </a:r>
            <a:r>
              <a:rPr lang="en-US" sz="5500" b="1" i="1" dirty="0"/>
              <a:t>n-gram</a:t>
            </a:r>
            <a:r>
              <a:rPr lang="en-US" sz="5500" dirty="0"/>
              <a:t> is a contiguous sequence of n items from a given sequence of text or speech.</a:t>
            </a:r>
          </a:p>
          <a:p>
            <a:r>
              <a:rPr lang="en-US" sz="5500" dirty="0"/>
              <a:t>N-gram : Example; "</a:t>
            </a:r>
            <a:r>
              <a:rPr lang="en-US" sz="5500" i="1" dirty="0"/>
              <a:t>dog that barks does not bite</a:t>
            </a:r>
            <a:r>
              <a:rPr lang="en-US" sz="5500" dirty="0"/>
              <a:t>", the n-grams are: </a:t>
            </a:r>
          </a:p>
          <a:p>
            <a:pPr lvl="1"/>
            <a:r>
              <a:rPr lang="en-US" sz="5500" b="1" dirty="0"/>
              <a:t>unigrams (n=1):</a:t>
            </a:r>
            <a:r>
              <a:rPr lang="en-US" sz="5500" dirty="0"/>
              <a:t> </a:t>
            </a:r>
            <a:r>
              <a:rPr lang="en-US" sz="5500" i="1" dirty="0"/>
              <a:t>dog, that, barks, does, not, bite</a:t>
            </a:r>
            <a:endParaRPr lang="en-US" sz="5500" dirty="0"/>
          </a:p>
          <a:p>
            <a:pPr lvl="1"/>
            <a:r>
              <a:rPr lang="en-US" sz="5500" b="1" dirty="0"/>
              <a:t>bigrams (n=2):</a:t>
            </a:r>
            <a:r>
              <a:rPr lang="en-US" sz="5500" dirty="0"/>
              <a:t> </a:t>
            </a:r>
            <a:r>
              <a:rPr lang="en-US" sz="5500" i="1" dirty="0"/>
              <a:t>dog that, that barks, barks does, does not, not bite</a:t>
            </a:r>
            <a:endParaRPr lang="en-US" sz="5500" dirty="0"/>
          </a:p>
          <a:p>
            <a:pPr lvl="1"/>
            <a:r>
              <a:rPr lang="en-US" sz="5500" b="1" dirty="0"/>
              <a:t>trigrams (n=3):</a:t>
            </a:r>
            <a:r>
              <a:rPr lang="en-US" sz="5500" dirty="0"/>
              <a:t> </a:t>
            </a:r>
            <a:r>
              <a:rPr lang="en-US" sz="5500" i="1" dirty="0"/>
              <a:t>dog that barks, that barks does, barks does not, does not bite</a:t>
            </a:r>
            <a:r>
              <a:rPr lang="en-US" sz="5500" dirty="0"/>
              <a:t> etc. </a:t>
            </a:r>
            <a:r>
              <a:rPr lang="en-US" sz="5500" dirty="0">
                <a:hlinkClick r:id="rId3"/>
              </a:rPr>
              <a:t>https://www.quora.com/What-is-the-relationship-between-N-gram-and-Bag-of-words-in-natural-language-processing</a:t>
            </a:r>
            <a:endParaRPr lang="en-US" sz="5500" dirty="0"/>
          </a:p>
          <a:p>
            <a:endParaRPr lang="en-US" sz="5500" dirty="0"/>
          </a:p>
          <a:p>
            <a:r>
              <a:rPr lang="en-US" sz="5500" b="1" i="1" dirty="0"/>
              <a:t>skip-grams</a:t>
            </a:r>
            <a:r>
              <a:rPr lang="en-US" sz="5500" i="1" dirty="0"/>
              <a:t> are a generalization of n-grams in which the components (typically words) need not be consecutive in the text under consideration, but may leave gaps that are skipped over</a:t>
            </a:r>
          </a:p>
          <a:p>
            <a:r>
              <a:rPr lang="en-US" sz="6200" i="1" dirty="0"/>
              <a:t>For example, in the input text: “</a:t>
            </a:r>
            <a:r>
              <a:rPr lang="en-US" sz="7400" i="1" dirty="0"/>
              <a:t>the rain in Spain is heavy.”</a:t>
            </a:r>
          </a:p>
          <a:p>
            <a:pPr lvl="2"/>
            <a:endParaRPr lang="en-US" sz="2900" i="1" dirty="0"/>
          </a:p>
          <a:p>
            <a:pPr marL="57150" indent="0">
              <a:buNone/>
            </a:pPr>
            <a:r>
              <a:rPr lang="en-US" sz="5500" i="1" dirty="0"/>
              <a:t>MC: which one contains element(s) that is not in the set of 1-skip-3-grams?</a:t>
            </a:r>
          </a:p>
          <a:p>
            <a:pPr marL="57150" indent="0">
              <a:buNone/>
            </a:pPr>
            <a:r>
              <a:rPr lang="en-US" sz="5500" i="1" dirty="0">
                <a:solidFill>
                  <a:srgbClr val="0070C0"/>
                </a:solidFill>
              </a:rPr>
              <a:t>1) the rain </a:t>
            </a:r>
            <a:r>
              <a:rPr lang="en-US" sz="5500" i="1" dirty="0" err="1">
                <a:solidFill>
                  <a:srgbClr val="0070C0"/>
                </a:solidFill>
              </a:rPr>
              <a:t>spain</a:t>
            </a:r>
            <a:r>
              <a:rPr lang="en-US" sz="5500" i="1" dirty="0">
                <a:solidFill>
                  <a:srgbClr val="0070C0"/>
                </a:solidFill>
              </a:rPr>
              <a:t>, rain in </a:t>
            </a:r>
            <a:r>
              <a:rPr lang="en-US" sz="5500" i="1" dirty="0" err="1">
                <a:solidFill>
                  <a:srgbClr val="0070C0"/>
                </a:solidFill>
              </a:rPr>
              <a:t>spain</a:t>
            </a:r>
            <a:r>
              <a:rPr lang="en-US" sz="5500" i="1" dirty="0">
                <a:solidFill>
                  <a:srgbClr val="0070C0"/>
                </a:solidFill>
              </a:rPr>
              <a:t>, Spain is heavy, The in Spain, rain Spain is, in is heavy</a:t>
            </a:r>
          </a:p>
          <a:p>
            <a:pPr marL="57150" indent="0">
              <a:buNone/>
            </a:pPr>
            <a:r>
              <a:rPr lang="en-US" sz="5500" i="1" dirty="0">
                <a:solidFill>
                  <a:srgbClr val="0070C0"/>
                </a:solidFill>
              </a:rPr>
              <a:t>2) the rain in, rain in </a:t>
            </a:r>
            <a:r>
              <a:rPr lang="en-US" sz="5500" i="1" dirty="0" err="1">
                <a:solidFill>
                  <a:srgbClr val="0070C0"/>
                </a:solidFill>
              </a:rPr>
              <a:t>spain</a:t>
            </a:r>
            <a:r>
              <a:rPr lang="en-US" sz="5500" i="1" dirty="0">
                <a:solidFill>
                  <a:srgbClr val="0070C0"/>
                </a:solidFill>
              </a:rPr>
              <a:t>, in Spain is, Spain is heavy, The in Spain, rain Spain is, in is heavy </a:t>
            </a:r>
          </a:p>
          <a:p>
            <a:pPr marL="57150" indent="0">
              <a:buNone/>
            </a:pPr>
            <a:r>
              <a:rPr lang="en-US" sz="5500" i="1" dirty="0">
                <a:solidFill>
                  <a:srgbClr val="0070C0"/>
                </a:solidFill>
              </a:rPr>
              <a:t>3) the rain in, rain in </a:t>
            </a:r>
            <a:r>
              <a:rPr lang="en-US" sz="5500" i="1" dirty="0" err="1">
                <a:solidFill>
                  <a:srgbClr val="0070C0"/>
                </a:solidFill>
              </a:rPr>
              <a:t>spain</a:t>
            </a:r>
            <a:r>
              <a:rPr lang="en-US" sz="5500" i="1" dirty="0">
                <a:solidFill>
                  <a:srgbClr val="0070C0"/>
                </a:solidFill>
              </a:rPr>
              <a:t>, in Spain heavy, Spain is heavy, The in </a:t>
            </a:r>
            <a:r>
              <a:rPr lang="en-US" sz="5500" i="1" dirty="0" err="1">
                <a:solidFill>
                  <a:srgbClr val="0070C0"/>
                </a:solidFill>
              </a:rPr>
              <a:t>Spain,rain</a:t>
            </a:r>
            <a:r>
              <a:rPr lang="en-US" sz="5500" i="1" dirty="0">
                <a:solidFill>
                  <a:srgbClr val="0070C0"/>
                </a:solidFill>
              </a:rPr>
              <a:t> Spain is, the is heavy</a:t>
            </a:r>
          </a:p>
          <a:p>
            <a:pPr marL="57150" indent="0">
              <a:buNone/>
            </a:pPr>
            <a:r>
              <a:rPr lang="en-US" sz="5500" i="1" dirty="0">
                <a:solidFill>
                  <a:srgbClr val="0070C0"/>
                </a:solidFill>
              </a:rPr>
              <a:t>4) the rain in, rain in </a:t>
            </a:r>
            <a:r>
              <a:rPr lang="en-US" sz="5500" i="1" dirty="0" err="1">
                <a:solidFill>
                  <a:srgbClr val="0070C0"/>
                </a:solidFill>
              </a:rPr>
              <a:t>spain</a:t>
            </a:r>
            <a:r>
              <a:rPr lang="en-US" sz="5500" i="1" dirty="0">
                <a:solidFill>
                  <a:srgbClr val="0070C0"/>
                </a:solidFill>
              </a:rPr>
              <a:t>, in Spain is, Spain is heavy, The in Spain, rain Spain is, in is heavy</a:t>
            </a:r>
          </a:p>
          <a:p>
            <a:pPr lvl="1"/>
            <a:endParaRPr lang="en-US" sz="2800" i="1" dirty="0">
              <a:solidFill>
                <a:srgbClr val="FF0000"/>
              </a:solidFill>
            </a:endParaRPr>
          </a:p>
          <a:p>
            <a:pPr lvl="1"/>
            <a:endParaRPr lang="en-US" i="1" dirty="0"/>
          </a:p>
        </p:txBody>
      </p:sp>
      <p:sp>
        <p:nvSpPr>
          <p:cNvPr id="4" name="Footer Placeholder 3"/>
          <p:cNvSpPr>
            <a:spLocks noGrp="1"/>
          </p:cNvSpPr>
          <p:nvPr>
            <p:ph type="ftr" sz="quarter" idx="11"/>
          </p:nvPr>
        </p:nvSpPr>
        <p:spPr/>
        <p:txBody>
          <a:bodyPr/>
          <a:lstStyle/>
          <a:p>
            <a:r>
              <a:rPr lang="en-US"/>
              <a:t>Word  rep. &amp; seq2seq v240409a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28</a:t>
            </a:fld>
            <a:endParaRPr lang="en-US"/>
          </a:p>
        </p:txBody>
      </p:sp>
      <p:pic>
        <p:nvPicPr>
          <p:cNvPr id="4098" name="Picture 2">
            <a:extLst>
              <a:ext uri="{FF2B5EF4-FFF2-40B4-BE49-F238E27FC236}">
                <a16:creationId xmlns:a16="http://schemas.microsoft.com/office/drawing/2014/main" id="{390B5573-C494-7914-AACB-A4BA0E10EA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6625" y="200025"/>
            <a:ext cx="1400175"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123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ANSWER 4: </a:t>
            </a:r>
            <a:r>
              <a:rPr lang="en-US" sz="3100" dirty="0"/>
              <a:t>N-gram, Skip-gram (sequence used)</a:t>
            </a:r>
            <a:br>
              <a:rPr lang="en-US" dirty="0"/>
            </a:br>
            <a:r>
              <a:rPr lang="en-US" sz="2700" dirty="0">
                <a:hlinkClick r:id="rId2"/>
              </a:rPr>
              <a:t>https://en.wikipedia.org/wiki/N-gram#Skip-gram</a:t>
            </a:r>
            <a:endParaRPr lang="en-US" sz="2700" dirty="0"/>
          </a:p>
        </p:txBody>
      </p:sp>
      <p:sp>
        <p:nvSpPr>
          <p:cNvPr id="3" name="Content Placeholder 2"/>
          <p:cNvSpPr>
            <a:spLocks noGrp="1"/>
          </p:cNvSpPr>
          <p:nvPr>
            <p:ph idx="1"/>
          </p:nvPr>
        </p:nvSpPr>
        <p:spPr>
          <a:xfrm>
            <a:off x="457200" y="1600200"/>
            <a:ext cx="8229600" cy="5121275"/>
          </a:xfrm>
        </p:spPr>
        <p:txBody>
          <a:bodyPr>
            <a:normAutofit fontScale="55000" lnSpcReduction="20000"/>
          </a:bodyPr>
          <a:lstStyle/>
          <a:p>
            <a:r>
              <a:rPr lang="en-US" dirty="0"/>
              <a:t>In the fields of computational linguistics and probability, an </a:t>
            </a:r>
            <a:r>
              <a:rPr lang="en-US" b="1" i="1" dirty="0"/>
              <a:t>n-gram</a:t>
            </a:r>
            <a:r>
              <a:rPr lang="en-US" dirty="0"/>
              <a:t> is a contiguous sequence of n items from a given sequence of text or speech.</a:t>
            </a:r>
          </a:p>
          <a:p>
            <a:r>
              <a:rPr lang="en-US" dirty="0"/>
              <a:t>N-gram : Example; "</a:t>
            </a:r>
            <a:r>
              <a:rPr lang="en-US" i="1" dirty="0"/>
              <a:t>dog that barks does not bite</a:t>
            </a:r>
            <a:r>
              <a:rPr lang="en-US" dirty="0"/>
              <a:t>", the n-grams are: </a:t>
            </a:r>
          </a:p>
          <a:p>
            <a:pPr lvl="1"/>
            <a:r>
              <a:rPr lang="en-US" b="1" dirty="0"/>
              <a:t>unigrams (n=1):</a:t>
            </a:r>
            <a:r>
              <a:rPr lang="en-US" dirty="0"/>
              <a:t> </a:t>
            </a:r>
            <a:r>
              <a:rPr lang="en-US" i="1" dirty="0"/>
              <a:t>dog, that, barks, does, not, bite</a:t>
            </a:r>
            <a:endParaRPr lang="en-US" dirty="0"/>
          </a:p>
          <a:p>
            <a:pPr lvl="1"/>
            <a:r>
              <a:rPr lang="en-US" b="1" dirty="0"/>
              <a:t>bigrams (n=2):</a:t>
            </a:r>
            <a:r>
              <a:rPr lang="en-US" dirty="0"/>
              <a:t> </a:t>
            </a:r>
            <a:r>
              <a:rPr lang="en-US" i="1" dirty="0"/>
              <a:t>dog that, that barks, barks does, does not, not bite</a:t>
            </a:r>
            <a:endParaRPr lang="en-US" dirty="0"/>
          </a:p>
          <a:p>
            <a:pPr lvl="1"/>
            <a:r>
              <a:rPr lang="en-US" b="1" dirty="0"/>
              <a:t>trigrams (n=3):</a:t>
            </a:r>
            <a:r>
              <a:rPr lang="en-US" dirty="0"/>
              <a:t> </a:t>
            </a:r>
            <a:r>
              <a:rPr lang="en-US" i="1" dirty="0"/>
              <a:t>dog that barks, that barks does, barks does not, does not bite</a:t>
            </a:r>
            <a:r>
              <a:rPr lang="en-US" dirty="0"/>
              <a:t> etc. </a:t>
            </a:r>
            <a:r>
              <a:rPr lang="en-US" dirty="0">
                <a:hlinkClick r:id="rId3"/>
              </a:rPr>
              <a:t>https://www.quora.com/What-is-the-relationship-between-N-gram-and-Bag-of-words-in-natural-language-processing</a:t>
            </a:r>
            <a:endParaRPr lang="en-US" dirty="0"/>
          </a:p>
          <a:p>
            <a:endParaRPr lang="en-US" dirty="0"/>
          </a:p>
          <a:p>
            <a:r>
              <a:rPr lang="en-US" b="1" i="1" dirty="0"/>
              <a:t>skip-grams</a:t>
            </a:r>
            <a:r>
              <a:rPr lang="en-US" i="1" dirty="0"/>
              <a:t> are a generalization of n-grams in which the components (typically words) need not be consecutive in the text under consideration, but may leave gaps that are skipped over</a:t>
            </a:r>
          </a:p>
          <a:p>
            <a:pPr lvl="1"/>
            <a:r>
              <a:rPr lang="en-US" i="1" dirty="0"/>
              <a:t>For example, in the input text:</a:t>
            </a:r>
          </a:p>
          <a:p>
            <a:pPr lvl="2"/>
            <a:r>
              <a:rPr lang="en-US" sz="2900" i="1" dirty="0"/>
              <a:t>the rain in Spain is heavy.</a:t>
            </a:r>
          </a:p>
          <a:p>
            <a:pPr marL="57150" indent="0">
              <a:buNone/>
            </a:pPr>
            <a:r>
              <a:rPr lang="en-US" sz="2900" i="1" dirty="0"/>
              <a:t>MC: which one contains element(s) that is not in the set of 1-skip-3-grams?</a:t>
            </a:r>
          </a:p>
          <a:p>
            <a:pPr marL="57150" indent="0">
              <a:buNone/>
            </a:pPr>
            <a:r>
              <a:rPr lang="en-US" sz="2900" i="1" dirty="0">
                <a:solidFill>
                  <a:srgbClr val="0070C0"/>
                </a:solidFill>
              </a:rPr>
              <a:t>1) the rain </a:t>
            </a:r>
            <a:r>
              <a:rPr lang="en-US" sz="2900" i="1" dirty="0" err="1">
                <a:solidFill>
                  <a:srgbClr val="0070C0"/>
                </a:solidFill>
              </a:rPr>
              <a:t>spain</a:t>
            </a:r>
            <a:r>
              <a:rPr lang="en-US" sz="2900" i="1" dirty="0">
                <a:solidFill>
                  <a:srgbClr val="0070C0"/>
                </a:solidFill>
              </a:rPr>
              <a:t>, rain in </a:t>
            </a:r>
            <a:r>
              <a:rPr lang="en-US" sz="2900" i="1" dirty="0" err="1">
                <a:solidFill>
                  <a:srgbClr val="0070C0"/>
                </a:solidFill>
              </a:rPr>
              <a:t>spain</a:t>
            </a:r>
            <a:r>
              <a:rPr lang="en-US" sz="2900" i="1" dirty="0">
                <a:solidFill>
                  <a:srgbClr val="0070C0"/>
                </a:solidFill>
              </a:rPr>
              <a:t>, Spain is heavy, The in Spain, rain Spain is, in is heavy</a:t>
            </a:r>
          </a:p>
          <a:p>
            <a:pPr marL="57150" indent="0">
              <a:buNone/>
            </a:pPr>
            <a:r>
              <a:rPr lang="en-US" sz="2900" i="1" dirty="0">
                <a:solidFill>
                  <a:srgbClr val="0070C0"/>
                </a:solidFill>
              </a:rPr>
              <a:t>2) the rain in, rain in </a:t>
            </a:r>
            <a:r>
              <a:rPr lang="en-US" sz="2900" i="1" dirty="0" err="1">
                <a:solidFill>
                  <a:srgbClr val="0070C0"/>
                </a:solidFill>
              </a:rPr>
              <a:t>spain</a:t>
            </a:r>
            <a:r>
              <a:rPr lang="en-US" sz="2900" i="1" dirty="0">
                <a:solidFill>
                  <a:srgbClr val="0070C0"/>
                </a:solidFill>
              </a:rPr>
              <a:t>, in Spain is, Spain is heavy, The in Spain, rain Spain is, in is heavy </a:t>
            </a:r>
          </a:p>
          <a:p>
            <a:pPr marL="57150" indent="0">
              <a:buNone/>
            </a:pPr>
            <a:r>
              <a:rPr lang="en-US" sz="2900" i="1" dirty="0">
                <a:solidFill>
                  <a:srgbClr val="0070C0"/>
                </a:solidFill>
              </a:rPr>
              <a:t>3) the rain in, rain in </a:t>
            </a:r>
            <a:r>
              <a:rPr lang="en-US" sz="2900" i="1" dirty="0" err="1">
                <a:solidFill>
                  <a:srgbClr val="0070C0"/>
                </a:solidFill>
              </a:rPr>
              <a:t>spain</a:t>
            </a:r>
            <a:r>
              <a:rPr lang="en-US" sz="2900" i="1" dirty="0">
                <a:solidFill>
                  <a:srgbClr val="0070C0"/>
                </a:solidFill>
              </a:rPr>
              <a:t>, in Spain heavy, Spain is heavy, The in </a:t>
            </a:r>
            <a:r>
              <a:rPr lang="en-US" sz="2900" i="1" dirty="0" err="1">
                <a:solidFill>
                  <a:srgbClr val="0070C0"/>
                </a:solidFill>
              </a:rPr>
              <a:t>Spain,rain</a:t>
            </a:r>
            <a:r>
              <a:rPr lang="en-US" sz="2900" i="1" dirty="0">
                <a:solidFill>
                  <a:srgbClr val="0070C0"/>
                </a:solidFill>
              </a:rPr>
              <a:t> Spain is, </a:t>
            </a:r>
            <a:r>
              <a:rPr lang="en-US" sz="2900" i="1" u="sng" dirty="0">
                <a:solidFill>
                  <a:srgbClr val="FF0000"/>
                </a:solidFill>
              </a:rPr>
              <a:t>the is heavy</a:t>
            </a:r>
          </a:p>
          <a:p>
            <a:pPr marL="57150" indent="0">
              <a:buNone/>
            </a:pPr>
            <a:r>
              <a:rPr lang="en-US" sz="2900" i="1" dirty="0">
                <a:solidFill>
                  <a:srgbClr val="0070C0"/>
                </a:solidFill>
              </a:rPr>
              <a:t>4) the rain in, rain in </a:t>
            </a:r>
            <a:r>
              <a:rPr lang="en-US" sz="2900" i="1" dirty="0" err="1">
                <a:solidFill>
                  <a:srgbClr val="0070C0"/>
                </a:solidFill>
              </a:rPr>
              <a:t>spain</a:t>
            </a:r>
            <a:r>
              <a:rPr lang="en-US" sz="2900" i="1" dirty="0">
                <a:solidFill>
                  <a:srgbClr val="0070C0"/>
                </a:solidFill>
              </a:rPr>
              <a:t>, in Spain is, Spain is heavy, The in Spain, rain Spain is, in is heavy</a:t>
            </a:r>
          </a:p>
          <a:p>
            <a:pPr marL="57150" indent="0">
              <a:buNone/>
            </a:pPr>
            <a:r>
              <a:rPr lang="en-US" sz="3400" i="1" dirty="0">
                <a:solidFill>
                  <a:srgbClr val="FF0000"/>
                </a:solidFill>
              </a:rPr>
              <a:t>In (3) </a:t>
            </a:r>
            <a:r>
              <a:rPr lang="en-US" sz="2900" i="1" u="sng" dirty="0">
                <a:solidFill>
                  <a:srgbClr val="FF0000"/>
                </a:solidFill>
              </a:rPr>
              <a:t>the is heavy </a:t>
            </a:r>
            <a:r>
              <a:rPr lang="en-US" sz="2900" i="1" dirty="0">
                <a:solidFill>
                  <a:srgbClr val="FF0000"/>
                </a:solidFill>
              </a:rPr>
              <a:t>should not be in the set of 1-skip-3-grams?, therefore choice (3) is correct</a:t>
            </a:r>
          </a:p>
          <a:p>
            <a:pPr marL="57150" indent="0">
              <a:buNone/>
            </a:pPr>
            <a:endParaRPr lang="en-US" sz="2800" i="1" u="sng" dirty="0">
              <a:solidFill>
                <a:srgbClr val="FF0000"/>
              </a:solidFill>
            </a:endParaRPr>
          </a:p>
          <a:p>
            <a:pPr marL="57150" indent="0">
              <a:buNone/>
            </a:pPr>
            <a:endParaRPr lang="en-US" sz="2800" i="1" dirty="0">
              <a:solidFill>
                <a:srgbClr val="0070C0"/>
              </a:solidFill>
            </a:endParaRPr>
          </a:p>
        </p:txBody>
      </p:sp>
      <p:sp>
        <p:nvSpPr>
          <p:cNvPr id="4" name="Footer Placeholder 3"/>
          <p:cNvSpPr>
            <a:spLocks noGrp="1"/>
          </p:cNvSpPr>
          <p:nvPr>
            <p:ph type="ftr" sz="quarter" idx="11"/>
          </p:nvPr>
        </p:nvSpPr>
        <p:spPr/>
        <p:txBody>
          <a:bodyPr/>
          <a:lstStyle/>
          <a:p>
            <a:r>
              <a:rPr lang="en-US"/>
              <a:t>Word  rep. &amp; seq2seq v240409a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29</a:t>
            </a:fld>
            <a:endParaRPr lang="en-US"/>
          </a:p>
        </p:txBody>
      </p:sp>
    </p:spTree>
    <p:extLst>
      <p:ext uri="{BB962C8B-B14F-4D97-AF65-F5344CB8AC3E}">
        <p14:creationId xmlns:p14="http://schemas.microsoft.com/office/powerpoint/2010/main" val="567353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Part1: Word representation </a:t>
            </a:r>
            <a:br>
              <a:rPr lang="en-US" dirty="0"/>
            </a:br>
            <a:r>
              <a:rPr lang="en-US" dirty="0"/>
              <a:t>(Word embedding)</a:t>
            </a:r>
          </a:p>
        </p:txBody>
      </p:sp>
      <p:sp>
        <p:nvSpPr>
          <p:cNvPr id="6" name="Subtitle 5"/>
          <p:cNvSpPr>
            <a:spLocks noGrp="1"/>
          </p:cNvSpPr>
          <p:nvPr>
            <p:ph type="subTitle" idx="1"/>
          </p:nvPr>
        </p:nvSpPr>
        <p:spPr/>
        <p:txBody>
          <a:bodyPr/>
          <a:lstStyle/>
          <a:p>
            <a:r>
              <a:rPr lang="en-US" dirty="0"/>
              <a:t>For text processing</a:t>
            </a:r>
          </a:p>
          <a:p>
            <a:r>
              <a:rPr lang="en-US" dirty="0"/>
              <a:t>Basic ideas</a:t>
            </a:r>
          </a:p>
        </p:txBody>
      </p:sp>
      <p:sp>
        <p:nvSpPr>
          <p:cNvPr id="4" name="Footer Placeholder 3"/>
          <p:cNvSpPr>
            <a:spLocks noGrp="1"/>
          </p:cNvSpPr>
          <p:nvPr>
            <p:ph type="ftr" sz="quarter" idx="11"/>
          </p:nvPr>
        </p:nvSpPr>
        <p:spPr/>
        <p:txBody>
          <a:bodyPr/>
          <a:lstStyle/>
          <a:p>
            <a:r>
              <a:rPr lang="en-US"/>
              <a:t>Word  rep. &amp; seq2seq v240409a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3</a:t>
            </a:fld>
            <a:endParaRPr lang="en-US" dirty="0"/>
          </a:p>
        </p:txBody>
      </p:sp>
    </p:spTree>
    <p:extLst>
      <p:ext uri="{BB962C8B-B14F-4D97-AF65-F5344CB8AC3E}">
        <p14:creationId xmlns:p14="http://schemas.microsoft.com/office/powerpoint/2010/main" val="1114252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5291"/>
            <a:ext cx="8229600" cy="1143000"/>
          </a:xfrm>
        </p:spPr>
        <p:txBody>
          <a:bodyPr>
            <a:noAutofit/>
          </a:bodyPr>
          <a:lstStyle/>
          <a:p>
            <a:pPr algn="l"/>
            <a:r>
              <a:rPr lang="en-US" sz="3200" dirty="0">
                <a:solidFill>
                  <a:srgbClr val="0070C0"/>
                </a:solidFill>
              </a:rPr>
              <a:t>Exercise 5</a:t>
            </a:r>
            <a:r>
              <a:rPr lang="en-US" sz="3200" dirty="0"/>
              <a:t>: </a:t>
            </a:r>
            <a:r>
              <a:rPr lang="en-US" sz="2800" dirty="0"/>
              <a:t>word2vec for word embedding</a:t>
            </a:r>
            <a:br>
              <a:rPr lang="en-US" sz="2800" dirty="0"/>
            </a:br>
            <a:r>
              <a:rPr lang="en-US" sz="2800" dirty="0"/>
              <a:t>(Similar meaning words have similar code) </a:t>
            </a:r>
            <a:br>
              <a:rPr lang="en-US" sz="2800" dirty="0"/>
            </a:br>
            <a:endParaRPr lang="en-US" sz="1200" dirty="0"/>
          </a:p>
        </p:txBody>
      </p:sp>
      <p:sp>
        <p:nvSpPr>
          <p:cNvPr id="3" name="Content Placeholder 2"/>
          <p:cNvSpPr>
            <a:spLocks noGrp="1"/>
          </p:cNvSpPr>
          <p:nvPr>
            <p:ph sz="half" idx="1"/>
          </p:nvPr>
        </p:nvSpPr>
        <p:spPr>
          <a:xfrm>
            <a:off x="381000" y="1172577"/>
            <a:ext cx="4038600" cy="5351462"/>
          </a:xfrm>
        </p:spPr>
        <p:txBody>
          <a:bodyPr>
            <a:normAutofit fontScale="40000" lnSpcReduction="20000"/>
          </a:bodyPr>
          <a:lstStyle/>
          <a:p>
            <a:r>
              <a:rPr lang="en-US" sz="5000" dirty="0"/>
              <a:t>Represent a word by a vector of numbers</a:t>
            </a:r>
          </a:p>
          <a:p>
            <a:r>
              <a:rPr lang="en-US" sz="5000" dirty="0"/>
              <a:t>It allows words with similar meaning to be used by machine learning algorithms. </a:t>
            </a:r>
          </a:p>
          <a:p>
            <a:r>
              <a:rPr lang="en-US" sz="5000" dirty="0"/>
              <a:t>Similar input words will have similar codes as the output</a:t>
            </a:r>
          </a:p>
          <a:p>
            <a:r>
              <a:rPr lang="en-US" sz="5000" dirty="0"/>
              <a:t>In a search engine: Probability of </a:t>
            </a:r>
            <a:r>
              <a:rPr lang="en-US" sz="5000" dirty="0">
                <a:solidFill>
                  <a:srgbClr val="00B050"/>
                </a:solidFill>
              </a:rPr>
              <a:t>(Sweden + Norway)</a:t>
            </a:r>
            <a:r>
              <a:rPr lang="en-US" sz="5000" dirty="0">
                <a:solidFill>
                  <a:srgbClr val="FFC000"/>
                </a:solidFill>
              </a:rPr>
              <a:t> </a:t>
            </a:r>
            <a:r>
              <a:rPr lang="en-US" sz="5000" dirty="0"/>
              <a:t>using cosine distance between 2 vectors</a:t>
            </a:r>
          </a:p>
          <a:p>
            <a:r>
              <a:rPr lang="en-US" sz="5000" dirty="0"/>
              <a:t>If Sweden ice-Leland is used, what is the score? </a:t>
            </a:r>
            <a:r>
              <a:rPr lang="en-US" sz="5000" dirty="0">
                <a:solidFill>
                  <a:srgbClr val="FF0000"/>
                </a:solidFill>
              </a:rPr>
              <a:t>? Answer: _0.562368___</a:t>
            </a:r>
          </a:p>
          <a:p>
            <a:r>
              <a:rPr lang="en-US" sz="5000" dirty="0"/>
              <a:t>If Sweden Estonia is used, what is the score?</a:t>
            </a:r>
          </a:p>
          <a:p>
            <a:r>
              <a:rPr lang="en-US" sz="5000" dirty="0">
                <a:solidFill>
                  <a:srgbClr val="0070C0"/>
                </a:solidFill>
              </a:rPr>
              <a:t>MC question</a:t>
            </a:r>
          </a:p>
          <a:p>
            <a:r>
              <a:rPr lang="en-US" sz="5000" dirty="0">
                <a:solidFill>
                  <a:srgbClr val="0070C0"/>
                </a:solidFill>
              </a:rPr>
              <a:t>(1)0.547621 ; (2) 0.562368;</a:t>
            </a:r>
          </a:p>
          <a:p>
            <a:r>
              <a:rPr lang="en-US" sz="5000" dirty="0">
                <a:solidFill>
                  <a:srgbClr val="0070C0"/>
                </a:solidFill>
              </a:rPr>
              <a:t>(3)0.531408; (4) 0.585835</a:t>
            </a:r>
            <a:endParaRPr lang="en-US" sz="5400" dirty="0">
              <a:solidFill>
                <a:srgbClr val="0070C0"/>
              </a:solidFill>
            </a:endParaRPr>
          </a:p>
          <a:p>
            <a:pPr marL="0" indent="0">
              <a:buNone/>
            </a:pPr>
            <a:endParaRPr lang="en-US" dirty="0"/>
          </a:p>
        </p:txBody>
      </p:sp>
      <p:sp>
        <p:nvSpPr>
          <p:cNvPr id="6" name="Content Placeholder 5"/>
          <p:cNvSpPr>
            <a:spLocks noGrp="1"/>
          </p:cNvSpPr>
          <p:nvPr>
            <p:ph sz="half" idx="2"/>
          </p:nvPr>
        </p:nvSpPr>
        <p:spPr/>
        <p:txBody>
          <a:bodyPr>
            <a:normAutofit fontScale="40000" lnSpcReduction="20000"/>
          </a:bodyPr>
          <a:lstStyle/>
          <a:p>
            <a:r>
              <a:rPr lang="en-US" sz="5000" dirty="0"/>
              <a:t>For example: Here’s a list of words associated with “Sweden” using Word2vec, in order of proximity:</a:t>
            </a:r>
          </a:p>
          <a:p>
            <a:endParaRPr lang="en-US" dirty="0"/>
          </a:p>
        </p:txBody>
      </p:sp>
      <p:sp>
        <p:nvSpPr>
          <p:cNvPr id="5" name="Slide Number Placeholder 4"/>
          <p:cNvSpPr>
            <a:spLocks noGrp="1"/>
          </p:cNvSpPr>
          <p:nvPr>
            <p:ph type="sldNum" sz="quarter" idx="12"/>
          </p:nvPr>
        </p:nvSpPr>
        <p:spPr>
          <a:xfrm>
            <a:off x="6280613" y="5448598"/>
            <a:ext cx="2133600" cy="365125"/>
          </a:xfrm>
        </p:spPr>
        <p:txBody>
          <a:bodyPr/>
          <a:lstStyle/>
          <a:p>
            <a:fld id="{7C12A529-2220-4038-9210-A21DB7BAEFCE}" type="slidenum">
              <a:rPr lang="en-US" smtClean="0"/>
              <a:t>30</a:t>
            </a:fld>
            <a:endParaRPr lang="en-US"/>
          </a:p>
        </p:txBody>
      </p:sp>
      <p:pic>
        <p:nvPicPr>
          <p:cNvPr id="47106" name="Picture 2" descr="cosine dist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6824" y="3548296"/>
            <a:ext cx="4103353" cy="30001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91385" y="2496092"/>
            <a:ext cx="1752600" cy="923330"/>
          </a:xfrm>
          <a:prstGeom prst="rect">
            <a:avLst/>
          </a:prstGeom>
          <a:noFill/>
        </p:spPr>
        <p:txBody>
          <a:bodyPr wrap="square" rtlCol="0">
            <a:spAutoFit/>
          </a:bodyPr>
          <a:lstStyle/>
          <a:p>
            <a:r>
              <a:rPr lang="en-US" dirty="0"/>
              <a:t>Probability of the relation with “Sweden”:</a:t>
            </a:r>
          </a:p>
        </p:txBody>
      </p:sp>
      <p:cxnSp>
        <p:nvCxnSpPr>
          <p:cNvPr id="9" name="Straight Arrow Connector 8"/>
          <p:cNvCxnSpPr/>
          <p:nvPr/>
        </p:nvCxnSpPr>
        <p:spPr>
          <a:xfrm>
            <a:off x="8077200" y="3126032"/>
            <a:ext cx="108413" cy="408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a:off x="2612712" y="4495800"/>
            <a:ext cx="2797488" cy="13179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42495" y="6328072"/>
            <a:ext cx="5065977" cy="461665"/>
          </a:xfrm>
          <a:prstGeom prst="rect">
            <a:avLst/>
          </a:prstGeom>
          <a:noFill/>
        </p:spPr>
        <p:txBody>
          <a:bodyPr wrap="square" rtlCol="0">
            <a:spAutoFit/>
          </a:bodyPr>
          <a:lstStyle/>
          <a:p>
            <a:r>
              <a:rPr lang="en-US" sz="1200" dirty="0">
                <a:hlinkClick r:id="rId3"/>
              </a:rPr>
              <a:t>https://www.guru99.com/word-embedding-word2vec.html</a:t>
            </a:r>
            <a:br>
              <a:rPr lang="en-US" sz="1200" dirty="0"/>
            </a:br>
            <a:r>
              <a:rPr lang="en-US" sz="1100" dirty="0">
                <a:hlinkClick r:id="rId4"/>
              </a:rPr>
              <a:t>https://skymind.ai/wiki/word2vec</a:t>
            </a:r>
            <a:endParaRPr lang="en-US" sz="1200" dirty="0"/>
          </a:p>
        </p:txBody>
      </p:sp>
      <p:sp>
        <p:nvSpPr>
          <p:cNvPr id="4" name="Footer Placeholder 3"/>
          <p:cNvSpPr>
            <a:spLocks noGrp="1"/>
          </p:cNvSpPr>
          <p:nvPr>
            <p:ph type="ftr" sz="quarter" idx="11"/>
          </p:nvPr>
        </p:nvSpPr>
        <p:spPr/>
        <p:txBody>
          <a:bodyPr/>
          <a:lstStyle/>
          <a:p>
            <a:r>
              <a:rPr lang="en-US"/>
              <a:t>Word  rep. &amp; seq2seq v240409a</a:t>
            </a:r>
            <a:endParaRPr lang="en-US" dirty="0"/>
          </a:p>
        </p:txBody>
      </p:sp>
      <p:pic>
        <p:nvPicPr>
          <p:cNvPr id="12" name="Picture 2">
            <a:extLst>
              <a:ext uri="{FF2B5EF4-FFF2-40B4-BE49-F238E27FC236}">
                <a16:creationId xmlns:a16="http://schemas.microsoft.com/office/drawing/2014/main" id="{EF01CADF-83DE-FC56-C5E8-6B31BD67CE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8615" y="-4342"/>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598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535" y="304800"/>
            <a:ext cx="8229600" cy="1143000"/>
          </a:xfrm>
        </p:spPr>
        <p:txBody>
          <a:bodyPr>
            <a:normAutofit fontScale="90000"/>
          </a:bodyPr>
          <a:lstStyle/>
          <a:p>
            <a:r>
              <a:rPr lang="en-US" dirty="0">
                <a:solidFill>
                  <a:srgbClr val="FF0000"/>
                </a:solidFill>
              </a:rPr>
              <a:t>ANSWER: Exercise 5</a:t>
            </a:r>
            <a:br>
              <a:rPr lang="en-US" dirty="0"/>
            </a:br>
            <a:r>
              <a:rPr lang="en-US" dirty="0"/>
              <a:t>word2vec for word embedding </a:t>
            </a:r>
            <a:br>
              <a:rPr lang="en-US" dirty="0"/>
            </a:br>
            <a:endParaRPr lang="en-US" sz="2000" dirty="0"/>
          </a:p>
        </p:txBody>
      </p:sp>
      <p:sp>
        <p:nvSpPr>
          <p:cNvPr id="3" name="Content Placeholder 2"/>
          <p:cNvSpPr>
            <a:spLocks noGrp="1"/>
          </p:cNvSpPr>
          <p:nvPr>
            <p:ph sz="half" idx="1"/>
          </p:nvPr>
        </p:nvSpPr>
        <p:spPr>
          <a:xfrm>
            <a:off x="379827" y="1438275"/>
            <a:ext cx="4561241" cy="5351462"/>
          </a:xfrm>
        </p:spPr>
        <p:txBody>
          <a:bodyPr>
            <a:normAutofit fontScale="40000" lnSpcReduction="20000"/>
          </a:bodyPr>
          <a:lstStyle/>
          <a:p>
            <a:r>
              <a:rPr lang="en-US" sz="5000" dirty="0"/>
              <a:t>Represent a word by a vector of numbers</a:t>
            </a:r>
          </a:p>
          <a:p>
            <a:r>
              <a:rPr lang="en-US" sz="5000" dirty="0"/>
              <a:t>It allows words with similar meaning to be used by machine learning algorithms. </a:t>
            </a:r>
          </a:p>
          <a:p>
            <a:r>
              <a:rPr lang="en-US" sz="5000" dirty="0"/>
              <a:t>Similar input words will have similar codes as the output</a:t>
            </a:r>
          </a:p>
          <a:p>
            <a:r>
              <a:rPr lang="en-US" sz="5000" dirty="0"/>
              <a:t>In a search engine: Probability of </a:t>
            </a:r>
            <a:r>
              <a:rPr lang="en-US" sz="5000" dirty="0">
                <a:solidFill>
                  <a:srgbClr val="00B050"/>
                </a:solidFill>
              </a:rPr>
              <a:t>(Sweden + Norway)</a:t>
            </a:r>
            <a:r>
              <a:rPr lang="en-US" sz="5000" dirty="0">
                <a:solidFill>
                  <a:srgbClr val="FFC000"/>
                </a:solidFill>
              </a:rPr>
              <a:t> </a:t>
            </a:r>
            <a:r>
              <a:rPr lang="en-US" sz="5000" dirty="0"/>
              <a:t>using cosine distance between 2 vectors</a:t>
            </a:r>
          </a:p>
          <a:p>
            <a:r>
              <a:rPr lang="en-US" sz="5000" dirty="0"/>
              <a:t>If Sweden ice-Leland is used, what is the score</a:t>
            </a:r>
            <a:r>
              <a:rPr lang="en-US" sz="5000" dirty="0">
                <a:solidFill>
                  <a:srgbClr val="FF0000"/>
                </a:solidFill>
              </a:rPr>
              <a:t>? Answer: _0.562368___</a:t>
            </a:r>
          </a:p>
          <a:p>
            <a:r>
              <a:rPr lang="en-US" sz="5000" dirty="0"/>
              <a:t>If Sweden Estonia is used, what is the score?</a:t>
            </a:r>
          </a:p>
          <a:p>
            <a:r>
              <a:rPr lang="en-US" sz="5000" dirty="0"/>
              <a:t>MC question</a:t>
            </a:r>
          </a:p>
          <a:p>
            <a:r>
              <a:rPr lang="en-US" sz="5000" dirty="0">
                <a:solidFill>
                  <a:srgbClr val="FF0000"/>
                </a:solidFill>
              </a:rPr>
              <a:t>(1)</a:t>
            </a:r>
            <a:r>
              <a:rPr lang="en-US" sz="5000" u="sng" dirty="0">
                <a:solidFill>
                  <a:srgbClr val="FF0000"/>
                </a:solidFill>
              </a:rPr>
              <a:t>0.547621 is correct</a:t>
            </a:r>
            <a:r>
              <a:rPr lang="en-US" sz="5000" dirty="0">
                <a:solidFill>
                  <a:srgbClr val="FF0000"/>
                </a:solidFill>
              </a:rPr>
              <a:t>; (2) 0.562368;</a:t>
            </a:r>
          </a:p>
          <a:p>
            <a:r>
              <a:rPr lang="en-US" sz="5000" dirty="0">
                <a:solidFill>
                  <a:srgbClr val="FF0000"/>
                </a:solidFill>
              </a:rPr>
              <a:t>(3)0.531408; (4) 0.585835</a:t>
            </a:r>
            <a:endParaRPr lang="en-US" dirty="0"/>
          </a:p>
        </p:txBody>
      </p:sp>
      <p:sp>
        <p:nvSpPr>
          <p:cNvPr id="6" name="Content Placeholder 5"/>
          <p:cNvSpPr>
            <a:spLocks noGrp="1"/>
          </p:cNvSpPr>
          <p:nvPr>
            <p:ph sz="half" idx="2"/>
          </p:nvPr>
        </p:nvSpPr>
        <p:spPr/>
        <p:txBody>
          <a:bodyPr>
            <a:normAutofit fontScale="40000" lnSpcReduction="20000"/>
          </a:bodyPr>
          <a:lstStyle/>
          <a:p>
            <a:r>
              <a:rPr lang="en-US" sz="5000" dirty="0"/>
              <a:t>For example: Here’s a list of words associated with “Sweden” using Word2vec, in order of proximity:</a:t>
            </a:r>
          </a:p>
          <a:p>
            <a:endParaRPr lang="en-US" dirty="0"/>
          </a:p>
        </p:txBody>
      </p:sp>
      <p:sp>
        <p:nvSpPr>
          <p:cNvPr id="5" name="Slide Number Placeholder 4"/>
          <p:cNvSpPr>
            <a:spLocks noGrp="1"/>
          </p:cNvSpPr>
          <p:nvPr>
            <p:ph type="sldNum" sz="quarter" idx="12"/>
          </p:nvPr>
        </p:nvSpPr>
        <p:spPr>
          <a:xfrm>
            <a:off x="6280613" y="5448598"/>
            <a:ext cx="2133600" cy="365125"/>
          </a:xfrm>
        </p:spPr>
        <p:txBody>
          <a:bodyPr/>
          <a:lstStyle/>
          <a:p>
            <a:fld id="{7C12A529-2220-4038-9210-A21DB7BAEFCE}" type="slidenum">
              <a:rPr lang="en-US" smtClean="0"/>
              <a:t>31</a:t>
            </a:fld>
            <a:endParaRPr lang="en-US"/>
          </a:p>
        </p:txBody>
      </p:sp>
      <p:pic>
        <p:nvPicPr>
          <p:cNvPr id="47106" name="Picture 2" descr="cosine dist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1069" y="3553069"/>
            <a:ext cx="4045136" cy="29575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91385" y="2496092"/>
            <a:ext cx="1752600" cy="923330"/>
          </a:xfrm>
          <a:prstGeom prst="rect">
            <a:avLst/>
          </a:prstGeom>
          <a:noFill/>
        </p:spPr>
        <p:txBody>
          <a:bodyPr wrap="square" rtlCol="0">
            <a:spAutoFit/>
          </a:bodyPr>
          <a:lstStyle/>
          <a:p>
            <a:r>
              <a:rPr lang="en-US" dirty="0"/>
              <a:t>Probability of the relation with “Sweden”:</a:t>
            </a:r>
          </a:p>
        </p:txBody>
      </p:sp>
      <p:cxnSp>
        <p:nvCxnSpPr>
          <p:cNvPr id="9" name="Straight Arrow Connector 8"/>
          <p:cNvCxnSpPr/>
          <p:nvPr/>
        </p:nvCxnSpPr>
        <p:spPr>
          <a:xfrm>
            <a:off x="8033021" y="3103563"/>
            <a:ext cx="196579" cy="468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514600" y="4724400"/>
            <a:ext cx="2819400" cy="1150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42495" y="6328072"/>
            <a:ext cx="5065977" cy="461665"/>
          </a:xfrm>
          <a:prstGeom prst="rect">
            <a:avLst/>
          </a:prstGeom>
          <a:noFill/>
        </p:spPr>
        <p:txBody>
          <a:bodyPr wrap="square" rtlCol="0">
            <a:spAutoFit/>
          </a:bodyPr>
          <a:lstStyle/>
          <a:p>
            <a:r>
              <a:rPr lang="en-US" sz="1200" dirty="0">
                <a:hlinkClick r:id="rId3"/>
              </a:rPr>
              <a:t>https://www.guru99.com/word-embedding-word2vec.html</a:t>
            </a:r>
            <a:br>
              <a:rPr lang="en-US" sz="1200" dirty="0"/>
            </a:br>
            <a:r>
              <a:rPr lang="en-US" sz="1100" dirty="0">
                <a:hlinkClick r:id="rId4"/>
              </a:rPr>
              <a:t>https://skymind.ai/wiki/word2vec</a:t>
            </a:r>
            <a:endParaRPr lang="en-US" sz="1200" dirty="0"/>
          </a:p>
        </p:txBody>
      </p:sp>
      <p:sp>
        <p:nvSpPr>
          <p:cNvPr id="4" name="Footer Placeholder 3"/>
          <p:cNvSpPr>
            <a:spLocks noGrp="1"/>
          </p:cNvSpPr>
          <p:nvPr>
            <p:ph type="ftr" sz="quarter" idx="11"/>
          </p:nvPr>
        </p:nvSpPr>
        <p:spPr/>
        <p:txBody>
          <a:bodyPr/>
          <a:lstStyle/>
          <a:p>
            <a:r>
              <a:rPr lang="en-US"/>
              <a:t>Word  rep. &amp; seq2seq v240409a</a:t>
            </a:r>
          </a:p>
        </p:txBody>
      </p:sp>
      <p:cxnSp>
        <p:nvCxnSpPr>
          <p:cNvPr id="12" name="Straight Arrow Connector 11"/>
          <p:cNvCxnSpPr>
            <a:cxnSpLocks/>
          </p:cNvCxnSpPr>
          <p:nvPr/>
        </p:nvCxnSpPr>
        <p:spPr>
          <a:xfrm>
            <a:off x="2590800" y="5181600"/>
            <a:ext cx="2743200" cy="935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481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get Word2vec ?: The task is to represent the words: Word Embedding </a:t>
            </a:r>
          </a:p>
        </p:txBody>
      </p:sp>
      <p:sp>
        <p:nvSpPr>
          <p:cNvPr id="3" name="Content Placeholder 2"/>
          <p:cNvSpPr>
            <a:spLocks noGrp="1"/>
          </p:cNvSpPr>
          <p:nvPr>
            <p:ph idx="1"/>
          </p:nvPr>
        </p:nvSpPr>
        <p:spPr>
          <a:xfrm>
            <a:off x="457200" y="1524000"/>
            <a:ext cx="4419600" cy="4602163"/>
          </a:xfrm>
        </p:spPr>
        <p:txBody>
          <a:bodyPr>
            <a:normAutofit fontScale="62500" lnSpcReduction="20000"/>
          </a:bodyPr>
          <a:lstStyle/>
          <a:p>
            <a:r>
              <a:rPr lang="en-US" dirty="0"/>
              <a:t>The task is to represent an input word using a code. E.g., for a corpus (dictionary) of  10,000 vocabulary, you have to train the network by backpropagation .</a:t>
            </a:r>
          </a:p>
          <a:p>
            <a:r>
              <a:rPr lang="en-US" dirty="0"/>
              <a:t>Input: 1 word , e.g., fish, the raw representation is a one-hot approach. I.e., one bit on, other bits off in a vector of 10,000 bits for a word e.g., ‘fish’.</a:t>
            </a:r>
          </a:p>
          <a:p>
            <a:r>
              <a:rPr lang="en-US" dirty="0"/>
              <a:t>Internal representation: 300 neurons</a:t>
            </a:r>
          </a:p>
          <a:p>
            <a:r>
              <a:rPr lang="en-US" dirty="0"/>
              <a:t>Word2vec Output: 300 floating point numbers</a:t>
            </a:r>
          </a:p>
          <a:p>
            <a:r>
              <a:rPr lang="en-US" dirty="0"/>
              <a:t>Algorithms: e.g., Word2vec, this will train the weights of the neural network to perform word embedding</a:t>
            </a:r>
          </a:p>
        </p:txBody>
      </p:sp>
      <p:sp>
        <p:nvSpPr>
          <p:cNvPr id="4" name="TextBox 3"/>
          <p:cNvSpPr txBox="1"/>
          <p:nvPr/>
        </p:nvSpPr>
        <p:spPr>
          <a:xfrm>
            <a:off x="253030" y="5802997"/>
            <a:ext cx="4720844" cy="646331"/>
          </a:xfrm>
          <a:prstGeom prst="rect">
            <a:avLst/>
          </a:prstGeom>
          <a:noFill/>
        </p:spPr>
        <p:txBody>
          <a:bodyPr wrap="none" rtlCol="0">
            <a:spAutoFit/>
          </a:bodyPr>
          <a:lstStyle/>
          <a:p>
            <a:r>
              <a:rPr lang="en-US" dirty="0">
                <a:hlinkClick r:id="rId2"/>
              </a:rPr>
              <a:t>https://github.com/tensorflow/nmt#embedding</a:t>
            </a:r>
            <a:endParaRPr lang="en-US" dirty="0"/>
          </a:p>
          <a:p>
            <a:endParaRPr lang="en-US" dirty="0"/>
          </a:p>
        </p:txBody>
      </p:sp>
      <p:pic>
        <p:nvPicPr>
          <p:cNvPr id="2050" name="Picture 2" descr="Hidden Layer Weight Matri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1636" y="1638354"/>
            <a:ext cx="3141490" cy="26955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105400" y="2209800"/>
            <a:ext cx="1524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964349" y="4477805"/>
            <a:ext cx="1192931" cy="2031325"/>
          </a:xfrm>
          <a:prstGeom prst="rect">
            <a:avLst/>
          </a:prstGeom>
          <a:noFill/>
        </p:spPr>
        <p:txBody>
          <a:bodyPr wrap="square" rtlCol="0">
            <a:spAutoFit/>
          </a:bodyPr>
          <a:lstStyle/>
          <a:p>
            <a:r>
              <a:rPr lang="en-US" dirty="0"/>
              <a:t>10000x1 bit input vector</a:t>
            </a:r>
          </a:p>
          <a:p>
            <a:r>
              <a:rPr lang="en-US" dirty="0"/>
              <a:t>One hot: one bit on other bits off</a:t>
            </a:r>
          </a:p>
        </p:txBody>
      </p:sp>
      <p:sp>
        <p:nvSpPr>
          <p:cNvPr id="8" name="Right Arrow 7"/>
          <p:cNvSpPr/>
          <p:nvPr/>
        </p:nvSpPr>
        <p:spPr>
          <a:xfrm>
            <a:off x="5482844" y="3429000"/>
            <a:ext cx="30835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7264622" y="3406140"/>
            <a:ext cx="30835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101307" y="4495800"/>
            <a:ext cx="1427047" cy="2031325"/>
          </a:xfrm>
          <a:prstGeom prst="rect">
            <a:avLst/>
          </a:prstGeom>
          <a:noFill/>
        </p:spPr>
        <p:txBody>
          <a:bodyPr wrap="square" rtlCol="0">
            <a:spAutoFit/>
          </a:bodyPr>
          <a:lstStyle/>
          <a:p>
            <a:r>
              <a:rPr lang="en-US" dirty="0"/>
              <a:t>Word2vec neural network: Weights to be trained.</a:t>
            </a:r>
          </a:p>
          <a:p>
            <a:r>
              <a:rPr lang="en-US" dirty="0"/>
              <a:t>Dimension=</a:t>
            </a:r>
          </a:p>
          <a:p>
            <a:r>
              <a:rPr lang="en-US" dirty="0"/>
              <a:t>300 neurons</a:t>
            </a:r>
          </a:p>
        </p:txBody>
      </p:sp>
      <p:sp>
        <p:nvSpPr>
          <p:cNvPr id="12" name="TextBox 11"/>
          <p:cNvSpPr txBox="1"/>
          <p:nvPr/>
        </p:nvSpPr>
        <p:spPr>
          <a:xfrm>
            <a:off x="7528354" y="4617396"/>
            <a:ext cx="1598497" cy="1754326"/>
          </a:xfrm>
          <a:prstGeom prst="rect">
            <a:avLst/>
          </a:prstGeom>
          <a:noFill/>
        </p:spPr>
        <p:txBody>
          <a:bodyPr wrap="square" rtlCol="0">
            <a:spAutoFit/>
          </a:bodyPr>
          <a:lstStyle/>
          <a:p>
            <a:r>
              <a:rPr lang="en-US" dirty="0"/>
              <a:t>During training Word vector Output has 10,000x1 outputs (same as input)</a:t>
            </a:r>
          </a:p>
        </p:txBody>
      </p:sp>
      <p:sp>
        <p:nvSpPr>
          <p:cNvPr id="5" name="Footer Placeholder 4"/>
          <p:cNvSpPr>
            <a:spLocks noGrp="1"/>
          </p:cNvSpPr>
          <p:nvPr>
            <p:ph type="ftr" sz="quarter" idx="11"/>
          </p:nvPr>
        </p:nvSpPr>
        <p:spPr/>
        <p:txBody>
          <a:bodyPr/>
          <a:lstStyle/>
          <a:p>
            <a:r>
              <a:rPr lang="en-US"/>
              <a:t>Word  rep. &amp; seq2seq v240409a</a:t>
            </a:r>
          </a:p>
        </p:txBody>
      </p:sp>
      <p:sp>
        <p:nvSpPr>
          <p:cNvPr id="11" name="Slide Number Placeholder 10"/>
          <p:cNvSpPr>
            <a:spLocks noGrp="1"/>
          </p:cNvSpPr>
          <p:nvPr>
            <p:ph type="sldNum" sz="quarter" idx="12"/>
          </p:nvPr>
        </p:nvSpPr>
        <p:spPr/>
        <p:txBody>
          <a:bodyPr/>
          <a:lstStyle/>
          <a:p>
            <a:fld id="{7C12A529-2220-4038-9210-A21DB7BAEFCE}" type="slidenum">
              <a:rPr lang="en-US" smtClean="0"/>
              <a:t>32</a:t>
            </a:fld>
            <a:endParaRPr lang="en-US"/>
          </a:p>
        </p:txBody>
      </p:sp>
      <p:sp>
        <p:nvSpPr>
          <p:cNvPr id="13" name="TextBox 12"/>
          <p:cNvSpPr txBox="1"/>
          <p:nvPr/>
        </p:nvSpPr>
        <p:spPr>
          <a:xfrm rot="16200000">
            <a:off x="7959902" y="3267193"/>
            <a:ext cx="1453796" cy="369332"/>
          </a:xfrm>
          <a:prstGeom prst="rect">
            <a:avLst/>
          </a:prstGeom>
          <a:noFill/>
        </p:spPr>
        <p:txBody>
          <a:bodyPr wrap="none" rtlCol="0">
            <a:spAutoFit/>
          </a:bodyPr>
          <a:lstStyle/>
          <a:p>
            <a:r>
              <a:rPr lang="en-US" dirty="0"/>
              <a:t>10,000 words</a:t>
            </a:r>
          </a:p>
        </p:txBody>
      </p:sp>
      <p:sp>
        <p:nvSpPr>
          <p:cNvPr id="15" name="TextBox 14"/>
          <p:cNvSpPr txBox="1"/>
          <p:nvPr/>
        </p:nvSpPr>
        <p:spPr>
          <a:xfrm rot="16200000">
            <a:off x="5168517" y="3221474"/>
            <a:ext cx="1453796" cy="369332"/>
          </a:xfrm>
          <a:prstGeom prst="rect">
            <a:avLst/>
          </a:prstGeom>
          <a:noFill/>
        </p:spPr>
        <p:txBody>
          <a:bodyPr wrap="none" rtlCol="0">
            <a:spAutoFit/>
          </a:bodyPr>
          <a:lstStyle/>
          <a:p>
            <a:r>
              <a:rPr lang="en-US" dirty="0"/>
              <a:t>10,000 words</a:t>
            </a:r>
          </a:p>
        </p:txBody>
      </p:sp>
      <p:sp>
        <p:nvSpPr>
          <p:cNvPr id="14" name="TextBox 13"/>
          <p:cNvSpPr txBox="1"/>
          <p:nvPr/>
        </p:nvSpPr>
        <p:spPr>
          <a:xfrm>
            <a:off x="6157281" y="2537936"/>
            <a:ext cx="1031362" cy="1754326"/>
          </a:xfrm>
          <a:prstGeom prst="rect">
            <a:avLst/>
          </a:prstGeom>
          <a:noFill/>
        </p:spPr>
        <p:txBody>
          <a:bodyPr wrap="square" rtlCol="0">
            <a:spAutoFit/>
          </a:bodyPr>
          <a:lstStyle/>
          <a:p>
            <a:r>
              <a:rPr lang="en-US" dirty="0"/>
              <a:t>Neural network</a:t>
            </a:r>
          </a:p>
          <a:p>
            <a:r>
              <a:rPr lang="en-US" dirty="0"/>
              <a:t>(the hidden layer)</a:t>
            </a:r>
          </a:p>
          <a:p>
            <a:endParaRPr lang="en-US" dirty="0"/>
          </a:p>
        </p:txBody>
      </p:sp>
      <p:sp>
        <p:nvSpPr>
          <p:cNvPr id="16" name="TextBox 15">
            <a:extLst>
              <a:ext uri="{FF2B5EF4-FFF2-40B4-BE49-F238E27FC236}">
                <a16:creationId xmlns:a16="http://schemas.microsoft.com/office/drawing/2014/main" id="{E43FBFDA-7102-49CB-903B-B1F63FEBE9DF}"/>
              </a:ext>
            </a:extLst>
          </p:cNvPr>
          <p:cNvSpPr txBox="1"/>
          <p:nvPr/>
        </p:nvSpPr>
        <p:spPr>
          <a:xfrm>
            <a:off x="6080081" y="1941941"/>
            <a:ext cx="1357551" cy="369332"/>
          </a:xfrm>
          <a:prstGeom prst="rect">
            <a:avLst/>
          </a:prstGeom>
          <a:noFill/>
        </p:spPr>
        <p:txBody>
          <a:bodyPr wrap="none" rtlCol="0">
            <a:spAutoFit/>
          </a:bodyPr>
          <a:lstStyle/>
          <a:p>
            <a:r>
              <a:rPr lang="en-US" dirty="0"/>
              <a:t>300 neurons</a:t>
            </a:r>
          </a:p>
        </p:txBody>
      </p:sp>
      <p:sp>
        <p:nvSpPr>
          <p:cNvPr id="18" name="TextBox 17">
            <a:extLst>
              <a:ext uri="{FF2B5EF4-FFF2-40B4-BE49-F238E27FC236}">
                <a16:creationId xmlns:a16="http://schemas.microsoft.com/office/drawing/2014/main" id="{CCE7FE17-41B3-4D4F-990C-DA96B920E5D7}"/>
              </a:ext>
            </a:extLst>
          </p:cNvPr>
          <p:cNvSpPr txBox="1"/>
          <p:nvPr/>
        </p:nvSpPr>
        <p:spPr>
          <a:xfrm>
            <a:off x="7758728" y="1941941"/>
            <a:ext cx="1358385" cy="369332"/>
          </a:xfrm>
          <a:prstGeom prst="rect">
            <a:avLst/>
          </a:prstGeom>
          <a:noFill/>
        </p:spPr>
        <p:txBody>
          <a:bodyPr wrap="none" rtlCol="0">
            <a:spAutoFit/>
          </a:bodyPr>
          <a:lstStyle/>
          <a:p>
            <a:r>
              <a:rPr lang="en-US" dirty="0"/>
              <a:t>300 features</a:t>
            </a:r>
          </a:p>
        </p:txBody>
      </p:sp>
    </p:spTree>
    <p:extLst>
      <p:ext uri="{BB962C8B-B14F-4D97-AF65-F5344CB8AC3E}">
        <p14:creationId xmlns:p14="http://schemas.microsoft.com/office/powerpoint/2010/main" val="3361976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Use of word2vec</a:t>
            </a:r>
            <a:br>
              <a:rPr lang="en-US" dirty="0"/>
            </a:br>
            <a:r>
              <a:rPr lang="en-US" sz="1800" dirty="0">
                <a:hlinkClick r:id="rId2"/>
              </a:rPr>
              <a:t>http://mccormickml.com/2016/04/19/word2vec-tutorial-the-skip-gram-model/</a:t>
            </a:r>
            <a:endParaRPr lang="en-US" sz="1800" dirty="0"/>
          </a:p>
        </p:txBody>
      </p:sp>
      <p:sp>
        <p:nvSpPr>
          <p:cNvPr id="3" name="Content Placeholder 2"/>
          <p:cNvSpPr>
            <a:spLocks noGrp="1"/>
          </p:cNvSpPr>
          <p:nvPr>
            <p:ph idx="1"/>
          </p:nvPr>
        </p:nvSpPr>
        <p:spPr>
          <a:xfrm>
            <a:off x="410664" y="1429500"/>
            <a:ext cx="8229600" cy="4525963"/>
          </a:xfrm>
        </p:spPr>
        <p:txBody>
          <a:bodyPr>
            <a:normAutofit/>
          </a:bodyPr>
          <a:lstStyle/>
          <a:p>
            <a:r>
              <a:rPr lang="en-US" sz="2800" dirty="0"/>
              <a:t>After training </a:t>
            </a:r>
          </a:p>
          <a:p>
            <a:r>
              <a:rPr lang="en-US" sz="2800" dirty="0"/>
              <a:t>A word </a:t>
            </a:r>
            <a:r>
              <a:rPr lang="en-US" sz="2800" dirty="0">
                <a:sym typeface="Wingdings" panose="05000000000000000000" pitchFamily="2" charset="2"/>
              </a:rPr>
              <a:t> e.g., 300 numeral values (a vector 300 of dimensions)</a:t>
            </a:r>
          </a:p>
          <a:p>
            <a:r>
              <a:rPr lang="en-US" sz="2800" dirty="0">
                <a:sym typeface="Wingdings" panose="05000000000000000000" pitchFamily="2" charset="2"/>
              </a:rPr>
              <a:t>Similar words will have similar output vectors</a:t>
            </a:r>
          </a:p>
          <a:p>
            <a:endParaRPr lang="en-US" sz="2800" dirty="0"/>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33</a:t>
            </a:fld>
            <a:endParaRPr lang="en-US"/>
          </a:p>
        </p:txBody>
      </p:sp>
      <p:sp>
        <p:nvSpPr>
          <p:cNvPr id="6" name="Rectangle 5"/>
          <p:cNvSpPr/>
          <p:nvPr/>
        </p:nvSpPr>
        <p:spPr>
          <a:xfrm>
            <a:off x="3429000" y="4191000"/>
            <a:ext cx="2057400" cy="175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2438400" y="5029200"/>
            <a:ext cx="838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10007" y="3358154"/>
            <a:ext cx="963832" cy="2585323"/>
          </a:xfrm>
          <a:prstGeom prst="rect">
            <a:avLst/>
          </a:prstGeom>
          <a:noFill/>
        </p:spPr>
        <p:txBody>
          <a:bodyPr wrap="square" rtlCol="0">
            <a:spAutoFit/>
          </a:bodyPr>
          <a:lstStyle/>
          <a:p>
            <a:r>
              <a:rPr lang="en-US" dirty="0"/>
              <a:t>A word (10000-bit one hot), e.g.</a:t>
            </a:r>
          </a:p>
          <a:p>
            <a:r>
              <a:rPr lang="en-US" dirty="0"/>
              <a:t>Tree, train, cycling, eat </a:t>
            </a:r>
          </a:p>
        </p:txBody>
      </p:sp>
      <p:sp>
        <p:nvSpPr>
          <p:cNvPr id="7" name="TextBox 6"/>
          <p:cNvSpPr txBox="1"/>
          <p:nvPr/>
        </p:nvSpPr>
        <p:spPr>
          <a:xfrm>
            <a:off x="3616401" y="4478135"/>
            <a:ext cx="1818126" cy="1477328"/>
          </a:xfrm>
          <a:prstGeom prst="rect">
            <a:avLst/>
          </a:prstGeom>
          <a:noFill/>
        </p:spPr>
        <p:txBody>
          <a:bodyPr wrap="none" rtlCol="0">
            <a:spAutoFit/>
          </a:bodyPr>
          <a:lstStyle/>
          <a:p>
            <a:r>
              <a:rPr lang="en-US" dirty="0"/>
              <a:t>Word embedding</a:t>
            </a:r>
          </a:p>
          <a:p>
            <a:r>
              <a:rPr lang="en-US" dirty="0"/>
              <a:t>(Word2vec)</a:t>
            </a:r>
          </a:p>
          <a:p>
            <a:r>
              <a:rPr lang="en-US" dirty="0"/>
              <a:t>Neural network</a:t>
            </a:r>
          </a:p>
          <a:p>
            <a:r>
              <a:rPr lang="en-US" dirty="0"/>
              <a:t>(hidden layer)</a:t>
            </a:r>
          </a:p>
          <a:p>
            <a:endParaRPr lang="en-US" dirty="0"/>
          </a:p>
        </p:txBody>
      </p:sp>
      <p:sp>
        <p:nvSpPr>
          <p:cNvPr id="12" name="TextBox 11"/>
          <p:cNvSpPr txBox="1"/>
          <p:nvPr/>
        </p:nvSpPr>
        <p:spPr>
          <a:xfrm>
            <a:off x="6383645" y="4198203"/>
            <a:ext cx="2185636" cy="923330"/>
          </a:xfrm>
          <a:prstGeom prst="rect">
            <a:avLst/>
          </a:prstGeom>
          <a:noFill/>
        </p:spPr>
        <p:txBody>
          <a:bodyPr wrap="square" rtlCol="0">
            <a:spAutoFit/>
          </a:bodyPr>
          <a:lstStyle/>
          <a:p>
            <a:r>
              <a:rPr lang="en-US" dirty="0"/>
              <a:t>Word vector Output: A 300-dimension vector for an input.</a:t>
            </a:r>
          </a:p>
        </p:txBody>
      </p:sp>
      <p:cxnSp>
        <p:nvCxnSpPr>
          <p:cNvPr id="13" name="Straight Arrow Connector 12"/>
          <p:cNvCxnSpPr/>
          <p:nvPr/>
        </p:nvCxnSpPr>
        <p:spPr>
          <a:xfrm>
            <a:off x="5486400" y="5011631"/>
            <a:ext cx="838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a:stretch>
            <a:fillRect/>
          </a:stretch>
        </p:blipFill>
        <p:spPr>
          <a:xfrm>
            <a:off x="2016400" y="4939729"/>
            <a:ext cx="103641" cy="73158"/>
          </a:xfrm>
          <a:prstGeom prst="rect">
            <a:avLst/>
          </a:prstGeom>
        </p:spPr>
      </p:pic>
      <p:sp>
        <p:nvSpPr>
          <p:cNvPr id="20" name="Rectangle 19"/>
          <p:cNvSpPr/>
          <p:nvPr/>
        </p:nvSpPr>
        <p:spPr>
          <a:xfrm>
            <a:off x="1953392" y="5515846"/>
            <a:ext cx="219348" cy="1547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958547" y="4500082"/>
            <a:ext cx="219348" cy="1547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58547" y="4673067"/>
            <a:ext cx="219348" cy="1547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3"/>
          <a:stretch>
            <a:fillRect/>
          </a:stretch>
        </p:blipFill>
        <p:spPr>
          <a:xfrm>
            <a:off x="2011246" y="5132604"/>
            <a:ext cx="103641" cy="73158"/>
          </a:xfrm>
          <a:prstGeom prst="rect">
            <a:avLst/>
          </a:prstGeom>
        </p:spPr>
      </p:pic>
      <p:pic>
        <p:nvPicPr>
          <p:cNvPr id="28" name="Picture 27"/>
          <p:cNvPicPr>
            <a:picLocks noChangeAspect="1"/>
          </p:cNvPicPr>
          <p:nvPr/>
        </p:nvPicPr>
        <p:blipFill>
          <a:blip r:embed="rId3"/>
          <a:stretch>
            <a:fillRect/>
          </a:stretch>
        </p:blipFill>
        <p:spPr>
          <a:xfrm>
            <a:off x="2011246" y="5313301"/>
            <a:ext cx="103641" cy="73158"/>
          </a:xfrm>
          <a:prstGeom prst="rect">
            <a:avLst/>
          </a:prstGeom>
        </p:spPr>
      </p:pic>
      <p:sp>
        <p:nvSpPr>
          <p:cNvPr id="29" name="TextBox 28"/>
          <p:cNvSpPr txBox="1"/>
          <p:nvPr/>
        </p:nvSpPr>
        <p:spPr>
          <a:xfrm>
            <a:off x="852763" y="5871980"/>
            <a:ext cx="2549096" cy="369332"/>
          </a:xfrm>
          <a:prstGeom prst="rect">
            <a:avLst/>
          </a:prstGeom>
          <a:noFill/>
        </p:spPr>
        <p:txBody>
          <a:bodyPr wrap="none" rtlCol="0">
            <a:spAutoFit/>
          </a:bodyPr>
          <a:lstStyle/>
          <a:p>
            <a:r>
              <a:rPr lang="en-US" dirty="0"/>
              <a:t>10000-bit (one hot input)</a:t>
            </a:r>
          </a:p>
        </p:txBody>
      </p:sp>
      <p:sp>
        <p:nvSpPr>
          <p:cNvPr id="30" name="Rectangle 29"/>
          <p:cNvSpPr/>
          <p:nvPr/>
        </p:nvSpPr>
        <p:spPr>
          <a:xfrm>
            <a:off x="1955823" y="4344586"/>
            <a:ext cx="219348" cy="1547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Brace 30"/>
          <p:cNvSpPr/>
          <p:nvPr/>
        </p:nvSpPr>
        <p:spPr>
          <a:xfrm>
            <a:off x="1500499" y="3390979"/>
            <a:ext cx="227623" cy="248100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1014807" y="663475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50523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2115019" cy="884238"/>
          </a:xfrm>
        </p:spPr>
        <p:txBody>
          <a:bodyPr>
            <a:normAutofit fontScale="90000"/>
          </a:bodyPr>
          <a:lstStyle/>
          <a:p>
            <a:pPr algn="l"/>
            <a:r>
              <a:rPr lang="en-US" dirty="0"/>
              <a:t>Graphic view</a:t>
            </a:r>
          </a:p>
        </p:txBody>
      </p:sp>
      <p:sp>
        <p:nvSpPr>
          <p:cNvPr id="3" name="Content Placeholder 2"/>
          <p:cNvSpPr>
            <a:spLocks noGrp="1"/>
          </p:cNvSpPr>
          <p:nvPr>
            <p:ph idx="1"/>
          </p:nvPr>
        </p:nvSpPr>
        <p:spPr>
          <a:xfrm>
            <a:off x="0" y="1827452"/>
            <a:ext cx="2247338" cy="4298711"/>
          </a:xfrm>
        </p:spPr>
        <p:txBody>
          <a:bodyPr/>
          <a:lstStyle/>
          <a:p>
            <a:r>
              <a:rPr lang="en-US" dirty="0"/>
              <a:t>How to train a word2vec</a:t>
            </a:r>
          </a:p>
          <a:p>
            <a:r>
              <a:rPr lang="en-US" dirty="0"/>
              <a:t>network</a:t>
            </a:r>
          </a:p>
        </p:txBody>
      </p:sp>
      <p:sp>
        <p:nvSpPr>
          <p:cNvPr id="4" name="Footer Placeholder 3"/>
          <p:cNvSpPr>
            <a:spLocks noGrp="1"/>
          </p:cNvSpPr>
          <p:nvPr>
            <p:ph type="ftr" sz="quarter" idx="11"/>
          </p:nvPr>
        </p:nvSpPr>
        <p:spPr>
          <a:xfrm>
            <a:off x="188527" y="6264050"/>
            <a:ext cx="2895600" cy="365125"/>
          </a:xfrm>
        </p:spPr>
        <p:txBody>
          <a:bodyPr/>
          <a:lstStyle/>
          <a:p>
            <a:r>
              <a:rPr lang="en-US"/>
              <a:t>Word  rep. &amp; seq2seq v240409a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34</a:t>
            </a:fld>
            <a:endParaRPr lang="en-US"/>
          </a:p>
        </p:txBody>
      </p:sp>
      <p:sp>
        <p:nvSpPr>
          <p:cNvPr id="6" name="Slide Number Placeholder 4"/>
          <p:cNvSpPr txBox="1">
            <a:spLocks/>
          </p:cNvSpPr>
          <p:nvPr/>
        </p:nvSpPr>
        <p:spPr>
          <a:xfrm>
            <a:off x="4876800" y="587641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12A529-2220-4038-9210-A21DB7BAEFCE}" type="slidenum">
              <a:rPr lang="en-US" smtClean="0"/>
              <a:pPr/>
              <a:t>34</a:t>
            </a:fld>
            <a:endParaRPr lang="en-US"/>
          </a:p>
        </p:txBody>
      </p:sp>
      <p:pic>
        <p:nvPicPr>
          <p:cNvPr id="7" name="Picture 4" descr="Skip-gram Neural Network Archite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330069"/>
            <a:ext cx="4476604" cy="279609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67452" y="4633150"/>
            <a:ext cx="1869807" cy="646331"/>
          </a:xfrm>
          <a:prstGeom prst="rect">
            <a:avLst/>
          </a:prstGeom>
          <a:noFill/>
        </p:spPr>
        <p:txBody>
          <a:bodyPr wrap="none" rtlCol="0">
            <a:spAutoFit/>
          </a:bodyPr>
          <a:lstStyle/>
          <a:p>
            <a:r>
              <a:rPr lang="en-US" dirty="0"/>
              <a:t>input =10,000-bit </a:t>
            </a:r>
          </a:p>
          <a:p>
            <a:r>
              <a:rPr lang="en-US" dirty="0"/>
              <a:t>one-hot  </a:t>
            </a:r>
          </a:p>
        </p:txBody>
      </p:sp>
      <p:sp>
        <p:nvSpPr>
          <p:cNvPr id="9" name="TextBox 8"/>
          <p:cNvSpPr txBox="1"/>
          <p:nvPr/>
        </p:nvSpPr>
        <p:spPr>
          <a:xfrm>
            <a:off x="3439255" y="5760350"/>
            <a:ext cx="1626642" cy="646331"/>
          </a:xfrm>
          <a:prstGeom prst="rect">
            <a:avLst/>
          </a:prstGeom>
          <a:noFill/>
        </p:spPr>
        <p:txBody>
          <a:bodyPr wrap="square" rtlCol="0">
            <a:spAutoFit/>
          </a:bodyPr>
          <a:lstStyle/>
          <a:p>
            <a:r>
              <a:rPr lang="en-US" dirty="0"/>
              <a:t>300 neurons</a:t>
            </a:r>
          </a:p>
          <a:p>
            <a:r>
              <a:rPr lang="en-US" dirty="0"/>
              <a:t>In hidden layer</a:t>
            </a:r>
          </a:p>
        </p:txBody>
      </p:sp>
      <p:sp>
        <p:nvSpPr>
          <p:cNvPr id="10" name="TextBox 9"/>
          <p:cNvSpPr txBox="1"/>
          <p:nvPr/>
        </p:nvSpPr>
        <p:spPr>
          <a:xfrm>
            <a:off x="6255524" y="3940654"/>
            <a:ext cx="1224907" cy="2031325"/>
          </a:xfrm>
          <a:prstGeom prst="rect">
            <a:avLst/>
          </a:prstGeom>
          <a:noFill/>
        </p:spPr>
        <p:txBody>
          <a:bodyPr wrap="square" rtlCol="0">
            <a:spAutoFit/>
          </a:bodyPr>
          <a:lstStyle/>
          <a:p>
            <a:r>
              <a:rPr lang="en-US" dirty="0"/>
              <a:t>10,000-probility outputs.</a:t>
            </a:r>
          </a:p>
          <a:p>
            <a:r>
              <a:rPr lang="en-US" dirty="0"/>
              <a:t>Each for a word in the vocabulary</a:t>
            </a:r>
          </a:p>
        </p:txBody>
      </p:sp>
      <p:sp>
        <p:nvSpPr>
          <p:cNvPr id="11" name="TextBox 10"/>
          <p:cNvSpPr txBox="1"/>
          <p:nvPr/>
        </p:nvSpPr>
        <p:spPr>
          <a:xfrm>
            <a:off x="2978284" y="3330069"/>
            <a:ext cx="2038507" cy="369332"/>
          </a:xfrm>
          <a:prstGeom prst="rect">
            <a:avLst/>
          </a:prstGeom>
          <a:noFill/>
        </p:spPr>
        <p:txBody>
          <a:bodyPr wrap="none" rtlCol="0">
            <a:spAutoFit/>
          </a:bodyPr>
          <a:lstStyle/>
          <a:p>
            <a:r>
              <a:rPr lang="en-US" dirty="0"/>
              <a:t>Vocabulary=10,000</a:t>
            </a:r>
          </a:p>
        </p:txBody>
      </p:sp>
      <p:sp>
        <p:nvSpPr>
          <p:cNvPr id="12" name="TextBox 11"/>
          <p:cNvSpPr txBox="1"/>
          <p:nvPr/>
        </p:nvSpPr>
        <p:spPr>
          <a:xfrm>
            <a:off x="5702396" y="6136182"/>
            <a:ext cx="2715808" cy="646331"/>
          </a:xfrm>
          <a:prstGeom prst="rect">
            <a:avLst/>
          </a:prstGeom>
          <a:noFill/>
        </p:spPr>
        <p:txBody>
          <a:bodyPr wrap="none" rtlCol="0">
            <a:spAutoFit/>
          </a:bodyPr>
          <a:lstStyle/>
          <a:p>
            <a:r>
              <a:rPr lang="en-US" dirty="0"/>
              <a:t>Output layer =10,000-bit</a:t>
            </a:r>
          </a:p>
          <a:p>
            <a:r>
              <a:rPr lang="en-US"/>
              <a:t>(dimension same </a:t>
            </a:r>
            <a:r>
              <a:rPr lang="en-US" dirty="0"/>
              <a:t>as input) </a:t>
            </a:r>
          </a:p>
        </p:txBody>
      </p:sp>
      <p:pic>
        <p:nvPicPr>
          <p:cNvPr id="13" name="Picture 2" descr="Hidden Layer Weight Matri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6055" y="281539"/>
            <a:ext cx="3141490" cy="26955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419819" y="852985"/>
            <a:ext cx="1524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2797263" y="2072185"/>
            <a:ext cx="30835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4579041" y="2049325"/>
            <a:ext cx="30835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6200000">
            <a:off x="6122286" y="1755915"/>
            <a:ext cx="1453796" cy="369332"/>
          </a:xfrm>
          <a:prstGeom prst="rect">
            <a:avLst/>
          </a:prstGeom>
          <a:noFill/>
        </p:spPr>
        <p:txBody>
          <a:bodyPr wrap="none" rtlCol="0">
            <a:spAutoFit/>
          </a:bodyPr>
          <a:lstStyle/>
          <a:p>
            <a:r>
              <a:rPr lang="en-US" dirty="0"/>
              <a:t>10,000 words</a:t>
            </a:r>
          </a:p>
        </p:txBody>
      </p:sp>
      <p:sp>
        <p:nvSpPr>
          <p:cNvPr id="18" name="TextBox 17"/>
          <p:cNvSpPr txBox="1"/>
          <p:nvPr/>
        </p:nvSpPr>
        <p:spPr>
          <a:xfrm rot="16200000">
            <a:off x="2482936" y="1864659"/>
            <a:ext cx="1453796" cy="369332"/>
          </a:xfrm>
          <a:prstGeom prst="rect">
            <a:avLst/>
          </a:prstGeom>
          <a:noFill/>
        </p:spPr>
        <p:txBody>
          <a:bodyPr wrap="none" rtlCol="0">
            <a:spAutoFit/>
          </a:bodyPr>
          <a:lstStyle/>
          <a:p>
            <a:r>
              <a:rPr lang="en-US" dirty="0"/>
              <a:t>10,000 words</a:t>
            </a:r>
          </a:p>
        </p:txBody>
      </p:sp>
      <p:sp>
        <p:nvSpPr>
          <p:cNvPr id="19" name="TextBox 18"/>
          <p:cNvSpPr txBox="1"/>
          <p:nvPr/>
        </p:nvSpPr>
        <p:spPr>
          <a:xfrm>
            <a:off x="3471700" y="1181121"/>
            <a:ext cx="1031362" cy="1477328"/>
          </a:xfrm>
          <a:prstGeom prst="rect">
            <a:avLst/>
          </a:prstGeom>
          <a:noFill/>
        </p:spPr>
        <p:txBody>
          <a:bodyPr wrap="square" rtlCol="0">
            <a:spAutoFit/>
          </a:bodyPr>
          <a:lstStyle/>
          <a:p>
            <a:r>
              <a:rPr lang="en-US" dirty="0"/>
              <a:t>Neural network</a:t>
            </a:r>
          </a:p>
          <a:p>
            <a:r>
              <a:rPr lang="en-US" dirty="0"/>
              <a:t>(the hidden layer)</a:t>
            </a:r>
          </a:p>
        </p:txBody>
      </p:sp>
      <p:sp>
        <p:nvSpPr>
          <p:cNvPr id="20" name="Rounded Rectangle 19"/>
          <p:cNvSpPr/>
          <p:nvPr/>
        </p:nvSpPr>
        <p:spPr>
          <a:xfrm>
            <a:off x="3886201" y="3254888"/>
            <a:ext cx="1066174" cy="3298312"/>
          </a:xfrm>
          <a:prstGeom prst="round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a:off x="5791200" y="2869874"/>
            <a:ext cx="0" cy="295109"/>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5320128" y="3164983"/>
            <a:ext cx="2280675" cy="3298312"/>
          </a:xfrm>
          <a:prstGeom prst="round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a:off x="4114800" y="2839030"/>
            <a:ext cx="0" cy="295109"/>
          </a:xfrm>
          <a:prstGeom prst="straightConnector1">
            <a:avLst/>
          </a:prstGeom>
          <a:ln w="444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A62B887-F2AC-4614-8671-5FFA49D89C86}"/>
              </a:ext>
            </a:extLst>
          </p:cNvPr>
          <p:cNvSpPr txBox="1"/>
          <p:nvPr/>
        </p:nvSpPr>
        <p:spPr>
          <a:xfrm>
            <a:off x="3214449" y="566749"/>
            <a:ext cx="1357551" cy="369332"/>
          </a:xfrm>
          <a:prstGeom prst="rect">
            <a:avLst/>
          </a:prstGeom>
          <a:noFill/>
        </p:spPr>
        <p:txBody>
          <a:bodyPr wrap="none" rtlCol="0">
            <a:spAutoFit/>
          </a:bodyPr>
          <a:lstStyle/>
          <a:p>
            <a:r>
              <a:rPr lang="en-US" dirty="0"/>
              <a:t>300 neurons</a:t>
            </a:r>
          </a:p>
        </p:txBody>
      </p:sp>
      <p:sp>
        <p:nvSpPr>
          <p:cNvPr id="26" name="TextBox 25">
            <a:extLst>
              <a:ext uri="{FF2B5EF4-FFF2-40B4-BE49-F238E27FC236}">
                <a16:creationId xmlns:a16="http://schemas.microsoft.com/office/drawing/2014/main" id="{D18A7A3B-E97F-41FF-805C-25B0E77EA1EC}"/>
              </a:ext>
            </a:extLst>
          </p:cNvPr>
          <p:cNvSpPr txBox="1"/>
          <p:nvPr/>
        </p:nvSpPr>
        <p:spPr>
          <a:xfrm>
            <a:off x="5214230" y="566749"/>
            <a:ext cx="2714013" cy="369332"/>
          </a:xfrm>
          <a:prstGeom prst="rect">
            <a:avLst/>
          </a:prstGeom>
          <a:noFill/>
        </p:spPr>
        <p:txBody>
          <a:bodyPr wrap="none" rtlCol="0">
            <a:spAutoFit/>
          </a:bodyPr>
          <a:lstStyle/>
          <a:p>
            <a:r>
              <a:rPr lang="en-US" dirty="0"/>
              <a:t>300 features for each word</a:t>
            </a:r>
          </a:p>
        </p:txBody>
      </p:sp>
      <p:sp>
        <p:nvSpPr>
          <p:cNvPr id="21" name="TextBox 20">
            <a:extLst>
              <a:ext uri="{FF2B5EF4-FFF2-40B4-BE49-F238E27FC236}">
                <a16:creationId xmlns:a16="http://schemas.microsoft.com/office/drawing/2014/main" id="{2085914B-1C21-24BF-8CAA-E70E523C31F0}"/>
              </a:ext>
            </a:extLst>
          </p:cNvPr>
          <p:cNvSpPr txBox="1"/>
          <p:nvPr/>
        </p:nvSpPr>
        <p:spPr>
          <a:xfrm>
            <a:off x="6095240" y="3275615"/>
            <a:ext cx="951992" cy="369332"/>
          </a:xfrm>
          <a:prstGeom prst="rect">
            <a:avLst/>
          </a:prstGeom>
          <a:noFill/>
          <a:ln>
            <a:solidFill>
              <a:schemeClr val="accent1"/>
            </a:solidFill>
          </a:ln>
        </p:spPr>
        <p:txBody>
          <a:bodyPr wrap="none" rtlCol="0">
            <a:spAutoFit/>
          </a:bodyPr>
          <a:lstStyle/>
          <a:p>
            <a:r>
              <a:rPr lang="en-US" dirty="0" err="1">
                <a:solidFill>
                  <a:srgbClr val="FF0000"/>
                </a:solidFill>
              </a:rPr>
              <a:t>Softmax</a:t>
            </a:r>
            <a:endParaRPr lang="en-HK" dirty="0">
              <a:solidFill>
                <a:srgbClr val="FF0000"/>
              </a:solidFill>
            </a:endParaRPr>
          </a:p>
        </p:txBody>
      </p:sp>
    </p:spTree>
    <p:extLst>
      <p:ext uri="{BB962C8B-B14F-4D97-AF65-F5344CB8AC3E}">
        <p14:creationId xmlns:p14="http://schemas.microsoft.com/office/powerpoint/2010/main" val="4641557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Why word embedding? It allows words with similar meaning to have similar codes, it is useful in machine learning algorithms. </a:t>
            </a:r>
          </a:p>
        </p:txBody>
      </p:sp>
      <p:sp>
        <p:nvSpPr>
          <p:cNvPr id="3" name="Content Placeholder 2"/>
          <p:cNvSpPr>
            <a:spLocks noGrp="1"/>
          </p:cNvSpPr>
          <p:nvPr>
            <p:ph idx="1"/>
          </p:nvPr>
        </p:nvSpPr>
        <p:spPr>
          <a:xfrm>
            <a:off x="282560" y="1211785"/>
            <a:ext cx="4015988" cy="4449763"/>
          </a:xfrm>
        </p:spPr>
        <p:txBody>
          <a:bodyPr>
            <a:noAutofit/>
          </a:bodyPr>
          <a:lstStyle/>
          <a:p>
            <a:r>
              <a:rPr lang="en-US" sz="1800" u="sng" dirty="0"/>
              <a:t>How to train it</a:t>
            </a:r>
            <a:r>
              <a:rPr lang="en-US" sz="1800" dirty="0"/>
              <a:t>:</a:t>
            </a:r>
          </a:p>
          <a:p>
            <a:r>
              <a:rPr lang="en-US" sz="1800" dirty="0"/>
              <a:t>The network has 10,000 x1 bit input. 10,000 floating point outputs. And one hidden layer of 300 neurons.</a:t>
            </a:r>
          </a:p>
          <a:p>
            <a:r>
              <a:rPr lang="en-US" sz="1800" dirty="0"/>
              <a:t>Pick 2 related words by a randomly selected neighbor scheme. I.e., for each sentence, select randomly (or using 1-skip2-grams.)  an input word (‘the’) and output word (‘quick’). See training samples in  diagram. </a:t>
            </a:r>
          </a:p>
          <a:p>
            <a:r>
              <a:rPr lang="en-US" sz="1800" dirty="0"/>
              <a:t>Feed the first word (‘the’ one-hot) to the input and the second word (‘quick’ one-hot) to the output. Repeat for many pairs.</a:t>
            </a:r>
          </a:p>
          <a:p>
            <a:r>
              <a:rPr lang="en-US" sz="1800" dirty="0"/>
              <a:t>After training by backpropagation, when you feed a one-hot input to the network, the word2vec output is  the 300 vector ( floating point numbers) of the hidden layer.</a:t>
            </a:r>
          </a:p>
        </p:txBody>
      </p:sp>
      <p:pic>
        <p:nvPicPr>
          <p:cNvPr id="3074" name="Picture 2" descr="Training 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4684" y="1217579"/>
            <a:ext cx="4502147" cy="2688077"/>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Word  rep. &amp; seq2seq v240409a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35</a:t>
            </a:fld>
            <a:endParaRPr lang="en-US"/>
          </a:p>
        </p:txBody>
      </p:sp>
      <p:sp>
        <p:nvSpPr>
          <p:cNvPr id="7" name="TextBox 6"/>
          <p:cNvSpPr txBox="1"/>
          <p:nvPr/>
        </p:nvSpPr>
        <p:spPr>
          <a:xfrm>
            <a:off x="6758787" y="1211785"/>
            <a:ext cx="1100494" cy="369332"/>
          </a:xfrm>
          <a:prstGeom prst="rect">
            <a:avLst/>
          </a:prstGeom>
          <a:noFill/>
          <a:ln>
            <a:solidFill>
              <a:schemeClr val="accent1">
                <a:shade val="50000"/>
              </a:schemeClr>
            </a:solidFill>
          </a:ln>
        </p:spPr>
        <p:txBody>
          <a:bodyPr wrap="none" rtlCol="0">
            <a:spAutoFit/>
          </a:bodyPr>
          <a:lstStyle/>
          <a:p>
            <a:r>
              <a:rPr lang="en-US" dirty="0"/>
              <a:t>word2vec</a:t>
            </a:r>
          </a:p>
        </p:txBody>
      </p:sp>
      <p:pic>
        <p:nvPicPr>
          <p:cNvPr id="8" name="Picture 4" descr="Skip-gram Neural Network Archite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3810000"/>
            <a:ext cx="4476604" cy="27960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45429" y="6030892"/>
            <a:ext cx="1869807" cy="646331"/>
          </a:xfrm>
          <a:prstGeom prst="rect">
            <a:avLst/>
          </a:prstGeom>
          <a:noFill/>
        </p:spPr>
        <p:txBody>
          <a:bodyPr wrap="none" rtlCol="0">
            <a:spAutoFit/>
          </a:bodyPr>
          <a:lstStyle/>
          <a:p>
            <a:r>
              <a:rPr lang="en-US" dirty="0">
                <a:solidFill>
                  <a:srgbClr val="FF0000"/>
                </a:solidFill>
              </a:rPr>
              <a:t>input =10,000-bit </a:t>
            </a:r>
          </a:p>
          <a:p>
            <a:r>
              <a:rPr lang="en-US" dirty="0">
                <a:solidFill>
                  <a:srgbClr val="FF0000"/>
                </a:solidFill>
              </a:rPr>
              <a:t>one-hot  </a:t>
            </a:r>
          </a:p>
        </p:txBody>
      </p:sp>
      <p:sp>
        <p:nvSpPr>
          <p:cNvPr id="10" name="TextBox 9"/>
          <p:cNvSpPr txBox="1"/>
          <p:nvPr/>
        </p:nvSpPr>
        <p:spPr>
          <a:xfrm>
            <a:off x="6138632" y="5697853"/>
            <a:ext cx="1380265" cy="1200329"/>
          </a:xfrm>
          <a:prstGeom prst="rect">
            <a:avLst/>
          </a:prstGeom>
          <a:noFill/>
        </p:spPr>
        <p:txBody>
          <a:bodyPr wrap="square" rtlCol="0">
            <a:spAutoFit/>
          </a:bodyPr>
          <a:lstStyle/>
          <a:p>
            <a:r>
              <a:rPr lang="en-US" dirty="0">
                <a:solidFill>
                  <a:srgbClr val="FF0000"/>
                </a:solidFill>
              </a:rPr>
              <a:t>Hidden layer</a:t>
            </a:r>
          </a:p>
          <a:p>
            <a:r>
              <a:rPr lang="en-US" dirty="0">
                <a:solidFill>
                  <a:srgbClr val="FF0000"/>
                </a:solidFill>
              </a:rPr>
              <a:t>300 neurons</a:t>
            </a:r>
          </a:p>
          <a:p>
            <a:r>
              <a:rPr lang="en-US" dirty="0">
                <a:solidFill>
                  <a:srgbClr val="FF0000"/>
                </a:solidFill>
              </a:rPr>
              <a:t>Word2vec output</a:t>
            </a:r>
          </a:p>
        </p:txBody>
      </p:sp>
      <p:sp>
        <p:nvSpPr>
          <p:cNvPr id="11" name="TextBox 10"/>
          <p:cNvSpPr txBox="1"/>
          <p:nvPr/>
        </p:nvSpPr>
        <p:spPr>
          <a:xfrm>
            <a:off x="8009504" y="4297736"/>
            <a:ext cx="1224907" cy="2031325"/>
          </a:xfrm>
          <a:prstGeom prst="rect">
            <a:avLst/>
          </a:prstGeom>
          <a:noFill/>
        </p:spPr>
        <p:txBody>
          <a:bodyPr wrap="square" rtlCol="0">
            <a:spAutoFit/>
          </a:bodyPr>
          <a:lstStyle/>
          <a:p>
            <a:r>
              <a:rPr lang="en-US" dirty="0"/>
              <a:t>10,000-probility outputs.</a:t>
            </a:r>
          </a:p>
          <a:p>
            <a:r>
              <a:rPr lang="en-US" dirty="0"/>
              <a:t>Each for a word in the vocabulary</a:t>
            </a:r>
          </a:p>
        </p:txBody>
      </p:sp>
      <p:sp>
        <p:nvSpPr>
          <p:cNvPr id="9" name="TextBox 8"/>
          <p:cNvSpPr txBox="1"/>
          <p:nvPr/>
        </p:nvSpPr>
        <p:spPr>
          <a:xfrm>
            <a:off x="4654684" y="3810000"/>
            <a:ext cx="2038507" cy="369332"/>
          </a:xfrm>
          <a:prstGeom prst="rect">
            <a:avLst/>
          </a:prstGeom>
          <a:noFill/>
        </p:spPr>
        <p:txBody>
          <a:bodyPr wrap="none" rtlCol="0">
            <a:spAutoFit/>
          </a:bodyPr>
          <a:lstStyle/>
          <a:p>
            <a:r>
              <a:rPr lang="en-US" dirty="0"/>
              <a:t>Vocabulary=10,000</a:t>
            </a:r>
          </a:p>
        </p:txBody>
      </p:sp>
      <p:sp>
        <p:nvSpPr>
          <p:cNvPr id="13" name="TextBox 12"/>
          <p:cNvSpPr txBox="1"/>
          <p:nvPr/>
        </p:nvSpPr>
        <p:spPr>
          <a:xfrm>
            <a:off x="7753876" y="6301772"/>
            <a:ext cx="1370888" cy="646331"/>
          </a:xfrm>
          <a:prstGeom prst="rect">
            <a:avLst/>
          </a:prstGeom>
          <a:noFill/>
        </p:spPr>
        <p:txBody>
          <a:bodyPr wrap="none" rtlCol="0">
            <a:spAutoFit/>
          </a:bodyPr>
          <a:lstStyle/>
          <a:p>
            <a:r>
              <a:rPr lang="en-US" dirty="0">
                <a:solidFill>
                  <a:srgbClr val="FF0000"/>
                </a:solidFill>
              </a:rPr>
              <a:t>Output layer</a:t>
            </a:r>
          </a:p>
          <a:p>
            <a:r>
              <a:rPr lang="en-US" dirty="0">
                <a:solidFill>
                  <a:srgbClr val="FF0000"/>
                </a:solidFill>
              </a:rPr>
              <a:t> =10,000-bit </a:t>
            </a:r>
          </a:p>
        </p:txBody>
      </p:sp>
      <p:sp>
        <p:nvSpPr>
          <p:cNvPr id="12" name="TextBox 11">
            <a:extLst>
              <a:ext uri="{FF2B5EF4-FFF2-40B4-BE49-F238E27FC236}">
                <a16:creationId xmlns:a16="http://schemas.microsoft.com/office/drawing/2014/main" id="{C9604A07-E3CD-15CA-65AC-3409BD766CC2}"/>
              </a:ext>
            </a:extLst>
          </p:cNvPr>
          <p:cNvSpPr txBox="1"/>
          <p:nvPr/>
        </p:nvSpPr>
        <p:spPr>
          <a:xfrm>
            <a:off x="7042901" y="3547698"/>
            <a:ext cx="951992" cy="369332"/>
          </a:xfrm>
          <a:prstGeom prst="rect">
            <a:avLst/>
          </a:prstGeom>
          <a:noFill/>
          <a:ln>
            <a:solidFill>
              <a:schemeClr val="accent1"/>
            </a:solidFill>
          </a:ln>
        </p:spPr>
        <p:txBody>
          <a:bodyPr wrap="none" rtlCol="0">
            <a:spAutoFit/>
          </a:bodyPr>
          <a:lstStyle/>
          <a:p>
            <a:r>
              <a:rPr lang="en-US" dirty="0" err="1">
                <a:solidFill>
                  <a:srgbClr val="FF0000"/>
                </a:solidFill>
              </a:rPr>
              <a:t>Softmax</a:t>
            </a:r>
            <a:endParaRPr lang="en-HK" dirty="0">
              <a:solidFill>
                <a:srgbClr val="FF0000"/>
              </a:solidFill>
            </a:endParaRPr>
          </a:p>
        </p:txBody>
      </p:sp>
    </p:spTree>
    <p:extLst>
      <p:ext uri="{BB962C8B-B14F-4D97-AF65-F5344CB8AC3E}">
        <p14:creationId xmlns:p14="http://schemas.microsoft.com/office/powerpoint/2010/main" val="2524917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60"/>
            <a:ext cx="8229600" cy="715962"/>
          </a:xfrm>
        </p:spPr>
        <p:txBody>
          <a:bodyPr>
            <a:noAutofit/>
          </a:bodyPr>
          <a:lstStyle/>
          <a:p>
            <a:r>
              <a:rPr lang="en-US" sz="2800" dirty="0"/>
              <a:t>How to choose input/output during word2vec  training</a:t>
            </a:r>
          </a:p>
        </p:txBody>
      </p:sp>
      <p:sp>
        <p:nvSpPr>
          <p:cNvPr id="3" name="Content Placeholder 2"/>
          <p:cNvSpPr>
            <a:spLocks noGrp="1"/>
          </p:cNvSpPr>
          <p:nvPr>
            <p:ph idx="1"/>
          </p:nvPr>
        </p:nvSpPr>
        <p:spPr>
          <a:xfrm>
            <a:off x="495612" y="687326"/>
            <a:ext cx="8229600" cy="4525963"/>
          </a:xfrm>
        </p:spPr>
        <p:txBody>
          <a:bodyPr>
            <a:normAutofit/>
          </a:bodyPr>
          <a:lstStyle/>
          <a:p>
            <a:r>
              <a:rPr lang="en-US" sz="2000" dirty="0"/>
              <a:t>Assume the library has 10,000 words. Each word is represented by a 10,000-bit one hot vector.</a:t>
            </a:r>
          </a:p>
          <a:p>
            <a:r>
              <a:rPr lang="en-US" sz="2000" dirty="0"/>
              <a:t>During training by backpropagation, use a pair of words (e.g., from 1-skip-2-grams): 10,000-bit for input, and 10,000-floating point numbers. </a:t>
            </a:r>
          </a:p>
          <a:p>
            <a:r>
              <a:rPr lang="en-US" sz="2000" u="sng" dirty="0">
                <a:solidFill>
                  <a:srgbClr val="FF0000"/>
                </a:solidFill>
              </a:rPr>
              <a:t>After training, use the hidden layer (a 300 floating point vector) only. The output layer is not used after training )</a:t>
            </a:r>
            <a:r>
              <a:rPr lang="en-US" sz="2000" dirty="0"/>
              <a:t>, each input will give a 300 floating point vector. It can be in seq-2-seq applications such as machine translation.</a:t>
            </a:r>
          </a:p>
        </p:txBody>
      </p:sp>
      <p:sp>
        <p:nvSpPr>
          <p:cNvPr id="4" name="Footer Placeholder 3"/>
          <p:cNvSpPr>
            <a:spLocks noGrp="1"/>
          </p:cNvSpPr>
          <p:nvPr>
            <p:ph type="ftr" sz="quarter" idx="11"/>
          </p:nvPr>
        </p:nvSpPr>
        <p:spPr>
          <a:xfrm>
            <a:off x="0" y="6639862"/>
            <a:ext cx="4504103" cy="365125"/>
          </a:xfrm>
        </p:spPr>
        <p:txBody>
          <a:bodyPr/>
          <a:lstStyle/>
          <a:p>
            <a:r>
              <a:rPr lang="en-US"/>
              <a:t>Word  rep. &amp; seq2seq v240409a</a:t>
            </a:r>
            <a:endParaRPr lang="en-US" dirty="0"/>
          </a:p>
        </p:txBody>
      </p:sp>
      <p:sp>
        <p:nvSpPr>
          <p:cNvPr id="5" name="Slide Number Placeholder 4"/>
          <p:cNvSpPr>
            <a:spLocks noGrp="1"/>
          </p:cNvSpPr>
          <p:nvPr>
            <p:ph type="sldNum" sz="quarter" idx="12"/>
          </p:nvPr>
        </p:nvSpPr>
        <p:spPr>
          <a:xfrm>
            <a:off x="6563177" y="6306954"/>
            <a:ext cx="2133600" cy="365125"/>
          </a:xfrm>
        </p:spPr>
        <p:txBody>
          <a:bodyPr/>
          <a:lstStyle/>
          <a:p>
            <a:fld id="{7C12A529-2220-4038-9210-A21DB7BAEFCE}" type="slidenum">
              <a:rPr lang="en-US" smtClean="0"/>
              <a:t>36</a:t>
            </a:fld>
            <a:endParaRPr lang="en-US" dirty="0"/>
          </a:p>
        </p:txBody>
      </p:sp>
      <p:sp>
        <p:nvSpPr>
          <p:cNvPr id="6" name="Slide Number Placeholder 4"/>
          <p:cNvSpPr txBox="1">
            <a:spLocks/>
          </p:cNvSpPr>
          <p:nvPr/>
        </p:nvSpPr>
        <p:spPr>
          <a:xfrm>
            <a:off x="6553200" y="642253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7" name="Picture 4" descr="Skip-gram Neural Network Archite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5483" y="3734824"/>
            <a:ext cx="4476604" cy="279609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95612" y="5083751"/>
            <a:ext cx="1869807" cy="646331"/>
          </a:xfrm>
          <a:prstGeom prst="rect">
            <a:avLst/>
          </a:prstGeom>
          <a:noFill/>
        </p:spPr>
        <p:txBody>
          <a:bodyPr wrap="none" rtlCol="0">
            <a:spAutoFit/>
          </a:bodyPr>
          <a:lstStyle/>
          <a:p>
            <a:r>
              <a:rPr lang="en-US" dirty="0">
                <a:solidFill>
                  <a:srgbClr val="FF0000"/>
                </a:solidFill>
              </a:rPr>
              <a:t>input =10,000-bit </a:t>
            </a:r>
          </a:p>
          <a:p>
            <a:r>
              <a:rPr lang="en-US" dirty="0">
                <a:solidFill>
                  <a:srgbClr val="FF0000"/>
                </a:solidFill>
              </a:rPr>
              <a:t>one-hot  </a:t>
            </a:r>
          </a:p>
        </p:txBody>
      </p:sp>
      <p:sp>
        <p:nvSpPr>
          <p:cNvPr id="9" name="TextBox 8"/>
          <p:cNvSpPr txBox="1"/>
          <p:nvPr/>
        </p:nvSpPr>
        <p:spPr>
          <a:xfrm>
            <a:off x="3565230" y="5865573"/>
            <a:ext cx="2496460" cy="923330"/>
          </a:xfrm>
          <a:prstGeom prst="rect">
            <a:avLst/>
          </a:prstGeom>
          <a:noFill/>
        </p:spPr>
        <p:txBody>
          <a:bodyPr wrap="square" rtlCol="0">
            <a:spAutoFit/>
          </a:bodyPr>
          <a:lstStyle/>
          <a:p>
            <a:r>
              <a:rPr lang="en-US" dirty="0">
                <a:solidFill>
                  <a:srgbClr val="FF0000"/>
                </a:solidFill>
              </a:rPr>
              <a:t>Hidden layer</a:t>
            </a:r>
          </a:p>
          <a:p>
            <a:r>
              <a:rPr lang="en-US" dirty="0">
                <a:solidFill>
                  <a:srgbClr val="FF0000"/>
                </a:solidFill>
              </a:rPr>
              <a:t>300 neurons</a:t>
            </a:r>
          </a:p>
          <a:p>
            <a:r>
              <a:rPr lang="en-US" dirty="0">
                <a:solidFill>
                  <a:srgbClr val="FF0000"/>
                </a:solidFill>
              </a:rPr>
              <a:t>Word2vec output</a:t>
            </a:r>
          </a:p>
        </p:txBody>
      </p:sp>
      <p:sp>
        <p:nvSpPr>
          <p:cNvPr id="10" name="TextBox 9"/>
          <p:cNvSpPr txBox="1"/>
          <p:nvPr/>
        </p:nvSpPr>
        <p:spPr>
          <a:xfrm>
            <a:off x="5950724" y="4344385"/>
            <a:ext cx="1224907" cy="2031325"/>
          </a:xfrm>
          <a:prstGeom prst="rect">
            <a:avLst/>
          </a:prstGeom>
          <a:noFill/>
        </p:spPr>
        <p:txBody>
          <a:bodyPr wrap="square" rtlCol="0">
            <a:spAutoFit/>
          </a:bodyPr>
          <a:lstStyle/>
          <a:p>
            <a:r>
              <a:rPr lang="en-US" dirty="0"/>
              <a:t>10,000-probility outputs.</a:t>
            </a:r>
          </a:p>
          <a:p>
            <a:r>
              <a:rPr lang="en-US" dirty="0"/>
              <a:t>Each for a word in the vocabulary</a:t>
            </a:r>
          </a:p>
        </p:txBody>
      </p:sp>
      <p:sp>
        <p:nvSpPr>
          <p:cNvPr id="11" name="TextBox 10"/>
          <p:cNvSpPr txBox="1"/>
          <p:nvPr/>
        </p:nvSpPr>
        <p:spPr>
          <a:xfrm>
            <a:off x="1346165" y="3723938"/>
            <a:ext cx="2038507" cy="369332"/>
          </a:xfrm>
          <a:prstGeom prst="rect">
            <a:avLst/>
          </a:prstGeom>
          <a:noFill/>
        </p:spPr>
        <p:txBody>
          <a:bodyPr wrap="none" rtlCol="0">
            <a:spAutoFit/>
          </a:bodyPr>
          <a:lstStyle/>
          <a:p>
            <a:r>
              <a:rPr lang="en-US" dirty="0"/>
              <a:t>Vocabulary=10,000</a:t>
            </a:r>
          </a:p>
        </p:txBody>
      </p:sp>
      <p:sp>
        <p:nvSpPr>
          <p:cNvPr id="12" name="TextBox 11"/>
          <p:cNvSpPr txBox="1"/>
          <p:nvPr/>
        </p:nvSpPr>
        <p:spPr>
          <a:xfrm>
            <a:off x="5474332" y="6277164"/>
            <a:ext cx="2551596" cy="646331"/>
          </a:xfrm>
          <a:prstGeom prst="rect">
            <a:avLst/>
          </a:prstGeom>
          <a:noFill/>
        </p:spPr>
        <p:txBody>
          <a:bodyPr wrap="none" rtlCol="0">
            <a:spAutoFit/>
          </a:bodyPr>
          <a:lstStyle/>
          <a:p>
            <a:r>
              <a:rPr lang="en-US" dirty="0">
                <a:solidFill>
                  <a:srgbClr val="FF0000"/>
                </a:solidFill>
              </a:rPr>
              <a:t>Output layer =10,000-bit </a:t>
            </a:r>
          </a:p>
          <a:p>
            <a:r>
              <a:rPr lang="en-US" dirty="0">
                <a:solidFill>
                  <a:srgbClr val="FF0000"/>
                </a:solidFill>
              </a:rPr>
              <a:t>(not used after training)</a:t>
            </a:r>
          </a:p>
        </p:txBody>
      </p:sp>
      <p:sp>
        <p:nvSpPr>
          <p:cNvPr id="13" name="TextBox 12">
            <a:extLst>
              <a:ext uri="{FF2B5EF4-FFF2-40B4-BE49-F238E27FC236}">
                <a16:creationId xmlns:a16="http://schemas.microsoft.com/office/drawing/2014/main" id="{F9C3A4C8-3616-77B0-70AA-FDE874AA3F99}"/>
              </a:ext>
            </a:extLst>
          </p:cNvPr>
          <p:cNvSpPr txBox="1"/>
          <p:nvPr/>
        </p:nvSpPr>
        <p:spPr>
          <a:xfrm>
            <a:off x="5109698" y="3292173"/>
            <a:ext cx="951992" cy="369332"/>
          </a:xfrm>
          <a:prstGeom prst="rect">
            <a:avLst/>
          </a:prstGeom>
          <a:noFill/>
          <a:ln>
            <a:solidFill>
              <a:schemeClr val="accent1"/>
            </a:solidFill>
          </a:ln>
        </p:spPr>
        <p:txBody>
          <a:bodyPr wrap="none" rtlCol="0">
            <a:spAutoFit/>
          </a:bodyPr>
          <a:lstStyle/>
          <a:p>
            <a:r>
              <a:rPr lang="en-US" dirty="0" err="1">
                <a:solidFill>
                  <a:srgbClr val="FF0000"/>
                </a:solidFill>
              </a:rPr>
              <a:t>Softmax</a:t>
            </a:r>
            <a:endParaRPr lang="en-HK" dirty="0">
              <a:solidFill>
                <a:srgbClr val="FF0000"/>
              </a:solidFill>
            </a:endParaRPr>
          </a:p>
        </p:txBody>
      </p:sp>
    </p:spTree>
    <p:extLst>
      <p:ext uri="{BB962C8B-B14F-4D97-AF65-F5344CB8AC3E}">
        <p14:creationId xmlns:p14="http://schemas.microsoft.com/office/powerpoint/2010/main" val="2883594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chemeClr val="tx2"/>
                </a:solidFill>
              </a:rPr>
              <a:t>Exercise 6 </a:t>
            </a:r>
            <a:r>
              <a:rPr lang="en-US" sz="2400" dirty="0"/>
              <a:t>:Sketch the diagram if there are 5000 words, 160 hidden neurons. Show Input/output/hidden layers.</a:t>
            </a:r>
          </a:p>
        </p:txBody>
      </p:sp>
      <p:sp>
        <p:nvSpPr>
          <p:cNvPr id="3" name="Content Placeholder 2"/>
          <p:cNvSpPr>
            <a:spLocks noGrp="1"/>
          </p:cNvSpPr>
          <p:nvPr>
            <p:ph idx="1"/>
          </p:nvPr>
        </p:nvSpPr>
        <p:spPr>
          <a:xfrm>
            <a:off x="467177" y="1572748"/>
            <a:ext cx="8229600" cy="4525963"/>
          </a:xfrm>
        </p:spPr>
        <p:txBody>
          <a:bodyPr>
            <a:normAutofit/>
          </a:bodyPr>
          <a:lstStyle/>
          <a:p>
            <a:r>
              <a:rPr lang="en-US" sz="2400" dirty="0"/>
              <a:t>During training by backpropagation, use a pair of words : X-bit (one-hot) for input, Y neurons for hidden layer and Z outputs. </a:t>
            </a:r>
          </a:p>
          <a:p>
            <a:r>
              <a:rPr lang="en-US" sz="2400" dirty="0"/>
              <a:t>After training, use the hidden layer only, each input will give a Y floating point vector for the seq-2-seq application.</a:t>
            </a:r>
          </a:p>
        </p:txBody>
      </p:sp>
      <p:sp>
        <p:nvSpPr>
          <p:cNvPr id="4" name="Footer Placeholder 3"/>
          <p:cNvSpPr>
            <a:spLocks noGrp="1"/>
          </p:cNvSpPr>
          <p:nvPr>
            <p:ph type="ftr" sz="quarter" idx="11"/>
          </p:nvPr>
        </p:nvSpPr>
        <p:spPr>
          <a:xfrm>
            <a:off x="4433158" y="6433192"/>
            <a:ext cx="4504103" cy="365125"/>
          </a:xfrm>
        </p:spPr>
        <p:txBody>
          <a:bodyPr/>
          <a:lstStyle/>
          <a:p>
            <a:r>
              <a:rPr lang="en-US"/>
              <a:t>Word  rep. &amp; seq2seq v240409a</a:t>
            </a:r>
            <a:endParaRPr lang="en-US" dirty="0"/>
          </a:p>
        </p:txBody>
      </p:sp>
      <p:sp>
        <p:nvSpPr>
          <p:cNvPr id="5" name="Slide Number Placeholder 4"/>
          <p:cNvSpPr>
            <a:spLocks noGrp="1"/>
          </p:cNvSpPr>
          <p:nvPr>
            <p:ph type="sldNum" sz="quarter" idx="12"/>
          </p:nvPr>
        </p:nvSpPr>
        <p:spPr>
          <a:xfrm>
            <a:off x="8556258" y="5587839"/>
            <a:ext cx="517024" cy="453660"/>
          </a:xfrm>
        </p:spPr>
        <p:txBody>
          <a:bodyPr/>
          <a:lstStyle/>
          <a:p>
            <a:fld id="{7C12A529-2220-4038-9210-A21DB7BAEFCE}" type="slidenum">
              <a:rPr lang="en-US" smtClean="0"/>
              <a:t>37</a:t>
            </a:fld>
            <a:endParaRPr lang="en-US" dirty="0"/>
          </a:p>
        </p:txBody>
      </p:sp>
      <p:sp>
        <p:nvSpPr>
          <p:cNvPr id="7" name="Slide Number Placeholder 4">
            <a:extLst>
              <a:ext uri="{FF2B5EF4-FFF2-40B4-BE49-F238E27FC236}">
                <a16:creationId xmlns:a16="http://schemas.microsoft.com/office/drawing/2014/main" id="{0D7A8C5F-683C-8FD7-049A-D0CE6EED15EB}"/>
              </a:ext>
            </a:extLst>
          </p:cNvPr>
          <p:cNvSpPr txBox="1">
            <a:spLocks/>
          </p:cNvSpPr>
          <p:nvPr/>
        </p:nvSpPr>
        <p:spPr>
          <a:xfrm>
            <a:off x="8127856" y="6285749"/>
            <a:ext cx="809405" cy="45366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8" name="Picture 4" descr="Skip-gram Neural Network Architecture">
            <a:extLst>
              <a:ext uri="{FF2B5EF4-FFF2-40B4-BE49-F238E27FC236}">
                <a16:creationId xmlns:a16="http://schemas.microsoft.com/office/drawing/2014/main" id="{C6BAA148-2318-B4D3-6588-787C73E114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3138974"/>
            <a:ext cx="4476604" cy="279609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6C3270B-893E-EDA1-6D6C-0D5BC42E1BA0}"/>
              </a:ext>
            </a:extLst>
          </p:cNvPr>
          <p:cNvSpPr txBox="1"/>
          <p:nvPr/>
        </p:nvSpPr>
        <p:spPr>
          <a:xfrm>
            <a:off x="3947905" y="5625572"/>
            <a:ext cx="1343638" cy="646331"/>
          </a:xfrm>
          <a:prstGeom prst="rect">
            <a:avLst/>
          </a:prstGeom>
          <a:noFill/>
        </p:spPr>
        <p:txBody>
          <a:bodyPr wrap="none" rtlCol="0">
            <a:spAutoFit/>
          </a:bodyPr>
          <a:lstStyle/>
          <a:p>
            <a:r>
              <a:rPr lang="en-US" dirty="0"/>
              <a:t>input =</a:t>
            </a:r>
            <a:r>
              <a:rPr lang="en-US" dirty="0">
                <a:solidFill>
                  <a:srgbClr val="FF0000"/>
                </a:solidFill>
              </a:rPr>
              <a:t>X-bit</a:t>
            </a:r>
            <a:r>
              <a:rPr lang="en-US" dirty="0"/>
              <a:t> </a:t>
            </a:r>
          </a:p>
          <a:p>
            <a:r>
              <a:rPr lang="en-US" dirty="0"/>
              <a:t>one-hot  </a:t>
            </a:r>
          </a:p>
        </p:txBody>
      </p:sp>
      <p:sp>
        <p:nvSpPr>
          <p:cNvPr id="10" name="TextBox 9">
            <a:extLst>
              <a:ext uri="{FF2B5EF4-FFF2-40B4-BE49-F238E27FC236}">
                <a16:creationId xmlns:a16="http://schemas.microsoft.com/office/drawing/2014/main" id="{34115149-2C31-74F3-4817-FE471FE7DBDD}"/>
              </a:ext>
            </a:extLst>
          </p:cNvPr>
          <p:cNvSpPr txBox="1"/>
          <p:nvPr/>
        </p:nvSpPr>
        <p:spPr>
          <a:xfrm>
            <a:off x="5281349" y="5672167"/>
            <a:ext cx="1273816" cy="369332"/>
          </a:xfrm>
          <a:prstGeom prst="rect">
            <a:avLst/>
          </a:prstGeom>
          <a:noFill/>
        </p:spPr>
        <p:txBody>
          <a:bodyPr wrap="square" rtlCol="0">
            <a:spAutoFit/>
          </a:bodyPr>
          <a:lstStyle/>
          <a:p>
            <a:r>
              <a:rPr lang="en-US" dirty="0">
                <a:solidFill>
                  <a:srgbClr val="FF0000"/>
                </a:solidFill>
              </a:rPr>
              <a:t>Y neurons</a:t>
            </a:r>
          </a:p>
        </p:txBody>
      </p:sp>
      <p:sp>
        <p:nvSpPr>
          <p:cNvPr id="12" name="TextBox 11">
            <a:extLst>
              <a:ext uri="{FF2B5EF4-FFF2-40B4-BE49-F238E27FC236}">
                <a16:creationId xmlns:a16="http://schemas.microsoft.com/office/drawing/2014/main" id="{F7FD1484-D146-8AA6-35DB-1467A089E5A7}"/>
              </a:ext>
            </a:extLst>
          </p:cNvPr>
          <p:cNvSpPr txBox="1"/>
          <p:nvPr/>
        </p:nvSpPr>
        <p:spPr>
          <a:xfrm>
            <a:off x="3838898" y="3103126"/>
            <a:ext cx="2494914" cy="369332"/>
          </a:xfrm>
          <a:prstGeom prst="rect">
            <a:avLst/>
          </a:prstGeom>
          <a:noFill/>
        </p:spPr>
        <p:txBody>
          <a:bodyPr wrap="none" rtlCol="0">
            <a:spAutoFit/>
          </a:bodyPr>
          <a:lstStyle/>
          <a:p>
            <a:r>
              <a:rPr lang="en-US" dirty="0"/>
              <a:t>Vocabulary=5,000 words</a:t>
            </a:r>
          </a:p>
        </p:txBody>
      </p:sp>
      <p:sp>
        <p:nvSpPr>
          <p:cNvPr id="13" name="TextBox 12">
            <a:extLst>
              <a:ext uri="{FF2B5EF4-FFF2-40B4-BE49-F238E27FC236}">
                <a16:creationId xmlns:a16="http://schemas.microsoft.com/office/drawing/2014/main" id="{FB8361CD-AE8A-755C-1BF7-C4B90AE25E1C}"/>
              </a:ext>
            </a:extLst>
          </p:cNvPr>
          <p:cNvSpPr txBox="1"/>
          <p:nvPr/>
        </p:nvSpPr>
        <p:spPr>
          <a:xfrm>
            <a:off x="6555165" y="5869065"/>
            <a:ext cx="2560124" cy="646331"/>
          </a:xfrm>
          <a:prstGeom prst="rect">
            <a:avLst/>
          </a:prstGeom>
          <a:noFill/>
        </p:spPr>
        <p:txBody>
          <a:bodyPr wrap="none" rtlCol="0">
            <a:spAutoFit/>
          </a:bodyPr>
          <a:lstStyle/>
          <a:p>
            <a:r>
              <a:rPr lang="en-US" dirty="0">
                <a:solidFill>
                  <a:srgbClr val="FF0000"/>
                </a:solidFill>
              </a:rPr>
              <a:t>output =</a:t>
            </a:r>
          </a:p>
          <a:p>
            <a:r>
              <a:rPr lang="en-US" dirty="0">
                <a:solidFill>
                  <a:srgbClr val="FF0000"/>
                </a:solidFill>
              </a:rPr>
              <a:t>Z-floating point numbers </a:t>
            </a:r>
          </a:p>
        </p:txBody>
      </p:sp>
      <p:sp>
        <p:nvSpPr>
          <p:cNvPr id="14" name="Rectangle 13">
            <a:extLst>
              <a:ext uri="{FF2B5EF4-FFF2-40B4-BE49-F238E27FC236}">
                <a16:creationId xmlns:a16="http://schemas.microsoft.com/office/drawing/2014/main" id="{44F580C0-0641-663A-181F-8D77014DCC4F}"/>
              </a:ext>
            </a:extLst>
          </p:cNvPr>
          <p:cNvSpPr/>
          <p:nvPr/>
        </p:nvSpPr>
        <p:spPr>
          <a:xfrm>
            <a:off x="4374361" y="5411553"/>
            <a:ext cx="533400" cy="119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0BAB8E3-D664-EE37-7EC4-BF5883FF8F39}"/>
              </a:ext>
            </a:extLst>
          </p:cNvPr>
          <p:cNvSpPr txBox="1"/>
          <p:nvPr/>
        </p:nvSpPr>
        <p:spPr>
          <a:xfrm>
            <a:off x="538821" y="3255319"/>
            <a:ext cx="3842199" cy="1908215"/>
          </a:xfrm>
          <a:prstGeom prst="rect">
            <a:avLst/>
          </a:prstGeom>
          <a:noFill/>
        </p:spPr>
        <p:txBody>
          <a:bodyPr wrap="square" rtlCol="0">
            <a:spAutoFit/>
          </a:bodyPr>
          <a:lstStyle/>
          <a:p>
            <a:r>
              <a:rPr lang="en-US" sz="2000" dirty="0">
                <a:solidFill>
                  <a:srgbClr val="0070C0"/>
                </a:solidFill>
              </a:rPr>
              <a:t>MC question which is correct?</a:t>
            </a:r>
          </a:p>
          <a:p>
            <a:r>
              <a:rPr lang="en-US" sz="2000" dirty="0">
                <a:solidFill>
                  <a:srgbClr val="0070C0"/>
                </a:solidFill>
              </a:rPr>
              <a:t>(1) X=5000,Y=5000; Z=160</a:t>
            </a:r>
          </a:p>
          <a:p>
            <a:r>
              <a:rPr lang="en-US" sz="2000" dirty="0">
                <a:solidFill>
                  <a:srgbClr val="0070C0"/>
                </a:solidFill>
              </a:rPr>
              <a:t>(2) X=5000,Y=160; Z=5000</a:t>
            </a:r>
          </a:p>
          <a:p>
            <a:r>
              <a:rPr lang="en-US" sz="2000" dirty="0">
                <a:solidFill>
                  <a:srgbClr val="0070C0"/>
                </a:solidFill>
              </a:rPr>
              <a:t>(3) X=160;Y=5000; Z=160</a:t>
            </a:r>
          </a:p>
          <a:p>
            <a:r>
              <a:rPr lang="en-US" sz="2000" dirty="0">
                <a:solidFill>
                  <a:srgbClr val="0070C0"/>
                </a:solidFill>
              </a:rPr>
              <a:t>(4) X=160,Y=5000; Z=5000</a:t>
            </a:r>
          </a:p>
          <a:p>
            <a:endParaRPr lang="en-US" dirty="0"/>
          </a:p>
        </p:txBody>
      </p:sp>
      <p:pic>
        <p:nvPicPr>
          <p:cNvPr id="6146" name="Picture 2">
            <a:extLst>
              <a:ext uri="{FF2B5EF4-FFF2-40B4-BE49-F238E27FC236}">
                <a16:creationId xmlns:a16="http://schemas.microsoft.com/office/drawing/2014/main" id="{8216769E-A964-7B5A-F9A6-0CBA9CDDD1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850" y="5051988"/>
            <a:ext cx="1584716" cy="1584716"/>
          </a:xfrm>
          <a:prstGeom prst="rect">
            <a:avLst/>
          </a:prstGeom>
          <a:noFill/>
          <a:extLst>
            <a:ext uri="{909E8E84-426E-40DD-AFC4-6F175D3DCCD1}">
              <a14:hiddenFill xmlns:a14="http://schemas.microsoft.com/office/drawing/2010/main">
                <a:solidFill>
                  <a:srgbClr val="FFFFFF"/>
                </a:solidFill>
              </a14:hiddenFill>
            </a:ext>
          </a:extLst>
        </p:spPr>
      </p:pic>
      <p:sp>
        <p:nvSpPr>
          <p:cNvPr id="16" name="Right Brace 15">
            <a:extLst>
              <a:ext uri="{FF2B5EF4-FFF2-40B4-BE49-F238E27FC236}">
                <a16:creationId xmlns:a16="http://schemas.microsoft.com/office/drawing/2014/main" id="{1608837F-9919-551D-DC26-62B2F8B75152}"/>
              </a:ext>
            </a:extLst>
          </p:cNvPr>
          <p:cNvSpPr/>
          <p:nvPr/>
        </p:nvSpPr>
        <p:spPr>
          <a:xfrm>
            <a:off x="7545704" y="3397850"/>
            <a:ext cx="144556" cy="224082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C28B4ED4-5C6D-56FB-D320-53309E972F7F}"/>
              </a:ext>
            </a:extLst>
          </p:cNvPr>
          <p:cNvSpPr txBox="1"/>
          <p:nvPr/>
        </p:nvSpPr>
        <p:spPr>
          <a:xfrm>
            <a:off x="7747371" y="3236457"/>
            <a:ext cx="1377739" cy="2862322"/>
          </a:xfrm>
          <a:prstGeom prst="rect">
            <a:avLst/>
          </a:prstGeom>
          <a:noFill/>
        </p:spPr>
        <p:txBody>
          <a:bodyPr wrap="square" rtlCol="0">
            <a:spAutoFit/>
          </a:bodyPr>
          <a:lstStyle/>
          <a:p>
            <a:r>
              <a:rPr lang="en-US" dirty="0"/>
              <a:t>Z-probability outputs.</a:t>
            </a:r>
          </a:p>
          <a:p>
            <a:r>
              <a:rPr lang="en-US" dirty="0"/>
              <a:t>Each for a word in the vocabulary.</a:t>
            </a:r>
          </a:p>
          <a:p>
            <a:r>
              <a:rPr lang="en-US" dirty="0"/>
              <a:t>=========</a:t>
            </a:r>
          </a:p>
          <a:p>
            <a:r>
              <a:rPr lang="en-US" dirty="0"/>
              <a:t>Z-Target bits ,1-bit for each output</a:t>
            </a:r>
          </a:p>
          <a:p>
            <a:endParaRPr lang="en-US" dirty="0"/>
          </a:p>
        </p:txBody>
      </p:sp>
      <p:sp>
        <p:nvSpPr>
          <p:cNvPr id="6" name="TextBox 5">
            <a:extLst>
              <a:ext uri="{FF2B5EF4-FFF2-40B4-BE49-F238E27FC236}">
                <a16:creationId xmlns:a16="http://schemas.microsoft.com/office/drawing/2014/main" id="{F757D776-A000-52AF-B8AE-8088F8452532}"/>
              </a:ext>
            </a:extLst>
          </p:cNvPr>
          <p:cNvSpPr txBox="1"/>
          <p:nvPr/>
        </p:nvSpPr>
        <p:spPr>
          <a:xfrm>
            <a:off x="7072783" y="3047722"/>
            <a:ext cx="951992" cy="369332"/>
          </a:xfrm>
          <a:prstGeom prst="rect">
            <a:avLst/>
          </a:prstGeom>
          <a:noFill/>
          <a:ln>
            <a:solidFill>
              <a:schemeClr val="accent1"/>
            </a:solidFill>
          </a:ln>
        </p:spPr>
        <p:txBody>
          <a:bodyPr wrap="none" rtlCol="0">
            <a:spAutoFit/>
          </a:bodyPr>
          <a:lstStyle/>
          <a:p>
            <a:r>
              <a:rPr lang="en-US" dirty="0" err="1">
                <a:solidFill>
                  <a:srgbClr val="FF0000"/>
                </a:solidFill>
              </a:rPr>
              <a:t>Softmax</a:t>
            </a:r>
            <a:endParaRPr lang="en-HK" dirty="0">
              <a:solidFill>
                <a:srgbClr val="FF0000"/>
              </a:solidFill>
            </a:endParaRPr>
          </a:p>
        </p:txBody>
      </p:sp>
    </p:spTree>
    <p:extLst>
      <p:ext uri="{BB962C8B-B14F-4D97-AF65-F5344CB8AC3E}">
        <p14:creationId xmlns:p14="http://schemas.microsoft.com/office/powerpoint/2010/main" val="3293221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rgbClr val="FF0000"/>
                </a:solidFill>
              </a:rPr>
              <a:t>Answer6</a:t>
            </a:r>
            <a:r>
              <a:rPr lang="en-US" sz="4000" dirty="0">
                <a:solidFill>
                  <a:schemeClr val="tx2"/>
                </a:solidFill>
              </a:rPr>
              <a:t> </a:t>
            </a:r>
            <a:r>
              <a:rPr lang="en-US" sz="2400" dirty="0"/>
              <a:t>:Sketch the diagram if there are 5000 words, 160 hidden neurons. Show Input/output/hidden layers.</a:t>
            </a:r>
          </a:p>
        </p:txBody>
      </p:sp>
      <p:sp>
        <p:nvSpPr>
          <p:cNvPr id="3" name="Content Placeholder 2"/>
          <p:cNvSpPr>
            <a:spLocks noGrp="1"/>
          </p:cNvSpPr>
          <p:nvPr>
            <p:ph idx="1"/>
          </p:nvPr>
        </p:nvSpPr>
        <p:spPr>
          <a:xfrm>
            <a:off x="467177" y="1572748"/>
            <a:ext cx="8229600" cy="4525963"/>
          </a:xfrm>
        </p:spPr>
        <p:txBody>
          <a:bodyPr>
            <a:normAutofit/>
          </a:bodyPr>
          <a:lstStyle/>
          <a:p>
            <a:r>
              <a:rPr lang="en-US" sz="2400" dirty="0"/>
              <a:t>During training by backpropagation, use a pair of words : X-bit for input, and Z outputs. </a:t>
            </a:r>
          </a:p>
          <a:p>
            <a:r>
              <a:rPr lang="en-US" sz="2400" dirty="0"/>
              <a:t>After training, use the hidden layer only, each input will give a Y floating point vector for the seq-2-seq application.</a:t>
            </a:r>
          </a:p>
        </p:txBody>
      </p:sp>
      <p:sp>
        <p:nvSpPr>
          <p:cNvPr id="4" name="Footer Placeholder 3"/>
          <p:cNvSpPr>
            <a:spLocks noGrp="1"/>
          </p:cNvSpPr>
          <p:nvPr>
            <p:ph type="ftr" sz="quarter" idx="11"/>
          </p:nvPr>
        </p:nvSpPr>
        <p:spPr>
          <a:xfrm>
            <a:off x="4433158" y="6433192"/>
            <a:ext cx="4504103" cy="365125"/>
          </a:xfrm>
        </p:spPr>
        <p:txBody>
          <a:bodyPr/>
          <a:lstStyle/>
          <a:p>
            <a:r>
              <a:rPr lang="en-US"/>
              <a:t>Word  rep. &amp; seq2seq v240409a</a:t>
            </a:r>
            <a:endParaRPr lang="en-US" dirty="0"/>
          </a:p>
        </p:txBody>
      </p:sp>
      <p:sp>
        <p:nvSpPr>
          <p:cNvPr id="5" name="Slide Number Placeholder 4"/>
          <p:cNvSpPr>
            <a:spLocks noGrp="1"/>
          </p:cNvSpPr>
          <p:nvPr>
            <p:ph type="sldNum" sz="quarter" idx="12"/>
          </p:nvPr>
        </p:nvSpPr>
        <p:spPr>
          <a:xfrm>
            <a:off x="8532558" y="6183044"/>
            <a:ext cx="517024" cy="453660"/>
          </a:xfrm>
        </p:spPr>
        <p:txBody>
          <a:bodyPr/>
          <a:lstStyle/>
          <a:p>
            <a:fld id="{7C12A529-2220-4038-9210-A21DB7BAEFCE}" type="slidenum">
              <a:rPr lang="en-US" smtClean="0"/>
              <a:t>38</a:t>
            </a:fld>
            <a:endParaRPr lang="en-US" dirty="0"/>
          </a:p>
        </p:txBody>
      </p:sp>
      <p:sp>
        <p:nvSpPr>
          <p:cNvPr id="7" name="Slide Number Placeholder 4">
            <a:extLst>
              <a:ext uri="{FF2B5EF4-FFF2-40B4-BE49-F238E27FC236}">
                <a16:creationId xmlns:a16="http://schemas.microsoft.com/office/drawing/2014/main" id="{0D7A8C5F-683C-8FD7-049A-D0CE6EED15EB}"/>
              </a:ext>
            </a:extLst>
          </p:cNvPr>
          <p:cNvSpPr txBox="1">
            <a:spLocks/>
          </p:cNvSpPr>
          <p:nvPr/>
        </p:nvSpPr>
        <p:spPr>
          <a:xfrm>
            <a:off x="8127856" y="6285749"/>
            <a:ext cx="809405" cy="45366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8" name="Picture 4" descr="Skip-gram Neural Network Architecture">
            <a:extLst>
              <a:ext uri="{FF2B5EF4-FFF2-40B4-BE49-F238E27FC236}">
                <a16:creationId xmlns:a16="http://schemas.microsoft.com/office/drawing/2014/main" id="{C6BAA148-2318-B4D3-6588-787C73E114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3138974"/>
            <a:ext cx="4476604" cy="279609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6C3270B-893E-EDA1-6D6C-0D5BC42E1BA0}"/>
              </a:ext>
            </a:extLst>
          </p:cNvPr>
          <p:cNvSpPr txBox="1"/>
          <p:nvPr/>
        </p:nvSpPr>
        <p:spPr>
          <a:xfrm>
            <a:off x="3522850" y="5638671"/>
            <a:ext cx="1691489" cy="646331"/>
          </a:xfrm>
          <a:prstGeom prst="rect">
            <a:avLst/>
          </a:prstGeom>
          <a:noFill/>
        </p:spPr>
        <p:txBody>
          <a:bodyPr wrap="none" rtlCol="0">
            <a:spAutoFit/>
          </a:bodyPr>
          <a:lstStyle/>
          <a:p>
            <a:r>
              <a:rPr lang="en-US" dirty="0"/>
              <a:t>input =</a:t>
            </a:r>
            <a:r>
              <a:rPr lang="en-US" dirty="0">
                <a:solidFill>
                  <a:srgbClr val="FF0000"/>
                </a:solidFill>
              </a:rPr>
              <a:t>5000-bit</a:t>
            </a:r>
            <a:r>
              <a:rPr lang="en-US" dirty="0"/>
              <a:t> </a:t>
            </a:r>
          </a:p>
          <a:p>
            <a:r>
              <a:rPr lang="en-US" dirty="0"/>
              <a:t>one-hot  </a:t>
            </a:r>
          </a:p>
        </p:txBody>
      </p:sp>
      <p:sp>
        <p:nvSpPr>
          <p:cNvPr id="10" name="TextBox 9">
            <a:extLst>
              <a:ext uri="{FF2B5EF4-FFF2-40B4-BE49-F238E27FC236}">
                <a16:creationId xmlns:a16="http://schemas.microsoft.com/office/drawing/2014/main" id="{34115149-2C31-74F3-4817-FE471FE7DBDD}"/>
              </a:ext>
            </a:extLst>
          </p:cNvPr>
          <p:cNvSpPr txBox="1"/>
          <p:nvPr/>
        </p:nvSpPr>
        <p:spPr>
          <a:xfrm>
            <a:off x="5281349" y="5672167"/>
            <a:ext cx="1273816" cy="646331"/>
          </a:xfrm>
          <a:prstGeom prst="rect">
            <a:avLst/>
          </a:prstGeom>
          <a:noFill/>
        </p:spPr>
        <p:txBody>
          <a:bodyPr wrap="square" rtlCol="0">
            <a:spAutoFit/>
          </a:bodyPr>
          <a:lstStyle/>
          <a:p>
            <a:r>
              <a:rPr lang="en-US" dirty="0">
                <a:solidFill>
                  <a:srgbClr val="FF0000"/>
                </a:solidFill>
              </a:rPr>
              <a:t>160</a:t>
            </a:r>
          </a:p>
          <a:p>
            <a:r>
              <a:rPr lang="en-US" dirty="0">
                <a:solidFill>
                  <a:srgbClr val="FF0000"/>
                </a:solidFill>
              </a:rPr>
              <a:t>neurons</a:t>
            </a:r>
          </a:p>
        </p:txBody>
      </p:sp>
      <p:sp>
        <p:nvSpPr>
          <p:cNvPr id="11" name="TextBox 10">
            <a:extLst>
              <a:ext uri="{FF2B5EF4-FFF2-40B4-BE49-F238E27FC236}">
                <a16:creationId xmlns:a16="http://schemas.microsoft.com/office/drawing/2014/main" id="{2A725971-34EF-8B79-E228-F9088688534A}"/>
              </a:ext>
            </a:extLst>
          </p:cNvPr>
          <p:cNvSpPr txBox="1"/>
          <p:nvPr/>
        </p:nvSpPr>
        <p:spPr>
          <a:xfrm>
            <a:off x="7747371" y="3236457"/>
            <a:ext cx="1377739" cy="2585323"/>
          </a:xfrm>
          <a:prstGeom prst="rect">
            <a:avLst/>
          </a:prstGeom>
          <a:noFill/>
        </p:spPr>
        <p:txBody>
          <a:bodyPr wrap="square" rtlCol="0">
            <a:spAutoFit/>
          </a:bodyPr>
          <a:lstStyle/>
          <a:p>
            <a:r>
              <a:rPr lang="en-US" dirty="0"/>
              <a:t>Z-probability outputs.</a:t>
            </a:r>
          </a:p>
          <a:p>
            <a:r>
              <a:rPr lang="en-US" dirty="0"/>
              <a:t>Each for a word in the vocabulary.</a:t>
            </a:r>
          </a:p>
          <a:p>
            <a:r>
              <a:rPr lang="en-US" dirty="0"/>
              <a:t>=========</a:t>
            </a:r>
          </a:p>
          <a:p>
            <a:r>
              <a:rPr lang="en-US" dirty="0"/>
              <a:t>Z-Target bits ,1-bit for each output</a:t>
            </a:r>
          </a:p>
        </p:txBody>
      </p:sp>
      <p:sp>
        <p:nvSpPr>
          <p:cNvPr id="12" name="TextBox 11">
            <a:extLst>
              <a:ext uri="{FF2B5EF4-FFF2-40B4-BE49-F238E27FC236}">
                <a16:creationId xmlns:a16="http://schemas.microsoft.com/office/drawing/2014/main" id="{F7FD1484-D146-8AA6-35DB-1467A089E5A7}"/>
              </a:ext>
            </a:extLst>
          </p:cNvPr>
          <p:cNvSpPr txBox="1"/>
          <p:nvPr/>
        </p:nvSpPr>
        <p:spPr>
          <a:xfrm>
            <a:off x="3838898" y="3103126"/>
            <a:ext cx="2494914" cy="369332"/>
          </a:xfrm>
          <a:prstGeom prst="rect">
            <a:avLst/>
          </a:prstGeom>
          <a:noFill/>
        </p:spPr>
        <p:txBody>
          <a:bodyPr wrap="none" rtlCol="0">
            <a:spAutoFit/>
          </a:bodyPr>
          <a:lstStyle/>
          <a:p>
            <a:r>
              <a:rPr lang="en-US" dirty="0"/>
              <a:t>Vocabulary=5,000 words</a:t>
            </a:r>
          </a:p>
        </p:txBody>
      </p:sp>
      <p:sp>
        <p:nvSpPr>
          <p:cNvPr id="13" name="TextBox 12">
            <a:extLst>
              <a:ext uri="{FF2B5EF4-FFF2-40B4-BE49-F238E27FC236}">
                <a16:creationId xmlns:a16="http://schemas.microsoft.com/office/drawing/2014/main" id="{FB8361CD-AE8A-755C-1BF7-C4B90AE25E1C}"/>
              </a:ext>
            </a:extLst>
          </p:cNvPr>
          <p:cNvSpPr txBox="1"/>
          <p:nvPr/>
        </p:nvSpPr>
        <p:spPr>
          <a:xfrm>
            <a:off x="6216721" y="5825849"/>
            <a:ext cx="2382191" cy="646331"/>
          </a:xfrm>
          <a:prstGeom prst="rect">
            <a:avLst/>
          </a:prstGeom>
          <a:noFill/>
        </p:spPr>
        <p:txBody>
          <a:bodyPr wrap="none" rtlCol="0">
            <a:spAutoFit/>
          </a:bodyPr>
          <a:lstStyle/>
          <a:p>
            <a:r>
              <a:rPr lang="en-US" dirty="0">
                <a:solidFill>
                  <a:srgbClr val="FF0000"/>
                </a:solidFill>
              </a:rPr>
              <a:t>output =5000</a:t>
            </a:r>
          </a:p>
          <a:p>
            <a:r>
              <a:rPr lang="en-US" dirty="0">
                <a:solidFill>
                  <a:srgbClr val="FF0000"/>
                </a:solidFill>
              </a:rPr>
              <a:t>floating point numbers </a:t>
            </a:r>
          </a:p>
        </p:txBody>
      </p:sp>
      <p:sp>
        <p:nvSpPr>
          <p:cNvPr id="14" name="Rectangle 13">
            <a:extLst>
              <a:ext uri="{FF2B5EF4-FFF2-40B4-BE49-F238E27FC236}">
                <a16:creationId xmlns:a16="http://schemas.microsoft.com/office/drawing/2014/main" id="{44F580C0-0641-663A-181F-8D77014DCC4F}"/>
              </a:ext>
            </a:extLst>
          </p:cNvPr>
          <p:cNvSpPr/>
          <p:nvPr/>
        </p:nvSpPr>
        <p:spPr>
          <a:xfrm>
            <a:off x="4374361" y="5411553"/>
            <a:ext cx="533400" cy="119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0BAB8E3-D664-EE37-7EC4-BF5883FF8F39}"/>
              </a:ext>
            </a:extLst>
          </p:cNvPr>
          <p:cNvSpPr txBox="1"/>
          <p:nvPr/>
        </p:nvSpPr>
        <p:spPr>
          <a:xfrm>
            <a:off x="538821" y="3255319"/>
            <a:ext cx="3842199" cy="1908215"/>
          </a:xfrm>
          <a:prstGeom prst="rect">
            <a:avLst/>
          </a:prstGeom>
          <a:noFill/>
        </p:spPr>
        <p:txBody>
          <a:bodyPr wrap="square" rtlCol="0">
            <a:spAutoFit/>
          </a:bodyPr>
          <a:lstStyle/>
          <a:p>
            <a:r>
              <a:rPr lang="en-US" sz="2000" dirty="0">
                <a:solidFill>
                  <a:srgbClr val="0070C0"/>
                </a:solidFill>
              </a:rPr>
              <a:t>MC question which is correct?</a:t>
            </a:r>
          </a:p>
          <a:p>
            <a:r>
              <a:rPr lang="en-US" sz="2000" dirty="0">
                <a:solidFill>
                  <a:srgbClr val="0070C0"/>
                </a:solidFill>
              </a:rPr>
              <a:t>(1) X=5000,Y=5000; Z=160</a:t>
            </a:r>
          </a:p>
          <a:p>
            <a:r>
              <a:rPr lang="en-US" sz="2000" dirty="0">
                <a:solidFill>
                  <a:srgbClr val="FF0000"/>
                </a:solidFill>
              </a:rPr>
              <a:t>(2) X=5000,Y=160; Z=5000 (correct)</a:t>
            </a:r>
          </a:p>
          <a:p>
            <a:r>
              <a:rPr lang="en-US" sz="2000" dirty="0">
                <a:solidFill>
                  <a:srgbClr val="0070C0"/>
                </a:solidFill>
              </a:rPr>
              <a:t>(3) X=160;Y=5000; Z=160</a:t>
            </a:r>
          </a:p>
          <a:p>
            <a:r>
              <a:rPr lang="en-US" sz="2000" dirty="0">
                <a:solidFill>
                  <a:srgbClr val="0070C0"/>
                </a:solidFill>
              </a:rPr>
              <a:t>(4) X=160,Y=5000; Z=5000</a:t>
            </a:r>
          </a:p>
          <a:p>
            <a:endParaRPr lang="en-US" dirty="0"/>
          </a:p>
        </p:txBody>
      </p:sp>
      <p:pic>
        <p:nvPicPr>
          <p:cNvPr id="6146" name="Picture 2">
            <a:extLst>
              <a:ext uri="{FF2B5EF4-FFF2-40B4-BE49-F238E27FC236}">
                <a16:creationId xmlns:a16="http://schemas.microsoft.com/office/drawing/2014/main" id="{8216769E-A964-7B5A-F9A6-0CBA9CDDD1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850" y="5051988"/>
            <a:ext cx="1584716" cy="1584716"/>
          </a:xfrm>
          <a:prstGeom prst="rect">
            <a:avLst/>
          </a:prstGeom>
          <a:noFill/>
          <a:extLst>
            <a:ext uri="{909E8E84-426E-40DD-AFC4-6F175D3DCCD1}">
              <a14:hiddenFill xmlns:a14="http://schemas.microsoft.com/office/drawing/2010/main">
                <a:solidFill>
                  <a:srgbClr val="FFFFFF"/>
                </a:solidFill>
              </a14:hiddenFill>
            </a:ext>
          </a:extLst>
        </p:spPr>
      </p:pic>
      <p:sp>
        <p:nvSpPr>
          <p:cNvPr id="16" name="Right Brace 15">
            <a:extLst>
              <a:ext uri="{FF2B5EF4-FFF2-40B4-BE49-F238E27FC236}">
                <a16:creationId xmlns:a16="http://schemas.microsoft.com/office/drawing/2014/main" id="{1608837F-9919-551D-DC26-62B2F8B75152}"/>
              </a:ext>
            </a:extLst>
          </p:cNvPr>
          <p:cNvSpPr/>
          <p:nvPr/>
        </p:nvSpPr>
        <p:spPr>
          <a:xfrm>
            <a:off x="7545704" y="3397850"/>
            <a:ext cx="144556" cy="224082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FAA47DFC-749C-EE59-8B87-B69B174805A6}"/>
              </a:ext>
            </a:extLst>
          </p:cNvPr>
          <p:cNvSpPr txBox="1"/>
          <p:nvPr/>
        </p:nvSpPr>
        <p:spPr>
          <a:xfrm>
            <a:off x="7072783" y="3047722"/>
            <a:ext cx="951992" cy="369332"/>
          </a:xfrm>
          <a:prstGeom prst="rect">
            <a:avLst/>
          </a:prstGeom>
          <a:noFill/>
          <a:ln>
            <a:solidFill>
              <a:schemeClr val="accent1"/>
            </a:solidFill>
          </a:ln>
        </p:spPr>
        <p:txBody>
          <a:bodyPr wrap="none" rtlCol="0">
            <a:spAutoFit/>
          </a:bodyPr>
          <a:lstStyle/>
          <a:p>
            <a:r>
              <a:rPr lang="en-US" dirty="0" err="1">
                <a:solidFill>
                  <a:srgbClr val="FF0000"/>
                </a:solidFill>
              </a:rPr>
              <a:t>Softmax</a:t>
            </a:r>
            <a:endParaRPr lang="en-HK" dirty="0">
              <a:solidFill>
                <a:srgbClr val="FF0000"/>
              </a:solidFill>
            </a:endParaRPr>
          </a:p>
        </p:txBody>
      </p:sp>
    </p:spTree>
    <p:extLst>
      <p:ext uri="{BB962C8B-B14F-4D97-AF65-F5344CB8AC3E}">
        <p14:creationId xmlns:p14="http://schemas.microsoft.com/office/powerpoint/2010/main" val="1707717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503"/>
            <a:ext cx="8229600" cy="1143000"/>
          </a:xfrm>
        </p:spPr>
        <p:txBody>
          <a:bodyPr>
            <a:noAutofit/>
          </a:bodyPr>
          <a:lstStyle/>
          <a:p>
            <a:r>
              <a:rPr lang="en-US" sz="2400" dirty="0"/>
              <a:t>There are </a:t>
            </a:r>
            <a:r>
              <a:rPr lang="en-US" sz="2400" dirty="0">
                <a:solidFill>
                  <a:srgbClr val="FF0000"/>
                </a:solidFill>
              </a:rPr>
              <a:t>two possible schemes to select words for training </a:t>
            </a:r>
            <a:r>
              <a:rPr lang="en-US" sz="2400" dirty="0"/>
              <a:t>: CBOW (Continuous Bag of words) or Skip-gram</a:t>
            </a:r>
            <a:endParaRPr lang="en-US" sz="1600" dirty="0"/>
          </a:p>
        </p:txBody>
      </p:sp>
      <p:sp>
        <p:nvSpPr>
          <p:cNvPr id="3" name="Content Placeholder 2"/>
          <p:cNvSpPr>
            <a:spLocks noGrp="1"/>
          </p:cNvSpPr>
          <p:nvPr>
            <p:ph idx="1"/>
          </p:nvPr>
        </p:nvSpPr>
        <p:spPr>
          <a:xfrm>
            <a:off x="472440" y="1768475"/>
            <a:ext cx="4355635" cy="4953000"/>
          </a:xfrm>
        </p:spPr>
        <p:txBody>
          <a:bodyPr>
            <a:normAutofit fontScale="85000" lnSpcReduction="10000"/>
          </a:bodyPr>
          <a:lstStyle/>
          <a:p>
            <a:r>
              <a:rPr lang="en-US" dirty="0"/>
              <a:t>CBOW: Use x</a:t>
            </a:r>
            <a:r>
              <a:rPr lang="en-US" baseline="-25000" dirty="0"/>
              <a:t>i-2</a:t>
            </a:r>
            <a:r>
              <a:rPr lang="en-US" dirty="0"/>
              <a:t>, x</a:t>
            </a:r>
            <a:r>
              <a:rPr lang="en-US" baseline="-25000" dirty="0"/>
              <a:t>i-1,</a:t>
            </a:r>
            <a:r>
              <a:rPr lang="en-US" dirty="0"/>
              <a:t> x</a:t>
            </a:r>
            <a:r>
              <a:rPr lang="en-US" baseline="-25000" dirty="0"/>
              <a:t>i+1,</a:t>
            </a:r>
            <a:r>
              <a:rPr lang="en-US" dirty="0"/>
              <a:t> x</a:t>
            </a:r>
            <a:r>
              <a:rPr lang="en-US" baseline="-25000" dirty="0"/>
              <a:t>i+2 </a:t>
            </a:r>
            <a:r>
              <a:rPr lang="en-US" dirty="0"/>
              <a:t>to guess x</a:t>
            </a:r>
            <a:r>
              <a:rPr lang="en-US" baseline="-25000" dirty="0"/>
              <a:t>i</a:t>
            </a:r>
          </a:p>
          <a:p>
            <a:r>
              <a:rPr lang="en-US" dirty="0"/>
              <a:t>Skip gram : Use x</a:t>
            </a:r>
            <a:r>
              <a:rPr lang="en-US" baseline="-25000" dirty="0"/>
              <a:t>i</a:t>
            </a:r>
            <a:r>
              <a:rPr lang="en-US" dirty="0"/>
              <a:t> to guess  x</a:t>
            </a:r>
            <a:r>
              <a:rPr lang="en-US" baseline="-25000" dirty="0"/>
              <a:t>i-2,</a:t>
            </a:r>
            <a:r>
              <a:rPr lang="en-US" dirty="0"/>
              <a:t> x</a:t>
            </a:r>
            <a:r>
              <a:rPr lang="en-US" baseline="-25000" dirty="0"/>
              <a:t>i-1,</a:t>
            </a:r>
            <a:r>
              <a:rPr lang="en-US" dirty="0"/>
              <a:t> x</a:t>
            </a:r>
            <a:r>
              <a:rPr lang="en-US" baseline="-25000" dirty="0"/>
              <a:t>i+1,</a:t>
            </a:r>
            <a:r>
              <a:rPr lang="en-US" dirty="0"/>
              <a:t> x</a:t>
            </a:r>
            <a:r>
              <a:rPr lang="en-US" baseline="-25000" dirty="0"/>
              <a:t>i+2</a:t>
            </a:r>
          </a:p>
          <a:p>
            <a:r>
              <a:rPr lang="en-US" b="1" i="1" dirty="0"/>
              <a:t>Which model to choose?</a:t>
            </a:r>
          </a:p>
          <a:p>
            <a:r>
              <a:rPr lang="en-US" dirty="0"/>
              <a:t>CBOW is faster and has better representations for more frequent words.</a:t>
            </a:r>
          </a:p>
          <a:p>
            <a:r>
              <a:rPr lang="en-US" dirty="0"/>
              <a:t>Skip Gram works well with small amount of data and is found to represent rare words well. (more popular)</a:t>
            </a:r>
          </a:p>
        </p:txBody>
      </p:sp>
      <p:sp>
        <p:nvSpPr>
          <p:cNvPr id="4" name="Footer Placeholder 3"/>
          <p:cNvSpPr>
            <a:spLocks noGrp="1"/>
          </p:cNvSpPr>
          <p:nvPr>
            <p:ph type="ftr" sz="quarter" idx="11"/>
          </p:nvPr>
        </p:nvSpPr>
        <p:spPr/>
        <p:txBody>
          <a:bodyPr/>
          <a:lstStyle/>
          <a:p>
            <a:r>
              <a:rPr lang="en-US"/>
              <a:t>Word  rep. &amp; seq2seq v240409a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39</a:t>
            </a:fld>
            <a:endParaRPr lang="en-US"/>
          </a:p>
        </p:txBody>
      </p:sp>
      <p:grpSp>
        <p:nvGrpSpPr>
          <p:cNvPr id="33" name="Group 32"/>
          <p:cNvGrpSpPr/>
          <p:nvPr/>
        </p:nvGrpSpPr>
        <p:grpSpPr>
          <a:xfrm>
            <a:off x="5068690" y="1377476"/>
            <a:ext cx="3701930" cy="2206601"/>
            <a:chOff x="3429523" y="2784763"/>
            <a:chExt cx="3701930" cy="2206601"/>
          </a:xfrm>
        </p:grpSpPr>
        <p:sp>
          <p:nvSpPr>
            <p:cNvPr id="34" name="TextBox 33"/>
            <p:cNvSpPr txBox="1"/>
            <p:nvPr/>
          </p:nvSpPr>
          <p:spPr>
            <a:xfrm>
              <a:off x="5006099" y="2784763"/>
              <a:ext cx="2125354" cy="369332"/>
            </a:xfrm>
            <a:prstGeom prst="rect">
              <a:avLst/>
            </a:prstGeom>
            <a:noFill/>
          </p:spPr>
          <p:txBody>
            <a:bodyPr wrap="square" rtlCol="0">
              <a:spAutoFit/>
            </a:bodyPr>
            <a:lstStyle/>
            <a:p>
              <a:endParaRPr lang="en-US" dirty="0"/>
            </a:p>
          </p:txBody>
        </p:sp>
        <p:sp>
          <p:nvSpPr>
            <p:cNvPr id="35" name="TextBox 34"/>
            <p:cNvSpPr txBox="1"/>
            <p:nvPr/>
          </p:nvSpPr>
          <p:spPr>
            <a:xfrm>
              <a:off x="5874826" y="3675003"/>
              <a:ext cx="433132" cy="461665"/>
            </a:xfrm>
            <a:prstGeom prst="rect">
              <a:avLst/>
            </a:prstGeom>
            <a:noFill/>
            <a:ln>
              <a:solidFill>
                <a:schemeClr val="accent1"/>
              </a:solidFill>
            </a:ln>
          </p:spPr>
          <p:txBody>
            <a:bodyPr wrap="none" rtlCol="0">
              <a:spAutoFit/>
            </a:bodyPr>
            <a:lstStyle/>
            <a:p>
              <a:r>
                <a:rPr lang="en-US" sz="2400" dirty="0"/>
                <a:t>x</a:t>
              </a:r>
              <a:r>
                <a:rPr lang="en-US" sz="2400" baseline="-25000" dirty="0"/>
                <a:t>i</a:t>
              </a:r>
              <a:r>
                <a:rPr lang="en-US" sz="2400" dirty="0"/>
                <a:t> </a:t>
              </a:r>
            </a:p>
          </p:txBody>
        </p:sp>
        <p:sp>
          <p:nvSpPr>
            <p:cNvPr id="36" name="TextBox 35"/>
            <p:cNvSpPr txBox="1"/>
            <p:nvPr/>
          </p:nvSpPr>
          <p:spPr>
            <a:xfrm>
              <a:off x="5011154" y="3435378"/>
              <a:ext cx="596638" cy="923330"/>
            </a:xfrm>
            <a:prstGeom prst="rect">
              <a:avLst/>
            </a:prstGeom>
            <a:noFill/>
            <a:ln>
              <a:solidFill>
                <a:schemeClr val="accent1"/>
              </a:solidFill>
            </a:ln>
          </p:spPr>
          <p:txBody>
            <a:bodyPr wrap="none" rtlCol="0">
              <a:spAutoFit/>
            </a:bodyPr>
            <a:lstStyle/>
            <a:p>
              <a:endParaRPr lang="en-US" dirty="0"/>
            </a:p>
            <a:p>
              <a:r>
                <a:rPr lang="en-US" dirty="0"/>
                <a:t>Sum</a:t>
              </a:r>
            </a:p>
            <a:p>
              <a:endParaRPr lang="en-US" dirty="0"/>
            </a:p>
          </p:txBody>
        </p:sp>
        <p:sp>
          <p:nvSpPr>
            <p:cNvPr id="37" name="TextBox 36"/>
            <p:cNvSpPr txBox="1"/>
            <p:nvPr/>
          </p:nvSpPr>
          <p:spPr>
            <a:xfrm>
              <a:off x="3432266" y="2922535"/>
              <a:ext cx="545342" cy="369332"/>
            </a:xfrm>
            <a:prstGeom prst="rect">
              <a:avLst/>
            </a:prstGeom>
            <a:noFill/>
            <a:ln>
              <a:solidFill>
                <a:schemeClr val="accent1"/>
              </a:solidFill>
            </a:ln>
          </p:spPr>
          <p:txBody>
            <a:bodyPr wrap="none" rtlCol="0">
              <a:spAutoFit/>
            </a:bodyPr>
            <a:lstStyle/>
            <a:p>
              <a:r>
                <a:rPr lang="en-US" dirty="0"/>
                <a:t>Xi-2</a:t>
              </a:r>
            </a:p>
          </p:txBody>
        </p:sp>
        <p:sp>
          <p:nvSpPr>
            <p:cNvPr id="38" name="TextBox 37"/>
            <p:cNvSpPr txBox="1"/>
            <p:nvPr/>
          </p:nvSpPr>
          <p:spPr>
            <a:xfrm>
              <a:off x="3432643" y="3387551"/>
              <a:ext cx="545342" cy="369332"/>
            </a:xfrm>
            <a:prstGeom prst="rect">
              <a:avLst/>
            </a:prstGeom>
            <a:noFill/>
            <a:ln>
              <a:solidFill>
                <a:schemeClr val="accent1"/>
              </a:solidFill>
            </a:ln>
          </p:spPr>
          <p:txBody>
            <a:bodyPr wrap="none" rtlCol="0">
              <a:spAutoFit/>
            </a:bodyPr>
            <a:lstStyle/>
            <a:p>
              <a:r>
                <a:rPr lang="en-US" dirty="0"/>
                <a:t>Xi-1</a:t>
              </a:r>
            </a:p>
          </p:txBody>
        </p:sp>
        <p:sp>
          <p:nvSpPr>
            <p:cNvPr id="39" name="TextBox 38"/>
            <p:cNvSpPr txBox="1"/>
            <p:nvPr/>
          </p:nvSpPr>
          <p:spPr>
            <a:xfrm>
              <a:off x="3432266" y="4130008"/>
              <a:ext cx="590226" cy="369332"/>
            </a:xfrm>
            <a:prstGeom prst="rect">
              <a:avLst/>
            </a:prstGeom>
            <a:noFill/>
            <a:ln>
              <a:solidFill>
                <a:schemeClr val="accent1"/>
              </a:solidFill>
            </a:ln>
          </p:spPr>
          <p:txBody>
            <a:bodyPr wrap="none" rtlCol="0">
              <a:spAutoFit/>
            </a:bodyPr>
            <a:lstStyle/>
            <a:p>
              <a:r>
                <a:rPr lang="en-US" dirty="0"/>
                <a:t>Xi+1</a:t>
              </a:r>
            </a:p>
          </p:txBody>
        </p:sp>
        <p:sp>
          <p:nvSpPr>
            <p:cNvPr id="40" name="TextBox 39"/>
            <p:cNvSpPr txBox="1"/>
            <p:nvPr/>
          </p:nvSpPr>
          <p:spPr>
            <a:xfrm>
              <a:off x="3429523" y="4622032"/>
              <a:ext cx="590226" cy="369332"/>
            </a:xfrm>
            <a:prstGeom prst="rect">
              <a:avLst/>
            </a:prstGeom>
            <a:noFill/>
            <a:ln>
              <a:solidFill>
                <a:schemeClr val="accent1"/>
              </a:solidFill>
            </a:ln>
          </p:spPr>
          <p:txBody>
            <a:bodyPr wrap="none" rtlCol="0">
              <a:spAutoFit/>
            </a:bodyPr>
            <a:lstStyle/>
            <a:p>
              <a:r>
                <a:rPr lang="en-US" dirty="0"/>
                <a:t>Xi+2</a:t>
              </a:r>
            </a:p>
          </p:txBody>
        </p:sp>
        <p:cxnSp>
          <p:nvCxnSpPr>
            <p:cNvPr id="41" name="Straight Arrow Connector 40"/>
            <p:cNvCxnSpPr>
              <a:stCxn id="37" idx="3"/>
            </p:cNvCxnSpPr>
            <p:nvPr/>
          </p:nvCxnSpPr>
          <p:spPr>
            <a:xfrm>
              <a:off x="3977608" y="3107201"/>
              <a:ext cx="1062090" cy="484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8" idx="3"/>
            </p:cNvCxnSpPr>
            <p:nvPr/>
          </p:nvCxnSpPr>
          <p:spPr>
            <a:xfrm>
              <a:off x="3977985" y="3572217"/>
              <a:ext cx="1046392"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9" idx="3"/>
              <a:endCxn id="36" idx="1"/>
            </p:cNvCxnSpPr>
            <p:nvPr/>
          </p:nvCxnSpPr>
          <p:spPr>
            <a:xfrm flipV="1">
              <a:off x="4022492" y="3897043"/>
              <a:ext cx="988662" cy="417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0" idx="3"/>
            </p:cNvCxnSpPr>
            <p:nvPr/>
          </p:nvCxnSpPr>
          <p:spPr>
            <a:xfrm flipV="1">
              <a:off x="4019749" y="4136668"/>
              <a:ext cx="1004628" cy="6700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6" idx="3"/>
              <a:endCxn id="35" idx="1"/>
            </p:cNvCxnSpPr>
            <p:nvPr/>
          </p:nvCxnSpPr>
          <p:spPr>
            <a:xfrm>
              <a:off x="5607792" y="3897043"/>
              <a:ext cx="267034" cy="8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4995715" y="3511729"/>
            <a:ext cx="4148285" cy="646331"/>
          </a:xfrm>
          <a:prstGeom prst="rect">
            <a:avLst/>
          </a:prstGeom>
          <a:noFill/>
        </p:spPr>
        <p:txBody>
          <a:bodyPr wrap="square" rtlCol="0">
            <a:spAutoFit/>
          </a:bodyPr>
          <a:lstStyle/>
          <a:p>
            <a:r>
              <a:rPr lang="en-US" b="1" dirty="0"/>
              <a:t>1)Continuous Bag of Word Model, window size=2</a:t>
            </a:r>
            <a:endParaRPr lang="en-US" dirty="0"/>
          </a:p>
        </p:txBody>
      </p:sp>
      <p:sp>
        <p:nvSpPr>
          <p:cNvPr id="46" name="TextBox 45"/>
          <p:cNvSpPr txBox="1"/>
          <p:nvPr/>
        </p:nvSpPr>
        <p:spPr>
          <a:xfrm>
            <a:off x="324764" y="6549307"/>
            <a:ext cx="5762988" cy="369332"/>
          </a:xfrm>
          <a:prstGeom prst="rect">
            <a:avLst/>
          </a:prstGeom>
          <a:noFill/>
        </p:spPr>
        <p:txBody>
          <a:bodyPr wrap="none" rtlCol="0">
            <a:spAutoFit/>
          </a:bodyPr>
          <a:lstStyle/>
          <a:p>
            <a:r>
              <a:rPr lang="en-US" dirty="0">
                <a:hlinkClick r:id="rId2"/>
              </a:rPr>
              <a:t>https://www.guru99.com/word-embedding-word2vec.html</a:t>
            </a:r>
            <a:endParaRPr lang="en-US" dirty="0"/>
          </a:p>
        </p:txBody>
      </p:sp>
      <p:sp>
        <p:nvSpPr>
          <p:cNvPr id="47" name="Rectangle 46"/>
          <p:cNvSpPr/>
          <p:nvPr/>
        </p:nvSpPr>
        <p:spPr>
          <a:xfrm>
            <a:off x="5977415" y="6145458"/>
            <a:ext cx="2190023" cy="646331"/>
          </a:xfrm>
          <a:prstGeom prst="rect">
            <a:avLst/>
          </a:prstGeom>
        </p:spPr>
        <p:txBody>
          <a:bodyPr wrap="none">
            <a:spAutoFit/>
          </a:bodyPr>
          <a:lstStyle/>
          <a:p>
            <a:r>
              <a:rPr lang="en-US" b="1" dirty="0">
                <a:solidFill>
                  <a:srgbClr val="222222"/>
                </a:solidFill>
                <a:latin typeface="Source Sans Pro"/>
              </a:rPr>
              <a:t>2) Skip-Gram Model</a:t>
            </a:r>
          </a:p>
          <a:p>
            <a:r>
              <a:rPr lang="en-US" b="1" dirty="0"/>
              <a:t>window size=2</a:t>
            </a:r>
            <a:endParaRPr lang="en-US" dirty="0"/>
          </a:p>
        </p:txBody>
      </p:sp>
      <p:grpSp>
        <p:nvGrpSpPr>
          <p:cNvPr id="50" name="Group 49"/>
          <p:cNvGrpSpPr/>
          <p:nvPr/>
        </p:nvGrpSpPr>
        <p:grpSpPr>
          <a:xfrm>
            <a:off x="5924438" y="4252328"/>
            <a:ext cx="2188573" cy="1831986"/>
            <a:chOff x="6175222" y="1810544"/>
            <a:chExt cx="2188573" cy="1831986"/>
          </a:xfrm>
        </p:grpSpPr>
        <p:sp>
          <p:nvSpPr>
            <p:cNvPr id="51" name="TextBox 50"/>
            <p:cNvSpPr txBox="1"/>
            <p:nvPr/>
          </p:nvSpPr>
          <p:spPr>
            <a:xfrm>
              <a:off x="6175222" y="2566131"/>
              <a:ext cx="457176" cy="461665"/>
            </a:xfrm>
            <a:prstGeom prst="rect">
              <a:avLst/>
            </a:prstGeom>
            <a:noFill/>
            <a:ln>
              <a:solidFill>
                <a:schemeClr val="accent1"/>
              </a:solidFill>
            </a:ln>
          </p:spPr>
          <p:txBody>
            <a:bodyPr wrap="none" rtlCol="0">
              <a:spAutoFit/>
            </a:bodyPr>
            <a:lstStyle/>
            <a:p>
              <a:r>
                <a:rPr lang="en-US" sz="2400" dirty="0"/>
                <a:t>xi </a:t>
              </a:r>
            </a:p>
          </p:txBody>
        </p:sp>
        <p:sp>
          <p:nvSpPr>
            <p:cNvPr id="52" name="TextBox 51"/>
            <p:cNvSpPr txBox="1"/>
            <p:nvPr/>
          </p:nvSpPr>
          <p:spPr>
            <a:xfrm>
              <a:off x="7773569" y="1810544"/>
              <a:ext cx="545342" cy="369332"/>
            </a:xfrm>
            <a:prstGeom prst="rect">
              <a:avLst/>
            </a:prstGeom>
            <a:noFill/>
            <a:ln>
              <a:solidFill>
                <a:schemeClr val="accent1"/>
              </a:solidFill>
            </a:ln>
          </p:spPr>
          <p:txBody>
            <a:bodyPr wrap="none" rtlCol="0">
              <a:spAutoFit/>
            </a:bodyPr>
            <a:lstStyle/>
            <a:p>
              <a:r>
                <a:rPr lang="en-US" dirty="0"/>
                <a:t>Xi-2</a:t>
              </a:r>
            </a:p>
          </p:txBody>
        </p:sp>
        <p:sp>
          <p:nvSpPr>
            <p:cNvPr id="53" name="TextBox 52"/>
            <p:cNvSpPr txBox="1"/>
            <p:nvPr/>
          </p:nvSpPr>
          <p:spPr>
            <a:xfrm>
              <a:off x="7742910" y="2258587"/>
              <a:ext cx="545342" cy="369332"/>
            </a:xfrm>
            <a:prstGeom prst="rect">
              <a:avLst/>
            </a:prstGeom>
            <a:noFill/>
            <a:ln>
              <a:solidFill>
                <a:schemeClr val="accent1"/>
              </a:solidFill>
            </a:ln>
          </p:spPr>
          <p:txBody>
            <a:bodyPr wrap="none" rtlCol="0">
              <a:spAutoFit/>
            </a:bodyPr>
            <a:lstStyle/>
            <a:p>
              <a:r>
                <a:rPr lang="en-US" dirty="0"/>
                <a:t>Xi-1</a:t>
              </a:r>
            </a:p>
          </p:txBody>
        </p:sp>
        <p:sp>
          <p:nvSpPr>
            <p:cNvPr id="54" name="TextBox 53"/>
            <p:cNvSpPr txBox="1"/>
            <p:nvPr/>
          </p:nvSpPr>
          <p:spPr>
            <a:xfrm>
              <a:off x="7752603" y="2812585"/>
              <a:ext cx="590226" cy="369332"/>
            </a:xfrm>
            <a:prstGeom prst="rect">
              <a:avLst/>
            </a:prstGeom>
            <a:noFill/>
            <a:ln>
              <a:solidFill>
                <a:schemeClr val="accent1"/>
              </a:solidFill>
            </a:ln>
          </p:spPr>
          <p:txBody>
            <a:bodyPr wrap="none" rtlCol="0">
              <a:spAutoFit/>
            </a:bodyPr>
            <a:lstStyle/>
            <a:p>
              <a:r>
                <a:rPr lang="en-US" dirty="0"/>
                <a:t>Xi+1</a:t>
              </a:r>
            </a:p>
          </p:txBody>
        </p:sp>
        <p:sp>
          <p:nvSpPr>
            <p:cNvPr id="55" name="TextBox 54"/>
            <p:cNvSpPr txBox="1"/>
            <p:nvPr/>
          </p:nvSpPr>
          <p:spPr>
            <a:xfrm>
              <a:off x="7773569" y="3273198"/>
              <a:ext cx="590226" cy="369332"/>
            </a:xfrm>
            <a:prstGeom prst="rect">
              <a:avLst/>
            </a:prstGeom>
            <a:noFill/>
            <a:ln>
              <a:solidFill>
                <a:schemeClr val="accent1"/>
              </a:solidFill>
            </a:ln>
          </p:spPr>
          <p:txBody>
            <a:bodyPr wrap="none" rtlCol="0">
              <a:spAutoFit/>
            </a:bodyPr>
            <a:lstStyle/>
            <a:p>
              <a:r>
                <a:rPr lang="en-US" dirty="0"/>
                <a:t>Xi+2</a:t>
              </a:r>
            </a:p>
          </p:txBody>
        </p:sp>
        <p:cxnSp>
          <p:nvCxnSpPr>
            <p:cNvPr id="56" name="Straight Arrow Connector 55"/>
            <p:cNvCxnSpPr/>
            <p:nvPr/>
          </p:nvCxnSpPr>
          <p:spPr>
            <a:xfrm flipV="1">
              <a:off x="7277357" y="1995211"/>
              <a:ext cx="475246" cy="615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61" idx="3"/>
              <a:endCxn id="53" idx="1"/>
            </p:cNvCxnSpPr>
            <p:nvPr/>
          </p:nvCxnSpPr>
          <p:spPr>
            <a:xfrm flipV="1">
              <a:off x="7255914" y="2443253"/>
              <a:ext cx="486996" cy="352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54" idx="1"/>
            </p:cNvCxnSpPr>
            <p:nvPr/>
          </p:nvCxnSpPr>
          <p:spPr>
            <a:xfrm>
              <a:off x="7255914" y="2915923"/>
              <a:ext cx="496689" cy="81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6649680" y="2807681"/>
              <a:ext cx="288432" cy="16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55" idx="1"/>
            </p:cNvCxnSpPr>
            <p:nvPr/>
          </p:nvCxnSpPr>
          <p:spPr>
            <a:xfrm>
              <a:off x="7270107" y="3007204"/>
              <a:ext cx="503462" cy="450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6951114" y="2425931"/>
              <a:ext cx="304800" cy="738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6704479" y="1838911"/>
              <a:ext cx="785023" cy="646331"/>
            </a:xfrm>
            <a:prstGeom prst="rect">
              <a:avLst/>
            </a:prstGeom>
            <a:noFill/>
          </p:spPr>
          <p:txBody>
            <a:bodyPr wrap="none" rtlCol="0">
              <a:spAutoFit/>
            </a:bodyPr>
            <a:lstStyle/>
            <a:p>
              <a:r>
                <a:rPr lang="en-US" dirty="0"/>
                <a:t>Select</a:t>
              </a:r>
            </a:p>
            <a:p>
              <a:r>
                <a:rPr lang="en-US" dirty="0"/>
                <a:t>switch</a:t>
              </a:r>
            </a:p>
          </p:txBody>
        </p:sp>
      </p:grpSp>
    </p:spTree>
    <p:extLst>
      <p:ext uri="{BB962C8B-B14F-4D97-AF65-F5344CB8AC3E}">
        <p14:creationId xmlns:p14="http://schemas.microsoft.com/office/powerpoint/2010/main" val="3758356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Word embedding (representation)</a:t>
            </a:r>
          </a:p>
        </p:txBody>
      </p:sp>
      <p:sp>
        <p:nvSpPr>
          <p:cNvPr id="3" name="Content Placeholder 2"/>
          <p:cNvSpPr>
            <a:spLocks noGrp="1"/>
          </p:cNvSpPr>
          <p:nvPr>
            <p:ph idx="1"/>
          </p:nvPr>
        </p:nvSpPr>
        <p:spPr/>
        <p:txBody>
          <a:bodyPr>
            <a:normAutofit fontScale="85000" lnSpcReduction="10000"/>
          </a:bodyPr>
          <a:lstStyle/>
          <a:p>
            <a:r>
              <a:rPr lang="en-US" dirty="0">
                <a:hlinkClick r:id="rId2"/>
              </a:rPr>
              <a:t>https://medium.com/@japneet121/introduction-713b3d976323</a:t>
            </a:r>
            <a:endParaRPr lang="en-US" dirty="0"/>
          </a:p>
          <a:p>
            <a:r>
              <a:rPr lang="en-US" dirty="0"/>
              <a:t>Three approaches to represent words by numbers</a:t>
            </a:r>
          </a:p>
          <a:p>
            <a:pPr marL="514350" indent="-514350">
              <a:buFont typeface="+mj-lt"/>
              <a:buAutoNum type="arabicParenR"/>
            </a:pPr>
            <a:r>
              <a:rPr lang="en-US" dirty="0"/>
              <a:t>Integer mapping (simple, not too useful)</a:t>
            </a:r>
          </a:p>
          <a:p>
            <a:pPr marL="514350" indent="-514350">
              <a:buFont typeface="+mj-lt"/>
              <a:buAutoNum type="arabicParenR"/>
            </a:pPr>
            <a:r>
              <a:rPr lang="en-US" dirty="0"/>
              <a:t>BOW : (Bag of words)</a:t>
            </a:r>
          </a:p>
          <a:p>
            <a:pPr marL="514350" indent="-514350">
              <a:buFont typeface="+mj-lt"/>
              <a:buAutoNum type="arabicParenR"/>
            </a:pPr>
            <a:r>
              <a:rPr lang="en-US" dirty="0"/>
              <a:t>TF-IDF : term frequency-inverse document frequency</a:t>
            </a:r>
          </a:p>
          <a:p>
            <a:pPr marL="514350" indent="-514350">
              <a:buFont typeface="+mj-lt"/>
              <a:buAutoNum type="arabicParenR"/>
            </a:pPr>
            <a:r>
              <a:rPr lang="en-US" dirty="0"/>
              <a:t>Word2vec : This is popular, will be discussed in detail</a:t>
            </a:r>
          </a:p>
          <a:p>
            <a:pPr lvl="1"/>
            <a:r>
              <a:rPr lang="en-US" dirty="0"/>
              <a:t>Word2vec relies on either skip-grams or continuous bag of words (CBOW) to create neural word embedding</a:t>
            </a:r>
          </a:p>
        </p:txBody>
      </p:sp>
      <p:sp>
        <p:nvSpPr>
          <p:cNvPr id="4" name="Footer Placeholder 3"/>
          <p:cNvSpPr>
            <a:spLocks noGrp="1"/>
          </p:cNvSpPr>
          <p:nvPr>
            <p:ph type="ftr" sz="quarter" idx="11"/>
          </p:nvPr>
        </p:nvSpPr>
        <p:spPr/>
        <p:txBody>
          <a:bodyPr/>
          <a:lstStyle/>
          <a:p>
            <a:r>
              <a:rPr lang="en-US"/>
              <a:t>Word  rep. &amp; seq2seq v240409a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4</a:t>
            </a:fld>
            <a:endParaRPr lang="en-US" dirty="0"/>
          </a:p>
        </p:txBody>
      </p:sp>
    </p:spTree>
    <p:extLst>
      <p:ext uri="{BB962C8B-B14F-4D97-AF65-F5344CB8AC3E}">
        <p14:creationId xmlns:p14="http://schemas.microsoft.com/office/powerpoint/2010/main" val="7345401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503"/>
            <a:ext cx="8229600" cy="1143000"/>
          </a:xfrm>
        </p:spPr>
        <p:txBody>
          <a:bodyPr>
            <a:noAutofit/>
          </a:bodyPr>
          <a:lstStyle/>
          <a:p>
            <a:r>
              <a:rPr lang="en-US" sz="2400" dirty="0"/>
              <a:t>How to choose words to be placed at input and output during training: </a:t>
            </a:r>
            <a:r>
              <a:rPr lang="en-US" sz="2400" u="sng" dirty="0">
                <a:solidFill>
                  <a:srgbClr val="FF0000"/>
                </a:solidFill>
              </a:rPr>
              <a:t>CBOW (continuous Bag of words)</a:t>
            </a:r>
            <a:r>
              <a:rPr lang="en-US" sz="2400" dirty="0"/>
              <a:t>, or Skip-gram model</a:t>
            </a:r>
          </a:p>
        </p:txBody>
      </p:sp>
      <p:sp>
        <p:nvSpPr>
          <p:cNvPr id="3" name="Content Placeholder 2"/>
          <p:cNvSpPr>
            <a:spLocks noGrp="1"/>
          </p:cNvSpPr>
          <p:nvPr>
            <p:ph idx="1"/>
          </p:nvPr>
        </p:nvSpPr>
        <p:spPr>
          <a:xfrm>
            <a:off x="762780" y="3678712"/>
            <a:ext cx="7924020" cy="2713185"/>
          </a:xfrm>
        </p:spPr>
        <p:txBody>
          <a:bodyPr>
            <a:normAutofit fontScale="85000" lnSpcReduction="20000"/>
          </a:bodyPr>
          <a:lstStyle/>
          <a:p>
            <a:r>
              <a:rPr lang="en-US" sz="2400" i="1" dirty="0" err="1"/>
              <a:t>i</a:t>
            </a:r>
            <a:r>
              <a:rPr lang="en-US" sz="2400" dirty="0"/>
              <a:t>=index of the position of the word (x) in the sentence</a:t>
            </a:r>
          </a:p>
          <a:p>
            <a:r>
              <a:rPr lang="en-US" sz="2400" dirty="0"/>
              <a:t>If CBOW is used for selecting words for training : From x</a:t>
            </a:r>
            <a:r>
              <a:rPr lang="en-US" sz="2400" baseline="-25000" dirty="0"/>
              <a:t>i-2</a:t>
            </a:r>
            <a:r>
              <a:rPr lang="en-US" sz="2400" dirty="0"/>
              <a:t>, x</a:t>
            </a:r>
            <a:r>
              <a:rPr lang="en-US" sz="2400" baseline="-25000" dirty="0"/>
              <a:t>i-1,</a:t>
            </a:r>
            <a:r>
              <a:rPr lang="en-US" sz="2400" dirty="0"/>
              <a:t> x</a:t>
            </a:r>
            <a:r>
              <a:rPr lang="en-US" sz="2400" baseline="-25000" dirty="0"/>
              <a:t>i+1,</a:t>
            </a:r>
            <a:r>
              <a:rPr lang="en-US" sz="2400" dirty="0"/>
              <a:t> x</a:t>
            </a:r>
            <a:r>
              <a:rPr lang="en-US" sz="2400" baseline="-25000" dirty="0"/>
              <a:t>i+2 </a:t>
            </a:r>
            <a:r>
              <a:rPr lang="en-US" sz="2400" dirty="0"/>
              <a:t>to guess x</a:t>
            </a:r>
            <a:r>
              <a:rPr lang="en-US" sz="2400" baseline="-25000" dirty="0"/>
              <a:t>i</a:t>
            </a:r>
            <a:r>
              <a:rPr lang="en-US" sz="2400" dirty="0"/>
              <a:t>.</a:t>
            </a:r>
          </a:p>
          <a:p>
            <a:r>
              <a:rPr lang="en-US" sz="2400" dirty="0"/>
              <a:t>During backpropagation training of the network: </a:t>
            </a:r>
          </a:p>
          <a:p>
            <a:r>
              <a:rPr lang="en-US" sz="2400" dirty="0"/>
              <a:t>Add the vectors {X</a:t>
            </a:r>
            <a:r>
              <a:rPr lang="en-US" sz="2400" baseline="-25000" dirty="0"/>
              <a:t>i-2 </a:t>
            </a:r>
            <a:r>
              <a:rPr lang="en-US" sz="2400" dirty="0"/>
              <a:t>+ X</a:t>
            </a:r>
            <a:r>
              <a:rPr lang="en-US" sz="2400" baseline="-25000" dirty="0"/>
              <a:t>i-1 </a:t>
            </a:r>
            <a:r>
              <a:rPr lang="en-US" sz="2400" dirty="0"/>
              <a:t>+ X</a:t>
            </a:r>
            <a:r>
              <a:rPr lang="en-US" sz="2400" baseline="-25000" dirty="0"/>
              <a:t>i+1 </a:t>
            </a:r>
            <a:r>
              <a:rPr lang="en-US" sz="2400" dirty="0"/>
              <a:t>+ X</a:t>
            </a:r>
            <a:r>
              <a:rPr lang="en-US" sz="2400" baseline="-25000" dirty="0"/>
              <a:t>i+2 </a:t>
            </a:r>
            <a:r>
              <a:rPr lang="en-US" sz="2400" dirty="0"/>
              <a:t>} as input and Xi as output , i.e.</a:t>
            </a:r>
          </a:p>
          <a:p>
            <a:r>
              <a:rPr lang="en-US" sz="2400" dirty="0"/>
              <a:t>Add the vectors {X</a:t>
            </a:r>
            <a:r>
              <a:rPr lang="en-US" sz="2400" baseline="-25000" dirty="0"/>
              <a:t>i-2 </a:t>
            </a:r>
            <a:r>
              <a:rPr lang="en-US" sz="2400" dirty="0"/>
              <a:t>+ X</a:t>
            </a:r>
            <a:r>
              <a:rPr lang="en-US" sz="2400" baseline="-25000" dirty="0"/>
              <a:t>i-1 </a:t>
            </a:r>
            <a:r>
              <a:rPr lang="en-US" sz="2400" dirty="0"/>
              <a:t>+ X</a:t>
            </a:r>
            <a:r>
              <a:rPr lang="en-US" sz="2400" baseline="-25000" dirty="0"/>
              <a:t>i+1 </a:t>
            </a:r>
            <a:r>
              <a:rPr lang="en-US" sz="2400" dirty="0"/>
              <a:t>+ X</a:t>
            </a:r>
            <a:r>
              <a:rPr lang="en-US" sz="2400" baseline="-25000" dirty="0"/>
              <a:t>i+2 </a:t>
            </a:r>
            <a:r>
              <a:rPr lang="en-US" sz="2400" dirty="0"/>
              <a:t>} </a:t>
            </a:r>
            <a:r>
              <a:rPr lang="en-US" sz="2400" dirty="0">
                <a:sym typeface="Wingdings" panose="05000000000000000000" pitchFamily="2" charset="2"/>
              </a:rPr>
              <a:t> input, X</a:t>
            </a:r>
            <a:r>
              <a:rPr lang="en-US" sz="2400" baseline="-25000" dirty="0">
                <a:sym typeface="Wingdings" panose="05000000000000000000" pitchFamily="2" charset="2"/>
              </a:rPr>
              <a:t>i</a:t>
            </a:r>
            <a:r>
              <a:rPr lang="en-US" sz="2400" dirty="0">
                <a:sym typeface="Wingdings" panose="05000000000000000000" pitchFamily="2" charset="2"/>
              </a:rPr>
              <a:t> output (run </a:t>
            </a:r>
            <a:r>
              <a:rPr lang="en-US" sz="2400" dirty="0"/>
              <a:t>backpropagation</a:t>
            </a:r>
            <a:r>
              <a:rPr lang="en-US" sz="2400" dirty="0">
                <a:sym typeface="Wingdings" panose="05000000000000000000" pitchFamily="2" charset="2"/>
              </a:rPr>
              <a:t> training)</a:t>
            </a:r>
          </a:p>
          <a:p>
            <a:r>
              <a:rPr lang="en-US" sz="2400" dirty="0">
                <a:sym typeface="Wingdings" panose="05000000000000000000" pitchFamily="2" charset="2"/>
              </a:rPr>
              <a:t>Training :(use Sum</a:t>
            </a:r>
            <a:r>
              <a:rPr lang="en-US" sz="2400" dirty="0"/>
              <a:t> {X</a:t>
            </a:r>
            <a:r>
              <a:rPr lang="en-US" sz="2400" baseline="-25000" dirty="0"/>
              <a:t>i-2 </a:t>
            </a:r>
            <a:r>
              <a:rPr lang="en-US" sz="2400" dirty="0"/>
              <a:t>+ X</a:t>
            </a:r>
            <a:r>
              <a:rPr lang="en-US" sz="2400" baseline="-25000" dirty="0"/>
              <a:t>i-1 </a:t>
            </a:r>
            <a:r>
              <a:rPr lang="en-US" sz="2400" dirty="0"/>
              <a:t>+ X</a:t>
            </a:r>
            <a:r>
              <a:rPr lang="en-US" sz="2400" baseline="-25000" dirty="0"/>
              <a:t>i+1 </a:t>
            </a:r>
            <a:r>
              <a:rPr lang="en-US" sz="2400" dirty="0"/>
              <a:t>+ X</a:t>
            </a:r>
            <a:r>
              <a:rPr lang="en-US" sz="2400" baseline="-25000" dirty="0"/>
              <a:t>i+2 </a:t>
            </a:r>
            <a:r>
              <a:rPr lang="en-US" sz="2400" dirty="0"/>
              <a:t>}</a:t>
            </a:r>
            <a:r>
              <a:rPr lang="en-US" sz="2400" dirty="0">
                <a:sym typeface="Wingdings" panose="05000000000000000000" pitchFamily="2" charset="2"/>
              </a:rPr>
              <a:t> )  target word, only once, (so it is fast)</a:t>
            </a:r>
          </a:p>
          <a:p>
            <a:endParaRPr lang="en-US" sz="2400" dirty="0"/>
          </a:p>
          <a:p>
            <a:endParaRPr lang="en-US" sz="2400" dirty="0"/>
          </a:p>
          <a:p>
            <a:pPr marL="0" indent="0">
              <a:buNone/>
            </a:pPr>
            <a:endParaRPr lang="en-US" sz="2400" dirty="0"/>
          </a:p>
        </p:txBody>
      </p:sp>
      <p:sp>
        <p:nvSpPr>
          <p:cNvPr id="4" name="Footer Placeholder 3"/>
          <p:cNvSpPr>
            <a:spLocks noGrp="1"/>
          </p:cNvSpPr>
          <p:nvPr>
            <p:ph type="ftr" sz="quarter" idx="11"/>
          </p:nvPr>
        </p:nvSpPr>
        <p:spPr/>
        <p:txBody>
          <a:bodyPr/>
          <a:lstStyle/>
          <a:p>
            <a:r>
              <a:rPr lang="en-US"/>
              <a:t>Word  rep. &amp; seq2seq v240409a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40</a:t>
            </a:fld>
            <a:endParaRPr lang="en-US"/>
          </a:p>
        </p:txBody>
      </p:sp>
      <p:grpSp>
        <p:nvGrpSpPr>
          <p:cNvPr id="33" name="Group 32"/>
          <p:cNvGrpSpPr/>
          <p:nvPr/>
        </p:nvGrpSpPr>
        <p:grpSpPr>
          <a:xfrm>
            <a:off x="2873825" y="1315661"/>
            <a:ext cx="3701930" cy="2206601"/>
            <a:chOff x="3429523" y="2784763"/>
            <a:chExt cx="3701930" cy="2206601"/>
          </a:xfrm>
        </p:grpSpPr>
        <p:sp>
          <p:nvSpPr>
            <p:cNvPr id="34" name="TextBox 33"/>
            <p:cNvSpPr txBox="1"/>
            <p:nvPr/>
          </p:nvSpPr>
          <p:spPr>
            <a:xfrm>
              <a:off x="5006099" y="2784763"/>
              <a:ext cx="2125354" cy="646331"/>
            </a:xfrm>
            <a:prstGeom prst="rect">
              <a:avLst/>
            </a:prstGeom>
            <a:noFill/>
          </p:spPr>
          <p:txBody>
            <a:bodyPr wrap="square" rtlCol="0">
              <a:spAutoFit/>
            </a:bodyPr>
            <a:lstStyle/>
            <a:p>
              <a:r>
                <a:rPr lang="en-US" dirty="0"/>
                <a:t>Each link represents many weights</a:t>
              </a:r>
            </a:p>
          </p:txBody>
        </p:sp>
        <p:sp>
          <p:nvSpPr>
            <p:cNvPr id="35" name="TextBox 34"/>
            <p:cNvSpPr txBox="1"/>
            <p:nvPr/>
          </p:nvSpPr>
          <p:spPr>
            <a:xfrm>
              <a:off x="5874826" y="3675003"/>
              <a:ext cx="484428" cy="461665"/>
            </a:xfrm>
            <a:prstGeom prst="rect">
              <a:avLst/>
            </a:prstGeom>
            <a:noFill/>
            <a:ln>
              <a:solidFill>
                <a:schemeClr val="accent1"/>
              </a:solidFill>
            </a:ln>
          </p:spPr>
          <p:txBody>
            <a:bodyPr wrap="none" rtlCol="0">
              <a:spAutoFit/>
            </a:bodyPr>
            <a:lstStyle/>
            <a:p>
              <a:r>
                <a:rPr lang="en-US" sz="2400" dirty="0"/>
                <a:t>Xi </a:t>
              </a:r>
            </a:p>
          </p:txBody>
        </p:sp>
        <p:sp>
          <p:nvSpPr>
            <p:cNvPr id="36" name="TextBox 35"/>
            <p:cNvSpPr txBox="1"/>
            <p:nvPr/>
          </p:nvSpPr>
          <p:spPr>
            <a:xfrm>
              <a:off x="5011154" y="3435378"/>
              <a:ext cx="596638" cy="923330"/>
            </a:xfrm>
            <a:prstGeom prst="rect">
              <a:avLst/>
            </a:prstGeom>
            <a:noFill/>
            <a:ln>
              <a:solidFill>
                <a:schemeClr val="accent1"/>
              </a:solidFill>
            </a:ln>
          </p:spPr>
          <p:txBody>
            <a:bodyPr wrap="none" rtlCol="0">
              <a:spAutoFit/>
            </a:bodyPr>
            <a:lstStyle/>
            <a:p>
              <a:endParaRPr lang="en-US" dirty="0"/>
            </a:p>
            <a:p>
              <a:r>
                <a:rPr lang="en-US" dirty="0"/>
                <a:t>Sum</a:t>
              </a:r>
            </a:p>
            <a:p>
              <a:endParaRPr lang="en-US" dirty="0"/>
            </a:p>
          </p:txBody>
        </p:sp>
        <p:sp>
          <p:nvSpPr>
            <p:cNvPr id="37" name="TextBox 36"/>
            <p:cNvSpPr txBox="1"/>
            <p:nvPr/>
          </p:nvSpPr>
          <p:spPr>
            <a:xfrm>
              <a:off x="3432266" y="2922535"/>
              <a:ext cx="545342" cy="369332"/>
            </a:xfrm>
            <a:prstGeom prst="rect">
              <a:avLst/>
            </a:prstGeom>
            <a:noFill/>
            <a:ln>
              <a:solidFill>
                <a:schemeClr val="accent1"/>
              </a:solidFill>
            </a:ln>
          </p:spPr>
          <p:txBody>
            <a:bodyPr wrap="none" rtlCol="0">
              <a:spAutoFit/>
            </a:bodyPr>
            <a:lstStyle/>
            <a:p>
              <a:r>
                <a:rPr lang="en-US" dirty="0"/>
                <a:t>Xi-2</a:t>
              </a:r>
            </a:p>
          </p:txBody>
        </p:sp>
        <p:sp>
          <p:nvSpPr>
            <p:cNvPr id="38" name="TextBox 37"/>
            <p:cNvSpPr txBox="1"/>
            <p:nvPr/>
          </p:nvSpPr>
          <p:spPr>
            <a:xfrm>
              <a:off x="3432643" y="3387551"/>
              <a:ext cx="545342" cy="369332"/>
            </a:xfrm>
            <a:prstGeom prst="rect">
              <a:avLst/>
            </a:prstGeom>
            <a:noFill/>
            <a:ln>
              <a:solidFill>
                <a:schemeClr val="accent1"/>
              </a:solidFill>
            </a:ln>
          </p:spPr>
          <p:txBody>
            <a:bodyPr wrap="none" rtlCol="0">
              <a:spAutoFit/>
            </a:bodyPr>
            <a:lstStyle/>
            <a:p>
              <a:r>
                <a:rPr lang="en-US" dirty="0"/>
                <a:t>Xi-1</a:t>
              </a:r>
            </a:p>
          </p:txBody>
        </p:sp>
        <p:sp>
          <p:nvSpPr>
            <p:cNvPr id="39" name="TextBox 38"/>
            <p:cNvSpPr txBox="1"/>
            <p:nvPr/>
          </p:nvSpPr>
          <p:spPr>
            <a:xfrm>
              <a:off x="3432266" y="4130008"/>
              <a:ext cx="590226" cy="369332"/>
            </a:xfrm>
            <a:prstGeom prst="rect">
              <a:avLst/>
            </a:prstGeom>
            <a:noFill/>
            <a:ln>
              <a:solidFill>
                <a:schemeClr val="accent1"/>
              </a:solidFill>
            </a:ln>
          </p:spPr>
          <p:txBody>
            <a:bodyPr wrap="none" rtlCol="0">
              <a:spAutoFit/>
            </a:bodyPr>
            <a:lstStyle/>
            <a:p>
              <a:r>
                <a:rPr lang="en-US" dirty="0"/>
                <a:t>Xi+1</a:t>
              </a:r>
            </a:p>
          </p:txBody>
        </p:sp>
        <p:sp>
          <p:nvSpPr>
            <p:cNvPr id="40" name="TextBox 39"/>
            <p:cNvSpPr txBox="1"/>
            <p:nvPr/>
          </p:nvSpPr>
          <p:spPr>
            <a:xfrm>
              <a:off x="3429523" y="4622032"/>
              <a:ext cx="590226" cy="369332"/>
            </a:xfrm>
            <a:prstGeom prst="rect">
              <a:avLst/>
            </a:prstGeom>
            <a:noFill/>
            <a:ln>
              <a:solidFill>
                <a:schemeClr val="accent1"/>
              </a:solidFill>
            </a:ln>
          </p:spPr>
          <p:txBody>
            <a:bodyPr wrap="none" rtlCol="0">
              <a:spAutoFit/>
            </a:bodyPr>
            <a:lstStyle/>
            <a:p>
              <a:r>
                <a:rPr lang="en-US" dirty="0"/>
                <a:t>Xi+2</a:t>
              </a:r>
            </a:p>
          </p:txBody>
        </p:sp>
        <p:cxnSp>
          <p:nvCxnSpPr>
            <p:cNvPr id="41" name="Straight Arrow Connector 40"/>
            <p:cNvCxnSpPr>
              <a:stCxn id="37" idx="3"/>
            </p:cNvCxnSpPr>
            <p:nvPr/>
          </p:nvCxnSpPr>
          <p:spPr>
            <a:xfrm>
              <a:off x="3977608" y="3107201"/>
              <a:ext cx="1062090" cy="484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8" idx="3"/>
            </p:cNvCxnSpPr>
            <p:nvPr/>
          </p:nvCxnSpPr>
          <p:spPr>
            <a:xfrm>
              <a:off x="3977985" y="3572217"/>
              <a:ext cx="1046392"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9" idx="3"/>
              <a:endCxn id="36" idx="1"/>
            </p:cNvCxnSpPr>
            <p:nvPr/>
          </p:nvCxnSpPr>
          <p:spPr>
            <a:xfrm flipV="1">
              <a:off x="4022492" y="3897043"/>
              <a:ext cx="988662" cy="417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0" idx="3"/>
            </p:cNvCxnSpPr>
            <p:nvPr/>
          </p:nvCxnSpPr>
          <p:spPr>
            <a:xfrm flipV="1">
              <a:off x="4019749" y="4136668"/>
              <a:ext cx="1004628" cy="6700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6" idx="3"/>
              <a:endCxn id="35" idx="1"/>
            </p:cNvCxnSpPr>
            <p:nvPr/>
          </p:nvCxnSpPr>
          <p:spPr>
            <a:xfrm>
              <a:off x="5607792" y="3897043"/>
              <a:ext cx="267034" cy="8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54" name="Rectangle 53"/>
          <p:cNvSpPr/>
          <p:nvPr/>
        </p:nvSpPr>
        <p:spPr>
          <a:xfrm>
            <a:off x="4252740" y="2953004"/>
            <a:ext cx="4572000" cy="646331"/>
          </a:xfrm>
          <a:prstGeom prst="rect">
            <a:avLst/>
          </a:prstGeom>
        </p:spPr>
        <p:txBody>
          <a:bodyPr>
            <a:spAutoFit/>
          </a:bodyPr>
          <a:lstStyle/>
          <a:p>
            <a:r>
              <a:rPr lang="en-US" b="1" dirty="0"/>
              <a:t>Continuous Bag of Word Architecture</a:t>
            </a:r>
          </a:p>
          <a:p>
            <a:r>
              <a:rPr lang="en-US" b="1" dirty="0"/>
              <a:t>window size=2</a:t>
            </a:r>
            <a:endParaRPr lang="en-US" dirty="0"/>
          </a:p>
        </p:txBody>
      </p:sp>
    </p:spTree>
    <p:extLst>
      <p:ext uri="{BB962C8B-B14F-4D97-AF65-F5344CB8AC3E}">
        <p14:creationId xmlns:p14="http://schemas.microsoft.com/office/powerpoint/2010/main" val="31161493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503"/>
            <a:ext cx="8229600" cy="1143000"/>
          </a:xfrm>
          <a:solidFill>
            <a:schemeClr val="bg1"/>
          </a:solidFill>
        </p:spPr>
        <p:txBody>
          <a:bodyPr>
            <a:noAutofit/>
          </a:bodyPr>
          <a:lstStyle/>
          <a:p>
            <a:r>
              <a:rPr lang="en-US" sz="2400" dirty="0"/>
              <a:t>How to choose words to be placed at input and output during training: </a:t>
            </a:r>
            <a:r>
              <a:rPr lang="en-US" sz="2400" dirty="0">
                <a:solidFill>
                  <a:srgbClr val="0070C0"/>
                </a:solidFill>
              </a:rPr>
              <a:t>use  </a:t>
            </a:r>
            <a:r>
              <a:rPr lang="en-US" sz="2400" u="sng" dirty="0">
                <a:solidFill>
                  <a:srgbClr val="0070C0"/>
                </a:solidFill>
              </a:rPr>
              <a:t>Skip-gram model</a:t>
            </a:r>
            <a:endParaRPr lang="en-US" sz="1600" u="sng" dirty="0">
              <a:solidFill>
                <a:srgbClr val="0070C0"/>
              </a:solidFill>
            </a:endParaRPr>
          </a:p>
        </p:txBody>
      </p:sp>
      <p:sp>
        <p:nvSpPr>
          <p:cNvPr id="3" name="Content Placeholder 2"/>
          <p:cNvSpPr>
            <a:spLocks noGrp="1"/>
          </p:cNvSpPr>
          <p:nvPr>
            <p:ph idx="1"/>
          </p:nvPr>
        </p:nvSpPr>
        <p:spPr>
          <a:xfrm>
            <a:off x="762780" y="3678712"/>
            <a:ext cx="7924020" cy="2713185"/>
          </a:xfrm>
        </p:spPr>
        <p:txBody>
          <a:bodyPr>
            <a:normAutofit fontScale="92500" lnSpcReduction="10000"/>
          </a:bodyPr>
          <a:lstStyle/>
          <a:p>
            <a:r>
              <a:rPr lang="en-US" sz="2400" dirty="0"/>
              <a:t>Apply Skip-gram model: Uses x</a:t>
            </a:r>
            <a:r>
              <a:rPr lang="en-US" sz="2400" baseline="-25000" dirty="0"/>
              <a:t>i,</a:t>
            </a:r>
            <a:r>
              <a:rPr lang="en-US" sz="2400" dirty="0"/>
              <a:t> to predict x</a:t>
            </a:r>
            <a:r>
              <a:rPr lang="en-US" sz="2400" baseline="-25000" dirty="0"/>
              <a:t>i-2</a:t>
            </a:r>
            <a:r>
              <a:rPr lang="en-US" sz="2400" dirty="0"/>
              <a:t>, x</a:t>
            </a:r>
            <a:r>
              <a:rPr lang="en-US" sz="2400" baseline="-25000" dirty="0"/>
              <a:t>i-1,</a:t>
            </a:r>
            <a:r>
              <a:rPr lang="en-US" sz="2400" dirty="0"/>
              <a:t> x</a:t>
            </a:r>
            <a:r>
              <a:rPr lang="en-US" sz="2400" baseline="-25000" dirty="0"/>
              <a:t>i+1,</a:t>
            </a:r>
            <a:r>
              <a:rPr lang="en-US" sz="2400" dirty="0"/>
              <a:t> x</a:t>
            </a:r>
            <a:r>
              <a:rPr lang="en-US" sz="2400" baseline="-25000" dirty="0"/>
              <a:t>i+2 </a:t>
            </a:r>
            <a:r>
              <a:rPr lang="en-US" sz="2400" dirty="0"/>
              <a:t>during backpropagation training of the network, run the following steps: </a:t>
            </a:r>
          </a:p>
          <a:p>
            <a:r>
              <a:rPr lang="en-US" sz="2400" dirty="0"/>
              <a:t>X</a:t>
            </a:r>
            <a:r>
              <a:rPr lang="en-US" sz="2400" baseline="-25000" dirty="0"/>
              <a:t>i-2</a:t>
            </a:r>
            <a:r>
              <a:rPr lang="en-US" sz="2400" dirty="0"/>
              <a:t> </a:t>
            </a:r>
            <a:r>
              <a:rPr lang="en-US" sz="2400" dirty="0">
                <a:sym typeface="Wingdings" panose="05000000000000000000" pitchFamily="2" charset="2"/>
              </a:rPr>
              <a:t> input, X</a:t>
            </a:r>
            <a:r>
              <a:rPr lang="en-US" sz="2400" baseline="-25000" dirty="0">
                <a:sym typeface="Wingdings" panose="05000000000000000000" pitchFamily="2" charset="2"/>
              </a:rPr>
              <a:t>i</a:t>
            </a:r>
            <a:r>
              <a:rPr lang="en-US" sz="2400" dirty="0">
                <a:sym typeface="Wingdings" panose="05000000000000000000" pitchFamily="2" charset="2"/>
              </a:rPr>
              <a:t> output (run </a:t>
            </a:r>
            <a:r>
              <a:rPr lang="en-US" sz="2400" dirty="0"/>
              <a:t>backpropagation</a:t>
            </a:r>
            <a:r>
              <a:rPr lang="en-US" sz="2400" dirty="0">
                <a:sym typeface="Wingdings" panose="05000000000000000000" pitchFamily="2" charset="2"/>
              </a:rPr>
              <a:t> training)</a:t>
            </a:r>
          </a:p>
          <a:p>
            <a:r>
              <a:rPr lang="en-US" sz="2400" dirty="0"/>
              <a:t>X</a:t>
            </a:r>
            <a:r>
              <a:rPr lang="en-US" sz="2400" baseline="-25000" dirty="0"/>
              <a:t>i-1</a:t>
            </a:r>
            <a:r>
              <a:rPr lang="en-US" sz="2400" dirty="0"/>
              <a:t> </a:t>
            </a:r>
            <a:r>
              <a:rPr lang="en-US" sz="2400" dirty="0">
                <a:sym typeface="Wingdings" panose="05000000000000000000" pitchFamily="2" charset="2"/>
              </a:rPr>
              <a:t> input, X</a:t>
            </a:r>
            <a:r>
              <a:rPr lang="en-US" sz="2400" baseline="-25000" dirty="0">
                <a:sym typeface="Wingdings" panose="05000000000000000000" pitchFamily="2" charset="2"/>
              </a:rPr>
              <a:t>i</a:t>
            </a:r>
            <a:r>
              <a:rPr lang="en-US" sz="2400" dirty="0">
                <a:sym typeface="Wingdings" panose="05000000000000000000" pitchFamily="2" charset="2"/>
              </a:rPr>
              <a:t> output (run </a:t>
            </a:r>
            <a:r>
              <a:rPr lang="en-US" sz="2400" dirty="0"/>
              <a:t>backpropagation</a:t>
            </a:r>
            <a:r>
              <a:rPr lang="en-US" sz="2400" dirty="0">
                <a:sym typeface="Wingdings" panose="05000000000000000000" pitchFamily="2" charset="2"/>
              </a:rPr>
              <a:t> training)</a:t>
            </a:r>
          </a:p>
          <a:p>
            <a:r>
              <a:rPr lang="en-US" sz="2400" dirty="0"/>
              <a:t>X</a:t>
            </a:r>
            <a:r>
              <a:rPr lang="en-US" sz="2400" baseline="-25000" dirty="0"/>
              <a:t>i+1</a:t>
            </a:r>
            <a:r>
              <a:rPr lang="en-US" sz="2400" dirty="0"/>
              <a:t> </a:t>
            </a:r>
            <a:r>
              <a:rPr lang="en-US" sz="2400" dirty="0">
                <a:sym typeface="Wingdings" panose="05000000000000000000" pitchFamily="2" charset="2"/>
              </a:rPr>
              <a:t> input, X</a:t>
            </a:r>
            <a:r>
              <a:rPr lang="en-US" sz="2400" baseline="-25000" dirty="0">
                <a:sym typeface="Wingdings" panose="05000000000000000000" pitchFamily="2" charset="2"/>
              </a:rPr>
              <a:t>i</a:t>
            </a:r>
            <a:r>
              <a:rPr lang="en-US" sz="2400" dirty="0">
                <a:sym typeface="Wingdings" panose="05000000000000000000" pitchFamily="2" charset="2"/>
              </a:rPr>
              <a:t> output (run </a:t>
            </a:r>
            <a:r>
              <a:rPr lang="en-US" sz="2400" dirty="0"/>
              <a:t>backpropagation</a:t>
            </a:r>
            <a:r>
              <a:rPr lang="en-US" sz="2400" dirty="0">
                <a:sym typeface="Wingdings" panose="05000000000000000000" pitchFamily="2" charset="2"/>
              </a:rPr>
              <a:t> training)</a:t>
            </a:r>
          </a:p>
          <a:p>
            <a:r>
              <a:rPr lang="en-US" sz="2400" dirty="0"/>
              <a:t>X</a:t>
            </a:r>
            <a:r>
              <a:rPr lang="en-US" sz="2400" baseline="-25000" dirty="0"/>
              <a:t>i+2</a:t>
            </a:r>
            <a:r>
              <a:rPr lang="en-US" sz="2400" dirty="0"/>
              <a:t> </a:t>
            </a:r>
            <a:r>
              <a:rPr lang="en-US" sz="2400" dirty="0">
                <a:sym typeface="Wingdings" panose="05000000000000000000" pitchFamily="2" charset="2"/>
              </a:rPr>
              <a:t> input, X</a:t>
            </a:r>
            <a:r>
              <a:rPr lang="en-US" sz="2400" baseline="-25000" dirty="0">
                <a:sym typeface="Wingdings" panose="05000000000000000000" pitchFamily="2" charset="2"/>
              </a:rPr>
              <a:t>i</a:t>
            </a:r>
            <a:r>
              <a:rPr lang="en-US" sz="2400" dirty="0">
                <a:sym typeface="Wingdings" panose="05000000000000000000" pitchFamily="2" charset="2"/>
              </a:rPr>
              <a:t> output (run </a:t>
            </a:r>
            <a:r>
              <a:rPr lang="en-US" sz="2400" dirty="0"/>
              <a:t>backpropagation</a:t>
            </a:r>
            <a:r>
              <a:rPr lang="en-US" sz="2400" dirty="0">
                <a:sym typeface="Wingdings" panose="05000000000000000000" pitchFamily="2" charset="2"/>
              </a:rPr>
              <a:t> training)</a:t>
            </a:r>
          </a:p>
          <a:p>
            <a:r>
              <a:rPr lang="en-US" sz="2400" dirty="0">
                <a:solidFill>
                  <a:srgbClr val="FF0000"/>
                </a:solidFill>
                <a:sym typeface="Wingdings" panose="05000000000000000000" pitchFamily="2" charset="2"/>
              </a:rPr>
              <a:t>Training one pair by one pair (so it is slow, accurate, popular)</a:t>
            </a:r>
          </a:p>
          <a:p>
            <a:pPr marL="0" indent="0">
              <a:buNone/>
            </a:pPr>
            <a:endParaRPr lang="en-US" sz="2400" dirty="0"/>
          </a:p>
        </p:txBody>
      </p:sp>
      <p:sp>
        <p:nvSpPr>
          <p:cNvPr id="4" name="Footer Placeholder 3"/>
          <p:cNvSpPr>
            <a:spLocks noGrp="1"/>
          </p:cNvSpPr>
          <p:nvPr>
            <p:ph type="ftr" sz="quarter" idx="11"/>
          </p:nvPr>
        </p:nvSpPr>
        <p:spPr/>
        <p:txBody>
          <a:bodyPr/>
          <a:lstStyle/>
          <a:p>
            <a:r>
              <a:rPr lang="en-US"/>
              <a:t>Word  rep. &amp; seq2seq v240409a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41</a:t>
            </a:fld>
            <a:endParaRPr lang="en-US"/>
          </a:p>
        </p:txBody>
      </p:sp>
      <p:sp>
        <p:nvSpPr>
          <p:cNvPr id="6" name="Rectangle 5"/>
          <p:cNvSpPr/>
          <p:nvPr/>
        </p:nvSpPr>
        <p:spPr>
          <a:xfrm>
            <a:off x="2286000" y="3095049"/>
            <a:ext cx="4572000" cy="369332"/>
          </a:xfrm>
          <a:prstGeom prst="rect">
            <a:avLst/>
          </a:prstGeom>
        </p:spPr>
        <p:txBody>
          <a:bodyPr>
            <a:spAutoFit/>
          </a:bodyPr>
          <a:lstStyle/>
          <a:p>
            <a:r>
              <a:rPr lang="en-US" b="1" dirty="0">
                <a:solidFill>
                  <a:srgbClr val="222222"/>
                </a:solidFill>
                <a:latin typeface="Source Sans Pro"/>
              </a:rPr>
              <a:t>Skip-Gram Model, </a:t>
            </a:r>
            <a:r>
              <a:rPr lang="en-US" b="1" dirty="0"/>
              <a:t>window size=2</a:t>
            </a:r>
            <a:endParaRPr lang="en-US" dirty="0"/>
          </a:p>
        </p:txBody>
      </p:sp>
      <p:grpSp>
        <p:nvGrpSpPr>
          <p:cNvPr id="48" name="Group 47"/>
          <p:cNvGrpSpPr/>
          <p:nvPr/>
        </p:nvGrpSpPr>
        <p:grpSpPr>
          <a:xfrm>
            <a:off x="2895600" y="1253538"/>
            <a:ext cx="2188573" cy="1831986"/>
            <a:chOff x="6175222" y="1810544"/>
            <a:chExt cx="2188573" cy="1831986"/>
          </a:xfrm>
        </p:grpSpPr>
        <p:sp>
          <p:nvSpPr>
            <p:cNvPr id="49" name="TextBox 48"/>
            <p:cNvSpPr txBox="1"/>
            <p:nvPr/>
          </p:nvSpPr>
          <p:spPr>
            <a:xfrm>
              <a:off x="6175222" y="2566131"/>
              <a:ext cx="457176" cy="461665"/>
            </a:xfrm>
            <a:prstGeom prst="rect">
              <a:avLst/>
            </a:prstGeom>
            <a:noFill/>
            <a:ln>
              <a:solidFill>
                <a:schemeClr val="accent1"/>
              </a:solidFill>
            </a:ln>
          </p:spPr>
          <p:txBody>
            <a:bodyPr wrap="none" rtlCol="0">
              <a:spAutoFit/>
            </a:bodyPr>
            <a:lstStyle/>
            <a:p>
              <a:r>
                <a:rPr lang="en-US" sz="2400" dirty="0"/>
                <a:t>xi </a:t>
              </a:r>
            </a:p>
          </p:txBody>
        </p:sp>
        <p:sp>
          <p:nvSpPr>
            <p:cNvPr id="50" name="TextBox 49"/>
            <p:cNvSpPr txBox="1"/>
            <p:nvPr/>
          </p:nvSpPr>
          <p:spPr>
            <a:xfrm>
              <a:off x="7773569" y="1810544"/>
              <a:ext cx="545342" cy="369332"/>
            </a:xfrm>
            <a:prstGeom prst="rect">
              <a:avLst/>
            </a:prstGeom>
            <a:noFill/>
            <a:ln>
              <a:solidFill>
                <a:schemeClr val="accent1"/>
              </a:solidFill>
            </a:ln>
          </p:spPr>
          <p:txBody>
            <a:bodyPr wrap="none" rtlCol="0">
              <a:spAutoFit/>
            </a:bodyPr>
            <a:lstStyle/>
            <a:p>
              <a:r>
                <a:rPr lang="en-US" dirty="0"/>
                <a:t>Xi-2</a:t>
              </a:r>
            </a:p>
          </p:txBody>
        </p:sp>
        <p:sp>
          <p:nvSpPr>
            <p:cNvPr id="51" name="TextBox 50"/>
            <p:cNvSpPr txBox="1"/>
            <p:nvPr/>
          </p:nvSpPr>
          <p:spPr>
            <a:xfrm>
              <a:off x="7742910" y="2258587"/>
              <a:ext cx="545342" cy="369332"/>
            </a:xfrm>
            <a:prstGeom prst="rect">
              <a:avLst/>
            </a:prstGeom>
            <a:noFill/>
            <a:ln>
              <a:solidFill>
                <a:schemeClr val="accent1"/>
              </a:solidFill>
            </a:ln>
          </p:spPr>
          <p:txBody>
            <a:bodyPr wrap="none" rtlCol="0">
              <a:spAutoFit/>
            </a:bodyPr>
            <a:lstStyle/>
            <a:p>
              <a:r>
                <a:rPr lang="en-US" dirty="0"/>
                <a:t>Xi-1</a:t>
              </a:r>
            </a:p>
          </p:txBody>
        </p:sp>
        <p:sp>
          <p:nvSpPr>
            <p:cNvPr id="52" name="TextBox 51"/>
            <p:cNvSpPr txBox="1"/>
            <p:nvPr/>
          </p:nvSpPr>
          <p:spPr>
            <a:xfrm>
              <a:off x="7752603" y="2812585"/>
              <a:ext cx="590226" cy="369332"/>
            </a:xfrm>
            <a:prstGeom prst="rect">
              <a:avLst/>
            </a:prstGeom>
            <a:noFill/>
            <a:ln>
              <a:solidFill>
                <a:schemeClr val="accent1"/>
              </a:solidFill>
            </a:ln>
          </p:spPr>
          <p:txBody>
            <a:bodyPr wrap="none" rtlCol="0">
              <a:spAutoFit/>
            </a:bodyPr>
            <a:lstStyle/>
            <a:p>
              <a:r>
                <a:rPr lang="en-US" dirty="0"/>
                <a:t>Xi+1</a:t>
              </a:r>
            </a:p>
          </p:txBody>
        </p:sp>
        <p:sp>
          <p:nvSpPr>
            <p:cNvPr id="53" name="TextBox 52"/>
            <p:cNvSpPr txBox="1"/>
            <p:nvPr/>
          </p:nvSpPr>
          <p:spPr>
            <a:xfrm>
              <a:off x="7773569" y="3273198"/>
              <a:ext cx="590226" cy="369332"/>
            </a:xfrm>
            <a:prstGeom prst="rect">
              <a:avLst/>
            </a:prstGeom>
            <a:noFill/>
            <a:ln>
              <a:solidFill>
                <a:schemeClr val="accent1"/>
              </a:solidFill>
            </a:ln>
          </p:spPr>
          <p:txBody>
            <a:bodyPr wrap="none" rtlCol="0">
              <a:spAutoFit/>
            </a:bodyPr>
            <a:lstStyle/>
            <a:p>
              <a:r>
                <a:rPr lang="en-US" dirty="0"/>
                <a:t>Xi+2</a:t>
              </a:r>
            </a:p>
          </p:txBody>
        </p:sp>
        <p:cxnSp>
          <p:nvCxnSpPr>
            <p:cNvPr id="55" name="Straight Arrow Connector 54"/>
            <p:cNvCxnSpPr/>
            <p:nvPr/>
          </p:nvCxnSpPr>
          <p:spPr>
            <a:xfrm flipV="1">
              <a:off x="7277357" y="1995211"/>
              <a:ext cx="475246" cy="615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60" idx="3"/>
              <a:endCxn id="51" idx="1"/>
            </p:cNvCxnSpPr>
            <p:nvPr/>
          </p:nvCxnSpPr>
          <p:spPr>
            <a:xfrm flipV="1">
              <a:off x="7255914" y="2443253"/>
              <a:ext cx="486996" cy="352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52" idx="1"/>
            </p:cNvCxnSpPr>
            <p:nvPr/>
          </p:nvCxnSpPr>
          <p:spPr>
            <a:xfrm>
              <a:off x="7255914" y="2915923"/>
              <a:ext cx="496689" cy="81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6649680" y="2807681"/>
              <a:ext cx="288432" cy="16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53" idx="1"/>
            </p:cNvCxnSpPr>
            <p:nvPr/>
          </p:nvCxnSpPr>
          <p:spPr>
            <a:xfrm>
              <a:off x="7270107" y="3007204"/>
              <a:ext cx="503462" cy="450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6951114" y="2425931"/>
              <a:ext cx="304800" cy="738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6704479" y="1838911"/>
              <a:ext cx="785023" cy="646331"/>
            </a:xfrm>
            <a:prstGeom prst="rect">
              <a:avLst/>
            </a:prstGeom>
            <a:noFill/>
          </p:spPr>
          <p:txBody>
            <a:bodyPr wrap="none" rtlCol="0">
              <a:spAutoFit/>
            </a:bodyPr>
            <a:lstStyle/>
            <a:p>
              <a:r>
                <a:rPr lang="en-US" dirty="0"/>
                <a:t>Select</a:t>
              </a:r>
            </a:p>
            <a:p>
              <a:r>
                <a:rPr lang="en-US" dirty="0"/>
                <a:t>switch</a:t>
              </a:r>
            </a:p>
          </p:txBody>
        </p:sp>
      </p:grpSp>
    </p:spTree>
    <p:extLst>
      <p:ext uri="{BB962C8B-B14F-4D97-AF65-F5344CB8AC3E}">
        <p14:creationId xmlns:p14="http://schemas.microsoft.com/office/powerpoint/2010/main" val="40495030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43442"/>
            <a:ext cx="8229600" cy="487362"/>
          </a:xfrm>
        </p:spPr>
        <p:txBody>
          <a:bodyPr>
            <a:normAutofit fontScale="90000"/>
          </a:bodyPr>
          <a:lstStyle/>
          <a:p>
            <a:r>
              <a:rPr lang="en-US" sz="2700" dirty="0"/>
              <a:t>Skip-gram (window size=2) example: </a:t>
            </a:r>
            <a:br>
              <a:rPr lang="en-US" sz="2700" dirty="0"/>
            </a:br>
            <a:r>
              <a:rPr lang="en-US" sz="2700" dirty="0"/>
              <a:t>The quick brown fox jumps over the lazy dog. </a:t>
            </a:r>
            <a:br>
              <a:rPr lang="en-US" sz="2700" dirty="0"/>
            </a:br>
            <a:endParaRPr lang="en-US" dirty="0"/>
          </a:p>
        </p:txBody>
      </p:sp>
      <p:sp>
        <p:nvSpPr>
          <p:cNvPr id="3" name="Content Placeholder 2"/>
          <p:cNvSpPr>
            <a:spLocks noGrp="1"/>
          </p:cNvSpPr>
          <p:nvPr>
            <p:ph idx="1"/>
          </p:nvPr>
        </p:nvSpPr>
        <p:spPr/>
        <p:txBody>
          <a:bodyPr/>
          <a:lstStyle/>
          <a:p>
            <a:endParaRPr lang="en-US" sz="2400" dirty="0"/>
          </a:p>
          <a:p>
            <a:endParaRPr lang="en-US" dirty="0"/>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42</a:t>
            </a:fld>
            <a:endParaRPr lang="en-US"/>
          </a:p>
        </p:txBody>
      </p:sp>
      <p:graphicFrame>
        <p:nvGraphicFramePr>
          <p:cNvPr id="7" name="Table 6"/>
          <p:cNvGraphicFramePr>
            <a:graphicFrameLocks noGrp="1"/>
          </p:cNvGraphicFramePr>
          <p:nvPr/>
        </p:nvGraphicFramePr>
        <p:xfrm>
          <a:off x="558656" y="1030804"/>
          <a:ext cx="8534402" cy="5211488"/>
        </p:xfrm>
        <a:graphic>
          <a:graphicData uri="http://schemas.openxmlformats.org/drawingml/2006/table">
            <a:tbl>
              <a:tblPr firstRow="1" bandRow="1">
                <a:tableStyleId>{93296810-A885-4BE3-A3E7-6D5BEEA58F35}</a:tableStyleId>
              </a:tblPr>
              <a:tblGrid>
                <a:gridCol w="533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304800">
                  <a:extLst>
                    <a:ext uri="{9D8B030D-6E8A-4147-A177-3AD203B41FA5}">
                      <a16:colId xmlns:a16="http://schemas.microsoft.com/office/drawing/2014/main" val="20009"/>
                    </a:ext>
                  </a:extLst>
                </a:gridCol>
                <a:gridCol w="914400">
                  <a:extLst>
                    <a:ext uri="{9D8B030D-6E8A-4147-A177-3AD203B41FA5}">
                      <a16:colId xmlns:a16="http://schemas.microsoft.com/office/drawing/2014/main" val="20010"/>
                    </a:ext>
                  </a:extLst>
                </a:gridCol>
                <a:gridCol w="990602">
                  <a:extLst>
                    <a:ext uri="{9D8B030D-6E8A-4147-A177-3AD203B41FA5}">
                      <a16:colId xmlns:a16="http://schemas.microsoft.com/office/drawing/2014/main" val="20011"/>
                    </a:ext>
                  </a:extLst>
                </a:gridCol>
              </a:tblGrid>
              <a:tr h="228304">
                <a:tc gridSpan="9">
                  <a:txBody>
                    <a:bodyPr/>
                    <a:lstStyle/>
                    <a:p>
                      <a:pPr algn="ctr"/>
                      <a:r>
                        <a:rPr lang="en-US" u="none" dirty="0">
                          <a:solidFill>
                            <a:schemeClr val="tx1"/>
                          </a:solidFill>
                        </a:rPr>
                        <a:t>Target</a:t>
                      </a:r>
                      <a:r>
                        <a:rPr lang="en-US" u="none" baseline="0" dirty="0">
                          <a:solidFill>
                            <a:schemeClr val="tx1"/>
                          </a:solidFill>
                        </a:rPr>
                        <a:t> </a:t>
                      </a:r>
                      <a:r>
                        <a:rPr lang="en-US" u="none" dirty="0">
                          <a:solidFill>
                            <a:schemeClr val="tx1"/>
                          </a:solidFill>
                        </a:rPr>
                        <a:t>sentence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input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output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28304">
                <a:tc>
                  <a:txBody>
                    <a:bodyPr/>
                    <a:lstStyle/>
                    <a:p>
                      <a:r>
                        <a:rPr lang="en-US" u="sng" dirty="0">
                          <a:solidFill>
                            <a:schemeClr val="tx1"/>
                          </a:solidFill>
                        </a:rPr>
                        <a:t>The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r>
                        <a:rPr lang="en-US" u="none" dirty="0">
                          <a:solidFill>
                            <a:schemeClr val="tx1"/>
                          </a:solidFill>
                        </a:rPr>
                        <a:t>quick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u="none" dirty="0">
                          <a:solidFill>
                            <a:schemeClr val="tx1"/>
                          </a:solidFill>
                        </a:rPr>
                        <a:t>brown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fox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jumps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the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Lazy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dog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the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quick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0888">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sym typeface="Wingdings" panose="05000000000000000000" pitchFamily="2" charset="2"/>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the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brown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1000">
                <a:tc>
                  <a:txBody>
                    <a:bodyPr/>
                    <a:lstStyle/>
                    <a:p>
                      <a:r>
                        <a:rPr lang="en-US" u="none" dirty="0">
                          <a:solidFill>
                            <a:schemeClr val="tx1"/>
                          </a:solidFill>
                        </a:rPr>
                        <a:t>The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u="sng" dirty="0">
                          <a:solidFill>
                            <a:schemeClr val="tx1"/>
                          </a:solidFill>
                        </a:rPr>
                        <a:t>quick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r>
                        <a:rPr lang="en-US" u="none" dirty="0">
                          <a:solidFill>
                            <a:schemeClr val="tx1"/>
                          </a:solidFill>
                        </a:rPr>
                        <a:t>brown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u="none" dirty="0">
                          <a:solidFill>
                            <a:schemeClr val="tx1"/>
                          </a:solidFill>
                        </a:rPr>
                        <a:t>fox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jumps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the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Lazy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dog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quick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the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8100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sym typeface="Wingdings" panose="05000000000000000000" pitchFamily="2" charset="2"/>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quick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Brown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6772">
                <a:tc>
                  <a:txBody>
                    <a:bodyPr/>
                    <a:lstStyle/>
                    <a:p>
                      <a:endParaRPr lang="en-US"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quick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fox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6772">
                <a:tc>
                  <a:txBody>
                    <a:bodyPr/>
                    <a:lstStyle/>
                    <a:p>
                      <a:r>
                        <a:rPr lang="en-US" u="none" dirty="0">
                          <a:solidFill>
                            <a:schemeClr val="tx1"/>
                          </a:solidFill>
                        </a:rPr>
                        <a:t>The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u="none" dirty="0">
                          <a:solidFill>
                            <a:schemeClr val="tx1"/>
                          </a:solidFill>
                        </a:rPr>
                        <a:t>quick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u="sng" dirty="0">
                          <a:solidFill>
                            <a:schemeClr val="tx1"/>
                          </a:solidFill>
                        </a:rPr>
                        <a:t>brown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r>
                        <a:rPr lang="en-US" u="none" dirty="0">
                          <a:solidFill>
                            <a:schemeClr val="tx1"/>
                          </a:solidFill>
                        </a:rPr>
                        <a:t>fox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jumps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the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Lazy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dog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brown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the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3528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quick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5052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sym typeface="Wingdings" panose="05000000000000000000" pitchFamily="2" charset="2"/>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fox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6576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jumps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381000">
                <a:tc>
                  <a:txBody>
                    <a:bodyPr/>
                    <a:lstStyle/>
                    <a:p>
                      <a:r>
                        <a:rPr lang="en-US" u="none" dirty="0">
                          <a:solidFill>
                            <a:schemeClr val="tx1"/>
                          </a:solidFill>
                        </a:rPr>
                        <a:t>The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u="none" dirty="0">
                          <a:solidFill>
                            <a:schemeClr val="tx1"/>
                          </a:solidFill>
                        </a:rPr>
                        <a:t>quick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u="none" dirty="0">
                          <a:solidFill>
                            <a:schemeClr val="tx1"/>
                          </a:solidFill>
                        </a:rPr>
                        <a:t>brown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u="sng" dirty="0">
                          <a:solidFill>
                            <a:schemeClr val="tx1"/>
                          </a:solidFill>
                        </a:rPr>
                        <a:t>fox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r>
                        <a:rPr lang="en-US" dirty="0">
                          <a:solidFill>
                            <a:schemeClr val="tx1"/>
                          </a:solidFill>
                        </a:rPr>
                        <a:t>jumps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the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Lazy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dog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fox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quick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04800">
                <a:tc>
                  <a:txBody>
                    <a:bodyPr/>
                    <a:lstStyle/>
                    <a:p>
                      <a:endParaRPr lang="en-US"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fox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brown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20040">
                <a:tc>
                  <a:txBody>
                    <a:bodyPr/>
                    <a:lstStyle/>
                    <a:p>
                      <a:endParaRPr lang="en-US"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sym typeface="Wingdings" panose="05000000000000000000" pitchFamily="2" charset="2"/>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fox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jumps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316822">
                <a:tc>
                  <a:txBody>
                    <a:bodyPr/>
                    <a:lstStyle/>
                    <a:p>
                      <a:endParaRPr lang="en-US"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fox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bl>
          </a:graphicData>
        </a:graphic>
      </p:graphicFrame>
      <p:sp>
        <p:nvSpPr>
          <p:cNvPr id="9" name="TextBox 8"/>
          <p:cNvSpPr txBox="1"/>
          <p:nvPr/>
        </p:nvSpPr>
        <p:spPr>
          <a:xfrm>
            <a:off x="7391400" y="661472"/>
            <a:ext cx="1587358" cy="369332"/>
          </a:xfrm>
          <a:prstGeom prst="rect">
            <a:avLst/>
          </a:prstGeom>
          <a:noFill/>
        </p:spPr>
        <p:txBody>
          <a:bodyPr wrap="none" rtlCol="0">
            <a:spAutoFit/>
          </a:bodyPr>
          <a:lstStyle/>
          <a:p>
            <a:r>
              <a:rPr lang="en-US" dirty="0"/>
              <a:t>During training</a:t>
            </a:r>
          </a:p>
        </p:txBody>
      </p:sp>
      <p:sp>
        <p:nvSpPr>
          <p:cNvPr id="10" name="Left Brace 9"/>
          <p:cNvSpPr/>
          <p:nvPr/>
        </p:nvSpPr>
        <p:spPr>
          <a:xfrm>
            <a:off x="6934201" y="2243931"/>
            <a:ext cx="152400" cy="1046161"/>
          </a:xfrm>
          <a:prstGeom prst="leftBrace">
            <a:avLst/>
          </a:prstGeom>
          <a:ln w="25400">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p:cNvSpPr/>
          <p:nvPr/>
        </p:nvSpPr>
        <p:spPr>
          <a:xfrm>
            <a:off x="6934201" y="3394867"/>
            <a:ext cx="152400" cy="1156496"/>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p:cNvSpPr/>
          <p:nvPr/>
        </p:nvSpPr>
        <p:spPr>
          <a:xfrm>
            <a:off x="6943726" y="4988716"/>
            <a:ext cx="152400" cy="1262859"/>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p:cNvSpPr/>
          <p:nvPr/>
        </p:nvSpPr>
        <p:spPr>
          <a:xfrm>
            <a:off x="6877052" y="1474788"/>
            <a:ext cx="152400" cy="643732"/>
          </a:xfrm>
          <a:prstGeom prst="leftBrace">
            <a:avLst/>
          </a:prstGeom>
          <a:ln w="25400">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130646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0216"/>
            <a:ext cx="8229600" cy="1143000"/>
          </a:xfrm>
        </p:spPr>
        <p:txBody>
          <a:bodyPr>
            <a:noAutofit/>
          </a:bodyPr>
          <a:lstStyle/>
          <a:p>
            <a:pPr algn="l"/>
            <a:r>
              <a:rPr lang="en-US" sz="4000" dirty="0">
                <a:solidFill>
                  <a:schemeClr val="tx2"/>
                </a:solidFill>
              </a:rPr>
              <a:t>Exercise 7: (Skip gram)</a:t>
            </a:r>
            <a:br>
              <a:rPr lang="en-US" sz="2800" dirty="0"/>
            </a:br>
            <a:r>
              <a:rPr lang="en-US" sz="2800" dirty="0"/>
              <a:t>2 possible architectural choices for word2vec : CBOW (</a:t>
            </a:r>
            <a:r>
              <a:rPr lang="en-US" sz="2800" b="1" dirty="0"/>
              <a:t>Continuous Bag of Word)</a:t>
            </a:r>
            <a:r>
              <a:rPr lang="en-US" sz="2800" dirty="0"/>
              <a:t> vs Skip gram to be used in training by backpropagation </a:t>
            </a:r>
            <a:br>
              <a:rPr lang="en-US" sz="2800" dirty="0"/>
            </a:br>
            <a:r>
              <a:rPr lang="en-US" sz="1800" dirty="0">
                <a:hlinkClick r:id="rId2"/>
              </a:rPr>
              <a:t>https://www.guru99.com/word-embedding-word2vec.html</a:t>
            </a:r>
            <a:r>
              <a:rPr lang="en-US" sz="1800" dirty="0"/>
              <a:t> </a:t>
            </a:r>
          </a:p>
        </p:txBody>
      </p:sp>
      <p:sp>
        <p:nvSpPr>
          <p:cNvPr id="3" name="Content Placeholder 2"/>
          <p:cNvSpPr>
            <a:spLocks noGrp="1"/>
          </p:cNvSpPr>
          <p:nvPr>
            <p:ph idx="1"/>
          </p:nvPr>
        </p:nvSpPr>
        <p:spPr>
          <a:xfrm>
            <a:off x="194194" y="2235774"/>
            <a:ext cx="4709160" cy="4037076"/>
          </a:xfrm>
        </p:spPr>
        <p:txBody>
          <a:bodyPr>
            <a:normAutofit/>
          </a:bodyPr>
          <a:lstStyle/>
          <a:p>
            <a:r>
              <a:rPr lang="en-US" dirty="0"/>
              <a:t>Skip-gram : window size=2, Use x</a:t>
            </a:r>
            <a:r>
              <a:rPr lang="en-US" baseline="-25000" dirty="0"/>
              <a:t>i </a:t>
            </a:r>
            <a:r>
              <a:rPr lang="en-US" dirty="0"/>
              <a:t>to predict x</a:t>
            </a:r>
            <a:r>
              <a:rPr lang="en-US" baseline="-25000" dirty="0"/>
              <a:t>i-2</a:t>
            </a:r>
            <a:r>
              <a:rPr lang="en-US" dirty="0"/>
              <a:t>, x</a:t>
            </a:r>
            <a:r>
              <a:rPr lang="en-US" baseline="-25000" dirty="0"/>
              <a:t>i-1,</a:t>
            </a:r>
            <a:r>
              <a:rPr lang="en-US" dirty="0"/>
              <a:t> x</a:t>
            </a:r>
            <a:r>
              <a:rPr lang="en-US" baseline="-25000" dirty="0"/>
              <a:t>i+1,</a:t>
            </a:r>
            <a:r>
              <a:rPr lang="en-US" dirty="0"/>
              <a:t> x</a:t>
            </a:r>
            <a:r>
              <a:rPr lang="en-US" baseline="-25000" dirty="0"/>
              <a:t>i+2 </a:t>
            </a:r>
          </a:p>
          <a:p>
            <a:r>
              <a:rPr lang="en-US" dirty="0">
                <a:solidFill>
                  <a:srgbClr val="0070C0"/>
                </a:solidFill>
              </a:rPr>
              <a:t>MC question: </a:t>
            </a:r>
          </a:p>
          <a:p>
            <a:r>
              <a:rPr lang="en-US" dirty="0">
                <a:solidFill>
                  <a:srgbClr val="0070C0"/>
                </a:solidFill>
              </a:rPr>
              <a:t>For this diagram, what is the window size M?</a:t>
            </a:r>
          </a:p>
          <a:p>
            <a:r>
              <a:rPr lang="en-US" dirty="0">
                <a:solidFill>
                  <a:srgbClr val="0070C0"/>
                </a:solidFill>
              </a:rPr>
              <a:t>Choices M=__?: 1,2,3,4</a:t>
            </a:r>
          </a:p>
          <a:p>
            <a:pPr marL="0" indent="0">
              <a:buNone/>
            </a:pPr>
            <a:endParaRPr lang="en-US" dirty="0"/>
          </a:p>
        </p:txBody>
      </p:sp>
      <p:sp>
        <p:nvSpPr>
          <p:cNvPr id="4" name="Footer Placeholder 3"/>
          <p:cNvSpPr>
            <a:spLocks noGrp="1"/>
          </p:cNvSpPr>
          <p:nvPr>
            <p:ph type="ftr" sz="quarter" idx="11"/>
          </p:nvPr>
        </p:nvSpPr>
        <p:spPr>
          <a:xfrm>
            <a:off x="1268574" y="6298238"/>
            <a:ext cx="2895600" cy="365125"/>
          </a:xfrm>
        </p:spPr>
        <p:txBody>
          <a:bodyPr/>
          <a:lstStyle/>
          <a:p>
            <a:r>
              <a:rPr lang="en-US"/>
              <a:t>Word  rep. &amp; seq2seq v240409a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43</a:t>
            </a:fld>
            <a:endParaRPr lang="en-US"/>
          </a:p>
        </p:txBody>
      </p:sp>
      <p:sp>
        <p:nvSpPr>
          <p:cNvPr id="28" name="Slide Number Placeholder 4"/>
          <p:cNvSpPr txBox="1">
            <a:spLocks/>
          </p:cNvSpPr>
          <p:nvPr/>
        </p:nvSpPr>
        <p:spPr>
          <a:xfrm>
            <a:off x="6784688" y="65024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12A529-2220-4038-9210-A21DB7BAEFCE}" type="slidenum">
              <a:rPr lang="en-US" smtClean="0"/>
              <a:pPr/>
              <a:t>43</a:t>
            </a:fld>
            <a:endParaRPr lang="en-US"/>
          </a:p>
        </p:txBody>
      </p:sp>
      <p:sp>
        <p:nvSpPr>
          <p:cNvPr id="55" name="TextBox 54"/>
          <p:cNvSpPr txBox="1"/>
          <p:nvPr/>
        </p:nvSpPr>
        <p:spPr>
          <a:xfrm>
            <a:off x="6375582" y="3468870"/>
            <a:ext cx="2743269" cy="369332"/>
          </a:xfrm>
          <a:prstGeom prst="rect">
            <a:avLst/>
          </a:prstGeom>
          <a:noFill/>
        </p:spPr>
        <p:txBody>
          <a:bodyPr wrap="square" rtlCol="0">
            <a:spAutoFit/>
          </a:bodyPr>
          <a:lstStyle/>
          <a:p>
            <a:r>
              <a:rPr lang="en-US" b="1" dirty="0"/>
              <a:t>Skip-gram window size=2</a:t>
            </a:r>
            <a:endParaRPr lang="en-US" dirty="0"/>
          </a:p>
        </p:txBody>
      </p:sp>
      <p:grpSp>
        <p:nvGrpSpPr>
          <p:cNvPr id="57" name="Group 56"/>
          <p:cNvGrpSpPr/>
          <p:nvPr/>
        </p:nvGrpSpPr>
        <p:grpSpPr>
          <a:xfrm>
            <a:off x="6225932" y="1777429"/>
            <a:ext cx="2188573" cy="1831986"/>
            <a:chOff x="6175222" y="1810544"/>
            <a:chExt cx="2188573" cy="1831986"/>
          </a:xfrm>
        </p:grpSpPr>
        <p:sp>
          <p:nvSpPr>
            <p:cNvPr id="58" name="TextBox 57"/>
            <p:cNvSpPr txBox="1"/>
            <p:nvPr/>
          </p:nvSpPr>
          <p:spPr>
            <a:xfrm>
              <a:off x="6175222" y="2566131"/>
              <a:ext cx="457176" cy="461665"/>
            </a:xfrm>
            <a:prstGeom prst="rect">
              <a:avLst/>
            </a:prstGeom>
            <a:noFill/>
            <a:ln>
              <a:solidFill>
                <a:schemeClr val="accent1"/>
              </a:solidFill>
            </a:ln>
          </p:spPr>
          <p:txBody>
            <a:bodyPr wrap="none" rtlCol="0">
              <a:spAutoFit/>
            </a:bodyPr>
            <a:lstStyle/>
            <a:p>
              <a:r>
                <a:rPr lang="en-US" sz="2400" dirty="0"/>
                <a:t>xi </a:t>
              </a:r>
            </a:p>
          </p:txBody>
        </p:sp>
        <p:sp>
          <p:nvSpPr>
            <p:cNvPr id="59" name="TextBox 58"/>
            <p:cNvSpPr txBox="1"/>
            <p:nvPr/>
          </p:nvSpPr>
          <p:spPr>
            <a:xfrm>
              <a:off x="7773569" y="1810544"/>
              <a:ext cx="545342" cy="369332"/>
            </a:xfrm>
            <a:prstGeom prst="rect">
              <a:avLst/>
            </a:prstGeom>
            <a:noFill/>
            <a:ln>
              <a:solidFill>
                <a:schemeClr val="accent1"/>
              </a:solidFill>
            </a:ln>
          </p:spPr>
          <p:txBody>
            <a:bodyPr wrap="none" rtlCol="0">
              <a:spAutoFit/>
            </a:bodyPr>
            <a:lstStyle/>
            <a:p>
              <a:r>
                <a:rPr lang="en-US" dirty="0"/>
                <a:t>Xi-2</a:t>
              </a:r>
            </a:p>
          </p:txBody>
        </p:sp>
        <p:sp>
          <p:nvSpPr>
            <p:cNvPr id="60" name="TextBox 59"/>
            <p:cNvSpPr txBox="1"/>
            <p:nvPr/>
          </p:nvSpPr>
          <p:spPr>
            <a:xfrm>
              <a:off x="7742910" y="2258587"/>
              <a:ext cx="545342" cy="369332"/>
            </a:xfrm>
            <a:prstGeom prst="rect">
              <a:avLst/>
            </a:prstGeom>
            <a:noFill/>
            <a:ln>
              <a:solidFill>
                <a:schemeClr val="accent1"/>
              </a:solidFill>
            </a:ln>
          </p:spPr>
          <p:txBody>
            <a:bodyPr wrap="none" rtlCol="0">
              <a:spAutoFit/>
            </a:bodyPr>
            <a:lstStyle/>
            <a:p>
              <a:r>
                <a:rPr lang="en-US" dirty="0"/>
                <a:t>Xi-1</a:t>
              </a:r>
            </a:p>
          </p:txBody>
        </p:sp>
        <p:sp>
          <p:nvSpPr>
            <p:cNvPr id="61" name="TextBox 60"/>
            <p:cNvSpPr txBox="1"/>
            <p:nvPr/>
          </p:nvSpPr>
          <p:spPr>
            <a:xfrm>
              <a:off x="7752603" y="2812585"/>
              <a:ext cx="590226" cy="369332"/>
            </a:xfrm>
            <a:prstGeom prst="rect">
              <a:avLst/>
            </a:prstGeom>
            <a:noFill/>
            <a:ln>
              <a:solidFill>
                <a:schemeClr val="accent1"/>
              </a:solidFill>
            </a:ln>
          </p:spPr>
          <p:txBody>
            <a:bodyPr wrap="none" rtlCol="0">
              <a:spAutoFit/>
            </a:bodyPr>
            <a:lstStyle/>
            <a:p>
              <a:r>
                <a:rPr lang="en-US" dirty="0"/>
                <a:t>Xi+1</a:t>
              </a:r>
            </a:p>
          </p:txBody>
        </p:sp>
        <p:sp>
          <p:nvSpPr>
            <p:cNvPr id="62" name="TextBox 61"/>
            <p:cNvSpPr txBox="1"/>
            <p:nvPr/>
          </p:nvSpPr>
          <p:spPr>
            <a:xfrm>
              <a:off x="7773569" y="3273198"/>
              <a:ext cx="590226" cy="369332"/>
            </a:xfrm>
            <a:prstGeom prst="rect">
              <a:avLst/>
            </a:prstGeom>
            <a:noFill/>
            <a:ln>
              <a:solidFill>
                <a:schemeClr val="accent1"/>
              </a:solidFill>
            </a:ln>
          </p:spPr>
          <p:txBody>
            <a:bodyPr wrap="none" rtlCol="0">
              <a:spAutoFit/>
            </a:bodyPr>
            <a:lstStyle/>
            <a:p>
              <a:r>
                <a:rPr lang="en-US" dirty="0"/>
                <a:t>Xi+2</a:t>
              </a:r>
            </a:p>
          </p:txBody>
        </p:sp>
        <p:cxnSp>
          <p:nvCxnSpPr>
            <p:cNvPr id="63" name="Straight Arrow Connector 62"/>
            <p:cNvCxnSpPr/>
            <p:nvPr/>
          </p:nvCxnSpPr>
          <p:spPr>
            <a:xfrm flipV="1">
              <a:off x="7277357" y="1995211"/>
              <a:ext cx="475246" cy="615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68" idx="3"/>
              <a:endCxn id="60" idx="1"/>
            </p:cNvCxnSpPr>
            <p:nvPr/>
          </p:nvCxnSpPr>
          <p:spPr>
            <a:xfrm flipV="1">
              <a:off x="7255914" y="2443253"/>
              <a:ext cx="486996" cy="352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endCxn id="61" idx="1"/>
            </p:cNvCxnSpPr>
            <p:nvPr/>
          </p:nvCxnSpPr>
          <p:spPr>
            <a:xfrm>
              <a:off x="7255914" y="2915923"/>
              <a:ext cx="496689" cy="81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6649680" y="2807681"/>
              <a:ext cx="288432" cy="16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endCxn id="62" idx="1"/>
            </p:cNvCxnSpPr>
            <p:nvPr/>
          </p:nvCxnSpPr>
          <p:spPr>
            <a:xfrm>
              <a:off x="7270107" y="3007204"/>
              <a:ext cx="503462" cy="450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6951114" y="2425931"/>
              <a:ext cx="304800" cy="738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04479" y="1838911"/>
              <a:ext cx="785023" cy="646331"/>
            </a:xfrm>
            <a:prstGeom prst="rect">
              <a:avLst/>
            </a:prstGeom>
            <a:noFill/>
          </p:spPr>
          <p:txBody>
            <a:bodyPr wrap="none" rtlCol="0">
              <a:spAutoFit/>
            </a:bodyPr>
            <a:lstStyle/>
            <a:p>
              <a:r>
                <a:rPr lang="en-US" dirty="0"/>
                <a:t>Select</a:t>
              </a:r>
            </a:p>
            <a:p>
              <a:r>
                <a:rPr lang="en-US" dirty="0"/>
                <a:t>switch</a:t>
              </a:r>
            </a:p>
          </p:txBody>
        </p:sp>
      </p:grpSp>
      <p:grpSp>
        <p:nvGrpSpPr>
          <p:cNvPr id="6" name="Group 5">
            <a:extLst>
              <a:ext uri="{FF2B5EF4-FFF2-40B4-BE49-F238E27FC236}">
                <a16:creationId xmlns:a16="http://schemas.microsoft.com/office/drawing/2014/main" id="{CB7EA104-B2DD-050B-A140-692072DCC961}"/>
              </a:ext>
            </a:extLst>
          </p:cNvPr>
          <p:cNvGrpSpPr/>
          <p:nvPr/>
        </p:nvGrpSpPr>
        <p:grpSpPr>
          <a:xfrm>
            <a:off x="6211962" y="4053985"/>
            <a:ext cx="2200986" cy="2711168"/>
            <a:chOff x="5067824" y="3703688"/>
            <a:chExt cx="2200986" cy="2711168"/>
          </a:xfrm>
        </p:grpSpPr>
        <p:sp>
          <p:nvSpPr>
            <p:cNvPr id="7" name="TextBox 6">
              <a:extLst>
                <a:ext uri="{FF2B5EF4-FFF2-40B4-BE49-F238E27FC236}">
                  <a16:creationId xmlns:a16="http://schemas.microsoft.com/office/drawing/2014/main" id="{CFE9082A-ECEE-CEA9-3324-C60B2CC63779}"/>
                </a:ext>
              </a:extLst>
            </p:cNvPr>
            <p:cNvSpPr txBox="1"/>
            <p:nvPr/>
          </p:nvSpPr>
          <p:spPr>
            <a:xfrm>
              <a:off x="5067824" y="4908055"/>
              <a:ext cx="457176" cy="461665"/>
            </a:xfrm>
            <a:prstGeom prst="rect">
              <a:avLst/>
            </a:prstGeom>
            <a:noFill/>
            <a:ln>
              <a:solidFill>
                <a:srgbClr val="FF0000"/>
              </a:solidFill>
            </a:ln>
          </p:spPr>
          <p:txBody>
            <a:bodyPr wrap="none" rtlCol="0">
              <a:spAutoFit/>
            </a:bodyPr>
            <a:lstStyle/>
            <a:p>
              <a:r>
                <a:rPr lang="en-US" sz="2400" dirty="0"/>
                <a:t>xi </a:t>
              </a:r>
            </a:p>
          </p:txBody>
        </p:sp>
        <p:sp>
          <p:nvSpPr>
            <p:cNvPr id="8" name="TextBox 7">
              <a:extLst>
                <a:ext uri="{FF2B5EF4-FFF2-40B4-BE49-F238E27FC236}">
                  <a16:creationId xmlns:a16="http://schemas.microsoft.com/office/drawing/2014/main" id="{A6E90ABD-5806-B98D-DED4-982AD70CAA95}"/>
                </a:ext>
              </a:extLst>
            </p:cNvPr>
            <p:cNvSpPr txBox="1"/>
            <p:nvPr/>
          </p:nvSpPr>
          <p:spPr>
            <a:xfrm>
              <a:off x="6666171" y="4152468"/>
              <a:ext cx="545342" cy="369332"/>
            </a:xfrm>
            <a:prstGeom prst="rect">
              <a:avLst/>
            </a:prstGeom>
            <a:noFill/>
            <a:ln>
              <a:solidFill>
                <a:srgbClr val="FF0000"/>
              </a:solidFill>
            </a:ln>
          </p:spPr>
          <p:txBody>
            <a:bodyPr wrap="none" rtlCol="0">
              <a:spAutoFit/>
            </a:bodyPr>
            <a:lstStyle/>
            <a:p>
              <a:r>
                <a:rPr lang="en-US" dirty="0"/>
                <a:t>Xi-2</a:t>
              </a:r>
            </a:p>
          </p:txBody>
        </p:sp>
        <p:sp>
          <p:nvSpPr>
            <p:cNvPr id="9" name="TextBox 8">
              <a:extLst>
                <a:ext uri="{FF2B5EF4-FFF2-40B4-BE49-F238E27FC236}">
                  <a16:creationId xmlns:a16="http://schemas.microsoft.com/office/drawing/2014/main" id="{D79ADA28-6091-9764-A5B1-7F0A6BE45F86}"/>
                </a:ext>
              </a:extLst>
            </p:cNvPr>
            <p:cNvSpPr txBox="1"/>
            <p:nvPr/>
          </p:nvSpPr>
          <p:spPr>
            <a:xfrm>
              <a:off x="6635512" y="4600511"/>
              <a:ext cx="545342" cy="369332"/>
            </a:xfrm>
            <a:prstGeom prst="rect">
              <a:avLst/>
            </a:prstGeom>
            <a:noFill/>
            <a:ln>
              <a:solidFill>
                <a:srgbClr val="FF0000"/>
              </a:solidFill>
            </a:ln>
          </p:spPr>
          <p:txBody>
            <a:bodyPr wrap="none" rtlCol="0">
              <a:spAutoFit/>
            </a:bodyPr>
            <a:lstStyle/>
            <a:p>
              <a:r>
                <a:rPr lang="en-US" dirty="0"/>
                <a:t>Xi-1</a:t>
              </a:r>
            </a:p>
          </p:txBody>
        </p:sp>
        <p:sp>
          <p:nvSpPr>
            <p:cNvPr id="10" name="TextBox 9">
              <a:extLst>
                <a:ext uri="{FF2B5EF4-FFF2-40B4-BE49-F238E27FC236}">
                  <a16:creationId xmlns:a16="http://schemas.microsoft.com/office/drawing/2014/main" id="{9CAE878E-14FB-EF25-7C63-780DCE9AD90B}"/>
                </a:ext>
              </a:extLst>
            </p:cNvPr>
            <p:cNvSpPr txBox="1"/>
            <p:nvPr/>
          </p:nvSpPr>
          <p:spPr>
            <a:xfrm>
              <a:off x="6645205" y="5154509"/>
              <a:ext cx="590226" cy="369332"/>
            </a:xfrm>
            <a:prstGeom prst="rect">
              <a:avLst/>
            </a:prstGeom>
            <a:noFill/>
            <a:ln>
              <a:solidFill>
                <a:srgbClr val="FF0000"/>
              </a:solidFill>
            </a:ln>
          </p:spPr>
          <p:txBody>
            <a:bodyPr wrap="none" rtlCol="0">
              <a:spAutoFit/>
            </a:bodyPr>
            <a:lstStyle/>
            <a:p>
              <a:r>
                <a:rPr lang="en-US" dirty="0"/>
                <a:t>Xi+1</a:t>
              </a:r>
            </a:p>
          </p:txBody>
        </p:sp>
        <p:sp>
          <p:nvSpPr>
            <p:cNvPr id="11" name="TextBox 10">
              <a:extLst>
                <a:ext uri="{FF2B5EF4-FFF2-40B4-BE49-F238E27FC236}">
                  <a16:creationId xmlns:a16="http://schemas.microsoft.com/office/drawing/2014/main" id="{C37495C4-A9BF-833C-3E82-318EAF4A7181}"/>
                </a:ext>
              </a:extLst>
            </p:cNvPr>
            <p:cNvSpPr txBox="1"/>
            <p:nvPr/>
          </p:nvSpPr>
          <p:spPr>
            <a:xfrm>
              <a:off x="6666171" y="5615122"/>
              <a:ext cx="590226" cy="369332"/>
            </a:xfrm>
            <a:prstGeom prst="rect">
              <a:avLst/>
            </a:prstGeom>
            <a:noFill/>
            <a:ln>
              <a:solidFill>
                <a:srgbClr val="FF0000"/>
              </a:solidFill>
            </a:ln>
          </p:spPr>
          <p:txBody>
            <a:bodyPr wrap="none" rtlCol="0">
              <a:spAutoFit/>
            </a:bodyPr>
            <a:lstStyle/>
            <a:p>
              <a:r>
                <a:rPr lang="en-US" dirty="0"/>
                <a:t>Xi+2</a:t>
              </a:r>
            </a:p>
          </p:txBody>
        </p:sp>
        <p:cxnSp>
          <p:nvCxnSpPr>
            <p:cNvPr id="12" name="Straight Arrow Connector 11">
              <a:extLst>
                <a:ext uri="{FF2B5EF4-FFF2-40B4-BE49-F238E27FC236}">
                  <a16:creationId xmlns:a16="http://schemas.microsoft.com/office/drawing/2014/main" id="{39232DBE-B11A-373D-DD96-BD46160DD330}"/>
                </a:ext>
              </a:extLst>
            </p:cNvPr>
            <p:cNvCxnSpPr/>
            <p:nvPr/>
          </p:nvCxnSpPr>
          <p:spPr>
            <a:xfrm flipV="1">
              <a:off x="6169959" y="4337135"/>
              <a:ext cx="475246" cy="6153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042A7AF-2431-B952-4A4B-2A9CEA8C0F84}"/>
                </a:ext>
              </a:extLst>
            </p:cNvPr>
            <p:cNvCxnSpPr>
              <a:stCxn id="17" idx="3"/>
              <a:endCxn id="9" idx="1"/>
            </p:cNvCxnSpPr>
            <p:nvPr/>
          </p:nvCxnSpPr>
          <p:spPr>
            <a:xfrm flipV="1">
              <a:off x="6148516" y="4785177"/>
              <a:ext cx="486996" cy="3520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570AB09-3997-E29B-35DA-D53F301CF3A7}"/>
                </a:ext>
              </a:extLst>
            </p:cNvPr>
            <p:cNvCxnSpPr>
              <a:endCxn id="10" idx="1"/>
            </p:cNvCxnSpPr>
            <p:nvPr/>
          </p:nvCxnSpPr>
          <p:spPr>
            <a:xfrm>
              <a:off x="6148516" y="5257847"/>
              <a:ext cx="496689" cy="813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B18E484-9253-D7D3-8D3A-B17CB02260CB}"/>
                </a:ext>
              </a:extLst>
            </p:cNvPr>
            <p:cNvCxnSpPr/>
            <p:nvPr/>
          </p:nvCxnSpPr>
          <p:spPr>
            <a:xfrm>
              <a:off x="5542282" y="5149605"/>
              <a:ext cx="288432" cy="16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34928A3-341F-E9E1-91A6-0E41E8742473}"/>
                </a:ext>
              </a:extLst>
            </p:cNvPr>
            <p:cNvCxnSpPr>
              <a:endCxn id="11" idx="1"/>
            </p:cNvCxnSpPr>
            <p:nvPr/>
          </p:nvCxnSpPr>
          <p:spPr>
            <a:xfrm>
              <a:off x="6162709" y="5349128"/>
              <a:ext cx="503462" cy="4506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3B5D050-8E1F-7B04-745F-E3A49CF3E843}"/>
                </a:ext>
              </a:extLst>
            </p:cNvPr>
            <p:cNvSpPr/>
            <p:nvPr/>
          </p:nvSpPr>
          <p:spPr>
            <a:xfrm>
              <a:off x="5843716" y="4767855"/>
              <a:ext cx="304800" cy="738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65F480D-D430-12CC-B214-6999BE8D2559}"/>
                </a:ext>
              </a:extLst>
            </p:cNvPr>
            <p:cNvSpPr txBox="1"/>
            <p:nvPr/>
          </p:nvSpPr>
          <p:spPr>
            <a:xfrm>
              <a:off x="5597081" y="4180835"/>
              <a:ext cx="785023" cy="646331"/>
            </a:xfrm>
            <a:prstGeom prst="rect">
              <a:avLst/>
            </a:prstGeom>
            <a:noFill/>
            <a:ln>
              <a:noFill/>
            </a:ln>
          </p:spPr>
          <p:txBody>
            <a:bodyPr wrap="none" rtlCol="0">
              <a:spAutoFit/>
            </a:bodyPr>
            <a:lstStyle/>
            <a:p>
              <a:r>
                <a:rPr lang="en-US" dirty="0"/>
                <a:t>Select</a:t>
              </a:r>
            </a:p>
            <a:p>
              <a:r>
                <a:rPr lang="en-US" dirty="0"/>
                <a:t>switch</a:t>
              </a:r>
            </a:p>
          </p:txBody>
        </p:sp>
        <p:sp>
          <p:nvSpPr>
            <p:cNvPr id="19" name="TextBox 18">
              <a:extLst>
                <a:ext uri="{FF2B5EF4-FFF2-40B4-BE49-F238E27FC236}">
                  <a16:creationId xmlns:a16="http://schemas.microsoft.com/office/drawing/2014/main" id="{2FDA575F-91E0-684D-19B7-325DC6B80ED1}"/>
                </a:ext>
              </a:extLst>
            </p:cNvPr>
            <p:cNvSpPr txBox="1"/>
            <p:nvPr/>
          </p:nvSpPr>
          <p:spPr>
            <a:xfrm>
              <a:off x="6635512" y="3703688"/>
              <a:ext cx="545342" cy="369332"/>
            </a:xfrm>
            <a:prstGeom prst="rect">
              <a:avLst/>
            </a:prstGeom>
            <a:noFill/>
            <a:ln>
              <a:solidFill>
                <a:srgbClr val="FF0000"/>
              </a:solidFill>
            </a:ln>
          </p:spPr>
          <p:txBody>
            <a:bodyPr wrap="none" rtlCol="0">
              <a:spAutoFit/>
            </a:bodyPr>
            <a:lstStyle/>
            <a:p>
              <a:r>
                <a:rPr lang="en-US" dirty="0"/>
                <a:t>Xi-3</a:t>
              </a:r>
            </a:p>
          </p:txBody>
        </p:sp>
        <p:sp>
          <p:nvSpPr>
            <p:cNvPr id="20" name="TextBox 19">
              <a:extLst>
                <a:ext uri="{FF2B5EF4-FFF2-40B4-BE49-F238E27FC236}">
                  <a16:creationId xmlns:a16="http://schemas.microsoft.com/office/drawing/2014/main" id="{053F1A83-A2CD-90EC-E2AE-A3ADF4B8C9E9}"/>
                </a:ext>
              </a:extLst>
            </p:cNvPr>
            <p:cNvSpPr txBox="1"/>
            <p:nvPr/>
          </p:nvSpPr>
          <p:spPr>
            <a:xfrm>
              <a:off x="6678584" y="6045524"/>
              <a:ext cx="590226" cy="369332"/>
            </a:xfrm>
            <a:prstGeom prst="rect">
              <a:avLst/>
            </a:prstGeom>
            <a:noFill/>
            <a:ln>
              <a:solidFill>
                <a:srgbClr val="FF0000"/>
              </a:solidFill>
            </a:ln>
          </p:spPr>
          <p:txBody>
            <a:bodyPr wrap="none" rtlCol="0">
              <a:spAutoFit/>
            </a:bodyPr>
            <a:lstStyle/>
            <a:p>
              <a:r>
                <a:rPr lang="en-US" dirty="0"/>
                <a:t>Xi+3</a:t>
              </a:r>
            </a:p>
          </p:txBody>
        </p:sp>
        <p:cxnSp>
          <p:nvCxnSpPr>
            <p:cNvPr id="21" name="Straight Arrow Connector 20">
              <a:extLst>
                <a:ext uri="{FF2B5EF4-FFF2-40B4-BE49-F238E27FC236}">
                  <a16:creationId xmlns:a16="http://schemas.microsoft.com/office/drawing/2014/main" id="{A1B009E1-2B13-4685-3F07-C5F0A18B49E9}"/>
                </a:ext>
              </a:extLst>
            </p:cNvPr>
            <p:cNvCxnSpPr>
              <a:endCxn id="19" idx="1"/>
            </p:cNvCxnSpPr>
            <p:nvPr/>
          </p:nvCxnSpPr>
          <p:spPr>
            <a:xfrm flipV="1">
              <a:off x="6183554" y="3888354"/>
              <a:ext cx="451958" cy="8968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C77AD03-855D-A362-4374-892D6502CB81}"/>
                </a:ext>
              </a:extLst>
            </p:cNvPr>
            <p:cNvCxnSpPr/>
            <p:nvPr/>
          </p:nvCxnSpPr>
          <p:spPr>
            <a:xfrm>
              <a:off x="6169959" y="5454185"/>
              <a:ext cx="475246" cy="6763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8194" name="Picture 2">
            <a:extLst>
              <a:ext uri="{FF2B5EF4-FFF2-40B4-BE49-F238E27FC236}">
                <a16:creationId xmlns:a16="http://schemas.microsoft.com/office/drawing/2014/main" id="{46D89F32-4C12-3266-93E4-075CC2750D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7433" y="3962400"/>
            <a:ext cx="1366790" cy="136679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9832E0F0-895E-8B46-E2B9-2AEFFF78CD30}"/>
              </a:ext>
            </a:extLst>
          </p:cNvPr>
          <p:cNvSpPr txBox="1"/>
          <p:nvPr/>
        </p:nvSpPr>
        <p:spPr>
          <a:xfrm>
            <a:off x="4565029" y="6362656"/>
            <a:ext cx="2895600" cy="369332"/>
          </a:xfrm>
          <a:prstGeom prst="rect">
            <a:avLst/>
          </a:prstGeom>
          <a:noFill/>
        </p:spPr>
        <p:txBody>
          <a:bodyPr wrap="square">
            <a:spAutoFit/>
          </a:bodyPr>
          <a:lstStyle/>
          <a:p>
            <a:r>
              <a:rPr lang="en-US" b="1" dirty="0"/>
              <a:t>Skip-gram window size=M</a:t>
            </a:r>
            <a:endParaRPr lang="en-US" dirty="0"/>
          </a:p>
        </p:txBody>
      </p:sp>
      <p:cxnSp>
        <p:nvCxnSpPr>
          <p:cNvPr id="26" name="Straight Connector 25">
            <a:extLst>
              <a:ext uri="{FF2B5EF4-FFF2-40B4-BE49-F238E27FC236}">
                <a16:creationId xmlns:a16="http://schemas.microsoft.com/office/drawing/2014/main" id="{D5550BDD-B035-A258-9CCC-96748BB077AE}"/>
              </a:ext>
            </a:extLst>
          </p:cNvPr>
          <p:cNvCxnSpPr/>
          <p:nvPr/>
        </p:nvCxnSpPr>
        <p:spPr>
          <a:xfrm>
            <a:off x="6375582" y="3962400"/>
            <a:ext cx="2692218" cy="0"/>
          </a:xfrm>
          <a:prstGeom prst="line">
            <a:avLst/>
          </a:prstGeom>
          <a:ln w="603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735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46998"/>
            <a:ext cx="8229600" cy="1143000"/>
          </a:xfrm>
        </p:spPr>
        <p:txBody>
          <a:bodyPr>
            <a:noAutofit/>
          </a:bodyPr>
          <a:lstStyle/>
          <a:p>
            <a:pPr algn="l"/>
            <a:r>
              <a:rPr lang="en-US" sz="4000" dirty="0">
                <a:solidFill>
                  <a:srgbClr val="FF0000"/>
                </a:solidFill>
              </a:rPr>
              <a:t>Answer 7: (Skip gram)</a:t>
            </a:r>
            <a:br>
              <a:rPr lang="en-US" sz="2800" dirty="0"/>
            </a:br>
            <a:r>
              <a:rPr lang="en-US" sz="2800" dirty="0"/>
              <a:t>2 possible architectural choices for word2vec : CBOW (</a:t>
            </a:r>
            <a:r>
              <a:rPr lang="en-US" sz="2800" b="1" dirty="0"/>
              <a:t>Continuous Bag of Word)</a:t>
            </a:r>
            <a:r>
              <a:rPr lang="en-US" sz="2800" dirty="0"/>
              <a:t> vs Skip gram to be used in training by backpropagation </a:t>
            </a:r>
            <a:br>
              <a:rPr lang="en-US" sz="3600" dirty="0"/>
            </a:br>
            <a:r>
              <a:rPr lang="en-US" sz="1600" dirty="0">
                <a:hlinkClick r:id="rId2"/>
              </a:rPr>
              <a:t>https://www.guru99.com/word-embedding-word2vec.html</a:t>
            </a:r>
            <a:r>
              <a:rPr lang="en-US" sz="1600" dirty="0"/>
              <a:t> </a:t>
            </a:r>
          </a:p>
        </p:txBody>
      </p:sp>
      <p:sp>
        <p:nvSpPr>
          <p:cNvPr id="3" name="Content Placeholder 2"/>
          <p:cNvSpPr>
            <a:spLocks noGrp="1"/>
          </p:cNvSpPr>
          <p:nvPr>
            <p:ph idx="1"/>
          </p:nvPr>
        </p:nvSpPr>
        <p:spPr>
          <a:xfrm>
            <a:off x="431808" y="2264894"/>
            <a:ext cx="4355635" cy="3450106"/>
          </a:xfrm>
        </p:spPr>
        <p:txBody>
          <a:bodyPr>
            <a:normAutofit/>
          </a:bodyPr>
          <a:lstStyle/>
          <a:p>
            <a:r>
              <a:rPr lang="en-US" dirty="0"/>
              <a:t>Skip-gram : window size=2, Use x</a:t>
            </a:r>
            <a:r>
              <a:rPr lang="en-US" baseline="-25000" dirty="0"/>
              <a:t>i </a:t>
            </a:r>
            <a:r>
              <a:rPr lang="en-US" dirty="0"/>
              <a:t>to predict x</a:t>
            </a:r>
            <a:r>
              <a:rPr lang="en-US" baseline="-25000" dirty="0"/>
              <a:t>i-2</a:t>
            </a:r>
            <a:r>
              <a:rPr lang="en-US" dirty="0"/>
              <a:t>, x</a:t>
            </a:r>
            <a:r>
              <a:rPr lang="en-US" baseline="-25000" dirty="0"/>
              <a:t>i-1,</a:t>
            </a:r>
            <a:r>
              <a:rPr lang="en-US" dirty="0"/>
              <a:t> x</a:t>
            </a:r>
            <a:r>
              <a:rPr lang="en-US" baseline="-25000" dirty="0"/>
              <a:t>i+1,</a:t>
            </a:r>
            <a:r>
              <a:rPr lang="en-US" dirty="0"/>
              <a:t> x</a:t>
            </a:r>
            <a:r>
              <a:rPr lang="en-US" baseline="-25000" dirty="0"/>
              <a:t>i+2 </a:t>
            </a:r>
          </a:p>
          <a:p>
            <a:r>
              <a:rPr lang="en-US" dirty="0">
                <a:solidFill>
                  <a:srgbClr val="FF0000"/>
                </a:solidFill>
              </a:rPr>
              <a:t>Answer: windows size =3</a:t>
            </a:r>
          </a:p>
        </p:txBody>
      </p:sp>
      <p:sp>
        <p:nvSpPr>
          <p:cNvPr id="4" name="Footer Placeholder 3"/>
          <p:cNvSpPr>
            <a:spLocks noGrp="1"/>
          </p:cNvSpPr>
          <p:nvPr>
            <p:ph type="ftr" sz="quarter" idx="11"/>
          </p:nvPr>
        </p:nvSpPr>
        <p:spPr/>
        <p:txBody>
          <a:bodyPr/>
          <a:lstStyle/>
          <a:p>
            <a:r>
              <a:rPr lang="en-US"/>
              <a:t>Word  rep. &amp; seq2seq v240409a</a:t>
            </a:r>
            <a:endParaRPr lang="en-US" dirty="0"/>
          </a:p>
        </p:txBody>
      </p:sp>
      <p:sp>
        <p:nvSpPr>
          <p:cNvPr id="28" name="Slide Number Placeholder 4"/>
          <p:cNvSpPr txBox="1">
            <a:spLocks/>
          </p:cNvSpPr>
          <p:nvPr/>
        </p:nvSpPr>
        <p:spPr>
          <a:xfrm>
            <a:off x="6443015" y="635513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12A529-2220-4038-9210-A21DB7BAEFCE}" type="slidenum">
              <a:rPr lang="en-US" smtClean="0"/>
              <a:pPr/>
              <a:t>44</a:t>
            </a:fld>
            <a:endParaRPr lang="en-US"/>
          </a:p>
        </p:txBody>
      </p:sp>
      <p:sp>
        <p:nvSpPr>
          <p:cNvPr id="55" name="TextBox 54"/>
          <p:cNvSpPr txBox="1"/>
          <p:nvPr/>
        </p:nvSpPr>
        <p:spPr>
          <a:xfrm>
            <a:off x="4934135" y="3251128"/>
            <a:ext cx="3916797" cy="369332"/>
          </a:xfrm>
          <a:prstGeom prst="rect">
            <a:avLst/>
          </a:prstGeom>
          <a:noFill/>
        </p:spPr>
        <p:txBody>
          <a:bodyPr wrap="square" rtlCol="0">
            <a:spAutoFit/>
          </a:bodyPr>
          <a:lstStyle/>
          <a:p>
            <a:r>
              <a:rPr lang="en-US" b="1" dirty="0"/>
              <a:t>Skip-gram window size=2</a:t>
            </a:r>
            <a:endParaRPr lang="en-US" dirty="0"/>
          </a:p>
        </p:txBody>
      </p:sp>
      <p:grpSp>
        <p:nvGrpSpPr>
          <p:cNvPr id="57" name="Group 56"/>
          <p:cNvGrpSpPr/>
          <p:nvPr/>
        </p:nvGrpSpPr>
        <p:grpSpPr>
          <a:xfrm>
            <a:off x="5970766" y="1836021"/>
            <a:ext cx="2188573" cy="1831986"/>
            <a:chOff x="6175222" y="1810544"/>
            <a:chExt cx="2188573" cy="1831986"/>
          </a:xfrm>
        </p:grpSpPr>
        <p:sp>
          <p:nvSpPr>
            <p:cNvPr id="58" name="TextBox 57"/>
            <p:cNvSpPr txBox="1"/>
            <p:nvPr/>
          </p:nvSpPr>
          <p:spPr>
            <a:xfrm>
              <a:off x="6175222" y="2566131"/>
              <a:ext cx="457176" cy="461665"/>
            </a:xfrm>
            <a:prstGeom prst="rect">
              <a:avLst/>
            </a:prstGeom>
            <a:noFill/>
            <a:ln>
              <a:solidFill>
                <a:schemeClr val="accent1"/>
              </a:solidFill>
            </a:ln>
          </p:spPr>
          <p:txBody>
            <a:bodyPr wrap="none" rtlCol="0">
              <a:spAutoFit/>
            </a:bodyPr>
            <a:lstStyle/>
            <a:p>
              <a:r>
                <a:rPr lang="en-US" sz="2400" dirty="0"/>
                <a:t>xi </a:t>
              </a:r>
            </a:p>
          </p:txBody>
        </p:sp>
        <p:sp>
          <p:nvSpPr>
            <p:cNvPr id="59" name="TextBox 58"/>
            <p:cNvSpPr txBox="1"/>
            <p:nvPr/>
          </p:nvSpPr>
          <p:spPr>
            <a:xfrm>
              <a:off x="7773569" y="1810544"/>
              <a:ext cx="545342" cy="369332"/>
            </a:xfrm>
            <a:prstGeom prst="rect">
              <a:avLst/>
            </a:prstGeom>
            <a:noFill/>
            <a:ln>
              <a:solidFill>
                <a:schemeClr val="accent1"/>
              </a:solidFill>
            </a:ln>
          </p:spPr>
          <p:txBody>
            <a:bodyPr wrap="none" rtlCol="0">
              <a:spAutoFit/>
            </a:bodyPr>
            <a:lstStyle/>
            <a:p>
              <a:r>
                <a:rPr lang="en-US" dirty="0"/>
                <a:t>Xi-2</a:t>
              </a:r>
            </a:p>
          </p:txBody>
        </p:sp>
        <p:sp>
          <p:nvSpPr>
            <p:cNvPr id="60" name="TextBox 59"/>
            <p:cNvSpPr txBox="1"/>
            <p:nvPr/>
          </p:nvSpPr>
          <p:spPr>
            <a:xfrm>
              <a:off x="7742910" y="2258587"/>
              <a:ext cx="545342" cy="369332"/>
            </a:xfrm>
            <a:prstGeom prst="rect">
              <a:avLst/>
            </a:prstGeom>
            <a:noFill/>
            <a:ln>
              <a:solidFill>
                <a:schemeClr val="accent1"/>
              </a:solidFill>
            </a:ln>
          </p:spPr>
          <p:txBody>
            <a:bodyPr wrap="none" rtlCol="0">
              <a:spAutoFit/>
            </a:bodyPr>
            <a:lstStyle/>
            <a:p>
              <a:r>
                <a:rPr lang="en-US" dirty="0"/>
                <a:t>Xi-1</a:t>
              </a:r>
            </a:p>
          </p:txBody>
        </p:sp>
        <p:sp>
          <p:nvSpPr>
            <p:cNvPr id="61" name="TextBox 60"/>
            <p:cNvSpPr txBox="1"/>
            <p:nvPr/>
          </p:nvSpPr>
          <p:spPr>
            <a:xfrm>
              <a:off x="7752603" y="2812585"/>
              <a:ext cx="590226" cy="369332"/>
            </a:xfrm>
            <a:prstGeom prst="rect">
              <a:avLst/>
            </a:prstGeom>
            <a:noFill/>
            <a:ln>
              <a:solidFill>
                <a:schemeClr val="accent1"/>
              </a:solidFill>
            </a:ln>
          </p:spPr>
          <p:txBody>
            <a:bodyPr wrap="none" rtlCol="0">
              <a:spAutoFit/>
            </a:bodyPr>
            <a:lstStyle/>
            <a:p>
              <a:r>
                <a:rPr lang="en-US" dirty="0"/>
                <a:t>Xi+1</a:t>
              </a:r>
            </a:p>
          </p:txBody>
        </p:sp>
        <p:sp>
          <p:nvSpPr>
            <p:cNvPr id="62" name="TextBox 61"/>
            <p:cNvSpPr txBox="1"/>
            <p:nvPr/>
          </p:nvSpPr>
          <p:spPr>
            <a:xfrm>
              <a:off x="7773569" y="3273198"/>
              <a:ext cx="590226" cy="369332"/>
            </a:xfrm>
            <a:prstGeom prst="rect">
              <a:avLst/>
            </a:prstGeom>
            <a:noFill/>
            <a:ln>
              <a:solidFill>
                <a:schemeClr val="accent1"/>
              </a:solidFill>
            </a:ln>
          </p:spPr>
          <p:txBody>
            <a:bodyPr wrap="none" rtlCol="0">
              <a:spAutoFit/>
            </a:bodyPr>
            <a:lstStyle/>
            <a:p>
              <a:r>
                <a:rPr lang="en-US" dirty="0"/>
                <a:t>Xi+2</a:t>
              </a:r>
            </a:p>
          </p:txBody>
        </p:sp>
        <p:cxnSp>
          <p:nvCxnSpPr>
            <p:cNvPr id="63" name="Straight Arrow Connector 62"/>
            <p:cNvCxnSpPr/>
            <p:nvPr/>
          </p:nvCxnSpPr>
          <p:spPr>
            <a:xfrm flipV="1">
              <a:off x="7277357" y="1995211"/>
              <a:ext cx="475246" cy="615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68" idx="3"/>
              <a:endCxn id="60" idx="1"/>
            </p:cNvCxnSpPr>
            <p:nvPr/>
          </p:nvCxnSpPr>
          <p:spPr>
            <a:xfrm flipV="1">
              <a:off x="7255914" y="2443253"/>
              <a:ext cx="486996" cy="352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endCxn id="61" idx="1"/>
            </p:cNvCxnSpPr>
            <p:nvPr/>
          </p:nvCxnSpPr>
          <p:spPr>
            <a:xfrm>
              <a:off x="7255914" y="2915923"/>
              <a:ext cx="496689" cy="81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6649680" y="2807681"/>
              <a:ext cx="288432" cy="16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endCxn id="62" idx="1"/>
            </p:cNvCxnSpPr>
            <p:nvPr/>
          </p:nvCxnSpPr>
          <p:spPr>
            <a:xfrm>
              <a:off x="7270107" y="3007204"/>
              <a:ext cx="503462" cy="450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6951114" y="2425931"/>
              <a:ext cx="304800" cy="738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04479" y="1838911"/>
              <a:ext cx="785023" cy="646331"/>
            </a:xfrm>
            <a:prstGeom prst="rect">
              <a:avLst/>
            </a:prstGeom>
            <a:noFill/>
          </p:spPr>
          <p:txBody>
            <a:bodyPr wrap="none" rtlCol="0">
              <a:spAutoFit/>
            </a:bodyPr>
            <a:lstStyle/>
            <a:p>
              <a:r>
                <a:rPr lang="en-US" dirty="0"/>
                <a:t>Select</a:t>
              </a:r>
            </a:p>
            <a:p>
              <a:r>
                <a:rPr lang="en-US" dirty="0"/>
                <a:t>switch</a:t>
              </a:r>
            </a:p>
          </p:txBody>
        </p:sp>
      </p:grpSp>
      <p:grpSp>
        <p:nvGrpSpPr>
          <p:cNvPr id="10" name="Group 9"/>
          <p:cNvGrpSpPr/>
          <p:nvPr/>
        </p:nvGrpSpPr>
        <p:grpSpPr>
          <a:xfrm>
            <a:off x="5067824" y="3703688"/>
            <a:ext cx="2200986" cy="2711168"/>
            <a:chOff x="5067824" y="3703688"/>
            <a:chExt cx="2200986" cy="2711168"/>
          </a:xfrm>
        </p:grpSpPr>
        <p:sp>
          <p:nvSpPr>
            <p:cNvPr id="22" name="TextBox 21"/>
            <p:cNvSpPr txBox="1"/>
            <p:nvPr/>
          </p:nvSpPr>
          <p:spPr>
            <a:xfrm>
              <a:off x="5067824" y="4908055"/>
              <a:ext cx="457176" cy="461665"/>
            </a:xfrm>
            <a:prstGeom prst="rect">
              <a:avLst/>
            </a:prstGeom>
            <a:noFill/>
            <a:ln>
              <a:solidFill>
                <a:srgbClr val="FF0000"/>
              </a:solidFill>
            </a:ln>
          </p:spPr>
          <p:txBody>
            <a:bodyPr wrap="none" rtlCol="0">
              <a:spAutoFit/>
            </a:bodyPr>
            <a:lstStyle/>
            <a:p>
              <a:r>
                <a:rPr lang="en-US" sz="2400" dirty="0"/>
                <a:t>xi </a:t>
              </a:r>
            </a:p>
          </p:txBody>
        </p:sp>
        <p:sp>
          <p:nvSpPr>
            <p:cNvPr id="23" name="TextBox 22"/>
            <p:cNvSpPr txBox="1"/>
            <p:nvPr/>
          </p:nvSpPr>
          <p:spPr>
            <a:xfrm>
              <a:off x="6666171" y="4152468"/>
              <a:ext cx="545342" cy="369332"/>
            </a:xfrm>
            <a:prstGeom prst="rect">
              <a:avLst/>
            </a:prstGeom>
            <a:noFill/>
            <a:ln>
              <a:solidFill>
                <a:srgbClr val="FF0000"/>
              </a:solidFill>
            </a:ln>
          </p:spPr>
          <p:txBody>
            <a:bodyPr wrap="none" rtlCol="0">
              <a:spAutoFit/>
            </a:bodyPr>
            <a:lstStyle/>
            <a:p>
              <a:r>
                <a:rPr lang="en-US" dirty="0"/>
                <a:t>Xi-2</a:t>
              </a:r>
            </a:p>
          </p:txBody>
        </p:sp>
        <p:sp>
          <p:nvSpPr>
            <p:cNvPr id="24" name="TextBox 23"/>
            <p:cNvSpPr txBox="1"/>
            <p:nvPr/>
          </p:nvSpPr>
          <p:spPr>
            <a:xfrm>
              <a:off x="6635512" y="4600511"/>
              <a:ext cx="545342" cy="369332"/>
            </a:xfrm>
            <a:prstGeom prst="rect">
              <a:avLst/>
            </a:prstGeom>
            <a:noFill/>
            <a:ln>
              <a:solidFill>
                <a:srgbClr val="FF0000"/>
              </a:solidFill>
            </a:ln>
          </p:spPr>
          <p:txBody>
            <a:bodyPr wrap="none" rtlCol="0">
              <a:spAutoFit/>
            </a:bodyPr>
            <a:lstStyle/>
            <a:p>
              <a:r>
                <a:rPr lang="en-US" dirty="0"/>
                <a:t>Xi-1</a:t>
              </a:r>
            </a:p>
          </p:txBody>
        </p:sp>
        <p:sp>
          <p:nvSpPr>
            <p:cNvPr id="25" name="TextBox 24"/>
            <p:cNvSpPr txBox="1"/>
            <p:nvPr/>
          </p:nvSpPr>
          <p:spPr>
            <a:xfrm>
              <a:off x="6645205" y="5154509"/>
              <a:ext cx="590226" cy="369332"/>
            </a:xfrm>
            <a:prstGeom prst="rect">
              <a:avLst/>
            </a:prstGeom>
            <a:noFill/>
            <a:ln>
              <a:solidFill>
                <a:srgbClr val="FF0000"/>
              </a:solidFill>
            </a:ln>
          </p:spPr>
          <p:txBody>
            <a:bodyPr wrap="none" rtlCol="0">
              <a:spAutoFit/>
            </a:bodyPr>
            <a:lstStyle/>
            <a:p>
              <a:r>
                <a:rPr lang="en-US" dirty="0"/>
                <a:t>Xi+1</a:t>
              </a:r>
            </a:p>
          </p:txBody>
        </p:sp>
        <p:sp>
          <p:nvSpPr>
            <p:cNvPr id="26" name="TextBox 25"/>
            <p:cNvSpPr txBox="1"/>
            <p:nvPr/>
          </p:nvSpPr>
          <p:spPr>
            <a:xfrm>
              <a:off x="6666171" y="5615122"/>
              <a:ext cx="590226" cy="369332"/>
            </a:xfrm>
            <a:prstGeom prst="rect">
              <a:avLst/>
            </a:prstGeom>
            <a:noFill/>
            <a:ln>
              <a:solidFill>
                <a:srgbClr val="FF0000"/>
              </a:solidFill>
            </a:ln>
          </p:spPr>
          <p:txBody>
            <a:bodyPr wrap="none" rtlCol="0">
              <a:spAutoFit/>
            </a:bodyPr>
            <a:lstStyle/>
            <a:p>
              <a:r>
                <a:rPr lang="en-US" dirty="0"/>
                <a:t>Xi+2</a:t>
              </a:r>
            </a:p>
          </p:txBody>
        </p:sp>
        <p:cxnSp>
          <p:nvCxnSpPr>
            <p:cNvPr id="27" name="Straight Arrow Connector 26"/>
            <p:cNvCxnSpPr/>
            <p:nvPr/>
          </p:nvCxnSpPr>
          <p:spPr>
            <a:xfrm flipV="1">
              <a:off x="6169959" y="4337135"/>
              <a:ext cx="475246" cy="6153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33" idx="3"/>
              <a:endCxn id="24" idx="1"/>
            </p:cNvCxnSpPr>
            <p:nvPr/>
          </p:nvCxnSpPr>
          <p:spPr>
            <a:xfrm flipV="1">
              <a:off x="6148516" y="4785177"/>
              <a:ext cx="486996" cy="3520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25" idx="1"/>
            </p:cNvCxnSpPr>
            <p:nvPr/>
          </p:nvCxnSpPr>
          <p:spPr>
            <a:xfrm>
              <a:off x="6148516" y="5257847"/>
              <a:ext cx="496689" cy="813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542282" y="5149605"/>
              <a:ext cx="288432" cy="16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26" idx="1"/>
            </p:cNvCxnSpPr>
            <p:nvPr/>
          </p:nvCxnSpPr>
          <p:spPr>
            <a:xfrm>
              <a:off x="6162709" y="5349128"/>
              <a:ext cx="503462" cy="4506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843716" y="4767855"/>
              <a:ext cx="304800" cy="738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597081" y="4180835"/>
              <a:ext cx="785023" cy="646331"/>
            </a:xfrm>
            <a:prstGeom prst="rect">
              <a:avLst/>
            </a:prstGeom>
            <a:noFill/>
            <a:ln>
              <a:noFill/>
            </a:ln>
          </p:spPr>
          <p:txBody>
            <a:bodyPr wrap="none" rtlCol="0">
              <a:spAutoFit/>
            </a:bodyPr>
            <a:lstStyle/>
            <a:p>
              <a:r>
                <a:rPr lang="en-US" dirty="0"/>
                <a:t>Select</a:t>
              </a:r>
            </a:p>
            <a:p>
              <a:r>
                <a:rPr lang="en-US" dirty="0"/>
                <a:t>switch</a:t>
              </a:r>
            </a:p>
          </p:txBody>
        </p:sp>
        <p:sp>
          <p:nvSpPr>
            <p:cNvPr id="35" name="TextBox 34"/>
            <p:cNvSpPr txBox="1"/>
            <p:nvPr/>
          </p:nvSpPr>
          <p:spPr>
            <a:xfrm>
              <a:off x="6635512" y="3703688"/>
              <a:ext cx="545342" cy="369332"/>
            </a:xfrm>
            <a:prstGeom prst="rect">
              <a:avLst/>
            </a:prstGeom>
            <a:noFill/>
            <a:ln>
              <a:solidFill>
                <a:srgbClr val="FF0000"/>
              </a:solidFill>
            </a:ln>
          </p:spPr>
          <p:txBody>
            <a:bodyPr wrap="none" rtlCol="0">
              <a:spAutoFit/>
            </a:bodyPr>
            <a:lstStyle/>
            <a:p>
              <a:r>
                <a:rPr lang="en-US" dirty="0"/>
                <a:t>Xi-3</a:t>
              </a:r>
            </a:p>
          </p:txBody>
        </p:sp>
        <p:sp>
          <p:nvSpPr>
            <p:cNvPr id="36" name="TextBox 35"/>
            <p:cNvSpPr txBox="1"/>
            <p:nvPr/>
          </p:nvSpPr>
          <p:spPr>
            <a:xfrm>
              <a:off x="6678584" y="6045524"/>
              <a:ext cx="590226" cy="369332"/>
            </a:xfrm>
            <a:prstGeom prst="rect">
              <a:avLst/>
            </a:prstGeom>
            <a:noFill/>
            <a:ln>
              <a:solidFill>
                <a:srgbClr val="FF0000"/>
              </a:solidFill>
            </a:ln>
          </p:spPr>
          <p:txBody>
            <a:bodyPr wrap="none" rtlCol="0">
              <a:spAutoFit/>
            </a:bodyPr>
            <a:lstStyle/>
            <a:p>
              <a:r>
                <a:rPr lang="en-US" dirty="0"/>
                <a:t>Xi+3</a:t>
              </a:r>
            </a:p>
          </p:txBody>
        </p:sp>
        <p:cxnSp>
          <p:nvCxnSpPr>
            <p:cNvPr id="37" name="Straight Arrow Connector 36"/>
            <p:cNvCxnSpPr>
              <a:endCxn id="35" idx="1"/>
            </p:cNvCxnSpPr>
            <p:nvPr/>
          </p:nvCxnSpPr>
          <p:spPr>
            <a:xfrm flipV="1">
              <a:off x="6183554" y="3888354"/>
              <a:ext cx="451958" cy="8968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169959" y="5454185"/>
              <a:ext cx="475246" cy="6763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p:nvSpPr>
        <p:spPr>
          <a:xfrm>
            <a:off x="3916674" y="5694215"/>
            <a:ext cx="3916797" cy="369332"/>
          </a:xfrm>
          <a:prstGeom prst="rect">
            <a:avLst/>
          </a:prstGeom>
          <a:noFill/>
        </p:spPr>
        <p:txBody>
          <a:bodyPr wrap="square" rtlCol="0">
            <a:spAutoFit/>
          </a:bodyPr>
          <a:lstStyle/>
          <a:p>
            <a:r>
              <a:rPr lang="en-US" b="1" dirty="0"/>
              <a:t>Skip-gram window size=3</a:t>
            </a:r>
            <a:endParaRPr lang="en-US" dirty="0"/>
          </a:p>
        </p:txBody>
      </p:sp>
      <p:sp>
        <p:nvSpPr>
          <p:cNvPr id="11" name="Slide Number Placeholder 10"/>
          <p:cNvSpPr>
            <a:spLocks noGrp="1"/>
          </p:cNvSpPr>
          <p:nvPr>
            <p:ph type="sldNum" sz="quarter" idx="12"/>
          </p:nvPr>
        </p:nvSpPr>
        <p:spPr/>
        <p:txBody>
          <a:bodyPr/>
          <a:lstStyle/>
          <a:p>
            <a:fld id="{7C12A529-2220-4038-9210-A21DB7BAEFCE}" type="slidenum">
              <a:rPr lang="en-US" smtClean="0"/>
              <a:t>44</a:t>
            </a:fld>
            <a:endParaRPr lang="en-US"/>
          </a:p>
        </p:txBody>
      </p:sp>
    </p:spTree>
    <p:extLst>
      <p:ext uri="{BB962C8B-B14F-4D97-AF65-F5344CB8AC3E}">
        <p14:creationId xmlns:p14="http://schemas.microsoft.com/office/powerpoint/2010/main" val="1389084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Training of word2vec by backpropagation </a:t>
            </a:r>
            <a:br>
              <a:rPr lang="en-US" dirty="0"/>
            </a:br>
            <a:r>
              <a:rPr lang="en-US" sz="2200" dirty="0">
                <a:hlinkClick r:id="rId2"/>
              </a:rPr>
              <a:t>https://towardsdatascience.com/word2vec-made-easy-139a31a4b8ae</a:t>
            </a:r>
            <a:br>
              <a:rPr lang="en-US" sz="2200" dirty="0"/>
            </a:br>
            <a:r>
              <a:rPr lang="en-US" sz="2000" dirty="0">
                <a:hlinkClick r:id="rId3"/>
              </a:rPr>
              <a:t>https://nearist.ai/word2vec-tutorial%E2%80%8A-%E2%80%8Athe-skip-gram-model</a:t>
            </a:r>
            <a:br>
              <a:rPr lang="en-US" sz="2200" dirty="0"/>
            </a:br>
            <a:r>
              <a:rPr lang="en-US" sz="2000" dirty="0" err="1"/>
              <a:t>Mikolov</a:t>
            </a:r>
            <a:r>
              <a:rPr lang="en-US" sz="2000" dirty="0"/>
              <a:t>, Tomas, et al. "Distributed representations of words and phrases and their compositionality." </a:t>
            </a:r>
            <a:r>
              <a:rPr lang="en-US" sz="2000" i="1" dirty="0"/>
              <a:t>Advances in neural information processing systems</a:t>
            </a:r>
            <a:r>
              <a:rPr lang="en-US" sz="2000" dirty="0"/>
              <a:t>. 2013.</a:t>
            </a:r>
            <a:endParaRPr lang="en-US" sz="2200" dirty="0"/>
          </a:p>
        </p:txBody>
      </p:sp>
      <p:sp>
        <p:nvSpPr>
          <p:cNvPr id="3" name="Content Placeholder 2"/>
          <p:cNvSpPr>
            <a:spLocks noGrp="1"/>
          </p:cNvSpPr>
          <p:nvPr>
            <p:ph idx="1"/>
          </p:nvPr>
        </p:nvSpPr>
        <p:spPr>
          <a:xfrm>
            <a:off x="457200" y="1844674"/>
            <a:ext cx="8229600" cy="4525963"/>
          </a:xfrm>
        </p:spPr>
        <p:txBody>
          <a:bodyPr>
            <a:normAutofit fontScale="92500" lnSpcReduction="20000"/>
          </a:bodyPr>
          <a:lstStyle/>
          <a:p>
            <a:r>
              <a:rPr lang="en-US" dirty="0"/>
              <a:t>When </a:t>
            </a:r>
            <a:r>
              <a:rPr lang="en-US" i="1" dirty="0"/>
              <a:t>training</a:t>
            </a:r>
            <a:r>
              <a:rPr lang="en-US" dirty="0"/>
              <a:t> this network on word pairs (input and target word) (selected by skip-gram or CBOW--</a:t>
            </a:r>
            <a:r>
              <a:rPr lang="en-US" sz="3200" b="1" dirty="0"/>
              <a:t> Continuous Bag of Word</a:t>
            </a:r>
            <a:r>
              <a:rPr lang="en-US" dirty="0"/>
              <a:t>), the input is a one-hot vector representing the input word</a:t>
            </a:r>
          </a:p>
          <a:p>
            <a:r>
              <a:rPr lang="en-US" dirty="0"/>
              <a:t>During training, the target word (also a one-hot presentation) is placed at the output. </a:t>
            </a:r>
          </a:p>
          <a:p>
            <a:r>
              <a:rPr lang="en-US" dirty="0"/>
              <a:t>After word2vec training completes, when an unknown word is presented to the word2vec input, you only use the output of the hidden layer (300x1 floating point vector) for sub-sequent processing, e.g., machine translation.</a:t>
            </a:r>
          </a:p>
          <a:p>
            <a:endParaRPr lang="en-US" dirty="0"/>
          </a:p>
          <a:p>
            <a:endParaRPr lang="en-US" dirty="0"/>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45</a:t>
            </a:fld>
            <a:endParaRPr lang="en-US"/>
          </a:p>
        </p:txBody>
      </p:sp>
    </p:spTree>
    <p:extLst>
      <p:ext uri="{BB962C8B-B14F-4D97-AF65-F5344CB8AC3E}">
        <p14:creationId xmlns:p14="http://schemas.microsoft.com/office/powerpoint/2010/main" val="12915984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Training word2vec steps </a:t>
            </a:r>
            <a:r>
              <a:rPr lang="en-US" sz="4000" dirty="0">
                <a:solidFill>
                  <a:srgbClr val="FF0000"/>
                </a:solidFill>
              </a:rPr>
              <a:t>using skip-gram</a:t>
            </a:r>
            <a:br>
              <a:rPr lang="en-US" dirty="0"/>
            </a:br>
            <a:r>
              <a:rPr lang="en-US" sz="2700" dirty="0">
                <a:hlinkClick r:id="rId2"/>
              </a:rPr>
              <a:t>https://towardsdatascience.com/an-implementation-guide-to-word2vec-using-numpy-and-google-sheets-13445eebd281</a:t>
            </a:r>
            <a:endParaRPr lang="en-US" sz="7300" dirty="0"/>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arenR"/>
            </a:pPr>
            <a:r>
              <a:rPr lang="en-US" b="1" dirty="0"/>
              <a:t>Data Preparation</a:t>
            </a:r>
            <a:r>
              <a:rPr lang="en-US" dirty="0"/>
              <a:t> — Define corpus, clean, normalize and tokenize words</a:t>
            </a:r>
          </a:p>
          <a:p>
            <a:pPr marL="514350" indent="-514350">
              <a:buFont typeface="+mj-lt"/>
              <a:buAutoNum type="arabicParenR"/>
            </a:pPr>
            <a:r>
              <a:rPr lang="en-US" b="1" dirty="0"/>
              <a:t>Hyper-parameters</a:t>
            </a:r>
            <a:r>
              <a:rPr lang="en-US" dirty="0"/>
              <a:t> — Learning rate, epochs, window size, embedding size</a:t>
            </a:r>
          </a:p>
          <a:p>
            <a:pPr marL="514350" indent="-514350">
              <a:buFont typeface="+mj-lt"/>
              <a:buAutoNum type="arabicParenR"/>
            </a:pPr>
            <a:r>
              <a:rPr lang="en-US" b="1" dirty="0"/>
              <a:t>Generate Training Data</a:t>
            </a:r>
            <a:r>
              <a:rPr lang="en-US" dirty="0"/>
              <a:t> — Build vocabulary, one-hot encoding for words, build dictionaries that map id to word and vice versa</a:t>
            </a:r>
          </a:p>
          <a:p>
            <a:pPr marL="514350" indent="-514350">
              <a:buFont typeface="+mj-lt"/>
              <a:buAutoNum type="arabicParenR"/>
            </a:pPr>
            <a:r>
              <a:rPr lang="en-US" b="1" dirty="0"/>
              <a:t>Model Training</a:t>
            </a:r>
            <a:r>
              <a:rPr lang="en-US" dirty="0"/>
              <a:t> — Pass encoded words through forward pass, calculate error rate, adjust weights using backpropagation and compute loss</a:t>
            </a:r>
          </a:p>
          <a:p>
            <a:pPr marL="514350" indent="-514350">
              <a:buFont typeface="+mj-lt"/>
              <a:buAutoNum type="arabicParenR"/>
            </a:pPr>
            <a:r>
              <a:rPr lang="en-US" b="1" dirty="0"/>
              <a:t>Inference</a:t>
            </a:r>
            <a:r>
              <a:rPr lang="en-US" dirty="0"/>
              <a:t> — Get word vector and find similar words</a:t>
            </a:r>
          </a:p>
          <a:p>
            <a:endParaRPr lang="en-US" dirty="0"/>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46</a:t>
            </a:fld>
            <a:endParaRPr lang="en-US"/>
          </a:p>
        </p:txBody>
      </p:sp>
    </p:spTree>
    <p:extLst>
      <p:ext uri="{BB962C8B-B14F-4D97-AF65-F5344CB8AC3E}">
        <p14:creationId xmlns:p14="http://schemas.microsoft.com/office/powerpoint/2010/main" val="29058022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b="1" dirty="0"/>
              <a:t>1) Data Preparation</a:t>
            </a:r>
            <a:r>
              <a:rPr lang="en-US" dirty="0"/>
              <a:t> — Define corpus, clean, normalize and tokenize words</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i="1" dirty="0"/>
              <a:t>.. text data are unstructured and can be “dirty”. Cleaning them will involve steps such as removing stop words, punctuations, convert text to lowercase (actually depends on your use-case), replacing digits, </a:t>
            </a:r>
            <a:r>
              <a:rPr lang="en-US" i="1" dirty="0" err="1"/>
              <a:t>etc</a:t>
            </a:r>
            <a:endParaRPr lang="en-US" i="1" dirty="0"/>
          </a:p>
          <a:p>
            <a:r>
              <a:rPr lang="en-US" dirty="0"/>
              <a:t>normalize , Word Tokenization: </a:t>
            </a:r>
          </a:p>
          <a:p>
            <a:r>
              <a:rPr lang="en-US" dirty="0">
                <a:hlinkClick r:id="rId3"/>
              </a:rPr>
              <a:t>https://web.stanford.edu/~jurafsky/slp3/slides/2_TextProc.pdf</a:t>
            </a:r>
            <a:endParaRPr lang="en-US" dirty="0"/>
          </a:p>
          <a:p>
            <a:r>
              <a:rPr lang="en-US" i="1" dirty="0">
                <a:hlinkClick r:id="rId4"/>
              </a:rPr>
              <a:t>https://towardsdatascience.com/word-subword-and-character-based-tokenization-know-the-difference-ea0976b64e17</a:t>
            </a:r>
            <a:r>
              <a:rPr lang="en-US" i="1" dirty="0"/>
              <a:t> </a:t>
            </a:r>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47</a:t>
            </a:fld>
            <a:endParaRPr lang="en-US"/>
          </a:p>
        </p:txBody>
      </p:sp>
    </p:spTree>
    <p:extLst>
      <p:ext uri="{BB962C8B-B14F-4D97-AF65-F5344CB8AC3E}">
        <p14:creationId xmlns:p14="http://schemas.microsoft.com/office/powerpoint/2010/main" val="30317288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a:t>
            </a:r>
            <a:r>
              <a:rPr lang="en-US" b="1" dirty="0"/>
              <a:t>Hyper-parameters</a:t>
            </a:r>
            <a:r>
              <a:rPr lang="en-US" dirty="0"/>
              <a:t> </a:t>
            </a:r>
          </a:p>
        </p:txBody>
      </p:sp>
      <p:sp>
        <p:nvSpPr>
          <p:cNvPr id="3" name="Content Placeholder 2"/>
          <p:cNvSpPr>
            <a:spLocks noGrp="1"/>
          </p:cNvSpPr>
          <p:nvPr>
            <p:ph idx="1"/>
          </p:nvPr>
        </p:nvSpPr>
        <p:spPr/>
        <p:txBody>
          <a:bodyPr/>
          <a:lstStyle/>
          <a:p>
            <a:r>
              <a:rPr lang="en-US" dirty="0"/>
              <a:t>Parameters and values used in this example</a:t>
            </a:r>
          </a:p>
          <a:p>
            <a:r>
              <a:rPr lang="en-US" dirty="0"/>
              <a:t>Window size=2, how many neighboring words </a:t>
            </a:r>
          </a:p>
          <a:p>
            <a:r>
              <a:rPr lang="en-US" dirty="0"/>
              <a:t>n=10, dimension of the output vector</a:t>
            </a:r>
          </a:p>
          <a:p>
            <a:r>
              <a:rPr lang="en-US" dirty="0"/>
              <a:t>Epochs=50, training cycles</a:t>
            </a:r>
          </a:p>
          <a:p>
            <a:r>
              <a:rPr lang="en-US" dirty="0"/>
              <a:t>Learning rate =0.01, control update rate in backpropagation</a:t>
            </a:r>
          </a:p>
          <a:p>
            <a:r>
              <a:rPr lang="en-US" dirty="0"/>
              <a:t>Vocabulary =9 (a  small toy example)</a:t>
            </a:r>
          </a:p>
          <a:p>
            <a:endParaRPr lang="en-US" dirty="0"/>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48</a:t>
            </a:fld>
            <a:endParaRPr lang="en-US"/>
          </a:p>
        </p:txBody>
      </p:sp>
    </p:spTree>
    <p:extLst>
      <p:ext uri="{BB962C8B-B14F-4D97-AF65-F5344CB8AC3E}">
        <p14:creationId xmlns:p14="http://schemas.microsoft.com/office/powerpoint/2010/main" val="31785660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Example of window size =2 of a sentence</a:t>
            </a:r>
            <a:br>
              <a:rPr lang="en-US" sz="3600" dirty="0"/>
            </a:br>
            <a:r>
              <a:rPr lang="en-US" sz="1200" dirty="0">
                <a:hlinkClick r:id="rId2"/>
              </a:rPr>
              <a:t>https://towardsdatascience.com/an-implementation-guide-to-word2vec-using-numpy-and-google-sheets-13445eebd281</a:t>
            </a:r>
            <a:endParaRPr lang="en-US" sz="3600" dirty="0"/>
          </a:p>
        </p:txBody>
      </p:sp>
      <p:sp>
        <p:nvSpPr>
          <p:cNvPr id="3" name="Content Placeholder 2"/>
          <p:cNvSpPr>
            <a:spLocks noGrp="1"/>
          </p:cNvSpPr>
          <p:nvPr>
            <p:ph idx="1"/>
          </p:nvPr>
        </p:nvSpPr>
        <p:spPr>
          <a:xfrm>
            <a:off x="914400" y="1724623"/>
            <a:ext cx="8229600" cy="4525963"/>
          </a:xfrm>
        </p:spPr>
        <p:txBody>
          <a:bodyPr/>
          <a:lstStyle/>
          <a:p>
            <a:r>
              <a:rPr lang="en-US" dirty="0"/>
              <a:t>10 windows, window#1 --&gt;  window#10 </a:t>
            </a:r>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49</a:t>
            </a:fld>
            <a:endParaRPr lang="en-US" dirty="0"/>
          </a:p>
        </p:txBody>
      </p:sp>
      <p:pic>
        <p:nvPicPr>
          <p:cNvPr id="41986" name="Picture 2" descr="https://cdn-images-1.medium.com/max/1200/1*tD7P83Bl7dB91iNwYHEmE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2293339"/>
            <a:ext cx="7143750" cy="45339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5800" y="1228506"/>
            <a:ext cx="7350154" cy="369332"/>
          </a:xfrm>
          <a:prstGeom prst="rect">
            <a:avLst/>
          </a:prstGeom>
          <a:noFill/>
        </p:spPr>
        <p:txBody>
          <a:bodyPr wrap="none" rtlCol="0">
            <a:spAutoFit/>
          </a:bodyPr>
          <a:lstStyle/>
          <a:p>
            <a:r>
              <a:rPr lang="en-US" dirty="0"/>
              <a:t>Using 1-skip-3-grams : see </a:t>
            </a:r>
            <a:r>
              <a:rPr lang="en-US" sz="1100" dirty="0">
                <a:hlinkClick r:id="rId4"/>
              </a:rPr>
              <a:t>https://www.reddit.com/r/learnmachinelearning/comments/9e4ihs/kskipngram/</a:t>
            </a:r>
            <a:endParaRPr lang="en-US" sz="1100" dirty="0"/>
          </a:p>
        </p:txBody>
      </p:sp>
      <p:sp>
        <p:nvSpPr>
          <p:cNvPr id="6" name="Rectangle 5"/>
          <p:cNvSpPr/>
          <p:nvPr/>
        </p:nvSpPr>
        <p:spPr>
          <a:xfrm>
            <a:off x="6794261" y="1521298"/>
            <a:ext cx="1651478" cy="369332"/>
          </a:xfrm>
          <a:prstGeom prst="rect">
            <a:avLst/>
          </a:prstGeom>
          <a:solidFill>
            <a:srgbClr val="FFC000"/>
          </a:solidFill>
        </p:spPr>
        <p:txBody>
          <a:bodyPr wrap="none">
            <a:spAutoFit/>
          </a:bodyPr>
          <a:lstStyle/>
          <a:p>
            <a:r>
              <a:rPr lang="en-US" dirty="0">
                <a:solidFill>
                  <a:srgbClr val="FF0000"/>
                </a:solidFill>
              </a:rPr>
              <a:t>using skip-gram</a:t>
            </a:r>
          </a:p>
        </p:txBody>
      </p:sp>
    </p:spTree>
    <p:extLst>
      <p:ext uri="{BB962C8B-B14F-4D97-AF65-F5344CB8AC3E}">
        <p14:creationId xmlns:p14="http://schemas.microsoft.com/office/powerpoint/2010/main" val="381647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r>
              <a:rPr lang="en-US" dirty="0"/>
              <a:t>1. Integer mapping example</a:t>
            </a:r>
          </a:p>
        </p:txBody>
      </p:sp>
      <p:sp>
        <p:nvSpPr>
          <p:cNvPr id="3" name="Content Placeholder 2"/>
          <p:cNvSpPr>
            <a:spLocks noGrp="1"/>
          </p:cNvSpPr>
          <p:nvPr>
            <p:ph idx="1"/>
          </p:nvPr>
        </p:nvSpPr>
        <p:spPr>
          <a:xfrm>
            <a:off x="461682" y="701675"/>
            <a:ext cx="8229600" cy="6019800"/>
          </a:xfrm>
        </p:spPr>
        <p:txBody>
          <a:bodyPr>
            <a:noAutofit/>
          </a:bodyPr>
          <a:lstStyle/>
          <a:p>
            <a:r>
              <a:rPr lang="en-US" sz="2400" dirty="0"/>
              <a:t>#interger_maaping.py, </a:t>
            </a:r>
            <a:r>
              <a:rPr lang="en-US" sz="2400" dirty="0" err="1"/>
              <a:t>khw</a:t>
            </a:r>
            <a:r>
              <a:rPr lang="en-US" sz="2400" dirty="0"/>
              <a:t> 1906, python using </a:t>
            </a:r>
            <a:r>
              <a:rPr lang="en-US" sz="2400" dirty="0" err="1"/>
              <a:t>tf-gpu</a:t>
            </a:r>
            <a:endParaRPr lang="en-US" sz="2400" dirty="0"/>
          </a:p>
          <a:p>
            <a:r>
              <a:rPr lang="en-US" sz="2400" dirty="0"/>
              <a:t>line="test :map a text string into a dictionary.”</a:t>
            </a:r>
          </a:p>
          <a:p>
            <a:r>
              <a:rPr lang="en-US" sz="2400" dirty="0" err="1"/>
              <a:t>word_list</a:t>
            </a:r>
            <a:r>
              <a:rPr lang="en-US" sz="2400" dirty="0"/>
              <a:t>={} #dictionary to hold the words</a:t>
            </a:r>
          </a:p>
          <a:p>
            <a:r>
              <a:rPr lang="en-US" sz="2400" dirty="0"/>
              <a:t>counter=0 #initialize the counter for words</a:t>
            </a:r>
          </a:p>
          <a:p>
            <a:r>
              <a:rPr lang="en-US" sz="2400" dirty="0"/>
              <a:t>for word in </a:t>
            </a:r>
            <a:r>
              <a:rPr lang="en-US" sz="2400" dirty="0" err="1"/>
              <a:t>line.lower</a:t>
            </a:r>
            <a:r>
              <a:rPr lang="en-US" sz="2400" dirty="0"/>
              <a:t>().split():#iterate over words</a:t>
            </a:r>
          </a:p>
          <a:p>
            <a:r>
              <a:rPr lang="en-US" sz="2400" dirty="0"/>
              <a:t>if word not in </a:t>
            </a:r>
            <a:r>
              <a:rPr lang="en-US" sz="2400" dirty="0" err="1"/>
              <a:t>word_list</a:t>
            </a:r>
            <a:r>
              <a:rPr lang="en-US" sz="2400" dirty="0"/>
              <a:t>: #check if word is in </a:t>
            </a:r>
            <a:r>
              <a:rPr lang="en-US" sz="2400" dirty="0" err="1"/>
              <a:t>dict</a:t>
            </a:r>
            <a:endParaRPr lang="en-US" sz="2400" dirty="0"/>
          </a:p>
          <a:p>
            <a:r>
              <a:rPr lang="en-US" sz="2400" dirty="0"/>
              <a:t>  </a:t>
            </a:r>
            <a:r>
              <a:rPr lang="en-US" sz="2400" dirty="0" err="1"/>
              <a:t>word_list</a:t>
            </a:r>
            <a:r>
              <a:rPr lang="en-US" sz="2400" dirty="0"/>
              <a:t>[word]=counter</a:t>
            </a:r>
          </a:p>
          <a:p>
            <a:r>
              <a:rPr lang="en-US" sz="2400" dirty="0"/>
              <a:t> counter+=1 #update the counter</a:t>
            </a:r>
          </a:p>
          <a:p>
            <a:r>
              <a:rPr lang="en-US" sz="2400" dirty="0"/>
              <a:t> print(</a:t>
            </a:r>
            <a:r>
              <a:rPr lang="en-US" sz="2400" dirty="0" err="1"/>
              <a:t>word_list</a:t>
            </a:r>
            <a:r>
              <a:rPr lang="en-US" sz="2400" dirty="0"/>
              <a:t>)</a:t>
            </a:r>
          </a:p>
          <a:p>
            <a:r>
              <a:rPr lang="en-US" sz="2400" dirty="0"/>
              <a:t>''‘ run python (</a:t>
            </a:r>
            <a:r>
              <a:rPr lang="en-US" sz="2400" dirty="0" err="1"/>
              <a:t>tf-gpu</a:t>
            </a:r>
            <a:r>
              <a:rPr lang="en-US" sz="2400" dirty="0"/>
              <a:t>), interger_maaping.py</a:t>
            </a:r>
          </a:p>
          <a:p>
            <a:r>
              <a:rPr lang="en-US" sz="2400" dirty="0"/>
              <a:t>{'this': 0, 'a': 1, 'test': 2, 'to': 3, 'find': 4, 'out': 5, 'how': 6, 'map': 7, 'text': 8, 'string': 9, 'into': 10, 'dictionary.': 11, 'we': 12, 'can': 13, 'us': 14, '</a:t>
            </a:r>
            <a:r>
              <a:rPr lang="en-US" sz="2400" dirty="0" err="1"/>
              <a:t>eit</a:t>
            </a:r>
            <a:r>
              <a:rPr lang="en-US" sz="2400" dirty="0"/>
              <a:t>': 15, 'fro': 16, 'machine': 17, 'translation': 18, 'etc.': 19}'''</a:t>
            </a:r>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5</a:t>
            </a:fld>
            <a:endParaRPr lang="en-US"/>
          </a:p>
        </p:txBody>
      </p:sp>
    </p:spTree>
    <p:extLst>
      <p:ext uri="{BB962C8B-B14F-4D97-AF65-F5344CB8AC3E}">
        <p14:creationId xmlns:p14="http://schemas.microsoft.com/office/powerpoint/2010/main" val="34540453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Another view : One-hot encoding for each target word and its context words</a:t>
            </a:r>
          </a:p>
        </p:txBody>
      </p:sp>
      <p:sp>
        <p:nvSpPr>
          <p:cNvPr id="3" name="Content Placeholder 2"/>
          <p:cNvSpPr>
            <a:spLocks noGrp="1"/>
          </p:cNvSpPr>
          <p:nvPr>
            <p:ph idx="1"/>
          </p:nvPr>
        </p:nvSpPr>
        <p:spPr/>
        <p:txBody>
          <a:bodyPr>
            <a:normAutofit/>
          </a:bodyPr>
          <a:lstStyle/>
          <a:p>
            <a:r>
              <a:rPr lang="en-US" sz="2400" dirty="0"/>
              <a:t>10 windows: Each window consists of both the target word and its context words, highlighted in orange and green respectively. (example: window size=2)</a:t>
            </a:r>
          </a:p>
          <a:p>
            <a:r>
              <a:rPr lang="en-US" sz="2400" dirty="0"/>
              <a:t># 1 [Target (</a:t>
            </a:r>
            <a:r>
              <a:rPr lang="en-US" sz="2400" b="1" dirty="0"/>
              <a:t>natural</a:t>
            </a:r>
            <a:r>
              <a:rPr lang="en-US" sz="2400" dirty="0"/>
              <a:t>)], [Context (</a:t>
            </a:r>
            <a:r>
              <a:rPr lang="en-US" sz="2400" i="1" dirty="0"/>
              <a:t>language</a:t>
            </a:r>
            <a:r>
              <a:rPr lang="en-US" sz="2400" dirty="0"/>
              <a:t>, </a:t>
            </a:r>
            <a:r>
              <a:rPr lang="en-US" sz="2400" i="1" dirty="0"/>
              <a:t>processing</a:t>
            </a:r>
            <a:r>
              <a:rPr lang="en-US" sz="2400" dirty="0"/>
              <a:t>)]</a:t>
            </a:r>
            <a:br>
              <a:rPr lang="en-US" sz="2400" dirty="0"/>
            </a:br>
            <a:r>
              <a:rPr lang="en-US" sz="2400" dirty="0"/>
              <a:t>[list(</a:t>
            </a:r>
            <a:r>
              <a:rPr lang="en-US" sz="2400" b="1" dirty="0"/>
              <a:t>[1, 0, 0, 0, 0, 0, 0, 0, 0]</a:t>
            </a:r>
            <a:r>
              <a:rPr lang="en-US" sz="2400" dirty="0"/>
              <a:t>)</a:t>
            </a:r>
            <a:br>
              <a:rPr lang="en-US" sz="2400" dirty="0"/>
            </a:br>
            <a:r>
              <a:rPr lang="en-US" sz="2400" dirty="0"/>
              <a:t> list([</a:t>
            </a:r>
            <a:r>
              <a:rPr lang="en-US" sz="2400" i="1" dirty="0"/>
              <a:t>[0, 1, 0, 0, 0, 0, 0, 0, 0], [0, 0, 1, 0, 0, 0, 0, 0, 0]</a:t>
            </a:r>
            <a:r>
              <a:rPr lang="en-US" sz="2400" dirty="0"/>
              <a:t>])]</a:t>
            </a:r>
          </a:p>
          <a:p>
            <a:endParaRPr lang="en-US" sz="2400" dirty="0"/>
          </a:p>
          <a:p>
            <a:endParaRPr lang="en-US" sz="2400" dirty="0"/>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50</a:t>
            </a:fld>
            <a:endParaRPr lang="en-US"/>
          </a:p>
        </p:txBody>
      </p:sp>
      <p:pic>
        <p:nvPicPr>
          <p:cNvPr id="3074" name="Picture 2" descr="https://cdn-images-1.medium.com/max/1800/1*vunPUSipHyot3vvwLcND_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566" y="4060365"/>
            <a:ext cx="8099834" cy="285815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914400" y="3200400"/>
            <a:ext cx="457200" cy="1066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067481" y="3200400"/>
            <a:ext cx="1651478" cy="369332"/>
          </a:xfrm>
          <a:prstGeom prst="rect">
            <a:avLst/>
          </a:prstGeom>
          <a:solidFill>
            <a:srgbClr val="FFC000"/>
          </a:solidFill>
        </p:spPr>
        <p:txBody>
          <a:bodyPr wrap="none">
            <a:spAutoFit/>
          </a:bodyPr>
          <a:lstStyle/>
          <a:p>
            <a:r>
              <a:rPr lang="en-US" dirty="0">
                <a:solidFill>
                  <a:srgbClr val="FF0000"/>
                </a:solidFill>
              </a:rPr>
              <a:t>using skip-gram</a:t>
            </a:r>
          </a:p>
        </p:txBody>
      </p:sp>
    </p:spTree>
    <p:extLst>
      <p:ext uri="{BB962C8B-B14F-4D97-AF65-F5344CB8AC3E}">
        <p14:creationId xmlns:p14="http://schemas.microsoft.com/office/powerpoint/2010/main" val="2595101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lang="en-US" b="1" dirty="0"/>
              <a:t>Generate Training Data</a:t>
            </a:r>
            <a:endParaRPr lang="en-US" dirty="0"/>
          </a:p>
        </p:txBody>
      </p:sp>
      <p:sp>
        <p:nvSpPr>
          <p:cNvPr id="3" name="Content Placeholder 2"/>
          <p:cNvSpPr>
            <a:spLocks noGrp="1"/>
          </p:cNvSpPr>
          <p:nvPr>
            <p:ph idx="1"/>
          </p:nvPr>
        </p:nvSpPr>
        <p:spPr>
          <a:xfrm>
            <a:off x="457200" y="1141844"/>
            <a:ext cx="8229600" cy="4525963"/>
          </a:xfrm>
        </p:spPr>
        <p:txBody>
          <a:bodyPr>
            <a:normAutofit/>
          </a:bodyPr>
          <a:lstStyle/>
          <a:p>
            <a:r>
              <a:rPr lang="en-US" sz="2400" dirty="0"/>
              <a:t>One–hot representation and selection of training data </a:t>
            </a:r>
          </a:p>
          <a:p>
            <a:r>
              <a:rPr lang="en-US" sz="2400" dirty="0"/>
              <a:t>Each training cycle needs a pairs of input word and prediction(target) word, e.g. {natural language},  {natural, processing}, {language, processing} etc. (based on 1-skip-3-grams) </a:t>
            </a:r>
            <a:r>
              <a:rPr lang="en-US" sz="2400" dirty="0">
                <a:hlinkClick r:id="rId2"/>
              </a:rPr>
              <a:t>https://www.reddit.com/r/learnmachinelearning/comments/9e4ihs/kskipngram/</a:t>
            </a:r>
            <a:endParaRPr lang="en-US" sz="2400" dirty="0"/>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51</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344" y="3872245"/>
            <a:ext cx="5390476" cy="2666667"/>
          </a:xfrm>
          <a:prstGeom prst="rect">
            <a:avLst/>
          </a:prstGeom>
        </p:spPr>
      </p:pic>
      <p:sp>
        <p:nvSpPr>
          <p:cNvPr id="7" name="TextBox 6"/>
          <p:cNvSpPr txBox="1"/>
          <p:nvPr/>
        </p:nvSpPr>
        <p:spPr>
          <a:xfrm>
            <a:off x="7391400" y="4609933"/>
            <a:ext cx="1090555" cy="369332"/>
          </a:xfrm>
          <a:prstGeom prst="rect">
            <a:avLst/>
          </a:prstGeom>
          <a:noFill/>
        </p:spPr>
        <p:txBody>
          <a:bodyPr wrap="none" rtlCol="0">
            <a:spAutoFit/>
          </a:bodyPr>
          <a:lstStyle/>
          <a:p>
            <a:r>
              <a:rPr lang="en-US" dirty="0"/>
              <a:t>and more</a:t>
            </a:r>
          </a:p>
        </p:txBody>
      </p:sp>
      <p:sp>
        <p:nvSpPr>
          <p:cNvPr id="8" name="Oval 7"/>
          <p:cNvSpPr/>
          <p:nvPr/>
        </p:nvSpPr>
        <p:spPr>
          <a:xfrm>
            <a:off x="7420520" y="40386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572920" y="41910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725320" y="43434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77720" y="4495800"/>
            <a:ext cx="4571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28058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a:t>
            </a:r>
            <a:r>
              <a:rPr lang="en-US" b="1" dirty="0"/>
              <a:t>Model Training</a:t>
            </a:r>
            <a:endParaRPr lang="en-US" dirty="0"/>
          </a:p>
        </p:txBody>
      </p:sp>
      <p:sp>
        <p:nvSpPr>
          <p:cNvPr id="3" name="Content Placeholder 2"/>
          <p:cNvSpPr>
            <a:spLocks noGrp="1"/>
          </p:cNvSpPr>
          <p:nvPr>
            <p:ph idx="1"/>
          </p:nvPr>
        </p:nvSpPr>
        <p:spPr>
          <a:xfrm>
            <a:off x="457200" y="1277949"/>
            <a:ext cx="8229600" cy="4525963"/>
          </a:xfrm>
        </p:spPr>
        <p:txBody>
          <a:bodyPr>
            <a:normAutofit/>
          </a:bodyPr>
          <a:lstStyle/>
          <a:p>
            <a:r>
              <a:rPr lang="en-US" sz="2400" dirty="0"/>
              <a:t>Vocabulary =9  words, output vector dimension=10</a:t>
            </a:r>
          </a:p>
          <a:p>
            <a:r>
              <a:rPr lang="en-US" sz="2400" dirty="0"/>
              <a:t>Each training cycle needs a pairs of inputs :input word and prediction word, e.g. {natural language},  {natural, processing}, {language, processing} etc.</a:t>
            </a:r>
          </a:p>
          <a:p>
            <a:r>
              <a:rPr lang="en-US" sz="2400" dirty="0"/>
              <a:t>Learn the weight matrices : W1(9x10) and W2(10x9)</a:t>
            </a:r>
          </a:p>
          <a:p>
            <a:r>
              <a:rPr lang="en-US" sz="2400" dirty="0"/>
              <a:t>Training algorithm to generate the 2 weigh matrices: iterate forward / backward propagations until “loss” is small enough</a:t>
            </a:r>
          </a:p>
          <a:p>
            <a:endParaRPr lang="en-US" sz="2400" dirty="0"/>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52</a:t>
            </a:fld>
            <a:endParaRPr lang="en-US"/>
          </a:p>
        </p:txBody>
      </p:sp>
      <p:pic>
        <p:nvPicPr>
          <p:cNvPr id="44034" name="Picture 2" descr="https://cdn-images-1.medium.com/max/1500/1*uuVrJhSF89KGJPltvJ4xh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233057"/>
            <a:ext cx="8505825"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1567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800" dirty="0">
                <a:solidFill>
                  <a:srgbClr val="0070C0"/>
                </a:solidFill>
              </a:rPr>
              <a:t>Example (10,000 words, 300 floating point output, redraw the diagram, describe training procedure and what is the final outputs</a:t>
            </a:r>
            <a:br>
              <a:rPr lang="en-US" sz="1800" dirty="0"/>
            </a:br>
            <a:r>
              <a:rPr lang="en-US" sz="4000" dirty="0"/>
              <a:t>4) </a:t>
            </a:r>
            <a:r>
              <a:rPr lang="en-US" sz="4000" b="1" dirty="0"/>
              <a:t>Model Training</a:t>
            </a:r>
            <a:endParaRPr lang="en-US" sz="4000" dirty="0"/>
          </a:p>
        </p:txBody>
      </p:sp>
      <p:sp>
        <p:nvSpPr>
          <p:cNvPr id="3" name="Content Placeholder 2"/>
          <p:cNvSpPr>
            <a:spLocks noGrp="1"/>
          </p:cNvSpPr>
          <p:nvPr>
            <p:ph idx="1"/>
          </p:nvPr>
        </p:nvSpPr>
        <p:spPr>
          <a:xfrm>
            <a:off x="457200" y="1277949"/>
            <a:ext cx="8229600" cy="3217851"/>
          </a:xfrm>
        </p:spPr>
        <p:txBody>
          <a:bodyPr>
            <a:normAutofit lnSpcReduction="10000"/>
          </a:bodyPr>
          <a:lstStyle/>
          <a:p>
            <a:r>
              <a:rPr lang="en-US" sz="2400"/>
              <a:t>Vocabulary =9  words, output vector dimension=10</a:t>
            </a:r>
          </a:p>
          <a:p>
            <a:r>
              <a:rPr lang="en-US" sz="2400"/>
              <a:t>Each training cycle needs a pairs of inputs :input word and prediction(target) word, e.g. {natural language},  {natural, processing}, {language, processing} etc.</a:t>
            </a:r>
          </a:p>
          <a:p>
            <a:r>
              <a:rPr lang="en-US" sz="2400"/>
              <a:t>Learn the weight matrices : W1(9x10) for the hidden layer, and W2(10x9) for the output layer</a:t>
            </a:r>
          </a:p>
          <a:p>
            <a:r>
              <a:rPr lang="en-US" sz="2400"/>
              <a:t>Training algorithm to generate the 2 weigh matrices: iterate forward / backward propagations until “loss” is small enough</a:t>
            </a:r>
          </a:p>
          <a:p>
            <a:endParaRPr lang="en-US" sz="2400" dirty="0"/>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53</a:t>
            </a:fld>
            <a:endParaRPr lang="en-US"/>
          </a:p>
        </p:txBody>
      </p:sp>
      <p:pic>
        <p:nvPicPr>
          <p:cNvPr id="44034" name="Picture 2" descr="https://cdn-images-1.medium.com/max/1500/1*uuVrJhSF89KGJPltvJ4xh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233057"/>
            <a:ext cx="8505825" cy="26003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351478" y="4989755"/>
            <a:ext cx="506870" cy="369332"/>
          </a:xfrm>
          <a:prstGeom prst="rect">
            <a:avLst/>
          </a:prstGeom>
          <a:noFill/>
        </p:spPr>
        <p:txBody>
          <a:bodyPr wrap="none" rtlCol="0">
            <a:spAutoFit/>
          </a:bodyPr>
          <a:lstStyle/>
          <a:p>
            <a:r>
              <a:rPr lang="en-US" dirty="0"/>
              <a:t>W1</a:t>
            </a:r>
          </a:p>
        </p:txBody>
      </p:sp>
      <p:sp>
        <p:nvSpPr>
          <p:cNvPr id="7" name="Rectangle 6"/>
          <p:cNvSpPr/>
          <p:nvPr/>
        </p:nvSpPr>
        <p:spPr>
          <a:xfrm>
            <a:off x="5766365" y="4953000"/>
            <a:ext cx="506870" cy="369332"/>
          </a:xfrm>
          <a:prstGeom prst="rect">
            <a:avLst/>
          </a:prstGeom>
        </p:spPr>
        <p:txBody>
          <a:bodyPr wrap="none">
            <a:spAutoFit/>
          </a:bodyPr>
          <a:lstStyle/>
          <a:p>
            <a:r>
              <a:rPr lang="en-US" dirty="0"/>
              <a:t>W2</a:t>
            </a:r>
          </a:p>
        </p:txBody>
      </p:sp>
    </p:spTree>
    <p:extLst>
      <p:ext uri="{BB962C8B-B14F-4D97-AF65-F5344CB8AC3E}">
        <p14:creationId xmlns:p14="http://schemas.microsoft.com/office/powerpoint/2010/main" val="22079221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a:t>
            </a:r>
            <a:r>
              <a:rPr lang="en-US" b="1" dirty="0"/>
              <a:t>Inference</a:t>
            </a:r>
            <a:endParaRPr lang="en-US" dirty="0"/>
          </a:p>
        </p:txBody>
      </p:sp>
      <p:sp>
        <p:nvSpPr>
          <p:cNvPr id="3" name="Content Placeholder 2"/>
          <p:cNvSpPr>
            <a:spLocks noGrp="1"/>
          </p:cNvSpPr>
          <p:nvPr>
            <p:ph idx="1"/>
          </p:nvPr>
        </p:nvSpPr>
        <p:spPr>
          <a:xfrm>
            <a:off x="0" y="1600200"/>
            <a:ext cx="9144000" cy="5121275"/>
          </a:xfrm>
        </p:spPr>
        <p:txBody>
          <a:bodyPr>
            <a:normAutofit fontScale="77500" lnSpcReduction="20000"/>
          </a:bodyPr>
          <a:lstStyle/>
          <a:p>
            <a:r>
              <a:rPr lang="en-US" sz="3600" dirty="0"/>
              <a:t>After training for 50 epochs, both weights (w1 and w2) are found.</a:t>
            </a:r>
          </a:p>
          <a:p>
            <a:r>
              <a:rPr lang="en-US" sz="3600" dirty="0"/>
              <a:t>We can inference words from the input.</a:t>
            </a:r>
          </a:p>
          <a:p>
            <a:r>
              <a:rPr lang="en-US" sz="3600" i="1" dirty="0"/>
              <a:t>we look up the vector for the word “machine”. The result is :</a:t>
            </a:r>
          </a:p>
          <a:p>
            <a:pPr lvl="1"/>
            <a:r>
              <a:rPr lang="en-US" sz="3100" i="1" dirty="0"/>
              <a:t>&gt; print(w2v.word_vec("machine"))</a:t>
            </a:r>
          </a:p>
          <a:p>
            <a:pPr lvl="1"/>
            <a:r>
              <a:rPr lang="en-US" sz="3100" i="1" dirty="0"/>
              <a:t>[ 0.76702922 -0.95673743  0.49207258  0.16240808 -0.4538815      -0.74678226  0.42072706 -0.04147312  0.08947326 -0.24245257]</a:t>
            </a:r>
          </a:p>
          <a:p>
            <a:pPr lvl="1"/>
            <a:r>
              <a:rPr lang="en-US" sz="3100" i="1" dirty="0"/>
              <a:t>We can find similar words of “machine”:  </a:t>
            </a:r>
          </a:p>
          <a:p>
            <a:pPr lvl="2"/>
            <a:r>
              <a:rPr lang="en-US" sz="2600" i="1" dirty="0"/>
              <a:t>w2v.vec_sim("machine", 3) # select the top 3</a:t>
            </a:r>
          </a:p>
          <a:p>
            <a:pPr lvl="2"/>
            <a:r>
              <a:rPr lang="en-US" sz="2600" i="1" dirty="0"/>
              <a:t>machine 1.0</a:t>
            </a:r>
          </a:p>
          <a:p>
            <a:pPr lvl="2"/>
            <a:r>
              <a:rPr lang="en-US" sz="2600" i="1" dirty="0"/>
              <a:t>fun 0.6223490454018772</a:t>
            </a:r>
          </a:p>
          <a:p>
            <a:pPr lvl="2"/>
            <a:r>
              <a:rPr lang="en-US" sz="2600" i="1" dirty="0"/>
              <a:t>and 0.5190154215400249</a:t>
            </a:r>
          </a:p>
          <a:p>
            <a:pPr lvl="1"/>
            <a:endParaRPr lang="en-US" i="1" dirty="0"/>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54</a:t>
            </a:fld>
            <a:endParaRPr lang="en-US"/>
          </a:p>
        </p:txBody>
      </p:sp>
    </p:spTree>
    <p:extLst>
      <p:ext uri="{BB962C8B-B14F-4D97-AF65-F5344CB8AC3E}">
        <p14:creationId xmlns:p14="http://schemas.microsoft.com/office/powerpoint/2010/main" val="37809664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Word2Vec is useful and popular </a:t>
            </a:r>
          </a:p>
          <a:p>
            <a:r>
              <a:rPr lang="en-US" dirty="0"/>
              <a:t>Advantage: two related words in meaning will give similar code (e.g. 300 neuron outputs, or dimensions) </a:t>
            </a:r>
          </a:p>
          <a:p>
            <a:r>
              <a:rPr lang="en-US" dirty="0"/>
              <a:t>It is a good representation of word by number (vectors)</a:t>
            </a:r>
          </a:p>
          <a:p>
            <a:r>
              <a:rPr lang="en-US" dirty="0"/>
              <a:t>It is useful for machine translation and CHATBOT</a:t>
            </a:r>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55</a:t>
            </a:fld>
            <a:endParaRPr lang="en-US"/>
          </a:p>
        </p:txBody>
      </p:sp>
    </p:spTree>
    <p:extLst>
      <p:ext uri="{BB962C8B-B14F-4D97-AF65-F5344CB8AC3E}">
        <p14:creationId xmlns:p14="http://schemas.microsoft.com/office/powerpoint/2010/main" val="37875598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Part 2: Sequence to sequence processing and machine translation</a:t>
            </a:r>
            <a:br>
              <a:rPr lang="en-US" dirty="0"/>
            </a:br>
            <a:endParaRPr lang="en-US" dirty="0"/>
          </a:p>
        </p:txBody>
      </p:sp>
      <p:sp>
        <p:nvSpPr>
          <p:cNvPr id="6" name="Subtitle 5"/>
          <p:cNvSpPr>
            <a:spLocks noGrp="1"/>
          </p:cNvSpPr>
          <p:nvPr>
            <p:ph type="subTitle" idx="1"/>
          </p:nvPr>
        </p:nvSpPr>
        <p:spPr/>
        <p:txBody>
          <a:bodyPr/>
          <a:lstStyle/>
          <a:p>
            <a:r>
              <a:rPr lang="en-US" dirty="0"/>
              <a:t>Seq2seq: Theory and implementation</a:t>
            </a:r>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56</a:t>
            </a:fld>
            <a:endParaRPr lang="en-US"/>
          </a:p>
        </p:txBody>
      </p:sp>
    </p:spTree>
    <p:extLst>
      <p:ext uri="{BB962C8B-B14F-4D97-AF65-F5344CB8AC3E}">
        <p14:creationId xmlns:p14="http://schemas.microsoft.com/office/powerpoint/2010/main" val="25946252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seq2seq</a:t>
            </a:r>
          </a:p>
        </p:txBody>
      </p:sp>
      <p:sp>
        <p:nvSpPr>
          <p:cNvPr id="3" name="Content Placeholder 2"/>
          <p:cNvSpPr>
            <a:spLocks noGrp="1"/>
          </p:cNvSpPr>
          <p:nvPr>
            <p:ph idx="1"/>
          </p:nvPr>
        </p:nvSpPr>
        <p:spPr/>
        <p:txBody>
          <a:bodyPr>
            <a:normAutofit fontScale="85000" lnSpcReduction="20000"/>
          </a:bodyPr>
          <a:lstStyle/>
          <a:p>
            <a:r>
              <a:rPr lang="en-US" dirty="0"/>
              <a:t>Neural Machine translation</a:t>
            </a:r>
          </a:p>
          <a:p>
            <a:pPr lvl="1"/>
            <a:r>
              <a:rPr lang="en-US" dirty="0"/>
              <a:t>Learn by training. E.g. English-French translator development . Need a lot of English – French sentence pairs  as training data (1 million pairs)</a:t>
            </a:r>
          </a:p>
          <a:p>
            <a:r>
              <a:rPr lang="en-US" dirty="0"/>
              <a:t>Training  steps</a:t>
            </a:r>
          </a:p>
          <a:p>
            <a:pPr lvl="1"/>
            <a:r>
              <a:rPr lang="en-US" dirty="0"/>
              <a:t>Embedding—represent the words</a:t>
            </a:r>
          </a:p>
          <a:p>
            <a:pPr lvl="1"/>
            <a:r>
              <a:rPr lang="en-US" dirty="0"/>
              <a:t>Encoding --- encode the input English sentence input into an intermediate representation</a:t>
            </a:r>
          </a:p>
          <a:p>
            <a:pPr lvl="1"/>
            <a:r>
              <a:rPr lang="en-US" dirty="0"/>
              <a:t>Decoding ---decode the representation into French</a:t>
            </a:r>
          </a:p>
          <a:p>
            <a:pPr lvl="1"/>
            <a:r>
              <a:rPr lang="en-US" dirty="0"/>
              <a:t>Loss calculation</a:t>
            </a:r>
          </a:p>
          <a:p>
            <a:pPr lvl="1"/>
            <a:r>
              <a:rPr lang="en-US" dirty="0"/>
              <a:t>Gradient computation</a:t>
            </a:r>
          </a:p>
          <a:p>
            <a:pPr lvl="1"/>
            <a:r>
              <a:rPr lang="en-US" dirty="0"/>
              <a:t>Loop back to minimize Loss</a:t>
            </a:r>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57</a:t>
            </a:fld>
            <a:endParaRPr lang="en-US"/>
          </a:p>
        </p:txBody>
      </p:sp>
    </p:spTree>
    <p:extLst>
      <p:ext uri="{BB962C8B-B14F-4D97-AF65-F5344CB8AC3E}">
        <p14:creationId xmlns:p14="http://schemas.microsoft.com/office/powerpoint/2010/main" val="22706172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 of Seq2seq</a:t>
            </a:r>
            <a:br>
              <a:rPr lang="en-US" dirty="0"/>
            </a:br>
            <a:r>
              <a:rPr lang="en-US" sz="2200" dirty="0">
                <a:hlinkClick r:id="rId2"/>
              </a:rPr>
              <a:t>https://towardsdatascience.com/attn-illustrated-attention-5ec4ad276ee3</a:t>
            </a:r>
            <a:endParaRPr lang="en-US" dirty="0"/>
          </a:p>
        </p:txBody>
      </p:sp>
      <p:sp>
        <p:nvSpPr>
          <p:cNvPr id="3" name="Content Placeholder 2"/>
          <p:cNvSpPr>
            <a:spLocks noGrp="1"/>
          </p:cNvSpPr>
          <p:nvPr>
            <p:ph idx="1"/>
          </p:nvPr>
        </p:nvSpPr>
        <p:spPr/>
        <p:txBody>
          <a:bodyPr>
            <a:normAutofit/>
          </a:bodyPr>
          <a:lstStyle/>
          <a:p>
            <a:r>
              <a:rPr lang="en-US" sz="2800" dirty="0"/>
              <a:t>We can translate one sequence to another (e.g. machine translate) </a:t>
            </a:r>
          </a:p>
          <a:p>
            <a:r>
              <a:rPr lang="en-US" sz="2800" dirty="0"/>
              <a:t>Use RNN (Recurrent neural Network) to encoder  </a:t>
            </a:r>
            <a:r>
              <a:rPr lang="en-US" sz="2800" u="sng" dirty="0"/>
              <a:t>input</a:t>
            </a:r>
            <a:r>
              <a:rPr lang="en-US" sz="2800" dirty="0"/>
              <a:t> sequence to a </a:t>
            </a:r>
            <a:r>
              <a:rPr lang="en-US" sz="2800" u="sng" dirty="0"/>
              <a:t>vector</a:t>
            </a:r>
            <a:r>
              <a:rPr lang="en-US" sz="2800" dirty="0"/>
              <a:t>  and decode  </a:t>
            </a:r>
            <a:r>
              <a:rPr lang="en-US" sz="2800" u="sng" dirty="0"/>
              <a:t>output</a:t>
            </a:r>
            <a:r>
              <a:rPr lang="en-US" sz="2800" dirty="0"/>
              <a:t> using another RNN </a:t>
            </a:r>
          </a:p>
          <a:p>
            <a:r>
              <a:rPr lang="en-US" sz="2800" dirty="0">
                <a:solidFill>
                  <a:srgbClr val="FF0000"/>
                </a:solidFill>
              </a:rPr>
              <a:t>Revise the notes on RNN and LSTM first.</a:t>
            </a:r>
          </a:p>
          <a:p>
            <a:r>
              <a:rPr lang="en-US" sz="2800" dirty="0"/>
              <a:t>Problem: But if the input sequence is long, error occurs</a:t>
            </a:r>
          </a:p>
          <a:p>
            <a:pPr marL="0" indent="0">
              <a:buNone/>
            </a:pPr>
            <a:endParaRPr lang="en-US" sz="2800" dirty="0"/>
          </a:p>
        </p:txBody>
      </p:sp>
      <p:pic>
        <p:nvPicPr>
          <p:cNvPr id="4" name="Picture 2" descr="https://cdn-images-1.medium.com/max/1200/1*erEV0fHM233twhYPhw3g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7" y="4842142"/>
            <a:ext cx="8455025" cy="7679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58829" y="5739283"/>
            <a:ext cx="5194371" cy="369332"/>
          </a:xfrm>
          <a:prstGeom prst="rect">
            <a:avLst/>
          </a:prstGeom>
          <a:noFill/>
        </p:spPr>
        <p:txBody>
          <a:bodyPr wrap="none" rtlCol="0">
            <a:spAutoFit/>
          </a:bodyPr>
          <a:lstStyle/>
          <a:p>
            <a:r>
              <a:rPr lang="en-US" dirty="0"/>
              <a:t>Input sequence </a:t>
            </a:r>
            <a:r>
              <a:rPr lang="en-US" dirty="0">
                <a:sym typeface="Wingdings" panose="05000000000000000000" pitchFamily="2" charset="2"/>
              </a:rPr>
              <a:t> hidden vector  output sequence</a:t>
            </a:r>
            <a:endParaRPr lang="en-US" dirty="0"/>
          </a:p>
        </p:txBody>
      </p:sp>
      <p:sp>
        <p:nvSpPr>
          <p:cNvPr id="7" name="Footer Placeholder 6"/>
          <p:cNvSpPr>
            <a:spLocks noGrp="1"/>
          </p:cNvSpPr>
          <p:nvPr>
            <p:ph type="ftr" sz="quarter" idx="11"/>
          </p:nvPr>
        </p:nvSpPr>
        <p:spPr/>
        <p:txBody>
          <a:bodyPr/>
          <a:lstStyle/>
          <a:p>
            <a:r>
              <a:rPr lang="en-US"/>
              <a:t>Word  rep. &amp; seq2seq v240409a</a:t>
            </a:r>
          </a:p>
        </p:txBody>
      </p:sp>
      <p:sp>
        <p:nvSpPr>
          <p:cNvPr id="8" name="Slide Number Placeholder 7"/>
          <p:cNvSpPr>
            <a:spLocks noGrp="1"/>
          </p:cNvSpPr>
          <p:nvPr>
            <p:ph type="sldNum" sz="quarter" idx="12"/>
          </p:nvPr>
        </p:nvSpPr>
        <p:spPr/>
        <p:txBody>
          <a:bodyPr/>
          <a:lstStyle/>
          <a:p>
            <a:fld id="{7C12A529-2220-4038-9210-A21DB7BAEFCE}" type="slidenum">
              <a:rPr lang="en-US" smtClean="0"/>
              <a:t>58</a:t>
            </a:fld>
            <a:endParaRPr lang="en-US"/>
          </a:p>
        </p:txBody>
      </p:sp>
    </p:spTree>
    <p:extLst>
      <p:ext uri="{BB962C8B-B14F-4D97-AF65-F5344CB8AC3E}">
        <p14:creationId xmlns:p14="http://schemas.microsoft.com/office/powerpoint/2010/main" val="37309177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idea of seq2seq approach</a:t>
            </a:r>
            <a:br>
              <a:rPr lang="en-US" dirty="0"/>
            </a:br>
            <a:r>
              <a:rPr lang="en-US" dirty="0"/>
              <a:t>(English to French example)</a:t>
            </a:r>
          </a:p>
        </p:txBody>
      </p:sp>
      <p:sp>
        <p:nvSpPr>
          <p:cNvPr id="3" name="Content Placeholder 2"/>
          <p:cNvSpPr>
            <a:spLocks noGrp="1"/>
          </p:cNvSpPr>
          <p:nvPr>
            <p:ph idx="1"/>
          </p:nvPr>
        </p:nvSpPr>
        <p:spPr/>
        <p:txBody>
          <a:bodyPr/>
          <a:lstStyle/>
          <a:p>
            <a:r>
              <a:rPr lang="en-US" dirty="0"/>
              <a:t> </a:t>
            </a:r>
          </a:p>
        </p:txBody>
      </p:sp>
      <p:pic>
        <p:nvPicPr>
          <p:cNvPr id="1026" name="Picture 2" descr="https://github.com/tensorflow/nmt/raw/master/nmt/g3doc/img/enc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29" y="1314856"/>
            <a:ext cx="8715375"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github.com/tensorflow/nmt/raw/master/nmt/g3doc/img/seq2seq.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3096918"/>
            <a:ext cx="4419600" cy="36373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76257" y="3602389"/>
            <a:ext cx="2743200" cy="1200329"/>
          </a:xfrm>
          <a:prstGeom prst="rect">
            <a:avLst/>
          </a:prstGeom>
          <a:noFill/>
        </p:spPr>
        <p:txBody>
          <a:bodyPr wrap="square" rtlCol="0">
            <a:spAutoFit/>
          </a:bodyPr>
          <a:lstStyle/>
          <a:p>
            <a:r>
              <a:rPr lang="en-US" dirty="0">
                <a:hlinkClick r:id="rId4"/>
              </a:rPr>
              <a:t>https://github.com/tensorflow/nmt#inference--how-to-generate-translations</a:t>
            </a:r>
          </a:p>
          <a:p>
            <a:endParaRPr lang="en-US" dirty="0"/>
          </a:p>
        </p:txBody>
      </p:sp>
      <p:sp>
        <p:nvSpPr>
          <p:cNvPr id="5" name="Footer Placeholder 4"/>
          <p:cNvSpPr>
            <a:spLocks noGrp="1"/>
          </p:cNvSpPr>
          <p:nvPr>
            <p:ph type="ftr" sz="quarter" idx="11"/>
          </p:nvPr>
        </p:nvSpPr>
        <p:spPr>
          <a:xfrm>
            <a:off x="4267200" y="6278563"/>
            <a:ext cx="2895600" cy="365125"/>
          </a:xfrm>
        </p:spPr>
        <p:txBody>
          <a:bodyPr/>
          <a:lstStyle/>
          <a:p>
            <a:r>
              <a:rPr lang="en-US"/>
              <a:t>Word  rep. &amp; seq2seq v240409a</a:t>
            </a:r>
            <a:endParaRPr lang="en-US" dirty="0"/>
          </a:p>
        </p:txBody>
      </p:sp>
      <p:sp>
        <p:nvSpPr>
          <p:cNvPr id="6" name="Slide Number Placeholder 5"/>
          <p:cNvSpPr>
            <a:spLocks noGrp="1"/>
          </p:cNvSpPr>
          <p:nvPr>
            <p:ph type="sldNum" sz="quarter" idx="12"/>
          </p:nvPr>
        </p:nvSpPr>
        <p:spPr/>
        <p:txBody>
          <a:bodyPr/>
          <a:lstStyle/>
          <a:p>
            <a:fld id="{7C12A529-2220-4038-9210-A21DB7BAEFCE}" type="slidenum">
              <a:rPr lang="en-US" smtClean="0"/>
              <a:t>59</a:t>
            </a:fld>
            <a:endParaRPr lang="en-US"/>
          </a:p>
        </p:txBody>
      </p:sp>
      <p:sp>
        <p:nvSpPr>
          <p:cNvPr id="7" name="TextBox 6"/>
          <p:cNvSpPr txBox="1"/>
          <p:nvPr/>
        </p:nvSpPr>
        <p:spPr>
          <a:xfrm>
            <a:off x="5867400" y="3048000"/>
            <a:ext cx="1917513" cy="369332"/>
          </a:xfrm>
          <a:prstGeom prst="rect">
            <a:avLst/>
          </a:prstGeom>
          <a:noFill/>
          <a:ln>
            <a:solidFill>
              <a:schemeClr val="accent1">
                <a:shade val="95000"/>
                <a:satMod val="105000"/>
              </a:schemeClr>
            </a:solidFill>
          </a:ln>
        </p:spPr>
        <p:txBody>
          <a:bodyPr wrap="none" rtlCol="0">
            <a:spAutoFit/>
          </a:bodyPr>
          <a:lstStyle/>
          <a:p>
            <a:r>
              <a:rPr lang="en-US" altLang="ja-JP" dirty="0" err="1">
                <a:solidFill>
                  <a:srgbClr val="FF0000"/>
                </a:solidFill>
              </a:rPr>
              <a:t>O</a:t>
            </a:r>
            <a:r>
              <a:rPr lang="en-US" altLang="ja-JP" baseline="-25000" dirty="0" err="1">
                <a:solidFill>
                  <a:srgbClr val="FF0000"/>
                </a:solidFill>
              </a:rPr>
              <a:t>t</a:t>
            </a:r>
            <a:r>
              <a:rPr lang="en-US" altLang="ja-JP" dirty="0">
                <a:solidFill>
                  <a:srgbClr val="FF0000"/>
                </a:solidFill>
              </a:rPr>
              <a:t>=</a:t>
            </a:r>
            <a:r>
              <a:rPr lang="en-US" dirty="0">
                <a:solidFill>
                  <a:srgbClr val="FF0000"/>
                </a:solidFill>
              </a:rPr>
              <a:t>Encoder vector</a:t>
            </a:r>
          </a:p>
        </p:txBody>
      </p:sp>
      <p:cxnSp>
        <p:nvCxnSpPr>
          <p:cNvPr id="9" name="Straight Arrow Connector 8"/>
          <p:cNvCxnSpPr/>
          <p:nvPr/>
        </p:nvCxnSpPr>
        <p:spPr>
          <a:xfrm flipH="1" flipV="1">
            <a:off x="4724400" y="2590800"/>
            <a:ext cx="1066800" cy="35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33600" y="2182254"/>
            <a:ext cx="1426994" cy="369332"/>
          </a:xfrm>
          <a:prstGeom prst="rect">
            <a:avLst/>
          </a:prstGeom>
          <a:solidFill>
            <a:schemeClr val="accent1">
              <a:lumMod val="20000"/>
              <a:lumOff val="80000"/>
            </a:schemeClr>
          </a:solidFill>
        </p:spPr>
        <p:txBody>
          <a:bodyPr wrap="none" rtlCol="0">
            <a:spAutoFit/>
          </a:bodyPr>
          <a:lstStyle/>
          <a:p>
            <a:r>
              <a:rPr lang="en-US" dirty="0"/>
              <a:t>RNN or LSTM</a:t>
            </a:r>
          </a:p>
        </p:txBody>
      </p:sp>
      <p:sp>
        <p:nvSpPr>
          <p:cNvPr id="12" name="TextBox 11"/>
          <p:cNvSpPr txBox="1"/>
          <p:nvPr/>
        </p:nvSpPr>
        <p:spPr>
          <a:xfrm>
            <a:off x="5236994" y="2163893"/>
            <a:ext cx="1426994" cy="369332"/>
          </a:xfrm>
          <a:prstGeom prst="rect">
            <a:avLst/>
          </a:prstGeom>
          <a:solidFill>
            <a:schemeClr val="accent1">
              <a:lumMod val="20000"/>
              <a:lumOff val="80000"/>
            </a:schemeClr>
          </a:solidFill>
        </p:spPr>
        <p:txBody>
          <a:bodyPr wrap="none" rtlCol="0">
            <a:spAutoFit/>
          </a:bodyPr>
          <a:lstStyle/>
          <a:p>
            <a:r>
              <a:rPr lang="en-US" dirty="0"/>
              <a:t>RNN or LSTM</a:t>
            </a:r>
          </a:p>
        </p:txBody>
      </p:sp>
      <p:sp>
        <p:nvSpPr>
          <p:cNvPr id="10" name="TextBox 9">
            <a:extLst>
              <a:ext uri="{FF2B5EF4-FFF2-40B4-BE49-F238E27FC236}">
                <a16:creationId xmlns:a16="http://schemas.microsoft.com/office/drawing/2014/main" id="{8116238D-59A4-4145-8C4A-C0BB68C216EE}"/>
              </a:ext>
            </a:extLst>
          </p:cNvPr>
          <p:cNvSpPr txBox="1"/>
          <p:nvPr/>
        </p:nvSpPr>
        <p:spPr>
          <a:xfrm>
            <a:off x="5386989" y="4600060"/>
            <a:ext cx="3547461" cy="2308324"/>
          </a:xfrm>
          <a:prstGeom prst="rect">
            <a:avLst/>
          </a:prstGeom>
          <a:noFill/>
        </p:spPr>
        <p:txBody>
          <a:bodyPr wrap="square" rtlCol="0">
            <a:spAutoFit/>
          </a:bodyPr>
          <a:lstStyle/>
          <a:p>
            <a:r>
              <a:rPr lang="en-US" dirty="0"/>
              <a:t>Pretrained word2vec tables(English, Chinese etc.) </a:t>
            </a:r>
            <a:r>
              <a:rPr lang="en-US" dirty="0">
                <a:hlinkClick r:id="rId5"/>
              </a:rPr>
              <a:t>https://radimrehurek.com/gensim/intro.html</a:t>
            </a:r>
            <a:r>
              <a:rPr lang="en-US" dirty="0"/>
              <a:t> or</a:t>
            </a:r>
          </a:p>
          <a:p>
            <a:r>
              <a:rPr lang="en-US" dirty="0">
                <a:hlinkClick r:id="rId6"/>
              </a:rPr>
              <a:t>https://github.com/Embedding/Chinese-Word-Vectors</a:t>
            </a:r>
            <a:r>
              <a:rPr lang="en-US" dirty="0"/>
              <a:t>  or</a:t>
            </a:r>
          </a:p>
          <a:p>
            <a:r>
              <a:rPr lang="en-US" dirty="0">
                <a:hlinkClick r:id="rId7"/>
              </a:rPr>
              <a:t>https://wikipedia2vec.github.io/wikipedia2vec/pretrained/</a:t>
            </a:r>
            <a:r>
              <a:rPr lang="en-US" dirty="0"/>
              <a:t> </a:t>
            </a:r>
          </a:p>
        </p:txBody>
      </p:sp>
      <p:sp>
        <p:nvSpPr>
          <p:cNvPr id="11" name="TextBox 10">
            <a:extLst>
              <a:ext uri="{FF2B5EF4-FFF2-40B4-BE49-F238E27FC236}">
                <a16:creationId xmlns:a16="http://schemas.microsoft.com/office/drawing/2014/main" id="{27E7A1A0-833D-48DF-9FF3-998F0F6ADE2B}"/>
              </a:ext>
            </a:extLst>
          </p:cNvPr>
          <p:cNvSpPr txBox="1"/>
          <p:nvPr/>
        </p:nvSpPr>
        <p:spPr>
          <a:xfrm>
            <a:off x="276225" y="2512735"/>
            <a:ext cx="3479188" cy="646331"/>
          </a:xfrm>
          <a:prstGeom prst="rect">
            <a:avLst/>
          </a:prstGeom>
          <a:noFill/>
        </p:spPr>
        <p:txBody>
          <a:bodyPr wrap="square" rtlCol="0">
            <a:spAutoFit/>
          </a:bodyPr>
          <a:lstStyle/>
          <a:p>
            <a:r>
              <a:rPr lang="en-US" dirty="0"/>
              <a:t>source embedding code. </a:t>
            </a:r>
            <a:r>
              <a:rPr lang="en-US" dirty="0" err="1"/>
              <a:t>Ie</a:t>
            </a:r>
            <a:r>
              <a:rPr lang="en-US" dirty="0"/>
              <a:t>, pretrained word2vec English </a:t>
            </a:r>
          </a:p>
        </p:txBody>
      </p:sp>
      <p:sp>
        <p:nvSpPr>
          <p:cNvPr id="15" name="TextBox 14">
            <a:extLst>
              <a:ext uri="{FF2B5EF4-FFF2-40B4-BE49-F238E27FC236}">
                <a16:creationId xmlns:a16="http://schemas.microsoft.com/office/drawing/2014/main" id="{44A509C9-6B86-4717-A323-BF0722DA1B57}"/>
              </a:ext>
            </a:extLst>
          </p:cNvPr>
          <p:cNvSpPr txBox="1"/>
          <p:nvPr/>
        </p:nvSpPr>
        <p:spPr>
          <a:xfrm>
            <a:off x="5465910" y="2493408"/>
            <a:ext cx="3864587" cy="646331"/>
          </a:xfrm>
          <a:prstGeom prst="rect">
            <a:avLst/>
          </a:prstGeom>
          <a:noFill/>
        </p:spPr>
        <p:txBody>
          <a:bodyPr wrap="square" rtlCol="0">
            <a:spAutoFit/>
          </a:bodyPr>
          <a:lstStyle/>
          <a:p>
            <a:r>
              <a:rPr lang="en-US" dirty="0"/>
              <a:t>Target embedding code. </a:t>
            </a:r>
            <a:r>
              <a:rPr lang="en-US" dirty="0" err="1"/>
              <a:t>I.e</a:t>
            </a:r>
            <a:r>
              <a:rPr lang="en-US" dirty="0"/>
              <a:t>, pretrained word2vec French or Chinese</a:t>
            </a:r>
          </a:p>
        </p:txBody>
      </p:sp>
    </p:spTree>
    <p:extLst>
      <p:ext uri="{BB962C8B-B14F-4D97-AF65-F5344CB8AC3E}">
        <p14:creationId xmlns:p14="http://schemas.microsoft.com/office/powerpoint/2010/main" val="2403583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2. Bag of words (</a:t>
            </a:r>
            <a:r>
              <a:rPr lang="en-US" sz="4000" dirty="0" err="1"/>
              <a:t>BoW</a:t>
            </a:r>
            <a:r>
              <a:rPr lang="en-US" sz="4000" dirty="0"/>
              <a:t>) </a:t>
            </a:r>
            <a:br>
              <a:rPr lang="en-US" sz="4000" dirty="0"/>
            </a:br>
            <a:r>
              <a:rPr lang="en-US" sz="2000" dirty="0">
                <a:hlinkClick r:id="rId3"/>
              </a:rPr>
              <a:t>https://en.wikipedia.org/wiki/Bag-of-words_model#CBOW</a:t>
            </a:r>
            <a:endParaRPr lang="en-US" sz="2000" dirty="0"/>
          </a:p>
        </p:txBody>
      </p:sp>
      <p:sp>
        <p:nvSpPr>
          <p:cNvPr id="3" name="Content Placeholder 2"/>
          <p:cNvSpPr>
            <a:spLocks noGrp="1"/>
          </p:cNvSpPr>
          <p:nvPr>
            <p:ph idx="1"/>
          </p:nvPr>
        </p:nvSpPr>
        <p:spPr>
          <a:xfrm>
            <a:off x="228600" y="1600200"/>
            <a:ext cx="8915400" cy="4525963"/>
          </a:xfrm>
        </p:spPr>
        <p:txBody>
          <a:bodyPr>
            <a:noAutofit/>
          </a:bodyPr>
          <a:lstStyle/>
          <a:p>
            <a:r>
              <a:rPr lang="en-US" sz="2800" i="1" dirty="0"/>
              <a:t>“The bag-of-words model is commonly used in methods of </a:t>
            </a:r>
            <a:r>
              <a:rPr lang="en-US" sz="2800" i="1" dirty="0">
                <a:hlinkClick r:id="rId4" tooltip="Document classification"/>
              </a:rPr>
              <a:t>document classification</a:t>
            </a:r>
            <a:r>
              <a:rPr lang="en-US" sz="2800" i="1" dirty="0"/>
              <a:t> where the (frequency of) occurrence of each word is used as a </a:t>
            </a:r>
            <a:r>
              <a:rPr lang="en-US" sz="2800" i="1" dirty="0">
                <a:hlinkClick r:id="rId5" tooltip="Feature (machine learning)"/>
              </a:rPr>
              <a:t>feature</a:t>
            </a:r>
            <a:r>
              <a:rPr lang="en-US" sz="2800" i="1" dirty="0"/>
              <a:t> for training a </a:t>
            </a:r>
            <a:r>
              <a:rPr lang="en-US" sz="2800" i="1" dirty="0">
                <a:hlinkClick r:id="rId6" tooltip="Statistical classification"/>
              </a:rPr>
              <a:t>classifier</a:t>
            </a:r>
            <a:r>
              <a:rPr lang="en-US" sz="2800" i="1" baseline="30000" dirty="0">
                <a:hlinkClick r:id="rId7"/>
              </a:rPr>
              <a:t>[2]</a:t>
            </a:r>
            <a:r>
              <a:rPr lang="en-US" sz="2800" i="1" dirty="0"/>
              <a:t>.”</a:t>
            </a:r>
          </a:p>
          <a:p>
            <a:r>
              <a:rPr lang="en-US" sz="2800" i="1" dirty="0"/>
              <a:t>Sentence examples (</a:t>
            </a:r>
            <a:r>
              <a:rPr lang="en-US" sz="2800" dirty="0"/>
              <a:t>our entire corpus of documents)</a:t>
            </a:r>
            <a:endParaRPr lang="en-US" sz="2800" i="1" dirty="0"/>
          </a:p>
          <a:p>
            <a:pPr lvl="1"/>
            <a:r>
              <a:rPr lang="en-US" sz="2400" i="1" dirty="0"/>
              <a:t>(1) John likes to watch movies. Mary likes movies too.</a:t>
            </a:r>
          </a:p>
          <a:p>
            <a:pPr lvl="1"/>
            <a:r>
              <a:rPr lang="en-US" sz="2400" i="1" dirty="0"/>
              <a:t>(2) John also likes to watch football games.</a:t>
            </a:r>
          </a:p>
          <a:p>
            <a:r>
              <a:rPr lang="en-US" sz="2400" i="1" dirty="0"/>
              <a:t>Show the word and number of occurrence (“</a:t>
            </a:r>
            <a:r>
              <a:rPr lang="en-US" sz="2400" i="1" dirty="0" err="1"/>
              <a:t>word”:n</a:t>
            </a:r>
            <a:r>
              <a:rPr lang="en-US" sz="2400" i="1" dirty="0"/>
              <a:t>)</a:t>
            </a:r>
          </a:p>
          <a:p>
            <a:pPr lvl="1"/>
            <a:r>
              <a:rPr lang="en-US" sz="2000" i="1" dirty="0"/>
              <a:t>BoW1 = {"John":1,"likes":2,"to":1,"watch":1,"movies":2,"Mary":1,"too":1};</a:t>
            </a:r>
          </a:p>
          <a:p>
            <a:pPr lvl="1"/>
            <a:r>
              <a:rPr lang="en-US" sz="2000" i="1" dirty="0"/>
              <a:t>BoW2 = {"John":1,"also":1,"likes":1,"to":1,"watch":1,"football":1,"games":1};</a:t>
            </a:r>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6</a:t>
            </a:fld>
            <a:endParaRPr lang="en-US"/>
          </a:p>
        </p:txBody>
      </p:sp>
    </p:spTree>
    <p:extLst>
      <p:ext uri="{BB962C8B-B14F-4D97-AF65-F5344CB8AC3E}">
        <p14:creationId xmlns:p14="http://schemas.microsoft.com/office/powerpoint/2010/main" val="1176097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Sequence to sequence basics</a:t>
            </a:r>
            <a:br>
              <a:rPr lang="en-US" dirty="0"/>
            </a:br>
            <a:endParaRPr lang="en-US" dirty="0"/>
          </a:p>
        </p:txBody>
      </p:sp>
      <p:sp>
        <p:nvSpPr>
          <p:cNvPr id="3" name="Content Placeholder 2"/>
          <p:cNvSpPr>
            <a:spLocks noGrp="1"/>
          </p:cNvSpPr>
          <p:nvPr>
            <p:ph idx="1"/>
          </p:nvPr>
        </p:nvSpPr>
        <p:spPr>
          <a:xfrm>
            <a:off x="457200" y="838200"/>
            <a:ext cx="8229600" cy="4525963"/>
          </a:xfrm>
        </p:spPr>
        <p:txBody>
          <a:bodyPr/>
          <a:lstStyle/>
          <a:p>
            <a:r>
              <a:rPr lang="en-US" sz="2800" dirty="0"/>
              <a:t>Used for machine translation</a:t>
            </a:r>
          </a:p>
          <a:p>
            <a:r>
              <a:rPr lang="en-US" sz="2800" dirty="0"/>
              <a:t>E.g. translate sequence A,B,C </a:t>
            </a:r>
            <a:r>
              <a:rPr lang="en-US" sz="2800" dirty="0">
                <a:sym typeface="Wingdings" panose="05000000000000000000" pitchFamily="2" charset="2"/>
              </a:rPr>
              <a:t> W,X,Y,Z</a:t>
            </a:r>
          </a:p>
          <a:p>
            <a:r>
              <a:rPr lang="en-US" sz="2800" dirty="0">
                <a:sym typeface="Wingdings" panose="05000000000000000000" pitchFamily="2" charset="2"/>
              </a:rPr>
              <a:t>E.g. I am fine  </a:t>
            </a:r>
            <a:r>
              <a:rPr lang="ja-JP" altLang="en-US" sz="2800" dirty="0">
                <a:sym typeface="Wingdings" panose="05000000000000000000" pitchFamily="2" charset="2"/>
              </a:rPr>
              <a:t>我很好</a:t>
            </a:r>
            <a:endParaRPr lang="en-US" sz="2800" dirty="0">
              <a:sym typeface="Wingdings" panose="05000000000000000000" pitchFamily="2" charset="2"/>
            </a:endParaRPr>
          </a:p>
          <a:p>
            <a:r>
              <a:rPr lang="en-US" sz="2800" dirty="0">
                <a:sym typeface="Wingdings" panose="05000000000000000000" pitchFamily="2" charset="2"/>
              </a:rPr>
              <a:t>That means, if the input is A,B,C &lt;go&gt;, it will generate the output W,X,Y,Z</a:t>
            </a:r>
            <a:endParaRPr lang="en-US" sz="2800" dirty="0"/>
          </a:p>
          <a:p>
            <a:endParaRPr lang="en-US" dirty="0"/>
          </a:p>
        </p:txBody>
      </p:sp>
      <p:sp>
        <p:nvSpPr>
          <p:cNvPr id="4" name="Footer Placeholder 3"/>
          <p:cNvSpPr>
            <a:spLocks noGrp="1"/>
          </p:cNvSpPr>
          <p:nvPr>
            <p:ph type="ftr" sz="quarter" idx="11"/>
          </p:nvPr>
        </p:nvSpPr>
        <p:spPr>
          <a:xfrm>
            <a:off x="5257800" y="6413559"/>
            <a:ext cx="2895600" cy="365125"/>
          </a:xfrm>
        </p:spPr>
        <p:txBody>
          <a:bodyPr/>
          <a:lstStyle/>
          <a:p>
            <a:r>
              <a:rPr lang="en-US"/>
              <a:t>Word  rep. &amp; seq2seq v240409a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60</a:t>
            </a:fld>
            <a:endParaRPr lang="en-US" dirty="0"/>
          </a:p>
        </p:txBody>
      </p:sp>
      <p:pic>
        <p:nvPicPr>
          <p:cNvPr id="12290" name="Picture 2" descr="https://www.tensorflow.org/images/basic_seq2seq.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971800"/>
            <a:ext cx="7723310" cy="17053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74914" y="4675484"/>
            <a:ext cx="7010400" cy="2031325"/>
          </a:xfrm>
          <a:prstGeom prst="rect">
            <a:avLst/>
          </a:prstGeom>
          <a:noFill/>
        </p:spPr>
        <p:txBody>
          <a:bodyPr wrap="square" rtlCol="0">
            <a:spAutoFit/>
          </a:bodyPr>
          <a:lstStyle/>
          <a:p>
            <a:r>
              <a:rPr lang="en-US" i="1" dirty="0"/>
              <a:t>“Each box in the picture above represents a cell of the RNN, most commonly a GRU cell or an LSTM cell (see the </a:t>
            </a:r>
            <a:r>
              <a:rPr lang="en-US" i="1" dirty="0">
                <a:hlinkClick r:id="rId3"/>
              </a:rPr>
              <a:t>RNN Tutorial</a:t>
            </a:r>
            <a:r>
              <a:rPr lang="en-US" i="1" dirty="0"/>
              <a:t> for an explanation of those). Encoder and decoder can share weights or, as is more common, use a different set of parameters. Multi-layer cells have been successfully used in sequence-to-sequence models too, e.g. for translation </a:t>
            </a:r>
            <a:r>
              <a:rPr lang="en-US" i="1" dirty="0" err="1">
                <a:hlinkClick r:id="rId4"/>
              </a:rPr>
              <a:t>Sutskever</a:t>
            </a:r>
            <a:r>
              <a:rPr lang="en-US" i="1" dirty="0">
                <a:hlinkClick r:id="rId4"/>
              </a:rPr>
              <a:t> et al., 2014</a:t>
            </a:r>
            <a:r>
              <a:rPr lang="en-US" i="1" dirty="0"/>
              <a:t> (</a:t>
            </a:r>
            <a:r>
              <a:rPr lang="en-US" i="1" dirty="0">
                <a:hlinkClick r:id="rId5"/>
              </a:rPr>
              <a:t>pdf</a:t>
            </a:r>
            <a:r>
              <a:rPr lang="en-US" i="1" dirty="0"/>
              <a:t>).” </a:t>
            </a:r>
            <a:r>
              <a:rPr lang="en-US" dirty="0">
                <a:hlinkClick r:id="rId6"/>
              </a:rPr>
              <a:t>https://www.tensorflow.org/tutorials/seq2seq</a:t>
            </a:r>
            <a:endParaRPr lang="en-US" dirty="0"/>
          </a:p>
        </p:txBody>
      </p:sp>
      <p:sp>
        <p:nvSpPr>
          <p:cNvPr id="6" name="TextBox 5"/>
          <p:cNvSpPr txBox="1"/>
          <p:nvPr/>
        </p:nvSpPr>
        <p:spPr>
          <a:xfrm>
            <a:off x="3877393" y="4343766"/>
            <a:ext cx="713657" cy="369332"/>
          </a:xfrm>
          <a:prstGeom prst="rect">
            <a:avLst/>
          </a:prstGeom>
          <a:solidFill>
            <a:schemeClr val="bg1"/>
          </a:solidFill>
        </p:spPr>
        <p:txBody>
          <a:bodyPr wrap="none" rtlCol="0">
            <a:spAutoFit/>
          </a:bodyPr>
          <a:lstStyle/>
          <a:p>
            <a:r>
              <a:rPr lang="en-US" dirty="0"/>
              <a:t>&lt;GO&gt;</a:t>
            </a:r>
          </a:p>
        </p:txBody>
      </p:sp>
    </p:spTree>
    <p:extLst>
      <p:ext uri="{BB962C8B-B14F-4D97-AF65-F5344CB8AC3E}">
        <p14:creationId xmlns:p14="http://schemas.microsoft.com/office/powerpoint/2010/main" val="8813110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Basic model for translating A,B,C to W,X,Y,Z,</a:t>
            </a:r>
          </a:p>
        </p:txBody>
      </p:sp>
      <p:sp>
        <p:nvSpPr>
          <p:cNvPr id="3" name="Content Placeholder 2"/>
          <p:cNvSpPr>
            <a:spLocks noGrp="1"/>
          </p:cNvSpPr>
          <p:nvPr>
            <p:ph idx="1"/>
          </p:nvPr>
        </p:nvSpPr>
        <p:spPr>
          <a:xfrm>
            <a:off x="533400" y="2980561"/>
            <a:ext cx="8229600" cy="3641916"/>
          </a:xfrm>
        </p:spPr>
        <p:txBody>
          <a:bodyPr>
            <a:normAutofit fontScale="70000" lnSpcReduction="20000"/>
          </a:bodyPr>
          <a:lstStyle/>
          <a:p>
            <a:r>
              <a:rPr lang="en-US" sz="2600" dirty="0"/>
              <a:t>Overall is : many to many RNN/LSTM</a:t>
            </a:r>
          </a:p>
          <a:p>
            <a:r>
              <a:rPr lang="en-US" sz="2600" dirty="0"/>
              <a:t>Encoder (input sequence):</a:t>
            </a:r>
          </a:p>
          <a:p>
            <a:pPr lvl="1"/>
            <a:r>
              <a:rPr lang="en-US" sz="2300" dirty="0"/>
              <a:t>Input A, </a:t>
            </a:r>
          </a:p>
          <a:p>
            <a:pPr lvl="1"/>
            <a:r>
              <a:rPr lang="en-US" sz="2300" dirty="0"/>
              <a:t>Input B, ……..</a:t>
            </a:r>
          </a:p>
          <a:p>
            <a:pPr lvl="1"/>
            <a:r>
              <a:rPr lang="en-US" sz="2300" dirty="0"/>
              <a:t>we have a output vector (fixed size </a:t>
            </a:r>
            <a:r>
              <a:rPr lang="en-US" sz="2300" dirty="0" err="1"/>
              <a:t>n</a:t>
            </a:r>
            <a:r>
              <a:rPr lang="en-US" sz="2300" baseline="-25000" dirty="0" err="1"/>
              <a:t>y</a:t>
            </a:r>
            <a:r>
              <a:rPr lang="en-US" sz="2300" dirty="0"/>
              <a:t>) : </a:t>
            </a:r>
            <a:r>
              <a:rPr lang="en-US" sz="2400" dirty="0" err="1">
                <a:solidFill>
                  <a:srgbClr val="FF0000"/>
                </a:solidFill>
              </a:rPr>
              <a:t>O</a:t>
            </a:r>
            <a:r>
              <a:rPr lang="en-US" sz="2400" baseline="-25000" dirty="0" err="1">
                <a:solidFill>
                  <a:srgbClr val="FF0000"/>
                </a:solidFill>
              </a:rPr>
              <a:t>t</a:t>
            </a:r>
            <a:r>
              <a:rPr lang="en-US" sz="2400" baseline="-25000" dirty="0">
                <a:solidFill>
                  <a:srgbClr val="FF0000"/>
                </a:solidFill>
              </a:rPr>
              <a:t> </a:t>
            </a:r>
            <a:r>
              <a:rPr lang="en-US" sz="2400" dirty="0">
                <a:solidFill>
                  <a:srgbClr val="FF0000"/>
                </a:solidFill>
              </a:rPr>
              <a:t>encoder vector (context vector)</a:t>
            </a:r>
          </a:p>
          <a:p>
            <a:pPr lvl="1"/>
            <a:r>
              <a:rPr lang="en-US" sz="2300" dirty="0"/>
              <a:t>which represents the sequence A,B,C</a:t>
            </a:r>
          </a:p>
          <a:p>
            <a:r>
              <a:rPr lang="en-US" sz="2600" dirty="0"/>
              <a:t>Decoder Training:</a:t>
            </a:r>
          </a:p>
          <a:p>
            <a:pPr lvl="1"/>
            <a:r>
              <a:rPr lang="en-US" sz="2300" dirty="0"/>
              <a:t>Input </a:t>
            </a:r>
            <a:r>
              <a:rPr lang="en-US" sz="2300" i="1" dirty="0" err="1"/>
              <a:t>O</a:t>
            </a:r>
            <a:r>
              <a:rPr lang="en-US" sz="2300" i="1" baseline="-25000" dirty="0" err="1"/>
              <a:t>t</a:t>
            </a:r>
            <a:r>
              <a:rPr lang="en-US" sz="2300" dirty="0"/>
              <a:t>, and W (W= start of sentence), target X</a:t>
            </a:r>
          </a:p>
          <a:p>
            <a:pPr lvl="1"/>
            <a:r>
              <a:rPr lang="en-US" sz="2300" dirty="0"/>
              <a:t>Input h</a:t>
            </a:r>
            <a:r>
              <a:rPr lang="en-US" sz="2300" i="1" baseline="-25000" dirty="0"/>
              <a:t>t+1</a:t>
            </a:r>
            <a:r>
              <a:rPr lang="en-US" sz="2300" dirty="0"/>
              <a:t>, and X, target Y</a:t>
            </a:r>
          </a:p>
          <a:p>
            <a:pPr lvl="1"/>
            <a:r>
              <a:rPr lang="en-US" sz="2300" dirty="0"/>
              <a:t>Input h</a:t>
            </a:r>
            <a:r>
              <a:rPr lang="en-US" sz="2300" i="1" baseline="-25000" dirty="0"/>
              <a:t>t+2</a:t>
            </a:r>
            <a:r>
              <a:rPr lang="en-US" sz="2300" dirty="0"/>
              <a:t>, and Y, target Z</a:t>
            </a:r>
          </a:p>
          <a:p>
            <a:pPr lvl="1"/>
            <a:r>
              <a:rPr lang="en-US" sz="2300" dirty="0"/>
              <a:t>Input </a:t>
            </a:r>
            <a:r>
              <a:rPr lang="en-US" sz="2300" i="1" dirty="0"/>
              <a:t>h</a:t>
            </a:r>
            <a:r>
              <a:rPr lang="en-US" sz="2300" i="1" baseline="-25000" dirty="0"/>
              <a:t>t+3</a:t>
            </a:r>
            <a:r>
              <a:rPr lang="en-US" sz="2300" dirty="0"/>
              <a:t>, and Z, target EOS (end of sentence)</a:t>
            </a:r>
          </a:p>
          <a:p>
            <a:r>
              <a:rPr lang="en-US" sz="2600" dirty="0"/>
              <a:t>Zero padding for unequal source target sequence sizes if sentence lengths are too short or not equal)</a:t>
            </a:r>
          </a:p>
          <a:p>
            <a:pPr lvl="1"/>
            <a:endParaRPr lang="en-US" sz="2000" dirty="0"/>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61</a:t>
            </a:fld>
            <a:endParaRPr lang="en-US"/>
          </a:p>
        </p:txBody>
      </p:sp>
      <p:pic>
        <p:nvPicPr>
          <p:cNvPr id="7" name="Picture 2" descr="https://www.tensorflow.org/images/basic_seq2seq.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040" y="1417638"/>
            <a:ext cx="6781800" cy="14974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495675" y="2649711"/>
            <a:ext cx="713657" cy="369332"/>
          </a:xfrm>
          <a:prstGeom prst="rect">
            <a:avLst/>
          </a:prstGeom>
          <a:solidFill>
            <a:schemeClr val="bg1"/>
          </a:solidFill>
        </p:spPr>
        <p:txBody>
          <a:bodyPr wrap="none" rtlCol="0">
            <a:spAutoFit/>
          </a:bodyPr>
          <a:lstStyle/>
          <a:p>
            <a:r>
              <a:rPr lang="en-US" dirty="0"/>
              <a:t>&lt;GO&gt;</a:t>
            </a:r>
          </a:p>
        </p:txBody>
      </p:sp>
      <p:sp>
        <p:nvSpPr>
          <p:cNvPr id="6" name="TextBox 5"/>
          <p:cNvSpPr txBox="1"/>
          <p:nvPr/>
        </p:nvSpPr>
        <p:spPr>
          <a:xfrm>
            <a:off x="3649986" y="959836"/>
            <a:ext cx="1315168" cy="830997"/>
          </a:xfrm>
          <a:prstGeom prst="rect">
            <a:avLst/>
          </a:prstGeom>
          <a:noFill/>
        </p:spPr>
        <p:txBody>
          <a:bodyPr wrap="square" rtlCol="0">
            <a:spAutoFit/>
          </a:bodyPr>
          <a:lstStyle/>
          <a:p>
            <a:r>
              <a:rPr lang="en-US" dirty="0" err="1">
                <a:solidFill>
                  <a:srgbClr val="FF0000"/>
                </a:solidFill>
              </a:rPr>
              <a:t>O</a:t>
            </a:r>
            <a:r>
              <a:rPr lang="en-US" baseline="-25000" dirty="0" err="1">
                <a:solidFill>
                  <a:srgbClr val="FF0000"/>
                </a:solidFill>
              </a:rPr>
              <a:t>t</a:t>
            </a:r>
            <a:r>
              <a:rPr lang="en-US" baseline="-25000" dirty="0">
                <a:solidFill>
                  <a:srgbClr val="FF0000"/>
                </a:solidFill>
              </a:rPr>
              <a:t> </a:t>
            </a:r>
            <a:r>
              <a:rPr lang="en-US" dirty="0">
                <a:solidFill>
                  <a:srgbClr val="FF0000"/>
                </a:solidFill>
              </a:rPr>
              <a:t>encoder vector</a:t>
            </a:r>
          </a:p>
          <a:p>
            <a:endParaRPr lang="en-US" baseline="-25000" dirty="0"/>
          </a:p>
        </p:txBody>
      </p:sp>
      <p:sp>
        <p:nvSpPr>
          <p:cNvPr id="9" name="Oval 8"/>
          <p:cNvSpPr/>
          <p:nvPr/>
        </p:nvSpPr>
        <p:spPr>
          <a:xfrm>
            <a:off x="4153259" y="1076514"/>
            <a:ext cx="4076341" cy="1942529"/>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225003" y="2957120"/>
            <a:ext cx="2470420" cy="369332"/>
          </a:xfrm>
          <a:prstGeom prst="rect">
            <a:avLst/>
          </a:prstGeom>
          <a:noFill/>
        </p:spPr>
        <p:txBody>
          <a:bodyPr wrap="none" rtlCol="0">
            <a:spAutoFit/>
          </a:bodyPr>
          <a:lstStyle/>
          <a:p>
            <a:r>
              <a:rPr lang="en-US" dirty="0"/>
              <a:t>One to many RNN/LSTM</a:t>
            </a:r>
          </a:p>
        </p:txBody>
      </p:sp>
      <p:sp>
        <p:nvSpPr>
          <p:cNvPr id="11" name="TextBox 10"/>
          <p:cNvSpPr txBox="1"/>
          <p:nvPr/>
        </p:nvSpPr>
        <p:spPr>
          <a:xfrm>
            <a:off x="367671" y="1333030"/>
            <a:ext cx="2452787" cy="369332"/>
          </a:xfrm>
          <a:prstGeom prst="rect">
            <a:avLst/>
          </a:prstGeom>
          <a:noFill/>
        </p:spPr>
        <p:txBody>
          <a:bodyPr wrap="none" rtlCol="0">
            <a:spAutoFit/>
          </a:bodyPr>
          <a:lstStyle/>
          <a:p>
            <a:r>
              <a:rPr lang="en-US" dirty="0"/>
              <a:t>Many to one RNN/LSTM</a:t>
            </a:r>
          </a:p>
        </p:txBody>
      </p:sp>
      <p:sp>
        <p:nvSpPr>
          <p:cNvPr id="12" name="Oval 11"/>
          <p:cNvSpPr/>
          <p:nvPr/>
        </p:nvSpPr>
        <p:spPr>
          <a:xfrm>
            <a:off x="-74887" y="1094443"/>
            <a:ext cx="4076341" cy="1942529"/>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AE8510-6544-48F2-BDA7-3D108417046B}"/>
              </a:ext>
            </a:extLst>
          </p:cNvPr>
          <p:cNvSpPr txBox="1"/>
          <p:nvPr/>
        </p:nvSpPr>
        <p:spPr>
          <a:xfrm>
            <a:off x="4876800" y="1702362"/>
            <a:ext cx="513282" cy="369332"/>
          </a:xfrm>
          <a:prstGeom prst="rect">
            <a:avLst/>
          </a:prstGeom>
          <a:noFill/>
        </p:spPr>
        <p:txBody>
          <a:bodyPr wrap="none" rtlCol="0">
            <a:spAutoFit/>
          </a:bodyPr>
          <a:lstStyle/>
          <a:p>
            <a:r>
              <a:rPr lang="en-US" sz="1800" dirty="0"/>
              <a:t>h</a:t>
            </a:r>
            <a:r>
              <a:rPr lang="en-US" sz="1800" i="1" baseline="-25000" dirty="0"/>
              <a:t>t+1</a:t>
            </a:r>
            <a:endParaRPr lang="en-US" dirty="0"/>
          </a:p>
        </p:txBody>
      </p:sp>
      <p:sp>
        <p:nvSpPr>
          <p:cNvPr id="15" name="TextBox 14">
            <a:extLst>
              <a:ext uri="{FF2B5EF4-FFF2-40B4-BE49-F238E27FC236}">
                <a16:creationId xmlns:a16="http://schemas.microsoft.com/office/drawing/2014/main" id="{ED483CB1-798B-4FA1-A9FD-4FC3B17BE4BD}"/>
              </a:ext>
            </a:extLst>
          </p:cNvPr>
          <p:cNvSpPr txBox="1"/>
          <p:nvPr/>
        </p:nvSpPr>
        <p:spPr>
          <a:xfrm>
            <a:off x="5723765" y="1678446"/>
            <a:ext cx="513282" cy="369332"/>
          </a:xfrm>
          <a:prstGeom prst="rect">
            <a:avLst/>
          </a:prstGeom>
          <a:noFill/>
        </p:spPr>
        <p:txBody>
          <a:bodyPr wrap="none" rtlCol="0">
            <a:spAutoFit/>
          </a:bodyPr>
          <a:lstStyle/>
          <a:p>
            <a:r>
              <a:rPr lang="en-US" sz="1800" dirty="0"/>
              <a:t>h</a:t>
            </a:r>
            <a:r>
              <a:rPr lang="en-US" sz="1800" i="1" baseline="-25000" dirty="0"/>
              <a:t>t+2</a:t>
            </a:r>
            <a:endParaRPr lang="en-US" dirty="0"/>
          </a:p>
        </p:txBody>
      </p:sp>
      <p:sp>
        <p:nvSpPr>
          <p:cNvPr id="16" name="TextBox 15">
            <a:extLst>
              <a:ext uri="{FF2B5EF4-FFF2-40B4-BE49-F238E27FC236}">
                <a16:creationId xmlns:a16="http://schemas.microsoft.com/office/drawing/2014/main" id="{A8A08DAC-9C67-4D41-A66B-28AF6BD9CC37}"/>
              </a:ext>
            </a:extLst>
          </p:cNvPr>
          <p:cNvSpPr txBox="1"/>
          <p:nvPr/>
        </p:nvSpPr>
        <p:spPr>
          <a:xfrm>
            <a:off x="6628827" y="1673585"/>
            <a:ext cx="513282" cy="369332"/>
          </a:xfrm>
          <a:prstGeom prst="rect">
            <a:avLst/>
          </a:prstGeom>
          <a:noFill/>
        </p:spPr>
        <p:txBody>
          <a:bodyPr wrap="none" rtlCol="0">
            <a:spAutoFit/>
          </a:bodyPr>
          <a:lstStyle/>
          <a:p>
            <a:r>
              <a:rPr lang="en-US" sz="1800" dirty="0"/>
              <a:t>h</a:t>
            </a:r>
            <a:r>
              <a:rPr lang="en-US" sz="1800" i="1" baseline="-25000" dirty="0"/>
              <a:t>t+3</a:t>
            </a:r>
            <a:endParaRPr lang="en-US" dirty="0"/>
          </a:p>
        </p:txBody>
      </p:sp>
      <p:sp>
        <p:nvSpPr>
          <p:cNvPr id="17" name="TextBox 16">
            <a:extLst>
              <a:ext uri="{FF2B5EF4-FFF2-40B4-BE49-F238E27FC236}">
                <a16:creationId xmlns:a16="http://schemas.microsoft.com/office/drawing/2014/main" id="{816972E5-ECD5-473B-957F-32BB910042CB}"/>
              </a:ext>
            </a:extLst>
          </p:cNvPr>
          <p:cNvSpPr txBox="1"/>
          <p:nvPr/>
        </p:nvSpPr>
        <p:spPr>
          <a:xfrm>
            <a:off x="3848752" y="1556167"/>
            <a:ext cx="357790" cy="369332"/>
          </a:xfrm>
          <a:prstGeom prst="rect">
            <a:avLst/>
          </a:prstGeom>
          <a:noFill/>
        </p:spPr>
        <p:txBody>
          <a:bodyPr wrap="none" rtlCol="0">
            <a:spAutoFit/>
          </a:bodyPr>
          <a:lstStyle/>
          <a:p>
            <a:r>
              <a:rPr lang="en-US" sz="1800" dirty="0" err="1"/>
              <a:t>o</a:t>
            </a:r>
            <a:r>
              <a:rPr lang="en-US" sz="1800" i="1" baseline="-25000" dirty="0" err="1"/>
              <a:t>t</a:t>
            </a:r>
            <a:endParaRPr lang="en-US" dirty="0"/>
          </a:p>
        </p:txBody>
      </p:sp>
      <p:sp>
        <p:nvSpPr>
          <p:cNvPr id="18" name="TextBox 17">
            <a:extLst>
              <a:ext uri="{FF2B5EF4-FFF2-40B4-BE49-F238E27FC236}">
                <a16:creationId xmlns:a16="http://schemas.microsoft.com/office/drawing/2014/main" id="{B7F9BB31-D121-41BB-8FBD-D31ACA95CE5B}"/>
              </a:ext>
            </a:extLst>
          </p:cNvPr>
          <p:cNvSpPr txBox="1"/>
          <p:nvPr/>
        </p:nvSpPr>
        <p:spPr>
          <a:xfrm>
            <a:off x="850040" y="6189613"/>
            <a:ext cx="6897594" cy="369332"/>
          </a:xfrm>
          <a:prstGeom prst="rect">
            <a:avLst/>
          </a:prstGeom>
          <a:noFill/>
        </p:spPr>
        <p:txBody>
          <a:bodyPr wrap="none" rtlCol="0">
            <a:spAutoFit/>
          </a:bodyPr>
          <a:lstStyle/>
          <a:p>
            <a:r>
              <a:rPr lang="en-US" dirty="0"/>
              <a:t>Good animation demo : </a:t>
            </a:r>
            <a:r>
              <a:rPr lang="en-US" dirty="0">
                <a:hlinkClick r:id="rId4"/>
              </a:rPr>
              <a:t>https://zhanghanduo.github.io/post/attention/</a:t>
            </a:r>
            <a:r>
              <a:rPr lang="en-US" dirty="0"/>
              <a:t> </a:t>
            </a:r>
          </a:p>
        </p:txBody>
      </p:sp>
    </p:spTree>
    <p:extLst>
      <p:ext uri="{BB962C8B-B14F-4D97-AF65-F5344CB8AC3E}">
        <p14:creationId xmlns:p14="http://schemas.microsoft.com/office/powerpoint/2010/main" val="7067885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Encoder-Decoder model</a:t>
            </a:r>
          </a:p>
        </p:txBody>
      </p:sp>
      <p:sp>
        <p:nvSpPr>
          <p:cNvPr id="3" name="Content Placeholder 2"/>
          <p:cNvSpPr>
            <a:spLocks noGrp="1"/>
          </p:cNvSpPr>
          <p:nvPr>
            <p:ph idx="1"/>
          </p:nvPr>
        </p:nvSpPr>
        <p:spPr>
          <a:xfrm>
            <a:off x="457200" y="1600201"/>
            <a:ext cx="7848600" cy="4191000"/>
          </a:xfrm>
        </p:spPr>
        <p:txBody>
          <a:bodyPr/>
          <a:lstStyle/>
          <a:p>
            <a:r>
              <a:rPr lang="en-US" sz="2800" dirty="0"/>
              <a:t>2 LSTMs, one for Encoder (many to one RNN/LSTM), one for Decoder(one to many RNN/LSTM)</a:t>
            </a:r>
          </a:p>
          <a:p>
            <a:endParaRPr lang="en-US" dirty="0"/>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62</a:t>
            </a:fld>
            <a:endParaRPr lang="en-US"/>
          </a:p>
        </p:txBody>
      </p:sp>
      <p:pic>
        <p:nvPicPr>
          <p:cNvPr id="21506" name="Picture 2" descr="encode_dec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863181"/>
            <a:ext cx="7086600" cy="31502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3260" y="6008132"/>
            <a:ext cx="7994496" cy="646331"/>
          </a:xfrm>
          <a:prstGeom prst="rect">
            <a:avLst/>
          </a:prstGeom>
          <a:noFill/>
        </p:spPr>
        <p:txBody>
          <a:bodyPr wrap="none" rtlCol="0">
            <a:spAutoFit/>
          </a:bodyPr>
          <a:lstStyle/>
          <a:p>
            <a:r>
              <a:rPr lang="en-US" dirty="0"/>
              <a:t>From: </a:t>
            </a:r>
            <a:r>
              <a:rPr lang="en-US" dirty="0">
                <a:hlinkClick r:id="rId3"/>
              </a:rPr>
              <a:t>https://chunml.github.io/ChunML.github.io/project/Sequence-To-Sequence/</a:t>
            </a:r>
            <a:endParaRPr lang="en-US" dirty="0"/>
          </a:p>
          <a:p>
            <a:endParaRPr lang="en-US" dirty="0"/>
          </a:p>
        </p:txBody>
      </p:sp>
      <p:sp>
        <p:nvSpPr>
          <p:cNvPr id="7" name="TextBox 6"/>
          <p:cNvSpPr txBox="1"/>
          <p:nvPr/>
        </p:nvSpPr>
        <p:spPr>
          <a:xfrm>
            <a:off x="4446388" y="3452817"/>
            <a:ext cx="500458" cy="523220"/>
          </a:xfrm>
          <a:prstGeom prst="rect">
            <a:avLst/>
          </a:prstGeom>
          <a:noFill/>
        </p:spPr>
        <p:txBody>
          <a:bodyPr wrap="none" rtlCol="0">
            <a:spAutoFit/>
          </a:bodyPr>
          <a:lstStyle/>
          <a:p>
            <a:r>
              <a:rPr lang="en-US" sz="2800" i="1" dirty="0" err="1"/>
              <a:t>O</a:t>
            </a:r>
            <a:r>
              <a:rPr lang="en-US" sz="2800" i="1" baseline="-25000" dirty="0" err="1"/>
              <a:t>t</a:t>
            </a:r>
            <a:endParaRPr lang="en-US" sz="2800" i="1" baseline="-25000" dirty="0"/>
          </a:p>
        </p:txBody>
      </p:sp>
      <p:sp>
        <p:nvSpPr>
          <p:cNvPr id="9" name="TextBox 8"/>
          <p:cNvSpPr txBox="1"/>
          <p:nvPr/>
        </p:nvSpPr>
        <p:spPr>
          <a:xfrm>
            <a:off x="1637414" y="4253648"/>
            <a:ext cx="1219200" cy="369332"/>
          </a:xfrm>
          <a:prstGeom prst="rect">
            <a:avLst/>
          </a:prstGeom>
          <a:noFill/>
        </p:spPr>
        <p:txBody>
          <a:bodyPr wrap="square" rtlCol="0">
            <a:spAutoFit/>
          </a:bodyPr>
          <a:lstStyle/>
          <a:p>
            <a:r>
              <a:rPr lang="en-US" dirty="0"/>
              <a:t>Encode</a:t>
            </a:r>
          </a:p>
        </p:txBody>
      </p:sp>
      <p:sp>
        <p:nvSpPr>
          <p:cNvPr id="8" name="Rectangle 7"/>
          <p:cNvSpPr/>
          <p:nvPr/>
        </p:nvSpPr>
        <p:spPr>
          <a:xfrm>
            <a:off x="3651716" y="3244334"/>
            <a:ext cx="1840568" cy="369332"/>
          </a:xfrm>
          <a:prstGeom prst="rect">
            <a:avLst/>
          </a:prstGeom>
        </p:spPr>
        <p:txBody>
          <a:bodyPr wrap="none">
            <a:spAutoFit/>
          </a:bodyPr>
          <a:lstStyle/>
          <a:p>
            <a:r>
              <a:rPr lang="en-US" dirty="0" err="1">
                <a:solidFill>
                  <a:srgbClr val="FF0000"/>
                </a:solidFill>
              </a:rPr>
              <a:t>O</a:t>
            </a:r>
            <a:r>
              <a:rPr lang="en-US" baseline="-25000" dirty="0" err="1">
                <a:solidFill>
                  <a:srgbClr val="FF0000"/>
                </a:solidFill>
              </a:rPr>
              <a:t>t</a:t>
            </a:r>
            <a:r>
              <a:rPr lang="en-US" baseline="-25000" dirty="0">
                <a:solidFill>
                  <a:srgbClr val="FF0000"/>
                </a:solidFill>
              </a:rPr>
              <a:t> </a:t>
            </a:r>
            <a:r>
              <a:rPr lang="en-US" dirty="0">
                <a:solidFill>
                  <a:srgbClr val="FF0000"/>
                </a:solidFill>
              </a:rPr>
              <a:t>encoder vector</a:t>
            </a:r>
          </a:p>
        </p:txBody>
      </p:sp>
    </p:spTree>
    <p:extLst>
      <p:ext uri="{BB962C8B-B14F-4D97-AF65-F5344CB8AC3E}">
        <p14:creationId xmlns:p14="http://schemas.microsoft.com/office/powerpoint/2010/main" val="38296649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Encoder-Decoder model</a:t>
            </a:r>
            <a:br>
              <a:rPr lang="en-US" dirty="0"/>
            </a:br>
            <a:r>
              <a:rPr lang="en-US" dirty="0"/>
              <a:t>Example: [Guo18]</a:t>
            </a:r>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63</a:t>
            </a:fld>
            <a:endParaRPr lang="en-US" dirty="0"/>
          </a:p>
        </p:txBody>
      </p:sp>
      <p:pic>
        <p:nvPicPr>
          <p:cNvPr id="22530" name="Picture 2" descr="repeated_v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8" y="1898026"/>
            <a:ext cx="8383773" cy="304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4522" y="6573435"/>
            <a:ext cx="8077200" cy="307777"/>
          </a:xfrm>
          <a:prstGeom prst="rect">
            <a:avLst/>
          </a:prstGeom>
          <a:noFill/>
        </p:spPr>
        <p:txBody>
          <a:bodyPr wrap="square" rtlCol="0">
            <a:spAutoFit/>
          </a:bodyPr>
          <a:lstStyle/>
          <a:p>
            <a:r>
              <a:rPr lang="en-US" sz="1400" dirty="0"/>
              <a:t>[Guo18]:</a:t>
            </a:r>
            <a:r>
              <a:rPr lang="en-US" sz="1400" dirty="0" err="1"/>
              <a:t>Guo</a:t>
            </a:r>
            <a:r>
              <a:rPr lang="en-US" sz="1400" dirty="0"/>
              <a:t> </a:t>
            </a:r>
            <a:r>
              <a:rPr lang="en-US" sz="1400" dirty="0" err="1"/>
              <a:t>Changyou</a:t>
            </a:r>
            <a:r>
              <a:rPr lang="en-US" sz="1400" dirty="0"/>
              <a:t>, </a:t>
            </a:r>
            <a:r>
              <a:rPr lang="en-US" sz="1400" i="1" dirty="0"/>
              <a:t>English to Chinese translation model</a:t>
            </a:r>
            <a:r>
              <a:rPr lang="en-US" sz="1400" dirty="0"/>
              <a:t>, CMSC5720 CUHK MSc project report, 4.2018</a:t>
            </a:r>
          </a:p>
        </p:txBody>
      </p:sp>
      <p:sp>
        <p:nvSpPr>
          <p:cNvPr id="7" name="TextBox 6"/>
          <p:cNvSpPr txBox="1"/>
          <p:nvPr/>
        </p:nvSpPr>
        <p:spPr>
          <a:xfrm>
            <a:off x="2409223" y="4441498"/>
            <a:ext cx="1701941" cy="646331"/>
          </a:xfrm>
          <a:prstGeom prst="rect">
            <a:avLst/>
          </a:prstGeom>
          <a:noFill/>
        </p:spPr>
        <p:txBody>
          <a:bodyPr wrap="none" rtlCol="0">
            <a:spAutoFit/>
          </a:bodyPr>
          <a:lstStyle/>
          <a:p>
            <a:r>
              <a:rPr lang="en-US" b="1" i="1" dirty="0" err="1">
                <a:latin typeface="Book Antiqua" pitchFamily="18" charset="0"/>
              </a:rPr>
              <a:t>x</a:t>
            </a:r>
            <a:r>
              <a:rPr lang="en-US" i="1" baseline="-25000" dirty="0" err="1"/>
              <a:t>t</a:t>
            </a:r>
            <a:r>
              <a:rPr lang="en-US" dirty="0"/>
              <a:t>=256 numbers</a:t>
            </a:r>
          </a:p>
          <a:p>
            <a:r>
              <a:rPr lang="en-US" i="1" dirty="0" err="1"/>
              <a:t>n</a:t>
            </a:r>
            <a:r>
              <a:rPr lang="en-US" i="1" baseline="-25000" dirty="0" err="1">
                <a:latin typeface="Book Antiqua" pitchFamily="18" charset="0"/>
              </a:rPr>
              <a:t>x</a:t>
            </a:r>
            <a:r>
              <a:rPr lang="en-US" dirty="0"/>
              <a:t>=15</a:t>
            </a:r>
          </a:p>
        </p:txBody>
      </p:sp>
      <p:sp>
        <p:nvSpPr>
          <p:cNvPr id="9" name="TextBox 8"/>
          <p:cNvSpPr txBox="1"/>
          <p:nvPr/>
        </p:nvSpPr>
        <p:spPr>
          <a:xfrm>
            <a:off x="4267199" y="4227960"/>
            <a:ext cx="729687" cy="369332"/>
          </a:xfrm>
          <a:prstGeom prst="rect">
            <a:avLst/>
          </a:prstGeom>
          <a:noFill/>
        </p:spPr>
        <p:txBody>
          <a:bodyPr wrap="none" rtlCol="0">
            <a:spAutoFit/>
          </a:bodyPr>
          <a:lstStyle/>
          <a:p>
            <a:r>
              <a:rPr lang="en-US" i="1" dirty="0" err="1"/>
              <a:t>n</a:t>
            </a:r>
            <a:r>
              <a:rPr lang="en-US" i="1" baseline="-25000" dirty="0" err="1">
                <a:latin typeface="Book Antiqua" pitchFamily="18" charset="0"/>
              </a:rPr>
              <a:t>y</a:t>
            </a:r>
            <a:r>
              <a:rPr lang="en-US" dirty="0"/>
              <a:t>=15</a:t>
            </a:r>
          </a:p>
        </p:txBody>
      </p:sp>
      <p:sp>
        <p:nvSpPr>
          <p:cNvPr id="11" name="TextBox 10"/>
          <p:cNvSpPr txBox="1"/>
          <p:nvPr/>
        </p:nvSpPr>
        <p:spPr>
          <a:xfrm>
            <a:off x="4187364" y="4685160"/>
            <a:ext cx="4577407" cy="369332"/>
          </a:xfrm>
          <a:prstGeom prst="rect">
            <a:avLst/>
          </a:prstGeom>
          <a:noFill/>
        </p:spPr>
        <p:txBody>
          <a:bodyPr wrap="none" rtlCol="0">
            <a:spAutoFit/>
          </a:bodyPr>
          <a:lstStyle/>
          <a:p>
            <a:r>
              <a:rPr lang="en-US" dirty="0"/>
              <a:t>Pad zeros to make ever sentence the same=15.</a:t>
            </a:r>
          </a:p>
        </p:txBody>
      </p:sp>
      <p:sp>
        <p:nvSpPr>
          <p:cNvPr id="12" name="TextBox 11"/>
          <p:cNvSpPr txBox="1"/>
          <p:nvPr/>
        </p:nvSpPr>
        <p:spPr>
          <a:xfrm>
            <a:off x="5604978" y="1528694"/>
            <a:ext cx="3537250" cy="369332"/>
          </a:xfrm>
          <a:prstGeom prst="rect">
            <a:avLst/>
          </a:prstGeom>
          <a:noFill/>
        </p:spPr>
        <p:txBody>
          <a:bodyPr wrap="none" rtlCol="0">
            <a:spAutoFit/>
          </a:bodyPr>
          <a:lstStyle/>
          <a:p>
            <a:r>
              <a:rPr lang="en-US" dirty="0"/>
              <a:t>English dictionary has 80,000 words</a:t>
            </a:r>
          </a:p>
        </p:txBody>
      </p:sp>
      <p:sp>
        <p:nvSpPr>
          <p:cNvPr id="8" name="TextBox 7"/>
          <p:cNvSpPr txBox="1"/>
          <p:nvPr/>
        </p:nvSpPr>
        <p:spPr>
          <a:xfrm>
            <a:off x="510081" y="2011099"/>
            <a:ext cx="3798284" cy="369332"/>
          </a:xfrm>
          <a:prstGeom prst="rect">
            <a:avLst/>
          </a:prstGeom>
          <a:noFill/>
          <a:ln>
            <a:solidFill>
              <a:schemeClr val="accent1">
                <a:shade val="50000"/>
              </a:schemeClr>
            </a:solidFill>
          </a:ln>
        </p:spPr>
        <p:txBody>
          <a:bodyPr wrap="none" rtlCol="0">
            <a:spAutoFit/>
          </a:bodyPr>
          <a:lstStyle/>
          <a:p>
            <a:r>
              <a:rPr lang="en-US" dirty="0"/>
              <a:t>Each word is represented by word2vec</a:t>
            </a:r>
          </a:p>
        </p:txBody>
      </p:sp>
      <p:sp>
        <p:nvSpPr>
          <p:cNvPr id="10" name="TextBox 9"/>
          <p:cNvSpPr txBox="1"/>
          <p:nvPr/>
        </p:nvSpPr>
        <p:spPr>
          <a:xfrm>
            <a:off x="413234" y="5118522"/>
            <a:ext cx="8536171" cy="1200329"/>
          </a:xfrm>
          <a:prstGeom prst="rect">
            <a:avLst/>
          </a:prstGeom>
          <a:noFill/>
        </p:spPr>
        <p:txBody>
          <a:bodyPr wrap="square" rtlCol="0">
            <a:spAutoFit/>
          </a:bodyPr>
          <a:lstStyle/>
          <a:p>
            <a:r>
              <a:rPr lang="en-US" sz="2400" dirty="0"/>
              <a:t>During training, many pairs of sentences are given, use the unrolled LSTM (RNN) model to train the encoder/encoder by backpropagation as usual.</a:t>
            </a:r>
          </a:p>
        </p:txBody>
      </p:sp>
    </p:spTree>
    <p:extLst>
      <p:ext uri="{BB962C8B-B14F-4D97-AF65-F5344CB8AC3E}">
        <p14:creationId xmlns:p14="http://schemas.microsoft.com/office/powerpoint/2010/main" val="28873486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4" y="44839"/>
            <a:ext cx="8229600" cy="1143000"/>
          </a:xfrm>
        </p:spPr>
        <p:txBody>
          <a:bodyPr>
            <a:noAutofit/>
          </a:bodyPr>
          <a:lstStyle/>
          <a:p>
            <a:r>
              <a:rPr lang="en-US" sz="2800" dirty="0"/>
              <a:t>Advanced idea : The attention idea</a:t>
            </a:r>
            <a:br>
              <a:rPr lang="en-US" sz="2800" dirty="0"/>
            </a:br>
            <a:r>
              <a:rPr lang="en-US" sz="2800" dirty="0"/>
              <a:t>Make relevant words more important than others</a:t>
            </a:r>
          </a:p>
        </p:txBody>
      </p:sp>
      <p:sp>
        <p:nvSpPr>
          <p:cNvPr id="3" name="Content Placeholder 2"/>
          <p:cNvSpPr>
            <a:spLocks noGrp="1"/>
          </p:cNvSpPr>
          <p:nvPr>
            <p:ph idx="1"/>
          </p:nvPr>
        </p:nvSpPr>
        <p:spPr>
          <a:xfrm>
            <a:off x="304800" y="1001972"/>
            <a:ext cx="8229600" cy="4525963"/>
          </a:xfrm>
        </p:spPr>
        <p:txBody>
          <a:bodyPr>
            <a:noAutofit/>
          </a:bodyPr>
          <a:lstStyle/>
          <a:p>
            <a:r>
              <a:rPr lang="en-US" sz="1600" dirty="0"/>
              <a:t>In machine translation, without attention, the source language (English here) is translated to an encoder (or context) vector code (</a:t>
            </a:r>
            <a:r>
              <a:rPr lang="en-US" sz="1600" dirty="0" err="1"/>
              <a:t>Ot</a:t>
            </a:r>
            <a:r>
              <a:rPr lang="en-US" sz="1600" dirty="0"/>
              <a:t>) and then generate the destination language (French here ) based on that </a:t>
            </a:r>
            <a:r>
              <a:rPr lang="en-US" sz="1600" dirty="0" err="1"/>
              <a:t>Ot</a:t>
            </a:r>
            <a:r>
              <a:rPr lang="en-US" sz="1600" dirty="0"/>
              <a:t> code. Each step generates h(t), and affect h(t+1) and so on till it reaches the encoder vector code (</a:t>
            </a:r>
            <a:r>
              <a:rPr lang="en-US" sz="1600" dirty="0" err="1"/>
              <a:t>Ot</a:t>
            </a:r>
            <a:r>
              <a:rPr lang="en-US" sz="1600" dirty="0"/>
              <a:t>)</a:t>
            </a:r>
          </a:p>
          <a:p>
            <a:r>
              <a:rPr lang="en-US" sz="1600" dirty="0"/>
              <a:t>With attention, the source codes is translated to encoder vector code (</a:t>
            </a:r>
            <a:r>
              <a:rPr lang="en-US" sz="1600" dirty="0" err="1"/>
              <a:t>Ot</a:t>
            </a:r>
            <a:r>
              <a:rPr lang="en-US" sz="1600" dirty="0"/>
              <a:t>), but </a:t>
            </a:r>
            <a:r>
              <a:rPr lang="en-US" sz="1600" dirty="0" err="1"/>
              <a:t>Ot</a:t>
            </a:r>
            <a:r>
              <a:rPr lang="en-US" sz="1600" dirty="0"/>
              <a:t> is generated from a combination for all time steps output h(t). Each step generates h(t) and the encoder (or context) code (now called  </a:t>
            </a:r>
            <a:r>
              <a:rPr lang="en-US" sz="1600" dirty="0" err="1"/>
              <a:t>y</a:t>
            </a:r>
            <a:r>
              <a:rPr lang="en-US" sz="1600" baseline="-25000" dirty="0" err="1"/>
              <a:t>t</a:t>
            </a:r>
            <a:r>
              <a:rPr lang="en-US" sz="1600" dirty="0"/>
              <a:t>) is a combination of </a:t>
            </a:r>
            <a:r>
              <a:rPr lang="en-US" sz="1600" dirty="0">
                <a:sym typeface="Symbol" panose="05050102010706020507" pitchFamily="18" charset="2"/>
              </a:rPr>
              <a:t></a:t>
            </a:r>
            <a:r>
              <a:rPr lang="en-US" sz="1600" baseline="-25000" dirty="0">
                <a:sym typeface="Symbol" panose="05050102010706020507" pitchFamily="18" charset="2"/>
              </a:rPr>
              <a:t>t</a:t>
            </a:r>
            <a:r>
              <a:rPr lang="en-US" sz="1600" dirty="0">
                <a:sym typeface="Symbol" panose="05050102010706020507" pitchFamily="18" charset="2"/>
              </a:rPr>
              <a:t>*</a:t>
            </a:r>
            <a:r>
              <a:rPr lang="en-US" sz="1600" dirty="0"/>
              <a:t>al h(t) from time=1,2,..,t till it reaches the encoder vector.</a:t>
            </a:r>
            <a:r>
              <a:rPr lang="en-US" sz="1600" dirty="0">
                <a:sym typeface="Symbol" panose="05050102010706020507" pitchFamily="18" charset="2"/>
              </a:rPr>
              <a:t> </a:t>
            </a:r>
            <a:r>
              <a:rPr lang="en-US" sz="1600" baseline="-25000" dirty="0">
                <a:sym typeface="Symbol" panose="05050102010706020507" pitchFamily="18" charset="2"/>
              </a:rPr>
              <a:t>t </a:t>
            </a:r>
            <a:r>
              <a:rPr lang="en-US" sz="1600" dirty="0">
                <a:sym typeface="Symbol" panose="05050102010706020507" pitchFamily="18" charset="2"/>
              </a:rPr>
              <a:t> is the normalization  weight factor.</a:t>
            </a:r>
            <a:endParaRPr lang="en-US" sz="1600" dirty="0"/>
          </a:p>
        </p:txBody>
      </p:sp>
      <p:sp>
        <p:nvSpPr>
          <p:cNvPr id="4" name="Footer Placeholder 3"/>
          <p:cNvSpPr>
            <a:spLocks noGrp="1"/>
          </p:cNvSpPr>
          <p:nvPr>
            <p:ph type="ftr" sz="quarter" idx="11"/>
          </p:nvPr>
        </p:nvSpPr>
        <p:spPr/>
        <p:txBody>
          <a:bodyPr/>
          <a:lstStyle/>
          <a:p>
            <a:r>
              <a:rPr lang="en-US"/>
              <a:t>Word  rep. &amp; seq2seq v240409a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64</a:t>
            </a:fld>
            <a:endParaRPr lang="en-US" dirty="0"/>
          </a:p>
        </p:txBody>
      </p:sp>
      <p:pic>
        <p:nvPicPr>
          <p:cNvPr id="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4152" y="3251292"/>
            <a:ext cx="1676400" cy="3078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914400" y="3076032"/>
            <a:ext cx="1875450" cy="369332"/>
          </a:xfrm>
          <a:prstGeom prst="rect">
            <a:avLst/>
          </a:prstGeom>
          <a:noFill/>
        </p:spPr>
        <p:txBody>
          <a:bodyPr wrap="none" rtlCol="0">
            <a:spAutoFit/>
          </a:bodyPr>
          <a:lstStyle/>
          <a:p>
            <a:r>
              <a:rPr lang="en-US" dirty="0"/>
              <a:t>No attention used</a:t>
            </a:r>
          </a:p>
        </p:txBody>
      </p:sp>
      <p:sp>
        <p:nvSpPr>
          <p:cNvPr id="11" name="Rectangle 10"/>
          <p:cNvSpPr/>
          <p:nvPr/>
        </p:nvSpPr>
        <p:spPr>
          <a:xfrm>
            <a:off x="6354152" y="6300401"/>
            <a:ext cx="1551643" cy="369332"/>
          </a:xfrm>
          <a:prstGeom prst="rect">
            <a:avLst/>
          </a:prstGeom>
        </p:spPr>
        <p:txBody>
          <a:bodyPr wrap="none">
            <a:spAutoFit/>
          </a:bodyPr>
          <a:lstStyle/>
          <a:p>
            <a:r>
              <a:rPr lang="en-US" dirty="0"/>
              <a:t>attention used</a:t>
            </a:r>
          </a:p>
        </p:txBody>
      </p:sp>
      <p:pic>
        <p:nvPicPr>
          <p:cNvPr id="13" name="Picture 12"/>
          <p:cNvPicPr>
            <a:picLocks noChangeAspect="1"/>
          </p:cNvPicPr>
          <p:nvPr/>
        </p:nvPicPr>
        <p:blipFill>
          <a:blip r:embed="rId3"/>
          <a:stretch>
            <a:fillRect/>
          </a:stretch>
        </p:blipFill>
        <p:spPr>
          <a:xfrm>
            <a:off x="571079" y="3391762"/>
            <a:ext cx="3348273" cy="2480506"/>
          </a:xfrm>
          <a:prstGeom prst="rect">
            <a:avLst/>
          </a:prstGeom>
        </p:spPr>
      </p:pic>
      <p:sp>
        <p:nvSpPr>
          <p:cNvPr id="7" name="TextBox 6">
            <a:extLst>
              <a:ext uri="{FF2B5EF4-FFF2-40B4-BE49-F238E27FC236}">
                <a16:creationId xmlns:a16="http://schemas.microsoft.com/office/drawing/2014/main" id="{DA7C0924-A9B4-5D02-06D1-B9C5FC2F7F70}"/>
              </a:ext>
            </a:extLst>
          </p:cNvPr>
          <p:cNvSpPr txBox="1"/>
          <p:nvPr/>
        </p:nvSpPr>
        <p:spPr>
          <a:xfrm>
            <a:off x="853100" y="5884903"/>
            <a:ext cx="5311069" cy="1338828"/>
          </a:xfrm>
          <a:prstGeom prst="rect">
            <a:avLst/>
          </a:prstGeom>
          <a:noFill/>
        </p:spPr>
        <p:txBody>
          <a:bodyPr wrap="none" rtlCol="0">
            <a:spAutoFit/>
          </a:bodyPr>
          <a:lstStyle/>
          <a:p>
            <a:r>
              <a:rPr lang="en-US" sz="900" dirty="0"/>
              <a:t>Ref: NEURAL MACHINE TRANSLATION BY JOINTLY LEARNING TO ALIGN AND TRANSLATE by </a:t>
            </a:r>
            <a:r>
              <a:rPr lang="en-US" sz="900" dirty="0" err="1"/>
              <a:t>Dzmitry</a:t>
            </a:r>
            <a:r>
              <a:rPr lang="en-US" sz="900" dirty="0"/>
              <a:t> </a:t>
            </a:r>
            <a:r>
              <a:rPr lang="en-US" sz="900" dirty="0" err="1"/>
              <a:t>Bahdanau</a:t>
            </a:r>
            <a:endParaRPr lang="en-US" sz="900" dirty="0"/>
          </a:p>
          <a:p>
            <a:r>
              <a:rPr lang="en-US" sz="900" dirty="0">
                <a:hlinkClick r:id="rId4"/>
              </a:rPr>
              <a:t>https://arxiv.org/pdf/1409.0473.pdf</a:t>
            </a:r>
            <a:r>
              <a:rPr lang="en-US" sz="900" dirty="0"/>
              <a:t> </a:t>
            </a:r>
          </a:p>
          <a:p>
            <a:r>
              <a:rPr lang="en-US" sz="900" dirty="0">
                <a:hlinkClick r:id="rId5"/>
              </a:rPr>
              <a:t>https://lilianweng.github.io/lil-log/2018/06/24/attention-attention.html</a:t>
            </a:r>
            <a:endParaRPr lang="en-US" sz="900" dirty="0"/>
          </a:p>
          <a:p>
            <a:r>
              <a:rPr lang="en-US" sz="900" dirty="0"/>
              <a:t> </a:t>
            </a:r>
            <a:r>
              <a:rPr lang="en-US" sz="900" dirty="0">
                <a:hlinkClick r:id="rId6"/>
              </a:rPr>
              <a:t>https://medium.com/swlh/a-simple-overview-of-rnn-lstm-and-attention-mechanism-9e844763d07b</a:t>
            </a:r>
            <a:r>
              <a:rPr lang="en-US" sz="900" dirty="0"/>
              <a:t> </a:t>
            </a:r>
            <a:endParaRPr lang="en-HK" sz="900" dirty="0"/>
          </a:p>
          <a:p>
            <a:r>
              <a:rPr lang="en-US" sz="900" dirty="0"/>
              <a:t>  </a:t>
            </a:r>
          </a:p>
          <a:p>
            <a:endParaRPr lang="en-US" dirty="0"/>
          </a:p>
          <a:p>
            <a:r>
              <a:rPr lang="en-HK" dirty="0"/>
              <a:t> </a:t>
            </a:r>
          </a:p>
        </p:txBody>
      </p:sp>
    </p:spTree>
    <p:extLst>
      <p:ext uri="{BB962C8B-B14F-4D97-AF65-F5344CB8AC3E}">
        <p14:creationId xmlns:p14="http://schemas.microsoft.com/office/powerpoint/2010/main" val="8964195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Attention example</a:t>
            </a:r>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65</a:t>
            </a:fld>
            <a:endParaRPr lang="en-US"/>
          </a:p>
        </p:txBody>
      </p:sp>
      <p:sp>
        <p:nvSpPr>
          <p:cNvPr id="6" name="TextBox 5"/>
          <p:cNvSpPr txBox="1"/>
          <p:nvPr/>
        </p:nvSpPr>
        <p:spPr>
          <a:xfrm>
            <a:off x="76200" y="6096000"/>
            <a:ext cx="8942641" cy="369332"/>
          </a:xfrm>
          <a:prstGeom prst="rect">
            <a:avLst/>
          </a:prstGeom>
          <a:noFill/>
        </p:spPr>
        <p:txBody>
          <a:bodyPr wrap="none" rtlCol="0">
            <a:spAutoFit/>
          </a:bodyPr>
          <a:lstStyle/>
          <a:p>
            <a:r>
              <a:rPr lang="en-US" dirty="0"/>
              <a:t>https://medium.com/syncedreview/a-brief-overview-of-attention-mechanism-13c578ba9129</a:t>
            </a:r>
          </a:p>
        </p:txBody>
      </p:sp>
      <p:pic>
        <p:nvPicPr>
          <p:cNvPr id="38916" name="Picture 4" descr="https://cdn-images-1.medium.com/max/1600/0*VwQyyHLPDgEWS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75" y="926375"/>
            <a:ext cx="4587296" cy="2121625"/>
          </a:xfrm>
          <a:prstGeom prst="rect">
            <a:avLst/>
          </a:prstGeom>
          <a:noFill/>
          <a:extLst>
            <a:ext uri="{909E8E84-426E-40DD-AFC4-6F175D3DCCD1}">
              <a14:hiddenFill xmlns:a14="http://schemas.microsoft.com/office/drawing/2010/main">
                <a:solidFill>
                  <a:srgbClr val="FFFFFF"/>
                </a:solidFill>
              </a14:hiddenFill>
            </a:ext>
          </a:extLst>
        </p:spPr>
      </p:pic>
      <p:pic>
        <p:nvPicPr>
          <p:cNvPr id="38918" name="Picture 6" descr="https://cdn-images-1.medium.com/max/1000/0*4y96boGNMiNVHNo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42" y="4089928"/>
            <a:ext cx="7956170" cy="1783858"/>
          </a:xfrm>
          <a:prstGeom prst="rect">
            <a:avLst/>
          </a:prstGeom>
          <a:noFill/>
          <a:extLst>
            <a:ext uri="{909E8E84-426E-40DD-AFC4-6F175D3DCCD1}">
              <a14:hiddenFill xmlns:a14="http://schemas.microsoft.com/office/drawing/2010/main">
                <a:solidFill>
                  <a:srgbClr val="FFFFFF"/>
                </a:solidFill>
              </a14:hiddenFill>
            </a:ext>
          </a:extLst>
        </p:spPr>
      </p:pic>
      <p:pic>
        <p:nvPicPr>
          <p:cNvPr id="38914" name="Picture 2" descr="https://cdn-images-1.medium.com/max/1600/0*VrRTrruwf2BtW4t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3302" y="926375"/>
            <a:ext cx="4265032" cy="3163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7247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331AC-C6AC-BE35-B5C6-C690BA24F4D0}"/>
              </a:ext>
            </a:extLst>
          </p:cNvPr>
          <p:cNvSpPr>
            <a:spLocks noGrp="1"/>
          </p:cNvSpPr>
          <p:nvPr>
            <p:ph type="title"/>
          </p:nvPr>
        </p:nvSpPr>
        <p:spPr/>
        <p:txBody>
          <a:bodyPr>
            <a:normAutofit fontScale="90000"/>
          </a:bodyPr>
          <a:lstStyle/>
          <a:p>
            <a:r>
              <a:rPr lang="en-US" dirty="0"/>
              <a:t>A tutorial on attention </a:t>
            </a:r>
            <a:br>
              <a:rPr lang="en-US" dirty="0"/>
            </a:br>
            <a:r>
              <a:rPr lang="en-US" dirty="0"/>
              <a:t>Without Attention</a:t>
            </a:r>
            <a:endParaRPr lang="en-HK" dirty="0"/>
          </a:p>
        </p:txBody>
      </p:sp>
      <p:sp>
        <p:nvSpPr>
          <p:cNvPr id="3" name="Content Placeholder 2">
            <a:extLst>
              <a:ext uri="{FF2B5EF4-FFF2-40B4-BE49-F238E27FC236}">
                <a16:creationId xmlns:a16="http://schemas.microsoft.com/office/drawing/2014/main" id="{06ADBD50-9F3A-D10B-588B-560665AF49BB}"/>
              </a:ext>
            </a:extLst>
          </p:cNvPr>
          <p:cNvSpPr>
            <a:spLocks noGrp="1"/>
          </p:cNvSpPr>
          <p:nvPr>
            <p:ph idx="1"/>
          </p:nvPr>
        </p:nvSpPr>
        <p:spPr/>
        <p:txBody>
          <a:bodyPr>
            <a:normAutofit/>
          </a:bodyPr>
          <a:lstStyle/>
          <a:p>
            <a:r>
              <a:rPr lang="en-US" sz="2000" dirty="0"/>
              <a:t> </a:t>
            </a:r>
            <a:r>
              <a:rPr lang="en-US" sz="2000" dirty="0">
                <a:hlinkClick r:id="rId2"/>
              </a:rPr>
              <a:t>https://medium.com/swlh/a-simple-overview-of-rnn-lstm-and-attention-mechanism-9e844763d07b</a:t>
            </a:r>
            <a:r>
              <a:rPr lang="en-US" sz="2000" dirty="0"/>
              <a:t> </a:t>
            </a:r>
            <a:endParaRPr lang="en-HK" sz="2000" dirty="0"/>
          </a:p>
        </p:txBody>
      </p:sp>
      <p:sp>
        <p:nvSpPr>
          <p:cNvPr id="4" name="Footer Placeholder 3">
            <a:extLst>
              <a:ext uri="{FF2B5EF4-FFF2-40B4-BE49-F238E27FC236}">
                <a16:creationId xmlns:a16="http://schemas.microsoft.com/office/drawing/2014/main" id="{169E28AF-189D-F551-F565-D59451D1E67F}"/>
              </a:ext>
            </a:extLst>
          </p:cNvPr>
          <p:cNvSpPr>
            <a:spLocks noGrp="1"/>
          </p:cNvSpPr>
          <p:nvPr>
            <p:ph type="ftr" sz="quarter" idx="11"/>
          </p:nvPr>
        </p:nvSpPr>
        <p:spPr/>
        <p:txBody>
          <a:bodyPr/>
          <a:lstStyle/>
          <a:p>
            <a:r>
              <a:rPr lang="en-US"/>
              <a:t>Word  rep. &amp; seq2seq v240409a</a:t>
            </a:r>
          </a:p>
        </p:txBody>
      </p:sp>
      <p:sp>
        <p:nvSpPr>
          <p:cNvPr id="5" name="Slide Number Placeholder 4">
            <a:extLst>
              <a:ext uri="{FF2B5EF4-FFF2-40B4-BE49-F238E27FC236}">
                <a16:creationId xmlns:a16="http://schemas.microsoft.com/office/drawing/2014/main" id="{03D9C1A0-50D7-F0CC-7E9A-7ED3E372A891}"/>
              </a:ext>
            </a:extLst>
          </p:cNvPr>
          <p:cNvSpPr>
            <a:spLocks noGrp="1"/>
          </p:cNvSpPr>
          <p:nvPr>
            <p:ph type="sldNum" sz="quarter" idx="12"/>
          </p:nvPr>
        </p:nvSpPr>
        <p:spPr/>
        <p:txBody>
          <a:bodyPr/>
          <a:lstStyle/>
          <a:p>
            <a:fld id="{7C12A529-2220-4038-9210-A21DB7BAEFCE}" type="slidenum">
              <a:rPr lang="en-US" smtClean="0"/>
              <a:t>66</a:t>
            </a:fld>
            <a:endParaRPr lang="en-US"/>
          </a:p>
        </p:txBody>
      </p:sp>
      <p:pic>
        <p:nvPicPr>
          <p:cNvPr id="7" name="Picture 6" descr="A diagram of a computer program&#10;&#10;Description automatically generated">
            <a:extLst>
              <a:ext uri="{FF2B5EF4-FFF2-40B4-BE49-F238E27FC236}">
                <a16:creationId xmlns:a16="http://schemas.microsoft.com/office/drawing/2014/main" id="{2550B3B6-A89A-B06D-63B3-3C7351017C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708" y="2243066"/>
            <a:ext cx="6588292" cy="4295846"/>
          </a:xfrm>
          <a:prstGeom prst="rect">
            <a:avLst/>
          </a:prstGeom>
        </p:spPr>
      </p:pic>
    </p:spTree>
    <p:extLst>
      <p:ext uri="{BB962C8B-B14F-4D97-AF65-F5344CB8AC3E}">
        <p14:creationId xmlns:p14="http://schemas.microsoft.com/office/powerpoint/2010/main" val="8449126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D8DA7-8358-383A-1AD2-BDDD34733AA7}"/>
              </a:ext>
            </a:extLst>
          </p:cNvPr>
          <p:cNvSpPr>
            <a:spLocks noGrp="1"/>
          </p:cNvSpPr>
          <p:nvPr>
            <p:ph type="title"/>
          </p:nvPr>
        </p:nvSpPr>
        <p:spPr/>
        <p:txBody>
          <a:bodyPr/>
          <a:lstStyle/>
          <a:p>
            <a:r>
              <a:rPr lang="en-US" dirty="0"/>
              <a:t>Without and with attention</a:t>
            </a:r>
            <a:endParaRPr lang="en-HK" dirty="0"/>
          </a:p>
        </p:txBody>
      </p:sp>
      <p:sp>
        <p:nvSpPr>
          <p:cNvPr id="3" name="Content Placeholder 2">
            <a:extLst>
              <a:ext uri="{FF2B5EF4-FFF2-40B4-BE49-F238E27FC236}">
                <a16:creationId xmlns:a16="http://schemas.microsoft.com/office/drawing/2014/main" id="{4F733701-54AA-A526-A0A3-EFC6FD398DB6}"/>
              </a:ext>
            </a:extLst>
          </p:cNvPr>
          <p:cNvSpPr>
            <a:spLocks noGrp="1"/>
          </p:cNvSpPr>
          <p:nvPr>
            <p:ph idx="1"/>
          </p:nvPr>
        </p:nvSpPr>
        <p:spPr/>
        <p:txBody>
          <a:bodyPr/>
          <a:lstStyle/>
          <a:p>
            <a:r>
              <a:rPr lang="en-US" dirty="0"/>
              <a:t> </a:t>
            </a:r>
            <a:endParaRPr lang="en-HK" dirty="0"/>
          </a:p>
        </p:txBody>
      </p:sp>
      <p:sp>
        <p:nvSpPr>
          <p:cNvPr id="4" name="Footer Placeholder 3">
            <a:extLst>
              <a:ext uri="{FF2B5EF4-FFF2-40B4-BE49-F238E27FC236}">
                <a16:creationId xmlns:a16="http://schemas.microsoft.com/office/drawing/2014/main" id="{7C0F939A-2E1A-6E20-5450-C1174320C395}"/>
              </a:ext>
            </a:extLst>
          </p:cNvPr>
          <p:cNvSpPr>
            <a:spLocks noGrp="1"/>
          </p:cNvSpPr>
          <p:nvPr>
            <p:ph type="ftr" sz="quarter" idx="11"/>
          </p:nvPr>
        </p:nvSpPr>
        <p:spPr/>
        <p:txBody>
          <a:bodyPr/>
          <a:lstStyle/>
          <a:p>
            <a:r>
              <a:rPr lang="en-US"/>
              <a:t>Word  rep. &amp; seq2seq v240409a</a:t>
            </a:r>
          </a:p>
        </p:txBody>
      </p:sp>
      <p:sp>
        <p:nvSpPr>
          <p:cNvPr id="5" name="Slide Number Placeholder 4">
            <a:extLst>
              <a:ext uri="{FF2B5EF4-FFF2-40B4-BE49-F238E27FC236}">
                <a16:creationId xmlns:a16="http://schemas.microsoft.com/office/drawing/2014/main" id="{B565A6C6-57BD-8879-77C4-1128B2B79A05}"/>
              </a:ext>
            </a:extLst>
          </p:cNvPr>
          <p:cNvSpPr>
            <a:spLocks noGrp="1"/>
          </p:cNvSpPr>
          <p:nvPr>
            <p:ph type="sldNum" sz="quarter" idx="12"/>
          </p:nvPr>
        </p:nvSpPr>
        <p:spPr/>
        <p:txBody>
          <a:bodyPr/>
          <a:lstStyle/>
          <a:p>
            <a:fld id="{7C12A529-2220-4038-9210-A21DB7BAEFCE}" type="slidenum">
              <a:rPr lang="en-US" smtClean="0"/>
              <a:t>67</a:t>
            </a:fld>
            <a:endParaRPr lang="en-US"/>
          </a:p>
        </p:txBody>
      </p:sp>
      <p:pic>
        <p:nvPicPr>
          <p:cNvPr id="7" name="Picture 6" descr="A diagram of a decoder&#10;&#10;Description automatically generated">
            <a:extLst>
              <a:ext uri="{FF2B5EF4-FFF2-40B4-BE49-F238E27FC236}">
                <a16:creationId xmlns:a16="http://schemas.microsoft.com/office/drawing/2014/main" id="{3AD925ED-9C6B-BC7F-5706-018F3E28CF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857" y="1753393"/>
            <a:ext cx="8274246" cy="4219575"/>
          </a:xfrm>
          <a:prstGeom prst="rect">
            <a:avLst/>
          </a:prstGeom>
        </p:spPr>
      </p:pic>
    </p:spTree>
    <p:extLst>
      <p:ext uri="{BB962C8B-B14F-4D97-AF65-F5344CB8AC3E}">
        <p14:creationId xmlns:p14="http://schemas.microsoft.com/office/powerpoint/2010/main" val="14465760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5A8D2-05CA-0420-C9AC-78F382C72310}"/>
              </a:ext>
            </a:extLst>
          </p:cNvPr>
          <p:cNvSpPr>
            <a:spLocks noGrp="1"/>
          </p:cNvSpPr>
          <p:nvPr>
            <p:ph type="title"/>
          </p:nvPr>
        </p:nvSpPr>
        <p:spPr/>
        <p:txBody>
          <a:bodyPr/>
          <a:lstStyle/>
          <a:p>
            <a:r>
              <a:rPr lang="en-US" dirty="0"/>
              <a:t>To update the state</a:t>
            </a:r>
            <a:endParaRPr lang="en-HK" dirty="0"/>
          </a:p>
        </p:txBody>
      </p:sp>
      <p:sp>
        <p:nvSpPr>
          <p:cNvPr id="3" name="Content Placeholder 2">
            <a:extLst>
              <a:ext uri="{FF2B5EF4-FFF2-40B4-BE49-F238E27FC236}">
                <a16:creationId xmlns:a16="http://schemas.microsoft.com/office/drawing/2014/main" id="{CA2ECFED-880B-16E9-A4E2-3D104C44E322}"/>
              </a:ext>
            </a:extLst>
          </p:cNvPr>
          <p:cNvSpPr>
            <a:spLocks noGrp="1"/>
          </p:cNvSpPr>
          <p:nvPr>
            <p:ph idx="1"/>
          </p:nvPr>
        </p:nvSpPr>
        <p:spPr/>
        <p:txBody>
          <a:bodyPr/>
          <a:lstStyle/>
          <a:p>
            <a:r>
              <a:rPr lang="en-US" dirty="0"/>
              <a:t> </a:t>
            </a:r>
            <a:endParaRPr lang="en-HK" dirty="0"/>
          </a:p>
        </p:txBody>
      </p:sp>
      <p:sp>
        <p:nvSpPr>
          <p:cNvPr id="4" name="Footer Placeholder 3">
            <a:extLst>
              <a:ext uri="{FF2B5EF4-FFF2-40B4-BE49-F238E27FC236}">
                <a16:creationId xmlns:a16="http://schemas.microsoft.com/office/drawing/2014/main" id="{B327F9E3-17B1-60DC-9724-E6C76B3DC943}"/>
              </a:ext>
            </a:extLst>
          </p:cNvPr>
          <p:cNvSpPr>
            <a:spLocks noGrp="1"/>
          </p:cNvSpPr>
          <p:nvPr>
            <p:ph type="ftr" sz="quarter" idx="11"/>
          </p:nvPr>
        </p:nvSpPr>
        <p:spPr/>
        <p:txBody>
          <a:bodyPr/>
          <a:lstStyle/>
          <a:p>
            <a:r>
              <a:rPr lang="en-US"/>
              <a:t>Word  rep. &amp; seq2seq v240409a</a:t>
            </a:r>
          </a:p>
        </p:txBody>
      </p:sp>
      <p:sp>
        <p:nvSpPr>
          <p:cNvPr id="5" name="Slide Number Placeholder 4">
            <a:extLst>
              <a:ext uri="{FF2B5EF4-FFF2-40B4-BE49-F238E27FC236}">
                <a16:creationId xmlns:a16="http://schemas.microsoft.com/office/drawing/2014/main" id="{13588FFE-DDF4-EF04-BCED-AE20AFECC9BC}"/>
              </a:ext>
            </a:extLst>
          </p:cNvPr>
          <p:cNvSpPr>
            <a:spLocks noGrp="1"/>
          </p:cNvSpPr>
          <p:nvPr>
            <p:ph type="sldNum" sz="quarter" idx="12"/>
          </p:nvPr>
        </p:nvSpPr>
        <p:spPr/>
        <p:txBody>
          <a:bodyPr/>
          <a:lstStyle/>
          <a:p>
            <a:fld id="{7C12A529-2220-4038-9210-A21DB7BAEFCE}" type="slidenum">
              <a:rPr lang="en-US" smtClean="0"/>
              <a:t>68</a:t>
            </a:fld>
            <a:endParaRPr lang="en-US"/>
          </a:p>
        </p:txBody>
      </p:sp>
      <p:pic>
        <p:nvPicPr>
          <p:cNvPr id="7" name="Picture 6" descr="A diagram of a machine&#10;&#10;Description automatically generated">
            <a:extLst>
              <a:ext uri="{FF2B5EF4-FFF2-40B4-BE49-F238E27FC236}">
                <a16:creationId xmlns:a16="http://schemas.microsoft.com/office/drawing/2014/main" id="{A2D0F5CE-2D13-229B-981E-A3A387C505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926" y="1034833"/>
            <a:ext cx="7022473" cy="5436490"/>
          </a:xfrm>
          <a:prstGeom prst="rect">
            <a:avLst/>
          </a:prstGeom>
        </p:spPr>
      </p:pic>
    </p:spTree>
    <p:extLst>
      <p:ext uri="{BB962C8B-B14F-4D97-AF65-F5344CB8AC3E}">
        <p14:creationId xmlns:p14="http://schemas.microsoft.com/office/powerpoint/2010/main" val="32548244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97D06-4692-6D6A-D546-59AE43D0C14B}"/>
              </a:ext>
            </a:extLst>
          </p:cNvPr>
          <p:cNvSpPr>
            <a:spLocks noGrp="1"/>
          </p:cNvSpPr>
          <p:nvPr>
            <p:ph type="title"/>
          </p:nvPr>
        </p:nvSpPr>
        <p:spPr/>
        <p:txBody>
          <a:bodyPr/>
          <a:lstStyle/>
          <a:p>
            <a:r>
              <a:rPr lang="en-US" dirty="0"/>
              <a:t>Overall mechanism</a:t>
            </a:r>
            <a:endParaRPr lang="en-HK" dirty="0"/>
          </a:p>
        </p:txBody>
      </p:sp>
      <p:sp>
        <p:nvSpPr>
          <p:cNvPr id="3" name="Content Placeholder 2">
            <a:extLst>
              <a:ext uri="{FF2B5EF4-FFF2-40B4-BE49-F238E27FC236}">
                <a16:creationId xmlns:a16="http://schemas.microsoft.com/office/drawing/2014/main" id="{270A1557-F7E0-2763-F41E-AA1394957A8F}"/>
              </a:ext>
            </a:extLst>
          </p:cNvPr>
          <p:cNvSpPr>
            <a:spLocks noGrp="1"/>
          </p:cNvSpPr>
          <p:nvPr>
            <p:ph idx="1"/>
          </p:nvPr>
        </p:nvSpPr>
        <p:spPr/>
        <p:txBody>
          <a:bodyPr/>
          <a:lstStyle/>
          <a:p>
            <a:r>
              <a:rPr lang="en-US" dirty="0"/>
              <a:t>e</a:t>
            </a:r>
            <a:endParaRPr lang="en-HK" dirty="0"/>
          </a:p>
        </p:txBody>
      </p:sp>
      <p:sp>
        <p:nvSpPr>
          <p:cNvPr id="4" name="Footer Placeholder 3">
            <a:extLst>
              <a:ext uri="{FF2B5EF4-FFF2-40B4-BE49-F238E27FC236}">
                <a16:creationId xmlns:a16="http://schemas.microsoft.com/office/drawing/2014/main" id="{BD337612-D6E0-9C5A-E8ED-3C13C12036CF}"/>
              </a:ext>
            </a:extLst>
          </p:cNvPr>
          <p:cNvSpPr>
            <a:spLocks noGrp="1"/>
          </p:cNvSpPr>
          <p:nvPr>
            <p:ph type="ftr" sz="quarter" idx="11"/>
          </p:nvPr>
        </p:nvSpPr>
        <p:spPr/>
        <p:txBody>
          <a:bodyPr/>
          <a:lstStyle/>
          <a:p>
            <a:r>
              <a:rPr lang="en-US"/>
              <a:t>Word  rep. &amp; seq2seq v240409a</a:t>
            </a:r>
          </a:p>
        </p:txBody>
      </p:sp>
      <p:sp>
        <p:nvSpPr>
          <p:cNvPr id="5" name="Slide Number Placeholder 4">
            <a:extLst>
              <a:ext uri="{FF2B5EF4-FFF2-40B4-BE49-F238E27FC236}">
                <a16:creationId xmlns:a16="http://schemas.microsoft.com/office/drawing/2014/main" id="{08119E4D-06B9-BB3C-909A-5BED4BBAE89E}"/>
              </a:ext>
            </a:extLst>
          </p:cNvPr>
          <p:cNvSpPr>
            <a:spLocks noGrp="1"/>
          </p:cNvSpPr>
          <p:nvPr>
            <p:ph type="sldNum" sz="quarter" idx="12"/>
          </p:nvPr>
        </p:nvSpPr>
        <p:spPr/>
        <p:txBody>
          <a:bodyPr/>
          <a:lstStyle/>
          <a:p>
            <a:fld id="{7C12A529-2220-4038-9210-A21DB7BAEFCE}" type="slidenum">
              <a:rPr lang="en-US" smtClean="0"/>
              <a:t>69</a:t>
            </a:fld>
            <a:endParaRPr lang="en-US"/>
          </a:p>
        </p:txBody>
      </p:sp>
      <p:pic>
        <p:nvPicPr>
          <p:cNvPr id="7" name="Picture 6" descr="A diagram of a decoder">
            <a:extLst>
              <a:ext uri="{FF2B5EF4-FFF2-40B4-BE49-F238E27FC236}">
                <a16:creationId xmlns:a16="http://schemas.microsoft.com/office/drawing/2014/main" id="{FFE6494A-E7BE-16CB-9D69-217D21427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156979"/>
            <a:ext cx="9144000" cy="5188485"/>
          </a:xfrm>
          <a:prstGeom prst="rect">
            <a:avLst/>
          </a:prstGeom>
        </p:spPr>
      </p:pic>
      <p:sp>
        <p:nvSpPr>
          <p:cNvPr id="8" name="TextBox 7">
            <a:extLst>
              <a:ext uri="{FF2B5EF4-FFF2-40B4-BE49-F238E27FC236}">
                <a16:creationId xmlns:a16="http://schemas.microsoft.com/office/drawing/2014/main" id="{D0C004E1-CA8F-F988-4095-0953803DC172}"/>
              </a:ext>
            </a:extLst>
          </p:cNvPr>
          <p:cNvSpPr txBox="1"/>
          <p:nvPr/>
        </p:nvSpPr>
        <p:spPr>
          <a:xfrm>
            <a:off x="1524000" y="3884952"/>
            <a:ext cx="3025508" cy="369332"/>
          </a:xfrm>
          <a:prstGeom prst="rect">
            <a:avLst/>
          </a:prstGeom>
          <a:noFill/>
        </p:spPr>
        <p:txBody>
          <a:bodyPr wrap="none" rtlCol="0">
            <a:spAutoFit/>
          </a:bodyPr>
          <a:lstStyle/>
          <a:p>
            <a:r>
              <a:rPr lang="en-US" dirty="0"/>
              <a:t>FC=Fully connected neural net</a:t>
            </a:r>
            <a:endParaRPr lang="en-HK" dirty="0"/>
          </a:p>
        </p:txBody>
      </p:sp>
    </p:spTree>
    <p:extLst>
      <p:ext uri="{BB962C8B-B14F-4D97-AF65-F5344CB8AC3E}">
        <p14:creationId xmlns:p14="http://schemas.microsoft.com/office/powerpoint/2010/main" val="3930514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srgbClr val="0070C0"/>
                </a:solidFill>
              </a:rPr>
              <a:t>CMSC5707, Ch12. Seq2Seq  Exercise 1: </a:t>
            </a:r>
            <a:br>
              <a:rPr lang="en-US" sz="4000" dirty="0"/>
            </a:br>
            <a:r>
              <a:rPr lang="en-US" sz="4000" dirty="0"/>
              <a:t>Bag of words (</a:t>
            </a:r>
            <a:r>
              <a:rPr lang="en-US" sz="4000" dirty="0" err="1"/>
              <a:t>BoW</a:t>
            </a:r>
            <a:r>
              <a:rPr lang="en-US" sz="4000" dirty="0"/>
              <a:t>) </a:t>
            </a:r>
            <a:br>
              <a:rPr lang="en-US" sz="4000" dirty="0"/>
            </a:br>
            <a:r>
              <a:rPr lang="en-US" sz="2000" dirty="0">
                <a:hlinkClick r:id="rId2"/>
              </a:rPr>
              <a:t>https://en.wikipedia.org/wiki/Bag-of-words_model#CBOW</a:t>
            </a:r>
            <a:endParaRPr lang="en-US" sz="2000" dirty="0"/>
          </a:p>
        </p:txBody>
      </p:sp>
      <p:sp>
        <p:nvSpPr>
          <p:cNvPr id="3" name="Content Placeholder 2"/>
          <p:cNvSpPr>
            <a:spLocks noGrp="1"/>
          </p:cNvSpPr>
          <p:nvPr>
            <p:ph idx="1"/>
          </p:nvPr>
        </p:nvSpPr>
        <p:spPr>
          <a:xfrm>
            <a:off x="76200" y="1600200"/>
            <a:ext cx="9067800" cy="4525963"/>
          </a:xfrm>
        </p:spPr>
        <p:txBody>
          <a:bodyPr>
            <a:normAutofit fontScale="25000" lnSpcReduction="20000"/>
          </a:bodyPr>
          <a:lstStyle/>
          <a:p>
            <a:r>
              <a:rPr lang="en-US" sz="7200" i="1" dirty="0"/>
              <a:t>Sentence examples (</a:t>
            </a:r>
            <a:r>
              <a:rPr lang="en-US" sz="7200" dirty="0"/>
              <a:t>corpus of documents</a:t>
            </a:r>
            <a:r>
              <a:rPr lang="en-US" sz="7200" i="1" dirty="0"/>
              <a:t>)</a:t>
            </a:r>
          </a:p>
          <a:p>
            <a:pPr lvl="1"/>
            <a:r>
              <a:rPr lang="en-US" sz="7200" i="1" dirty="0"/>
              <a:t>(3) Tom loves to play video games, Jane hates to play video games.</a:t>
            </a:r>
          </a:p>
          <a:p>
            <a:pPr lvl="1"/>
            <a:r>
              <a:rPr lang="en-US" sz="7200" i="1" dirty="0"/>
              <a:t>(4) Billy also likes to eat pizza, drink coke and eat chips.</a:t>
            </a:r>
          </a:p>
          <a:p>
            <a:r>
              <a:rPr lang="en-US" sz="7200" i="1" dirty="0"/>
              <a:t>Show the word and number of occurrence</a:t>
            </a:r>
          </a:p>
          <a:p>
            <a:pPr marL="457200" lvl="1" indent="0">
              <a:buNone/>
            </a:pPr>
            <a:r>
              <a:rPr lang="en-US" sz="7200" i="1" dirty="0">
                <a:solidFill>
                  <a:srgbClr val="0070C0"/>
                </a:solidFill>
              </a:rPr>
              <a:t>(Ex.1b) MC question: BoW3 =</a:t>
            </a:r>
          </a:p>
          <a:p>
            <a:pPr marL="514350" indent="-457200">
              <a:buFont typeface="+mj-lt"/>
              <a:buAutoNum type="arabicParenR"/>
            </a:pPr>
            <a:r>
              <a:rPr lang="en-US" sz="7200" i="1" dirty="0">
                <a:solidFill>
                  <a:srgbClr val="0070C0"/>
                </a:solidFill>
              </a:rPr>
              <a:t>{“Tom":1,"loves":2,"to":2,“play":2,“video":2,“games":2,”Jane”:1, “hates":1};</a:t>
            </a:r>
          </a:p>
          <a:p>
            <a:pPr marL="514350" indent="-457200">
              <a:buFont typeface="+mj-lt"/>
              <a:buAutoNum type="arabicParenR"/>
            </a:pPr>
            <a:r>
              <a:rPr lang="en-US" sz="7200" i="1" dirty="0">
                <a:solidFill>
                  <a:srgbClr val="0070C0"/>
                </a:solidFill>
              </a:rPr>
              <a:t>{“Tom":1,"loves":1,"to":1,“play":2,“video":2,“games":2,”Jane”:1, “hates":1};</a:t>
            </a:r>
          </a:p>
          <a:p>
            <a:pPr marL="514350" indent="-457200">
              <a:buFont typeface="+mj-lt"/>
              <a:buAutoNum type="arabicParenR"/>
            </a:pPr>
            <a:r>
              <a:rPr lang="en-US" sz="7200" i="1" dirty="0">
                <a:solidFill>
                  <a:srgbClr val="0070C0"/>
                </a:solidFill>
              </a:rPr>
              <a:t>{“Tom":1,"loves":1,"to":2,“play":2,“video":2,“games":2,”Jane”:1, “hates":1} ; </a:t>
            </a:r>
          </a:p>
          <a:p>
            <a:pPr marL="514350" indent="-457200">
              <a:buFont typeface="+mj-lt"/>
              <a:buAutoNum type="arabicParenR"/>
            </a:pPr>
            <a:r>
              <a:rPr lang="en-US" sz="7200" i="1" dirty="0">
                <a:solidFill>
                  <a:srgbClr val="0070C0"/>
                </a:solidFill>
              </a:rPr>
              <a:t>{“Tom":1,"loves":1,"to":2,“play":1,“video":2,“games":2,”Jane”:1, “hates":1};</a:t>
            </a:r>
          </a:p>
          <a:p>
            <a:pPr marL="457200" lvl="1" indent="0">
              <a:buNone/>
            </a:pPr>
            <a:endParaRPr lang="en-US" sz="7200" i="1" dirty="0">
              <a:solidFill>
                <a:srgbClr val="0070C0"/>
              </a:solidFill>
            </a:endParaRPr>
          </a:p>
          <a:p>
            <a:pPr marL="457200" lvl="1" indent="0">
              <a:buNone/>
            </a:pPr>
            <a:r>
              <a:rPr lang="en-US" sz="7200" i="1" dirty="0">
                <a:solidFill>
                  <a:srgbClr val="0070C0"/>
                </a:solidFill>
              </a:rPr>
              <a:t>(Ex.1b) MC question: BoW4 =</a:t>
            </a:r>
          </a:p>
          <a:p>
            <a:pPr marL="57150" indent="0">
              <a:buNone/>
            </a:pPr>
            <a:r>
              <a:rPr lang="en-US" sz="6400" i="1" dirty="0">
                <a:solidFill>
                  <a:srgbClr val="0070C0"/>
                </a:solidFill>
              </a:rPr>
              <a:t>1) BoW4 = {“Billy":1,"also":1,"likes":2,"to":1, “eat":2, “pizza":1,drink":1,“coke":1, “and":1 ,“chips":1};</a:t>
            </a:r>
          </a:p>
          <a:p>
            <a:pPr marL="57150" indent="0">
              <a:buNone/>
            </a:pPr>
            <a:r>
              <a:rPr lang="en-US" sz="6400" i="1" dirty="0">
                <a:solidFill>
                  <a:srgbClr val="0070C0"/>
                </a:solidFill>
              </a:rPr>
              <a:t>2) BoW4 = {“Billy":1,"also":1,"likes":1,"to":2, “eat":2, “pizza":1,drink":1,“coke":1, “and":1 ,“chips":1};</a:t>
            </a:r>
          </a:p>
          <a:p>
            <a:pPr marL="57150" indent="0">
              <a:buNone/>
            </a:pPr>
            <a:r>
              <a:rPr lang="en-US" sz="6400" i="1" dirty="0">
                <a:solidFill>
                  <a:srgbClr val="0070C0"/>
                </a:solidFill>
              </a:rPr>
              <a:t>3) BoW4 = {“Billy":1,"also":1,"likes":1,"to":1, “eat":1, “pizza":1,drink":1,“coke":1, “and":1 ,“chips":1};</a:t>
            </a:r>
          </a:p>
          <a:p>
            <a:pPr marL="57150" indent="0">
              <a:buNone/>
            </a:pPr>
            <a:r>
              <a:rPr lang="en-US" sz="6400" i="1" dirty="0">
                <a:solidFill>
                  <a:srgbClr val="0070C0"/>
                </a:solidFill>
              </a:rPr>
              <a:t>4) BoW4 = {“Billy":1,"also":1,"likes":1,"to":1, “eat":2, “pizza":1,drink":1,“coke":1, “and":1 ,“chips":1} ; </a:t>
            </a:r>
          </a:p>
          <a:p>
            <a:pPr lvl="1"/>
            <a:endParaRPr lang="en-US" sz="5500" i="1" dirty="0">
              <a:solidFill>
                <a:srgbClr val="0070C0"/>
              </a:solidFill>
            </a:endParaRPr>
          </a:p>
          <a:p>
            <a:pPr lvl="1"/>
            <a:endParaRPr lang="en-US" i="1" dirty="0"/>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7</a:t>
            </a:fld>
            <a:endParaRPr lang="en-US"/>
          </a:p>
        </p:txBody>
      </p:sp>
      <p:pic>
        <p:nvPicPr>
          <p:cNvPr id="1026" name="Picture 2">
            <a:extLst>
              <a:ext uri="{FF2B5EF4-FFF2-40B4-BE49-F238E27FC236}">
                <a16:creationId xmlns:a16="http://schemas.microsoft.com/office/drawing/2014/main" id="{3BF497BA-394B-D59E-AB3E-09BBCAA968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3375" y="962025"/>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9580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B6DBA-4A90-B0BB-32E2-EBF30B20A7A4}"/>
              </a:ext>
            </a:extLst>
          </p:cNvPr>
          <p:cNvSpPr>
            <a:spLocks noGrp="1"/>
          </p:cNvSpPr>
          <p:nvPr>
            <p:ph type="title"/>
          </p:nvPr>
        </p:nvSpPr>
        <p:spPr/>
        <p:txBody>
          <a:bodyPr>
            <a:normAutofit/>
          </a:bodyPr>
          <a:lstStyle/>
          <a:p>
            <a:r>
              <a:rPr lang="en-US" dirty="0"/>
              <a:t>Train attention using neural net</a:t>
            </a:r>
            <a:endParaRPr lang="en-HK" dirty="0"/>
          </a:p>
        </p:txBody>
      </p:sp>
      <p:sp>
        <p:nvSpPr>
          <p:cNvPr id="3" name="Content Placeholder 2">
            <a:extLst>
              <a:ext uri="{FF2B5EF4-FFF2-40B4-BE49-F238E27FC236}">
                <a16:creationId xmlns:a16="http://schemas.microsoft.com/office/drawing/2014/main" id="{1FA4AE3A-F79C-8E5A-0D0D-54D8A47FB623}"/>
              </a:ext>
            </a:extLst>
          </p:cNvPr>
          <p:cNvSpPr>
            <a:spLocks noGrp="1"/>
          </p:cNvSpPr>
          <p:nvPr>
            <p:ph idx="1"/>
          </p:nvPr>
        </p:nvSpPr>
        <p:spPr>
          <a:xfrm>
            <a:off x="508000" y="1600200"/>
            <a:ext cx="8229600" cy="4525963"/>
          </a:xfrm>
        </p:spPr>
        <p:txBody>
          <a:bodyPr/>
          <a:lstStyle/>
          <a:p>
            <a:r>
              <a:rPr lang="en-US" dirty="0"/>
              <a:t> </a:t>
            </a:r>
            <a:endParaRPr lang="en-HK" dirty="0"/>
          </a:p>
        </p:txBody>
      </p:sp>
      <p:sp>
        <p:nvSpPr>
          <p:cNvPr id="4" name="Footer Placeholder 3">
            <a:extLst>
              <a:ext uri="{FF2B5EF4-FFF2-40B4-BE49-F238E27FC236}">
                <a16:creationId xmlns:a16="http://schemas.microsoft.com/office/drawing/2014/main" id="{7DE3B755-0084-1376-DB5B-9792D466C8D3}"/>
              </a:ext>
            </a:extLst>
          </p:cNvPr>
          <p:cNvSpPr>
            <a:spLocks noGrp="1"/>
          </p:cNvSpPr>
          <p:nvPr>
            <p:ph type="ftr" sz="quarter" idx="11"/>
          </p:nvPr>
        </p:nvSpPr>
        <p:spPr/>
        <p:txBody>
          <a:bodyPr/>
          <a:lstStyle/>
          <a:p>
            <a:r>
              <a:rPr lang="en-US"/>
              <a:t>Word  rep. &amp; seq2seq v240409a</a:t>
            </a:r>
          </a:p>
        </p:txBody>
      </p:sp>
      <p:sp>
        <p:nvSpPr>
          <p:cNvPr id="5" name="Slide Number Placeholder 4">
            <a:extLst>
              <a:ext uri="{FF2B5EF4-FFF2-40B4-BE49-F238E27FC236}">
                <a16:creationId xmlns:a16="http://schemas.microsoft.com/office/drawing/2014/main" id="{04D1CB40-2AF7-5695-C105-A8361938D3C4}"/>
              </a:ext>
            </a:extLst>
          </p:cNvPr>
          <p:cNvSpPr>
            <a:spLocks noGrp="1"/>
          </p:cNvSpPr>
          <p:nvPr>
            <p:ph type="sldNum" sz="quarter" idx="12"/>
          </p:nvPr>
        </p:nvSpPr>
        <p:spPr/>
        <p:txBody>
          <a:bodyPr/>
          <a:lstStyle/>
          <a:p>
            <a:fld id="{7C12A529-2220-4038-9210-A21DB7BAEFCE}" type="slidenum">
              <a:rPr lang="en-US" smtClean="0"/>
              <a:t>70</a:t>
            </a:fld>
            <a:endParaRPr lang="en-US"/>
          </a:p>
        </p:txBody>
      </p:sp>
      <p:pic>
        <p:nvPicPr>
          <p:cNvPr id="7" name="Picture 6" descr="A diagram of a function&#10;&#10;Description automatically generated">
            <a:extLst>
              <a:ext uri="{FF2B5EF4-FFF2-40B4-BE49-F238E27FC236}">
                <a16:creationId xmlns:a16="http://schemas.microsoft.com/office/drawing/2014/main" id="{A7B0559D-8C28-3EF6-8E19-A4CDA56CD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300" y="1083562"/>
            <a:ext cx="6477000" cy="5559237"/>
          </a:xfrm>
          <a:prstGeom prst="rect">
            <a:avLst/>
          </a:prstGeom>
        </p:spPr>
      </p:pic>
    </p:spTree>
    <p:extLst>
      <p:ext uri="{BB962C8B-B14F-4D97-AF65-F5344CB8AC3E}">
        <p14:creationId xmlns:p14="http://schemas.microsoft.com/office/powerpoint/2010/main" val="38325528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Various attention mechanisms </a:t>
            </a:r>
          </a:p>
        </p:txBody>
      </p:sp>
      <p:sp>
        <p:nvSpPr>
          <p:cNvPr id="3" name="Content Placeholder 2"/>
          <p:cNvSpPr>
            <a:spLocks noGrp="1"/>
          </p:cNvSpPr>
          <p:nvPr>
            <p:ph idx="1"/>
          </p:nvPr>
        </p:nvSpPr>
        <p:spPr/>
        <p:txBody>
          <a:bodyPr/>
          <a:lstStyle/>
          <a:p>
            <a:r>
              <a:rPr lang="en-US" dirty="0"/>
              <a: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71599"/>
            <a:ext cx="8153400" cy="4882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95864" y="6202718"/>
            <a:ext cx="8448136" cy="369332"/>
          </a:xfrm>
          <a:prstGeom prst="rect">
            <a:avLst/>
          </a:prstGeom>
        </p:spPr>
        <p:txBody>
          <a:bodyPr wrap="square">
            <a:spAutoFit/>
          </a:bodyPr>
          <a:lstStyle/>
          <a:p>
            <a:r>
              <a:rPr lang="en-US" dirty="0">
                <a:hlinkClick r:id="rId3"/>
              </a:rPr>
              <a:t>https://lilianweng.github.io/lil-log/2018/06/24/attention-attention.html</a:t>
            </a:r>
            <a:endParaRPr lang="en-US" dirty="0"/>
          </a:p>
        </p:txBody>
      </p:sp>
      <p:sp>
        <p:nvSpPr>
          <p:cNvPr id="5" name="Footer Placeholder 4"/>
          <p:cNvSpPr>
            <a:spLocks noGrp="1"/>
          </p:cNvSpPr>
          <p:nvPr>
            <p:ph type="ftr" sz="quarter" idx="11"/>
          </p:nvPr>
        </p:nvSpPr>
        <p:spPr/>
        <p:txBody>
          <a:bodyPr/>
          <a:lstStyle/>
          <a:p>
            <a:r>
              <a:rPr lang="en-US"/>
              <a:t>Word  rep. &amp; seq2seq v240409a</a:t>
            </a:r>
          </a:p>
        </p:txBody>
      </p:sp>
      <p:sp>
        <p:nvSpPr>
          <p:cNvPr id="6" name="Slide Number Placeholder 5"/>
          <p:cNvSpPr>
            <a:spLocks noGrp="1"/>
          </p:cNvSpPr>
          <p:nvPr>
            <p:ph type="sldNum" sz="quarter" idx="12"/>
          </p:nvPr>
        </p:nvSpPr>
        <p:spPr/>
        <p:txBody>
          <a:bodyPr/>
          <a:lstStyle/>
          <a:p>
            <a:fld id="{7C12A529-2220-4038-9210-A21DB7BAEFCE}" type="slidenum">
              <a:rPr lang="en-US" smtClean="0"/>
              <a:t>71</a:t>
            </a:fld>
            <a:endParaRPr lang="en-US"/>
          </a:p>
        </p:txBody>
      </p:sp>
    </p:spTree>
    <p:extLst>
      <p:ext uri="{BB962C8B-B14F-4D97-AF65-F5344CB8AC3E}">
        <p14:creationId xmlns:p14="http://schemas.microsoft.com/office/powerpoint/2010/main" val="18034054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Machine Translation (MT) evaluation BLEU</a:t>
            </a:r>
          </a:p>
        </p:txBody>
      </p:sp>
      <p:sp>
        <p:nvSpPr>
          <p:cNvPr id="3" name="Content Placeholder 2"/>
          <p:cNvSpPr>
            <a:spLocks noGrp="1"/>
          </p:cNvSpPr>
          <p:nvPr>
            <p:ph idx="1"/>
          </p:nvPr>
        </p:nvSpPr>
        <p:spPr/>
        <p:txBody>
          <a:bodyPr>
            <a:normAutofit fontScale="92500" lnSpcReduction="20000"/>
          </a:bodyPr>
          <a:lstStyle/>
          <a:p>
            <a:r>
              <a:rPr lang="en-US" b="1" dirty="0"/>
              <a:t>BLEU</a:t>
            </a:r>
            <a:r>
              <a:rPr lang="en-US" dirty="0"/>
              <a:t> (</a:t>
            </a:r>
            <a:r>
              <a:rPr lang="en-US" b="1" dirty="0"/>
              <a:t>bilingual evaluation understudy</a:t>
            </a:r>
            <a:r>
              <a:rPr lang="en-US" dirty="0"/>
              <a:t>) is an algorithm for evaluating the quality of text which has been </a:t>
            </a:r>
            <a:r>
              <a:rPr lang="en-US" dirty="0">
                <a:hlinkClick r:id="rId2" tooltip="Machine translation"/>
              </a:rPr>
              <a:t>machine-translated</a:t>
            </a:r>
            <a:r>
              <a:rPr lang="en-US" dirty="0"/>
              <a:t> from one </a:t>
            </a:r>
            <a:r>
              <a:rPr lang="en-US" dirty="0">
                <a:hlinkClick r:id="rId3" tooltip="Natural language"/>
              </a:rPr>
              <a:t>natural language</a:t>
            </a:r>
            <a:r>
              <a:rPr lang="en-US" dirty="0"/>
              <a:t> to another.</a:t>
            </a:r>
          </a:p>
          <a:p>
            <a:r>
              <a:rPr lang="en-US" dirty="0"/>
              <a:t>BLEU ranges from 0(lowest) to 1(highest)</a:t>
            </a:r>
          </a:p>
          <a:p>
            <a:r>
              <a:rPr lang="en-US" dirty="0"/>
              <a:t>Some literature use 0-1, or 0-100. (simply scale up). Reference:</a:t>
            </a:r>
          </a:p>
          <a:p>
            <a:pPr lvl="1"/>
            <a:r>
              <a:rPr lang="en-US" dirty="0"/>
              <a:t>Paper :- BLEU: a Method for Automatic Evaluation of Machine Translation by Kishore </a:t>
            </a:r>
            <a:r>
              <a:rPr lang="en-US" dirty="0" err="1"/>
              <a:t>Papineni</a:t>
            </a:r>
            <a:r>
              <a:rPr lang="en-US" dirty="0"/>
              <a:t>, </a:t>
            </a:r>
            <a:r>
              <a:rPr lang="en-US" dirty="0" err="1"/>
              <a:t>etal</a:t>
            </a:r>
            <a:r>
              <a:rPr lang="en-US" dirty="0"/>
              <a:t>. </a:t>
            </a:r>
            <a:r>
              <a:rPr lang="en-US" dirty="0">
                <a:hlinkClick r:id="rId4"/>
              </a:rPr>
              <a:t>https://www.aclweb.org/anthology/P02-1040.pdf</a:t>
            </a:r>
            <a:endParaRPr lang="en-US" dirty="0"/>
          </a:p>
          <a:p>
            <a:pPr lvl="1"/>
            <a:r>
              <a:rPr lang="en-US" dirty="0"/>
              <a:t>Wiki:- </a:t>
            </a:r>
            <a:r>
              <a:rPr lang="en-US" dirty="0">
                <a:hlinkClick r:id="rId5"/>
              </a:rPr>
              <a:t>https://en.wikipedia.org/wiki/BLEU</a:t>
            </a:r>
            <a:endParaRPr lang="en-US" dirty="0"/>
          </a:p>
          <a:p>
            <a:endParaRPr lang="en-US" dirty="0"/>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72</a:t>
            </a:fld>
            <a:endParaRPr lang="en-US"/>
          </a:p>
        </p:txBody>
      </p:sp>
    </p:spTree>
    <p:extLst>
      <p:ext uri="{BB962C8B-B14F-4D97-AF65-F5344CB8AC3E}">
        <p14:creationId xmlns:p14="http://schemas.microsoft.com/office/powerpoint/2010/main" val="40220697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BLEU test example </a:t>
            </a:r>
          </a:p>
        </p:txBody>
      </p:sp>
      <p:sp>
        <p:nvSpPr>
          <p:cNvPr id="3" name="Content Placeholder 2"/>
          <p:cNvSpPr>
            <a:spLocks noGrp="1"/>
          </p:cNvSpPr>
          <p:nvPr>
            <p:ph idx="1"/>
          </p:nvPr>
        </p:nvSpPr>
        <p:spPr/>
        <p:txBody>
          <a:bodyPr>
            <a:normAutofit fontScale="92500" lnSpcReduction="10000"/>
          </a:bodyPr>
          <a:lstStyle/>
          <a:p>
            <a:r>
              <a:rPr lang="en-US" dirty="0"/>
              <a:t>On a test corpus of about 500 sentences (40 general news stories), a human translator scored 0.3468 </a:t>
            </a:r>
          </a:p>
          <a:p>
            <a:r>
              <a:rPr lang="en-US" dirty="0"/>
              <a:t>A good machine translator can achieve 0.3 or above.</a:t>
            </a:r>
          </a:p>
          <a:p>
            <a:r>
              <a:rPr lang="en-US" dirty="0"/>
              <a:t>The work “Sequence to Sequence Learning with Neural Networks” by  Ilya </a:t>
            </a:r>
            <a:r>
              <a:rPr lang="en-US" dirty="0" err="1"/>
              <a:t>Sutskever</a:t>
            </a:r>
            <a:r>
              <a:rPr lang="en-US" dirty="0"/>
              <a:t> </a:t>
            </a:r>
            <a:r>
              <a:rPr lang="en-US" dirty="0" err="1"/>
              <a:t>etal</a:t>
            </a:r>
            <a:r>
              <a:rPr lang="en-US" dirty="0"/>
              <a:t>, at Google achieves BLEU=34.8 (meaning 0.348)</a:t>
            </a:r>
          </a:p>
          <a:p>
            <a:r>
              <a:rPr lang="en-US" dirty="0">
                <a:hlinkClick r:id="rId2"/>
              </a:rPr>
              <a:t>https://papers.nips.cc/paper/5346-sequence-to-sequence-learning-with-neural-networks.pdf</a:t>
            </a:r>
            <a:endParaRPr lang="en-US" dirty="0"/>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73</a:t>
            </a:fld>
            <a:endParaRPr lang="en-US"/>
          </a:p>
        </p:txBody>
      </p:sp>
    </p:spTree>
    <p:extLst>
      <p:ext uri="{BB962C8B-B14F-4D97-AF65-F5344CB8AC3E}">
        <p14:creationId xmlns:p14="http://schemas.microsoft.com/office/powerpoint/2010/main" val="35423545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a:bodyPr>
          <a:lstStyle/>
          <a:p>
            <a:r>
              <a:rPr lang="en-US" dirty="0"/>
              <a:t>Studied word representation and word2vec</a:t>
            </a:r>
          </a:p>
          <a:p>
            <a:r>
              <a:rPr lang="en-US" dirty="0"/>
              <a:t>Introduced the basic concepts of RNN for sequence prediction</a:t>
            </a:r>
          </a:p>
          <a:p>
            <a:r>
              <a:rPr lang="en-US" dirty="0"/>
              <a:t>Show how to use RNN (LSTM) for machine translation.</a:t>
            </a:r>
          </a:p>
          <a:p>
            <a:r>
              <a:rPr lang="en-US" dirty="0"/>
              <a:t>Discussed machine translation evaluation index BLEU (bilingual language understudy)</a:t>
            </a:r>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74</a:t>
            </a:fld>
            <a:endParaRPr lang="en-US"/>
          </a:p>
        </p:txBody>
      </p:sp>
    </p:spTree>
    <p:extLst>
      <p:ext uri="{BB962C8B-B14F-4D97-AF65-F5344CB8AC3E}">
        <p14:creationId xmlns:p14="http://schemas.microsoft.com/office/powerpoint/2010/main" val="11118209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7D7E2-82AA-CC8C-4B71-39A4563EA96C}"/>
              </a:ext>
            </a:extLst>
          </p:cNvPr>
          <p:cNvSpPr>
            <a:spLocks noGrp="1"/>
          </p:cNvSpPr>
          <p:nvPr>
            <p:ph type="title"/>
          </p:nvPr>
        </p:nvSpPr>
        <p:spPr/>
        <p:txBody>
          <a:bodyPr>
            <a:normAutofit/>
          </a:bodyPr>
          <a:lstStyle/>
          <a:p>
            <a:r>
              <a:rPr lang="en-US" dirty="0"/>
              <a:t>Appendix 1 : Negative sampling</a:t>
            </a:r>
            <a:br>
              <a:rPr lang="en-US" dirty="0"/>
            </a:br>
            <a:r>
              <a:rPr lang="en-US" sz="1800" dirty="0">
                <a:hlinkClick r:id="rId2"/>
              </a:rPr>
              <a:t>https://analyticsindiamag.com/how-to-use-negative-sampling-with-word2vec-model/</a:t>
            </a:r>
            <a:r>
              <a:rPr lang="en-US" sz="1800" dirty="0"/>
              <a:t> </a:t>
            </a:r>
            <a:endParaRPr lang="en-HK" dirty="0"/>
          </a:p>
        </p:txBody>
      </p:sp>
      <p:sp>
        <p:nvSpPr>
          <p:cNvPr id="3" name="Content Placeholder 2">
            <a:extLst>
              <a:ext uri="{FF2B5EF4-FFF2-40B4-BE49-F238E27FC236}">
                <a16:creationId xmlns:a16="http://schemas.microsoft.com/office/drawing/2014/main" id="{4419B57B-D167-6DE8-3668-4DC0DE4776DD}"/>
              </a:ext>
            </a:extLst>
          </p:cNvPr>
          <p:cNvSpPr>
            <a:spLocks noGrp="1"/>
          </p:cNvSpPr>
          <p:nvPr>
            <p:ph idx="1"/>
          </p:nvPr>
        </p:nvSpPr>
        <p:spPr/>
        <p:txBody>
          <a:bodyPr>
            <a:normAutofit fontScale="62500" lnSpcReduction="20000"/>
          </a:bodyPr>
          <a:lstStyle/>
          <a:p>
            <a:pPr algn="l"/>
            <a:r>
              <a:rPr lang="en-US" b="0" i="1" dirty="0">
                <a:solidFill>
                  <a:srgbClr val="000000"/>
                </a:solidFill>
                <a:effectLst/>
                <a:latin typeface="Exo 2"/>
              </a:rPr>
              <a:t>Negative sampling addresses this by modifying only a small percentage of the weights, rather than all of them, in each training sample. This is how it goes. Note that the network’s “label” or “correct output” is a one-hot vector when training it on the word pair (“fox”, “quick”). That is, the output neuron associated with “quick” should output a 1, whereas the rest of the hundreds of output neurons should produce a 0.</a:t>
            </a:r>
          </a:p>
          <a:p>
            <a:pPr algn="l"/>
            <a:r>
              <a:rPr lang="en-US" b="0" i="1" dirty="0">
                <a:solidFill>
                  <a:srgbClr val="000000"/>
                </a:solidFill>
                <a:effectLst/>
                <a:latin typeface="Exo 2"/>
              </a:rPr>
              <a:t>Instead, with negative sampling, we’ll pick a small number of “negative” words (let’s say 5) at random to update the weights. (A “negative” term is one for which we want the network to output a 0 in this context.) We’ll also continue to update the weights for our “positive” term (in this case, the word “quick”). As a result, just the weights relating to them will be updated, and the loss will only be propagated back for them.</a:t>
            </a:r>
          </a:p>
          <a:p>
            <a:r>
              <a:rPr lang="en-US" i="1" dirty="0"/>
              <a:t>Pre-trained word and phrase vectors (Word2vec)</a:t>
            </a:r>
          </a:p>
          <a:p>
            <a:pPr lvl="1"/>
            <a:r>
              <a:rPr lang="en-US" i="1" dirty="0"/>
              <a:t>Google is publishing pre-trained vectors trained on part of Google News dataset (about 100 billion words). The model contains 300-dimensional vectors for 3 million words and phrases. The archive is available here: GoogleNews-vectors-negative300.bin.gz. </a:t>
            </a:r>
            <a:r>
              <a:rPr lang="en-HK" i="1" dirty="0">
                <a:hlinkClick r:id="rId3"/>
              </a:rPr>
              <a:t>https://code.google.com/archive/p/word2vec/</a:t>
            </a:r>
            <a:r>
              <a:rPr lang="en-HK" i="1" dirty="0"/>
              <a:t> </a:t>
            </a:r>
          </a:p>
        </p:txBody>
      </p:sp>
      <p:sp>
        <p:nvSpPr>
          <p:cNvPr id="4" name="Footer Placeholder 3">
            <a:extLst>
              <a:ext uri="{FF2B5EF4-FFF2-40B4-BE49-F238E27FC236}">
                <a16:creationId xmlns:a16="http://schemas.microsoft.com/office/drawing/2014/main" id="{E4B0AB0D-50A0-0BF0-B057-066C204D2014}"/>
              </a:ext>
            </a:extLst>
          </p:cNvPr>
          <p:cNvSpPr>
            <a:spLocks noGrp="1"/>
          </p:cNvSpPr>
          <p:nvPr>
            <p:ph type="ftr" sz="quarter" idx="11"/>
          </p:nvPr>
        </p:nvSpPr>
        <p:spPr/>
        <p:txBody>
          <a:bodyPr/>
          <a:lstStyle/>
          <a:p>
            <a:r>
              <a:rPr lang="en-US"/>
              <a:t>Word  rep. &amp; seq2seq v240409a</a:t>
            </a:r>
          </a:p>
        </p:txBody>
      </p:sp>
      <p:sp>
        <p:nvSpPr>
          <p:cNvPr id="5" name="Slide Number Placeholder 4">
            <a:extLst>
              <a:ext uri="{FF2B5EF4-FFF2-40B4-BE49-F238E27FC236}">
                <a16:creationId xmlns:a16="http://schemas.microsoft.com/office/drawing/2014/main" id="{3FCCE536-295F-5E5A-BC7F-0BD8238EEE30}"/>
              </a:ext>
            </a:extLst>
          </p:cNvPr>
          <p:cNvSpPr>
            <a:spLocks noGrp="1"/>
          </p:cNvSpPr>
          <p:nvPr>
            <p:ph type="sldNum" sz="quarter" idx="12"/>
          </p:nvPr>
        </p:nvSpPr>
        <p:spPr/>
        <p:txBody>
          <a:bodyPr/>
          <a:lstStyle/>
          <a:p>
            <a:fld id="{7C12A529-2220-4038-9210-A21DB7BAEFCE}" type="slidenum">
              <a:rPr lang="en-US" smtClean="0"/>
              <a:t>75</a:t>
            </a:fld>
            <a:endParaRPr lang="en-US"/>
          </a:p>
        </p:txBody>
      </p:sp>
    </p:spTree>
    <p:extLst>
      <p:ext uri="{BB962C8B-B14F-4D97-AF65-F5344CB8AC3E}">
        <p14:creationId xmlns:p14="http://schemas.microsoft.com/office/powerpoint/2010/main" val="41905707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25734-57E6-8272-4326-B36597D5994D}"/>
              </a:ext>
            </a:extLst>
          </p:cNvPr>
          <p:cNvSpPr>
            <a:spLocks noGrp="1"/>
          </p:cNvSpPr>
          <p:nvPr>
            <p:ph type="title"/>
          </p:nvPr>
        </p:nvSpPr>
        <p:spPr/>
        <p:txBody>
          <a:bodyPr>
            <a:normAutofit fontScale="90000"/>
          </a:bodyPr>
          <a:lstStyle/>
          <a:p>
            <a:r>
              <a:rPr lang="en-US" b="1" i="0" dirty="0">
                <a:solidFill>
                  <a:srgbClr val="000000"/>
                </a:solidFill>
                <a:effectLst/>
                <a:latin typeface="Exo 2"/>
              </a:rPr>
              <a:t>How to Select Negative Samples</a:t>
            </a:r>
            <a:r>
              <a:rPr lang="en-US" b="0" i="0" dirty="0">
                <a:solidFill>
                  <a:srgbClr val="000000"/>
                </a:solidFill>
                <a:effectLst/>
                <a:latin typeface="Exo 2"/>
              </a:rPr>
              <a:t> </a:t>
            </a:r>
            <a:br>
              <a:rPr lang="en-US" b="0" i="0" dirty="0">
                <a:solidFill>
                  <a:srgbClr val="000000"/>
                </a:solidFill>
                <a:effectLst/>
                <a:latin typeface="Exo 2"/>
              </a:rPr>
            </a:br>
            <a:endParaRPr lang="en-HK" dirty="0"/>
          </a:p>
        </p:txBody>
      </p:sp>
      <p:sp>
        <p:nvSpPr>
          <p:cNvPr id="3" name="Content Placeholder 2">
            <a:extLst>
              <a:ext uri="{FF2B5EF4-FFF2-40B4-BE49-F238E27FC236}">
                <a16:creationId xmlns:a16="http://schemas.microsoft.com/office/drawing/2014/main" id="{730C8E32-065E-49BF-2A47-F3CB054571C6}"/>
              </a:ext>
            </a:extLst>
          </p:cNvPr>
          <p:cNvSpPr>
            <a:spLocks noGrp="1"/>
          </p:cNvSpPr>
          <p:nvPr>
            <p:ph idx="1"/>
          </p:nvPr>
        </p:nvSpPr>
        <p:spPr/>
        <p:txBody>
          <a:bodyPr>
            <a:normAutofit fontScale="85000" lnSpcReduction="20000"/>
          </a:bodyPr>
          <a:lstStyle/>
          <a:p>
            <a:pPr algn="l"/>
            <a:r>
              <a:rPr lang="en-US" b="0" i="1" dirty="0">
                <a:solidFill>
                  <a:srgbClr val="000000"/>
                </a:solidFill>
                <a:effectLst/>
                <a:latin typeface="Exo 2"/>
              </a:rPr>
              <a:t>The negative samples (the 5 output words that will be trained to output 0) are chosen using a unigram distribution, with more frequent words being more likely to be chosen as negative samples.</a:t>
            </a:r>
          </a:p>
          <a:p>
            <a:pPr algn="l"/>
            <a:r>
              <a:rPr lang="en-US" b="0" i="1" dirty="0">
                <a:solidFill>
                  <a:srgbClr val="000000"/>
                </a:solidFill>
                <a:effectLst/>
                <a:latin typeface="Exo 2"/>
              </a:rPr>
              <a:t>Assume you have your whole training corpus as a list of words and choose your 5 negative samples at random from that list. In this scenario, the probability of selecting “monitor” is equal to the number of times “monitor” appears in the corpus divided by the total number of words that occur in the corpus. According to the authors’ study, they attempted a number of variations on this equation, and the one that worked best was to increase the word counts to 3/4 power.</a:t>
            </a:r>
          </a:p>
          <a:p>
            <a:endParaRPr lang="en-HK" dirty="0"/>
          </a:p>
        </p:txBody>
      </p:sp>
      <p:sp>
        <p:nvSpPr>
          <p:cNvPr id="4" name="Footer Placeholder 3">
            <a:extLst>
              <a:ext uri="{FF2B5EF4-FFF2-40B4-BE49-F238E27FC236}">
                <a16:creationId xmlns:a16="http://schemas.microsoft.com/office/drawing/2014/main" id="{637BBEB3-E9F1-9B5B-9FEF-116AF985FFB6}"/>
              </a:ext>
            </a:extLst>
          </p:cNvPr>
          <p:cNvSpPr>
            <a:spLocks noGrp="1"/>
          </p:cNvSpPr>
          <p:nvPr>
            <p:ph type="ftr" sz="quarter" idx="11"/>
          </p:nvPr>
        </p:nvSpPr>
        <p:spPr/>
        <p:txBody>
          <a:bodyPr/>
          <a:lstStyle/>
          <a:p>
            <a:r>
              <a:rPr lang="en-US"/>
              <a:t>Word  rep. &amp; seq2seq v240409a</a:t>
            </a:r>
          </a:p>
        </p:txBody>
      </p:sp>
      <p:sp>
        <p:nvSpPr>
          <p:cNvPr id="5" name="Slide Number Placeholder 4">
            <a:extLst>
              <a:ext uri="{FF2B5EF4-FFF2-40B4-BE49-F238E27FC236}">
                <a16:creationId xmlns:a16="http://schemas.microsoft.com/office/drawing/2014/main" id="{8EC4B7A6-2C5D-029C-6EFC-616BAB2BD96F}"/>
              </a:ext>
            </a:extLst>
          </p:cNvPr>
          <p:cNvSpPr>
            <a:spLocks noGrp="1"/>
          </p:cNvSpPr>
          <p:nvPr>
            <p:ph type="sldNum" sz="quarter" idx="12"/>
          </p:nvPr>
        </p:nvSpPr>
        <p:spPr/>
        <p:txBody>
          <a:bodyPr/>
          <a:lstStyle/>
          <a:p>
            <a:fld id="{7C12A529-2220-4038-9210-A21DB7BAEFCE}" type="slidenum">
              <a:rPr lang="en-US" smtClean="0"/>
              <a:t>76</a:t>
            </a:fld>
            <a:endParaRPr lang="en-US"/>
          </a:p>
        </p:txBody>
      </p:sp>
    </p:spTree>
    <p:extLst>
      <p:ext uri="{BB962C8B-B14F-4D97-AF65-F5344CB8AC3E}">
        <p14:creationId xmlns:p14="http://schemas.microsoft.com/office/powerpoint/2010/main" val="4962299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57643-C8CA-DC45-ED1E-8088DC719345}"/>
              </a:ext>
            </a:extLst>
          </p:cNvPr>
          <p:cNvSpPr>
            <a:spLocks noGrp="1"/>
          </p:cNvSpPr>
          <p:nvPr>
            <p:ph type="title"/>
          </p:nvPr>
        </p:nvSpPr>
        <p:spPr/>
        <p:txBody>
          <a:bodyPr>
            <a:normAutofit fontScale="90000"/>
          </a:bodyPr>
          <a:lstStyle/>
          <a:p>
            <a:r>
              <a:rPr lang="en-HK" sz="3600" dirty="0">
                <a:hlinkClick r:id="rId2"/>
              </a:rPr>
              <a:t>https://mccormickml.com/2017/01/11/word2vec-tutorial-part-2-negative-sampling</a:t>
            </a:r>
            <a:r>
              <a:rPr lang="en-HK" dirty="0">
                <a:hlinkClick r:id="rId2"/>
              </a:rPr>
              <a:t>/</a:t>
            </a:r>
            <a:r>
              <a:rPr lang="en-HK" dirty="0"/>
              <a:t> </a:t>
            </a:r>
          </a:p>
        </p:txBody>
      </p:sp>
      <p:sp>
        <p:nvSpPr>
          <p:cNvPr id="3" name="Content Placeholder 2">
            <a:extLst>
              <a:ext uri="{FF2B5EF4-FFF2-40B4-BE49-F238E27FC236}">
                <a16:creationId xmlns:a16="http://schemas.microsoft.com/office/drawing/2014/main" id="{9EDF6D29-DA25-170E-C6ED-947B9C2508FE}"/>
              </a:ext>
            </a:extLst>
          </p:cNvPr>
          <p:cNvSpPr>
            <a:spLocks noGrp="1"/>
          </p:cNvSpPr>
          <p:nvPr>
            <p:ph idx="1"/>
          </p:nvPr>
        </p:nvSpPr>
        <p:spPr/>
        <p:txBody>
          <a:bodyPr>
            <a:normAutofit fontScale="85000" lnSpcReduction="20000"/>
          </a:bodyPr>
          <a:lstStyle/>
          <a:p>
            <a:pPr algn="l"/>
            <a:r>
              <a:rPr lang="en-US" b="0" i="1" dirty="0">
                <a:solidFill>
                  <a:srgbClr val="515151"/>
                </a:solidFill>
                <a:effectLst/>
                <a:latin typeface="-apple-system"/>
              </a:rPr>
              <a:t>When training the network on the word pair (“fox”, “quick”), recall that the “label” or “correct output” of the network is a one-hot vector. That is, for the output neuron corresponding to “quick” to output a 1, and for all of the other thousands of output neurons to output a 0.</a:t>
            </a:r>
          </a:p>
          <a:p>
            <a:pPr algn="l"/>
            <a:r>
              <a:rPr lang="en-US" b="0" i="1" dirty="0">
                <a:solidFill>
                  <a:srgbClr val="515151"/>
                </a:solidFill>
                <a:effectLst/>
                <a:latin typeface="-apple-system"/>
              </a:rPr>
              <a:t>With negative sampling, we are instead going to randomly select just a small number of “negative” words (let’s say 5) to update the weights for. (In this context, a “negative” word is one for which we want the network to output a 0 for). We will also still update the weights for our “positive” word (which is the word “quick” in our current example).</a:t>
            </a:r>
          </a:p>
          <a:p>
            <a:endParaRPr lang="en-HK" dirty="0"/>
          </a:p>
        </p:txBody>
      </p:sp>
      <p:sp>
        <p:nvSpPr>
          <p:cNvPr id="4" name="Footer Placeholder 3">
            <a:extLst>
              <a:ext uri="{FF2B5EF4-FFF2-40B4-BE49-F238E27FC236}">
                <a16:creationId xmlns:a16="http://schemas.microsoft.com/office/drawing/2014/main" id="{E7138066-AD74-7AC3-7163-28F8FE99329B}"/>
              </a:ext>
            </a:extLst>
          </p:cNvPr>
          <p:cNvSpPr>
            <a:spLocks noGrp="1"/>
          </p:cNvSpPr>
          <p:nvPr>
            <p:ph type="ftr" sz="quarter" idx="11"/>
          </p:nvPr>
        </p:nvSpPr>
        <p:spPr/>
        <p:txBody>
          <a:bodyPr/>
          <a:lstStyle/>
          <a:p>
            <a:r>
              <a:rPr lang="en-US"/>
              <a:t>Word  rep. &amp; seq2seq v240409a</a:t>
            </a:r>
          </a:p>
        </p:txBody>
      </p:sp>
      <p:sp>
        <p:nvSpPr>
          <p:cNvPr id="5" name="Slide Number Placeholder 4">
            <a:extLst>
              <a:ext uri="{FF2B5EF4-FFF2-40B4-BE49-F238E27FC236}">
                <a16:creationId xmlns:a16="http://schemas.microsoft.com/office/drawing/2014/main" id="{1F6FFDD6-6242-F246-1A70-733E6C571B0D}"/>
              </a:ext>
            </a:extLst>
          </p:cNvPr>
          <p:cNvSpPr>
            <a:spLocks noGrp="1"/>
          </p:cNvSpPr>
          <p:nvPr>
            <p:ph type="sldNum" sz="quarter" idx="12"/>
          </p:nvPr>
        </p:nvSpPr>
        <p:spPr/>
        <p:txBody>
          <a:bodyPr/>
          <a:lstStyle/>
          <a:p>
            <a:fld id="{7C12A529-2220-4038-9210-A21DB7BAEFCE}" type="slidenum">
              <a:rPr lang="en-US" smtClean="0"/>
              <a:t>77</a:t>
            </a:fld>
            <a:endParaRPr lang="en-US"/>
          </a:p>
        </p:txBody>
      </p:sp>
    </p:spTree>
    <p:extLst>
      <p:ext uri="{BB962C8B-B14F-4D97-AF65-F5344CB8AC3E}">
        <p14:creationId xmlns:p14="http://schemas.microsoft.com/office/powerpoint/2010/main" val="17129461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D028E-335D-F225-3935-CD0F5A1BD0FE}"/>
              </a:ext>
            </a:extLst>
          </p:cNvPr>
          <p:cNvSpPr>
            <a:spLocks noGrp="1"/>
          </p:cNvSpPr>
          <p:nvPr>
            <p:ph type="ctrTitle"/>
          </p:nvPr>
        </p:nvSpPr>
        <p:spPr/>
        <p:txBody>
          <a:bodyPr/>
          <a:lstStyle/>
          <a:p>
            <a:r>
              <a:rPr lang="en-US" dirty="0"/>
              <a:t>Appendix 2</a:t>
            </a:r>
          </a:p>
        </p:txBody>
      </p:sp>
      <p:sp>
        <p:nvSpPr>
          <p:cNvPr id="3" name="Content Placeholder 2">
            <a:extLst>
              <a:ext uri="{FF2B5EF4-FFF2-40B4-BE49-F238E27FC236}">
                <a16:creationId xmlns:a16="http://schemas.microsoft.com/office/drawing/2014/main" id="{1CD665DB-87C4-969D-CF34-198427E2C38F}"/>
              </a:ext>
            </a:extLst>
          </p:cNvPr>
          <p:cNvSpPr>
            <a:spLocks noGrp="1"/>
          </p:cNvSpPr>
          <p:nvPr>
            <p:ph type="subTitle" idx="1"/>
          </p:nvPr>
        </p:nvSpPr>
        <p:spPr/>
        <p:txBody>
          <a:bodyPr>
            <a:normAutofit fontScale="92500" lnSpcReduction="20000"/>
          </a:bodyPr>
          <a:lstStyle/>
          <a:p>
            <a:r>
              <a:rPr lang="en-US" dirty="0"/>
              <a:t>The transformer model , see</a:t>
            </a:r>
          </a:p>
          <a:p>
            <a:r>
              <a:rPr lang="en-US" dirty="0">
                <a:hlinkClick r:id="rId2"/>
              </a:rPr>
              <a:t>https://www.cse.cuhk.edu.hk/%7Ekhwong/www2/cmsc5707/transformer_model.pptx</a:t>
            </a:r>
            <a:endParaRPr lang="en-US" dirty="0"/>
          </a:p>
          <a:p>
            <a:endParaRPr lang="en-US" dirty="0"/>
          </a:p>
        </p:txBody>
      </p:sp>
      <p:sp>
        <p:nvSpPr>
          <p:cNvPr id="4" name="Footer Placeholder 3">
            <a:extLst>
              <a:ext uri="{FF2B5EF4-FFF2-40B4-BE49-F238E27FC236}">
                <a16:creationId xmlns:a16="http://schemas.microsoft.com/office/drawing/2014/main" id="{83391A59-DEA5-D7FD-464F-32CB74BCB6FA}"/>
              </a:ext>
            </a:extLst>
          </p:cNvPr>
          <p:cNvSpPr>
            <a:spLocks noGrp="1"/>
          </p:cNvSpPr>
          <p:nvPr>
            <p:ph type="ftr" sz="quarter" idx="11"/>
          </p:nvPr>
        </p:nvSpPr>
        <p:spPr/>
        <p:txBody>
          <a:bodyPr/>
          <a:lstStyle/>
          <a:p>
            <a:r>
              <a:rPr lang="en-US"/>
              <a:t>Word  rep. &amp; seq2seq v240409a</a:t>
            </a:r>
          </a:p>
        </p:txBody>
      </p:sp>
      <p:sp>
        <p:nvSpPr>
          <p:cNvPr id="5" name="Slide Number Placeholder 4">
            <a:extLst>
              <a:ext uri="{FF2B5EF4-FFF2-40B4-BE49-F238E27FC236}">
                <a16:creationId xmlns:a16="http://schemas.microsoft.com/office/drawing/2014/main" id="{2275BA93-E444-25B3-6AD1-6F05A9D75EC1}"/>
              </a:ext>
            </a:extLst>
          </p:cNvPr>
          <p:cNvSpPr>
            <a:spLocks noGrp="1"/>
          </p:cNvSpPr>
          <p:nvPr>
            <p:ph type="sldNum" sz="quarter" idx="12"/>
          </p:nvPr>
        </p:nvSpPr>
        <p:spPr/>
        <p:txBody>
          <a:bodyPr/>
          <a:lstStyle/>
          <a:p>
            <a:fld id="{7C12A529-2220-4038-9210-A21DB7BAEFCE}" type="slidenum">
              <a:rPr lang="en-US" smtClean="0"/>
              <a:t>78</a:t>
            </a:fld>
            <a:endParaRPr lang="en-US"/>
          </a:p>
        </p:txBody>
      </p:sp>
    </p:spTree>
    <p:extLst>
      <p:ext uri="{BB962C8B-B14F-4D97-AF65-F5344CB8AC3E}">
        <p14:creationId xmlns:p14="http://schemas.microsoft.com/office/powerpoint/2010/main" val="8081917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for transformer</a:t>
            </a:r>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arenR"/>
            </a:pPr>
            <a:r>
              <a:rPr lang="en-US" dirty="0"/>
              <a:t>[PDF] </a:t>
            </a:r>
            <a:r>
              <a:rPr lang="en-US" dirty="0">
                <a:hlinkClick r:id="rId2"/>
              </a:rPr>
              <a:t>Attention is all you need</a:t>
            </a:r>
            <a:r>
              <a:rPr lang="en-US" dirty="0"/>
              <a:t> , </a:t>
            </a:r>
            <a:r>
              <a:rPr lang="en-US" u="sng" dirty="0">
                <a:hlinkClick r:id="rId3"/>
              </a:rPr>
              <a:t>A </a:t>
            </a:r>
            <a:r>
              <a:rPr lang="en-US" u="sng" dirty="0" err="1">
                <a:hlinkClick r:id="rId3"/>
              </a:rPr>
              <a:t>Vaswani</a:t>
            </a:r>
            <a:r>
              <a:rPr lang="en-US" dirty="0"/>
              <a:t>, </a:t>
            </a:r>
            <a:r>
              <a:rPr lang="en-US" u="sng" dirty="0">
                <a:hlinkClick r:id="rId4"/>
              </a:rPr>
              <a:t>N </a:t>
            </a:r>
            <a:r>
              <a:rPr lang="en-US" u="sng" dirty="0" err="1">
                <a:hlinkClick r:id="rId4"/>
              </a:rPr>
              <a:t>Shazeer</a:t>
            </a:r>
            <a:r>
              <a:rPr lang="en-US" dirty="0"/>
              <a:t>, </a:t>
            </a:r>
            <a:r>
              <a:rPr lang="en-US" u="sng" dirty="0">
                <a:hlinkClick r:id="rId5"/>
              </a:rPr>
              <a:t>N </a:t>
            </a:r>
            <a:r>
              <a:rPr lang="en-US" u="sng" dirty="0" err="1">
                <a:hlinkClick r:id="rId5"/>
              </a:rPr>
              <a:t>Parmar</a:t>
            </a:r>
            <a:r>
              <a:rPr lang="en-US" dirty="0"/>
              <a:t>… - Advances in neural …, 2017 - papers.nips.cc</a:t>
            </a:r>
          </a:p>
          <a:p>
            <a:pPr marL="514350" indent="-514350">
              <a:buFont typeface="+mj-lt"/>
              <a:buAutoNum type="arabicParenR"/>
            </a:pPr>
            <a:r>
              <a:rPr lang="en-US" dirty="0">
                <a:hlinkClick r:id="" action="ppaction://noaction"/>
              </a:rPr>
              <a:t>https://jalammar.github.io/illustrated-transformer/</a:t>
            </a:r>
          </a:p>
          <a:p>
            <a:pPr marL="514350" indent="-514350">
              <a:buFont typeface="+mj-lt"/>
              <a:buAutoNum type="arabicParenR"/>
            </a:pPr>
            <a:r>
              <a:rPr lang="en-US" dirty="0">
                <a:hlinkClick r:id="" action="ppaction://noaction"/>
              </a:rPr>
              <a:t>https://towardsdatascience.com/transformers-explained-visually-part-1-overview-of-functionality-95a6dd460452</a:t>
            </a:r>
            <a:endParaRPr lang="en-US" dirty="0"/>
          </a:p>
          <a:p>
            <a:pPr marL="514350" indent="-514350">
              <a:buFont typeface="+mj-lt"/>
              <a:buAutoNum type="arabicParenR"/>
            </a:pPr>
            <a:r>
              <a:rPr lang="en-US" dirty="0">
                <a:hlinkClick r:id="rId6"/>
              </a:rPr>
              <a:t>https://towardsdatascience.com/transformers-explained-visually-part-2-how-it-works-step-by-step-b49fa4a64f34</a:t>
            </a:r>
            <a:endParaRPr lang="en-US" dirty="0"/>
          </a:p>
          <a:p>
            <a:pPr marL="514350" indent="-514350">
              <a:buFont typeface="+mj-lt"/>
              <a:buAutoNum type="arabicParenR"/>
            </a:pPr>
            <a:r>
              <a:rPr lang="en-US" dirty="0">
                <a:hlinkClick r:id="rId7"/>
              </a:rPr>
              <a:t>https://towardsdatascience.com/transformers-explained-visually-part-3-multi-head-attention-deep-dive-1c1ff1024853</a:t>
            </a:r>
            <a:endParaRPr lang="en-US" dirty="0"/>
          </a:p>
          <a:p>
            <a:r>
              <a:rPr lang="en-US" dirty="0"/>
              <a:t>Pre-trained </a:t>
            </a:r>
            <a:r>
              <a:rPr lang="en-US" dirty="0" err="1"/>
              <a:t>bert</a:t>
            </a:r>
            <a:r>
              <a:rPr lang="en-US" dirty="0"/>
              <a:t> can be downloaded from </a:t>
            </a:r>
          </a:p>
          <a:p>
            <a:r>
              <a:rPr lang="en-US" dirty="0">
                <a:hlinkClick r:id="rId8"/>
              </a:rPr>
              <a:t>https://huggingface.co/</a:t>
            </a:r>
            <a:r>
              <a:rPr lang="en-US" dirty="0"/>
              <a:t> </a:t>
            </a:r>
          </a:p>
          <a:p>
            <a:endParaRPr lang="en-US" dirty="0"/>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3B519660-E3FB-4FEF-8DA5-38A418845818}" type="slidenum">
              <a:rPr lang="en-US" smtClean="0"/>
              <a:t>79</a:t>
            </a:fld>
            <a:endParaRPr lang="en-US"/>
          </a:p>
        </p:txBody>
      </p:sp>
    </p:spTree>
    <p:extLst>
      <p:ext uri="{BB962C8B-B14F-4D97-AF65-F5344CB8AC3E}">
        <p14:creationId xmlns:p14="http://schemas.microsoft.com/office/powerpoint/2010/main" val="4157160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srgbClr val="FF0000"/>
                </a:solidFill>
              </a:rPr>
              <a:t>CMSC5707, Ch12. Seq2Seq  Exercise ANS:1</a:t>
            </a:r>
            <a:r>
              <a:rPr lang="en-US" sz="4000" dirty="0">
                <a:solidFill>
                  <a:srgbClr val="0070C0"/>
                </a:solidFill>
              </a:rPr>
              <a:t> </a:t>
            </a:r>
            <a:br>
              <a:rPr lang="en-US" sz="4000" dirty="0"/>
            </a:br>
            <a:r>
              <a:rPr lang="en-US" sz="2700" dirty="0"/>
              <a:t>Bag of words (</a:t>
            </a:r>
            <a:r>
              <a:rPr lang="en-US" sz="2700" dirty="0" err="1"/>
              <a:t>BoW</a:t>
            </a:r>
            <a:r>
              <a:rPr lang="en-US" sz="2700" dirty="0"/>
              <a:t>) </a:t>
            </a:r>
            <a:r>
              <a:rPr lang="en-US" sz="2000" dirty="0">
                <a:hlinkClick r:id="rId2"/>
              </a:rPr>
              <a:t>https://en.wikipedia.org/wiki/Bag-of-words_model#CBOW</a:t>
            </a:r>
            <a:endParaRPr lang="en-US" sz="2000" dirty="0"/>
          </a:p>
        </p:txBody>
      </p:sp>
      <p:sp>
        <p:nvSpPr>
          <p:cNvPr id="3" name="Content Placeholder 2"/>
          <p:cNvSpPr>
            <a:spLocks noGrp="1"/>
          </p:cNvSpPr>
          <p:nvPr>
            <p:ph idx="1"/>
          </p:nvPr>
        </p:nvSpPr>
        <p:spPr>
          <a:xfrm>
            <a:off x="381000" y="1295400"/>
            <a:ext cx="8534400" cy="4525963"/>
          </a:xfrm>
        </p:spPr>
        <p:txBody>
          <a:bodyPr>
            <a:noAutofit/>
          </a:bodyPr>
          <a:lstStyle/>
          <a:p>
            <a:r>
              <a:rPr lang="en-US" sz="1800" i="1" dirty="0"/>
              <a:t>Sentence examples (</a:t>
            </a:r>
            <a:r>
              <a:rPr lang="en-US" sz="1800" dirty="0"/>
              <a:t>corpus of documents</a:t>
            </a:r>
            <a:r>
              <a:rPr lang="en-US" sz="1800" i="1" dirty="0"/>
              <a:t>)</a:t>
            </a:r>
          </a:p>
          <a:p>
            <a:pPr lvl="1"/>
            <a:r>
              <a:rPr lang="en-US" sz="1800" i="1" dirty="0"/>
              <a:t>(3) Tom loves to play video games, Jane hates to play video games.</a:t>
            </a:r>
          </a:p>
          <a:p>
            <a:pPr lvl="1"/>
            <a:r>
              <a:rPr lang="en-US" sz="1800" i="1" dirty="0"/>
              <a:t>(4) Billy also likes to eat pizza, drink coke and eat chips.</a:t>
            </a:r>
          </a:p>
          <a:p>
            <a:r>
              <a:rPr lang="en-US" sz="1800" i="1" dirty="0"/>
              <a:t>Show the word and number of occurrence</a:t>
            </a:r>
          </a:p>
          <a:p>
            <a:pPr marL="457200" lvl="1" indent="0">
              <a:buNone/>
            </a:pPr>
            <a:r>
              <a:rPr lang="en-US" sz="1800" i="1" dirty="0">
                <a:solidFill>
                  <a:srgbClr val="0070C0"/>
                </a:solidFill>
              </a:rPr>
              <a:t>(Ex.1b) MC question: BoW3 =</a:t>
            </a:r>
          </a:p>
          <a:p>
            <a:pPr marL="514350" indent="-457200">
              <a:buFont typeface="+mj-lt"/>
              <a:buAutoNum type="arabicParenR"/>
            </a:pPr>
            <a:r>
              <a:rPr lang="en-US" sz="1800" i="1" dirty="0">
                <a:solidFill>
                  <a:srgbClr val="0070C0"/>
                </a:solidFill>
              </a:rPr>
              <a:t>{“Tom":1,"loves":2,"to":2,“play":2,“video":2,“games":2,”Jane”:1, “hates":1};</a:t>
            </a:r>
          </a:p>
          <a:p>
            <a:pPr marL="514350" indent="-457200">
              <a:buFont typeface="+mj-lt"/>
              <a:buAutoNum type="arabicParenR"/>
            </a:pPr>
            <a:r>
              <a:rPr lang="en-US" sz="1800" i="1" dirty="0">
                <a:solidFill>
                  <a:srgbClr val="0070C0"/>
                </a:solidFill>
              </a:rPr>
              <a:t>{“Tom":1,"loves":1,"to":1,“play":2,“video":2,“games":2,”Jane”:1, “hates":1};</a:t>
            </a:r>
          </a:p>
          <a:p>
            <a:pPr marL="514350" indent="-457200">
              <a:buFont typeface="+mj-lt"/>
              <a:buAutoNum type="arabicParenR"/>
            </a:pPr>
            <a:r>
              <a:rPr lang="en-US" sz="1800" i="1" dirty="0">
                <a:solidFill>
                  <a:srgbClr val="FF0000"/>
                </a:solidFill>
              </a:rPr>
              <a:t>{“Tom":1,"loves":1,"to":2,“play":2,“video":2,“games":2,”Jane”:1, “hates":1}; (3 is correct)</a:t>
            </a:r>
          </a:p>
          <a:p>
            <a:pPr marL="514350" indent="-457200">
              <a:buFont typeface="+mj-lt"/>
              <a:buAutoNum type="arabicParenR"/>
            </a:pPr>
            <a:r>
              <a:rPr lang="en-US" sz="1800" i="1" dirty="0">
                <a:solidFill>
                  <a:srgbClr val="0070C0"/>
                </a:solidFill>
              </a:rPr>
              <a:t>{“Tom":1,"loves":1,"to":2,“play":1,“video":2,“games":2,”Jane”:1, “hates":1};</a:t>
            </a:r>
          </a:p>
          <a:p>
            <a:pPr marL="457200" lvl="1" indent="0">
              <a:buNone/>
            </a:pPr>
            <a:r>
              <a:rPr lang="en-US" sz="1600" i="1" dirty="0">
                <a:solidFill>
                  <a:srgbClr val="0070C0"/>
                </a:solidFill>
              </a:rPr>
              <a:t>(Ex.1b) MC question: BoW4 =</a:t>
            </a:r>
          </a:p>
          <a:p>
            <a:pPr marL="57150" indent="0">
              <a:buNone/>
            </a:pPr>
            <a:r>
              <a:rPr lang="en-US" sz="1600" i="1" dirty="0">
                <a:solidFill>
                  <a:srgbClr val="0070C0"/>
                </a:solidFill>
              </a:rPr>
              <a:t>1) BoW4 = {“Billy":1,"also":1,"likes":2,"to":1, “eat":2, “pizza":1,drink":1,“coke":1, “and":1 ,“chips":1};</a:t>
            </a:r>
          </a:p>
          <a:p>
            <a:pPr marL="57150" indent="0">
              <a:buNone/>
            </a:pPr>
            <a:r>
              <a:rPr lang="en-US" sz="1600" i="1" dirty="0">
                <a:solidFill>
                  <a:srgbClr val="0070C0"/>
                </a:solidFill>
              </a:rPr>
              <a:t>2) BoW4 = {“Billy":1,"also":1,"likes":1,"to":2, “eat":2, “pizza":1,drink":1,“coke":1, “and":1 ,“chips":1};</a:t>
            </a:r>
          </a:p>
          <a:p>
            <a:pPr marL="57150" indent="0">
              <a:buNone/>
            </a:pPr>
            <a:r>
              <a:rPr lang="en-US" sz="1600" i="1" dirty="0">
                <a:solidFill>
                  <a:srgbClr val="0070C0"/>
                </a:solidFill>
              </a:rPr>
              <a:t>3) BoW4 = {“Billy":1,"also":1,"likes":1,"to":1, “eat":1, “pizza":1,drink":1,“coke":1, “and":1 ,“chips":1};</a:t>
            </a:r>
          </a:p>
          <a:p>
            <a:pPr marL="57150" indent="0">
              <a:buNone/>
            </a:pPr>
            <a:r>
              <a:rPr lang="en-US" sz="1600" i="1" dirty="0">
                <a:solidFill>
                  <a:srgbClr val="FF0000"/>
                </a:solidFill>
              </a:rPr>
              <a:t>4) BoW4 = {“Billy":1,"also":1,"likes":1,"to":1, “eat":2, “pizza":1,drink":1,“coke":1, “and":1 ,“chips":1};  (choice 4 is correct)</a:t>
            </a:r>
            <a:endParaRPr lang="en-US" sz="1800" i="1" dirty="0">
              <a:solidFill>
                <a:srgbClr val="0070C0"/>
              </a:solidFill>
            </a:endParaRPr>
          </a:p>
          <a:p>
            <a:endParaRPr lang="en-US" sz="1800" i="1" dirty="0">
              <a:solidFill>
                <a:srgbClr val="FF0000"/>
              </a:solidFill>
            </a:endParaRPr>
          </a:p>
        </p:txBody>
      </p:sp>
      <p:sp>
        <p:nvSpPr>
          <p:cNvPr id="4" name="Footer Placeholder 3"/>
          <p:cNvSpPr>
            <a:spLocks noGrp="1"/>
          </p:cNvSpPr>
          <p:nvPr>
            <p:ph type="ftr" sz="quarter" idx="11"/>
          </p:nvPr>
        </p:nvSpPr>
        <p:spPr/>
        <p:txBody>
          <a:bodyPr/>
          <a:lstStyle/>
          <a:p>
            <a:r>
              <a:rPr lang="en-US"/>
              <a:t>Word  rep. &amp; seq2seq v240409a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8</a:t>
            </a:fld>
            <a:endParaRPr lang="en-US"/>
          </a:p>
        </p:txBody>
      </p:sp>
    </p:spTree>
    <p:extLst>
      <p:ext uri="{BB962C8B-B14F-4D97-AF65-F5344CB8AC3E}">
        <p14:creationId xmlns:p14="http://schemas.microsoft.com/office/powerpoint/2010/main" val="14922394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25000" lnSpcReduction="20000"/>
          </a:bodyPr>
          <a:lstStyle/>
          <a:p>
            <a:r>
              <a:rPr lang="en-US" dirty="0"/>
              <a:t>Deep Learning Book.</a:t>
            </a:r>
          </a:p>
          <a:p>
            <a:r>
              <a:rPr lang="en-US" u="sng" dirty="0">
                <a:hlinkClick r:id="rId2"/>
              </a:rPr>
              <a:t>http://www.deeplearningbook.org/</a:t>
            </a:r>
            <a:endParaRPr lang="en-US" dirty="0"/>
          </a:p>
          <a:p>
            <a:br>
              <a:rPr lang="en-US" dirty="0"/>
            </a:br>
            <a:endParaRPr lang="en-US" dirty="0"/>
          </a:p>
          <a:p>
            <a:r>
              <a:rPr lang="en-US" dirty="0"/>
              <a:t>Papers:</a:t>
            </a:r>
          </a:p>
          <a:p>
            <a:r>
              <a:rPr lang="en-US" b="1" u="sng" dirty="0">
                <a:hlinkClick r:id="rId3"/>
              </a:rPr>
              <a:t>Fully convolutional networks </a:t>
            </a:r>
            <a:r>
              <a:rPr lang="en-US" u="sng" dirty="0">
                <a:hlinkClick r:id="rId3"/>
              </a:rPr>
              <a:t>for semantic segmentation</a:t>
            </a:r>
            <a:r>
              <a:rPr lang="en-US" dirty="0"/>
              <a:t> by J Long, </a:t>
            </a:r>
            <a:r>
              <a:rPr lang="en-US" sz="1000" u="sng" dirty="0">
                <a:hlinkClick r:id="rId4"/>
              </a:rPr>
              <a:t>E </a:t>
            </a:r>
            <a:r>
              <a:rPr lang="en-US" sz="1000" u="sng" dirty="0" err="1">
                <a:hlinkClick r:id="rId4"/>
              </a:rPr>
              <a:t>Shelhamer</a:t>
            </a:r>
            <a:r>
              <a:rPr lang="en-US" sz="1000" dirty="0"/>
              <a:t>, </a:t>
            </a:r>
            <a:r>
              <a:rPr lang="en-US" sz="1000" u="sng" dirty="0">
                <a:hlinkClick r:id="rId5"/>
              </a:rPr>
              <a:t>T Darrell</a:t>
            </a:r>
            <a:endParaRPr lang="en-US" dirty="0"/>
          </a:p>
          <a:p>
            <a:r>
              <a:rPr lang="en-US" b="1" u="sng" dirty="0">
                <a:hlinkClick r:id="rId6"/>
              </a:rPr>
              <a:t>Sequence </a:t>
            </a:r>
            <a:r>
              <a:rPr lang="en-US" u="sng" dirty="0">
                <a:hlinkClick r:id="rId6"/>
              </a:rPr>
              <a:t>to </a:t>
            </a:r>
            <a:r>
              <a:rPr lang="en-US" b="1" u="sng" dirty="0">
                <a:hlinkClick r:id="rId6"/>
              </a:rPr>
              <a:t>sequence </a:t>
            </a:r>
            <a:r>
              <a:rPr lang="en-US" u="sng" dirty="0">
                <a:hlinkClick r:id="rId6"/>
              </a:rPr>
              <a:t>learning with </a:t>
            </a:r>
            <a:r>
              <a:rPr lang="en-US" b="1" u="sng" dirty="0">
                <a:hlinkClick r:id="rId6"/>
              </a:rPr>
              <a:t>neural networks</a:t>
            </a:r>
            <a:r>
              <a:rPr lang="en-US" dirty="0"/>
              <a:t> by </a:t>
            </a:r>
            <a:r>
              <a:rPr lang="en-US" sz="1000" u="sng" dirty="0">
                <a:hlinkClick r:id="rId7"/>
              </a:rPr>
              <a:t>I </a:t>
            </a:r>
            <a:r>
              <a:rPr lang="en-US" sz="1000" u="sng" dirty="0" err="1">
                <a:hlinkClick r:id="rId7"/>
              </a:rPr>
              <a:t>Sutskever</a:t>
            </a:r>
            <a:r>
              <a:rPr lang="en-US" sz="1000" dirty="0"/>
              <a:t>, </a:t>
            </a:r>
            <a:r>
              <a:rPr lang="en-US" sz="1000" u="sng" dirty="0">
                <a:hlinkClick r:id="rId8"/>
              </a:rPr>
              <a:t>O </a:t>
            </a:r>
            <a:r>
              <a:rPr lang="en-US" sz="1000" u="sng" dirty="0" err="1">
                <a:hlinkClick r:id="rId8"/>
              </a:rPr>
              <a:t>Vinyals</a:t>
            </a:r>
            <a:r>
              <a:rPr lang="en-US" sz="1000" dirty="0"/>
              <a:t>, </a:t>
            </a:r>
            <a:r>
              <a:rPr lang="en-US" sz="1000" u="sng" dirty="0">
                <a:hlinkClick r:id="rId9"/>
              </a:rPr>
              <a:t>QV Le</a:t>
            </a:r>
            <a:r>
              <a:rPr lang="en-US" sz="1000" dirty="0"/>
              <a:t> - </a:t>
            </a:r>
            <a:endParaRPr lang="en-US" dirty="0"/>
          </a:p>
          <a:p>
            <a:r>
              <a:rPr lang="en-US" dirty="0"/>
              <a:t>tutorials</a:t>
            </a:r>
          </a:p>
          <a:p>
            <a:r>
              <a:rPr lang="en-US" u="sng" dirty="0">
                <a:hlinkClick r:id="rId10"/>
              </a:rPr>
              <a:t>http://colah.github.io/posts/2015-08-Understanding-LSTMs/</a:t>
            </a:r>
            <a:endParaRPr lang="en-US" dirty="0"/>
          </a:p>
          <a:p>
            <a:r>
              <a:rPr lang="en-US" u="sng" dirty="0">
                <a:hlinkClick r:id="rId11"/>
              </a:rPr>
              <a:t>https://github.com/terryum/awesome-deep-learning-papers</a:t>
            </a:r>
            <a:endParaRPr lang="en-US" dirty="0"/>
          </a:p>
          <a:p>
            <a:br>
              <a:rPr lang="en-US" dirty="0"/>
            </a:br>
            <a:endParaRPr lang="en-US" dirty="0"/>
          </a:p>
          <a:p>
            <a:r>
              <a:rPr lang="en-US" dirty="0" err="1"/>
              <a:t>turtorial</a:t>
            </a:r>
            <a:r>
              <a:rPr lang="en-US" dirty="0"/>
              <a:t>:</a:t>
            </a:r>
          </a:p>
          <a:p>
            <a:r>
              <a:rPr lang="en-US" u="sng" dirty="0">
                <a:hlinkClick r:id="rId12"/>
              </a:rPr>
              <a:t>https://theneuralperspective.com/tag/tutorials/</a:t>
            </a:r>
            <a:endParaRPr lang="en-US" dirty="0"/>
          </a:p>
          <a:p>
            <a:br>
              <a:rPr lang="en-US" dirty="0"/>
            </a:br>
            <a:endParaRPr lang="en-US" dirty="0"/>
          </a:p>
          <a:p>
            <a:r>
              <a:rPr lang="en-US" dirty="0"/>
              <a:t>RNN encoder-decoder </a:t>
            </a:r>
          </a:p>
          <a:p>
            <a:r>
              <a:rPr lang="en-US" u="sng" dirty="0">
                <a:hlinkClick r:id="rId13"/>
              </a:rPr>
              <a:t>https://theneuralperspective.com/2016/11/20/recurrent-neural-networks-rnn-part-3-encoder-decoder/</a:t>
            </a:r>
            <a:endParaRPr lang="en-US" sz="8800" dirty="0"/>
          </a:p>
          <a:p>
            <a:r>
              <a:rPr lang="en-US" dirty="0"/>
              <a:t>sequence to sequence model</a:t>
            </a:r>
          </a:p>
          <a:p>
            <a:pPr lvl="1"/>
            <a:r>
              <a:rPr lang="en-US" u="sng" dirty="0">
                <a:hlinkClick r:id="rId14"/>
              </a:rPr>
              <a:t>https://arxiv.org/pdf/1703.01619.pdf</a:t>
            </a:r>
            <a:endParaRPr lang="en-US" dirty="0"/>
          </a:p>
          <a:p>
            <a:pPr lvl="1"/>
            <a:r>
              <a:rPr lang="en-US" u="sng" dirty="0">
                <a:hlinkClick r:id="rId15"/>
              </a:rPr>
              <a:t>https://indico.io/blog/sequence-modeling-neuralnets-part1/</a:t>
            </a:r>
            <a:endParaRPr lang="en-US" dirty="0"/>
          </a:p>
          <a:p>
            <a:pPr lvl="1"/>
            <a:r>
              <a:rPr lang="en-US" u="sng" dirty="0">
                <a:hlinkClick r:id="rId16"/>
              </a:rPr>
              <a:t>https://medium.com/towards-data-science/lstm-by-example-using-tensorflow-feb0c1968537</a:t>
            </a:r>
            <a:endParaRPr lang="en-US" dirty="0"/>
          </a:p>
          <a:p>
            <a:pPr lvl="1"/>
            <a:r>
              <a:rPr lang="en-US" u="sng" dirty="0">
                <a:hlinkClick r:id="rId17"/>
              </a:rPr>
              <a:t>https://google.github.io/seq2seq/nmt/</a:t>
            </a:r>
            <a:endParaRPr lang="en-US" dirty="0"/>
          </a:p>
          <a:p>
            <a:pPr lvl="1"/>
            <a:r>
              <a:rPr lang="en-US" u="sng" dirty="0">
                <a:hlinkClick r:id="rId18"/>
              </a:rPr>
              <a:t>https://chunml.github.io/ChunML.github.io/project/Sequence-To-Sequence/</a:t>
            </a:r>
            <a:endParaRPr lang="en-US" dirty="0"/>
          </a:p>
          <a:p>
            <a:pPr lvl="1"/>
            <a:r>
              <a:rPr lang="en-US" dirty="0"/>
              <a:t>parameters of </a:t>
            </a:r>
            <a:r>
              <a:rPr lang="en-US" dirty="0" err="1"/>
              <a:t>lstm</a:t>
            </a:r>
            <a:endParaRPr lang="en-US" dirty="0"/>
          </a:p>
          <a:p>
            <a:pPr lvl="2"/>
            <a:r>
              <a:rPr lang="en-US" u="sng" dirty="0">
                <a:hlinkClick r:id="rId19"/>
              </a:rPr>
              <a:t>https://stackoverflow.com/questions/38080035/how-to-calculate-the-number-of-parameters-of-an-lstm-network</a:t>
            </a:r>
            <a:endParaRPr lang="en-US" dirty="0"/>
          </a:p>
          <a:p>
            <a:pPr lvl="2"/>
            <a:r>
              <a:rPr lang="en-US" u="sng" dirty="0">
                <a:hlinkClick r:id="rId20"/>
              </a:rPr>
              <a:t>https://datascience.stackexchange.com/questions/10615/number-of-parameters-in-an-lstm-model</a:t>
            </a:r>
            <a:endParaRPr lang="en-US" dirty="0"/>
          </a:p>
          <a:p>
            <a:pPr lvl="2"/>
            <a:r>
              <a:rPr lang="en-US" u="sng" dirty="0">
                <a:hlinkClick r:id="rId19"/>
              </a:rPr>
              <a:t>https://stackoverflow.com/questions/38080035/how-to-calculate-the-number-of-parameters-of-an-lstm-network</a:t>
            </a:r>
            <a:endParaRPr lang="en-US" dirty="0"/>
          </a:p>
          <a:p>
            <a:pPr lvl="2"/>
            <a:r>
              <a:rPr lang="en-US" u="sng" dirty="0">
                <a:hlinkClick r:id="rId21"/>
              </a:rPr>
              <a:t>https://www.quora.com/What-is-the-meaning-of-%E2%80%9CThe-number-of-units-in-the-LSTM-cell</a:t>
            </a:r>
            <a:endParaRPr lang="en-US" dirty="0"/>
          </a:p>
          <a:p>
            <a:pPr lvl="2"/>
            <a:r>
              <a:rPr lang="en-US" u="sng" dirty="0">
                <a:hlinkClick r:id="rId22"/>
              </a:rPr>
              <a:t>https://www.quora.com/In-LSTM-how-do-you-figure-out-what-size-the-weights-are-supposed-to-be</a:t>
            </a:r>
            <a:endParaRPr lang="en-US" dirty="0"/>
          </a:p>
          <a:p>
            <a:pPr lvl="2"/>
            <a:r>
              <a:rPr lang="en-US" u="sng" dirty="0">
                <a:hlinkClick r:id="rId23"/>
              </a:rPr>
              <a:t>http://kbullaughey.github.io/lstm-play/lstm</a:t>
            </a:r>
            <a:r>
              <a:rPr lang="en-US" dirty="0"/>
              <a:t>/ (batch size example)</a:t>
            </a:r>
          </a:p>
          <a:p>
            <a:pPr lvl="2"/>
            <a:br>
              <a:rPr lang="en-US" dirty="0"/>
            </a:br>
            <a:endParaRPr lang="en-US" dirty="0"/>
          </a:p>
          <a:p>
            <a:pPr lvl="1"/>
            <a:r>
              <a:rPr lang="en-US" dirty="0"/>
              <a:t>feedback</a:t>
            </a:r>
          </a:p>
          <a:p>
            <a:pPr lvl="2"/>
            <a:r>
              <a:rPr lang="en-US" u="sng" dirty="0">
                <a:hlinkClick r:id="rId24"/>
              </a:rPr>
              <a:t>https://medium.com/@aidangomez/let-s-do-this-f9b699de31d9</a:t>
            </a:r>
            <a:endParaRPr lang="en-US" dirty="0"/>
          </a:p>
          <a:p>
            <a:pPr lvl="1"/>
            <a:r>
              <a:rPr lang="en-US" dirty="0"/>
              <a:t>Numerical examples</a:t>
            </a:r>
          </a:p>
          <a:p>
            <a:pPr lvl="2"/>
            <a:r>
              <a:rPr lang="en-US" u="sng" dirty="0">
                <a:hlinkClick r:id="rId25"/>
              </a:rPr>
              <a:t>https://blog.aidangomez.ca/2016/04/17/Backpropogating-an-LSTM-A-Numerical-Example/</a:t>
            </a:r>
            <a:endParaRPr lang="en-US" dirty="0"/>
          </a:p>
          <a:p>
            <a:pPr lvl="2"/>
            <a:r>
              <a:rPr lang="en-US" u="sng" dirty="0">
                <a:hlinkClick r:id="rId26"/>
              </a:rPr>
              <a:t>https://karanalytics.wordpress.com/2017/06/06/sequence-modelling-using-deep-learning/</a:t>
            </a:r>
            <a:endParaRPr lang="en-US" dirty="0"/>
          </a:p>
          <a:p>
            <a:pPr lvl="2"/>
            <a:r>
              <a:rPr lang="en-US" u="sng" dirty="0">
                <a:hlinkClick r:id="rId27"/>
              </a:rPr>
              <a:t>http://monik.in/a-noobs-guide-to-implementing-rnn-lstm-using-tensorflow/</a:t>
            </a:r>
            <a:endParaRPr lang="en-US" dirty="0"/>
          </a:p>
          <a:p>
            <a:endParaRPr lang="en-US" dirty="0"/>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80</a:t>
            </a:fld>
            <a:endParaRPr lang="en-US"/>
          </a:p>
        </p:txBody>
      </p:sp>
    </p:spTree>
    <p:extLst>
      <p:ext uri="{BB962C8B-B14F-4D97-AF65-F5344CB8AC3E}">
        <p14:creationId xmlns:p14="http://schemas.microsoft.com/office/powerpoint/2010/main" val="27374000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hlinkClick r:id="" action="ppaction://noaction"/>
              </a:rPr>
              <a:t>https://github.com/tensorflow/nmt#inference--how-to-generate-translations</a:t>
            </a:r>
          </a:p>
          <a:p>
            <a:r>
              <a:rPr lang="en-US" dirty="0">
                <a:hlinkClick r:id="rId3"/>
              </a:rPr>
              <a:t>https://pytorch.org/tutorials/intermediate/seq2seq_translation_tutorial.html</a:t>
            </a:r>
            <a:endParaRPr lang="en-US" dirty="0"/>
          </a:p>
          <a:p>
            <a:r>
              <a:rPr lang="en-US" dirty="0"/>
              <a:t> </a:t>
            </a:r>
            <a:r>
              <a:rPr lang="en-US" dirty="0">
                <a:hlinkClick r:id="rId4"/>
              </a:rPr>
              <a:t>http://mccormickml.com/2016/04/19/word2vec-tutorial-the-skip-gram-model/</a:t>
            </a:r>
            <a:endParaRPr lang="en-US" dirty="0"/>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81</a:t>
            </a:fld>
            <a:endParaRPr lang="en-US"/>
          </a:p>
        </p:txBody>
      </p:sp>
    </p:spTree>
    <p:extLst>
      <p:ext uri="{BB962C8B-B14F-4D97-AF65-F5344CB8AC3E}">
        <p14:creationId xmlns:p14="http://schemas.microsoft.com/office/powerpoint/2010/main" val="12628189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Appendix 3</a:t>
            </a:r>
            <a:br>
              <a:rPr lang="en-US" dirty="0"/>
            </a:br>
            <a:r>
              <a:rPr lang="en-US" dirty="0"/>
              <a:t>Advanced topics on text analysis</a:t>
            </a:r>
          </a:p>
        </p:txBody>
      </p:sp>
      <p:sp>
        <p:nvSpPr>
          <p:cNvPr id="3" name="Content Placeholder 2"/>
          <p:cNvSpPr>
            <a:spLocks noGrp="1"/>
          </p:cNvSpPr>
          <p:nvPr>
            <p:ph idx="1"/>
          </p:nvPr>
        </p:nvSpPr>
        <p:spPr/>
        <p:txBody>
          <a:bodyPr>
            <a:normAutofit fontScale="47500" lnSpcReduction="20000"/>
          </a:bodyPr>
          <a:lstStyle/>
          <a:p>
            <a:pPr marL="514350" indent="-514350">
              <a:buFont typeface="+mj-lt"/>
              <a:buAutoNum type="arabicPeriod"/>
            </a:pPr>
            <a:r>
              <a:rPr lang="en-US" dirty="0"/>
              <a:t>IMDB Review Dataset</a:t>
            </a:r>
            <a:br>
              <a:rPr lang="en-US" dirty="0"/>
            </a:br>
            <a:r>
              <a:rPr lang="en-US" dirty="0"/>
              <a:t>for sentiment classification</a:t>
            </a:r>
          </a:p>
          <a:p>
            <a:pPr marL="514350" indent="-514350">
              <a:buFont typeface="+mj-lt"/>
              <a:buAutoNum type="arabicPeriod"/>
            </a:pPr>
            <a:r>
              <a:rPr lang="en-US" dirty="0"/>
              <a:t>Text generation</a:t>
            </a:r>
          </a:p>
          <a:p>
            <a:pPr marL="514350" indent="-514350">
              <a:buFont typeface="+mj-lt"/>
              <a:buAutoNum type="arabicPeriod"/>
            </a:pPr>
            <a:r>
              <a:rPr lang="en-US" dirty="0"/>
              <a:t>Reuters newswire topic classification task</a:t>
            </a:r>
          </a:p>
          <a:p>
            <a:pPr marL="514350" indent="-514350">
              <a:buFont typeface="+mj-lt"/>
              <a:buAutoNum type="arabicPeriod"/>
            </a:pPr>
            <a:r>
              <a:rPr lang="en-US" dirty="0"/>
              <a:t>Attention</a:t>
            </a:r>
          </a:p>
          <a:p>
            <a:pPr marL="514350" indent="-514350">
              <a:buFont typeface="+mj-lt"/>
              <a:buAutoNum type="arabicPeriod"/>
            </a:pPr>
            <a:r>
              <a:rPr lang="en-US" dirty="0">
                <a:hlinkClick r:id="rId2"/>
              </a:rPr>
              <a:t>https://medium.com/ai-society/jkljlj-7d6e699895c4</a:t>
            </a:r>
            <a:r>
              <a:rPr lang="en-US" dirty="0"/>
              <a:t> </a:t>
            </a:r>
          </a:p>
          <a:p>
            <a:pPr marL="514350" indent="-514350">
              <a:buFont typeface="+mj-lt"/>
              <a:buAutoNum type="arabicPeriod"/>
            </a:pPr>
            <a:r>
              <a:rPr lang="en-US" dirty="0" err="1">
                <a:hlinkClick r:id="rId3"/>
              </a:rPr>
              <a:t>GloVe</a:t>
            </a:r>
            <a:r>
              <a:rPr lang="en-US" dirty="0">
                <a:hlinkClick r:id="rId3"/>
              </a:rPr>
              <a:t>: Global Vectors for Word Representation</a:t>
            </a:r>
            <a:r>
              <a:rPr lang="en-US" dirty="0"/>
              <a:t> by Jeffrey Pennington, </a:t>
            </a:r>
            <a:r>
              <a:rPr lang="en-US" dirty="0" err="1"/>
              <a:t>etal</a:t>
            </a:r>
            <a:r>
              <a:rPr lang="en-US" dirty="0"/>
              <a:t>., </a:t>
            </a:r>
            <a:r>
              <a:rPr lang="en-US" dirty="0">
                <a:hlinkClick r:id="rId4"/>
              </a:rPr>
              <a:t>https://towardsdatascience.com/glove-research-paper-clearly-explained-7d2c3641b8a6</a:t>
            </a:r>
            <a:r>
              <a:rPr lang="en-US" dirty="0"/>
              <a:t> </a:t>
            </a:r>
          </a:p>
          <a:p>
            <a:pPr marL="914400" lvl="1" indent="-514350">
              <a:buFont typeface="+mj-lt"/>
              <a:buAutoNum type="arabicPeriod"/>
            </a:pPr>
            <a:r>
              <a:rPr lang="en-US" dirty="0">
                <a:hlinkClick r:id="rId5"/>
              </a:rPr>
              <a:t>https://nlp.stanford.edu/projects/glove/</a:t>
            </a:r>
            <a:r>
              <a:rPr lang="en-US" dirty="0"/>
              <a:t>  (</a:t>
            </a:r>
            <a:r>
              <a:rPr lang="en-US" b="1" dirty="0"/>
              <a:t>Download pre-trained word vectors, e.g. glove.6B.50d.txt)</a:t>
            </a:r>
            <a:endParaRPr lang="en-US" dirty="0"/>
          </a:p>
          <a:p>
            <a:pPr marL="914400" lvl="1" indent="-514350">
              <a:buFont typeface="+mj-lt"/>
              <a:buAutoNum type="arabicPeriod"/>
            </a:pPr>
            <a:r>
              <a:rPr lang="en-US" dirty="0">
                <a:hlinkClick r:id="rId6"/>
              </a:rPr>
              <a:t>https://towardsdatascience.com/light-on-math-ml-intuitive-guide-to-understanding-glove-embeddings-b13b4f19c010</a:t>
            </a:r>
            <a:endParaRPr lang="en-US" dirty="0"/>
          </a:p>
          <a:p>
            <a:pPr marL="914400" lvl="1" indent="-514350">
              <a:buFont typeface="+mj-lt"/>
              <a:buAutoNum type="arabicPeriod"/>
            </a:pPr>
            <a:r>
              <a:rPr lang="en-US" dirty="0">
                <a:hlinkClick r:id="rId7"/>
              </a:rPr>
              <a:t>https://towardsdatascience.com/understanding-feature-engineering-part-4-deep-learning-methods-for-text-data-96c44370bbfa</a:t>
            </a:r>
            <a:endParaRPr lang="en-US" dirty="0"/>
          </a:p>
          <a:p>
            <a:pPr marL="914400" lvl="1" indent="-514350">
              <a:buFont typeface="+mj-lt"/>
              <a:buAutoNum type="arabicPeriod"/>
            </a:pPr>
            <a:r>
              <a:rPr lang="en-US" dirty="0">
                <a:hlinkClick r:id="rId8"/>
              </a:rPr>
              <a:t>https://medium.com/sciforce/word-vectors-in-natural-language-processing-global-vectors-glove-51339db89639</a:t>
            </a:r>
            <a:endParaRPr lang="en-US" dirty="0"/>
          </a:p>
          <a:p>
            <a:pPr marL="914400" lvl="1" indent="-514350">
              <a:buFont typeface="+mj-lt"/>
              <a:buAutoNum type="arabicPeriod"/>
            </a:pPr>
            <a:r>
              <a:rPr lang="en-US" dirty="0">
                <a:hlinkClick r:id="rId9"/>
              </a:rPr>
              <a:t>http://text2vec.org/glove.html</a:t>
            </a:r>
            <a:endParaRPr lang="en-US" dirty="0"/>
          </a:p>
          <a:p>
            <a:pPr marL="400050" lvl="1" indent="0">
              <a:buNone/>
            </a:pPr>
            <a:br>
              <a:rPr lang="en-US" dirty="0"/>
            </a:br>
            <a:endParaRPr lang="en-US" dirty="0"/>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82</a:t>
            </a:fld>
            <a:endParaRPr lang="en-US"/>
          </a:p>
        </p:txBody>
      </p:sp>
    </p:spTree>
    <p:extLst>
      <p:ext uri="{BB962C8B-B14F-4D97-AF65-F5344CB8AC3E}">
        <p14:creationId xmlns:p14="http://schemas.microsoft.com/office/powerpoint/2010/main" val="5723645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Appendix 4</a:t>
            </a:r>
          </a:p>
        </p:txBody>
      </p:sp>
      <p:sp>
        <p:nvSpPr>
          <p:cNvPr id="3" name="Content Placeholder 2"/>
          <p:cNvSpPr>
            <a:spLocks noGrp="1"/>
          </p:cNvSpPr>
          <p:nvPr>
            <p:ph type="subTitle" idx="1"/>
          </p:nvPr>
        </p:nvSpPr>
        <p:spPr/>
        <p:txBody>
          <a:bodyPr>
            <a:normAutofit fontScale="55000" lnSpcReduction="20000"/>
          </a:bodyPr>
          <a:lstStyle/>
          <a:p>
            <a:r>
              <a:rPr lang="en-US" sz="5100" dirty="0"/>
              <a:t>BLEU (bilingual language understudy)</a:t>
            </a:r>
          </a:p>
          <a:p>
            <a:pPr algn="l"/>
            <a:r>
              <a:rPr lang="en-US" dirty="0"/>
              <a:t>Reference:</a:t>
            </a:r>
          </a:p>
          <a:p>
            <a:pPr lvl="1" algn="l"/>
            <a:r>
              <a:rPr lang="en-US" dirty="0"/>
              <a:t>Paper :- BLEU: a Method for Automatic Evaluation of Machine Translation by Kishore </a:t>
            </a:r>
            <a:r>
              <a:rPr lang="en-US" dirty="0" err="1"/>
              <a:t>Papineni</a:t>
            </a:r>
            <a:r>
              <a:rPr lang="en-US" dirty="0"/>
              <a:t>, </a:t>
            </a:r>
            <a:r>
              <a:rPr lang="en-US" dirty="0" err="1"/>
              <a:t>etal</a:t>
            </a:r>
            <a:r>
              <a:rPr lang="en-US" dirty="0"/>
              <a:t>. </a:t>
            </a:r>
            <a:r>
              <a:rPr lang="en-US" dirty="0">
                <a:hlinkClick r:id="rId2"/>
              </a:rPr>
              <a:t>https://www.aclweb.org/anthology/P02-1040.pdf</a:t>
            </a:r>
            <a:endParaRPr lang="en-US" dirty="0"/>
          </a:p>
          <a:p>
            <a:pPr lvl="1" algn="l"/>
            <a:r>
              <a:rPr lang="en-US" dirty="0"/>
              <a:t>Wiki:- </a:t>
            </a:r>
            <a:r>
              <a:rPr lang="en-US" dirty="0">
                <a:hlinkClick r:id="rId3"/>
              </a:rPr>
              <a:t>https://en.wikipedia.org/wiki/BLEU</a:t>
            </a:r>
            <a:endParaRPr lang="en-US" dirty="0"/>
          </a:p>
          <a:p>
            <a:endParaRPr lang="en-US" dirty="0"/>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83</a:t>
            </a:fld>
            <a:endParaRPr lang="en-US"/>
          </a:p>
        </p:txBody>
      </p:sp>
    </p:spTree>
    <p:extLst>
      <p:ext uri="{BB962C8B-B14F-4D97-AF65-F5344CB8AC3E}">
        <p14:creationId xmlns:p14="http://schemas.microsoft.com/office/powerpoint/2010/main" val="20057796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2400" dirty="0"/>
              <a:t>BLEU -Background</a:t>
            </a:r>
            <a:br>
              <a:rPr lang="en-US" sz="2400" dirty="0"/>
            </a:br>
            <a:r>
              <a:rPr lang="en-US" sz="2000" dirty="0"/>
              <a:t>Example 1: </a:t>
            </a:r>
            <a:r>
              <a:rPr lang="en-US" sz="2000" b="1" i="1" u="sng" dirty="0"/>
              <a:t>Precision measurement (PM) (standard unigram </a:t>
            </a:r>
            <a:r>
              <a:rPr lang="en-US" sz="2000" b="1" i="1" u="sng" dirty="0" err="1"/>
              <a:t>precsion</a:t>
            </a:r>
            <a:r>
              <a:rPr lang="en-US" sz="2000" b="1" i="1" u="sng" dirty="0"/>
              <a:t>)</a:t>
            </a:r>
            <a:endParaRPr lang="en-US" sz="2000" dirty="0"/>
          </a:p>
        </p:txBody>
      </p:sp>
      <p:sp>
        <p:nvSpPr>
          <p:cNvPr id="3" name="Content Placeholder 2"/>
          <p:cNvSpPr>
            <a:spLocks noGrp="1"/>
          </p:cNvSpPr>
          <p:nvPr>
            <p:ph idx="1"/>
          </p:nvPr>
        </p:nvSpPr>
        <p:spPr>
          <a:xfrm>
            <a:off x="457200" y="960437"/>
            <a:ext cx="8229600" cy="5578475"/>
          </a:xfrm>
        </p:spPr>
        <p:txBody>
          <a:bodyPr>
            <a:normAutofit fontScale="47500" lnSpcReduction="20000"/>
          </a:bodyPr>
          <a:lstStyle/>
          <a:p>
            <a:r>
              <a:rPr lang="en-US" sz="3800" dirty="0"/>
              <a:t>Example 1. The words in candidates not found in references will be underlined</a:t>
            </a:r>
          </a:p>
          <a:p>
            <a:r>
              <a:rPr lang="en-US" sz="3800" dirty="0">
                <a:solidFill>
                  <a:srgbClr val="002060"/>
                </a:solidFill>
              </a:rPr>
              <a:t>References: translated by human for reference</a:t>
            </a:r>
          </a:p>
          <a:p>
            <a:r>
              <a:rPr lang="en-US" sz="3800" dirty="0">
                <a:solidFill>
                  <a:srgbClr val="002060"/>
                </a:solidFill>
              </a:rPr>
              <a:t>Candidate : translated by  human or machine (PM finds out how good they are) </a:t>
            </a:r>
          </a:p>
          <a:p>
            <a:endParaRPr lang="en-US" sz="3800" dirty="0"/>
          </a:p>
          <a:p>
            <a:r>
              <a:rPr lang="en-US" sz="3800" dirty="0">
                <a:solidFill>
                  <a:srgbClr val="0070C0"/>
                </a:solidFill>
              </a:rPr>
              <a:t>Candidate 1: It is a guide to action which ensures that the military always </a:t>
            </a:r>
            <a:r>
              <a:rPr lang="en-US" sz="3800" u="sng" dirty="0">
                <a:solidFill>
                  <a:srgbClr val="0070C0"/>
                </a:solidFill>
              </a:rPr>
              <a:t>obeys</a:t>
            </a:r>
            <a:r>
              <a:rPr lang="en-US" sz="3800" dirty="0">
                <a:solidFill>
                  <a:srgbClr val="0070C0"/>
                </a:solidFill>
              </a:rPr>
              <a:t> the commands of the party. (words found in reference =17, total words in candidate=18)</a:t>
            </a:r>
            <a:r>
              <a:rPr lang="en-US" sz="3800" dirty="0"/>
              <a:t> </a:t>
            </a:r>
            <a:r>
              <a:rPr lang="en-US" sz="4000" b="1" i="1" u="sng" dirty="0"/>
              <a:t>Precision measurement (PM )</a:t>
            </a:r>
            <a:r>
              <a:rPr lang="en-US" sz="3800" dirty="0"/>
              <a:t>for Candidate 1: 17/18</a:t>
            </a:r>
          </a:p>
          <a:p>
            <a:endParaRPr lang="en-US" sz="3800" dirty="0">
              <a:solidFill>
                <a:srgbClr val="0070C0"/>
              </a:solidFill>
            </a:endParaRPr>
          </a:p>
          <a:p>
            <a:r>
              <a:rPr lang="en-US" sz="3800" dirty="0">
                <a:solidFill>
                  <a:srgbClr val="7030A0"/>
                </a:solidFill>
              </a:rPr>
              <a:t>Candidate 2: It is to </a:t>
            </a:r>
            <a:r>
              <a:rPr lang="en-US" sz="3800" u="sng" dirty="0">
                <a:solidFill>
                  <a:srgbClr val="7030A0"/>
                </a:solidFill>
              </a:rPr>
              <a:t>insure</a:t>
            </a:r>
            <a:r>
              <a:rPr lang="en-US" sz="3800" dirty="0">
                <a:solidFill>
                  <a:srgbClr val="7030A0"/>
                </a:solidFill>
              </a:rPr>
              <a:t> the </a:t>
            </a:r>
            <a:r>
              <a:rPr lang="en-US" sz="3800" u="sng" dirty="0">
                <a:solidFill>
                  <a:srgbClr val="7030A0"/>
                </a:solidFill>
              </a:rPr>
              <a:t>troops</a:t>
            </a:r>
            <a:r>
              <a:rPr lang="en-US" sz="3800" dirty="0">
                <a:solidFill>
                  <a:srgbClr val="7030A0"/>
                </a:solidFill>
              </a:rPr>
              <a:t> forever </a:t>
            </a:r>
            <a:r>
              <a:rPr lang="en-US" sz="3800" u="sng" dirty="0">
                <a:solidFill>
                  <a:srgbClr val="7030A0"/>
                </a:solidFill>
              </a:rPr>
              <a:t>hearing</a:t>
            </a:r>
            <a:r>
              <a:rPr lang="en-US" sz="3800" dirty="0">
                <a:solidFill>
                  <a:srgbClr val="7030A0"/>
                </a:solidFill>
              </a:rPr>
              <a:t> the </a:t>
            </a:r>
            <a:r>
              <a:rPr lang="en-US" sz="3800" u="sng" dirty="0">
                <a:solidFill>
                  <a:srgbClr val="7030A0"/>
                </a:solidFill>
              </a:rPr>
              <a:t>activity</a:t>
            </a:r>
            <a:r>
              <a:rPr lang="en-US" sz="3800" dirty="0">
                <a:solidFill>
                  <a:srgbClr val="7030A0"/>
                </a:solidFill>
              </a:rPr>
              <a:t> </a:t>
            </a:r>
            <a:r>
              <a:rPr lang="en-US" sz="3800" u="sng" dirty="0">
                <a:solidFill>
                  <a:srgbClr val="7030A0"/>
                </a:solidFill>
              </a:rPr>
              <a:t>guidebook</a:t>
            </a:r>
            <a:r>
              <a:rPr lang="en-US" sz="3800" dirty="0">
                <a:solidFill>
                  <a:srgbClr val="7030A0"/>
                </a:solidFill>
              </a:rPr>
              <a:t> that party </a:t>
            </a:r>
            <a:r>
              <a:rPr lang="en-US" sz="3800" u="sng" dirty="0">
                <a:solidFill>
                  <a:srgbClr val="7030A0"/>
                </a:solidFill>
              </a:rPr>
              <a:t>direct</a:t>
            </a:r>
            <a:r>
              <a:rPr lang="en-US" sz="3800" dirty="0">
                <a:solidFill>
                  <a:srgbClr val="7030A0"/>
                </a:solidFill>
              </a:rPr>
              <a:t>. (words found in reference =8, total words in candidate=14)</a:t>
            </a:r>
            <a:r>
              <a:rPr lang="en-US" sz="3800" dirty="0"/>
              <a:t> Modified </a:t>
            </a:r>
            <a:r>
              <a:rPr lang="en-US" sz="4000" b="1" i="1" u="sng" dirty="0"/>
              <a:t>Precision measurement (PM) </a:t>
            </a:r>
            <a:r>
              <a:rPr lang="en-US" sz="3800" dirty="0"/>
              <a:t>for Candidate 2:  8/14</a:t>
            </a:r>
          </a:p>
          <a:p>
            <a:endParaRPr lang="en-US" sz="3800" dirty="0">
              <a:solidFill>
                <a:srgbClr val="7030A0"/>
              </a:solidFill>
            </a:endParaRPr>
          </a:p>
          <a:p>
            <a:r>
              <a:rPr lang="en-US" sz="3800" dirty="0"/>
              <a:t>-------------------------------------------------------------------------------------------------------</a:t>
            </a:r>
          </a:p>
          <a:p>
            <a:r>
              <a:rPr lang="en-US" sz="3800" dirty="0"/>
              <a:t>Reference 1: It is a guide to action that ensures that the military will forever heed Party commands.</a:t>
            </a:r>
          </a:p>
          <a:p>
            <a:endParaRPr lang="en-US" sz="3800" dirty="0"/>
          </a:p>
          <a:p>
            <a:r>
              <a:rPr lang="en-US" sz="3800" dirty="0"/>
              <a:t>Reference 2: It is the guiding principle which guarantees the military forces always being under the command of the Party. </a:t>
            </a:r>
          </a:p>
          <a:p>
            <a:endParaRPr lang="en-US" sz="3800" dirty="0"/>
          </a:p>
          <a:p>
            <a:r>
              <a:rPr lang="en-US" sz="3800" dirty="0"/>
              <a:t>Reference 3: It is the practical guide for the army always to heed the directions of the party.</a:t>
            </a:r>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84</a:t>
            </a:fld>
            <a:endParaRPr lang="en-US"/>
          </a:p>
        </p:txBody>
      </p:sp>
    </p:spTree>
    <p:extLst>
      <p:ext uri="{BB962C8B-B14F-4D97-AF65-F5344CB8AC3E}">
        <p14:creationId xmlns:p14="http://schemas.microsoft.com/office/powerpoint/2010/main" val="6307954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Modified Unigram Precision calculation</a:t>
            </a:r>
          </a:p>
        </p:txBody>
      </p:sp>
      <p:sp>
        <p:nvSpPr>
          <p:cNvPr id="3" name="Content Placeholder 2"/>
          <p:cNvSpPr>
            <a:spLocks noGrp="1"/>
          </p:cNvSpPr>
          <p:nvPr>
            <p:ph idx="1"/>
          </p:nvPr>
        </p:nvSpPr>
        <p:spPr>
          <a:xfrm>
            <a:off x="457200" y="1600200"/>
            <a:ext cx="8229600" cy="5257800"/>
          </a:xfrm>
        </p:spPr>
        <p:txBody>
          <a:bodyPr>
            <a:normAutofit fontScale="55000" lnSpcReduction="20000"/>
          </a:bodyPr>
          <a:lstStyle/>
          <a:p>
            <a:r>
              <a:rPr lang="en-US" sz="3600" b="1" i="1" u="sng" dirty="0"/>
              <a:t>Precision measurement (standard unigram precision)</a:t>
            </a:r>
            <a:r>
              <a:rPr lang="en-US" sz="3600" i="1" dirty="0"/>
              <a:t>:  The cornerstone of our metric is the familiar precision measure. To compute precision, one simply counts up the number of candidate translation words (unigrams) which occur in any reference translation and then divides by the total number of words in the candidate translation. </a:t>
            </a:r>
          </a:p>
          <a:p>
            <a:r>
              <a:rPr lang="en-US" sz="3600" u="sng" dirty="0"/>
              <a:t>Test1</a:t>
            </a:r>
            <a:r>
              <a:rPr lang="en-US" sz="3600" dirty="0"/>
              <a:t>: </a:t>
            </a:r>
          </a:p>
          <a:p>
            <a:r>
              <a:rPr lang="en-US" sz="3600" dirty="0">
                <a:solidFill>
                  <a:srgbClr val="FF0000"/>
                </a:solidFill>
              </a:rPr>
              <a:t>Candidate</a:t>
            </a:r>
            <a:r>
              <a:rPr lang="en-US" sz="3600" dirty="0"/>
              <a:t>: the </a:t>
            </a:r>
            <a:r>
              <a:rPr lang="en-US" sz="3600" dirty="0" err="1"/>
              <a:t>the</a:t>
            </a:r>
            <a:r>
              <a:rPr lang="en-US" sz="3600" dirty="0"/>
              <a:t> </a:t>
            </a:r>
            <a:r>
              <a:rPr lang="en-US" sz="3600" dirty="0" err="1"/>
              <a:t>the</a:t>
            </a:r>
            <a:r>
              <a:rPr lang="en-US" sz="3600" dirty="0"/>
              <a:t> </a:t>
            </a:r>
            <a:r>
              <a:rPr lang="en-US" sz="3600" dirty="0" err="1"/>
              <a:t>the</a:t>
            </a:r>
            <a:r>
              <a:rPr lang="en-US" sz="3600" dirty="0"/>
              <a:t> </a:t>
            </a:r>
            <a:r>
              <a:rPr lang="en-US" sz="3600" dirty="0" err="1"/>
              <a:t>the</a:t>
            </a:r>
            <a:r>
              <a:rPr lang="en-US" sz="3600" dirty="0"/>
              <a:t> </a:t>
            </a:r>
            <a:r>
              <a:rPr lang="en-US" sz="3600" dirty="0" err="1"/>
              <a:t>the</a:t>
            </a:r>
            <a:r>
              <a:rPr lang="en-US" sz="3600" dirty="0"/>
              <a:t> </a:t>
            </a:r>
            <a:r>
              <a:rPr lang="en-US" sz="3600" dirty="0" err="1"/>
              <a:t>the</a:t>
            </a:r>
            <a:r>
              <a:rPr lang="en-US" sz="3600" dirty="0"/>
              <a:t>. </a:t>
            </a:r>
          </a:p>
          <a:p>
            <a:r>
              <a:rPr lang="en-US" sz="3600" dirty="0">
                <a:solidFill>
                  <a:srgbClr val="00B050"/>
                </a:solidFill>
              </a:rPr>
              <a:t>Reference 1</a:t>
            </a:r>
            <a:r>
              <a:rPr lang="en-US" sz="3600" dirty="0"/>
              <a:t>: The cat is on the mat. </a:t>
            </a:r>
          </a:p>
          <a:p>
            <a:r>
              <a:rPr lang="en-US" sz="3600" i="1" dirty="0"/>
              <a:t>Score=word </a:t>
            </a:r>
            <a:r>
              <a:rPr lang="en-US" sz="3600" i="1" u="sng" dirty="0"/>
              <a:t>count</a:t>
            </a:r>
            <a:r>
              <a:rPr lang="en-US" sz="3600" i="1" dirty="0"/>
              <a:t>s in candidate appear in reference/total words in candidate=7/7. </a:t>
            </a:r>
            <a:r>
              <a:rPr lang="en-US" sz="3600" i="1" u="sng" dirty="0"/>
              <a:t>Obviously, this precision measurement is not accurate</a:t>
            </a:r>
            <a:r>
              <a:rPr lang="en-US" sz="3600" i="1" dirty="0"/>
              <a:t>.</a:t>
            </a:r>
          </a:p>
          <a:p>
            <a:endParaRPr lang="en-US" sz="3600" i="1" dirty="0"/>
          </a:p>
          <a:p>
            <a:r>
              <a:rPr lang="en-US" sz="3600" b="1" i="1" u="sng" dirty="0"/>
              <a:t>Modified unigram precision</a:t>
            </a:r>
            <a:r>
              <a:rPr lang="en-US" sz="3600" i="1" dirty="0"/>
              <a:t>: To compute this, one first counts the maximum number of times a word occurs in any single </a:t>
            </a:r>
            <a:r>
              <a:rPr lang="en-US" sz="3600" i="1" dirty="0">
                <a:solidFill>
                  <a:srgbClr val="00B050"/>
                </a:solidFill>
              </a:rPr>
              <a:t>reference</a:t>
            </a:r>
            <a:r>
              <a:rPr lang="en-US" sz="3600" i="1" dirty="0"/>
              <a:t> translation. </a:t>
            </a:r>
          </a:p>
          <a:p>
            <a:r>
              <a:rPr lang="en-US" sz="3600" i="1" dirty="0"/>
              <a:t>Next, one clips the total count of each </a:t>
            </a:r>
            <a:r>
              <a:rPr lang="en-US" sz="3600" i="1" dirty="0">
                <a:solidFill>
                  <a:srgbClr val="FF0000"/>
                </a:solidFill>
              </a:rPr>
              <a:t>candidate</a:t>
            </a:r>
            <a:r>
              <a:rPr lang="en-US" sz="3600" i="1" dirty="0"/>
              <a:t> word by its maximum reference count, adds these clipped counts up, and divides by the total (unclipped) number of candidate words. So in </a:t>
            </a:r>
            <a:r>
              <a:rPr lang="en-US" sz="3600" i="1" u="sng" dirty="0"/>
              <a:t>Test1</a:t>
            </a:r>
            <a:r>
              <a:rPr lang="en-US" sz="3600" i="1" dirty="0"/>
              <a:t>: 2/7, because the first ‘the’ is clipped, and also the second the. After that the has no effect. Hence the result is 2/7.</a:t>
            </a:r>
          </a:p>
          <a:p>
            <a:endParaRPr lang="en-US" i="1" dirty="0"/>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85</a:t>
            </a:fld>
            <a:endParaRPr lang="en-US"/>
          </a:p>
        </p:txBody>
      </p:sp>
      <p:sp>
        <p:nvSpPr>
          <p:cNvPr id="6" name="TextBox 5"/>
          <p:cNvSpPr txBox="1"/>
          <p:nvPr/>
        </p:nvSpPr>
        <p:spPr>
          <a:xfrm>
            <a:off x="2141847" y="1096398"/>
            <a:ext cx="4860305" cy="369332"/>
          </a:xfrm>
          <a:prstGeom prst="rect">
            <a:avLst/>
          </a:prstGeom>
          <a:noFill/>
        </p:spPr>
        <p:txBody>
          <a:bodyPr wrap="none" rtlCol="0">
            <a:spAutoFit/>
          </a:bodyPr>
          <a:lstStyle/>
          <a:p>
            <a:r>
              <a:rPr lang="en-US" dirty="0">
                <a:hlinkClick r:id="rId2"/>
              </a:rPr>
              <a:t>https://www.aclweb.org/anthology/P02-1040.pdf</a:t>
            </a:r>
            <a:endParaRPr lang="en-US" dirty="0"/>
          </a:p>
        </p:txBody>
      </p:sp>
      <p:cxnSp>
        <p:nvCxnSpPr>
          <p:cNvPr id="8" name="Straight Arrow Connector 7"/>
          <p:cNvCxnSpPr>
            <a:stCxn id="9" idx="1"/>
          </p:cNvCxnSpPr>
          <p:nvPr/>
        </p:nvCxnSpPr>
        <p:spPr>
          <a:xfrm flipH="1">
            <a:off x="4648200" y="3142566"/>
            <a:ext cx="1905001" cy="515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553201" y="2819400"/>
            <a:ext cx="2590800" cy="646331"/>
          </a:xfrm>
          <a:prstGeom prst="rect">
            <a:avLst/>
          </a:prstGeom>
          <a:noFill/>
        </p:spPr>
        <p:txBody>
          <a:bodyPr wrap="square" rtlCol="0">
            <a:spAutoFit/>
          </a:bodyPr>
          <a:lstStyle/>
          <a:p>
            <a:r>
              <a:rPr lang="en-US" dirty="0"/>
              <a:t>The maximum of “the” occur 2 times</a:t>
            </a:r>
          </a:p>
        </p:txBody>
      </p:sp>
      <p:sp>
        <p:nvSpPr>
          <p:cNvPr id="10" name="Freeform 9"/>
          <p:cNvSpPr/>
          <p:nvPr/>
        </p:nvSpPr>
        <p:spPr>
          <a:xfrm>
            <a:off x="7680960" y="3258589"/>
            <a:ext cx="964993" cy="1629295"/>
          </a:xfrm>
          <a:custGeom>
            <a:avLst/>
            <a:gdLst>
              <a:gd name="connsiteX0" fmla="*/ 0 w 964993"/>
              <a:gd name="connsiteY0" fmla="*/ 1629295 h 1629295"/>
              <a:gd name="connsiteX1" fmla="*/ 897775 w 964993"/>
              <a:gd name="connsiteY1" fmla="*/ 1330036 h 1629295"/>
              <a:gd name="connsiteX2" fmla="*/ 831273 w 964993"/>
              <a:gd name="connsiteY2" fmla="*/ 0 h 1629295"/>
            </a:gdLst>
            <a:ahLst/>
            <a:cxnLst>
              <a:cxn ang="0">
                <a:pos x="connsiteX0" y="connsiteY0"/>
              </a:cxn>
              <a:cxn ang="0">
                <a:pos x="connsiteX1" y="connsiteY1"/>
              </a:cxn>
              <a:cxn ang="0">
                <a:pos x="connsiteX2" y="connsiteY2"/>
              </a:cxn>
            </a:cxnLst>
            <a:rect l="l" t="t" r="r" b="b"/>
            <a:pathLst>
              <a:path w="964993" h="1629295">
                <a:moveTo>
                  <a:pt x="0" y="1629295"/>
                </a:moveTo>
                <a:cubicBezTo>
                  <a:pt x="379615" y="1615440"/>
                  <a:pt x="759230" y="1601585"/>
                  <a:pt x="897775" y="1330036"/>
                </a:cubicBezTo>
                <a:cubicBezTo>
                  <a:pt x="1036321" y="1058487"/>
                  <a:pt x="933797" y="529243"/>
                  <a:pt x="831273" y="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a:off x="4648200" y="3048000"/>
            <a:ext cx="4572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990093" y="2863334"/>
            <a:ext cx="1410707" cy="369332"/>
          </a:xfrm>
          <a:prstGeom prst="rect">
            <a:avLst/>
          </a:prstGeom>
          <a:noFill/>
        </p:spPr>
        <p:txBody>
          <a:bodyPr wrap="none" rtlCol="0">
            <a:spAutoFit/>
          </a:bodyPr>
          <a:lstStyle/>
          <a:p>
            <a:r>
              <a:rPr lang="en-US" dirty="0"/>
              <a:t>7 words here</a:t>
            </a:r>
          </a:p>
        </p:txBody>
      </p:sp>
    </p:spTree>
    <p:extLst>
      <p:ext uri="{BB962C8B-B14F-4D97-AF65-F5344CB8AC3E}">
        <p14:creationId xmlns:p14="http://schemas.microsoft.com/office/powerpoint/2010/main" val="31202645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Modified Unigram Precision calculation example 2</a:t>
            </a:r>
          </a:p>
        </p:txBody>
      </p:sp>
      <p:sp>
        <p:nvSpPr>
          <p:cNvPr id="3" name="Content Placeholder 2"/>
          <p:cNvSpPr>
            <a:spLocks noGrp="1"/>
          </p:cNvSpPr>
          <p:nvPr>
            <p:ph idx="1"/>
          </p:nvPr>
        </p:nvSpPr>
        <p:spPr/>
        <p:txBody>
          <a:bodyPr>
            <a:normAutofit fontScale="62500" lnSpcReduction="20000"/>
          </a:bodyPr>
          <a:lstStyle/>
          <a:p>
            <a:r>
              <a:rPr lang="en-US" dirty="0"/>
              <a:t>Example 2:</a:t>
            </a:r>
          </a:p>
          <a:p>
            <a:r>
              <a:rPr lang="en-US" dirty="0"/>
              <a:t>Candidate: </a:t>
            </a:r>
            <a:r>
              <a:rPr lang="en-US" u="sng" dirty="0"/>
              <a:t>the</a:t>
            </a:r>
            <a:r>
              <a:rPr lang="en-US" dirty="0"/>
              <a:t> </a:t>
            </a:r>
            <a:r>
              <a:rPr lang="en-US" u="sng" dirty="0" err="1"/>
              <a:t>the</a:t>
            </a:r>
            <a:r>
              <a:rPr lang="en-US" dirty="0"/>
              <a:t> </a:t>
            </a:r>
            <a:r>
              <a:rPr lang="en-US" dirty="0" err="1"/>
              <a:t>the</a:t>
            </a:r>
            <a:r>
              <a:rPr lang="en-US" dirty="0"/>
              <a:t> </a:t>
            </a:r>
            <a:r>
              <a:rPr lang="en-US" dirty="0" err="1"/>
              <a:t>the</a:t>
            </a:r>
            <a:r>
              <a:rPr lang="en-US" dirty="0"/>
              <a:t> </a:t>
            </a:r>
            <a:r>
              <a:rPr lang="en-US" dirty="0" err="1"/>
              <a:t>the</a:t>
            </a:r>
            <a:r>
              <a:rPr lang="en-US" dirty="0"/>
              <a:t> </a:t>
            </a:r>
            <a:r>
              <a:rPr lang="en-US" dirty="0" err="1"/>
              <a:t>the</a:t>
            </a:r>
            <a:r>
              <a:rPr lang="en-US" dirty="0"/>
              <a:t> </a:t>
            </a:r>
            <a:r>
              <a:rPr lang="en-US" dirty="0" err="1"/>
              <a:t>the</a:t>
            </a:r>
            <a:r>
              <a:rPr lang="en-US" dirty="0"/>
              <a:t>. </a:t>
            </a:r>
          </a:p>
          <a:p>
            <a:r>
              <a:rPr lang="en-US" dirty="0"/>
              <a:t>Reference 1: The cat is on the mat. </a:t>
            </a:r>
          </a:p>
          <a:p>
            <a:r>
              <a:rPr lang="en-US" dirty="0"/>
              <a:t>Reference 2: There is a cat on the mat. </a:t>
            </a:r>
          </a:p>
          <a:p>
            <a:endParaRPr lang="en-US" dirty="0"/>
          </a:p>
          <a:p>
            <a:r>
              <a:rPr lang="en-US" dirty="0"/>
              <a:t>Modified Unigram Precision = 2/7.</a:t>
            </a:r>
          </a:p>
          <a:p>
            <a:r>
              <a:rPr lang="en-US" dirty="0"/>
              <a:t>the modified unigram precision = </a:t>
            </a:r>
            <a:r>
              <a:rPr lang="en-US" b="1" dirty="0" err="1"/>
              <a:t>Countclip</a:t>
            </a:r>
            <a:r>
              <a:rPr lang="en-US" dirty="0"/>
              <a:t>/total word counts in candidate.  In Example, it is 2/7, even though its standard unigram precision is 7/7 (method in previous slide). Note: the first two “the” are clipped away. So count clip is 2, total word counts in candidate is 7 .</a:t>
            </a:r>
          </a:p>
          <a:p>
            <a:r>
              <a:rPr lang="en-US" b="1" dirty="0" err="1"/>
              <a:t>Countclip</a:t>
            </a:r>
            <a:r>
              <a:rPr lang="en-US" dirty="0"/>
              <a:t> = min(</a:t>
            </a:r>
            <a:r>
              <a:rPr lang="en-US" dirty="0" err="1"/>
              <a:t>Count,Max</a:t>
            </a:r>
            <a:r>
              <a:rPr lang="en-US" dirty="0"/>
              <a:t> Ref Count). In other words, one truncates each word’s count, if necessary, to not exceed the largest count observed in any single reference for that word. </a:t>
            </a:r>
          </a:p>
          <a:p>
            <a:r>
              <a:rPr lang="en-US" dirty="0"/>
              <a:t>As a guide to the eye, we have underlined the important words (</a:t>
            </a:r>
            <a:r>
              <a:rPr lang="en-US" u="sng" dirty="0"/>
              <a:t>the</a:t>
            </a:r>
            <a:r>
              <a:rPr lang="en-US" dirty="0"/>
              <a:t> </a:t>
            </a:r>
            <a:r>
              <a:rPr lang="en-US" u="sng" dirty="0" err="1"/>
              <a:t>the</a:t>
            </a:r>
            <a:r>
              <a:rPr lang="en-US" dirty="0"/>
              <a:t>  in the candidate) for computing modified precision.</a:t>
            </a:r>
          </a:p>
          <a:p>
            <a:endParaRPr lang="en-US" dirty="0"/>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86</a:t>
            </a:fld>
            <a:endParaRPr lang="en-US"/>
          </a:p>
        </p:txBody>
      </p:sp>
    </p:spTree>
    <p:extLst>
      <p:ext uri="{BB962C8B-B14F-4D97-AF65-F5344CB8AC3E}">
        <p14:creationId xmlns:p14="http://schemas.microsoft.com/office/powerpoint/2010/main" val="41961606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200" dirty="0"/>
              <a:t>Modified n-gram precision on blocks of text</a:t>
            </a:r>
          </a:p>
        </p:txBody>
      </p:sp>
      <p:sp>
        <p:nvSpPr>
          <p:cNvPr id="3" name="Content Placeholder 2"/>
          <p:cNvSpPr>
            <a:spLocks noGrp="1"/>
          </p:cNvSpPr>
          <p:nvPr>
            <p:ph idx="1"/>
          </p:nvPr>
        </p:nvSpPr>
        <p:spPr>
          <a:xfrm>
            <a:off x="457200" y="914400"/>
            <a:ext cx="8229600" cy="4525963"/>
          </a:xfrm>
        </p:spPr>
        <p:txBody>
          <a:bodyPr>
            <a:normAutofit/>
          </a:bodyPr>
          <a:lstStyle/>
          <a:p>
            <a:r>
              <a:rPr lang="en-US" sz="2400" dirty="0"/>
              <a:t>How to compute modified unigram precision:</a:t>
            </a:r>
          </a:p>
          <a:p>
            <a:pPr lvl="1"/>
            <a:r>
              <a:rPr lang="en-US" sz="1800" u="sng" dirty="0"/>
              <a:t>count</a:t>
            </a:r>
            <a:r>
              <a:rPr lang="en-US" sz="1800" dirty="0"/>
              <a:t>s the maximum number of times a word occurs in any single reference translation</a:t>
            </a:r>
          </a:p>
          <a:p>
            <a:pPr lvl="1"/>
            <a:r>
              <a:rPr lang="en-US" sz="1800" dirty="0"/>
              <a:t>one clips the total count of each candidate word by its maximum reference count</a:t>
            </a:r>
          </a:p>
          <a:p>
            <a:pPr lvl="1"/>
            <a:r>
              <a:rPr lang="en-US" sz="1800" dirty="0"/>
              <a:t>adds these </a:t>
            </a:r>
            <a:r>
              <a:rPr lang="en-US" sz="1800" u="sng" dirty="0"/>
              <a:t>clipped counts </a:t>
            </a:r>
            <a:r>
              <a:rPr lang="en-US" sz="1800" dirty="0"/>
              <a:t>(i.e., </a:t>
            </a:r>
            <a:r>
              <a:rPr lang="en-US" sz="1800" dirty="0" err="1"/>
              <a:t>Countclip</a:t>
            </a:r>
            <a:r>
              <a:rPr lang="en-US" sz="1800" dirty="0"/>
              <a:t>) up, and divides by the total (unclipped) number of candidate words. </a:t>
            </a:r>
          </a:p>
          <a:p>
            <a:r>
              <a:rPr lang="en-US" sz="2400" dirty="0"/>
              <a:t>we add the clipped n-gram counts for all the candidate sentences and divide by the number of candidate n-grams in the test corpus to compute a </a:t>
            </a:r>
            <a:r>
              <a:rPr lang="en-US" sz="2400" u="sng" dirty="0"/>
              <a:t>modified precision score</a:t>
            </a:r>
            <a:r>
              <a:rPr lang="en-US" sz="2400" dirty="0"/>
              <a:t>, </a:t>
            </a:r>
            <a:r>
              <a:rPr lang="en-US" sz="2400" i="1" dirty="0" err="1"/>
              <a:t>p</a:t>
            </a:r>
            <a:r>
              <a:rPr lang="en-US" sz="2400" i="1" baseline="-25000" dirty="0" err="1"/>
              <a:t>n</a:t>
            </a:r>
            <a:r>
              <a:rPr lang="en-US" sz="2400" dirty="0"/>
              <a:t>, for the entire test corpus, C can be 1,2,3,4-gram.</a:t>
            </a:r>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87</a:t>
            </a:fld>
            <a:endParaRPr lang="en-US"/>
          </a:p>
        </p:txBody>
      </p:sp>
      <p:pic>
        <p:nvPicPr>
          <p:cNvPr id="6" name="Picture 5"/>
          <p:cNvPicPr>
            <a:picLocks noChangeAspect="1"/>
          </p:cNvPicPr>
          <p:nvPr/>
        </p:nvPicPr>
        <p:blipFill>
          <a:blip r:embed="rId3"/>
          <a:stretch>
            <a:fillRect/>
          </a:stretch>
        </p:blipFill>
        <p:spPr>
          <a:xfrm>
            <a:off x="1828800" y="4725225"/>
            <a:ext cx="5094078" cy="1887475"/>
          </a:xfrm>
          <a:prstGeom prst="rect">
            <a:avLst/>
          </a:prstGeom>
        </p:spPr>
      </p:pic>
      <p:sp>
        <p:nvSpPr>
          <p:cNvPr id="11" name="TextBox 10"/>
          <p:cNvSpPr txBox="1"/>
          <p:nvPr/>
        </p:nvSpPr>
        <p:spPr>
          <a:xfrm>
            <a:off x="228600" y="6352143"/>
            <a:ext cx="7833235" cy="307777"/>
          </a:xfrm>
          <a:prstGeom prst="rect">
            <a:avLst/>
          </a:prstGeom>
          <a:noFill/>
        </p:spPr>
        <p:txBody>
          <a:bodyPr wrap="none" rtlCol="0">
            <a:spAutoFit/>
          </a:bodyPr>
          <a:lstStyle/>
          <a:p>
            <a:r>
              <a:rPr lang="en-US" sz="1400" dirty="0">
                <a:hlinkClick r:id="rId4"/>
              </a:rPr>
              <a:t>https://zhu45.org/posts/2018/Mar/28/bleu-a-method-for-automatic-evaluation-of-machine-translation/</a:t>
            </a:r>
            <a:endParaRPr lang="en-US" sz="1400" dirty="0"/>
          </a:p>
        </p:txBody>
      </p:sp>
      <p:cxnSp>
        <p:nvCxnSpPr>
          <p:cNvPr id="13" name="Straight Arrow Connector 12"/>
          <p:cNvCxnSpPr/>
          <p:nvPr/>
        </p:nvCxnSpPr>
        <p:spPr>
          <a:xfrm>
            <a:off x="1905000" y="3048000"/>
            <a:ext cx="3124200" cy="2819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815623" y="2816115"/>
            <a:ext cx="2667000" cy="2514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38817" y="5117495"/>
            <a:ext cx="1237583" cy="646331"/>
          </a:xfrm>
          <a:prstGeom prst="rect">
            <a:avLst/>
          </a:prstGeom>
          <a:noFill/>
        </p:spPr>
        <p:txBody>
          <a:bodyPr wrap="none" rtlCol="0">
            <a:spAutoFit/>
          </a:bodyPr>
          <a:lstStyle/>
          <a:p>
            <a:r>
              <a:rPr lang="en-US" dirty="0"/>
              <a:t>Add all test</a:t>
            </a:r>
          </a:p>
          <a:p>
            <a:r>
              <a:rPr lang="en-US" dirty="0"/>
              <a:t>candidates</a:t>
            </a:r>
          </a:p>
        </p:txBody>
      </p:sp>
      <p:cxnSp>
        <p:nvCxnSpPr>
          <p:cNvPr id="9" name="Straight Arrow Connector 8"/>
          <p:cNvCxnSpPr/>
          <p:nvPr/>
        </p:nvCxnSpPr>
        <p:spPr>
          <a:xfrm>
            <a:off x="1676400" y="5573087"/>
            <a:ext cx="838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375367" y="5007550"/>
            <a:ext cx="1595373" cy="646331"/>
          </a:xfrm>
          <a:prstGeom prst="rect">
            <a:avLst/>
          </a:prstGeom>
          <a:noFill/>
        </p:spPr>
        <p:txBody>
          <a:bodyPr wrap="none" rtlCol="0">
            <a:spAutoFit/>
          </a:bodyPr>
          <a:lstStyle/>
          <a:p>
            <a:r>
              <a:rPr lang="en-US" dirty="0"/>
              <a:t>Add all </a:t>
            </a:r>
          </a:p>
          <a:p>
            <a:r>
              <a:rPr lang="en-US" dirty="0"/>
              <a:t>n=1,2,3,4 gram</a:t>
            </a:r>
          </a:p>
        </p:txBody>
      </p:sp>
      <p:cxnSp>
        <p:nvCxnSpPr>
          <p:cNvPr id="12" name="Straight Arrow Connector 11"/>
          <p:cNvCxnSpPr>
            <a:stCxn id="15" idx="1"/>
          </p:cNvCxnSpPr>
          <p:nvPr/>
        </p:nvCxnSpPr>
        <p:spPr>
          <a:xfrm flipH="1">
            <a:off x="4876800" y="5330716"/>
            <a:ext cx="2498567" cy="242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286000" y="4191000"/>
            <a:ext cx="2209800" cy="534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9984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Modified n-gram precision of human and machine</a:t>
            </a:r>
          </a:p>
        </p:txBody>
      </p:sp>
      <p:sp>
        <p:nvSpPr>
          <p:cNvPr id="3" name="Content Placeholder 2"/>
          <p:cNvSpPr>
            <a:spLocks noGrp="1"/>
          </p:cNvSpPr>
          <p:nvPr>
            <p:ph idx="1"/>
          </p:nvPr>
        </p:nvSpPr>
        <p:spPr/>
        <p:txBody>
          <a:bodyPr/>
          <a:lstStyle/>
          <a:p>
            <a:r>
              <a:rPr lang="en-US" dirty="0"/>
              <a:t>plot</a:t>
            </a:r>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88</a:t>
            </a:fld>
            <a:endParaRPr lang="en-US"/>
          </a:p>
        </p:txBody>
      </p:sp>
      <p:pic>
        <p:nvPicPr>
          <p:cNvPr id="6" name="Picture 5"/>
          <p:cNvPicPr>
            <a:picLocks noChangeAspect="1"/>
          </p:cNvPicPr>
          <p:nvPr/>
        </p:nvPicPr>
        <p:blipFill>
          <a:blip r:embed="rId2"/>
          <a:stretch>
            <a:fillRect/>
          </a:stretch>
        </p:blipFill>
        <p:spPr>
          <a:xfrm>
            <a:off x="1676400" y="1766887"/>
            <a:ext cx="5791200" cy="3324225"/>
          </a:xfrm>
          <a:prstGeom prst="rect">
            <a:avLst/>
          </a:prstGeom>
        </p:spPr>
      </p:pic>
      <p:sp>
        <p:nvSpPr>
          <p:cNvPr id="7" name="TextBox 6"/>
          <p:cNvSpPr txBox="1"/>
          <p:nvPr/>
        </p:nvSpPr>
        <p:spPr>
          <a:xfrm>
            <a:off x="2590800" y="5715000"/>
            <a:ext cx="2324675" cy="369332"/>
          </a:xfrm>
          <a:prstGeom prst="rect">
            <a:avLst/>
          </a:prstGeom>
          <a:noFill/>
        </p:spPr>
        <p:txBody>
          <a:bodyPr wrap="none" rtlCol="0">
            <a:spAutoFit/>
          </a:bodyPr>
          <a:lstStyle/>
          <a:p>
            <a:r>
              <a:rPr lang="en-US" dirty="0"/>
              <a:t>Human, machine of </a:t>
            </a:r>
            <a:r>
              <a:rPr lang="en-US" i="1" dirty="0" err="1"/>
              <a:t>p</a:t>
            </a:r>
            <a:r>
              <a:rPr lang="en-US" i="1" baseline="-25000" dirty="0" err="1"/>
              <a:t>n</a:t>
            </a:r>
            <a:endParaRPr lang="en-US" i="1" baseline="-25000" dirty="0"/>
          </a:p>
        </p:txBody>
      </p:sp>
      <p:cxnSp>
        <p:nvCxnSpPr>
          <p:cNvPr id="9" name="Straight Arrow Connector 8"/>
          <p:cNvCxnSpPr/>
          <p:nvPr/>
        </p:nvCxnSpPr>
        <p:spPr>
          <a:xfrm flipH="1" flipV="1">
            <a:off x="3009900" y="4500959"/>
            <a:ext cx="567580" cy="1329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2781300" y="4534694"/>
            <a:ext cx="228600" cy="1295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587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BLEU calculation</a:t>
            </a:r>
          </a:p>
        </p:txBody>
      </p:sp>
      <p:sp>
        <p:nvSpPr>
          <p:cNvPr id="3" name="Content Placeholder 2"/>
          <p:cNvSpPr>
            <a:spLocks noGrp="1"/>
          </p:cNvSpPr>
          <p:nvPr>
            <p:ph idx="1"/>
          </p:nvPr>
        </p:nvSpPr>
        <p:spPr>
          <a:xfrm>
            <a:off x="152400" y="1417638"/>
            <a:ext cx="3276600" cy="4708526"/>
          </a:xfrm>
        </p:spPr>
        <p:txBody>
          <a:bodyPr>
            <a:normAutofit fontScale="55000" lnSpcReduction="20000"/>
          </a:bodyPr>
          <a:lstStyle/>
          <a:p>
            <a:r>
              <a:rPr lang="en-US" dirty="0"/>
              <a:t>n=1,2,3,4-gram</a:t>
            </a:r>
          </a:p>
          <a:p>
            <a:r>
              <a:rPr lang="en-US" dirty="0">
                <a:solidFill>
                  <a:srgbClr val="FF0000"/>
                </a:solidFill>
              </a:rPr>
              <a:t>r</a:t>
            </a:r>
            <a:r>
              <a:rPr lang="en-US" dirty="0"/>
              <a:t>= corpus’ effective reference length, by summing the best match lengths for each candidate sentence in the corpus.</a:t>
            </a:r>
          </a:p>
          <a:p>
            <a:r>
              <a:rPr lang="en-US" dirty="0"/>
              <a:t>brevity penalty (BP)= exponential in r/c, where </a:t>
            </a:r>
            <a:r>
              <a:rPr lang="en-US" dirty="0">
                <a:solidFill>
                  <a:srgbClr val="FF0000"/>
                </a:solidFill>
              </a:rPr>
              <a:t>c</a:t>
            </a:r>
            <a:r>
              <a:rPr lang="en-US" dirty="0"/>
              <a:t> is the total length of the candidate translation corpus.</a:t>
            </a:r>
          </a:p>
          <a:p>
            <a:r>
              <a:rPr lang="en-US" dirty="0"/>
              <a:t>If candidate sentence length &gt;reference length, then BP=1</a:t>
            </a:r>
          </a:p>
          <a:p>
            <a:r>
              <a:rPr lang="en-US" dirty="0"/>
              <a:t>If  the candidate sentence is shorter than reference:</a:t>
            </a:r>
          </a:p>
          <a:p>
            <a:pPr marL="457200" lvl="1" indent="0">
              <a:buNone/>
            </a:pPr>
            <a:r>
              <a:rPr lang="en-US" dirty="0"/>
              <a:t>c </a:t>
            </a:r>
            <a:r>
              <a:rPr lang="en-US" dirty="0">
                <a:sym typeface="Symbol" panose="05050102010706020507" pitchFamily="18" charset="2"/>
              </a:rPr>
              <a:t> </a:t>
            </a:r>
            <a:r>
              <a:rPr lang="en-US" dirty="0"/>
              <a:t>r, BP &lt; exp(-</a:t>
            </a:r>
            <a:r>
              <a:rPr lang="en-US" dirty="0" err="1"/>
              <a:t>ve</a:t>
            </a:r>
            <a:r>
              <a:rPr lang="en-US" dirty="0"/>
              <a:t>) &lt;1 ( a penalty)</a:t>
            </a:r>
          </a:p>
          <a:p>
            <a:endParaRPr lang="en-US" sz="2600" dirty="0"/>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89</a:t>
            </a:fld>
            <a:endParaRPr lang="en-US"/>
          </a:p>
        </p:txBody>
      </p:sp>
      <p:pic>
        <p:nvPicPr>
          <p:cNvPr id="7" name="Picture 6"/>
          <p:cNvPicPr>
            <a:picLocks noChangeAspect="1"/>
          </p:cNvPicPr>
          <p:nvPr/>
        </p:nvPicPr>
        <p:blipFill>
          <a:blip r:embed="rId2"/>
          <a:stretch>
            <a:fillRect/>
          </a:stretch>
        </p:blipFill>
        <p:spPr>
          <a:xfrm>
            <a:off x="3581400" y="1433774"/>
            <a:ext cx="5287451" cy="4629944"/>
          </a:xfrm>
          <a:prstGeom prst="rect">
            <a:avLst/>
          </a:prstGeom>
          <a:ln>
            <a:solidFill>
              <a:schemeClr val="accent1">
                <a:shade val="95000"/>
                <a:satMod val="105000"/>
              </a:schemeClr>
            </a:solidFill>
          </a:ln>
        </p:spPr>
      </p:pic>
      <p:sp>
        <p:nvSpPr>
          <p:cNvPr id="10" name="TextBox 9"/>
          <p:cNvSpPr txBox="1"/>
          <p:nvPr/>
        </p:nvSpPr>
        <p:spPr>
          <a:xfrm>
            <a:off x="457200" y="6356350"/>
            <a:ext cx="7833235" cy="307777"/>
          </a:xfrm>
          <a:prstGeom prst="rect">
            <a:avLst/>
          </a:prstGeom>
          <a:noFill/>
        </p:spPr>
        <p:txBody>
          <a:bodyPr wrap="none" rtlCol="0">
            <a:spAutoFit/>
          </a:bodyPr>
          <a:lstStyle/>
          <a:p>
            <a:r>
              <a:rPr lang="en-US" sz="1400" dirty="0">
                <a:hlinkClick r:id="rId3"/>
              </a:rPr>
              <a:t>https://zhu45.org/posts/2018/Mar/28/bleu-a-method-for-automatic-evaluation-of-machine-translation/</a:t>
            </a:r>
            <a:endParaRPr lang="en-US" sz="1400" dirty="0"/>
          </a:p>
        </p:txBody>
      </p:sp>
      <p:sp>
        <p:nvSpPr>
          <p:cNvPr id="6" name="Rectangle 5"/>
          <p:cNvSpPr/>
          <p:nvPr/>
        </p:nvSpPr>
        <p:spPr>
          <a:xfrm>
            <a:off x="6553200" y="661472"/>
            <a:ext cx="2738955" cy="707886"/>
          </a:xfrm>
          <a:prstGeom prst="rect">
            <a:avLst/>
          </a:prstGeom>
        </p:spPr>
        <p:txBody>
          <a:bodyPr wrap="none">
            <a:spAutoFit/>
          </a:bodyPr>
          <a:lstStyle/>
          <a:p>
            <a:r>
              <a:rPr lang="en-US" sz="2000" u="sng" dirty="0"/>
              <a:t>modified precision score</a:t>
            </a:r>
          </a:p>
          <a:p>
            <a:r>
              <a:rPr lang="en-US" sz="2000" i="1" u="sng" dirty="0" err="1"/>
              <a:t>p</a:t>
            </a:r>
            <a:r>
              <a:rPr lang="en-US" sz="2000" i="1" u="sng" baseline="-25000" dirty="0" err="1"/>
              <a:t>n</a:t>
            </a:r>
            <a:endParaRPr lang="en-US" sz="2000" i="1" baseline="-25000" dirty="0"/>
          </a:p>
        </p:txBody>
      </p:sp>
      <p:cxnSp>
        <p:nvCxnSpPr>
          <p:cNvPr id="9" name="Straight Arrow Connector 8"/>
          <p:cNvCxnSpPr/>
          <p:nvPr/>
        </p:nvCxnSpPr>
        <p:spPr>
          <a:xfrm>
            <a:off x="7620000" y="1143000"/>
            <a:ext cx="457200" cy="3657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4788131" y="5087389"/>
            <a:ext cx="2963650" cy="813709"/>
          </a:xfrm>
          <a:custGeom>
            <a:avLst/>
            <a:gdLst>
              <a:gd name="connsiteX0" fmla="*/ 0 w 2963650"/>
              <a:gd name="connsiteY0" fmla="*/ 764771 h 813709"/>
              <a:gd name="connsiteX1" fmla="*/ 2660073 w 2963650"/>
              <a:gd name="connsiteY1" fmla="*/ 731520 h 813709"/>
              <a:gd name="connsiteX2" fmla="*/ 2793076 w 2963650"/>
              <a:gd name="connsiteY2" fmla="*/ 0 h 813709"/>
            </a:gdLst>
            <a:ahLst/>
            <a:cxnLst>
              <a:cxn ang="0">
                <a:pos x="connsiteX0" y="connsiteY0"/>
              </a:cxn>
              <a:cxn ang="0">
                <a:pos x="connsiteX1" y="connsiteY1"/>
              </a:cxn>
              <a:cxn ang="0">
                <a:pos x="connsiteX2" y="connsiteY2"/>
              </a:cxn>
            </a:cxnLst>
            <a:rect l="l" t="t" r="r" b="b"/>
            <a:pathLst>
              <a:path w="2963650" h="813709">
                <a:moveTo>
                  <a:pt x="0" y="764771"/>
                </a:moveTo>
                <a:cubicBezTo>
                  <a:pt x="1097280" y="811876"/>
                  <a:pt x="2194560" y="858982"/>
                  <a:pt x="2660073" y="731520"/>
                </a:cubicBezTo>
                <a:cubicBezTo>
                  <a:pt x="3125586" y="604058"/>
                  <a:pt x="2959331" y="302029"/>
                  <a:pt x="2793076" y="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179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BOW explained (</a:t>
            </a:r>
            <a:r>
              <a:rPr lang="en-US" sz="3600" dirty="0">
                <a:solidFill>
                  <a:srgbClr val="FF0000"/>
                </a:solidFill>
              </a:rPr>
              <a:t>word sequence is not used</a:t>
            </a:r>
            <a:r>
              <a:rPr lang="en-US" sz="3600" dirty="0"/>
              <a:t>)</a:t>
            </a:r>
            <a:br>
              <a:rPr lang="en-US" dirty="0"/>
            </a:br>
            <a:r>
              <a:rPr lang="en-US" sz="2000" dirty="0">
                <a:hlinkClick r:id="rId2"/>
              </a:rPr>
              <a:t>https://machinelearningmastery.com/gentle-introduction-bag-words-mo</a:t>
            </a:r>
            <a:br>
              <a:rPr lang="en-US" dirty="0"/>
            </a:br>
            <a:endParaRPr lang="en-US" dirty="0"/>
          </a:p>
        </p:txBody>
      </p:sp>
      <p:sp>
        <p:nvSpPr>
          <p:cNvPr id="3" name="Content Placeholder 2"/>
          <p:cNvSpPr>
            <a:spLocks noGrp="1"/>
          </p:cNvSpPr>
          <p:nvPr>
            <p:ph sz="half" idx="1"/>
          </p:nvPr>
        </p:nvSpPr>
        <p:spPr>
          <a:xfrm>
            <a:off x="228600" y="1008185"/>
            <a:ext cx="4038600" cy="5840860"/>
          </a:xfrm>
        </p:spPr>
        <p:txBody>
          <a:bodyPr>
            <a:normAutofit fontScale="32500" lnSpcReduction="20000"/>
          </a:bodyPr>
          <a:lstStyle/>
          <a:p>
            <a:r>
              <a:rPr lang="en-US" sz="6200" i="1" dirty="0"/>
              <a:t>1. Collect data (by Charles Dickens)</a:t>
            </a:r>
          </a:p>
          <a:p>
            <a:pPr marL="914400" indent="-914400">
              <a:buFont typeface="+mj-lt"/>
              <a:buAutoNum type="alphaLcParenR"/>
            </a:pPr>
            <a:r>
              <a:rPr lang="en-US" sz="6200" i="1" dirty="0"/>
              <a:t>It was the best of times</a:t>
            </a:r>
          </a:p>
          <a:p>
            <a:pPr marL="914400" indent="-914400">
              <a:buFont typeface="+mj-lt"/>
              <a:buAutoNum type="alphaLcParenR"/>
            </a:pPr>
            <a:r>
              <a:rPr lang="en-US" sz="6200" i="1" dirty="0"/>
              <a:t>it was the worst of times,</a:t>
            </a:r>
          </a:p>
          <a:p>
            <a:pPr marL="914400" indent="-914400">
              <a:buFont typeface="+mj-lt"/>
              <a:buAutoNum type="alphaLcParenR"/>
            </a:pPr>
            <a:r>
              <a:rPr lang="en-US" sz="6200" i="1" dirty="0"/>
              <a:t>it was the age of wisdom,</a:t>
            </a:r>
          </a:p>
          <a:p>
            <a:pPr marL="914400" indent="-914400">
              <a:buFont typeface="+mj-lt"/>
              <a:buAutoNum type="alphaLcParenR"/>
            </a:pPr>
            <a:r>
              <a:rPr lang="en-US" sz="6200" i="1" dirty="0"/>
              <a:t>it was the</a:t>
            </a:r>
            <a:r>
              <a:rPr lang="en-US" sz="6200" i="1" dirty="0">
                <a:solidFill>
                  <a:srgbClr val="FF0000"/>
                </a:solidFill>
              </a:rPr>
              <a:t> </a:t>
            </a:r>
            <a:r>
              <a:rPr lang="en-US" sz="6200" i="1" dirty="0"/>
              <a:t>age of</a:t>
            </a:r>
            <a:r>
              <a:rPr lang="en-US" sz="6200" i="1" dirty="0">
                <a:solidFill>
                  <a:srgbClr val="FF0000"/>
                </a:solidFill>
              </a:rPr>
              <a:t> </a:t>
            </a:r>
            <a:r>
              <a:rPr lang="en-US" sz="6200" i="1" dirty="0"/>
              <a:t>foolishness,</a:t>
            </a:r>
          </a:p>
          <a:p>
            <a:r>
              <a:rPr lang="en-US" sz="6200" i="1" dirty="0"/>
              <a:t>2. Design vocabulary</a:t>
            </a:r>
          </a:p>
          <a:p>
            <a:r>
              <a:rPr lang="en-US" sz="6200" dirty="0"/>
              <a:t>“it”</a:t>
            </a:r>
          </a:p>
          <a:p>
            <a:r>
              <a:rPr lang="en-US" sz="6200" dirty="0"/>
              <a:t>“was”</a:t>
            </a:r>
          </a:p>
          <a:p>
            <a:r>
              <a:rPr lang="en-US" sz="6200" dirty="0"/>
              <a:t>“the”</a:t>
            </a:r>
          </a:p>
          <a:p>
            <a:r>
              <a:rPr lang="en-US" sz="6200" dirty="0"/>
              <a:t>“best”</a:t>
            </a:r>
          </a:p>
          <a:p>
            <a:r>
              <a:rPr lang="en-US" sz="6200" dirty="0"/>
              <a:t>“of”</a:t>
            </a:r>
          </a:p>
          <a:p>
            <a:r>
              <a:rPr lang="en-US" sz="6200" dirty="0"/>
              <a:t>“times”</a:t>
            </a:r>
          </a:p>
          <a:p>
            <a:r>
              <a:rPr lang="en-US" sz="6200" dirty="0"/>
              <a:t>“worst”</a:t>
            </a:r>
          </a:p>
          <a:p>
            <a:r>
              <a:rPr lang="en-US" sz="6200" dirty="0"/>
              <a:t>“age”</a:t>
            </a:r>
          </a:p>
          <a:p>
            <a:r>
              <a:rPr lang="en-US" sz="6200" dirty="0"/>
              <a:t>“wisdom”</a:t>
            </a:r>
          </a:p>
          <a:p>
            <a:r>
              <a:rPr lang="en-US" sz="6200" dirty="0"/>
              <a:t>“foolishness”</a:t>
            </a:r>
          </a:p>
          <a:p>
            <a:endParaRPr lang="en-US" dirty="0"/>
          </a:p>
        </p:txBody>
      </p:sp>
      <p:sp>
        <p:nvSpPr>
          <p:cNvPr id="6" name="Content Placeholder 5"/>
          <p:cNvSpPr>
            <a:spLocks noGrp="1"/>
          </p:cNvSpPr>
          <p:nvPr>
            <p:ph sz="half" idx="2"/>
          </p:nvPr>
        </p:nvSpPr>
        <p:spPr>
          <a:xfrm>
            <a:off x="3810000" y="1051271"/>
            <a:ext cx="5257800" cy="5334000"/>
          </a:xfrm>
        </p:spPr>
        <p:txBody>
          <a:bodyPr>
            <a:noAutofit/>
          </a:bodyPr>
          <a:lstStyle/>
          <a:p>
            <a:r>
              <a:rPr lang="en-US" sz="1800" dirty="0"/>
              <a:t>3. Create document vector</a:t>
            </a:r>
          </a:p>
          <a:p>
            <a:r>
              <a:rPr lang="en-US" sz="1800" b="1" dirty="0"/>
              <a:t>Since there are 10 words, </a:t>
            </a:r>
          </a:p>
          <a:p>
            <a:r>
              <a:rPr lang="en-US" sz="1800" b="1" dirty="0"/>
              <a:t>So, the representation vector is 10x1</a:t>
            </a:r>
          </a:p>
          <a:p>
            <a:r>
              <a:rPr lang="en-US" sz="1800" dirty="0"/>
              <a:t>E.g., first sentence, sentence (a)</a:t>
            </a:r>
          </a:p>
          <a:p>
            <a:r>
              <a:rPr lang="en-US" sz="1800" dirty="0"/>
              <a:t>“it” = 1</a:t>
            </a:r>
          </a:p>
          <a:p>
            <a:r>
              <a:rPr lang="en-US" sz="1800" dirty="0"/>
              <a:t>“was” = 1</a:t>
            </a:r>
          </a:p>
          <a:p>
            <a:r>
              <a:rPr lang="en-US" sz="1800" dirty="0"/>
              <a:t>“the” = 1</a:t>
            </a:r>
          </a:p>
          <a:p>
            <a:r>
              <a:rPr lang="en-US" sz="1800" dirty="0"/>
              <a:t>“best” = 1</a:t>
            </a:r>
          </a:p>
          <a:p>
            <a:r>
              <a:rPr lang="en-US" sz="1800" dirty="0"/>
              <a:t>“of” = 1</a:t>
            </a:r>
          </a:p>
          <a:p>
            <a:r>
              <a:rPr lang="en-US" sz="1800" dirty="0"/>
              <a:t>“times” = 1</a:t>
            </a:r>
          </a:p>
          <a:p>
            <a:r>
              <a:rPr lang="en-US" sz="1800" dirty="0"/>
              <a:t>“worst” = 0</a:t>
            </a:r>
          </a:p>
          <a:p>
            <a:r>
              <a:rPr lang="en-US" sz="1800" dirty="0"/>
              <a:t>“age” = 0</a:t>
            </a:r>
          </a:p>
          <a:p>
            <a:r>
              <a:rPr lang="en-US" sz="1800" dirty="0"/>
              <a:t>“wisdom” = 0</a:t>
            </a:r>
          </a:p>
          <a:p>
            <a:r>
              <a:rPr lang="en-US" sz="1800" dirty="0"/>
              <a:t>“foolishness” = 0</a:t>
            </a:r>
          </a:p>
          <a:p>
            <a:r>
              <a:rPr lang="en-US" sz="2000" i="1" dirty="0"/>
              <a:t>(a) It was the best of times =&gt;</a:t>
            </a:r>
            <a:endParaRPr lang="en-US" sz="1800" dirty="0"/>
          </a:p>
          <a:p>
            <a:r>
              <a:rPr lang="en-US" sz="1800" dirty="0"/>
              <a:t>So, the vector is [1, 1, 1, 1, 1, 1, 0, 0, 0, 0]</a:t>
            </a:r>
          </a:p>
          <a:p>
            <a:endParaRPr lang="en-US" sz="1000" dirty="0"/>
          </a:p>
        </p:txBody>
      </p:sp>
      <p:sp>
        <p:nvSpPr>
          <p:cNvPr id="4" name="Footer Placeholder 3"/>
          <p:cNvSpPr>
            <a:spLocks noGrp="1"/>
          </p:cNvSpPr>
          <p:nvPr>
            <p:ph type="ftr" sz="quarter" idx="11"/>
          </p:nvPr>
        </p:nvSpPr>
        <p:spPr>
          <a:xfrm>
            <a:off x="2362200" y="6366221"/>
            <a:ext cx="2895600" cy="365125"/>
          </a:xfrm>
        </p:spPr>
        <p:txBody>
          <a:bodyPr/>
          <a:lstStyle/>
          <a:p>
            <a:r>
              <a:rPr lang="en-US"/>
              <a:t>Word  rep. &amp; seq2seq v240409a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9</a:t>
            </a:fld>
            <a:endParaRPr lang="en-US"/>
          </a:p>
        </p:txBody>
      </p:sp>
    </p:spTree>
    <p:extLst>
      <p:ext uri="{BB962C8B-B14F-4D97-AF65-F5344CB8AC3E}">
        <p14:creationId xmlns:p14="http://schemas.microsoft.com/office/powerpoint/2010/main" val="28009091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Appendix 5</a:t>
            </a:r>
            <a:br>
              <a:rPr lang="en-US" dirty="0"/>
            </a:br>
            <a:r>
              <a:rPr lang="en-US" dirty="0"/>
              <a:t>Glove </a:t>
            </a:r>
          </a:p>
        </p:txBody>
      </p:sp>
      <p:sp>
        <p:nvSpPr>
          <p:cNvPr id="3" name="Content Placeholder 2"/>
          <p:cNvSpPr>
            <a:spLocks noGrp="1"/>
          </p:cNvSpPr>
          <p:nvPr>
            <p:ph idx="1"/>
          </p:nvPr>
        </p:nvSpPr>
        <p:spPr>
          <a:xfrm>
            <a:off x="381000" y="1591739"/>
            <a:ext cx="8229600" cy="4525963"/>
          </a:xfrm>
        </p:spPr>
        <p:txBody>
          <a:bodyPr>
            <a:normAutofit/>
          </a:bodyPr>
          <a:lstStyle/>
          <a:p>
            <a:r>
              <a:rPr lang="en-US" sz="2400" dirty="0" err="1">
                <a:hlinkClick r:id="rId2"/>
              </a:rPr>
              <a:t>GloVe</a:t>
            </a:r>
            <a:r>
              <a:rPr lang="en-US" sz="2400" dirty="0">
                <a:hlinkClick r:id="rId2"/>
              </a:rPr>
              <a:t>: Global Vectors for Word Representation</a:t>
            </a:r>
            <a:r>
              <a:rPr lang="en-US" sz="2400" dirty="0"/>
              <a:t> by Jeffrey Pennington, </a:t>
            </a:r>
            <a:r>
              <a:rPr lang="en-US" sz="2400" dirty="0" err="1"/>
              <a:t>etal</a:t>
            </a:r>
            <a:r>
              <a:rPr lang="en-US" sz="2400" dirty="0"/>
              <a:t>., </a:t>
            </a:r>
            <a:r>
              <a:rPr lang="en-US" sz="2400" dirty="0">
                <a:hlinkClick r:id="rId3"/>
              </a:rPr>
              <a:t>https://towardsdatascience.com/glove-research-paper-clearly-explained-7d2c3641b8a6</a:t>
            </a:r>
            <a:r>
              <a:rPr lang="en-US" sz="2400" dirty="0"/>
              <a:t> </a:t>
            </a:r>
          </a:p>
          <a:p>
            <a:r>
              <a:rPr lang="en-US" sz="2400" dirty="0">
                <a:hlinkClick r:id="rId4"/>
              </a:rPr>
              <a:t>https://towardsdatascience.com/art-of-vector-representation-of-words-5e85c59fee5</a:t>
            </a:r>
            <a:r>
              <a:rPr lang="en-US" sz="2400" dirty="0"/>
              <a:t> </a:t>
            </a:r>
          </a:p>
          <a:p>
            <a:r>
              <a:rPr lang="en-US" sz="2400" dirty="0"/>
              <a:t>From the corpus build the co-occurrence matrix X, then find </a:t>
            </a:r>
            <a:r>
              <a:rPr lang="en-US" sz="2400" dirty="0" err="1"/>
              <a:t>W</a:t>
            </a:r>
            <a:r>
              <a:rPr lang="en-US" sz="2400" baseline="-25000" dirty="0" err="1"/>
              <a:t>word</a:t>
            </a:r>
            <a:r>
              <a:rPr lang="en-US" sz="2400" dirty="0"/>
              <a:t>, see below</a:t>
            </a:r>
          </a:p>
        </p:txBody>
      </p:sp>
      <p:sp>
        <p:nvSpPr>
          <p:cNvPr id="4" name="Footer Placeholder 3"/>
          <p:cNvSpPr>
            <a:spLocks noGrp="1"/>
          </p:cNvSpPr>
          <p:nvPr>
            <p:ph type="ftr" sz="quarter" idx="11"/>
          </p:nvPr>
        </p:nvSpPr>
        <p:spPr/>
        <p:txBody>
          <a:bodyPr/>
          <a:lstStyle/>
          <a:p>
            <a:r>
              <a:rPr lang="en-US"/>
              <a:t>Word  rep. &amp; seq2seq v240409a</a:t>
            </a:r>
          </a:p>
        </p:txBody>
      </p:sp>
      <p:sp>
        <p:nvSpPr>
          <p:cNvPr id="5" name="Slide Number Placeholder 4"/>
          <p:cNvSpPr>
            <a:spLocks noGrp="1"/>
          </p:cNvSpPr>
          <p:nvPr>
            <p:ph type="sldNum" sz="quarter" idx="12"/>
          </p:nvPr>
        </p:nvSpPr>
        <p:spPr/>
        <p:txBody>
          <a:bodyPr/>
          <a:lstStyle/>
          <a:p>
            <a:fld id="{7C12A529-2220-4038-9210-A21DB7BAEFCE}" type="slidenum">
              <a:rPr lang="en-US" smtClean="0"/>
              <a:t>90</a:t>
            </a:fld>
            <a:endParaRPr lang="en-US"/>
          </a:p>
        </p:txBody>
      </p:sp>
      <p:pic>
        <p:nvPicPr>
          <p:cNvPr id="7" name="Picture 6"/>
          <p:cNvPicPr>
            <a:picLocks noChangeAspect="1"/>
          </p:cNvPicPr>
          <p:nvPr/>
        </p:nvPicPr>
        <p:blipFill>
          <a:blip r:embed="rId5"/>
          <a:stretch>
            <a:fillRect/>
          </a:stretch>
        </p:blipFill>
        <p:spPr>
          <a:xfrm>
            <a:off x="1600200" y="4425818"/>
            <a:ext cx="5524500" cy="2066925"/>
          </a:xfrm>
          <a:prstGeom prst="rect">
            <a:avLst/>
          </a:prstGeom>
        </p:spPr>
      </p:pic>
    </p:spTree>
    <p:extLst>
      <p:ext uri="{BB962C8B-B14F-4D97-AF65-F5344CB8AC3E}">
        <p14:creationId xmlns:p14="http://schemas.microsoft.com/office/powerpoint/2010/main" val="15989663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2503E-AC1C-4021-A6C7-CE8D7B96FCBF}"/>
              </a:ext>
            </a:extLst>
          </p:cNvPr>
          <p:cNvSpPr>
            <a:spLocks noGrp="1"/>
          </p:cNvSpPr>
          <p:nvPr>
            <p:ph type="title"/>
          </p:nvPr>
        </p:nvSpPr>
        <p:spPr/>
        <p:txBody>
          <a:bodyPr>
            <a:normAutofit fontScale="90000"/>
          </a:bodyPr>
          <a:lstStyle/>
          <a:p>
            <a:r>
              <a:rPr lang="en-US" dirty="0"/>
              <a:t>Appendix 6</a:t>
            </a:r>
            <a:br>
              <a:rPr lang="en-US" dirty="0"/>
            </a:br>
            <a:r>
              <a:rPr lang="en-US" dirty="0"/>
              <a:t>Idea of </a:t>
            </a:r>
            <a:r>
              <a:rPr lang="en-US" b="1" i="0" dirty="0">
                <a:solidFill>
                  <a:srgbClr val="061B5A"/>
                </a:solidFill>
                <a:effectLst/>
                <a:latin typeface="Lato" panose="020B0604020202020204" pitchFamily="34" charset="0"/>
              </a:rPr>
              <a:t> positional encoding(PE) </a:t>
            </a:r>
            <a:endParaRPr lang="en-US" dirty="0"/>
          </a:p>
        </p:txBody>
      </p:sp>
      <p:sp>
        <p:nvSpPr>
          <p:cNvPr id="3" name="Content Placeholder 2">
            <a:extLst>
              <a:ext uri="{FF2B5EF4-FFF2-40B4-BE49-F238E27FC236}">
                <a16:creationId xmlns:a16="http://schemas.microsoft.com/office/drawing/2014/main" id="{2B3566CD-9972-48E0-A058-1315E75676B6}"/>
              </a:ext>
            </a:extLst>
          </p:cNvPr>
          <p:cNvSpPr>
            <a:spLocks noGrp="1"/>
          </p:cNvSpPr>
          <p:nvPr>
            <p:ph idx="1"/>
          </p:nvPr>
        </p:nvSpPr>
        <p:spPr/>
        <p:txBody>
          <a:bodyPr>
            <a:normAutofit lnSpcReduction="10000"/>
          </a:bodyPr>
          <a:lstStyle/>
          <a:p>
            <a:pPr algn="l"/>
            <a:r>
              <a:rPr lang="en-US" sz="1800" b="1" i="1" dirty="0">
                <a:solidFill>
                  <a:srgbClr val="212529"/>
                </a:solidFill>
                <a:effectLst/>
                <a:latin typeface="Cabin"/>
              </a:rPr>
              <a:t>The intuition</a:t>
            </a:r>
          </a:p>
          <a:p>
            <a:pPr algn="l"/>
            <a:r>
              <a:rPr lang="en-US" sz="1800" b="0" i="1" dirty="0">
                <a:solidFill>
                  <a:srgbClr val="212529"/>
                </a:solidFill>
                <a:effectLst/>
                <a:latin typeface="Lora" pitchFamily="2" charset="0"/>
              </a:rPr>
              <a:t>You may wonder how this combination of sines and cosines could ever represent a position/order? It is actually quite simple, Suppose you want to represent a number in binary format, how will that be?</a:t>
            </a:r>
          </a:p>
          <a:p>
            <a:r>
              <a:rPr lang="en-US" sz="1800" i="1" dirty="0"/>
              <a:t> </a:t>
            </a:r>
          </a:p>
          <a:p>
            <a:endParaRPr lang="en-US" sz="1800" i="1" dirty="0"/>
          </a:p>
          <a:p>
            <a:endParaRPr lang="en-US" sz="1800" i="1" dirty="0"/>
          </a:p>
          <a:p>
            <a:endParaRPr lang="en-US" sz="1800" i="1" dirty="0"/>
          </a:p>
          <a:p>
            <a:endParaRPr lang="en-US" sz="1800" i="1" dirty="0"/>
          </a:p>
          <a:p>
            <a:endParaRPr lang="en-US" sz="1800" i="1" dirty="0"/>
          </a:p>
          <a:p>
            <a:endParaRPr lang="en-US" sz="1800" i="1" dirty="0"/>
          </a:p>
          <a:p>
            <a:pPr algn="l"/>
            <a:r>
              <a:rPr lang="en-US" sz="1200" b="0" i="0" dirty="0">
                <a:solidFill>
                  <a:srgbClr val="212529"/>
                </a:solidFill>
                <a:effectLst/>
                <a:latin typeface="Lora" pitchFamily="2" charset="0"/>
              </a:rPr>
              <a:t>You can spot the rate of change between different bits. The LSB bit is alternating on every number, the second-lowest bit is rotating on every two numbers, and so on.</a:t>
            </a:r>
          </a:p>
          <a:p>
            <a:pPr algn="l"/>
            <a:r>
              <a:rPr lang="en-US" sz="1200" b="0" i="0" dirty="0">
                <a:solidFill>
                  <a:srgbClr val="212529"/>
                </a:solidFill>
                <a:effectLst/>
                <a:latin typeface="Lora" pitchFamily="2" charset="0"/>
              </a:rPr>
              <a:t>But using binary values would be a waste of space in the world of floats. So instead, we can use their float </a:t>
            </a:r>
            <a:r>
              <a:rPr lang="en-US" sz="1200" b="0" i="0" dirty="0" err="1">
                <a:solidFill>
                  <a:srgbClr val="212529"/>
                </a:solidFill>
                <a:effectLst/>
                <a:latin typeface="Lora" pitchFamily="2" charset="0"/>
              </a:rPr>
              <a:t>continous</a:t>
            </a:r>
            <a:r>
              <a:rPr lang="en-US" sz="1200" b="0" i="0" dirty="0">
                <a:solidFill>
                  <a:srgbClr val="212529"/>
                </a:solidFill>
                <a:effectLst/>
                <a:latin typeface="Lora" pitchFamily="2" charset="0"/>
              </a:rPr>
              <a:t> counterparts - Sinusoidal functions. Indeed, they are the equivalent to alternating bits. Moreover, By decreasing their frequencies, we can go from red bits to orange ones.</a:t>
            </a:r>
          </a:p>
          <a:p>
            <a:endParaRPr lang="en-US" sz="1800" i="1" dirty="0"/>
          </a:p>
        </p:txBody>
      </p:sp>
      <p:sp>
        <p:nvSpPr>
          <p:cNvPr id="4" name="Footer Placeholder 3">
            <a:extLst>
              <a:ext uri="{FF2B5EF4-FFF2-40B4-BE49-F238E27FC236}">
                <a16:creationId xmlns:a16="http://schemas.microsoft.com/office/drawing/2014/main" id="{8CFB697E-353C-4A03-80BF-5F38BB978106}"/>
              </a:ext>
            </a:extLst>
          </p:cNvPr>
          <p:cNvSpPr>
            <a:spLocks noGrp="1"/>
          </p:cNvSpPr>
          <p:nvPr>
            <p:ph type="ftr" sz="quarter" idx="11"/>
          </p:nvPr>
        </p:nvSpPr>
        <p:spPr/>
        <p:txBody>
          <a:bodyPr/>
          <a:lstStyle/>
          <a:p>
            <a:r>
              <a:rPr lang="en-US"/>
              <a:t>Word  rep. &amp; seq2seq v240409a</a:t>
            </a:r>
          </a:p>
        </p:txBody>
      </p:sp>
      <p:sp>
        <p:nvSpPr>
          <p:cNvPr id="5" name="Slide Number Placeholder 4">
            <a:extLst>
              <a:ext uri="{FF2B5EF4-FFF2-40B4-BE49-F238E27FC236}">
                <a16:creationId xmlns:a16="http://schemas.microsoft.com/office/drawing/2014/main" id="{4DCC104C-3E7D-41EC-BD54-D2BB9F7B57D9}"/>
              </a:ext>
            </a:extLst>
          </p:cNvPr>
          <p:cNvSpPr>
            <a:spLocks noGrp="1"/>
          </p:cNvSpPr>
          <p:nvPr>
            <p:ph type="sldNum" sz="quarter" idx="12"/>
          </p:nvPr>
        </p:nvSpPr>
        <p:spPr/>
        <p:txBody>
          <a:bodyPr/>
          <a:lstStyle/>
          <a:p>
            <a:fld id="{3B519660-E3FB-4FEF-8DA5-38A418845818}" type="slidenum">
              <a:rPr lang="en-US" smtClean="0"/>
              <a:t>91</a:t>
            </a:fld>
            <a:endParaRPr lang="en-US"/>
          </a:p>
        </p:txBody>
      </p:sp>
      <p:pic>
        <p:nvPicPr>
          <p:cNvPr id="7" name="Picture 6">
            <a:extLst>
              <a:ext uri="{FF2B5EF4-FFF2-40B4-BE49-F238E27FC236}">
                <a16:creationId xmlns:a16="http://schemas.microsoft.com/office/drawing/2014/main" id="{C796057F-276E-49C9-8D5F-45547EE99A97}"/>
              </a:ext>
            </a:extLst>
          </p:cNvPr>
          <p:cNvPicPr>
            <a:picLocks noChangeAspect="1"/>
          </p:cNvPicPr>
          <p:nvPr/>
        </p:nvPicPr>
        <p:blipFill>
          <a:blip r:embed="rId2"/>
          <a:stretch>
            <a:fillRect/>
          </a:stretch>
        </p:blipFill>
        <p:spPr>
          <a:xfrm>
            <a:off x="2971800" y="2983505"/>
            <a:ext cx="2471195" cy="1759352"/>
          </a:xfrm>
          <a:prstGeom prst="rect">
            <a:avLst/>
          </a:prstGeom>
        </p:spPr>
      </p:pic>
    </p:spTree>
    <p:extLst>
      <p:ext uri="{BB962C8B-B14F-4D97-AF65-F5344CB8AC3E}">
        <p14:creationId xmlns:p14="http://schemas.microsoft.com/office/powerpoint/2010/main" val="16587543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2503E-AC1C-4021-A6C7-CE8D7B96FCBF}"/>
              </a:ext>
            </a:extLst>
          </p:cNvPr>
          <p:cNvSpPr>
            <a:spLocks noGrp="1"/>
          </p:cNvSpPr>
          <p:nvPr>
            <p:ph type="title"/>
          </p:nvPr>
        </p:nvSpPr>
        <p:spPr/>
        <p:txBody>
          <a:bodyPr/>
          <a:lstStyle/>
          <a:p>
            <a:r>
              <a:rPr lang="en-US" dirty="0"/>
              <a:t>Idea of </a:t>
            </a:r>
            <a:r>
              <a:rPr lang="en-US" b="1" i="0" dirty="0">
                <a:solidFill>
                  <a:srgbClr val="061B5A"/>
                </a:solidFill>
                <a:effectLst/>
                <a:latin typeface="Lato" panose="020B0604020202020204" pitchFamily="34" charset="0"/>
              </a:rPr>
              <a:t> positional encoding(PE) </a:t>
            </a:r>
            <a:endParaRPr lang="en-US" dirty="0"/>
          </a:p>
        </p:txBody>
      </p:sp>
      <p:sp>
        <p:nvSpPr>
          <p:cNvPr id="3" name="Content Placeholder 2">
            <a:extLst>
              <a:ext uri="{FF2B5EF4-FFF2-40B4-BE49-F238E27FC236}">
                <a16:creationId xmlns:a16="http://schemas.microsoft.com/office/drawing/2014/main" id="{2B3566CD-9972-48E0-A058-1315E75676B6}"/>
              </a:ext>
            </a:extLst>
          </p:cNvPr>
          <p:cNvSpPr>
            <a:spLocks noGrp="1"/>
          </p:cNvSpPr>
          <p:nvPr>
            <p:ph idx="1"/>
          </p:nvPr>
        </p:nvSpPr>
        <p:spPr/>
        <p:txBody>
          <a:bodyPr>
            <a:normAutofit/>
          </a:bodyPr>
          <a:lstStyle/>
          <a:p>
            <a:pPr algn="l"/>
            <a:r>
              <a:rPr lang="en-US" sz="1800" b="1" i="1" dirty="0">
                <a:solidFill>
                  <a:srgbClr val="212529"/>
                </a:solidFill>
                <a:effectLst/>
                <a:latin typeface="Cabin"/>
              </a:rPr>
              <a:t>The intuition</a:t>
            </a:r>
          </a:p>
          <a:p>
            <a:endParaRPr lang="en-US" sz="1800" i="1" dirty="0"/>
          </a:p>
        </p:txBody>
      </p:sp>
      <p:sp>
        <p:nvSpPr>
          <p:cNvPr id="4" name="Footer Placeholder 3">
            <a:extLst>
              <a:ext uri="{FF2B5EF4-FFF2-40B4-BE49-F238E27FC236}">
                <a16:creationId xmlns:a16="http://schemas.microsoft.com/office/drawing/2014/main" id="{8CFB697E-353C-4A03-80BF-5F38BB978106}"/>
              </a:ext>
            </a:extLst>
          </p:cNvPr>
          <p:cNvSpPr>
            <a:spLocks noGrp="1"/>
          </p:cNvSpPr>
          <p:nvPr>
            <p:ph type="ftr" sz="quarter" idx="11"/>
          </p:nvPr>
        </p:nvSpPr>
        <p:spPr/>
        <p:txBody>
          <a:bodyPr/>
          <a:lstStyle/>
          <a:p>
            <a:r>
              <a:rPr lang="en-US"/>
              <a:t>Word  rep. &amp; seq2seq v240409a</a:t>
            </a:r>
          </a:p>
        </p:txBody>
      </p:sp>
      <p:sp>
        <p:nvSpPr>
          <p:cNvPr id="5" name="Slide Number Placeholder 4">
            <a:extLst>
              <a:ext uri="{FF2B5EF4-FFF2-40B4-BE49-F238E27FC236}">
                <a16:creationId xmlns:a16="http://schemas.microsoft.com/office/drawing/2014/main" id="{4DCC104C-3E7D-41EC-BD54-D2BB9F7B57D9}"/>
              </a:ext>
            </a:extLst>
          </p:cNvPr>
          <p:cNvSpPr>
            <a:spLocks noGrp="1"/>
          </p:cNvSpPr>
          <p:nvPr>
            <p:ph type="sldNum" sz="quarter" idx="12"/>
          </p:nvPr>
        </p:nvSpPr>
        <p:spPr/>
        <p:txBody>
          <a:bodyPr/>
          <a:lstStyle/>
          <a:p>
            <a:fld id="{3B519660-E3FB-4FEF-8DA5-38A418845818}" type="slidenum">
              <a:rPr lang="en-US" smtClean="0"/>
              <a:t>92</a:t>
            </a:fld>
            <a:endParaRPr lang="en-US"/>
          </a:p>
        </p:txBody>
      </p:sp>
      <p:pic>
        <p:nvPicPr>
          <p:cNvPr id="1026" name="Picture 2" descr="Sinusoidal position encoding">
            <a:extLst>
              <a:ext uri="{FF2B5EF4-FFF2-40B4-BE49-F238E27FC236}">
                <a16:creationId xmlns:a16="http://schemas.microsoft.com/office/drawing/2014/main" id="{0D7B3979-DFEF-4561-9E03-B88539C55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2284412"/>
            <a:ext cx="7106889" cy="343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6915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2503E-AC1C-4021-A6C7-CE8D7B96FCBF}"/>
              </a:ext>
            </a:extLst>
          </p:cNvPr>
          <p:cNvSpPr>
            <a:spLocks noGrp="1"/>
          </p:cNvSpPr>
          <p:nvPr>
            <p:ph type="title"/>
          </p:nvPr>
        </p:nvSpPr>
        <p:spPr/>
        <p:txBody>
          <a:bodyPr/>
          <a:lstStyle/>
          <a:p>
            <a:r>
              <a:rPr lang="en-US" dirty="0"/>
              <a:t>Idea of </a:t>
            </a:r>
            <a:r>
              <a:rPr lang="en-US" b="1" i="0" dirty="0">
                <a:solidFill>
                  <a:srgbClr val="061B5A"/>
                </a:solidFill>
                <a:effectLst/>
                <a:latin typeface="Lato" panose="020B0604020202020204" pitchFamily="34" charset="0"/>
              </a:rPr>
              <a:t> positional encoding(PE) </a:t>
            </a:r>
            <a:endParaRPr lang="en-US" dirty="0"/>
          </a:p>
        </p:txBody>
      </p:sp>
      <p:sp>
        <p:nvSpPr>
          <p:cNvPr id="3" name="Content Placeholder 2">
            <a:extLst>
              <a:ext uri="{FF2B5EF4-FFF2-40B4-BE49-F238E27FC236}">
                <a16:creationId xmlns:a16="http://schemas.microsoft.com/office/drawing/2014/main" id="{2B3566CD-9972-48E0-A058-1315E75676B6}"/>
              </a:ext>
            </a:extLst>
          </p:cNvPr>
          <p:cNvSpPr>
            <a:spLocks noGrp="1"/>
          </p:cNvSpPr>
          <p:nvPr>
            <p:ph idx="1"/>
          </p:nvPr>
        </p:nvSpPr>
        <p:spPr/>
        <p:txBody>
          <a:bodyPr>
            <a:normAutofit lnSpcReduction="10000"/>
          </a:bodyPr>
          <a:lstStyle/>
          <a:p>
            <a:pPr algn="l"/>
            <a:r>
              <a:rPr lang="en-US" sz="1800" b="1" i="1" dirty="0">
                <a:solidFill>
                  <a:srgbClr val="212529"/>
                </a:solidFill>
                <a:effectLst/>
                <a:latin typeface="Cabin"/>
              </a:rPr>
              <a:t>The intuition</a:t>
            </a:r>
          </a:p>
          <a:p>
            <a:pPr algn="l"/>
            <a:r>
              <a:rPr lang="en-US" sz="1800" b="0" i="1" dirty="0">
                <a:solidFill>
                  <a:srgbClr val="212529"/>
                </a:solidFill>
                <a:effectLst/>
                <a:latin typeface="Lora" pitchFamily="2" charset="0"/>
              </a:rPr>
              <a:t>You may wonder how this combination of sines and cosines could ever represent a position/order? It is actually quite simple, Suppose you want to represent a number in binary format, how will that be?</a:t>
            </a:r>
          </a:p>
          <a:p>
            <a:r>
              <a:rPr lang="en-US" sz="1800" i="1" dirty="0"/>
              <a:t> </a:t>
            </a:r>
          </a:p>
          <a:p>
            <a:endParaRPr lang="en-US" sz="1800" i="1" dirty="0"/>
          </a:p>
          <a:p>
            <a:endParaRPr lang="en-US" sz="1800" i="1" dirty="0"/>
          </a:p>
          <a:p>
            <a:endParaRPr lang="en-US" sz="1800" i="1" dirty="0"/>
          </a:p>
          <a:p>
            <a:endParaRPr lang="en-US" sz="1800" i="1" dirty="0"/>
          </a:p>
          <a:p>
            <a:endParaRPr lang="en-US" sz="1800" i="1" dirty="0"/>
          </a:p>
          <a:p>
            <a:endParaRPr lang="en-US" sz="1800" i="1" dirty="0"/>
          </a:p>
          <a:p>
            <a:pPr algn="l"/>
            <a:r>
              <a:rPr lang="en-US" sz="1200" b="0" i="0" dirty="0">
                <a:solidFill>
                  <a:srgbClr val="212529"/>
                </a:solidFill>
                <a:effectLst/>
                <a:latin typeface="Lora" pitchFamily="2" charset="0"/>
              </a:rPr>
              <a:t>You can spot the rate of change between different bits. The LSB bit is alternating on every number, the second-lowest bit is rotating on every two numbers, and so on.</a:t>
            </a:r>
          </a:p>
          <a:p>
            <a:pPr algn="l"/>
            <a:r>
              <a:rPr lang="en-US" sz="1200" b="0" i="0" dirty="0">
                <a:solidFill>
                  <a:srgbClr val="212529"/>
                </a:solidFill>
                <a:effectLst/>
                <a:latin typeface="Lora" pitchFamily="2" charset="0"/>
              </a:rPr>
              <a:t>But using binary values would be a waste of space in the world of floats. So instead, we can use their float </a:t>
            </a:r>
            <a:r>
              <a:rPr lang="en-US" sz="1200" b="0" i="0" dirty="0" err="1">
                <a:solidFill>
                  <a:srgbClr val="212529"/>
                </a:solidFill>
                <a:effectLst/>
                <a:latin typeface="Lora" pitchFamily="2" charset="0"/>
              </a:rPr>
              <a:t>continous</a:t>
            </a:r>
            <a:r>
              <a:rPr lang="en-US" sz="1200" b="0" i="0" dirty="0">
                <a:solidFill>
                  <a:srgbClr val="212529"/>
                </a:solidFill>
                <a:effectLst/>
                <a:latin typeface="Lora" pitchFamily="2" charset="0"/>
              </a:rPr>
              <a:t> counterparts - Sinusoidal functions. Indeed, they are the equivalent to alternating bits. Moreover, By decreasing their frequencies, we can go from red bits to orange ones.</a:t>
            </a:r>
          </a:p>
          <a:p>
            <a:endParaRPr lang="en-US" sz="1800" i="1" dirty="0"/>
          </a:p>
        </p:txBody>
      </p:sp>
      <p:sp>
        <p:nvSpPr>
          <p:cNvPr id="4" name="Footer Placeholder 3">
            <a:extLst>
              <a:ext uri="{FF2B5EF4-FFF2-40B4-BE49-F238E27FC236}">
                <a16:creationId xmlns:a16="http://schemas.microsoft.com/office/drawing/2014/main" id="{8CFB697E-353C-4A03-80BF-5F38BB978106}"/>
              </a:ext>
            </a:extLst>
          </p:cNvPr>
          <p:cNvSpPr>
            <a:spLocks noGrp="1"/>
          </p:cNvSpPr>
          <p:nvPr>
            <p:ph type="ftr" sz="quarter" idx="11"/>
          </p:nvPr>
        </p:nvSpPr>
        <p:spPr/>
        <p:txBody>
          <a:bodyPr/>
          <a:lstStyle/>
          <a:p>
            <a:r>
              <a:rPr lang="en-US"/>
              <a:t>Word  rep. &amp; seq2seq v240409a</a:t>
            </a:r>
          </a:p>
        </p:txBody>
      </p:sp>
      <p:sp>
        <p:nvSpPr>
          <p:cNvPr id="5" name="Slide Number Placeholder 4">
            <a:extLst>
              <a:ext uri="{FF2B5EF4-FFF2-40B4-BE49-F238E27FC236}">
                <a16:creationId xmlns:a16="http://schemas.microsoft.com/office/drawing/2014/main" id="{4DCC104C-3E7D-41EC-BD54-D2BB9F7B57D9}"/>
              </a:ext>
            </a:extLst>
          </p:cNvPr>
          <p:cNvSpPr>
            <a:spLocks noGrp="1"/>
          </p:cNvSpPr>
          <p:nvPr>
            <p:ph type="sldNum" sz="quarter" idx="12"/>
          </p:nvPr>
        </p:nvSpPr>
        <p:spPr/>
        <p:txBody>
          <a:bodyPr/>
          <a:lstStyle/>
          <a:p>
            <a:fld id="{3B519660-E3FB-4FEF-8DA5-38A418845818}" type="slidenum">
              <a:rPr lang="en-US" smtClean="0"/>
              <a:t>93</a:t>
            </a:fld>
            <a:endParaRPr lang="en-US"/>
          </a:p>
        </p:txBody>
      </p:sp>
      <p:pic>
        <p:nvPicPr>
          <p:cNvPr id="7" name="Picture 6">
            <a:extLst>
              <a:ext uri="{FF2B5EF4-FFF2-40B4-BE49-F238E27FC236}">
                <a16:creationId xmlns:a16="http://schemas.microsoft.com/office/drawing/2014/main" id="{C796057F-276E-49C9-8D5F-45547EE99A97}"/>
              </a:ext>
            </a:extLst>
          </p:cNvPr>
          <p:cNvPicPr>
            <a:picLocks noChangeAspect="1"/>
          </p:cNvPicPr>
          <p:nvPr/>
        </p:nvPicPr>
        <p:blipFill>
          <a:blip r:embed="rId2"/>
          <a:stretch>
            <a:fillRect/>
          </a:stretch>
        </p:blipFill>
        <p:spPr>
          <a:xfrm>
            <a:off x="2971800" y="2983505"/>
            <a:ext cx="2471195" cy="1759352"/>
          </a:xfrm>
          <a:prstGeom prst="rect">
            <a:avLst/>
          </a:prstGeom>
        </p:spPr>
      </p:pic>
    </p:spTree>
    <p:extLst>
      <p:ext uri="{BB962C8B-B14F-4D97-AF65-F5344CB8AC3E}">
        <p14:creationId xmlns:p14="http://schemas.microsoft.com/office/powerpoint/2010/main" val="21087111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2503E-AC1C-4021-A6C7-CE8D7B96FCBF}"/>
              </a:ext>
            </a:extLst>
          </p:cNvPr>
          <p:cNvSpPr>
            <a:spLocks noGrp="1"/>
          </p:cNvSpPr>
          <p:nvPr>
            <p:ph type="title"/>
          </p:nvPr>
        </p:nvSpPr>
        <p:spPr/>
        <p:txBody>
          <a:bodyPr>
            <a:normAutofit fontScale="90000"/>
          </a:bodyPr>
          <a:lstStyle/>
          <a:p>
            <a:br>
              <a:rPr lang="en-US" dirty="0"/>
            </a:br>
            <a:r>
              <a:rPr lang="en-US" dirty="0"/>
              <a:t>Idea of </a:t>
            </a:r>
            <a:r>
              <a:rPr lang="en-US" b="1" i="0" dirty="0">
                <a:solidFill>
                  <a:srgbClr val="061B5A"/>
                </a:solidFill>
                <a:effectLst/>
                <a:latin typeface="Lato" panose="020B0604020202020204" pitchFamily="34" charset="0"/>
              </a:rPr>
              <a:t> positional encoding(PE) </a:t>
            </a:r>
            <a:endParaRPr lang="en-US" dirty="0"/>
          </a:p>
        </p:txBody>
      </p:sp>
      <p:sp>
        <p:nvSpPr>
          <p:cNvPr id="3" name="Content Placeholder 2">
            <a:extLst>
              <a:ext uri="{FF2B5EF4-FFF2-40B4-BE49-F238E27FC236}">
                <a16:creationId xmlns:a16="http://schemas.microsoft.com/office/drawing/2014/main" id="{2B3566CD-9972-48E0-A058-1315E75676B6}"/>
              </a:ext>
            </a:extLst>
          </p:cNvPr>
          <p:cNvSpPr>
            <a:spLocks noGrp="1"/>
          </p:cNvSpPr>
          <p:nvPr>
            <p:ph idx="1"/>
          </p:nvPr>
        </p:nvSpPr>
        <p:spPr/>
        <p:txBody>
          <a:bodyPr>
            <a:normAutofit/>
          </a:bodyPr>
          <a:lstStyle/>
          <a:p>
            <a:pPr algn="l"/>
            <a:r>
              <a:rPr lang="en-US" sz="1800" b="1" i="1" dirty="0">
                <a:solidFill>
                  <a:srgbClr val="212529"/>
                </a:solidFill>
                <a:effectLst/>
                <a:latin typeface="Cabin"/>
              </a:rPr>
              <a:t>The intuition</a:t>
            </a:r>
          </a:p>
          <a:p>
            <a:endParaRPr lang="en-US" sz="1800" i="1" dirty="0"/>
          </a:p>
        </p:txBody>
      </p:sp>
      <p:sp>
        <p:nvSpPr>
          <p:cNvPr id="4" name="Footer Placeholder 3">
            <a:extLst>
              <a:ext uri="{FF2B5EF4-FFF2-40B4-BE49-F238E27FC236}">
                <a16:creationId xmlns:a16="http://schemas.microsoft.com/office/drawing/2014/main" id="{8CFB697E-353C-4A03-80BF-5F38BB978106}"/>
              </a:ext>
            </a:extLst>
          </p:cNvPr>
          <p:cNvSpPr>
            <a:spLocks noGrp="1"/>
          </p:cNvSpPr>
          <p:nvPr>
            <p:ph type="ftr" sz="quarter" idx="11"/>
          </p:nvPr>
        </p:nvSpPr>
        <p:spPr/>
        <p:txBody>
          <a:bodyPr/>
          <a:lstStyle/>
          <a:p>
            <a:r>
              <a:rPr lang="en-US"/>
              <a:t>Word  rep. &amp; seq2seq v240409a</a:t>
            </a:r>
          </a:p>
        </p:txBody>
      </p:sp>
      <p:sp>
        <p:nvSpPr>
          <p:cNvPr id="5" name="Slide Number Placeholder 4">
            <a:extLst>
              <a:ext uri="{FF2B5EF4-FFF2-40B4-BE49-F238E27FC236}">
                <a16:creationId xmlns:a16="http://schemas.microsoft.com/office/drawing/2014/main" id="{4DCC104C-3E7D-41EC-BD54-D2BB9F7B57D9}"/>
              </a:ext>
            </a:extLst>
          </p:cNvPr>
          <p:cNvSpPr>
            <a:spLocks noGrp="1"/>
          </p:cNvSpPr>
          <p:nvPr>
            <p:ph type="sldNum" sz="quarter" idx="12"/>
          </p:nvPr>
        </p:nvSpPr>
        <p:spPr/>
        <p:txBody>
          <a:bodyPr/>
          <a:lstStyle/>
          <a:p>
            <a:fld id="{3B519660-E3FB-4FEF-8DA5-38A418845818}" type="slidenum">
              <a:rPr lang="en-US" smtClean="0"/>
              <a:t>94</a:t>
            </a:fld>
            <a:endParaRPr lang="en-US"/>
          </a:p>
        </p:txBody>
      </p:sp>
      <p:pic>
        <p:nvPicPr>
          <p:cNvPr id="1026" name="Picture 2" descr="Sinusoidal position encoding">
            <a:extLst>
              <a:ext uri="{FF2B5EF4-FFF2-40B4-BE49-F238E27FC236}">
                <a16:creationId xmlns:a16="http://schemas.microsoft.com/office/drawing/2014/main" id="{0D7B3979-DFEF-4561-9E03-B88539C55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2284412"/>
            <a:ext cx="7106889" cy="343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407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D003B-EC95-3819-A622-609981E3C8D3}"/>
              </a:ext>
            </a:extLst>
          </p:cNvPr>
          <p:cNvSpPr>
            <a:spLocks noGrp="1"/>
          </p:cNvSpPr>
          <p:nvPr>
            <p:ph type="title"/>
          </p:nvPr>
        </p:nvSpPr>
        <p:spPr>
          <a:xfrm>
            <a:off x="457200" y="274638"/>
            <a:ext cx="8229600" cy="525462"/>
          </a:xfrm>
        </p:spPr>
        <p:txBody>
          <a:bodyPr>
            <a:noAutofit/>
          </a:bodyPr>
          <a:lstStyle/>
          <a:p>
            <a:r>
              <a:rPr lang="en-US" sz="1800" dirty="0"/>
              <a:t>Appendix 7</a:t>
            </a:r>
            <a:br>
              <a:rPr lang="en-US" sz="1800" dirty="0"/>
            </a:br>
            <a:r>
              <a:rPr lang="en-US" sz="1800" dirty="0"/>
              <a:t>Multi-head (Seq=4,Emb_Sz=6,word length(Seq)=4, heads=2, Query </a:t>
            </a:r>
            <a:r>
              <a:rPr lang="en-US" sz="1800" dirty="0" err="1"/>
              <a:t>Sz</a:t>
            </a:r>
            <a:r>
              <a:rPr lang="en-US" sz="1800" dirty="0"/>
              <a:t>=3)</a:t>
            </a:r>
          </a:p>
        </p:txBody>
      </p:sp>
      <p:sp>
        <p:nvSpPr>
          <p:cNvPr id="3" name="Content Placeholder 2">
            <a:extLst>
              <a:ext uri="{FF2B5EF4-FFF2-40B4-BE49-F238E27FC236}">
                <a16:creationId xmlns:a16="http://schemas.microsoft.com/office/drawing/2014/main" id="{F01825F5-4470-F647-DC81-C51F9B2EF9FB}"/>
              </a:ext>
            </a:extLst>
          </p:cNvPr>
          <p:cNvSpPr>
            <a:spLocks noGrp="1"/>
          </p:cNvSpPr>
          <p:nvPr>
            <p:ph idx="1"/>
          </p:nvPr>
        </p:nvSpPr>
        <p:spPr/>
        <p:txBody>
          <a:bodyPr/>
          <a:lstStyle/>
          <a:p>
            <a:r>
              <a:rPr lang="en-US" dirty="0"/>
              <a:t>c</a:t>
            </a:r>
          </a:p>
        </p:txBody>
      </p:sp>
      <p:sp>
        <p:nvSpPr>
          <p:cNvPr id="4" name="Footer Placeholder 3">
            <a:extLst>
              <a:ext uri="{FF2B5EF4-FFF2-40B4-BE49-F238E27FC236}">
                <a16:creationId xmlns:a16="http://schemas.microsoft.com/office/drawing/2014/main" id="{5B63E22E-6DF6-DBC0-66C5-927ADBD6948C}"/>
              </a:ext>
            </a:extLst>
          </p:cNvPr>
          <p:cNvSpPr>
            <a:spLocks noGrp="1"/>
          </p:cNvSpPr>
          <p:nvPr>
            <p:ph type="ftr" sz="quarter" idx="11"/>
          </p:nvPr>
        </p:nvSpPr>
        <p:spPr/>
        <p:txBody>
          <a:bodyPr/>
          <a:lstStyle/>
          <a:p>
            <a:r>
              <a:rPr lang="en-US"/>
              <a:t>Word  rep. &amp; seq2seq v240409a</a:t>
            </a:r>
          </a:p>
        </p:txBody>
      </p:sp>
      <p:sp>
        <p:nvSpPr>
          <p:cNvPr id="5" name="Slide Number Placeholder 4">
            <a:extLst>
              <a:ext uri="{FF2B5EF4-FFF2-40B4-BE49-F238E27FC236}">
                <a16:creationId xmlns:a16="http://schemas.microsoft.com/office/drawing/2014/main" id="{62939051-60BE-6E6F-46ED-174CFBCF7417}"/>
              </a:ext>
            </a:extLst>
          </p:cNvPr>
          <p:cNvSpPr>
            <a:spLocks noGrp="1"/>
          </p:cNvSpPr>
          <p:nvPr>
            <p:ph type="sldNum" sz="quarter" idx="12"/>
          </p:nvPr>
        </p:nvSpPr>
        <p:spPr/>
        <p:txBody>
          <a:bodyPr/>
          <a:lstStyle/>
          <a:p>
            <a:fld id="{7C12A529-2220-4038-9210-A21DB7BAEFCE}" type="slidenum">
              <a:rPr lang="en-US" smtClean="0"/>
              <a:t>95</a:t>
            </a:fld>
            <a:endParaRPr lang="en-US"/>
          </a:p>
        </p:txBody>
      </p:sp>
      <p:pic>
        <p:nvPicPr>
          <p:cNvPr id="3074" name="Picture 2">
            <a:extLst>
              <a:ext uri="{FF2B5EF4-FFF2-40B4-BE49-F238E27FC236}">
                <a16:creationId xmlns:a16="http://schemas.microsoft.com/office/drawing/2014/main" id="{BE425546-0A46-A492-E011-5E43DD5A20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800100"/>
            <a:ext cx="6858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F6BA6457-20EB-579D-E625-5CEF698633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3404" y="2715986"/>
            <a:ext cx="4167982" cy="41679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C257563-3501-69E6-AF2B-05A1DF29A966}"/>
              </a:ext>
            </a:extLst>
          </p:cNvPr>
          <p:cNvSpPr txBox="1"/>
          <p:nvPr/>
        </p:nvSpPr>
        <p:spPr>
          <a:xfrm>
            <a:off x="1295400" y="1828800"/>
            <a:ext cx="301686" cy="369332"/>
          </a:xfrm>
          <a:prstGeom prst="rect">
            <a:avLst/>
          </a:prstGeom>
          <a:noFill/>
        </p:spPr>
        <p:txBody>
          <a:bodyPr wrap="none" rtlCol="0">
            <a:spAutoFit/>
          </a:bodyPr>
          <a:lstStyle/>
          <a:p>
            <a:r>
              <a:rPr lang="en-US" dirty="0"/>
              <a:t>4</a:t>
            </a:r>
          </a:p>
        </p:txBody>
      </p:sp>
      <p:sp>
        <p:nvSpPr>
          <p:cNvPr id="7" name="TextBox 6">
            <a:extLst>
              <a:ext uri="{FF2B5EF4-FFF2-40B4-BE49-F238E27FC236}">
                <a16:creationId xmlns:a16="http://schemas.microsoft.com/office/drawing/2014/main" id="{2C716E43-987A-0383-EA58-91D4C38A8FDE}"/>
              </a:ext>
            </a:extLst>
          </p:cNvPr>
          <p:cNvSpPr txBox="1"/>
          <p:nvPr/>
        </p:nvSpPr>
        <p:spPr>
          <a:xfrm>
            <a:off x="2337166" y="895576"/>
            <a:ext cx="301686" cy="369332"/>
          </a:xfrm>
          <a:prstGeom prst="rect">
            <a:avLst/>
          </a:prstGeom>
          <a:noFill/>
        </p:spPr>
        <p:txBody>
          <a:bodyPr wrap="none" rtlCol="0">
            <a:spAutoFit/>
          </a:bodyPr>
          <a:lstStyle/>
          <a:p>
            <a:r>
              <a:rPr lang="en-US" dirty="0"/>
              <a:t>6</a:t>
            </a:r>
          </a:p>
        </p:txBody>
      </p:sp>
      <p:sp>
        <p:nvSpPr>
          <p:cNvPr id="8" name="TextBox 7">
            <a:extLst>
              <a:ext uri="{FF2B5EF4-FFF2-40B4-BE49-F238E27FC236}">
                <a16:creationId xmlns:a16="http://schemas.microsoft.com/office/drawing/2014/main" id="{FD0BA182-B1B8-E242-E959-77DA6ABD352A}"/>
              </a:ext>
            </a:extLst>
          </p:cNvPr>
          <p:cNvSpPr txBox="1"/>
          <p:nvPr/>
        </p:nvSpPr>
        <p:spPr>
          <a:xfrm>
            <a:off x="3611025" y="6356350"/>
            <a:ext cx="301686" cy="369332"/>
          </a:xfrm>
          <a:prstGeom prst="rect">
            <a:avLst/>
          </a:prstGeom>
          <a:noFill/>
        </p:spPr>
        <p:txBody>
          <a:bodyPr wrap="none" rtlCol="0">
            <a:spAutoFit/>
          </a:bodyPr>
          <a:lstStyle/>
          <a:p>
            <a:r>
              <a:rPr lang="en-US" dirty="0"/>
              <a:t>4</a:t>
            </a:r>
          </a:p>
        </p:txBody>
      </p:sp>
      <p:sp>
        <p:nvSpPr>
          <p:cNvPr id="10" name="TextBox 9">
            <a:extLst>
              <a:ext uri="{FF2B5EF4-FFF2-40B4-BE49-F238E27FC236}">
                <a16:creationId xmlns:a16="http://schemas.microsoft.com/office/drawing/2014/main" id="{9A562C26-E8BA-EE5B-0569-14A76BF2EB9B}"/>
              </a:ext>
            </a:extLst>
          </p:cNvPr>
          <p:cNvSpPr txBox="1"/>
          <p:nvPr/>
        </p:nvSpPr>
        <p:spPr>
          <a:xfrm>
            <a:off x="5562600" y="4152901"/>
            <a:ext cx="457200" cy="369332"/>
          </a:xfrm>
          <a:prstGeom prst="rect">
            <a:avLst/>
          </a:prstGeom>
          <a:noFill/>
        </p:spPr>
        <p:txBody>
          <a:bodyPr wrap="square">
            <a:spAutoFit/>
          </a:bodyPr>
          <a:lstStyle/>
          <a:p>
            <a:r>
              <a:rPr lang="en-US" sz="1800" dirty="0"/>
              <a:t>3</a:t>
            </a:r>
            <a:endParaRPr lang="en-US" dirty="0"/>
          </a:p>
        </p:txBody>
      </p:sp>
      <p:sp>
        <p:nvSpPr>
          <p:cNvPr id="11" name="TextBox 10">
            <a:extLst>
              <a:ext uri="{FF2B5EF4-FFF2-40B4-BE49-F238E27FC236}">
                <a16:creationId xmlns:a16="http://schemas.microsoft.com/office/drawing/2014/main" id="{3802E000-9A8F-4D43-1793-E5423E8227C2}"/>
              </a:ext>
            </a:extLst>
          </p:cNvPr>
          <p:cNvSpPr txBox="1"/>
          <p:nvPr/>
        </p:nvSpPr>
        <p:spPr>
          <a:xfrm>
            <a:off x="3912711" y="4230965"/>
            <a:ext cx="457200" cy="369332"/>
          </a:xfrm>
          <a:prstGeom prst="rect">
            <a:avLst/>
          </a:prstGeom>
          <a:noFill/>
        </p:spPr>
        <p:txBody>
          <a:bodyPr wrap="square">
            <a:spAutoFit/>
          </a:bodyPr>
          <a:lstStyle/>
          <a:p>
            <a:r>
              <a:rPr lang="en-US" sz="1800" dirty="0"/>
              <a:t>2</a:t>
            </a:r>
            <a:endParaRPr lang="en-US" dirty="0"/>
          </a:p>
        </p:txBody>
      </p:sp>
      <p:sp>
        <p:nvSpPr>
          <p:cNvPr id="12" name="TextBox 11">
            <a:extLst>
              <a:ext uri="{FF2B5EF4-FFF2-40B4-BE49-F238E27FC236}">
                <a16:creationId xmlns:a16="http://schemas.microsoft.com/office/drawing/2014/main" id="{94AA6B5D-E289-91EA-C915-ABF9DD75CAE9}"/>
              </a:ext>
            </a:extLst>
          </p:cNvPr>
          <p:cNvSpPr txBox="1"/>
          <p:nvPr/>
        </p:nvSpPr>
        <p:spPr>
          <a:xfrm>
            <a:off x="4143720" y="5131052"/>
            <a:ext cx="301686" cy="369332"/>
          </a:xfrm>
          <a:prstGeom prst="rect">
            <a:avLst/>
          </a:prstGeom>
          <a:noFill/>
        </p:spPr>
        <p:txBody>
          <a:bodyPr wrap="none" rtlCol="0">
            <a:spAutoFit/>
          </a:bodyPr>
          <a:lstStyle/>
          <a:p>
            <a:r>
              <a:rPr lang="en-US" dirty="0"/>
              <a:t>4</a:t>
            </a:r>
          </a:p>
        </p:txBody>
      </p:sp>
      <p:sp>
        <p:nvSpPr>
          <p:cNvPr id="13" name="TextBox 12">
            <a:extLst>
              <a:ext uri="{FF2B5EF4-FFF2-40B4-BE49-F238E27FC236}">
                <a16:creationId xmlns:a16="http://schemas.microsoft.com/office/drawing/2014/main" id="{6EA175A9-638D-A101-CF3F-4F4B7EF46612}"/>
              </a:ext>
            </a:extLst>
          </p:cNvPr>
          <p:cNvSpPr txBox="1"/>
          <p:nvPr/>
        </p:nvSpPr>
        <p:spPr>
          <a:xfrm>
            <a:off x="5069546" y="5500384"/>
            <a:ext cx="301686" cy="369332"/>
          </a:xfrm>
          <a:prstGeom prst="rect">
            <a:avLst/>
          </a:prstGeom>
          <a:noFill/>
        </p:spPr>
        <p:txBody>
          <a:bodyPr wrap="none" rtlCol="0">
            <a:spAutoFit/>
          </a:bodyPr>
          <a:lstStyle/>
          <a:p>
            <a:r>
              <a:rPr lang="en-US" dirty="0"/>
              <a:t>2</a:t>
            </a:r>
          </a:p>
        </p:txBody>
      </p:sp>
      <p:sp>
        <p:nvSpPr>
          <p:cNvPr id="14" name="TextBox 13">
            <a:extLst>
              <a:ext uri="{FF2B5EF4-FFF2-40B4-BE49-F238E27FC236}">
                <a16:creationId xmlns:a16="http://schemas.microsoft.com/office/drawing/2014/main" id="{0451582D-551F-1428-CB01-72D018B76923}"/>
              </a:ext>
            </a:extLst>
          </p:cNvPr>
          <p:cNvSpPr txBox="1"/>
          <p:nvPr/>
        </p:nvSpPr>
        <p:spPr>
          <a:xfrm>
            <a:off x="5482663" y="5073134"/>
            <a:ext cx="301686" cy="369332"/>
          </a:xfrm>
          <a:prstGeom prst="rect">
            <a:avLst/>
          </a:prstGeom>
          <a:noFill/>
        </p:spPr>
        <p:txBody>
          <a:bodyPr wrap="none" rtlCol="0">
            <a:spAutoFit/>
          </a:bodyPr>
          <a:lstStyle/>
          <a:p>
            <a:r>
              <a:rPr lang="en-US" dirty="0"/>
              <a:t>3</a:t>
            </a:r>
          </a:p>
        </p:txBody>
      </p:sp>
      <p:sp>
        <p:nvSpPr>
          <p:cNvPr id="15" name="TextBox 14">
            <a:extLst>
              <a:ext uri="{FF2B5EF4-FFF2-40B4-BE49-F238E27FC236}">
                <a16:creationId xmlns:a16="http://schemas.microsoft.com/office/drawing/2014/main" id="{FB5979FB-2355-2379-40E9-7835385563E8}"/>
              </a:ext>
            </a:extLst>
          </p:cNvPr>
          <p:cNvSpPr txBox="1"/>
          <p:nvPr/>
        </p:nvSpPr>
        <p:spPr>
          <a:xfrm>
            <a:off x="5969406" y="3313154"/>
            <a:ext cx="301686" cy="369332"/>
          </a:xfrm>
          <a:prstGeom prst="rect">
            <a:avLst/>
          </a:prstGeom>
          <a:noFill/>
        </p:spPr>
        <p:txBody>
          <a:bodyPr wrap="none" rtlCol="0">
            <a:spAutoFit/>
          </a:bodyPr>
          <a:lstStyle/>
          <a:p>
            <a:r>
              <a:rPr lang="en-US" dirty="0"/>
              <a:t>4</a:t>
            </a:r>
          </a:p>
        </p:txBody>
      </p:sp>
      <p:sp>
        <p:nvSpPr>
          <p:cNvPr id="16" name="TextBox 15">
            <a:extLst>
              <a:ext uri="{FF2B5EF4-FFF2-40B4-BE49-F238E27FC236}">
                <a16:creationId xmlns:a16="http://schemas.microsoft.com/office/drawing/2014/main" id="{7C6FF38A-AD4A-D179-D9C2-968C86B6D314}"/>
              </a:ext>
            </a:extLst>
          </p:cNvPr>
          <p:cNvSpPr txBox="1"/>
          <p:nvPr/>
        </p:nvSpPr>
        <p:spPr>
          <a:xfrm>
            <a:off x="4102655" y="5885054"/>
            <a:ext cx="301686" cy="369332"/>
          </a:xfrm>
          <a:prstGeom prst="rect">
            <a:avLst/>
          </a:prstGeom>
          <a:noFill/>
        </p:spPr>
        <p:txBody>
          <a:bodyPr wrap="none" rtlCol="0">
            <a:spAutoFit/>
          </a:bodyPr>
          <a:lstStyle/>
          <a:p>
            <a:r>
              <a:rPr lang="en-US" dirty="0"/>
              <a:t>6</a:t>
            </a:r>
          </a:p>
        </p:txBody>
      </p:sp>
      <p:sp>
        <p:nvSpPr>
          <p:cNvPr id="17" name="TextBox 16">
            <a:extLst>
              <a:ext uri="{FF2B5EF4-FFF2-40B4-BE49-F238E27FC236}">
                <a16:creationId xmlns:a16="http://schemas.microsoft.com/office/drawing/2014/main" id="{CDCFCC5B-0071-05A4-B7F9-88D71CB76C44}"/>
              </a:ext>
            </a:extLst>
          </p:cNvPr>
          <p:cNvSpPr txBox="1"/>
          <p:nvPr/>
        </p:nvSpPr>
        <p:spPr>
          <a:xfrm>
            <a:off x="566263" y="5220778"/>
            <a:ext cx="1625071" cy="923330"/>
          </a:xfrm>
          <a:prstGeom prst="rect">
            <a:avLst/>
          </a:prstGeom>
          <a:noFill/>
        </p:spPr>
        <p:txBody>
          <a:bodyPr wrap="square" rtlCol="0">
            <a:spAutoFit/>
          </a:bodyPr>
          <a:lstStyle/>
          <a:p>
            <a:r>
              <a:rPr lang="en-US" dirty="0"/>
              <a:t>Show how to form multi-heads</a:t>
            </a:r>
          </a:p>
        </p:txBody>
      </p:sp>
    </p:spTree>
    <p:extLst>
      <p:ext uri="{BB962C8B-B14F-4D97-AF65-F5344CB8AC3E}">
        <p14:creationId xmlns:p14="http://schemas.microsoft.com/office/powerpoint/2010/main" val="27830997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5CB62BCF-7B53-3AD8-9DBC-194AB43901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260475"/>
            <a:ext cx="6858000" cy="50958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CF34FEA-31D2-04FB-273A-1E66BD2E06F6}"/>
              </a:ext>
            </a:extLst>
          </p:cNvPr>
          <p:cNvSpPr>
            <a:spLocks noGrp="1"/>
          </p:cNvSpPr>
          <p:nvPr>
            <p:ph type="title"/>
          </p:nvPr>
        </p:nvSpPr>
        <p:spPr/>
        <p:txBody>
          <a:bodyPr/>
          <a:lstStyle/>
          <a:p>
            <a:r>
              <a:rPr lang="en-US" dirty="0"/>
              <a:t>Multi-head in a diagram</a:t>
            </a:r>
          </a:p>
        </p:txBody>
      </p:sp>
      <p:sp>
        <p:nvSpPr>
          <p:cNvPr id="3" name="Content Placeholder 2">
            <a:extLst>
              <a:ext uri="{FF2B5EF4-FFF2-40B4-BE49-F238E27FC236}">
                <a16:creationId xmlns:a16="http://schemas.microsoft.com/office/drawing/2014/main" id="{3859AD59-9B73-EA51-44AC-19A6218635A6}"/>
              </a:ext>
            </a:extLst>
          </p:cNvPr>
          <p:cNvSpPr>
            <a:spLocks noGrp="1"/>
          </p:cNvSpPr>
          <p:nvPr>
            <p:ph idx="1"/>
          </p:nvPr>
        </p:nvSpPr>
        <p:spPr>
          <a:xfrm>
            <a:off x="435429" y="1260475"/>
            <a:ext cx="3657600" cy="4525963"/>
          </a:xfrm>
        </p:spPr>
        <p:txBody>
          <a:bodyPr/>
          <a:lstStyle/>
          <a:p>
            <a:r>
              <a:rPr lang="en-US" dirty="0"/>
              <a:t>Parallelized multi-head and merge to become output of encoder1 </a:t>
            </a:r>
          </a:p>
        </p:txBody>
      </p:sp>
      <p:sp>
        <p:nvSpPr>
          <p:cNvPr id="4" name="Footer Placeholder 3">
            <a:extLst>
              <a:ext uri="{FF2B5EF4-FFF2-40B4-BE49-F238E27FC236}">
                <a16:creationId xmlns:a16="http://schemas.microsoft.com/office/drawing/2014/main" id="{D1EE88BD-2993-ED58-7E1F-3754CB2D9F38}"/>
              </a:ext>
            </a:extLst>
          </p:cNvPr>
          <p:cNvSpPr>
            <a:spLocks noGrp="1"/>
          </p:cNvSpPr>
          <p:nvPr>
            <p:ph type="ftr" sz="quarter" idx="11"/>
          </p:nvPr>
        </p:nvSpPr>
        <p:spPr/>
        <p:txBody>
          <a:bodyPr/>
          <a:lstStyle/>
          <a:p>
            <a:r>
              <a:rPr lang="en-US"/>
              <a:t>Word  rep. &amp; seq2seq v240409a</a:t>
            </a:r>
          </a:p>
        </p:txBody>
      </p:sp>
      <p:sp>
        <p:nvSpPr>
          <p:cNvPr id="5" name="Slide Number Placeholder 4">
            <a:extLst>
              <a:ext uri="{FF2B5EF4-FFF2-40B4-BE49-F238E27FC236}">
                <a16:creationId xmlns:a16="http://schemas.microsoft.com/office/drawing/2014/main" id="{8BBB021A-1C53-21D4-2A8F-70448FD10479}"/>
              </a:ext>
            </a:extLst>
          </p:cNvPr>
          <p:cNvSpPr>
            <a:spLocks noGrp="1"/>
          </p:cNvSpPr>
          <p:nvPr>
            <p:ph type="sldNum" sz="quarter" idx="12"/>
          </p:nvPr>
        </p:nvSpPr>
        <p:spPr/>
        <p:txBody>
          <a:bodyPr/>
          <a:lstStyle/>
          <a:p>
            <a:fld id="{7C12A529-2220-4038-9210-A21DB7BAEFCE}" type="slidenum">
              <a:rPr lang="en-US" smtClean="0"/>
              <a:t>96</a:t>
            </a:fld>
            <a:endParaRPr lang="en-US"/>
          </a:p>
        </p:txBody>
      </p:sp>
    </p:spTree>
    <p:extLst>
      <p:ext uri="{BB962C8B-B14F-4D97-AF65-F5344CB8AC3E}">
        <p14:creationId xmlns:p14="http://schemas.microsoft.com/office/powerpoint/2010/main" val="15138174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2AD09-63CB-3B4F-0019-846B8A5574D3}"/>
              </a:ext>
            </a:extLst>
          </p:cNvPr>
          <p:cNvSpPr>
            <a:spLocks noGrp="1"/>
          </p:cNvSpPr>
          <p:nvPr>
            <p:ph type="title"/>
          </p:nvPr>
        </p:nvSpPr>
        <p:spPr/>
        <p:txBody>
          <a:bodyPr>
            <a:noAutofit/>
          </a:bodyPr>
          <a:lstStyle/>
          <a:p>
            <a:r>
              <a:rPr lang="en-US" sz="2400" dirty="0"/>
              <a:t>Now, for this example, Seq=2, </a:t>
            </a:r>
            <a:r>
              <a:rPr lang="en-US" sz="2400" dirty="0" err="1"/>
              <a:t>Emb</a:t>
            </a:r>
            <a:r>
              <a:rPr lang="en-US" sz="2400" dirty="0"/>
              <a:t>=512, heads=8, 512/8=64</a:t>
            </a:r>
            <a:br>
              <a:rPr lang="en-US" sz="2400" dirty="0"/>
            </a:br>
            <a:r>
              <a:rPr lang="en-US" sz="2400" dirty="0"/>
              <a:t>Multi head attention system (assume 8 heads)</a:t>
            </a:r>
            <a:br>
              <a:rPr lang="en-US" sz="2400" dirty="0"/>
            </a:br>
            <a:r>
              <a:rPr lang="en-US" sz="2400" dirty="0"/>
              <a:t>E.g., each head output Zi=0,1,..7 is 1x64, Z=1x512</a:t>
            </a:r>
            <a:br>
              <a:rPr lang="en-US" sz="2400" dirty="0"/>
            </a:br>
            <a:r>
              <a:rPr lang="en-US" sz="2400" dirty="0"/>
              <a:t>Z=Output size (transformer hidden state size)</a:t>
            </a:r>
          </a:p>
        </p:txBody>
      </p:sp>
      <p:sp>
        <p:nvSpPr>
          <p:cNvPr id="3" name="Content Placeholder 2">
            <a:extLst>
              <a:ext uri="{FF2B5EF4-FFF2-40B4-BE49-F238E27FC236}">
                <a16:creationId xmlns:a16="http://schemas.microsoft.com/office/drawing/2014/main" id="{DE898F45-FCF3-83D4-F842-F6C175138396}"/>
              </a:ext>
            </a:extLst>
          </p:cNvPr>
          <p:cNvSpPr>
            <a:spLocks noGrp="1"/>
          </p:cNvSpPr>
          <p:nvPr>
            <p:ph idx="1"/>
          </p:nvPr>
        </p:nvSpPr>
        <p:spPr/>
        <p:txBody>
          <a:bodyPr/>
          <a:lstStyle/>
          <a:p>
            <a:r>
              <a:rPr lang="en-US" dirty="0"/>
              <a:t>Concatenate multi-head outputs (Z</a:t>
            </a:r>
            <a:r>
              <a:rPr lang="en-US" baseline="-25000" dirty="0"/>
              <a:t>i=0,1,2,..7</a:t>
            </a:r>
            <a:r>
              <a:rPr lang="en-US" dirty="0"/>
              <a:t>) to become the encoder output (Z)</a:t>
            </a:r>
          </a:p>
        </p:txBody>
      </p:sp>
      <p:sp>
        <p:nvSpPr>
          <p:cNvPr id="4" name="Footer Placeholder 3">
            <a:extLst>
              <a:ext uri="{FF2B5EF4-FFF2-40B4-BE49-F238E27FC236}">
                <a16:creationId xmlns:a16="http://schemas.microsoft.com/office/drawing/2014/main" id="{EA9DF066-1AA1-EBC9-CDD5-A2B151272C4C}"/>
              </a:ext>
            </a:extLst>
          </p:cNvPr>
          <p:cNvSpPr>
            <a:spLocks noGrp="1"/>
          </p:cNvSpPr>
          <p:nvPr>
            <p:ph type="ftr" sz="quarter" idx="11"/>
          </p:nvPr>
        </p:nvSpPr>
        <p:spPr/>
        <p:txBody>
          <a:bodyPr/>
          <a:lstStyle/>
          <a:p>
            <a:r>
              <a:rPr lang="en-US"/>
              <a:t>Word  rep. &amp; seq2seq v240409a</a:t>
            </a:r>
          </a:p>
        </p:txBody>
      </p:sp>
      <p:sp>
        <p:nvSpPr>
          <p:cNvPr id="5" name="Slide Number Placeholder 4">
            <a:extLst>
              <a:ext uri="{FF2B5EF4-FFF2-40B4-BE49-F238E27FC236}">
                <a16:creationId xmlns:a16="http://schemas.microsoft.com/office/drawing/2014/main" id="{2907A5E1-4B1F-C278-A2CC-AF146A28EFA3}"/>
              </a:ext>
            </a:extLst>
          </p:cNvPr>
          <p:cNvSpPr>
            <a:spLocks noGrp="1"/>
          </p:cNvSpPr>
          <p:nvPr>
            <p:ph type="sldNum" sz="quarter" idx="12"/>
          </p:nvPr>
        </p:nvSpPr>
        <p:spPr/>
        <p:txBody>
          <a:bodyPr/>
          <a:lstStyle/>
          <a:p>
            <a:fld id="{7C12A529-2220-4038-9210-A21DB7BAEFCE}" type="slidenum">
              <a:rPr lang="en-US" smtClean="0"/>
              <a:t>97</a:t>
            </a:fld>
            <a:endParaRPr lang="en-US"/>
          </a:p>
        </p:txBody>
      </p:sp>
      <p:pic>
        <p:nvPicPr>
          <p:cNvPr id="4098" name="Picture 2">
            <a:extLst>
              <a:ext uri="{FF2B5EF4-FFF2-40B4-BE49-F238E27FC236}">
                <a16:creationId xmlns:a16="http://schemas.microsoft.com/office/drawing/2014/main" id="{C43B5CBF-499E-D50E-1270-5915AFC4C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648" y="2697956"/>
            <a:ext cx="7292518" cy="40830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F3419A1-2C92-1EB3-A4AC-A450B1404136}"/>
              </a:ext>
            </a:extLst>
          </p:cNvPr>
          <p:cNvSpPr txBox="1"/>
          <p:nvPr/>
        </p:nvSpPr>
        <p:spPr>
          <a:xfrm>
            <a:off x="7543800" y="4191000"/>
            <a:ext cx="1000595" cy="369332"/>
          </a:xfrm>
          <a:prstGeom prst="rect">
            <a:avLst/>
          </a:prstGeom>
          <a:noFill/>
        </p:spPr>
        <p:txBody>
          <a:bodyPr wrap="none" rtlCol="0">
            <a:spAutoFit/>
          </a:bodyPr>
          <a:lstStyle/>
          <a:p>
            <a:r>
              <a:rPr lang="en-US" dirty="0"/>
              <a:t>Z(2x512)</a:t>
            </a:r>
          </a:p>
        </p:txBody>
      </p:sp>
      <p:sp>
        <p:nvSpPr>
          <p:cNvPr id="7" name="TextBox 6">
            <a:extLst>
              <a:ext uri="{FF2B5EF4-FFF2-40B4-BE49-F238E27FC236}">
                <a16:creationId xmlns:a16="http://schemas.microsoft.com/office/drawing/2014/main" id="{16367D28-CA58-4249-27C6-F84D2E72C86E}"/>
              </a:ext>
            </a:extLst>
          </p:cNvPr>
          <p:cNvSpPr txBox="1"/>
          <p:nvPr/>
        </p:nvSpPr>
        <p:spPr>
          <a:xfrm>
            <a:off x="6134496" y="3623906"/>
            <a:ext cx="776175" cy="369332"/>
          </a:xfrm>
          <a:prstGeom prst="rect">
            <a:avLst/>
          </a:prstGeom>
          <a:noFill/>
        </p:spPr>
        <p:txBody>
          <a:bodyPr wrap="none" rtlCol="0">
            <a:spAutoFit/>
          </a:bodyPr>
          <a:lstStyle/>
          <a:p>
            <a:r>
              <a:rPr lang="en-US" dirty="0"/>
              <a:t>(2x64)</a:t>
            </a:r>
          </a:p>
        </p:txBody>
      </p:sp>
      <p:sp>
        <p:nvSpPr>
          <p:cNvPr id="9" name="TextBox 8">
            <a:extLst>
              <a:ext uri="{FF2B5EF4-FFF2-40B4-BE49-F238E27FC236}">
                <a16:creationId xmlns:a16="http://schemas.microsoft.com/office/drawing/2014/main" id="{A96140B4-5658-5BEB-F726-5F353363781A}"/>
              </a:ext>
            </a:extLst>
          </p:cNvPr>
          <p:cNvSpPr txBox="1"/>
          <p:nvPr/>
        </p:nvSpPr>
        <p:spPr>
          <a:xfrm>
            <a:off x="6019800" y="4554815"/>
            <a:ext cx="776175" cy="369332"/>
          </a:xfrm>
          <a:prstGeom prst="rect">
            <a:avLst/>
          </a:prstGeom>
          <a:noFill/>
        </p:spPr>
        <p:txBody>
          <a:bodyPr wrap="none" rtlCol="0">
            <a:spAutoFit/>
          </a:bodyPr>
          <a:lstStyle/>
          <a:p>
            <a:r>
              <a:rPr lang="en-US" dirty="0"/>
              <a:t>(2x64)</a:t>
            </a:r>
          </a:p>
        </p:txBody>
      </p:sp>
      <p:sp>
        <p:nvSpPr>
          <p:cNvPr id="10" name="TextBox 9">
            <a:extLst>
              <a:ext uri="{FF2B5EF4-FFF2-40B4-BE49-F238E27FC236}">
                <a16:creationId xmlns:a16="http://schemas.microsoft.com/office/drawing/2014/main" id="{245161EA-1705-61D9-A9D4-DA65E26E755B}"/>
              </a:ext>
            </a:extLst>
          </p:cNvPr>
          <p:cNvSpPr txBox="1"/>
          <p:nvPr/>
        </p:nvSpPr>
        <p:spPr>
          <a:xfrm>
            <a:off x="6134496" y="5871925"/>
            <a:ext cx="776175" cy="369332"/>
          </a:xfrm>
          <a:prstGeom prst="rect">
            <a:avLst/>
          </a:prstGeom>
          <a:noFill/>
        </p:spPr>
        <p:txBody>
          <a:bodyPr wrap="none" rtlCol="0">
            <a:spAutoFit/>
          </a:bodyPr>
          <a:lstStyle/>
          <a:p>
            <a:r>
              <a:rPr lang="en-US" dirty="0"/>
              <a:t>(2x64)</a:t>
            </a:r>
          </a:p>
        </p:txBody>
      </p:sp>
      <p:sp>
        <p:nvSpPr>
          <p:cNvPr id="11" name="TextBox 10">
            <a:extLst>
              <a:ext uri="{FF2B5EF4-FFF2-40B4-BE49-F238E27FC236}">
                <a16:creationId xmlns:a16="http://schemas.microsoft.com/office/drawing/2014/main" id="{8FEAEC52-57E5-757E-C051-522ADD19BF83}"/>
              </a:ext>
            </a:extLst>
          </p:cNvPr>
          <p:cNvSpPr txBox="1"/>
          <p:nvPr/>
        </p:nvSpPr>
        <p:spPr>
          <a:xfrm>
            <a:off x="2242345" y="3145453"/>
            <a:ext cx="1013419" cy="369332"/>
          </a:xfrm>
          <a:prstGeom prst="rect">
            <a:avLst/>
          </a:prstGeom>
          <a:noFill/>
        </p:spPr>
        <p:txBody>
          <a:bodyPr wrap="none" rtlCol="0">
            <a:spAutoFit/>
          </a:bodyPr>
          <a:lstStyle/>
          <a:p>
            <a:r>
              <a:rPr lang="en-US" dirty="0"/>
              <a:t>X(2x512)</a:t>
            </a:r>
          </a:p>
        </p:txBody>
      </p:sp>
      <p:sp>
        <p:nvSpPr>
          <p:cNvPr id="12" name="TextBox 11">
            <a:extLst>
              <a:ext uri="{FF2B5EF4-FFF2-40B4-BE49-F238E27FC236}">
                <a16:creationId xmlns:a16="http://schemas.microsoft.com/office/drawing/2014/main" id="{4A74AC24-010A-85A1-5747-26C7D4E29D67}"/>
              </a:ext>
            </a:extLst>
          </p:cNvPr>
          <p:cNvSpPr txBox="1"/>
          <p:nvPr/>
        </p:nvSpPr>
        <p:spPr>
          <a:xfrm>
            <a:off x="3356603" y="3145453"/>
            <a:ext cx="1215397" cy="369332"/>
          </a:xfrm>
          <a:prstGeom prst="rect">
            <a:avLst/>
          </a:prstGeom>
          <a:noFill/>
        </p:spPr>
        <p:txBody>
          <a:bodyPr wrap="none" rtlCol="0">
            <a:spAutoFit/>
          </a:bodyPr>
          <a:lstStyle/>
          <a:p>
            <a:r>
              <a:rPr lang="en-US" dirty="0"/>
              <a:t>W(512x64)</a:t>
            </a:r>
          </a:p>
        </p:txBody>
      </p:sp>
      <p:sp>
        <p:nvSpPr>
          <p:cNvPr id="13" name="TextBox 12">
            <a:extLst>
              <a:ext uri="{FF2B5EF4-FFF2-40B4-BE49-F238E27FC236}">
                <a16:creationId xmlns:a16="http://schemas.microsoft.com/office/drawing/2014/main" id="{5EAFE834-68E6-F058-58E2-A1301F80A88C}"/>
              </a:ext>
            </a:extLst>
          </p:cNvPr>
          <p:cNvSpPr txBox="1"/>
          <p:nvPr/>
        </p:nvSpPr>
        <p:spPr>
          <a:xfrm>
            <a:off x="4674660" y="3107563"/>
            <a:ext cx="896399" cy="646331"/>
          </a:xfrm>
          <a:prstGeom prst="rect">
            <a:avLst/>
          </a:prstGeom>
          <a:noFill/>
        </p:spPr>
        <p:txBody>
          <a:bodyPr wrap="none" rtlCol="0">
            <a:spAutoFit/>
          </a:bodyPr>
          <a:lstStyle/>
          <a:p>
            <a:r>
              <a:rPr lang="en-US" dirty="0"/>
              <a:t>K(2x64)</a:t>
            </a:r>
          </a:p>
          <a:p>
            <a:endParaRPr lang="en-US" dirty="0"/>
          </a:p>
        </p:txBody>
      </p:sp>
      <p:sp>
        <p:nvSpPr>
          <p:cNvPr id="15" name="TextBox 14">
            <a:extLst>
              <a:ext uri="{FF2B5EF4-FFF2-40B4-BE49-F238E27FC236}">
                <a16:creationId xmlns:a16="http://schemas.microsoft.com/office/drawing/2014/main" id="{C31AAD66-0F98-24CE-91E7-A3B0153C66F6}"/>
              </a:ext>
            </a:extLst>
          </p:cNvPr>
          <p:cNvSpPr txBox="1"/>
          <p:nvPr/>
        </p:nvSpPr>
        <p:spPr>
          <a:xfrm>
            <a:off x="4673749" y="3299679"/>
            <a:ext cx="4572000" cy="369332"/>
          </a:xfrm>
          <a:prstGeom prst="rect">
            <a:avLst/>
          </a:prstGeom>
          <a:noFill/>
        </p:spPr>
        <p:txBody>
          <a:bodyPr wrap="square">
            <a:spAutoFit/>
          </a:bodyPr>
          <a:lstStyle/>
          <a:p>
            <a:r>
              <a:rPr lang="en-US" dirty="0"/>
              <a:t>K,Q,V are of same size</a:t>
            </a:r>
          </a:p>
        </p:txBody>
      </p:sp>
      <p:sp>
        <p:nvSpPr>
          <p:cNvPr id="16" name="TextBox 15">
            <a:extLst>
              <a:ext uri="{FF2B5EF4-FFF2-40B4-BE49-F238E27FC236}">
                <a16:creationId xmlns:a16="http://schemas.microsoft.com/office/drawing/2014/main" id="{B1C020BC-DF5A-6EB1-C01A-55600A19CF22}"/>
              </a:ext>
            </a:extLst>
          </p:cNvPr>
          <p:cNvSpPr txBox="1"/>
          <p:nvPr/>
        </p:nvSpPr>
        <p:spPr>
          <a:xfrm>
            <a:off x="6982297" y="3806468"/>
            <a:ext cx="1010213" cy="369332"/>
          </a:xfrm>
          <a:prstGeom prst="rect">
            <a:avLst/>
          </a:prstGeom>
          <a:noFill/>
        </p:spPr>
        <p:txBody>
          <a:bodyPr wrap="none" rtlCol="0">
            <a:spAutoFit/>
          </a:bodyPr>
          <a:lstStyle/>
          <a:p>
            <a:r>
              <a:rPr lang="en-US" dirty="0"/>
              <a:t>(64x512)</a:t>
            </a:r>
          </a:p>
        </p:txBody>
      </p:sp>
      <p:sp>
        <p:nvSpPr>
          <p:cNvPr id="17" name="TextBox 16">
            <a:extLst>
              <a:ext uri="{FF2B5EF4-FFF2-40B4-BE49-F238E27FC236}">
                <a16:creationId xmlns:a16="http://schemas.microsoft.com/office/drawing/2014/main" id="{3AD88B8E-DCC4-CA06-AD80-14F21016DBB0}"/>
              </a:ext>
            </a:extLst>
          </p:cNvPr>
          <p:cNvSpPr txBox="1"/>
          <p:nvPr/>
        </p:nvSpPr>
        <p:spPr>
          <a:xfrm>
            <a:off x="95642" y="3342590"/>
            <a:ext cx="1238113" cy="2031325"/>
          </a:xfrm>
          <a:prstGeom prst="rect">
            <a:avLst/>
          </a:prstGeom>
          <a:noFill/>
        </p:spPr>
        <p:txBody>
          <a:bodyPr wrap="square" rtlCol="0">
            <a:spAutoFit/>
          </a:bodyPr>
          <a:lstStyle/>
          <a:p>
            <a:r>
              <a:rPr lang="en-US" dirty="0"/>
              <a:t>Stack words of a sentence into a matrix</a:t>
            </a:r>
          </a:p>
          <a:p>
            <a:r>
              <a:rPr lang="en-US" dirty="0"/>
              <a:t>X=2x512</a:t>
            </a:r>
          </a:p>
          <a:p>
            <a:endParaRPr lang="en-US" dirty="0"/>
          </a:p>
        </p:txBody>
      </p:sp>
      <p:sp>
        <p:nvSpPr>
          <p:cNvPr id="8" name="TextBox 7">
            <a:extLst>
              <a:ext uri="{FF2B5EF4-FFF2-40B4-BE49-F238E27FC236}">
                <a16:creationId xmlns:a16="http://schemas.microsoft.com/office/drawing/2014/main" id="{F8AB6C30-C5C8-1720-B658-0701D0B5737F}"/>
              </a:ext>
            </a:extLst>
          </p:cNvPr>
          <p:cNvSpPr txBox="1"/>
          <p:nvPr/>
        </p:nvSpPr>
        <p:spPr>
          <a:xfrm>
            <a:off x="155959" y="5325185"/>
            <a:ext cx="2282441" cy="1477328"/>
          </a:xfrm>
          <a:prstGeom prst="rect">
            <a:avLst/>
          </a:prstGeom>
          <a:noFill/>
        </p:spPr>
        <p:txBody>
          <a:bodyPr wrap="square" rtlCol="0">
            <a:spAutoFit/>
          </a:bodyPr>
          <a:lstStyle/>
          <a:p>
            <a:r>
              <a:rPr lang="en-US" dirty="0"/>
              <a:t>R (residual output).</a:t>
            </a:r>
          </a:p>
          <a:p>
            <a:r>
              <a:rPr lang="en-US" dirty="0"/>
              <a:t>In all encoders other encoder #0, R (output from the encoder below) is the input</a:t>
            </a:r>
          </a:p>
        </p:txBody>
      </p:sp>
      <p:sp>
        <p:nvSpPr>
          <p:cNvPr id="14" name="TextBox 13">
            <a:extLst>
              <a:ext uri="{FF2B5EF4-FFF2-40B4-BE49-F238E27FC236}">
                <a16:creationId xmlns:a16="http://schemas.microsoft.com/office/drawing/2014/main" id="{58D1085A-241D-D30C-698F-AFB4EACDDFAE}"/>
              </a:ext>
            </a:extLst>
          </p:cNvPr>
          <p:cNvSpPr txBox="1"/>
          <p:nvPr/>
        </p:nvSpPr>
        <p:spPr>
          <a:xfrm>
            <a:off x="4804403" y="5325185"/>
            <a:ext cx="3619773" cy="369332"/>
          </a:xfrm>
          <a:prstGeom prst="rect">
            <a:avLst/>
          </a:prstGeom>
          <a:noFill/>
        </p:spPr>
        <p:txBody>
          <a:bodyPr wrap="none" rtlCol="0">
            <a:spAutoFit/>
          </a:bodyPr>
          <a:lstStyle/>
          <a:p>
            <a:r>
              <a:rPr lang="en-US" dirty="0"/>
              <a:t>Q=X*W, W is trainable weight matrix</a:t>
            </a:r>
          </a:p>
        </p:txBody>
      </p:sp>
      <p:sp>
        <p:nvSpPr>
          <p:cNvPr id="18" name="TextBox 17">
            <a:extLst>
              <a:ext uri="{FF2B5EF4-FFF2-40B4-BE49-F238E27FC236}">
                <a16:creationId xmlns:a16="http://schemas.microsoft.com/office/drawing/2014/main" id="{934D2080-0980-8960-7D44-9D00CC3BE3EA}"/>
              </a:ext>
            </a:extLst>
          </p:cNvPr>
          <p:cNvSpPr txBox="1"/>
          <p:nvPr/>
        </p:nvSpPr>
        <p:spPr>
          <a:xfrm>
            <a:off x="7049649" y="3253115"/>
            <a:ext cx="1672964" cy="646331"/>
          </a:xfrm>
          <a:prstGeom prst="rect">
            <a:avLst/>
          </a:prstGeom>
          <a:noFill/>
        </p:spPr>
        <p:txBody>
          <a:bodyPr wrap="square" rtlCol="0">
            <a:spAutoFit/>
          </a:bodyPr>
          <a:lstStyle/>
          <a:p>
            <a:r>
              <a:rPr lang="en-US" dirty="0"/>
              <a:t>Concatenate Zi into Z</a:t>
            </a:r>
          </a:p>
        </p:txBody>
      </p:sp>
      <p:sp>
        <p:nvSpPr>
          <p:cNvPr id="19" name="TextBox 18">
            <a:extLst>
              <a:ext uri="{FF2B5EF4-FFF2-40B4-BE49-F238E27FC236}">
                <a16:creationId xmlns:a16="http://schemas.microsoft.com/office/drawing/2014/main" id="{59F4D368-C714-CCBB-4326-E57796D47F04}"/>
              </a:ext>
            </a:extLst>
          </p:cNvPr>
          <p:cNvSpPr txBox="1"/>
          <p:nvPr/>
        </p:nvSpPr>
        <p:spPr>
          <a:xfrm>
            <a:off x="6008914" y="5617763"/>
            <a:ext cx="2808654" cy="369332"/>
          </a:xfrm>
          <a:prstGeom prst="rect">
            <a:avLst/>
          </a:prstGeom>
          <a:noFill/>
        </p:spPr>
        <p:txBody>
          <a:bodyPr wrap="none" rtlCol="0">
            <a:spAutoFit/>
          </a:bodyPr>
          <a:lstStyle/>
          <a:p>
            <a:r>
              <a:rPr lang="en-US" dirty="0"/>
              <a:t>Zi=(</a:t>
            </a:r>
            <a:r>
              <a:rPr lang="en-US" dirty="0" err="1"/>
              <a:t>softmax</a:t>
            </a:r>
            <a:r>
              <a:rPr lang="en-US" dirty="0"/>
              <a:t>(QK</a:t>
            </a:r>
            <a:r>
              <a:rPr lang="en-US" baseline="30000" dirty="0"/>
              <a:t>T</a:t>
            </a:r>
            <a:r>
              <a:rPr lang="en-US" dirty="0"/>
              <a:t>)/sqrt(d))*V</a:t>
            </a:r>
          </a:p>
        </p:txBody>
      </p:sp>
    </p:spTree>
    <p:extLst>
      <p:ext uri="{BB962C8B-B14F-4D97-AF65-F5344CB8AC3E}">
        <p14:creationId xmlns:p14="http://schemas.microsoft.com/office/powerpoint/2010/main" val="244753762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DBF45-2B97-CF98-7AAE-C3E235CC5F8F}"/>
              </a:ext>
            </a:extLst>
          </p:cNvPr>
          <p:cNvSpPr>
            <a:spLocks noGrp="1"/>
          </p:cNvSpPr>
          <p:nvPr>
            <p:ph type="title"/>
          </p:nvPr>
        </p:nvSpPr>
        <p:spPr/>
        <p:txBody>
          <a:bodyPr>
            <a:normAutofit fontScale="90000"/>
          </a:bodyPr>
          <a:lstStyle/>
          <a:p>
            <a:r>
              <a:rPr lang="en-US" dirty="0"/>
              <a:t>Appendix 8</a:t>
            </a:r>
            <a:br>
              <a:rPr lang="en-US" dirty="0"/>
            </a:br>
            <a:r>
              <a:rPr lang="en-US" dirty="0" err="1"/>
              <a:t>Wordpiece</a:t>
            </a:r>
            <a:r>
              <a:rPr lang="en-US" dirty="0"/>
              <a:t> algorithm</a:t>
            </a:r>
          </a:p>
        </p:txBody>
      </p:sp>
      <p:sp>
        <p:nvSpPr>
          <p:cNvPr id="3" name="Content Placeholder 2">
            <a:extLst>
              <a:ext uri="{FF2B5EF4-FFF2-40B4-BE49-F238E27FC236}">
                <a16:creationId xmlns:a16="http://schemas.microsoft.com/office/drawing/2014/main" id="{9628A023-9CDE-9BE0-F649-6C7647A10CA1}"/>
              </a:ext>
            </a:extLst>
          </p:cNvPr>
          <p:cNvSpPr>
            <a:spLocks noGrp="1"/>
          </p:cNvSpPr>
          <p:nvPr>
            <p:ph idx="1"/>
          </p:nvPr>
        </p:nvSpPr>
        <p:spPr>
          <a:xfrm>
            <a:off x="457200" y="1417638"/>
            <a:ext cx="6781800" cy="4708525"/>
          </a:xfrm>
        </p:spPr>
        <p:txBody>
          <a:bodyPr>
            <a:normAutofit fontScale="62500" lnSpcReduction="20000"/>
          </a:bodyPr>
          <a:lstStyle/>
          <a:p>
            <a:pPr algn="l">
              <a:buFont typeface="+mj-lt"/>
              <a:buAutoNum type="arabicPeriod"/>
            </a:pPr>
            <a:r>
              <a:rPr lang="en-US" b="0" i="1" dirty="0">
                <a:solidFill>
                  <a:srgbClr val="212529"/>
                </a:solidFill>
                <a:effectLst/>
                <a:latin typeface="Lato" panose="020F0502020204030203" pitchFamily="34" charset="0"/>
              </a:rPr>
              <a:t>Initialize the word unit inventory with all the characters in the text.</a:t>
            </a:r>
          </a:p>
          <a:p>
            <a:pPr algn="l">
              <a:buFont typeface="+mj-lt"/>
              <a:buAutoNum type="arabicPeriod"/>
            </a:pPr>
            <a:r>
              <a:rPr lang="en-US" b="0" i="1" dirty="0">
                <a:solidFill>
                  <a:srgbClr val="212529"/>
                </a:solidFill>
                <a:effectLst/>
                <a:latin typeface="Lato" panose="020F0502020204030203" pitchFamily="34" charset="0"/>
              </a:rPr>
              <a:t>Build a language model on the training data using the inventory from 1.</a:t>
            </a:r>
          </a:p>
          <a:p>
            <a:pPr algn="l">
              <a:buFont typeface="+mj-lt"/>
              <a:buAutoNum type="arabicPeriod"/>
            </a:pPr>
            <a:r>
              <a:rPr lang="en-US" b="0" i="1" dirty="0">
                <a:solidFill>
                  <a:srgbClr val="212529"/>
                </a:solidFill>
                <a:effectLst/>
                <a:latin typeface="Lato" panose="020F0502020204030203" pitchFamily="34" charset="0"/>
              </a:rPr>
              <a:t>Generate a new word unit by combining two units out of the current word inventory to increment the word unit inventory by one. Choose the new word unit out of all the possible ones that increases the likelihood on the training data the most when added to the model.</a:t>
            </a:r>
          </a:p>
          <a:p>
            <a:pPr algn="l">
              <a:buFont typeface="+mj-lt"/>
              <a:buAutoNum type="arabicPeriod"/>
            </a:pPr>
            <a:r>
              <a:rPr lang="en-US" b="0" i="1" dirty="0" err="1">
                <a:solidFill>
                  <a:srgbClr val="212529"/>
                </a:solidFill>
                <a:effectLst/>
                <a:latin typeface="Lato" panose="020F0502020204030203" pitchFamily="34" charset="0"/>
              </a:rPr>
              <a:t>Goto</a:t>
            </a:r>
            <a:r>
              <a:rPr lang="en-US" b="0" i="1" dirty="0">
                <a:solidFill>
                  <a:srgbClr val="212529"/>
                </a:solidFill>
                <a:effectLst/>
                <a:latin typeface="Lato" panose="020F0502020204030203" pitchFamily="34" charset="0"/>
              </a:rPr>
              <a:t> 2 until a predefined limit of word units is reached or the likelihood increase falls below a certain threshold.</a:t>
            </a:r>
          </a:p>
          <a:p>
            <a:pPr marL="0" indent="0" algn="l">
              <a:buNone/>
            </a:pPr>
            <a:r>
              <a:rPr lang="en-US" b="0" i="0" dirty="0">
                <a:solidFill>
                  <a:srgbClr val="212529"/>
                </a:solidFill>
                <a:effectLst/>
                <a:latin typeface="Lato" panose="020F0502020204030203" pitchFamily="34" charset="0"/>
              </a:rPr>
              <a:t>A 30Kwordpiece table (30kx1) is shown in </a:t>
            </a:r>
          </a:p>
          <a:p>
            <a:pPr marL="0" indent="0" algn="l">
              <a:buNone/>
            </a:pPr>
            <a:r>
              <a:rPr lang="en-US" b="0" i="0" dirty="0">
                <a:solidFill>
                  <a:srgbClr val="212529"/>
                </a:solidFill>
                <a:effectLst/>
                <a:latin typeface="Lato" panose="020F0502020204030203" pitchFamily="34" charset="0"/>
                <a:hlinkClick r:id="rId2"/>
              </a:rPr>
              <a:t>https://huggingface.co/bert-base-uncased/resolve/main/vocab.txt</a:t>
            </a:r>
            <a:r>
              <a:rPr lang="en-US" b="0" i="0" dirty="0">
                <a:solidFill>
                  <a:srgbClr val="212529"/>
                </a:solidFill>
                <a:effectLst/>
                <a:latin typeface="Lato" panose="020F0502020204030203" pitchFamily="34" charset="0"/>
              </a:rPr>
              <a:t>    </a:t>
            </a:r>
          </a:p>
          <a:p>
            <a:pPr marL="0" indent="0" algn="l">
              <a:buNone/>
            </a:pPr>
            <a:r>
              <a:rPr lang="en-US" b="0" i="0" dirty="0">
                <a:solidFill>
                  <a:srgbClr val="212529"/>
                </a:solidFill>
                <a:effectLst/>
                <a:latin typeface="Lato" panose="020F0502020204030203" pitchFamily="34" charset="0"/>
              </a:rPr>
              <a:t>Each row is a word , there are 30K words, th</a:t>
            </a:r>
            <a:r>
              <a:rPr lang="en-US" dirty="0">
                <a:solidFill>
                  <a:srgbClr val="212529"/>
                </a:solidFill>
                <a:latin typeface="Lato" panose="020F0502020204030203" pitchFamily="34" charset="0"/>
              </a:rPr>
              <a:t>e row number </a:t>
            </a:r>
            <a:r>
              <a:rPr lang="en-US" b="0" i="0" dirty="0">
                <a:solidFill>
                  <a:srgbClr val="212529"/>
                </a:solidFill>
                <a:effectLst/>
                <a:latin typeface="Lato" panose="020F0502020204030203" pitchFamily="34" charset="0"/>
              </a:rPr>
              <a:t>is the </a:t>
            </a:r>
            <a:r>
              <a:rPr lang="en-US" b="0" i="0" dirty="0" err="1">
                <a:solidFill>
                  <a:srgbClr val="212529"/>
                </a:solidFill>
                <a:effectLst/>
                <a:latin typeface="Lato" panose="020F0502020204030203" pitchFamily="34" charset="0"/>
              </a:rPr>
              <a:t>token_ID</a:t>
            </a:r>
            <a:r>
              <a:rPr lang="en-US" b="0" i="0" dirty="0">
                <a:solidFill>
                  <a:srgbClr val="212529"/>
                </a:solidFill>
                <a:effectLst/>
                <a:latin typeface="Lato" panose="020F0502020204030203" pitchFamily="34" charset="0"/>
              </a:rPr>
              <a:t> . Some parts of the table are shown on the right, note:</a:t>
            </a:r>
            <a:r>
              <a:rPr lang="en-US" b="0" i="0" dirty="0">
                <a:solidFill>
                  <a:srgbClr val="FF0000"/>
                </a:solidFill>
                <a:effectLst/>
                <a:latin typeface="Lato" panose="020F0502020204030203" pitchFamily="34" charset="0"/>
              </a:rPr>
              <a:t>## are </a:t>
            </a:r>
            <a:r>
              <a:rPr lang="en-US" b="0" i="0" dirty="0" err="1">
                <a:solidFill>
                  <a:srgbClr val="FF0000"/>
                </a:solidFill>
                <a:effectLst/>
                <a:latin typeface="Lato" panose="020F0502020204030203" pitchFamily="34" charset="0"/>
              </a:rPr>
              <a:t>subwords</a:t>
            </a:r>
            <a:r>
              <a:rPr lang="en-US" b="0" i="0" dirty="0">
                <a:solidFill>
                  <a:srgbClr val="FF0000"/>
                </a:solidFill>
                <a:effectLst/>
                <a:latin typeface="Lato" panose="020F0502020204030203" pitchFamily="34" charset="0"/>
              </a:rPr>
              <a:t>.</a:t>
            </a:r>
          </a:p>
          <a:p>
            <a:pPr marL="0" indent="0" algn="l">
              <a:buNone/>
            </a:pPr>
            <a:endParaRPr lang="en-US" b="0" i="0" dirty="0">
              <a:solidFill>
                <a:srgbClr val="212529"/>
              </a:solidFill>
              <a:effectLst/>
              <a:latin typeface="Lato" panose="020F0502020204030203" pitchFamily="34" charset="0"/>
              <a:hlinkClick r:id="rId3"/>
            </a:endParaRPr>
          </a:p>
          <a:p>
            <a:endParaRPr lang="en-US" dirty="0"/>
          </a:p>
        </p:txBody>
      </p:sp>
      <p:sp>
        <p:nvSpPr>
          <p:cNvPr id="4" name="Footer Placeholder 3">
            <a:extLst>
              <a:ext uri="{FF2B5EF4-FFF2-40B4-BE49-F238E27FC236}">
                <a16:creationId xmlns:a16="http://schemas.microsoft.com/office/drawing/2014/main" id="{F9018620-91D0-1F32-756F-F999D61B78FA}"/>
              </a:ext>
            </a:extLst>
          </p:cNvPr>
          <p:cNvSpPr>
            <a:spLocks noGrp="1"/>
          </p:cNvSpPr>
          <p:nvPr>
            <p:ph type="ftr" sz="quarter" idx="11"/>
          </p:nvPr>
        </p:nvSpPr>
        <p:spPr/>
        <p:txBody>
          <a:bodyPr/>
          <a:lstStyle/>
          <a:p>
            <a:r>
              <a:rPr lang="en-US"/>
              <a:t>Word  rep. &amp; seq2seq v240409a</a:t>
            </a:r>
          </a:p>
        </p:txBody>
      </p:sp>
      <p:sp>
        <p:nvSpPr>
          <p:cNvPr id="5" name="Slide Number Placeholder 4">
            <a:extLst>
              <a:ext uri="{FF2B5EF4-FFF2-40B4-BE49-F238E27FC236}">
                <a16:creationId xmlns:a16="http://schemas.microsoft.com/office/drawing/2014/main" id="{BBFA741A-555C-0B61-14C6-01D7E19E4163}"/>
              </a:ext>
            </a:extLst>
          </p:cNvPr>
          <p:cNvSpPr>
            <a:spLocks noGrp="1"/>
          </p:cNvSpPr>
          <p:nvPr>
            <p:ph type="sldNum" sz="quarter" idx="12"/>
          </p:nvPr>
        </p:nvSpPr>
        <p:spPr/>
        <p:txBody>
          <a:bodyPr/>
          <a:lstStyle/>
          <a:p>
            <a:fld id="{7C12A529-2220-4038-9210-A21DB7BAEFCE}" type="slidenum">
              <a:rPr lang="en-US" smtClean="0"/>
              <a:t>98</a:t>
            </a:fld>
            <a:endParaRPr lang="en-US"/>
          </a:p>
        </p:txBody>
      </p:sp>
      <p:pic>
        <p:nvPicPr>
          <p:cNvPr id="7" name="Picture 6">
            <a:extLst>
              <a:ext uri="{FF2B5EF4-FFF2-40B4-BE49-F238E27FC236}">
                <a16:creationId xmlns:a16="http://schemas.microsoft.com/office/drawing/2014/main" id="{836E1BD4-7605-F8A0-1783-BD1A8C9EEF4A}"/>
              </a:ext>
            </a:extLst>
          </p:cNvPr>
          <p:cNvPicPr>
            <a:picLocks noChangeAspect="1"/>
          </p:cNvPicPr>
          <p:nvPr/>
        </p:nvPicPr>
        <p:blipFill>
          <a:blip r:embed="rId4"/>
          <a:stretch>
            <a:fillRect/>
          </a:stretch>
        </p:blipFill>
        <p:spPr>
          <a:xfrm>
            <a:off x="7400011" y="552223"/>
            <a:ext cx="737504" cy="4961392"/>
          </a:xfrm>
          <a:prstGeom prst="rect">
            <a:avLst/>
          </a:prstGeom>
          <a:ln>
            <a:solidFill>
              <a:schemeClr val="accent1"/>
            </a:solidFill>
          </a:ln>
        </p:spPr>
      </p:pic>
      <p:cxnSp>
        <p:nvCxnSpPr>
          <p:cNvPr id="9" name="Straight Arrow Connector 8">
            <a:extLst>
              <a:ext uri="{FF2B5EF4-FFF2-40B4-BE49-F238E27FC236}">
                <a16:creationId xmlns:a16="http://schemas.microsoft.com/office/drawing/2014/main" id="{CA04FF74-2522-AA13-83DE-28B5610B535C}"/>
              </a:ext>
            </a:extLst>
          </p:cNvPr>
          <p:cNvCxnSpPr>
            <a:cxnSpLocks/>
          </p:cNvCxnSpPr>
          <p:nvPr/>
        </p:nvCxnSpPr>
        <p:spPr>
          <a:xfrm>
            <a:off x="6134214" y="4648200"/>
            <a:ext cx="11204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A2D35D1-379B-C702-35FA-83F4662532FA}"/>
              </a:ext>
            </a:extLst>
          </p:cNvPr>
          <p:cNvSpPr txBox="1"/>
          <p:nvPr/>
        </p:nvSpPr>
        <p:spPr>
          <a:xfrm>
            <a:off x="8153172" y="2478365"/>
            <a:ext cx="876202" cy="3877985"/>
          </a:xfrm>
          <a:prstGeom prst="rect">
            <a:avLst/>
          </a:prstGeom>
          <a:noFill/>
          <a:ln>
            <a:solidFill>
              <a:schemeClr val="accent1">
                <a:shade val="50000"/>
              </a:schemeClr>
            </a:solidFill>
          </a:ln>
        </p:spPr>
        <p:txBody>
          <a:bodyPr wrap="none" rtlCol="0">
            <a:spAutoFit/>
          </a:bodyPr>
          <a:lstStyle/>
          <a:p>
            <a:r>
              <a:rPr lang="en-US" sz="1200" dirty="0"/>
              <a:t>genetically</a:t>
            </a:r>
          </a:p>
          <a:p>
            <a:r>
              <a:rPr lang="en-US" sz="1200" dirty="0" err="1"/>
              <a:t>nuremberg</a:t>
            </a:r>
            <a:endParaRPr lang="en-US" sz="1200" dirty="0"/>
          </a:p>
          <a:p>
            <a:r>
              <a:rPr lang="en-US" sz="1200" dirty="0" err="1"/>
              <a:t>calder</a:t>
            </a:r>
            <a:endParaRPr lang="en-US" sz="1200" dirty="0"/>
          </a:p>
          <a:p>
            <a:r>
              <a:rPr lang="en-US" sz="1200" dirty="0"/>
              <a:t>209</a:t>
            </a:r>
          </a:p>
          <a:p>
            <a:r>
              <a:rPr lang="en-US" sz="1200" dirty="0" err="1"/>
              <a:t>bonn</a:t>
            </a:r>
            <a:endParaRPr lang="en-US" sz="1200" dirty="0"/>
          </a:p>
          <a:p>
            <a:r>
              <a:rPr lang="en-US" sz="1200" dirty="0"/>
              <a:t>outdoors</a:t>
            </a:r>
          </a:p>
          <a:p>
            <a:r>
              <a:rPr lang="en-US" sz="1200" dirty="0"/>
              <a:t>paste</a:t>
            </a:r>
          </a:p>
          <a:p>
            <a:r>
              <a:rPr lang="en-US" sz="1200" dirty="0"/>
              <a:t>suns</a:t>
            </a:r>
          </a:p>
          <a:p>
            <a:r>
              <a:rPr lang="en-US" sz="1200" dirty="0"/>
              <a:t>urgency</a:t>
            </a:r>
          </a:p>
          <a:p>
            <a:r>
              <a:rPr lang="en-US" sz="1200" dirty="0"/>
              <a:t>vin</a:t>
            </a:r>
          </a:p>
          <a:p>
            <a:r>
              <a:rPr lang="en-US" sz="1200" dirty="0"/>
              <a:t>restraint</a:t>
            </a:r>
          </a:p>
          <a:p>
            <a:r>
              <a:rPr lang="en-US" sz="1200" dirty="0" err="1"/>
              <a:t>tyson</a:t>
            </a:r>
            <a:endParaRPr lang="en-US" sz="1200" dirty="0"/>
          </a:p>
          <a:p>
            <a:r>
              <a:rPr lang="en-US" sz="1200" dirty="0">
                <a:solidFill>
                  <a:srgbClr val="FF0000"/>
                </a:solidFill>
              </a:rPr>
              <a:t>##cera</a:t>
            </a:r>
          </a:p>
          <a:p>
            <a:r>
              <a:rPr lang="en-US" sz="1200" dirty="0">
                <a:solidFill>
                  <a:srgbClr val="FF0000"/>
                </a:solidFill>
              </a:rPr>
              <a:t>##selle</a:t>
            </a:r>
          </a:p>
          <a:p>
            <a:r>
              <a:rPr lang="en-US" sz="1200" dirty="0"/>
              <a:t>barrage</a:t>
            </a:r>
          </a:p>
          <a:p>
            <a:r>
              <a:rPr lang="en-US" sz="1200" dirty="0" err="1"/>
              <a:t>bethlehem</a:t>
            </a:r>
            <a:endParaRPr lang="en-US" sz="1200" dirty="0"/>
          </a:p>
          <a:p>
            <a:r>
              <a:rPr lang="en-US" sz="1200" dirty="0" err="1"/>
              <a:t>kahn</a:t>
            </a:r>
            <a:endParaRPr lang="en-US" sz="1200" dirty="0"/>
          </a:p>
          <a:p>
            <a:r>
              <a:rPr lang="en-US" sz="1200" dirty="0">
                <a:solidFill>
                  <a:srgbClr val="FF0000"/>
                </a:solidFill>
              </a:rPr>
              <a:t>##par</a:t>
            </a:r>
          </a:p>
          <a:p>
            <a:r>
              <a:rPr lang="en-US" sz="1200" dirty="0"/>
              <a:t>mounts</a:t>
            </a:r>
          </a:p>
          <a:p>
            <a:endParaRPr lang="en-US" dirty="0"/>
          </a:p>
        </p:txBody>
      </p:sp>
    </p:spTree>
    <p:extLst>
      <p:ext uri="{BB962C8B-B14F-4D97-AF65-F5344CB8AC3E}">
        <p14:creationId xmlns:p14="http://schemas.microsoft.com/office/powerpoint/2010/main" val="3164737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37450</TotalTime>
  <Words>12056</Words>
  <Application>Microsoft Office PowerPoint</Application>
  <PresentationFormat>On-screen Show (4:3)</PresentationFormat>
  <Paragraphs>1536</Paragraphs>
  <Slides>98</Slides>
  <Notes>11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98</vt:i4>
      </vt:variant>
    </vt:vector>
  </HeadingPairs>
  <TitlesOfParts>
    <vt:vector size="111" baseType="lpstr">
      <vt:lpstr>-apple-system</vt:lpstr>
      <vt:lpstr>Arial</vt:lpstr>
      <vt:lpstr>Book Antiqua</vt:lpstr>
      <vt:lpstr>Cabin</vt:lpstr>
      <vt:lpstr>Calibri</vt:lpstr>
      <vt:lpstr>Exo 2</vt:lpstr>
      <vt:lpstr>Lato</vt:lpstr>
      <vt:lpstr>Lora</vt:lpstr>
      <vt:lpstr>Source Sans Pro</vt:lpstr>
      <vt:lpstr>Symbol</vt:lpstr>
      <vt:lpstr>Wingdings</vt:lpstr>
      <vt:lpstr>Office Theme</vt:lpstr>
      <vt:lpstr>Equation</vt:lpstr>
      <vt:lpstr>Word representation and sequence to sequence processing  </vt:lpstr>
      <vt:lpstr>Overview</vt:lpstr>
      <vt:lpstr>Part1: Word representation  (Word embedding)</vt:lpstr>
      <vt:lpstr>Word embedding (representation)</vt:lpstr>
      <vt:lpstr>1. Integer mapping example</vt:lpstr>
      <vt:lpstr>2. Bag of words (BoW)  https://en.wikipedia.org/wiki/Bag-of-words_model#CBOW</vt:lpstr>
      <vt:lpstr>CMSC5707, Ch12. Seq2Seq  Exercise 1:  Bag of words (BoW)  https://en.wikipedia.org/wiki/Bag-of-words_model#CBOW</vt:lpstr>
      <vt:lpstr>CMSC5707, Ch12. Seq2Seq  Exercise ANS:1  Bag of words (BoW) https://en.wikipedia.org/wiki/Bag-of-words_model#CBOW</vt:lpstr>
      <vt:lpstr>BOW explained (word sequence is not used) https://machinelearningmastery.com/gentle-introduction-bag-words-mo </vt:lpstr>
      <vt:lpstr>Exercise  2: BOW explained (word sequence is not used) https://machinelearningmastery.com/gentle-introduction-bag-words-mo </vt:lpstr>
      <vt:lpstr>Answer  2: BOW explained (word sequence is not used) https://machinelearningmastery.com/gentle-introduction-bag-words-mo </vt:lpstr>
      <vt:lpstr>BOW: cleaning</vt:lpstr>
      <vt:lpstr>2. TF-IDF (term frequency-inverse document frequency)</vt:lpstr>
      <vt:lpstr>TF-IDF : Formulation https://ishwortimilsina.com/calculate-tf-idf-vectors/ https://zh.wikipedia.org/wiki/Tf-idf</vt:lpstr>
      <vt:lpstr>TF-IDF Example</vt:lpstr>
      <vt:lpstr>Similarity between two documents</vt:lpstr>
      <vt:lpstr>Example1 : Similarity using BOW</vt:lpstr>
      <vt:lpstr>Example : Cosine similarity between normalized BOW of sentence d1 and d4</vt:lpstr>
      <vt:lpstr>Matlab</vt:lpstr>
      <vt:lpstr>Similarity between two documents</vt:lpstr>
      <vt:lpstr>Similarity between sentences  using TF-IDF  TF(t) = (Num. of times term t appears in a doc.) /(Total num. of terms in the doc.) IDF=Log10(total no. of documents/no. of document with this term) </vt:lpstr>
      <vt:lpstr>Exercise 3: TF-IDF cosine similarity of d1,d2,d3,d4 with d4 can be used to build a document search engine. I.e. find in a sentence in a corpus (document set) that is similar to your input question.1214</vt:lpstr>
      <vt:lpstr> </vt:lpstr>
      <vt:lpstr>Word2vec</vt:lpstr>
      <vt:lpstr>First, we have to understand  N-gram, Skip-gram</vt:lpstr>
      <vt:lpstr>N-gram, Skip-gram (sequence used) https://en.wikipedia.org/wiki/N-gram#Skip-gram</vt:lpstr>
      <vt:lpstr>Skip-gram examples</vt:lpstr>
      <vt:lpstr>Exercise 4 N-gram, Skip-gram (sequence used) https://en.wikipedia.org/wiki/N-gram#Skip-gram</vt:lpstr>
      <vt:lpstr>ANSWER 4: N-gram, Skip-gram (sequence used) https://en.wikipedia.org/wiki/N-gram#Skip-gram</vt:lpstr>
      <vt:lpstr>Exercise 5: word2vec for word embedding (Similar meaning words have similar code)  </vt:lpstr>
      <vt:lpstr>ANSWER: Exercise 5 word2vec for word embedding  </vt:lpstr>
      <vt:lpstr>How to get Word2vec ?: The task is to represent the words: Word Embedding </vt:lpstr>
      <vt:lpstr>Use of word2vec http://mccormickml.com/2016/04/19/word2vec-tutorial-the-skip-gram-model/</vt:lpstr>
      <vt:lpstr>Graphic view</vt:lpstr>
      <vt:lpstr>Why word embedding? It allows words with similar meaning to have similar codes, it is useful in machine learning algorithms. </vt:lpstr>
      <vt:lpstr>How to choose input/output during word2vec  training</vt:lpstr>
      <vt:lpstr>Exercise 6 :Sketch the diagram if there are 5000 words, 160 hidden neurons. Show Input/output/hidden layers.</vt:lpstr>
      <vt:lpstr>Answer6 :Sketch the diagram if there are 5000 words, 160 hidden neurons. Show Input/output/hidden layers.</vt:lpstr>
      <vt:lpstr>There are two possible schemes to select words for training : CBOW (Continuous Bag of words) or Skip-gram</vt:lpstr>
      <vt:lpstr>How to choose words to be placed at input and output during training: CBOW (continuous Bag of words), or Skip-gram model</vt:lpstr>
      <vt:lpstr>How to choose words to be placed at input and output during training: use  Skip-gram model</vt:lpstr>
      <vt:lpstr>Skip-gram (window size=2) example:  The quick brown fox jumps over the lazy dog.  </vt:lpstr>
      <vt:lpstr>Exercise 7: (Skip gram) 2 possible architectural choices for word2vec : CBOW (Continuous Bag of Word) vs Skip gram to be used in training by backpropagation  https://www.guru99.com/word-embedding-word2vec.html </vt:lpstr>
      <vt:lpstr>Answer 7: (Skip gram) 2 possible architectural choices for word2vec : CBOW (Continuous Bag of Word) vs Skip gram to be used in training by backpropagation  https://www.guru99.com/word-embedding-word2vec.html </vt:lpstr>
      <vt:lpstr>Training of word2vec by backpropagation  https://towardsdatascience.com/word2vec-made-easy-139a31a4b8ae https://nearist.ai/word2vec-tutorial%E2%80%8A-%E2%80%8Athe-skip-gram-model Mikolov, Tomas, et al. "Distributed representations of words and phrases and their compositionality." Advances in neural information processing systems. 2013.</vt:lpstr>
      <vt:lpstr>Training word2vec steps using skip-gram https://towardsdatascience.com/an-implementation-guide-to-word2vec-using-numpy-and-google-sheets-13445eebd281</vt:lpstr>
      <vt:lpstr>1) Data Preparation — Define corpus, clean, normalize and tokenize words </vt:lpstr>
      <vt:lpstr>2) Hyper-parameters </vt:lpstr>
      <vt:lpstr>Example of window size =2 of a sentence https://towardsdatascience.com/an-implementation-guide-to-word2vec-using-numpy-and-google-sheets-13445eebd281</vt:lpstr>
      <vt:lpstr>Another view : One-hot encoding for each target word and its context words</vt:lpstr>
      <vt:lpstr>3) Generate Training Data</vt:lpstr>
      <vt:lpstr>4) Model Training</vt:lpstr>
      <vt:lpstr>Example (10,000 words, 300 floating point output, redraw the diagram, describe training procedure and what is the final outputs 4) Model Training</vt:lpstr>
      <vt:lpstr>5) Inference</vt:lpstr>
      <vt:lpstr>Summary</vt:lpstr>
      <vt:lpstr>Part 2: Sequence to sequence processing and machine translation </vt:lpstr>
      <vt:lpstr>Introduction to seq2seq</vt:lpstr>
      <vt:lpstr>Application of Seq2seq https://towardsdatascience.com/attn-illustrated-attention-5ec4ad276ee3</vt:lpstr>
      <vt:lpstr>Basic idea of seq2seq approach (English to French example)</vt:lpstr>
      <vt:lpstr>Sequence to sequence basics </vt:lpstr>
      <vt:lpstr>Basic model for translating A,B,C to W,X,Y,Z,</vt:lpstr>
      <vt:lpstr>General Encoder-Decoder model</vt:lpstr>
      <vt:lpstr>Encoder-Decoder model Example: [Guo18]</vt:lpstr>
      <vt:lpstr>Advanced idea : The attention idea Make relevant words more important than others</vt:lpstr>
      <vt:lpstr>Attention example</vt:lpstr>
      <vt:lpstr>A tutorial on attention  Without Attention</vt:lpstr>
      <vt:lpstr>Without and with attention</vt:lpstr>
      <vt:lpstr>To update the state</vt:lpstr>
      <vt:lpstr>Overall mechanism</vt:lpstr>
      <vt:lpstr>Train attention using neural net</vt:lpstr>
      <vt:lpstr>Various attention mechanisms </vt:lpstr>
      <vt:lpstr>Machine Translation (MT) evaluation BLEU</vt:lpstr>
      <vt:lpstr>BLEU test example </vt:lpstr>
      <vt:lpstr>Conclusion</vt:lpstr>
      <vt:lpstr>Appendix 1 : Negative sampling https://analyticsindiamag.com/how-to-use-negative-sampling-with-word2vec-model/ </vt:lpstr>
      <vt:lpstr>How to Select Negative Samples  </vt:lpstr>
      <vt:lpstr>https://mccormickml.com/2017/01/11/word2vec-tutorial-part-2-negative-sampling/ </vt:lpstr>
      <vt:lpstr>Appendix 2</vt:lpstr>
      <vt:lpstr>References for transformer</vt:lpstr>
      <vt:lpstr>References</vt:lpstr>
      <vt:lpstr>References</vt:lpstr>
      <vt:lpstr>Appendix 3 Advanced topics on text analysis</vt:lpstr>
      <vt:lpstr>Appendix 4</vt:lpstr>
      <vt:lpstr>BLEU -Background Example 1: Precision measurement (PM) (standard unigram precsion)</vt:lpstr>
      <vt:lpstr>Modified Unigram Precision calculation</vt:lpstr>
      <vt:lpstr>Modified Unigram Precision calculation example 2</vt:lpstr>
      <vt:lpstr>Modified n-gram precision on blocks of text</vt:lpstr>
      <vt:lpstr>Modified n-gram precision of human and machine</vt:lpstr>
      <vt:lpstr>BLEU calculation</vt:lpstr>
      <vt:lpstr>Appendix 5 Glove </vt:lpstr>
      <vt:lpstr>Appendix 6 Idea of  positional encoding(PE) </vt:lpstr>
      <vt:lpstr>Idea of  positional encoding(PE) </vt:lpstr>
      <vt:lpstr>Idea of  positional encoding(PE) </vt:lpstr>
      <vt:lpstr> Idea of  positional encoding(PE) </vt:lpstr>
      <vt:lpstr>Appendix 7 Multi-head (Seq=4,Emb_Sz=6,word length(Seq)=4, heads=2, Query Sz=3)</vt:lpstr>
      <vt:lpstr>Multi-head in a diagram</vt:lpstr>
      <vt:lpstr>Now, for this example, Seq=2, Emb=512, heads=8, 512/8=64 Multi head attention system (assume 8 heads) E.g., each head output Zi=0,1,..7 is 1x64, Z=1x512 Z=Output size (transformer hidden state size)</vt:lpstr>
      <vt:lpstr>Appendix 8 Wordpiece algorithm</vt:lpstr>
    </vt:vector>
  </TitlesOfParts>
  <Company>CUHK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RNN and LSTM (draft)</dc:title>
  <dc:creator>khwong</dc:creator>
  <cp:lastModifiedBy>Kin Hong Wong (CCO)</cp:lastModifiedBy>
  <cp:revision>1124</cp:revision>
  <cp:lastPrinted>2017-09-14T02:52:08Z</cp:lastPrinted>
  <dcterms:created xsi:type="dcterms:W3CDTF">2017-08-01T01:50:30Z</dcterms:created>
  <dcterms:modified xsi:type="dcterms:W3CDTF">2024-04-10T07:53:23Z</dcterms:modified>
</cp:coreProperties>
</file>