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2" r:id="rId6"/>
    <p:sldId id="363" r:id="rId7"/>
    <p:sldId id="367" r:id="rId8"/>
    <p:sldId id="261" r:id="rId9"/>
    <p:sldId id="335" r:id="rId10"/>
    <p:sldId id="264" r:id="rId11"/>
    <p:sldId id="312" r:id="rId12"/>
    <p:sldId id="370" r:id="rId13"/>
    <p:sldId id="371" r:id="rId14"/>
    <p:sldId id="266" r:id="rId15"/>
    <p:sldId id="384" r:id="rId16"/>
    <p:sldId id="268" r:id="rId17"/>
    <p:sldId id="269" r:id="rId18"/>
    <p:sldId id="324" r:id="rId19"/>
    <p:sldId id="385" r:id="rId20"/>
    <p:sldId id="320" r:id="rId21"/>
    <p:sldId id="368" r:id="rId22"/>
    <p:sldId id="369" r:id="rId23"/>
    <p:sldId id="323" r:id="rId24"/>
    <p:sldId id="366" r:id="rId25"/>
    <p:sldId id="386" r:id="rId26"/>
    <p:sldId id="372" r:id="rId27"/>
    <p:sldId id="344" r:id="rId28"/>
    <p:sldId id="383" r:id="rId29"/>
    <p:sldId id="353" r:id="rId30"/>
    <p:sldId id="354" r:id="rId31"/>
    <p:sldId id="355" r:id="rId32"/>
    <p:sldId id="356" r:id="rId33"/>
    <p:sldId id="308" r:id="rId34"/>
    <p:sldId id="336" r:id="rId35"/>
    <p:sldId id="273" r:id="rId36"/>
    <p:sldId id="357" r:id="rId37"/>
    <p:sldId id="275" r:id="rId38"/>
    <p:sldId id="288" r:id="rId39"/>
    <p:sldId id="289" r:id="rId40"/>
    <p:sldId id="290" r:id="rId41"/>
    <p:sldId id="291" r:id="rId42"/>
    <p:sldId id="337" r:id="rId43"/>
    <p:sldId id="292" r:id="rId44"/>
    <p:sldId id="309" r:id="rId45"/>
    <p:sldId id="375" r:id="rId46"/>
    <p:sldId id="376" r:id="rId47"/>
    <p:sldId id="294" r:id="rId48"/>
    <p:sldId id="310" r:id="rId49"/>
    <p:sldId id="374" r:id="rId50"/>
    <p:sldId id="379" r:id="rId51"/>
    <p:sldId id="380" r:id="rId52"/>
    <p:sldId id="381" r:id="rId53"/>
    <p:sldId id="382" r:id="rId54"/>
    <p:sldId id="260" r:id="rId55"/>
  </p:sldIdLst>
  <p:sldSz cx="9144000" cy="6858000" type="screen4x3"/>
  <p:notesSz cx="70104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070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340B9977-355C-445E-8570-00CBA8078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890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B9977-355C-445E-8570-00CBA80783B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542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6C8021-0841-479D-BFD0-9BF8634DC0EB}" type="slidenum">
              <a:rPr lang="en-US" altLang="en-US"/>
              <a:pPr eaLnBrk="1" hangingPunct="1"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8BDE17-BB27-4EF9-96CB-9831D38B4475}" type="slidenum">
              <a:rPr lang="en-US" altLang="en-US" sz="1100"/>
              <a:pPr algn="r" eaLnBrk="1" hangingPunct="1">
                <a:spcBef>
                  <a:spcPct val="0"/>
                </a:spcBef>
              </a:pPr>
              <a:t>38</a:t>
            </a:fld>
            <a:endParaRPr lang="en-US" altLang="en-US" sz="1100"/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092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39C9C1-6FA5-4560-8BD5-24CCF903C91C}" type="slidenum">
              <a:rPr lang="en-US" altLang="en-US"/>
              <a:pPr eaLnBrk="1" hangingPunct="1"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6D55EB-81F2-4200-8797-48CC89FA66FA}" type="slidenum">
              <a:rPr lang="en-US" altLang="en-US" sz="1100"/>
              <a:pPr algn="r" eaLnBrk="1" hangingPunct="1">
                <a:spcBef>
                  <a:spcPct val="0"/>
                </a:spcBef>
              </a:pPr>
              <a:t>39</a:t>
            </a:fld>
            <a:endParaRPr lang="en-US" altLang="en-US" sz="1100"/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811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5E1B81-5D6E-48CC-8A00-5745C54BD271}" type="slidenum">
              <a:rPr lang="en-US" altLang="en-US"/>
              <a:pPr eaLnBrk="1" hangingPunct="1"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6C7077-8B48-4FB0-B96F-C4A5A9FE8A9D}" type="slidenum">
              <a:rPr lang="en-US" altLang="en-US" sz="1100"/>
              <a:pPr algn="r" eaLnBrk="1" hangingPunct="1">
                <a:spcBef>
                  <a:spcPct val="0"/>
                </a:spcBef>
              </a:pPr>
              <a:t>40</a:t>
            </a:fld>
            <a:endParaRPr lang="en-US" altLang="en-US" sz="1100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540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2BB7B0-4837-43B3-BE1F-F761BA4BBBCF}" type="slidenum">
              <a:rPr lang="en-US" altLang="en-US"/>
              <a:pPr eaLnBrk="1" hangingPunct="1"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788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7885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  <p:sp>
        <p:nvSpPr>
          <p:cNvPr id="78853" name="Slide Number Placeholder 3"/>
          <p:cNvSpPr txBox="1">
            <a:spLocks noGrp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89200A-B59B-4365-A828-62E7BD5399F5}" type="slidenum">
              <a:rPr lang="en-US" altLang="en-US" sz="1100"/>
              <a:pPr algn="r" eaLnBrk="1" hangingPunct="1">
                <a:spcBef>
                  <a:spcPct val="0"/>
                </a:spcBef>
              </a:pPr>
              <a:t>41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517274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1CD84F-2FCB-4174-B825-205ABA741897}" type="slidenum">
              <a:rPr lang="en-US" altLang="en-US"/>
              <a:pPr eaLnBrk="1" hangingPunct="1">
                <a:spcBef>
                  <a:spcPct val="0"/>
                </a:spcBef>
              </a:pPr>
              <a:t>43</a:t>
            </a:fld>
            <a:endParaRPr lang="en-US" altLang="en-US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E81B859-4099-4543-B3DC-880D5FDC8AA7}" type="slidenum">
              <a:rPr lang="en-US" altLang="en-US" sz="1100"/>
              <a:pPr algn="r" eaLnBrk="1" hangingPunct="1">
                <a:spcBef>
                  <a:spcPct val="0"/>
                </a:spcBef>
              </a:pPr>
              <a:t>43</a:t>
            </a:fld>
            <a:endParaRPr lang="en-US" altLang="en-US" sz="1100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403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611587-6450-464D-AF83-76EC86D3F7ED}" type="slidenum">
              <a:rPr lang="en-US" altLang="en-US"/>
              <a:pPr eaLnBrk="1" hangingPunct="1">
                <a:spcBef>
                  <a:spcPct val="0"/>
                </a:spcBef>
              </a:pPr>
              <a:t>45</a:t>
            </a:fld>
            <a:endParaRPr lang="en-US" altLang="en-US"/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8" rIns="91418" bIns="457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37715B-04B9-4D4F-BF7D-C95957E28B3D}" type="slidenum">
              <a:rPr lang="en-US" altLang="en-US" sz="1100"/>
              <a:pPr algn="r" eaLnBrk="1" hangingPunct="1">
                <a:spcBef>
                  <a:spcPct val="0"/>
                </a:spcBef>
              </a:pPr>
              <a:t>45</a:t>
            </a:fld>
            <a:endParaRPr lang="en-US" altLang="en-US" sz="110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0088"/>
            <a:ext cx="4621212" cy="3465512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03725"/>
            <a:ext cx="5140325" cy="4171950"/>
          </a:xfrm>
          <a:noFill/>
        </p:spPr>
        <p:txBody>
          <a:bodyPr lIns="91418" tIns="45708" rIns="91418" bIns="45708"/>
          <a:lstStyle/>
          <a:p>
            <a:pPr eaLnBrk="1" hangingPunct="1"/>
            <a:r>
              <a:rPr lang="en-US" altLang="en-US"/>
              <a:t>In general simple classifiers, while they are more efficient,  they are also weaker.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We could define a computational risk hierarchy (in analogy with structural risk minimization)…</a:t>
            </a:r>
          </a:p>
          <a:p>
            <a:pPr eaLnBrk="1" hangingPunct="1"/>
            <a:r>
              <a:rPr lang="en-US" altLang="en-US"/>
              <a:t>  A nested set of  classifier classes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training process is reminiscent of boosting…</a:t>
            </a:r>
          </a:p>
          <a:p>
            <a:pPr eaLnBrk="1" hangingPunct="1"/>
            <a:r>
              <a:rPr lang="en-US" altLang="en-US"/>
              <a:t>   - previous classifiers reweight the examples used to train subsequent classifiers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goal of the training process is different</a:t>
            </a:r>
          </a:p>
          <a:p>
            <a:pPr eaLnBrk="1" hangingPunct="1"/>
            <a:r>
              <a:rPr lang="en-US" altLang="en-US"/>
              <a:t>   - instead of minimizing errors minimize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3391349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445374-8B38-4F58-99FF-33FB75F6632E}" type="slidenum">
              <a:rPr lang="en-US" altLang="en-US"/>
              <a:pPr eaLnBrk="1" hangingPunct="1">
                <a:spcBef>
                  <a:spcPct val="0"/>
                </a:spcBef>
              </a:pPr>
              <a:t>46</a:t>
            </a:fld>
            <a:endParaRPr lang="en-US" altLang="en-US"/>
          </a:p>
        </p:txBody>
      </p:sp>
      <p:sp>
        <p:nvSpPr>
          <p:cNvPr id="83971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8" rIns="91418" bIns="457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06502F1-8305-4FDB-B129-3F880EBBBF51}" type="slidenum">
              <a:rPr lang="en-US" altLang="en-US" sz="1100"/>
              <a:pPr algn="r" eaLnBrk="1" hangingPunct="1">
                <a:spcBef>
                  <a:spcPct val="0"/>
                </a:spcBef>
              </a:pPr>
              <a:t>46</a:t>
            </a:fld>
            <a:endParaRPr lang="en-US" altLang="en-US" sz="1100"/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0088"/>
            <a:ext cx="4621212" cy="3465512"/>
          </a:xfrm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03725"/>
            <a:ext cx="5140325" cy="4171950"/>
          </a:xfrm>
          <a:noFill/>
        </p:spPr>
        <p:txBody>
          <a:bodyPr lIns="91418" tIns="45708" rIns="91418" bIns="45708"/>
          <a:lstStyle/>
          <a:p>
            <a:pPr eaLnBrk="1" hangingPunct="1"/>
            <a:r>
              <a:rPr lang="en-US" altLang="en-US"/>
              <a:t>In general simple classifiers, while they are more efficient,  they are also weaker.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We could define a computational risk hierarchy (in analogy with structural risk minimization)…</a:t>
            </a:r>
          </a:p>
          <a:p>
            <a:pPr eaLnBrk="1" hangingPunct="1"/>
            <a:r>
              <a:rPr lang="en-US" altLang="en-US"/>
              <a:t>  A nested set of  classifier classes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training process is reminiscent of boosting…</a:t>
            </a:r>
          </a:p>
          <a:p>
            <a:pPr eaLnBrk="1" hangingPunct="1"/>
            <a:r>
              <a:rPr lang="en-US" altLang="en-US"/>
              <a:t>   - previous classifiers reweight the examples used to train subsequent classifiers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goal of the training process is different</a:t>
            </a:r>
          </a:p>
          <a:p>
            <a:pPr eaLnBrk="1" hangingPunct="1"/>
            <a:r>
              <a:rPr lang="en-US" altLang="en-US"/>
              <a:t>   - instead of minimizing errors minimize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17869999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D20E11-9D57-4A90-A364-3B5FBB0AF64E}" type="slidenum">
              <a:rPr lang="en-US" altLang="en-US"/>
              <a:pPr eaLnBrk="1" hangingPunct="1">
                <a:spcBef>
                  <a:spcPct val="0"/>
                </a:spcBef>
              </a:pPr>
              <a:t>47</a:t>
            </a:fld>
            <a:endParaRPr lang="en-US" altLang="en-US"/>
          </a:p>
        </p:txBody>
      </p:sp>
      <p:sp>
        <p:nvSpPr>
          <p:cNvPr id="819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8192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  <p:sp>
        <p:nvSpPr>
          <p:cNvPr id="81925" name="Slide Number Placeholder 3"/>
          <p:cNvSpPr txBox="1">
            <a:spLocks noGrp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1B527E-E5E3-46AA-90F0-3A32D80E74C9}" type="slidenum">
              <a:rPr lang="en-US" altLang="en-US" sz="1100"/>
              <a:pPr algn="r" eaLnBrk="1" hangingPunct="1">
                <a:spcBef>
                  <a:spcPct val="0"/>
                </a:spcBef>
              </a:pPr>
              <a:t>47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526907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C18580-8D98-4422-97A8-8C28CFED2ECF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0F3180-4033-4586-9AAE-D4D7A78634F9}" type="slidenum">
              <a:rPr lang="en-US" altLang="en-US" sz="1100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sz="1100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0088"/>
            <a:ext cx="4621212" cy="3465512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03725"/>
            <a:ext cx="5140325" cy="4171950"/>
          </a:xfrm>
          <a:noFill/>
        </p:spPr>
        <p:txBody>
          <a:bodyPr lIns="93018" tIns="46508" rIns="93018" bIns="46508"/>
          <a:lstStyle/>
          <a:p>
            <a:pPr eaLnBrk="1" hangingPunct="1"/>
            <a:r>
              <a:rPr lang="en-US" altLang="en-US"/>
              <a:t>For real problems results are only as good as the features used...</a:t>
            </a:r>
          </a:p>
          <a:p>
            <a:pPr eaLnBrk="1" hangingPunct="1"/>
            <a:r>
              <a:rPr lang="en-US" altLang="en-US"/>
              <a:t>    This is the main piece of ad-hoc (or domain) knowledge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Rather than the pixels,  we have selected a very large set of simple functions </a:t>
            </a:r>
          </a:p>
          <a:p>
            <a:pPr eaLnBrk="1" hangingPunct="1"/>
            <a:r>
              <a:rPr lang="en-US" altLang="en-US"/>
              <a:t>   Sensitive to edges and other critcal features of the image</a:t>
            </a:r>
          </a:p>
          <a:p>
            <a:pPr eaLnBrk="1" hangingPunct="1"/>
            <a:r>
              <a:rPr lang="en-US" altLang="en-US"/>
              <a:t>   ** At multiple scales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Since the final classifier is a perceptron it is important that the features be non-linear…  otherwise the final classifier will be a simple perceptron.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We introduce a threshold to yield binary features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052630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619D3B-B13C-49CB-A001-37634FD24117}" type="slidenum">
              <a:rPr lang="en-US" altLang="en-US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F7F7E5-94E5-4DAE-B312-9B7680084371}" type="slidenum">
              <a:rPr lang="en-US" altLang="en-US" sz="1100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sz="1100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D0F14D-D4C0-415D-8526-FAE216719513}" type="slidenum">
              <a:rPr lang="en-US" altLang="en-US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CBA809-AC0E-4E44-976B-D558A901ACB6}" type="slidenum">
              <a:rPr lang="en-US" altLang="en-US" sz="1100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474180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75A219-C217-4B92-AA01-6C4C2D521903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71683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53500F-4F97-4DB1-A5D5-8EA244103FAE}" type="slidenum">
              <a:rPr lang="en-US" altLang="en-US" sz="1100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 sz="1100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866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647735-0559-429B-94D4-D049AD4E4A25}" type="slidenum">
              <a:rPr lang="en-US" altLang="en-US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681003-758C-410B-878C-9D9EEDA7A49F}" type="slidenum">
              <a:rPr lang="en-US" altLang="en-US" sz="1100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 sz="1100"/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2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39BFFC-CC7E-4737-98B1-CC3BB6691060}" type="slidenum">
              <a:rPr lang="en-US" altLang="en-US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417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B6A8B5-9860-4256-9E3E-969ACEE765CF}" type="slidenum">
              <a:rPr lang="en-US" altLang="en-US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7A105F-7BF3-4278-A07D-B606A1701183}" type="slidenum">
              <a:rPr lang="en-US" altLang="en-US" sz="1100"/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 sz="11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5325"/>
            <a:ext cx="4635500" cy="3476625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848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DFFF93-5625-49A0-97D3-5CFFB5324DA5}" type="slidenum">
              <a:rPr lang="en-US" altLang="en-US"/>
              <a:pPr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970338" y="88058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8" tIns="46508" rIns="93018" bIns="46508" anchor="b"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FCF4AC3-ED94-4EE7-9124-F135E989885C}" type="slidenum">
              <a:rPr lang="en-US" altLang="en-US" sz="1100"/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 sz="1100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5325"/>
            <a:ext cx="4637088" cy="3476625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018" tIns="46508" rIns="93018" bIns="46508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65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5C6-B592-4510-A52B-431174D347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84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0402-3A8E-4B43-A4FE-F840F19311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87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0CF4-BA2B-455E-86BA-9020A4029C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841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C94BE-4002-4A45-92ED-C217C67DE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3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5EE-6D06-4FE9-982E-616E3F7337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4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BA6C-F682-46BC-B542-6839313281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00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2FD4-807A-4CFB-8CA2-1F2EB6A4FC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44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8BB4-A9B1-43A6-ADEE-DD44ADA7D9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01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326E-E419-4214-A0DB-7D9E3D0C3E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23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7CB2-D8DB-4216-A097-039AB6AC16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77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0BCA-016D-4BA0-83E3-549AECBECB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87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8B2-3D1D-4C74-86D7-BDEC9E9906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58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6C14A-D26B-410F-A8F6-35FC52A83D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29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stackoverflow.com/questions/1707620/viola-jones-face-detection-claims-180k-features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1707620/viola-jones-face-detection-claims-180k-featur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1707620/viola-jones-face-detection-claims-180k-feature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1707620/viola-jones-face-detection-claims-180k-feature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Ch. 7: Face detection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KH Wong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07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97B6BA1-095D-4D2D-85D5-7D606D04FC7A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508125" y="5218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C556A03-9D1C-480D-9A08-59AC97DFF275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8229600" cy="838200"/>
          </a:xfrm>
        </p:spPr>
        <p:txBody>
          <a:bodyPr anchor="ctr"/>
          <a:lstStyle/>
          <a:p>
            <a:pPr marL="342900" indent="-342900" eaLnBrk="1" hangingPunct="1"/>
            <a:r>
              <a:rPr lang="en-US" altLang="en-US" sz="2800"/>
              <a:t>Image Features </a:t>
            </a:r>
            <a:r>
              <a:rPr lang="en-US" altLang="zh-CN" sz="2800">
                <a:ea typeface="SimSun" pitchFamily="2" charset="-122"/>
              </a:rPr>
              <a:t>ref</a:t>
            </a:r>
            <a:r>
              <a:rPr lang="en-US" altLang="en-US" sz="2800"/>
              <a:t>[</a:t>
            </a:r>
            <a:r>
              <a:rPr lang="en-US" altLang="zh-CN" sz="2800">
                <a:ea typeface="SimSun" pitchFamily="2" charset="-122"/>
              </a:rPr>
              <a:t>3</a:t>
            </a:r>
            <a:r>
              <a:rPr lang="en-US" altLang="en-US" sz="2800"/>
              <a:t>]</a:t>
            </a:r>
          </a:p>
        </p:txBody>
      </p:sp>
      <p:pic>
        <p:nvPicPr>
          <p:cNvPr id="11269" name="Picture 4" descr="featu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47800"/>
            <a:ext cx="34290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17525" y="1600200"/>
            <a:ext cx="35210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A very simple feature calculation method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“Rectangle filters”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/>
          </a:p>
        </p:txBody>
      </p:sp>
      <p:sp>
        <p:nvSpPr>
          <p:cNvPr id="1296393" name="Text Box 9"/>
          <p:cNvSpPr txBox="1">
            <a:spLocks noChangeArrowheads="1"/>
          </p:cNvSpPr>
          <p:nvPr/>
        </p:nvSpPr>
        <p:spPr bwMode="auto">
          <a:xfrm>
            <a:off x="685800" y="4248150"/>
            <a:ext cx="6858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i="1"/>
              <a:t>Rectangle_Feature_value f=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i="1"/>
              <a:t>∑ (pixels values in white area) – </a:t>
            </a:r>
            <a:br>
              <a:rPr lang="en-US" altLang="en-US" sz="2800" i="1"/>
            </a:br>
            <a:r>
              <a:rPr lang="en-US" altLang="en-US" sz="2800" i="1"/>
              <a:t>∑ (pixels values in shaded area)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i="1"/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1524000"/>
            <a:ext cx="12954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63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14446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SimSun" pitchFamily="2" charset="-122"/>
              </a:rPr>
              <a:t>Example</a:t>
            </a:r>
            <a:endParaRPr lang="en-US" altLang="en-US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4530725"/>
          </a:xfrm>
        </p:spPr>
        <p:txBody>
          <a:bodyPr/>
          <a:lstStyle/>
          <a:p>
            <a:pPr eaLnBrk="1" hangingPunct="1"/>
            <a:r>
              <a:rPr lang="en-US" altLang="zh-CN" sz="2600" dirty="0">
                <a:ea typeface="SimSun" pitchFamily="2" charset="-122"/>
              </a:rPr>
              <a:t>Find the </a:t>
            </a:r>
            <a:r>
              <a:rPr lang="en-US" altLang="en-US" sz="2600" i="1" dirty="0" err="1"/>
              <a:t>Rectangle_Feature_value</a:t>
            </a:r>
            <a:r>
              <a:rPr lang="en-US" altLang="zh-CN" sz="2600" dirty="0">
                <a:ea typeface="SimSun" pitchFamily="2" charset="-122"/>
              </a:rPr>
              <a:t> (f) of the box enclosed by the dotted line </a:t>
            </a:r>
          </a:p>
          <a:p>
            <a:pPr eaLnBrk="1" hangingPunct="1"/>
            <a:r>
              <a:rPr lang="en-US" altLang="en-US" sz="1800" i="1" dirty="0" err="1"/>
              <a:t>Rectangle_Feature_value</a:t>
            </a:r>
            <a:r>
              <a:rPr lang="en-US" altLang="en-US" sz="1800" i="1" dirty="0"/>
              <a:t> f=  </a:t>
            </a:r>
          </a:p>
          <a:p>
            <a:pPr eaLnBrk="1" hangingPunct="1"/>
            <a:r>
              <a:rPr lang="en-US" altLang="en-US" sz="1800" i="1" dirty="0"/>
              <a:t>∑ (pixel value in white area) – </a:t>
            </a:r>
            <a:br>
              <a:rPr lang="en-US" altLang="en-US" sz="1800" i="1" dirty="0"/>
            </a:br>
            <a:r>
              <a:rPr lang="en-US" altLang="en-US" sz="1800" i="1" dirty="0"/>
              <a:t>∑ (pixel value in shaded area)</a:t>
            </a:r>
          </a:p>
          <a:p>
            <a:pPr eaLnBrk="1" hangingPunct="1"/>
            <a:r>
              <a:rPr lang="en-US" altLang="en-US" sz="1800" i="1" dirty="0"/>
              <a:t>f=(8+7)-(0+1)</a:t>
            </a:r>
          </a:p>
          <a:p>
            <a:pPr eaLnBrk="1" hangingPunct="1"/>
            <a:r>
              <a:rPr lang="en-US" altLang="en-US" sz="1800" i="1" dirty="0"/>
              <a:t>=15-1= 14 </a:t>
            </a:r>
          </a:p>
          <a:p>
            <a:pPr eaLnBrk="1" hangingPunct="1"/>
            <a:endParaRPr lang="en-US" altLang="en-US" sz="2600" dirty="0">
              <a:ea typeface="SimSun" pitchFamily="2" charset="-122"/>
            </a:endParaRPr>
          </a:p>
        </p:txBody>
      </p:sp>
      <p:graphicFrame>
        <p:nvGraphicFramePr>
          <p:cNvPr id="117793" name="Group 33"/>
          <p:cNvGraphicFramePr>
            <a:graphicFrameLocks noGrp="1"/>
          </p:cNvGraphicFramePr>
          <p:nvPr>
            <p:ph sz="half" idx="2"/>
          </p:nvPr>
        </p:nvGraphicFramePr>
        <p:xfrm>
          <a:off x="4724400" y="1447800"/>
          <a:ext cx="3962400" cy="42672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D248029-BDCB-4117-8F44-217964622D41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2321" name="Rectangle 34"/>
          <p:cNvSpPr>
            <a:spLocks noChangeArrowheads="1"/>
          </p:cNvSpPr>
          <p:nvPr/>
        </p:nvSpPr>
        <p:spPr bwMode="auto">
          <a:xfrm>
            <a:off x="5715000" y="2514600"/>
            <a:ext cx="1981200" cy="20574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22" name="TextBox 1"/>
          <p:cNvSpPr txBox="1">
            <a:spLocks noChangeArrowheads="1"/>
          </p:cNvSpPr>
          <p:nvPr/>
        </p:nvSpPr>
        <p:spPr bwMode="auto">
          <a:xfrm>
            <a:off x="5181600" y="914400"/>
            <a:ext cx="353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An image with gray levels shown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SimSun" pitchFamily="2" charset="-122"/>
              </a:rPr>
              <a:t>Class exercise   2</a:t>
            </a:r>
            <a:endParaRPr lang="en-US" altLang="en-US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45307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CN" sz="2800" dirty="0">
                <a:ea typeface="SimSun" pitchFamily="2" charset="-122"/>
              </a:rPr>
              <a:t>Find the </a:t>
            </a:r>
            <a:r>
              <a:rPr lang="en-US" altLang="en-US" sz="2800" i="1" dirty="0" err="1"/>
              <a:t>Rectangle_Feature_value</a:t>
            </a:r>
            <a:r>
              <a:rPr lang="en-US" altLang="zh-CN" sz="2800" dirty="0">
                <a:ea typeface="SimSun" pitchFamily="2" charset="-122"/>
              </a:rPr>
              <a:t> (f) of the box enclosed by the dotted line </a:t>
            </a:r>
          </a:p>
          <a:p>
            <a:pPr eaLnBrk="1" hangingPunct="1"/>
            <a:r>
              <a:rPr lang="en-US" altLang="en-US" sz="2400" i="1" dirty="0" err="1"/>
              <a:t>Rectangle_Feature_value</a:t>
            </a:r>
            <a:r>
              <a:rPr lang="en-US" altLang="en-US" sz="2400" i="1" dirty="0"/>
              <a:t> f=  </a:t>
            </a:r>
          </a:p>
          <a:p>
            <a:pPr eaLnBrk="1" hangingPunct="1"/>
            <a:r>
              <a:rPr lang="en-US" altLang="en-US" sz="2400" i="1" dirty="0"/>
              <a:t>∑ (pixel value in white area) – </a:t>
            </a:r>
            <a:br>
              <a:rPr lang="en-US" altLang="en-US" sz="2400" i="1" dirty="0"/>
            </a:br>
            <a:r>
              <a:rPr lang="en-US" altLang="en-US" sz="2400" i="1" dirty="0"/>
              <a:t>∑ (pixel value in shaded area)</a:t>
            </a:r>
          </a:p>
          <a:p>
            <a:pPr eaLnBrk="1" hangingPunct="1"/>
            <a:r>
              <a:rPr lang="en-US" altLang="en-US" sz="2400" i="1" dirty="0"/>
              <a:t>MC choices: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en-US" sz="2400" i="1" dirty="0"/>
              <a:t>f= 2</a:t>
            </a:r>
            <a:endParaRPr lang="en-US" altLang="en-US" dirty="0">
              <a:ea typeface="SimSun" pitchFamily="2" charset="-122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en-US" sz="2400" i="1" dirty="0"/>
              <a:t>f= 3</a:t>
            </a:r>
            <a:endParaRPr lang="en-US" altLang="en-US" dirty="0">
              <a:ea typeface="SimSun" pitchFamily="2" charset="-122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en-US" sz="2400" i="1" dirty="0"/>
              <a:t>f= 4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en-US" sz="2400" i="1" dirty="0"/>
              <a:t>f= 5</a:t>
            </a:r>
            <a:endParaRPr lang="en-US" altLang="en-US" dirty="0">
              <a:ea typeface="SimSun" pitchFamily="2" charset="-122"/>
            </a:endParaRPr>
          </a:p>
          <a:p>
            <a:pPr eaLnBrk="1" hangingPunct="1"/>
            <a:endParaRPr lang="en-US" altLang="en-US" sz="1800" i="1" dirty="0"/>
          </a:p>
        </p:txBody>
      </p:sp>
      <p:graphicFrame>
        <p:nvGraphicFramePr>
          <p:cNvPr id="117793" name="Group 33"/>
          <p:cNvGraphicFramePr>
            <a:graphicFrameLocks noGrp="1"/>
          </p:cNvGraphicFramePr>
          <p:nvPr>
            <p:ph sz="half" idx="2"/>
          </p:nvPr>
        </p:nvGraphicFramePr>
        <p:xfrm>
          <a:off x="4730750" y="1676400"/>
          <a:ext cx="3962400" cy="42672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0BAD4F5-4D7E-4DA9-A1A3-D70B1EACC192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3345" name="Rectangle 34"/>
          <p:cNvSpPr>
            <a:spLocks noChangeArrowheads="1"/>
          </p:cNvSpPr>
          <p:nvPr/>
        </p:nvSpPr>
        <p:spPr bwMode="auto">
          <a:xfrm>
            <a:off x="5638800" y="2743200"/>
            <a:ext cx="2133600" cy="20574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9C0D88F-B54C-5B24-EECA-143D2EFC5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4643438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solidFill>
                  <a:srgbClr val="FF3300"/>
                </a:solidFill>
                <a:ea typeface="SimSun" pitchFamily="2" charset="-122"/>
              </a:rPr>
              <a:t>Answer: </a:t>
            </a:r>
            <a:r>
              <a:rPr lang="en-US" altLang="zh-CN" dirty="0">
                <a:ea typeface="SimSun" pitchFamily="2" charset="-122"/>
              </a:rPr>
              <a:t>Class exercise 2</a:t>
            </a:r>
            <a:endParaRPr lang="en-US" altLang="en-US" dirty="0"/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2"/>
            <a:ext cx="4343400" cy="453072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zh-CN" sz="2600" dirty="0">
                <a:ea typeface="SimSun" pitchFamily="2" charset="-122"/>
              </a:rPr>
              <a:t>Find the </a:t>
            </a:r>
            <a:r>
              <a:rPr lang="en-US" altLang="en-US" sz="2600" i="1" dirty="0" err="1"/>
              <a:t>Rectangle_Feature_value</a:t>
            </a:r>
            <a:r>
              <a:rPr lang="en-US" altLang="zh-CN" sz="2600" dirty="0">
                <a:ea typeface="SimSun" pitchFamily="2" charset="-122"/>
              </a:rPr>
              <a:t> (f) of the box enclosed by the dotted line </a:t>
            </a:r>
          </a:p>
          <a:p>
            <a:pPr eaLnBrk="1" hangingPunct="1"/>
            <a:r>
              <a:rPr lang="en-US" altLang="en-US" sz="2600" i="1" dirty="0" err="1"/>
              <a:t>Rectangle_Feature_value</a:t>
            </a:r>
            <a:r>
              <a:rPr lang="en-US" altLang="en-US" sz="2600" i="1" dirty="0"/>
              <a:t> f=  </a:t>
            </a:r>
          </a:p>
          <a:p>
            <a:pPr eaLnBrk="1" hangingPunct="1"/>
            <a:r>
              <a:rPr lang="en-US" altLang="en-US" sz="2600" i="1" dirty="0"/>
              <a:t>∑ (pixel value in white area) – </a:t>
            </a:r>
            <a:br>
              <a:rPr lang="en-US" altLang="en-US" sz="2600" i="1" dirty="0"/>
            </a:br>
            <a:r>
              <a:rPr lang="en-US" altLang="en-US" sz="2600" i="1" dirty="0"/>
              <a:t>∑ (pixel value in shaded area)</a:t>
            </a:r>
          </a:p>
          <a:p>
            <a:pPr eaLnBrk="1" hangingPunct="1"/>
            <a:r>
              <a:rPr lang="en-US" altLang="en-US" sz="2600" i="1" dirty="0"/>
              <a:t>f=(4+8)-(6+2)=12-8=4 </a:t>
            </a:r>
          </a:p>
          <a:p>
            <a:pPr eaLnBrk="1" hangingPunct="1"/>
            <a:r>
              <a:rPr lang="en-US" altLang="en-US" sz="2800" i="1" dirty="0"/>
              <a:t>MC choices: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en-US" sz="2800" i="1" dirty="0"/>
              <a:t>f= 2</a:t>
            </a:r>
            <a:endParaRPr lang="en-US" altLang="en-US" sz="3600" dirty="0">
              <a:ea typeface="SimSun" pitchFamily="2" charset="-122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en-US" sz="2800" i="1" dirty="0"/>
              <a:t>f= 3</a:t>
            </a:r>
            <a:endParaRPr lang="en-US" altLang="en-US" sz="3600" dirty="0">
              <a:ea typeface="SimSun" pitchFamily="2" charset="-122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en-US" sz="2800" i="1" dirty="0">
                <a:solidFill>
                  <a:srgbClr val="FF0000"/>
                </a:solidFill>
              </a:rPr>
              <a:t>f= 4 (is correct)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en-US" sz="2800" i="1" dirty="0"/>
              <a:t>f= 5</a:t>
            </a:r>
            <a:endParaRPr lang="en-US" altLang="en-US" sz="3600" dirty="0">
              <a:ea typeface="SimSun" pitchFamily="2" charset="-122"/>
            </a:endParaRPr>
          </a:p>
          <a:p>
            <a:pPr eaLnBrk="1" hangingPunct="1"/>
            <a:endParaRPr lang="en-US" altLang="en-US" sz="2600" dirty="0">
              <a:ea typeface="SimSun" pitchFamily="2" charset="-122"/>
            </a:endParaRPr>
          </a:p>
        </p:txBody>
      </p:sp>
      <p:graphicFrame>
        <p:nvGraphicFramePr>
          <p:cNvPr id="117793" name="Group 33"/>
          <p:cNvGraphicFramePr>
            <a:graphicFrameLocks noGrp="1"/>
          </p:cNvGraphicFramePr>
          <p:nvPr>
            <p:ph sz="half" idx="2"/>
          </p:nvPr>
        </p:nvGraphicFramePr>
        <p:xfrm>
          <a:off x="5029200" y="1905000"/>
          <a:ext cx="3962400" cy="42672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573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4EE904D-2078-46AA-9B7D-49E4E574F332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7377" name="Rectangle 34"/>
          <p:cNvSpPr>
            <a:spLocks noChangeArrowheads="1"/>
          </p:cNvSpPr>
          <p:nvPr/>
        </p:nvSpPr>
        <p:spPr bwMode="auto">
          <a:xfrm>
            <a:off x="5943600" y="2971800"/>
            <a:ext cx="2133600" cy="20574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38857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3C316BC-C31A-4B97-BCA4-8A28FF0BACEB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altLang="en-US" sz="3000"/>
              <a:t>How to find features faster?</a:t>
            </a:r>
            <a:br>
              <a:rPr lang="en-US" altLang="en-US" sz="3000"/>
            </a:br>
            <a:r>
              <a:rPr lang="en-US" altLang="en-US" sz="3000"/>
              <a:t>Integral images fast calculation method </a:t>
            </a:r>
            <a:r>
              <a:rPr lang="en-US" altLang="zh-CN" sz="3000">
                <a:ea typeface="SimSun" pitchFamily="2" charset="-122"/>
              </a:rPr>
              <a:t>[Lazebnik09 ]</a:t>
            </a:r>
            <a:r>
              <a:rPr lang="en-US" altLang="zh-CN">
                <a:ea typeface="SimSun" pitchFamily="2" charset="-122"/>
              </a:rPr>
              <a:t> </a:t>
            </a:r>
            <a:endParaRPr lang="en-US" altLang="en-US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921250" cy="4530725"/>
          </a:xfrm>
        </p:spPr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i="1" dirty="0"/>
              <a:t>integral image = sum of all </a:t>
            </a:r>
            <a:r>
              <a:rPr lang="en-US" altLang="en-US" dirty="0"/>
              <a:t>pixel values above and to the left of (</a:t>
            </a:r>
            <a:r>
              <a:rPr lang="en-US" altLang="en-US" i="1" dirty="0" err="1"/>
              <a:t>x</a:t>
            </a:r>
            <a:r>
              <a:rPr lang="en-US" altLang="en-US" dirty="0" err="1"/>
              <a:t>,</a:t>
            </a:r>
            <a:r>
              <a:rPr lang="en-US" altLang="en-US" i="1" dirty="0" err="1"/>
              <a:t>y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Can be found very quickly by the </a:t>
            </a:r>
            <a:r>
              <a:rPr lang="en-US" altLang="en-US"/>
              <a:t>hardware system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5562600" y="1447800"/>
            <a:ext cx="2667000" cy="27432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400800" y="2438400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(x,y)</a:t>
            </a: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5562600" y="1447800"/>
            <a:ext cx="914400" cy="1143000"/>
          </a:xfrm>
          <a:prstGeom prst="rect">
            <a:avLst/>
          </a:prstGeom>
          <a:solidFill>
            <a:schemeClr val="accent5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833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Examples on </a:t>
            </a:r>
            <a:r>
              <a:rPr lang="en-US" altLang="en-US" sz="4400" dirty="0"/>
              <a:t>integral image </a:t>
            </a:r>
            <a:endParaRPr lang="en-US" altLang="en-US" dirty="0"/>
          </a:p>
        </p:txBody>
      </p:sp>
      <p:sp>
        <p:nvSpPr>
          <p:cNvPr id="16387" name="Content Placeholder 17"/>
          <p:cNvSpPr>
            <a:spLocks noGrp="1"/>
          </p:cNvSpPr>
          <p:nvPr>
            <p:ph idx="1"/>
          </p:nvPr>
        </p:nvSpPr>
        <p:spPr>
          <a:xfrm>
            <a:off x="446088" y="1108075"/>
            <a:ext cx="4114800" cy="4530725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The </a:t>
            </a:r>
            <a:r>
              <a:rPr lang="en-US" altLang="en-US" sz="2800" b="1" i="1" u="sng" dirty="0"/>
              <a:t>integral image </a:t>
            </a:r>
            <a:r>
              <a:rPr lang="en-US" altLang="en-US" sz="2800" i="1" dirty="0"/>
              <a:t>= sum of all </a:t>
            </a:r>
            <a:r>
              <a:rPr lang="en-US" altLang="en-US" sz="2800" dirty="0"/>
              <a:t>pixel values above and to the left of (</a:t>
            </a:r>
            <a:r>
              <a:rPr lang="en-US" altLang="en-US" sz="2800" i="1" dirty="0" err="1"/>
              <a:t>x</a:t>
            </a:r>
            <a:r>
              <a:rPr lang="en-US" altLang="en-US" sz="2800" dirty="0" err="1"/>
              <a:t>,</a:t>
            </a:r>
            <a:r>
              <a:rPr lang="en-US" altLang="en-US" sz="2800" i="1" dirty="0" err="1"/>
              <a:t>y</a:t>
            </a:r>
            <a:r>
              <a:rPr lang="en-US" altLang="en-US" sz="2800" dirty="0"/>
              <a:t>)</a:t>
            </a:r>
          </a:p>
          <a:p>
            <a:r>
              <a:rPr lang="en-US" altLang="en-US" sz="2800" dirty="0"/>
              <a:t>Pixel P is at (x=3,y=2)</a:t>
            </a:r>
          </a:p>
          <a:p>
            <a:pPr lvl="1"/>
            <a:r>
              <a:rPr lang="en-US" altLang="en-US" sz="2400" i="1" dirty="0"/>
              <a:t>integral image of P is =1+2+3+3+4+6</a:t>
            </a:r>
          </a:p>
          <a:p>
            <a:r>
              <a:rPr lang="en-US" altLang="en-US" sz="2800" i="1" dirty="0"/>
              <a:t>integral image of Q is </a:t>
            </a:r>
          </a:p>
          <a:p>
            <a:r>
              <a:rPr lang="en-US" altLang="en-US" sz="2800" i="1" dirty="0"/>
              <a:t>=1+2+3+3+4+6+5+2+4+0+2+3</a:t>
            </a:r>
          </a:p>
          <a:p>
            <a:endParaRPr lang="en-US" alt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7663783-A612-43C0-98B7-6809D7BD4FC8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Garamond" pitchFamily="18" charset="0"/>
            </a:endParaRP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4648200" y="1600200"/>
          <a:ext cx="4038600" cy="4530726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417" name="Text Box 32"/>
          <p:cNvSpPr txBox="1">
            <a:spLocks noChangeArrowheads="1"/>
          </p:cNvSpPr>
          <p:nvPr/>
        </p:nvSpPr>
        <p:spPr bwMode="auto">
          <a:xfrm>
            <a:off x="5394325" y="3617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7162800" y="3276600"/>
            <a:ext cx="3905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</a:t>
            </a:r>
          </a:p>
        </p:txBody>
      </p:sp>
      <p:sp>
        <p:nvSpPr>
          <p:cNvPr id="16419" name="Text Box 40"/>
          <p:cNvSpPr txBox="1">
            <a:spLocks noChangeArrowheads="1"/>
          </p:cNvSpPr>
          <p:nvPr/>
        </p:nvSpPr>
        <p:spPr bwMode="auto">
          <a:xfrm>
            <a:off x="4889500" y="942975"/>
            <a:ext cx="35131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Top-left corner(x,y)position=(1,1)</a:t>
            </a:r>
          </a:p>
        </p:txBody>
      </p:sp>
      <p:sp>
        <p:nvSpPr>
          <p:cNvPr id="16420" name="Line 41"/>
          <p:cNvSpPr>
            <a:spLocks noChangeShapeType="1"/>
          </p:cNvSpPr>
          <p:nvPr/>
        </p:nvSpPr>
        <p:spPr bwMode="auto">
          <a:xfrm>
            <a:off x="4419600" y="1524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537075" y="823913"/>
            <a:ext cx="3865563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6422" name="Text Box 34"/>
          <p:cNvSpPr txBox="1">
            <a:spLocks noChangeArrowheads="1"/>
          </p:cNvSpPr>
          <p:nvPr/>
        </p:nvSpPr>
        <p:spPr bwMode="auto">
          <a:xfrm>
            <a:off x="7162800" y="5024438"/>
            <a:ext cx="42386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Q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648200" y="1524000"/>
            <a:ext cx="426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72000" y="1527175"/>
            <a:ext cx="0" cy="4797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5" name="TextBox 23"/>
          <p:cNvSpPr txBox="1">
            <a:spLocks noChangeArrowheads="1"/>
          </p:cNvSpPr>
          <p:nvPr/>
        </p:nvSpPr>
        <p:spPr bwMode="auto">
          <a:xfrm>
            <a:off x="8305800" y="1073150"/>
            <a:ext cx="300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x</a:t>
            </a:r>
          </a:p>
        </p:txBody>
      </p:sp>
      <p:sp>
        <p:nvSpPr>
          <p:cNvPr id="16426" name="TextBox 24"/>
          <p:cNvSpPr txBox="1">
            <a:spLocks noChangeArrowheads="1"/>
          </p:cNvSpPr>
          <p:nvPr/>
        </p:nvSpPr>
        <p:spPr bwMode="auto">
          <a:xfrm>
            <a:off x="4267200" y="57150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81600" y="1433513"/>
            <a:ext cx="0" cy="6238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EC306C-0BC5-46ED-8B80-65399A6C0C3A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7412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 altLang="en-US" sz="3400"/>
              <a:t>Computing the integral image </a:t>
            </a:r>
            <a:r>
              <a:rPr lang="en-US" altLang="zh-CN" sz="3400">
                <a:ea typeface="SimSun" pitchFamily="2" charset="-122"/>
              </a:rPr>
              <a:t>[Lazebnik09 ]</a:t>
            </a:r>
            <a:r>
              <a:rPr lang="en-US" altLang="zh-CN" sz="3800">
                <a:ea typeface="SimSun" pitchFamily="2" charset="-122"/>
              </a:rPr>
              <a:t> </a:t>
            </a:r>
            <a:endParaRPr lang="en-US" altLang="en-US" sz="38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818063"/>
            <a:ext cx="8763000" cy="1181100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n-US" sz="2000" dirty="0" err="1">
                <a:solidFill>
                  <a:schemeClr val="accent6"/>
                </a:solidFill>
              </a:rPr>
              <a:t>Cumulative</a:t>
            </a:r>
            <a:r>
              <a:rPr lang="es-ES" altLang="en-US" sz="2000" dirty="0">
                <a:solidFill>
                  <a:schemeClr val="accent6"/>
                </a:solidFill>
              </a:rPr>
              <a:t> </a:t>
            </a:r>
            <a:r>
              <a:rPr lang="es-ES" altLang="en-US" sz="2000" dirty="0" err="1">
                <a:solidFill>
                  <a:schemeClr val="accent6"/>
                </a:solidFill>
              </a:rPr>
              <a:t>row</a:t>
            </a:r>
            <a:r>
              <a:rPr lang="es-ES" altLang="en-US" sz="2000" dirty="0">
                <a:solidFill>
                  <a:schemeClr val="accent6"/>
                </a:solidFill>
              </a:rPr>
              <a:t> sum</a:t>
            </a:r>
            <a:r>
              <a:rPr lang="es-ES" altLang="en-US" sz="2000" dirty="0"/>
              <a:t>: </a:t>
            </a:r>
            <a:r>
              <a:rPr lang="es-ES" altLang="en-US" sz="2000" dirty="0" err="1"/>
              <a:t>row_s</a:t>
            </a:r>
            <a:r>
              <a:rPr lang="es-ES" altLang="en-US" sz="2000" dirty="0"/>
              <a:t>(x, y) = </a:t>
            </a:r>
            <a:r>
              <a:rPr lang="es-ES" altLang="en-US" sz="2000" dirty="0" err="1"/>
              <a:t>row_s</a:t>
            </a:r>
            <a:r>
              <a:rPr lang="es-ES" altLang="en-US" sz="2000" dirty="0"/>
              <a:t>(x–1, y) + i(x, y)</a:t>
            </a:r>
          </a:p>
          <a:p>
            <a:pPr eaLnBrk="1" hangingPunct="1"/>
            <a:r>
              <a:rPr lang="es-ES" altLang="en-US" sz="2000" dirty="0"/>
              <a:t> </a:t>
            </a:r>
          </a:p>
          <a:p>
            <a:r>
              <a:rPr lang="es-ES" altLang="en-US" sz="2000" dirty="0">
                <a:solidFill>
                  <a:schemeClr val="accent1"/>
                </a:solidFill>
              </a:rPr>
              <a:t>Integral </a:t>
            </a:r>
            <a:r>
              <a:rPr lang="es-ES" altLang="en-US" sz="2000" dirty="0" err="1">
                <a:solidFill>
                  <a:schemeClr val="accent1"/>
                </a:solidFill>
              </a:rPr>
              <a:t>image</a:t>
            </a:r>
            <a:r>
              <a:rPr lang="es-ES" altLang="en-US" sz="2000" dirty="0">
                <a:solidFill>
                  <a:schemeClr val="accent1"/>
                </a:solidFill>
              </a:rPr>
              <a:t> </a:t>
            </a:r>
            <a:r>
              <a:rPr lang="es-ES" altLang="en-US" sz="2000" dirty="0"/>
              <a:t>: </a:t>
            </a:r>
            <a:r>
              <a:rPr lang="es-ES" altLang="en-US" sz="2000" dirty="0" err="1"/>
              <a:t>Integral_img_ii</a:t>
            </a:r>
            <a:r>
              <a:rPr lang="es-ES" altLang="en-US" sz="2000" dirty="0"/>
              <a:t>(x, y) = </a:t>
            </a:r>
            <a:r>
              <a:rPr lang="es-ES" altLang="en-US" sz="2000" dirty="0" err="1"/>
              <a:t>Integral_img_ii</a:t>
            </a:r>
            <a:r>
              <a:rPr lang="es-ES" altLang="en-US" sz="2000" dirty="0"/>
              <a:t>(x, y−1) + </a:t>
            </a:r>
            <a:r>
              <a:rPr lang="es-ES" altLang="en-US" sz="2000" dirty="0" err="1"/>
              <a:t>row_s</a:t>
            </a:r>
            <a:r>
              <a:rPr lang="es-ES" altLang="en-US" sz="2000" dirty="0"/>
              <a:t>(x, y)</a:t>
            </a:r>
          </a:p>
          <a:p>
            <a:pPr eaLnBrk="1" hangingPunct="1"/>
            <a:endParaRPr lang="en-US" altLang="en-US" sz="1900" dirty="0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1371600" y="1143000"/>
            <a:ext cx="6172200" cy="3352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371600" y="1143000"/>
            <a:ext cx="32004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1371600" y="2895600"/>
            <a:ext cx="2743200" cy="4572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1393031" y="1997372"/>
            <a:ext cx="33473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/>
              <a:t>Integral_img_ii</a:t>
            </a:r>
            <a:r>
              <a:rPr lang="en-US" altLang="en-US" sz="2400" b="1" dirty="0"/>
              <a:t>(x, y-1)</a:t>
            </a:r>
          </a:p>
        </p:txBody>
      </p: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2080846" y="2906713"/>
            <a:ext cx="2066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/>
              <a:t>row_s</a:t>
            </a:r>
            <a:r>
              <a:rPr lang="en-US" altLang="en-US" sz="2400" b="1" dirty="0"/>
              <a:t>(x-1, y)</a:t>
            </a:r>
          </a:p>
        </p:txBody>
      </p:sp>
      <p:sp>
        <p:nvSpPr>
          <p:cNvPr id="17420" name="TextBox 16"/>
          <p:cNvSpPr txBox="1">
            <a:spLocks noChangeArrowheads="1"/>
          </p:cNvSpPr>
          <p:nvPr/>
        </p:nvSpPr>
        <p:spPr bwMode="auto">
          <a:xfrm>
            <a:off x="5257800" y="3500438"/>
            <a:ext cx="98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/>
              <a:t>i</a:t>
            </a:r>
            <a:r>
              <a:rPr lang="en-US" altLang="en-US" sz="2400" b="1" dirty="0"/>
              <a:t>(x, y)</a:t>
            </a:r>
          </a:p>
        </p:txBody>
      </p:sp>
      <p:cxnSp>
        <p:nvCxnSpPr>
          <p:cNvPr id="17421" name="Straight Arrow Connector 17"/>
          <p:cNvCxnSpPr>
            <a:cxnSpLocks noChangeShapeType="1"/>
            <a:stCxn id="17420" idx="1"/>
          </p:cNvCxnSpPr>
          <p:nvPr/>
        </p:nvCxnSpPr>
        <p:spPr bwMode="auto">
          <a:xfrm rot="10800000">
            <a:off x="4343400" y="3124200"/>
            <a:ext cx="914400" cy="6080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2" name="TextBox 1"/>
          <p:cNvSpPr txBox="1">
            <a:spLocks noChangeArrowheads="1"/>
          </p:cNvSpPr>
          <p:nvPr/>
        </p:nvSpPr>
        <p:spPr bwMode="auto">
          <a:xfrm>
            <a:off x="812800" y="1060450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(x=1,y=1)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114800" y="2422822"/>
            <a:ext cx="457200" cy="457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5322887" y="2664619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/>
              <a:t>i</a:t>
            </a:r>
            <a:r>
              <a:rPr lang="en-US" altLang="en-US" sz="2400" b="1" dirty="0"/>
              <a:t>(x, y-1)</a:t>
            </a:r>
          </a:p>
        </p:txBody>
      </p:sp>
      <p:cxnSp>
        <p:nvCxnSpPr>
          <p:cNvPr id="17" name="Straight Arrow Connector 17"/>
          <p:cNvCxnSpPr>
            <a:cxnSpLocks noChangeShapeType="1"/>
            <a:stCxn id="16" idx="1"/>
          </p:cNvCxnSpPr>
          <p:nvPr/>
        </p:nvCxnSpPr>
        <p:spPr bwMode="auto">
          <a:xfrm flipH="1" flipV="1">
            <a:off x="4457701" y="2766218"/>
            <a:ext cx="865186" cy="12923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5"/>
          <p:cNvCxnSpPr/>
          <p:nvPr/>
        </p:nvCxnSpPr>
        <p:spPr>
          <a:xfrm>
            <a:off x="3048000" y="5181600"/>
            <a:ext cx="39624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362200" y="3435350"/>
            <a:ext cx="1785237" cy="1417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7E58FFE-51A0-4F9B-B699-194FE33EC835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7924800" cy="863600"/>
          </a:xfrm>
        </p:spPr>
        <p:txBody>
          <a:bodyPr anchor="ctr"/>
          <a:lstStyle/>
          <a:p>
            <a:pPr eaLnBrk="1" hangingPunct="1"/>
            <a:r>
              <a:rPr lang="en-US" altLang="en-US" sz="3000"/>
              <a:t>Calculate sum within a rectangle</a:t>
            </a:r>
            <a:r>
              <a:rPr lang="en-US" altLang="zh-CN" sz="3000">
                <a:ea typeface="SimSun" pitchFamily="2" charset="-122"/>
              </a:rPr>
              <a:t> </a:t>
            </a:r>
            <a:endParaRPr lang="en-US" altLang="en-US" sz="3800"/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4572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/>
              <a:t>A,B,C,D are the values of the integral images at the corners of the rectangle 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/>
              <a:t>The sum of image values inside R is: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200"/>
              <a:t>   Area_R = A – B – C + 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/>
              <a:t>If A,B,C,D are found , only 3 additions are needed to find Area_R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/>
              <a:t>Calculations of areas can reused for other windows.</a:t>
            </a:r>
          </a:p>
        </p:txBody>
      </p:sp>
      <p:grpSp>
        <p:nvGrpSpPr>
          <p:cNvPr id="18438" name="Group 16"/>
          <p:cNvGrpSpPr>
            <a:grpSpLocks/>
          </p:cNvGrpSpPr>
          <p:nvPr/>
        </p:nvGrpSpPr>
        <p:grpSpPr bwMode="auto">
          <a:xfrm>
            <a:off x="5257800" y="1447800"/>
            <a:ext cx="3886200" cy="3200400"/>
            <a:chOff x="1536" y="2736"/>
            <a:chExt cx="1584" cy="1200"/>
          </a:xfrm>
        </p:grpSpPr>
        <p:sp>
          <p:nvSpPr>
            <p:cNvPr id="18440" name="Rectangle 10"/>
            <p:cNvSpPr>
              <a:spLocks noChangeArrowheads="1"/>
            </p:cNvSpPr>
            <p:nvPr/>
          </p:nvSpPr>
          <p:spPr bwMode="auto">
            <a:xfrm>
              <a:off x="1536" y="2736"/>
              <a:ext cx="1584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41" name="Rectangle 11"/>
            <p:cNvSpPr>
              <a:spLocks noChangeArrowheads="1"/>
            </p:cNvSpPr>
            <p:nvPr/>
          </p:nvSpPr>
          <p:spPr bwMode="auto">
            <a:xfrm>
              <a:off x="1968" y="2928"/>
              <a:ext cx="672" cy="4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1889" y="2859"/>
              <a:ext cx="142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</a:t>
              </a:r>
            </a:p>
          </p:txBody>
        </p:sp>
        <p:sp>
          <p:nvSpPr>
            <p:cNvPr id="18443" name="Text Box 13"/>
            <p:cNvSpPr txBox="1">
              <a:spLocks noChangeArrowheads="1"/>
            </p:cNvSpPr>
            <p:nvPr/>
          </p:nvSpPr>
          <p:spPr bwMode="auto">
            <a:xfrm>
              <a:off x="1889" y="3344"/>
              <a:ext cx="142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sp>
          <p:nvSpPr>
            <p:cNvPr id="18444" name="Text Box 14"/>
            <p:cNvSpPr txBox="1">
              <a:spLocks noChangeArrowheads="1"/>
            </p:cNvSpPr>
            <p:nvPr/>
          </p:nvSpPr>
          <p:spPr bwMode="auto">
            <a:xfrm>
              <a:off x="2617" y="3339"/>
              <a:ext cx="137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18445" name="Text Box 15"/>
            <p:cNvSpPr txBox="1">
              <a:spLocks noChangeArrowheads="1"/>
            </p:cNvSpPr>
            <p:nvPr/>
          </p:nvSpPr>
          <p:spPr bwMode="auto">
            <a:xfrm>
              <a:off x="2589" y="2855"/>
              <a:ext cx="137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B</a:t>
              </a:r>
            </a:p>
          </p:txBody>
        </p:sp>
      </p:grpSp>
      <p:sp>
        <p:nvSpPr>
          <p:cNvPr id="18439" name="Text Box 17"/>
          <p:cNvSpPr txBox="1">
            <a:spLocks noChangeArrowheads="1"/>
          </p:cNvSpPr>
          <p:nvPr/>
        </p:nvSpPr>
        <p:spPr bwMode="auto">
          <a:xfrm>
            <a:off x="6318250" y="2092325"/>
            <a:ext cx="20208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For the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Rectangle 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Area is Area_R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4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000">
                <a:ea typeface="SimSun" pitchFamily="2" charset="-122"/>
              </a:rPr>
              <a:t>Why do we need to find pixel sum of rectangles?</a:t>
            </a:r>
            <a:br>
              <a:rPr lang="en-US" altLang="zh-CN" sz="3000">
                <a:ea typeface="SimSun" pitchFamily="2" charset="-122"/>
              </a:rPr>
            </a:br>
            <a:r>
              <a:rPr lang="en-US" altLang="zh-CN" sz="3000">
                <a:ea typeface="SimSun" pitchFamily="2" charset="-122"/>
              </a:rPr>
              <a:t>Answer: We want to get face features</a:t>
            </a:r>
            <a:endParaRPr lang="en-US" altLang="en-US" sz="3000"/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zh-CN" sz="2200">
                <a:ea typeface="SimSun" pitchFamily="2" charset="-122"/>
              </a:rPr>
              <a:t>You may consider these features as face features</a:t>
            </a:r>
          </a:p>
          <a:p>
            <a:pPr lvl="1" eaLnBrk="1" hangingPunct="1"/>
            <a:r>
              <a:rPr lang="en-US" altLang="zh-CN" sz="2000">
                <a:ea typeface="SimSun" pitchFamily="2" charset="-122"/>
              </a:rPr>
              <a:t>Left Eye: </a:t>
            </a:r>
            <a:r>
              <a:rPr lang="en-US" altLang="zh-CN" sz="1600">
                <a:ea typeface="SimSun" pitchFamily="2" charset="-122"/>
              </a:rPr>
              <a:t>(Area_A-Area_B)</a:t>
            </a:r>
            <a:endParaRPr lang="en-US" altLang="zh-CN" sz="2000">
              <a:ea typeface="SimSun" pitchFamily="2" charset="-122"/>
            </a:endParaRPr>
          </a:p>
          <a:p>
            <a:pPr lvl="1" eaLnBrk="1" hangingPunct="1"/>
            <a:endParaRPr lang="en-US" altLang="zh-CN" sz="2000">
              <a:ea typeface="SimSun" pitchFamily="2" charset="-122"/>
            </a:endParaRPr>
          </a:p>
          <a:p>
            <a:pPr lvl="1" eaLnBrk="1" hangingPunct="1"/>
            <a:r>
              <a:rPr lang="en-US" altLang="zh-CN" sz="2000">
                <a:ea typeface="SimSun" pitchFamily="2" charset="-122"/>
              </a:rPr>
              <a:t>Nose :</a:t>
            </a:r>
            <a:r>
              <a:rPr lang="en-US" altLang="zh-CN" sz="1600">
                <a:ea typeface="SimSun" pitchFamily="2" charset="-122"/>
              </a:rPr>
              <a:t>(Area_C+Area_E-Area_D)</a:t>
            </a:r>
          </a:p>
          <a:p>
            <a:pPr lvl="1" eaLnBrk="1" hangingPunct="1"/>
            <a:r>
              <a:rPr lang="en-US" altLang="zh-CN" sz="2000">
                <a:ea typeface="SimSun" pitchFamily="2" charset="-122"/>
              </a:rPr>
              <a:t>Mouth:</a:t>
            </a:r>
            <a:r>
              <a:rPr lang="en-US" altLang="zh-CN" sz="1600">
                <a:ea typeface="SimSun" pitchFamily="2" charset="-122"/>
              </a:rPr>
              <a:t>(Area_F+Area_H-Area_G)</a:t>
            </a:r>
            <a:endParaRPr lang="en-US" altLang="zh-CN" sz="2000">
              <a:ea typeface="SimSun" pitchFamily="2" charset="-122"/>
            </a:endParaRPr>
          </a:p>
          <a:p>
            <a:pPr lvl="1" eaLnBrk="1" hangingPunct="1"/>
            <a:endParaRPr lang="en-US" altLang="zh-CN" sz="2000">
              <a:ea typeface="SimSun" pitchFamily="2" charset="-122"/>
            </a:endParaRPr>
          </a:p>
          <a:p>
            <a:pPr eaLnBrk="1" hangingPunct="1"/>
            <a:r>
              <a:rPr lang="en-US" altLang="zh-CN" sz="2200">
                <a:ea typeface="SimSun" pitchFamily="2" charset="-122"/>
              </a:rPr>
              <a:t>They can be different sizes, polarity and aspect ratios</a:t>
            </a:r>
            <a:endParaRPr lang="en-US" altLang="en-US" sz="2200">
              <a:ea typeface="SimSun" pitchFamily="2" charset="-122"/>
            </a:endParaRPr>
          </a:p>
        </p:txBody>
      </p:sp>
      <p:sp>
        <p:nvSpPr>
          <p:cNvPr id="1946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/>
              <a:t> </a:t>
            </a:r>
          </a:p>
        </p:txBody>
      </p:sp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C8C870-BBE1-4A8D-9013-1ADE8069F75D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6096000" y="34290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553200" y="3429000"/>
            <a:ext cx="381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5867400" y="2667000"/>
            <a:ext cx="533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5867400" y="2971800"/>
            <a:ext cx="5334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6324600" y="4191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6324600" y="4343400"/>
            <a:ext cx="914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7086600" y="2667000"/>
            <a:ext cx="533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7086600" y="2971800"/>
            <a:ext cx="5334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4419600" y="3294063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 flipV="1">
            <a:off x="44196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6"/>
          <p:cNvSpPr>
            <a:spLocks noChangeShapeType="1"/>
          </p:cNvSpPr>
          <p:nvPr/>
        </p:nvSpPr>
        <p:spPr bwMode="auto">
          <a:xfrm>
            <a:off x="4572000" y="36576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477000" y="2590800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772400" y="3048000"/>
            <a:ext cx="349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6324600" y="32766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6934200" y="3505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 flipV="1">
            <a:off x="7391400" y="3733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5105400" y="1752600"/>
            <a:ext cx="3200400" cy="3810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8305800" y="3962400"/>
            <a:ext cx="3619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H="1">
            <a:off x="7239000" y="41148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H="1">
            <a:off x="7010400" y="4419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H="1" flipV="1">
            <a:off x="7239000" y="45720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13388" y="6307138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  <a:endParaRPr lang="en-US" altLang="zh-CN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BB488B7-AAEC-4463-AC0C-DF414CEE288F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5334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altLang="en-US" sz="3800"/>
              <a:t>Face feature and example </a:t>
            </a:r>
            <a:endParaRPr lang="en-US" altLang="en-US" sz="1400"/>
          </a:p>
        </p:txBody>
      </p:sp>
      <p:pic>
        <p:nvPicPr>
          <p:cNvPr id="20484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281940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486" name="Group 5"/>
          <p:cNvGrpSpPr>
            <a:grpSpLocks/>
          </p:cNvGrpSpPr>
          <p:nvPr/>
        </p:nvGrpSpPr>
        <p:grpSpPr bwMode="auto">
          <a:xfrm>
            <a:off x="1066800" y="1447800"/>
            <a:ext cx="1652588" cy="1028700"/>
            <a:chOff x="144" y="1296"/>
            <a:chExt cx="864" cy="864"/>
          </a:xfrm>
        </p:grpSpPr>
        <p:sp>
          <p:nvSpPr>
            <p:cNvPr id="20522" name="Rectangle 6"/>
            <p:cNvSpPr>
              <a:spLocks noChangeArrowheads="1"/>
            </p:cNvSpPr>
            <p:nvPr/>
          </p:nvSpPr>
          <p:spPr bwMode="auto">
            <a:xfrm>
              <a:off x="144" y="1296"/>
              <a:ext cx="864" cy="432"/>
            </a:xfrm>
            <a:prstGeom prst="rect">
              <a:avLst/>
            </a:prstGeom>
            <a:solidFill>
              <a:srgbClr val="000000">
                <a:alpha val="67058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20523" name="Rectangle 7"/>
            <p:cNvSpPr>
              <a:spLocks noChangeArrowheads="1"/>
            </p:cNvSpPr>
            <p:nvPr/>
          </p:nvSpPr>
          <p:spPr bwMode="auto">
            <a:xfrm>
              <a:off x="144" y="1728"/>
              <a:ext cx="864" cy="432"/>
            </a:xfrm>
            <a:prstGeom prst="rect">
              <a:avLst/>
            </a:prstGeom>
            <a:solidFill>
              <a:srgbClr val="FFFFFF">
                <a:alpha val="67058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</p:grp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5181600" y="1371600"/>
            <a:ext cx="882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-1</a:t>
            </a: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5072063" y="1814513"/>
            <a:ext cx="881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+2</a:t>
            </a:r>
          </a:p>
        </p:txBody>
      </p:sp>
      <p:sp>
        <p:nvSpPr>
          <p:cNvPr id="20489" name="AutoShape 34"/>
          <p:cNvSpPr>
            <a:spLocks noChangeArrowheads="1"/>
          </p:cNvSpPr>
          <p:nvPr/>
        </p:nvSpPr>
        <p:spPr bwMode="auto">
          <a:xfrm>
            <a:off x="3429000" y="1524000"/>
            <a:ext cx="1143000" cy="6096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FFCC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pic>
        <p:nvPicPr>
          <p:cNvPr id="20490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12954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609600" y="5181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face</a:t>
            </a:r>
          </a:p>
        </p:txBody>
      </p:sp>
      <p:sp>
        <p:nvSpPr>
          <p:cNvPr id="20492" name="Text Box 22"/>
          <p:cNvSpPr txBox="1">
            <a:spLocks noChangeArrowheads="1"/>
          </p:cNvSpPr>
          <p:nvPr/>
        </p:nvSpPr>
        <p:spPr bwMode="auto">
          <a:xfrm>
            <a:off x="4572000" y="9906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Shaded area</a:t>
            </a:r>
          </a:p>
        </p:txBody>
      </p:sp>
      <p:sp>
        <p:nvSpPr>
          <p:cNvPr id="20493" name="Text Box 23"/>
          <p:cNvSpPr txBox="1">
            <a:spLocks noChangeArrowheads="1"/>
          </p:cNvSpPr>
          <p:nvPr/>
        </p:nvSpPr>
        <p:spPr bwMode="auto">
          <a:xfrm>
            <a:off x="4876800" y="1703388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White area</a:t>
            </a:r>
          </a:p>
        </p:txBody>
      </p:sp>
      <p:sp>
        <p:nvSpPr>
          <p:cNvPr id="20494" name="Text Box 24"/>
          <p:cNvSpPr txBox="1">
            <a:spLocks noChangeArrowheads="1"/>
          </p:cNvSpPr>
          <p:nvPr/>
        </p:nvSpPr>
        <p:spPr bwMode="auto">
          <a:xfrm>
            <a:off x="3636963" y="2016125"/>
            <a:ext cx="49530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F=</a:t>
            </a:r>
            <a:r>
              <a:rPr lang="en-US" altLang="en-US" sz="1800" dirty="0" err="1"/>
              <a:t>Feat_val</a:t>
            </a:r>
            <a:r>
              <a:rPr lang="en-US" altLang="en-US" sz="1800" dirty="0"/>
              <a:t> =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pixel sum in white area - pixel sum in shaded area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Example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/>
              <a:t>Pixel sum in white area= 216+102+78+129+210+111=846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dirty="0"/>
              <a:t>Pixel sum in shared area= 10+20+4+7+45+7=93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/>
              <a:t>Feat_val</a:t>
            </a:r>
            <a:r>
              <a:rPr lang="en-US" altLang="en-US" sz="1800" dirty="0"/>
              <a:t>=F=846-93=753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If F&gt;threshold,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      feature= +1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Else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      feature= -1   End if;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If we can choose threshold =700 , so feature is +1.</a:t>
            </a:r>
          </a:p>
        </p:txBody>
      </p:sp>
      <p:graphicFrame>
        <p:nvGraphicFramePr>
          <p:cNvPr id="23607" name="Group 55"/>
          <p:cNvGraphicFramePr>
            <a:graphicFrameLocks noGrp="1"/>
          </p:cNvGraphicFramePr>
          <p:nvPr/>
        </p:nvGraphicFramePr>
        <p:xfrm>
          <a:off x="6400800" y="838200"/>
          <a:ext cx="2133600" cy="1463676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216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17" name="AutoShape 56"/>
          <p:cNvSpPr>
            <a:spLocks/>
          </p:cNvSpPr>
          <p:nvPr/>
        </p:nvSpPr>
        <p:spPr bwMode="auto">
          <a:xfrm>
            <a:off x="2971800" y="14478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518" name="AutoShape 57"/>
          <p:cNvSpPr>
            <a:spLocks/>
          </p:cNvSpPr>
          <p:nvPr/>
        </p:nvSpPr>
        <p:spPr bwMode="auto">
          <a:xfrm>
            <a:off x="3124200" y="1447800"/>
            <a:ext cx="152400" cy="762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519" name="AutoShape 58"/>
          <p:cNvSpPr>
            <a:spLocks/>
          </p:cNvSpPr>
          <p:nvPr/>
        </p:nvSpPr>
        <p:spPr bwMode="auto">
          <a:xfrm>
            <a:off x="6019800" y="990600"/>
            <a:ext cx="228600" cy="381000"/>
          </a:xfrm>
          <a:prstGeom prst="leftBrace">
            <a:avLst>
              <a:gd name="adj1" fmla="val 1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520" name="AutoShape 59"/>
          <p:cNvSpPr>
            <a:spLocks/>
          </p:cNvSpPr>
          <p:nvPr/>
        </p:nvSpPr>
        <p:spPr bwMode="auto">
          <a:xfrm>
            <a:off x="6096000" y="1752600"/>
            <a:ext cx="228600" cy="381000"/>
          </a:xfrm>
          <a:prstGeom prst="leftBrace">
            <a:avLst>
              <a:gd name="adj1" fmla="val 1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521" name="Text Box 60"/>
          <p:cNvSpPr txBox="1">
            <a:spLocks noChangeArrowheads="1"/>
          </p:cNvSpPr>
          <p:nvPr/>
        </p:nvSpPr>
        <p:spPr bwMode="auto">
          <a:xfrm>
            <a:off x="6400800" y="228600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Pixel values inside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areas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Face interface</a:t>
            </a:r>
          </a:p>
          <a:p>
            <a:pPr lvl="1" eaLnBrk="1" hangingPunct="1"/>
            <a:r>
              <a:rPr lang="en-US" altLang="en-US"/>
              <a:t>Face detection</a:t>
            </a:r>
          </a:p>
          <a:p>
            <a:pPr lvl="1" eaLnBrk="1" hangingPunct="1"/>
            <a:r>
              <a:rPr lang="en-US" altLang="en-US"/>
              <a:t>Face recognition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2CDC97D-E0A6-487F-9F11-E8993199B593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21336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3124200" y="3657600"/>
            <a:ext cx="1692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Face detection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5410200" y="3657600"/>
            <a:ext cx="188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Face recognition</a:t>
            </a: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4876800" y="3810000"/>
            <a:ext cx="5286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91000"/>
            <a:ext cx="2286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3" descr="MC900433873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3200400" y="46482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3352800" y="5257800"/>
            <a:ext cx="3810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10" name="Rectangle 17"/>
          <p:cNvSpPr>
            <a:spLocks noChangeArrowheads="1"/>
          </p:cNvSpPr>
          <p:nvPr/>
        </p:nvSpPr>
        <p:spPr bwMode="auto">
          <a:xfrm>
            <a:off x="4114800" y="45720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11" name="Rectangle 18"/>
          <p:cNvSpPr>
            <a:spLocks noChangeArrowheads="1"/>
          </p:cNvSpPr>
          <p:nvPr/>
        </p:nvSpPr>
        <p:spPr bwMode="auto">
          <a:xfrm>
            <a:off x="4572000" y="53340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12" name="Rectangle 19"/>
          <p:cNvSpPr>
            <a:spLocks noChangeArrowheads="1"/>
          </p:cNvSpPr>
          <p:nvPr/>
        </p:nvSpPr>
        <p:spPr bwMode="auto">
          <a:xfrm>
            <a:off x="4343400" y="48768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13" name="Rectangle 20"/>
          <p:cNvSpPr>
            <a:spLocks noChangeArrowheads="1"/>
          </p:cNvSpPr>
          <p:nvPr/>
        </p:nvSpPr>
        <p:spPr bwMode="auto">
          <a:xfrm>
            <a:off x="3733800" y="48006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14" name="Rectangle 21"/>
          <p:cNvSpPr>
            <a:spLocks noChangeArrowheads="1"/>
          </p:cNvSpPr>
          <p:nvPr/>
        </p:nvSpPr>
        <p:spPr bwMode="auto">
          <a:xfrm>
            <a:off x="3886200" y="52578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15" name="Rectangle 23"/>
          <p:cNvSpPr>
            <a:spLocks noChangeArrowheads="1"/>
          </p:cNvSpPr>
          <p:nvPr/>
        </p:nvSpPr>
        <p:spPr bwMode="auto">
          <a:xfrm>
            <a:off x="2667000" y="48006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16" name="Rectangle 24"/>
          <p:cNvSpPr>
            <a:spLocks noChangeArrowheads="1"/>
          </p:cNvSpPr>
          <p:nvPr/>
        </p:nvSpPr>
        <p:spPr bwMode="auto">
          <a:xfrm>
            <a:off x="2590800" y="54102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17" name="Line 25"/>
          <p:cNvSpPr>
            <a:spLocks noChangeShapeType="1"/>
          </p:cNvSpPr>
          <p:nvPr/>
        </p:nvSpPr>
        <p:spPr bwMode="auto">
          <a:xfrm flipH="1">
            <a:off x="3581400" y="4038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26"/>
          <p:cNvSpPr>
            <a:spLocks noChangeShapeType="1"/>
          </p:cNvSpPr>
          <p:nvPr/>
        </p:nvSpPr>
        <p:spPr bwMode="auto">
          <a:xfrm>
            <a:off x="38100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Text Box 27"/>
          <p:cNvSpPr txBox="1">
            <a:spLocks noChangeArrowheads="1"/>
          </p:cNvSpPr>
          <p:nvPr/>
        </p:nvSpPr>
        <p:spPr bwMode="auto">
          <a:xfrm>
            <a:off x="7740650" y="3429000"/>
            <a:ext cx="1403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Mr.Chan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Prof..Cheng</a:t>
            </a:r>
          </a:p>
        </p:txBody>
      </p:sp>
      <p:pic>
        <p:nvPicPr>
          <p:cNvPr id="4120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2286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21" name="Rectangle 31"/>
          <p:cNvSpPr>
            <a:spLocks noChangeArrowheads="1"/>
          </p:cNvSpPr>
          <p:nvPr/>
        </p:nvSpPr>
        <p:spPr bwMode="auto">
          <a:xfrm>
            <a:off x="5943600" y="47244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22" name="Rectangle 32"/>
          <p:cNvSpPr>
            <a:spLocks noChangeArrowheads="1"/>
          </p:cNvSpPr>
          <p:nvPr/>
        </p:nvSpPr>
        <p:spPr bwMode="auto">
          <a:xfrm>
            <a:off x="6096000" y="5334000"/>
            <a:ext cx="3810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23" name="Rectangle 33"/>
          <p:cNvSpPr>
            <a:spLocks noChangeArrowheads="1"/>
          </p:cNvSpPr>
          <p:nvPr/>
        </p:nvSpPr>
        <p:spPr bwMode="auto">
          <a:xfrm>
            <a:off x="6858000" y="46482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24" name="Rectangle 34"/>
          <p:cNvSpPr>
            <a:spLocks noChangeArrowheads="1"/>
          </p:cNvSpPr>
          <p:nvPr/>
        </p:nvSpPr>
        <p:spPr bwMode="auto">
          <a:xfrm>
            <a:off x="7315200" y="54102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25" name="Rectangle 35"/>
          <p:cNvSpPr>
            <a:spLocks noChangeArrowheads="1"/>
          </p:cNvSpPr>
          <p:nvPr/>
        </p:nvSpPr>
        <p:spPr bwMode="auto">
          <a:xfrm>
            <a:off x="7086600" y="49530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26" name="Rectangle 36"/>
          <p:cNvSpPr>
            <a:spLocks noChangeArrowheads="1"/>
          </p:cNvSpPr>
          <p:nvPr/>
        </p:nvSpPr>
        <p:spPr bwMode="auto">
          <a:xfrm>
            <a:off x="6477000" y="48768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27" name="Rectangle 37"/>
          <p:cNvSpPr>
            <a:spLocks noChangeArrowheads="1"/>
          </p:cNvSpPr>
          <p:nvPr/>
        </p:nvSpPr>
        <p:spPr bwMode="auto">
          <a:xfrm>
            <a:off x="6629400" y="53340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28" name="Rectangle 38"/>
          <p:cNvSpPr>
            <a:spLocks noChangeArrowheads="1"/>
          </p:cNvSpPr>
          <p:nvPr/>
        </p:nvSpPr>
        <p:spPr bwMode="auto">
          <a:xfrm>
            <a:off x="5410200" y="48768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29" name="Rectangle 39"/>
          <p:cNvSpPr>
            <a:spLocks noChangeArrowheads="1"/>
          </p:cNvSpPr>
          <p:nvPr/>
        </p:nvSpPr>
        <p:spPr bwMode="auto">
          <a:xfrm>
            <a:off x="5334000" y="54864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4130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91000"/>
            <a:ext cx="2286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31" name="Line 28"/>
          <p:cNvSpPr>
            <a:spLocks noChangeShapeType="1"/>
          </p:cNvSpPr>
          <p:nvPr/>
        </p:nvSpPr>
        <p:spPr bwMode="auto">
          <a:xfrm flipH="1">
            <a:off x="6781800" y="3810000"/>
            <a:ext cx="1447800" cy="1066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41"/>
          <p:cNvSpPr>
            <a:spLocks noChangeShapeType="1"/>
          </p:cNvSpPr>
          <p:nvPr/>
        </p:nvSpPr>
        <p:spPr bwMode="auto">
          <a:xfrm flipH="1">
            <a:off x="6934200" y="4343400"/>
            <a:ext cx="1524000" cy="1143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Text Box 42"/>
          <p:cNvSpPr txBox="1">
            <a:spLocks noChangeArrowheads="1"/>
          </p:cNvSpPr>
          <p:nvPr/>
        </p:nvSpPr>
        <p:spPr bwMode="auto">
          <a:xfrm>
            <a:off x="5638800" y="2057400"/>
            <a:ext cx="1704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Face database</a:t>
            </a:r>
          </a:p>
        </p:txBody>
      </p:sp>
      <p:sp>
        <p:nvSpPr>
          <p:cNvPr id="4134" name="Line 43"/>
          <p:cNvSpPr>
            <a:spLocks noChangeShapeType="1"/>
          </p:cNvSpPr>
          <p:nvPr/>
        </p:nvSpPr>
        <p:spPr bwMode="auto">
          <a:xfrm>
            <a:off x="62484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35" name="Picture 45" descr="MC900351732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38400"/>
            <a:ext cx="6858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6" name="Line 46"/>
          <p:cNvSpPr>
            <a:spLocks noChangeShapeType="1"/>
          </p:cNvSpPr>
          <p:nvPr/>
        </p:nvSpPr>
        <p:spPr bwMode="auto">
          <a:xfrm>
            <a:off x="73152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" name="Text Box 47"/>
          <p:cNvSpPr txBox="1">
            <a:spLocks noChangeArrowheads="1"/>
          </p:cNvSpPr>
          <p:nvPr/>
        </p:nvSpPr>
        <p:spPr bwMode="auto">
          <a:xfrm>
            <a:off x="7756525" y="3008313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Output: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400"/>
              <a:t>Definition:  Area_X  = sum of pixels in the rectangular area from the left-top corner to pixel X  (including the top left corner and pixel X).</a:t>
            </a:r>
            <a:br>
              <a:rPr lang="en-US" altLang="en-US" sz="2400"/>
            </a:br>
            <a:br>
              <a:rPr lang="en-US" altLang="en-US" sz="2200"/>
            </a:br>
            <a:endParaRPr lang="en-US" altLang="en-US" sz="220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3810000" cy="3276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700"/>
              <a:t>Find the feature output of this image.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/>
              <a:t>Area_D=1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/>
              <a:t>Area_B=1+2+3=6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/>
              <a:t>Area_C =1+3=4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/>
              <a:t>Area_A=1+2+3+3+4+6=19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/>
              <a:t>Area_E=? </a:t>
            </a:r>
            <a:r>
              <a:rPr lang="en-US" altLang="en-US" sz="1600"/>
              <a:t>1+3+5=9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/>
              <a:t>Area_F=? </a:t>
            </a:r>
            <a:r>
              <a:rPr lang="en-US" altLang="en-US" sz="1400"/>
              <a:t>1+2+3+3+4+6+5+2+4=30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/>
              <a:t>Pixel sum of the area inside the box enclosed by the dotted lines=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/>
              <a:t>Area_F - Area_B - Area_E +Area_D =? 30</a:t>
            </a:r>
            <a:r>
              <a:rPr lang="en-US" altLang="en-US" sz="1600"/>
              <a:t>-6-9+1=16</a:t>
            </a:r>
          </a:p>
        </p:txBody>
      </p:sp>
      <p:graphicFrame>
        <p:nvGraphicFramePr>
          <p:cNvPr id="130052" name="Group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30726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215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C81160F-9A42-4445-930D-A14ABAF689B0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21537" name="Text Box 31"/>
          <p:cNvSpPr txBox="1">
            <a:spLocks noChangeArrowheads="1"/>
          </p:cNvSpPr>
          <p:nvPr/>
        </p:nvSpPr>
        <p:spPr bwMode="auto">
          <a:xfrm>
            <a:off x="5264150" y="22098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21538" name="Text Box 32"/>
          <p:cNvSpPr txBox="1">
            <a:spLocks noChangeArrowheads="1"/>
          </p:cNvSpPr>
          <p:nvPr/>
        </p:nvSpPr>
        <p:spPr bwMode="auto">
          <a:xfrm>
            <a:off x="5394325" y="3617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39" name="Text Box 33"/>
          <p:cNvSpPr txBox="1">
            <a:spLocks noChangeArrowheads="1"/>
          </p:cNvSpPr>
          <p:nvPr/>
        </p:nvSpPr>
        <p:spPr bwMode="auto">
          <a:xfrm>
            <a:off x="5191125" y="3429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</a:t>
            </a:r>
          </a:p>
        </p:txBody>
      </p:sp>
      <p:sp>
        <p:nvSpPr>
          <p:cNvPr id="21540" name="Text Box 34"/>
          <p:cNvSpPr txBox="1">
            <a:spLocks noChangeArrowheads="1"/>
          </p:cNvSpPr>
          <p:nvPr/>
        </p:nvSpPr>
        <p:spPr bwMode="auto">
          <a:xfrm>
            <a:off x="7272338" y="3325813"/>
            <a:ext cx="3968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</a:t>
            </a:r>
          </a:p>
        </p:txBody>
      </p:sp>
      <p:sp>
        <p:nvSpPr>
          <p:cNvPr id="21541" name="Text Box 35"/>
          <p:cNvSpPr txBox="1">
            <a:spLocks noChangeArrowheads="1"/>
          </p:cNvSpPr>
          <p:nvPr/>
        </p:nvSpPr>
        <p:spPr bwMode="auto">
          <a:xfrm>
            <a:off x="7281863" y="2274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B</a:t>
            </a:r>
          </a:p>
        </p:txBody>
      </p:sp>
      <p:sp>
        <p:nvSpPr>
          <p:cNvPr id="21542" name="Rectangle 37"/>
          <p:cNvSpPr>
            <a:spLocks noChangeArrowheads="1"/>
          </p:cNvSpPr>
          <p:nvPr/>
        </p:nvSpPr>
        <p:spPr bwMode="auto">
          <a:xfrm>
            <a:off x="5562600" y="2743200"/>
            <a:ext cx="2133600" cy="228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43" name="Text Box 38"/>
          <p:cNvSpPr txBox="1">
            <a:spLocks noChangeArrowheads="1"/>
          </p:cNvSpPr>
          <p:nvPr/>
        </p:nvSpPr>
        <p:spPr bwMode="auto">
          <a:xfrm>
            <a:off x="5295900" y="46386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21544" name="Text Box 39"/>
          <p:cNvSpPr txBox="1">
            <a:spLocks noChangeArrowheads="1"/>
          </p:cNvSpPr>
          <p:nvPr/>
        </p:nvSpPr>
        <p:spPr bwMode="auto">
          <a:xfrm>
            <a:off x="7345363" y="4572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21545" name="Text Box 40"/>
          <p:cNvSpPr txBox="1">
            <a:spLocks noChangeArrowheads="1"/>
          </p:cNvSpPr>
          <p:nvPr/>
        </p:nvSpPr>
        <p:spPr bwMode="auto">
          <a:xfrm>
            <a:off x="3962400" y="11430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Top-left corner</a:t>
            </a:r>
          </a:p>
        </p:txBody>
      </p:sp>
      <p:sp>
        <p:nvSpPr>
          <p:cNvPr id="21546" name="Line 41"/>
          <p:cNvSpPr>
            <a:spLocks noChangeShapeType="1"/>
          </p:cNvSpPr>
          <p:nvPr/>
        </p:nvSpPr>
        <p:spPr bwMode="auto">
          <a:xfrm>
            <a:off x="4419600" y="1524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878263" y="1108075"/>
            <a:ext cx="1616075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75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4000" dirty="0">
                <a:ea typeface="SimSun" pitchFamily="2" charset="-122"/>
              </a:rPr>
              <a:t>Class exercise   </a:t>
            </a:r>
            <a:r>
              <a:rPr lang="en-US" altLang="en-US" sz="3800" dirty="0"/>
              <a:t>3</a:t>
            </a:r>
            <a:br>
              <a:rPr lang="en-US" altLang="en-US" sz="2000" dirty="0"/>
            </a:br>
            <a:r>
              <a:rPr lang="en-US" altLang="en-US" sz="2000" dirty="0"/>
              <a:t> </a:t>
            </a:r>
            <a:r>
              <a:rPr lang="en-US" altLang="en-US" sz="2200" dirty="0"/>
              <a:t>Definition: Area at X =pixel sum of the area from top-left corner to X= </a:t>
            </a:r>
            <a:r>
              <a:rPr lang="en-US" altLang="en-US" sz="2200" dirty="0" err="1"/>
              <a:t>Area_X</a:t>
            </a:r>
            <a:endParaRPr lang="en-US" altLang="en-US" sz="2200" dirty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199" y="1600200"/>
            <a:ext cx="4164013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700" dirty="0"/>
              <a:t>Find the feature output of this image.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Area_D</a:t>
            </a:r>
            <a:r>
              <a:rPr lang="en-US" altLang="en-US" sz="1700" dirty="0"/>
              <a:t>=1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Area_B</a:t>
            </a:r>
            <a:r>
              <a:rPr lang="en-US" altLang="en-US" sz="1700" dirty="0"/>
              <a:t>=1+2+3=6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Area_C</a:t>
            </a:r>
            <a:r>
              <a:rPr lang="en-US" altLang="en-US" sz="1700" dirty="0"/>
              <a:t> =1+3=4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Area_A</a:t>
            </a:r>
            <a:r>
              <a:rPr lang="en-US" altLang="en-US" sz="1700" dirty="0"/>
              <a:t>=1+2+3+3+4+6=19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Area_E</a:t>
            </a:r>
            <a:r>
              <a:rPr lang="en-US" altLang="en-US" sz="1700" dirty="0"/>
              <a:t>=? </a:t>
            </a:r>
            <a:r>
              <a:rPr lang="en-US" altLang="en-US" sz="1600" dirty="0"/>
              <a:t>1+3+5=9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Area_F</a:t>
            </a:r>
            <a:r>
              <a:rPr lang="en-US" altLang="en-US" sz="1700" dirty="0"/>
              <a:t>=? </a:t>
            </a:r>
            <a:r>
              <a:rPr lang="en-US" altLang="en-US" sz="1400" dirty="0"/>
              <a:t>1+2+3+3+4+6+5+2+4=30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/>
              <a:t>Pixel sum of the area inside the box enclosed by the dotted lines=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Area_F</a:t>
            </a:r>
            <a:r>
              <a:rPr lang="en-US" altLang="en-US" sz="1700" dirty="0"/>
              <a:t> - </a:t>
            </a:r>
            <a:r>
              <a:rPr lang="en-US" altLang="en-US" sz="1700" dirty="0" err="1"/>
              <a:t>Area_B</a:t>
            </a:r>
            <a:r>
              <a:rPr lang="en-US" altLang="en-US" sz="1700" dirty="0"/>
              <a:t> - </a:t>
            </a:r>
            <a:r>
              <a:rPr lang="en-US" altLang="en-US" sz="1700" dirty="0" err="1"/>
              <a:t>Area_E</a:t>
            </a:r>
            <a:r>
              <a:rPr lang="en-US" altLang="en-US" sz="1700" dirty="0"/>
              <a:t> +</a:t>
            </a:r>
            <a:r>
              <a:rPr lang="en-US" altLang="en-US" sz="1700" dirty="0" err="1"/>
              <a:t>Area_D</a:t>
            </a:r>
            <a:r>
              <a:rPr lang="en-US" altLang="en-US" sz="1700" dirty="0"/>
              <a:t> =30</a:t>
            </a:r>
            <a:r>
              <a:rPr lang="en-US" altLang="en-US" sz="1600" dirty="0"/>
              <a:t>-6-9+1=16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/>
              <a:t>Find  WA=White area enclosed by the dotted line.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/>
              <a:t>Find GA=Gray area enclosed by the dotted line.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MC question:</a:t>
            </a:r>
            <a:endParaRPr lang="en-US" altLang="en-US" sz="17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>
                <a:solidFill>
                  <a:srgbClr val="0070C0"/>
                </a:solidFill>
              </a:rPr>
              <a:t>(white area-shaded area)=WA-WG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en-US" sz="1700" dirty="0">
                <a:solidFill>
                  <a:srgbClr val="0070C0"/>
                </a:solidFill>
              </a:rPr>
              <a:t>WA-WG= -1</a:t>
            </a:r>
          </a:p>
          <a:p>
            <a:pPr>
              <a:lnSpc>
                <a:spcPct val="80000"/>
              </a:lnSpc>
              <a:buFont typeface="+mj-lt"/>
              <a:buAutoNum type="arabicParenR"/>
            </a:pPr>
            <a:r>
              <a:rPr lang="en-US" altLang="en-US" sz="1700" dirty="0">
                <a:solidFill>
                  <a:srgbClr val="0070C0"/>
                </a:solidFill>
              </a:rPr>
              <a:t>WA-WG= -2</a:t>
            </a:r>
          </a:p>
          <a:p>
            <a:pPr>
              <a:lnSpc>
                <a:spcPct val="80000"/>
              </a:lnSpc>
              <a:buFont typeface="+mj-lt"/>
              <a:buAutoNum type="arabicParenR"/>
            </a:pPr>
            <a:r>
              <a:rPr lang="en-US" altLang="en-US" sz="1700" dirty="0">
                <a:solidFill>
                  <a:srgbClr val="0070C0"/>
                </a:solidFill>
              </a:rPr>
              <a:t>WA-WG= -3</a:t>
            </a:r>
          </a:p>
          <a:p>
            <a:pPr>
              <a:lnSpc>
                <a:spcPct val="80000"/>
              </a:lnSpc>
              <a:buFont typeface="+mj-lt"/>
              <a:buAutoNum type="arabicParenR"/>
            </a:pPr>
            <a:r>
              <a:rPr lang="en-US" altLang="en-US" sz="1700" dirty="0">
                <a:solidFill>
                  <a:srgbClr val="0070C0"/>
                </a:solidFill>
              </a:rPr>
              <a:t>WA-WG= -4</a:t>
            </a:r>
          </a:p>
          <a:p>
            <a:pPr eaLnBrk="1" hangingPunct="1">
              <a:lnSpc>
                <a:spcPct val="80000"/>
              </a:lnSpc>
            </a:pPr>
            <a:endParaRPr lang="en-US" altLang="en-US" sz="1700" dirty="0"/>
          </a:p>
        </p:txBody>
      </p:sp>
      <p:graphicFrame>
        <p:nvGraphicFramePr>
          <p:cNvPr id="130052" name="Group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30726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225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120CE37-CDFA-4BFE-BD94-60A87E40E49F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22561" name="Text Box 31"/>
          <p:cNvSpPr txBox="1">
            <a:spLocks noChangeArrowheads="1"/>
          </p:cNvSpPr>
          <p:nvPr/>
        </p:nvSpPr>
        <p:spPr bwMode="auto">
          <a:xfrm>
            <a:off x="5264150" y="22098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22562" name="Text Box 32"/>
          <p:cNvSpPr txBox="1">
            <a:spLocks noChangeArrowheads="1"/>
          </p:cNvSpPr>
          <p:nvPr/>
        </p:nvSpPr>
        <p:spPr bwMode="auto">
          <a:xfrm>
            <a:off x="5394325" y="3617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63" name="Text Box 33"/>
          <p:cNvSpPr txBox="1">
            <a:spLocks noChangeArrowheads="1"/>
          </p:cNvSpPr>
          <p:nvPr/>
        </p:nvSpPr>
        <p:spPr bwMode="auto">
          <a:xfrm>
            <a:off x="5191125" y="3429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</a:t>
            </a:r>
          </a:p>
        </p:txBody>
      </p:sp>
      <p:sp>
        <p:nvSpPr>
          <p:cNvPr id="22564" name="Text Box 34"/>
          <p:cNvSpPr txBox="1">
            <a:spLocks noChangeArrowheads="1"/>
          </p:cNvSpPr>
          <p:nvPr/>
        </p:nvSpPr>
        <p:spPr bwMode="auto">
          <a:xfrm>
            <a:off x="7272338" y="3325813"/>
            <a:ext cx="3968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</a:t>
            </a:r>
          </a:p>
        </p:txBody>
      </p:sp>
      <p:sp>
        <p:nvSpPr>
          <p:cNvPr id="22565" name="Text Box 35"/>
          <p:cNvSpPr txBox="1">
            <a:spLocks noChangeArrowheads="1"/>
          </p:cNvSpPr>
          <p:nvPr/>
        </p:nvSpPr>
        <p:spPr bwMode="auto">
          <a:xfrm>
            <a:off x="7281863" y="2274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B</a:t>
            </a:r>
          </a:p>
        </p:txBody>
      </p:sp>
      <p:sp>
        <p:nvSpPr>
          <p:cNvPr id="22566" name="Rectangle 37"/>
          <p:cNvSpPr>
            <a:spLocks noChangeArrowheads="1"/>
          </p:cNvSpPr>
          <p:nvPr/>
        </p:nvSpPr>
        <p:spPr bwMode="auto">
          <a:xfrm>
            <a:off x="5562600" y="2743200"/>
            <a:ext cx="2133600" cy="228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67" name="Text Box 38"/>
          <p:cNvSpPr txBox="1">
            <a:spLocks noChangeArrowheads="1"/>
          </p:cNvSpPr>
          <p:nvPr/>
        </p:nvSpPr>
        <p:spPr bwMode="auto">
          <a:xfrm>
            <a:off x="5295900" y="46386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22568" name="Text Box 39"/>
          <p:cNvSpPr txBox="1">
            <a:spLocks noChangeArrowheads="1"/>
          </p:cNvSpPr>
          <p:nvPr/>
        </p:nvSpPr>
        <p:spPr bwMode="auto">
          <a:xfrm>
            <a:off x="7345363" y="4572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22569" name="Text Box 40"/>
          <p:cNvSpPr txBox="1">
            <a:spLocks noChangeArrowheads="1"/>
          </p:cNvSpPr>
          <p:nvPr/>
        </p:nvSpPr>
        <p:spPr bwMode="auto">
          <a:xfrm>
            <a:off x="3962400" y="11430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Top-left corner</a:t>
            </a:r>
          </a:p>
        </p:txBody>
      </p:sp>
      <p:sp>
        <p:nvSpPr>
          <p:cNvPr id="22570" name="Line 41"/>
          <p:cNvSpPr>
            <a:spLocks noChangeShapeType="1"/>
          </p:cNvSpPr>
          <p:nvPr/>
        </p:nvSpPr>
        <p:spPr bwMode="auto">
          <a:xfrm>
            <a:off x="4419600" y="1524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878263" y="1108075"/>
            <a:ext cx="1616075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564038-8AD1-502B-C204-D4B9FB1ED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5340584"/>
            <a:ext cx="14382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367"/>
            <a:ext cx="8229600" cy="11398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800" dirty="0">
                <a:solidFill>
                  <a:srgbClr val="FF3300"/>
                </a:solidFill>
              </a:rPr>
              <a:t> Answer: </a:t>
            </a:r>
            <a:r>
              <a:rPr lang="en-US" altLang="en-US" sz="3800" dirty="0"/>
              <a:t>Class exercise 3</a:t>
            </a:r>
            <a:br>
              <a:rPr lang="en-US" altLang="en-US" sz="2000" dirty="0"/>
            </a:br>
            <a:r>
              <a:rPr lang="en-US" altLang="en-US" sz="2000" dirty="0"/>
              <a:t> </a:t>
            </a:r>
            <a:r>
              <a:rPr lang="en-US" altLang="en-US" sz="2200" dirty="0"/>
              <a:t>Definition: Area at X =pixel sum of the area from top-left corner to X= </a:t>
            </a:r>
            <a:r>
              <a:rPr lang="en-US" altLang="en-US" sz="2200" dirty="0" err="1"/>
              <a:t>Area_X</a:t>
            </a:r>
            <a:endParaRPr lang="en-US" altLang="en-US" sz="2200" dirty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2147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700" dirty="0"/>
              <a:t>Find the feature output of this image.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Area_D</a:t>
            </a:r>
            <a:r>
              <a:rPr lang="en-US" altLang="en-US" sz="1700" dirty="0"/>
              <a:t>=1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Area_B</a:t>
            </a:r>
            <a:r>
              <a:rPr lang="en-US" altLang="en-US" sz="1700" dirty="0"/>
              <a:t>=1+2+3=6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Area_C</a:t>
            </a:r>
            <a:r>
              <a:rPr lang="en-US" altLang="en-US" sz="1700" dirty="0"/>
              <a:t> =1+3=4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Area_A</a:t>
            </a:r>
            <a:r>
              <a:rPr lang="en-US" altLang="en-US" sz="1700" dirty="0"/>
              <a:t>=1+2+3+3+4+6=19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Area_E</a:t>
            </a:r>
            <a:r>
              <a:rPr lang="en-US" altLang="en-US" sz="1700" dirty="0"/>
              <a:t>=? </a:t>
            </a:r>
            <a:r>
              <a:rPr lang="en-US" altLang="en-US" sz="1600" dirty="0"/>
              <a:t>1+3+5=9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Area_F</a:t>
            </a:r>
            <a:r>
              <a:rPr lang="en-US" altLang="en-US" sz="1700" dirty="0"/>
              <a:t>=? </a:t>
            </a:r>
            <a:r>
              <a:rPr lang="en-US" altLang="en-US" sz="1400" dirty="0"/>
              <a:t>1+2+3+3+4+6+5+2+4=30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/>
              <a:t>Pixel sum of the area inside the box enclosed by the dotted lines=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 err="1"/>
              <a:t>Area_F</a:t>
            </a:r>
            <a:r>
              <a:rPr lang="en-US" altLang="en-US" sz="1700" dirty="0"/>
              <a:t> - </a:t>
            </a:r>
            <a:r>
              <a:rPr lang="en-US" altLang="en-US" sz="1700" dirty="0" err="1"/>
              <a:t>Area_B</a:t>
            </a:r>
            <a:r>
              <a:rPr lang="en-US" altLang="en-US" sz="1700" dirty="0"/>
              <a:t> - </a:t>
            </a:r>
            <a:r>
              <a:rPr lang="en-US" altLang="en-US" sz="1700" dirty="0" err="1"/>
              <a:t>Area_E</a:t>
            </a:r>
            <a:r>
              <a:rPr lang="en-US" altLang="en-US" sz="1700" dirty="0"/>
              <a:t> +</a:t>
            </a:r>
            <a:r>
              <a:rPr lang="en-US" altLang="en-US" sz="1700" dirty="0" err="1"/>
              <a:t>Area_D</a:t>
            </a:r>
            <a:r>
              <a:rPr lang="en-US" altLang="en-US" sz="1700" dirty="0"/>
              <a:t> =? 30</a:t>
            </a:r>
            <a:r>
              <a:rPr lang="en-US" altLang="en-US" sz="1600" dirty="0"/>
              <a:t>-6-9+1=16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/>
              <a:t>WA=White area enclosed by the dotted line= </a:t>
            </a:r>
            <a:r>
              <a:rPr lang="en-US" altLang="en-US" sz="1700" dirty="0" err="1"/>
              <a:t>Area_F</a:t>
            </a:r>
            <a:r>
              <a:rPr lang="en-US" altLang="en-US" sz="1700" dirty="0"/>
              <a:t> - </a:t>
            </a:r>
            <a:r>
              <a:rPr lang="en-US" altLang="en-US" sz="1700" dirty="0" err="1"/>
              <a:t>Area_A</a:t>
            </a:r>
            <a:r>
              <a:rPr lang="en-US" altLang="en-US" sz="1700" dirty="0"/>
              <a:t> - </a:t>
            </a:r>
            <a:r>
              <a:rPr lang="en-US" altLang="en-US" sz="1700" dirty="0" err="1"/>
              <a:t>Area_E</a:t>
            </a:r>
            <a:r>
              <a:rPr lang="en-US" altLang="en-US" sz="1700" dirty="0"/>
              <a:t> +</a:t>
            </a:r>
            <a:r>
              <a:rPr lang="en-US" altLang="en-US" sz="1700" dirty="0" err="1"/>
              <a:t>Area_C</a:t>
            </a:r>
            <a:r>
              <a:rPr lang="en-US" altLang="en-US" sz="1700" dirty="0"/>
              <a:t>=30-19-9+4= 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/>
              <a:t>GA=Gray area enclosed by the dotted line= </a:t>
            </a:r>
            <a:r>
              <a:rPr lang="en-US" altLang="en-US" sz="1700" dirty="0" err="1"/>
              <a:t>Area_A</a:t>
            </a:r>
            <a:r>
              <a:rPr lang="en-US" altLang="en-US" sz="1700" dirty="0"/>
              <a:t> - </a:t>
            </a:r>
            <a:r>
              <a:rPr lang="en-US" altLang="en-US" sz="1700" dirty="0" err="1"/>
              <a:t>Area_B</a:t>
            </a:r>
            <a:r>
              <a:rPr lang="en-US" altLang="en-US" sz="1700" dirty="0"/>
              <a:t> - </a:t>
            </a:r>
            <a:r>
              <a:rPr lang="en-US" altLang="en-US" sz="1700" dirty="0" err="1"/>
              <a:t>Area_C</a:t>
            </a:r>
            <a:r>
              <a:rPr lang="en-US" altLang="en-US" sz="1700" dirty="0"/>
              <a:t> +</a:t>
            </a:r>
            <a:r>
              <a:rPr lang="en-US" altLang="en-US" sz="1700" dirty="0" err="1"/>
              <a:t>Area_D</a:t>
            </a:r>
            <a:r>
              <a:rPr lang="en-US" altLang="en-US" sz="1700" dirty="0"/>
              <a:t>=19-6-4+1=10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>
                <a:solidFill>
                  <a:srgbClr val="FF0000"/>
                </a:solidFill>
              </a:rPr>
              <a:t>(white are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>
                <a:solidFill>
                  <a:srgbClr val="FF0000"/>
                </a:solidFill>
              </a:rPr>
              <a:t>a-shaded area)=WA-WG=6-10=-4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MC question:</a:t>
            </a:r>
            <a:endParaRPr lang="en-US" altLang="en-US" sz="17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700" dirty="0">
                <a:solidFill>
                  <a:srgbClr val="0070C0"/>
                </a:solidFill>
              </a:rPr>
              <a:t>(white area-shaded area)=WA-WG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en-US" sz="1700" dirty="0">
                <a:solidFill>
                  <a:srgbClr val="0070C0"/>
                </a:solidFill>
              </a:rPr>
              <a:t>WA-WG= -1</a:t>
            </a:r>
          </a:p>
          <a:p>
            <a:pPr>
              <a:lnSpc>
                <a:spcPct val="80000"/>
              </a:lnSpc>
              <a:buFont typeface="+mj-lt"/>
              <a:buAutoNum type="arabicParenR"/>
            </a:pPr>
            <a:r>
              <a:rPr lang="en-US" altLang="en-US" sz="1700" dirty="0">
                <a:solidFill>
                  <a:srgbClr val="0070C0"/>
                </a:solidFill>
              </a:rPr>
              <a:t>WA-WG= -2</a:t>
            </a:r>
          </a:p>
          <a:p>
            <a:pPr>
              <a:lnSpc>
                <a:spcPct val="80000"/>
              </a:lnSpc>
              <a:buFont typeface="+mj-lt"/>
              <a:buAutoNum type="arabicParenR"/>
            </a:pPr>
            <a:r>
              <a:rPr lang="en-US" altLang="en-US" sz="1700" dirty="0">
                <a:solidFill>
                  <a:srgbClr val="0070C0"/>
                </a:solidFill>
              </a:rPr>
              <a:t>WA-WG= -3 </a:t>
            </a:r>
          </a:p>
          <a:p>
            <a:pPr>
              <a:lnSpc>
                <a:spcPct val="80000"/>
              </a:lnSpc>
              <a:buFont typeface="+mj-lt"/>
              <a:buAutoNum type="arabicParenR"/>
            </a:pPr>
            <a:r>
              <a:rPr lang="en-US" altLang="en-US" sz="1700" dirty="0">
                <a:solidFill>
                  <a:srgbClr val="FF0000"/>
                </a:solidFill>
              </a:rPr>
              <a:t>WA-WG= -4 (correct)</a:t>
            </a:r>
          </a:p>
          <a:p>
            <a:pPr eaLnBrk="1" hangingPunct="1">
              <a:lnSpc>
                <a:spcPct val="80000"/>
              </a:lnSpc>
            </a:pPr>
            <a:endParaRPr lang="en-US" altLang="en-US" sz="1700" dirty="0"/>
          </a:p>
        </p:txBody>
      </p:sp>
      <p:graphicFrame>
        <p:nvGraphicFramePr>
          <p:cNvPr id="130052" name="Group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30726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583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9832424-4638-4D20-8A5A-DC376F0E5808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8401" name="Text Box 31"/>
          <p:cNvSpPr txBox="1">
            <a:spLocks noChangeArrowheads="1"/>
          </p:cNvSpPr>
          <p:nvPr/>
        </p:nvSpPr>
        <p:spPr bwMode="auto">
          <a:xfrm>
            <a:off x="5264152" y="22098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58402" name="Text Box 32"/>
          <p:cNvSpPr txBox="1">
            <a:spLocks noChangeArrowheads="1"/>
          </p:cNvSpPr>
          <p:nvPr/>
        </p:nvSpPr>
        <p:spPr bwMode="auto">
          <a:xfrm>
            <a:off x="5394325" y="3617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8403" name="Text Box 33"/>
          <p:cNvSpPr txBox="1">
            <a:spLocks noChangeArrowheads="1"/>
          </p:cNvSpPr>
          <p:nvPr/>
        </p:nvSpPr>
        <p:spPr bwMode="auto">
          <a:xfrm>
            <a:off x="5191127" y="3429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</a:t>
            </a:r>
          </a:p>
        </p:txBody>
      </p:sp>
      <p:sp>
        <p:nvSpPr>
          <p:cNvPr id="58404" name="Text Box 34"/>
          <p:cNvSpPr txBox="1">
            <a:spLocks noChangeArrowheads="1"/>
          </p:cNvSpPr>
          <p:nvPr/>
        </p:nvSpPr>
        <p:spPr bwMode="auto">
          <a:xfrm>
            <a:off x="7272340" y="3325815"/>
            <a:ext cx="3968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</a:t>
            </a:r>
          </a:p>
        </p:txBody>
      </p:sp>
      <p:sp>
        <p:nvSpPr>
          <p:cNvPr id="58405" name="Text Box 35"/>
          <p:cNvSpPr txBox="1">
            <a:spLocks noChangeArrowheads="1"/>
          </p:cNvSpPr>
          <p:nvPr/>
        </p:nvSpPr>
        <p:spPr bwMode="auto">
          <a:xfrm>
            <a:off x="7281863" y="2274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B</a:t>
            </a:r>
          </a:p>
        </p:txBody>
      </p:sp>
      <p:sp>
        <p:nvSpPr>
          <p:cNvPr id="58406" name="Rectangle 36"/>
          <p:cNvSpPr>
            <a:spLocks noChangeArrowheads="1"/>
          </p:cNvSpPr>
          <p:nvPr/>
        </p:nvSpPr>
        <p:spPr bwMode="auto">
          <a:xfrm>
            <a:off x="5638800" y="2743200"/>
            <a:ext cx="2057400" cy="1066800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8407" name="Rectangle 37"/>
          <p:cNvSpPr>
            <a:spLocks noChangeArrowheads="1"/>
          </p:cNvSpPr>
          <p:nvPr/>
        </p:nvSpPr>
        <p:spPr bwMode="auto">
          <a:xfrm>
            <a:off x="5562600" y="2743200"/>
            <a:ext cx="2133600" cy="228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8408" name="Text Box 38"/>
          <p:cNvSpPr txBox="1">
            <a:spLocks noChangeArrowheads="1"/>
          </p:cNvSpPr>
          <p:nvPr/>
        </p:nvSpPr>
        <p:spPr bwMode="auto">
          <a:xfrm>
            <a:off x="5295900" y="4638677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58409" name="Text Box 39"/>
          <p:cNvSpPr txBox="1">
            <a:spLocks noChangeArrowheads="1"/>
          </p:cNvSpPr>
          <p:nvPr/>
        </p:nvSpPr>
        <p:spPr bwMode="auto">
          <a:xfrm>
            <a:off x="7345363" y="4572002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58410" name="Text Box 40"/>
          <p:cNvSpPr txBox="1">
            <a:spLocks noChangeArrowheads="1"/>
          </p:cNvSpPr>
          <p:nvPr/>
        </p:nvSpPr>
        <p:spPr bwMode="auto">
          <a:xfrm>
            <a:off x="3962400" y="1143002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Top-left corner</a:t>
            </a:r>
          </a:p>
        </p:txBody>
      </p:sp>
      <p:sp>
        <p:nvSpPr>
          <p:cNvPr id="58411" name="Line 41"/>
          <p:cNvSpPr>
            <a:spLocks noChangeShapeType="1"/>
          </p:cNvSpPr>
          <p:nvPr/>
        </p:nvSpPr>
        <p:spPr bwMode="auto">
          <a:xfrm>
            <a:off x="4419600" y="1524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878265" y="1108075"/>
            <a:ext cx="1616075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800"/>
              <a:t>Basic </a:t>
            </a:r>
            <a:r>
              <a:rPr lang="en-US" altLang="en-US" sz="3800" dirty="0"/>
              <a:t>types of </a:t>
            </a:r>
            <a:r>
              <a:rPr lang="en-US" altLang="en-US" sz="3800" u="sng" dirty="0"/>
              <a:t>Rectangular Features </a:t>
            </a:r>
            <a:br>
              <a:rPr lang="en-US" altLang="en-US" sz="3800" dirty="0"/>
            </a:br>
            <a:r>
              <a:rPr lang="en-US" altLang="en-US" sz="3800" dirty="0"/>
              <a:t>for (</a:t>
            </a:r>
            <a:r>
              <a:rPr lang="en-US" altLang="en-US" sz="3800" dirty="0" err="1"/>
              <a:t>white_area</a:t>
            </a:r>
            <a:r>
              <a:rPr lang="en-US" altLang="en-US" sz="3800" dirty="0"/>
              <a:t>)-(</a:t>
            </a:r>
            <a:r>
              <a:rPr lang="en-US" altLang="en-US" sz="3800" dirty="0" err="1"/>
              <a:t>gray_area</a:t>
            </a:r>
            <a:r>
              <a:rPr lang="en-US" altLang="en-US" sz="3800" dirty="0"/>
              <a:t>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u="sng"/>
              <a:t>Type) Rows x columns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Type 1) 1x2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/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Type 2) 2x1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/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Type 3) 1x3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/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Type 4) 3x1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/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Type 5) 2x2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/>
          </a:p>
        </p:txBody>
      </p:sp>
      <p:sp>
        <p:nvSpPr>
          <p:cNvPr id="23558" name="Rectangle 18"/>
          <p:cNvSpPr>
            <a:spLocks noGrp="1" noChangeArrowheads="1"/>
          </p:cNvSpPr>
          <p:nvPr>
            <p:ph sz="half" idx="2"/>
          </p:nvPr>
        </p:nvSpPr>
        <p:spPr>
          <a:xfrm>
            <a:off x="4648200" y="1641475"/>
            <a:ext cx="4038600" cy="3387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Each basic type can have difference sizes and aspect ratios.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I.e. the following feature windows are of the same type (Type2) even they have </a:t>
            </a:r>
            <a:r>
              <a:rPr lang="en-US" altLang="en-US" sz="2400"/>
              <a:t>different pixel sizes</a:t>
            </a:r>
            <a:r>
              <a:rPr lang="en-US" altLang="en-US" sz="2400" dirty="0"/>
              <a:t>, or aspect ratios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Each rectangle inside is  of the same dimension</a:t>
            </a:r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B1AB9FA-8769-484B-94CC-377448F2B391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latin typeface="Garamond" pitchFamily="18" charset="0"/>
            </a:endParaRPr>
          </a:p>
        </p:txBody>
      </p:sp>
      <p:grpSp>
        <p:nvGrpSpPr>
          <p:cNvPr id="23559" name="Group 24"/>
          <p:cNvGrpSpPr>
            <a:grpSpLocks/>
          </p:cNvGrpSpPr>
          <p:nvPr/>
        </p:nvGrpSpPr>
        <p:grpSpPr bwMode="auto">
          <a:xfrm>
            <a:off x="2971800" y="2209800"/>
            <a:ext cx="685800" cy="3962400"/>
            <a:chOff x="1872" y="1392"/>
            <a:chExt cx="432" cy="2496"/>
          </a:xfrm>
        </p:grpSpPr>
        <p:sp>
          <p:nvSpPr>
            <p:cNvPr id="23568" name="Rectangle 4"/>
            <p:cNvSpPr>
              <a:spLocks noChangeArrowheads="1"/>
            </p:cNvSpPr>
            <p:nvPr/>
          </p:nvSpPr>
          <p:spPr bwMode="auto">
            <a:xfrm>
              <a:off x="1920" y="192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69" name="Rectangle 5"/>
            <p:cNvSpPr>
              <a:spLocks noChangeArrowheads="1"/>
            </p:cNvSpPr>
            <p:nvPr/>
          </p:nvSpPr>
          <p:spPr bwMode="auto">
            <a:xfrm>
              <a:off x="201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70" name="Rectangle 6"/>
            <p:cNvSpPr>
              <a:spLocks noChangeArrowheads="1"/>
            </p:cNvSpPr>
            <p:nvPr/>
          </p:nvSpPr>
          <p:spPr bwMode="auto">
            <a:xfrm>
              <a:off x="2064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71" name="Rectangle 7"/>
            <p:cNvSpPr>
              <a:spLocks noChangeArrowheads="1"/>
            </p:cNvSpPr>
            <p:nvPr/>
          </p:nvSpPr>
          <p:spPr bwMode="auto">
            <a:xfrm>
              <a:off x="192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72" name="Rectangle 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73" name="Rectangle 13"/>
            <p:cNvSpPr>
              <a:spLocks noChangeArrowheads="1"/>
            </p:cNvSpPr>
            <p:nvPr/>
          </p:nvSpPr>
          <p:spPr bwMode="auto">
            <a:xfrm>
              <a:off x="2064" y="360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74" name="Rectangle 14"/>
            <p:cNvSpPr>
              <a:spLocks noChangeArrowheads="1"/>
            </p:cNvSpPr>
            <p:nvPr/>
          </p:nvSpPr>
          <p:spPr bwMode="auto">
            <a:xfrm>
              <a:off x="2064" y="37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75" name="Rectangle 15"/>
            <p:cNvSpPr>
              <a:spLocks noChangeArrowheads="1"/>
            </p:cNvSpPr>
            <p:nvPr/>
          </p:nvSpPr>
          <p:spPr bwMode="auto">
            <a:xfrm>
              <a:off x="1920" y="37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76" name="Rectangle 16"/>
            <p:cNvSpPr>
              <a:spLocks noChangeArrowheads="1"/>
            </p:cNvSpPr>
            <p:nvPr/>
          </p:nvSpPr>
          <p:spPr bwMode="auto">
            <a:xfrm>
              <a:off x="1920" y="36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77" name="Rectangle 17"/>
            <p:cNvSpPr>
              <a:spLocks noChangeArrowheads="1"/>
            </p:cNvSpPr>
            <p:nvPr/>
          </p:nvSpPr>
          <p:spPr bwMode="auto">
            <a:xfrm>
              <a:off x="1920" y="139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78" name="Rectangle 19"/>
            <p:cNvSpPr>
              <a:spLocks noChangeArrowheads="1"/>
            </p:cNvSpPr>
            <p:nvPr/>
          </p:nvSpPr>
          <p:spPr bwMode="auto">
            <a:xfrm>
              <a:off x="18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79" name="Rectangle 20"/>
            <p:cNvSpPr>
              <a:spLocks noChangeArrowheads="1"/>
            </p:cNvSpPr>
            <p:nvPr/>
          </p:nvSpPr>
          <p:spPr bwMode="auto">
            <a:xfrm>
              <a:off x="19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80" name="Rectangle 21"/>
            <p:cNvSpPr>
              <a:spLocks noChangeArrowheads="1"/>
            </p:cNvSpPr>
            <p:nvPr/>
          </p:nvSpPr>
          <p:spPr bwMode="auto">
            <a:xfrm>
              <a:off x="1920" y="316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3581" name="Rectangle 22"/>
            <p:cNvSpPr>
              <a:spLocks noChangeArrowheads="1"/>
            </p:cNvSpPr>
            <p:nvPr/>
          </p:nvSpPr>
          <p:spPr bwMode="auto">
            <a:xfrm>
              <a:off x="1920" y="28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5181600" y="537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1" name="Rectangle 17"/>
          <p:cNvSpPr>
            <a:spLocks noChangeArrowheads="1"/>
          </p:cNvSpPr>
          <p:nvPr/>
        </p:nvSpPr>
        <p:spPr bwMode="auto">
          <a:xfrm>
            <a:off x="5181600" y="51450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6477000" y="5832475"/>
            <a:ext cx="685800" cy="709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3" name="Rectangle 17"/>
          <p:cNvSpPr>
            <a:spLocks noChangeArrowheads="1"/>
          </p:cNvSpPr>
          <p:nvPr/>
        </p:nvSpPr>
        <p:spPr bwMode="auto">
          <a:xfrm>
            <a:off x="6477000" y="5172075"/>
            <a:ext cx="685800" cy="65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4" name="Rectangle 6"/>
          <p:cNvSpPr>
            <a:spLocks noChangeArrowheads="1"/>
          </p:cNvSpPr>
          <p:nvPr/>
        </p:nvSpPr>
        <p:spPr bwMode="auto">
          <a:xfrm>
            <a:off x="7620000" y="5837238"/>
            <a:ext cx="304800" cy="708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5" name="Rectangle 17"/>
          <p:cNvSpPr>
            <a:spLocks noChangeArrowheads="1"/>
          </p:cNvSpPr>
          <p:nvPr/>
        </p:nvSpPr>
        <p:spPr bwMode="auto">
          <a:xfrm>
            <a:off x="7620000" y="5176838"/>
            <a:ext cx="304800" cy="655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6" name="Rectangle 17"/>
          <p:cNvSpPr>
            <a:spLocks noChangeArrowheads="1"/>
          </p:cNvSpPr>
          <p:nvPr/>
        </p:nvSpPr>
        <p:spPr bwMode="auto">
          <a:xfrm>
            <a:off x="5638800" y="5143500"/>
            <a:ext cx="381000" cy="11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7" name="Rectangle 6"/>
          <p:cNvSpPr>
            <a:spLocks noChangeArrowheads="1"/>
          </p:cNvSpPr>
          <p:nvPr/>
        </p:nvSpPr>
        <p:spPr bwMode="auto">
          <a:xfrm>
            <a:off x="5638800" y="5257800"/>
            <a:ext cx="381000" cy="10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Faces can be any sizes,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457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000"/>
              <a:t>Example:  a face can be big or small , from  24 x24 to 1024x1024,</a:t>
            </a:r>
          </a:p>
        </p:txBody>
      </p:sp>
      <p:sp>
        <p:nvSpPr>
          <p:cNvPr id="24580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/>
              <a:t>There are faces with different sizes</a:t>
            </a:r>
          </a:p>
          <a:p>
            <a:endParaRPr lang="en-US" altLang="en-US"/>
          </a:p>
        </p:txBody>
      </p:sp>
      <p:sp>
        <p:nvSpPr>
          <p:cNvPr id="24581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So, we need feature windows with different sizes.</a:t>
            </a:r>
          </a:p>
        </p:txBody>
      </p:sp>
      <p:sp>
        <p:nvSpPr>
          <p:cNvPr id="24582" name="Content Placeholder 10"/>
          <p:cNvSpPr>
            <a:spLocks noGrp="1"/>
          </p:cNvSpPr>
          <p:nvPr>
            <p:ph sz="quarter" idx="4"/>
          </p:nvPr>
        </p:nvSpPr>
        <p:spPr>
          <a:xfrm>
            <a:off x="4724400" y="2286000"/>
            <a:ext cx="4041775" cy="1839913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/>
              <a:t>As long as white/gray areas have the relations</a:t>
            </a:r>
          </a:p>
          <a:p>
            <a:r>
              <a:rPr lang="en-US" altLang="en-US"/>
              <a:t>The followings are Type2 </a:t>
            </a:r>
            <a:r>
              <a:rPr lang="en-US" altLang="en-US" u="sng"/>
              <a:t>Rectangular Features</a:t>
            </a:r>
          </a:p>
          <a:p>
            <a:pPr lvl="1"/>
            <a:r>
              <a:rPr lang="en-US" altLang="en-US" sz="1800" u="sng"/>
              <a:t>The white rectangle is above the shaded rectangle</a:t>
            </a:r>
          </a:p>
          <a:p>
            <a:pPr lvl="1"/>
            <a:r>
              <a:rPr lang="en-US" altLang="en-US" sz="1800" u="sng"/>
              <a:t>White and shaded rectangle are of same dimension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  <a:endParaRPr lang="en-US" altLang="zh-CN" dirty="0"/>
          </a:p>
        </p:txBody>
      </p:sp>
      <p:sp>
        <p:nvSpPr>
          <p:cNvPr id="2458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115050"/>
            <a:ext cx="2133600" cy="4572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C65924D-E44B-42E3-8EE8-A57E1A5878C4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24585" name="Picture 3" descr="D:\Users\khwong\AppData\Local\Microsoft\Windows\Temporary Internet Files\Content.IE5\XHW131PG\MC9004361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21038"/>
            <a:ext cx="1728788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6" name="Picture 6" descr="D:\Users\khwong\AppData\Local\Microsoft\Windows\Temporary Internet Files\Content.IE5\WXJ0XO9A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21038"/>
            <a:ext cx="1809750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7" name="Rectangle 6"/>
          <p:cNvSpPr>
            <a:spLocks noChangeArrowheads="1"/>
          </p:cNvSpPr>
          <p:nvPr/>
        </p:nvSpPr>
        <p:spPr bwMode="auto">
          <a:xfrm>
            <a:off x="5181600" y="5373688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8" name="Rectangle 17"/>
          <p:cNvSpPr>
            <a:spLocks noChangeArrowheads="1"/>
          </p:cNvSpPr>
          <p:nvPr/>
        </p:nvSpPr>
        <p:spPr bwMode="auto">
          <a:xfrm>
            <a:off x="5181600" y="5145088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9" name="Rectangle 6"/>
          <p:cNvSpPr>
            <a:spLocks noChangeArrowheads="1"/>
          </p:cNvSpPr>
          <p:nvPr/>
        </p:nvSpPr>
        <p:spPr bwMode="auto">
          <a:xfrm>
            <a:off x="6477000" y="5832475"/>
            <a:ext cx="685800" cy="709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90" name="Rectangle 17"/>
          <p:cNvSpPr>
            <a:spLocks noChangeArrowheads="1"/>
          </p:cNvSpPr>
          <p:nvPr/>
        </p:nvSpPr>
        <p:spPr bwMode="auto">
          <a:xfrm>
            <a:off x="6477000" y="5172075"/>
            <a:ext cx="685800" cy="65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91" name="Rectangle 6"/>
          <p:cNvSpPr>
            <a:spLocks noChangeArrowheads="1"/>
          </p:cNvSpPr>
          <p:nvPr/>
        </p:nvSpPr>
        <p:spPr bwMode="auto">
          <a:xfrm>
            <a:off x="7620000" y="5608638"/>
            <a:ext cx="304800" cy="563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92" name="Rectangle 17"/>
          <p:cNvSpPr>
            <a:spLocks noChangeArrowheads="1"/>
          </p:cNvSpPr>
          <p:nvPr/>
        </p:nvSpPr>
        <p:spPr bwMode="auto">
          <a:xfrm>
            <a:off x="7620000" y="5176838"/>
            <a:ext cx="304800" cy="42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638800" y="5143500"/>
            <a:ext cx="381000" cy="11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94" name="Rectangle 6"/>
          <p:cNvSpPr>
            <a:spLocks noChangeArrowheads="1"/>
          </p:cNvSpPr>
          <p:nvPr/>
        </p:nvSpPr>
        <p:spPr bwMode="auto">
          <a:xfrm>
            <a:off x="5638800" y="5257800"/>
            <a:ext cx="381000" cy="10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A05677A-C472-4D4A-B6E4-03B7FB806CE5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8229600" cy="113982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altLang="zh-CN" sz="4400" dirty="0">
                <a:ea typeface="SimSun" pitchFamily="2" charset="-122"/>
              </a:rPr>
              <a:t>Class exercise</a:t>
            </a:r>
            <a:r>
              <a:rPr lang="en-US" altLang="en-US" sz="4400" dirty="0"/>
              <a:t>   4</a:t>
            </a:r>
            <a:br>
              <a:rPr lang="en-US" altLang="en-US" sz="4400" dirty="0"/>
            </a:br>
            <a:r>
              <a:rPr lang="en-US" altLang="en-US" dirty="0"/>
              <a:t>Feature selection</a:t>
            </a:r>
            <a:r>
              <a:rPr lang="en-US" altLang="zh-CN" dirty="0">
                <a:ea typeface="SimSun" pitchFamily="2" charset="-122"/>
              </a:rPr>
              <a:t> [Lazebnik09 ] </a:t>
            </a:r>
            <a:endParaRPr lang="en-US" altLang="en-US" dirty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038600" cy="45307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600" dirty="0"/>
              <a:t>Name the types (type 1,2,3,4,5) of the </a:t>
            </a:r>
            <a:r>
              <a:rPr lang="en-US" altLang="en-US" sz="2600" u="sng" dirty="0"/>
              <a:t>rectangular features </a:t>
            </a:r>
            <a:r>
              <a:rPr lang="en-US" altLang="en-US" sz="2600" dirty="0"/>
              <a:t>in the </a:t>
            </a:r>
            <a:r>
              <a:rPr lang="en-US" altLang="en-US" sz="2600" b="1" u="sng" dirty="0">
                <a:solidFill>
                  <a:srgbClr val="FF0000"/>
                </a:solidFill>
              </a:rPr>
              <a:t>BOX1</a:t>
            </a:r>
            <a:r>
              <a:rPr lang="en-US" altLang="en-US" sz="2600" dirty="0"/>
              <a:t>.</a:t>
            </a:r>
          </a:p>
          <a:p>
            <a:pPr eaLnBrk="1" hangingPunct="1"/>
            <a:r>
              <a:rPr lang="en-US" altLang="en-US" sz="2600" dirty="0"/>
              <a:t>MC Choices: 1,3,3,4,5</a:t>
            </a:r>
          </a:p>
          <a:p>
            <a:pPr eaLnBrk="1" hangingPunct="1"/>
            <a:endParaRPr lang="en-US" altLang="en-US" sz="2600" dirty="0"/>
          </a:p>
          <a:p>
            <a:r>
              <a:rPr lang="en-US" altLang="en-US" sz="2600" dirty="0"/>
              <a:t>Student exercise:</a:t>
            </a:r>
          </a:p>
          <a:p>
            <a:r>
              <a:rPr lang="en-US" altLang="en-US" sz="2600" dirty="0"/>
              <a:t>Name the types (type 1,2,3,4,5) of the </a:t>
            </a:r>
            <a:r>
              <a:rPr lang="en-US" altLang="en-US" sz="2600" u="sng" dirty="0"/>
              <a:t>rectangular features </a:t>
            </a:r>
            <a:r>
              <a:rPr lang="en-US" altLang="en-US" sz="2600" dirty="0"/>
              <a:t>in all boxes</a:t>
            </a:r>
          </a:p>
          <a:p>
            <a:pPr eaLnBrk="1" hangingPunct="1"/>
            <a:r>
              <a:rPr lang="en-US" altLang="en-US" sz="2600" dirty="0"/>
              <a:t> </a:t>
            </a:r>
          </a:p>
        </p:txBody>
      </p:sp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4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191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4495800" y="1295400"/>
            <a:ext cx="434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Some examples and their types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Fill in the types for the  2nd, 3rd rows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318125" y="2017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6080125" y="2017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6765925" y="2017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5</a:t>
            </a: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7375525" y="1941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8213725" y="2017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25613" name="Text Box 11"/>
          <p:cNvSpPr txBox="1">
            <a:spLocks noChangeArrowheads="1"/>
          </p:cNvSpPr>
          <p:nvPr/>
        </p:nvSpPr>
        <p:spPr bwMode="auto">
          <a:xfrm>
            <a:off x="6003925" y="2017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</a:p>
        </p:txBody>
      </p:sp>
      <p:cxnSp>
        <p:nvCxnSpPr>
          <p:cNvPr id="3" name="Straight Arrow Connector 2"/>
          <p:cNvCxnSpPr>
            <a:cxnSpLocks/>
          </p:cNvCxnSpPr>
          <p:nvPr/>
        </p:nvCxnSpPr>
        <p:spPr>
          <a:xfrm>
            <a:off x="3248025" y="2669381"/>
            <a:ext cx="3829050" cy="1394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5" name="Text Box 27"/>
          <p:cNvSpPr txBox="1">
            <a:spLocks noChangeArrowheads="1"/>
          </p:cNvSpPr>
          <p:nvPr/>
        </p:nvSpPr>
        <p:spPr bwMode="auto">
          <a:xfrm>
            <a:off x="5715000" y="4495800"/>
            <a:ext cx="3200400" cy="2246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Standard  </a:t>
            </a:r>
            <a:r>
              <a:rPr lang="en-US" altLang="en-US" sz="1400" u="sng" dirty="0"/>
              <a:t>Rectangular Feature </a:t>
            </a:r>
            <a:r>
              <a:rPr lang="en-US" altLang="en-US" sz="1400" dirty="0"/>
              <a:t>Types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2)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3)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4)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5)</a:t>
            </a:r>
          </a:p>
        </p:txBody>
      </p:sp>
      <p:grpSp>
        <p:nvGrpSpPr>
          <p:cNvPr id="25616" name="Group 12"/>
          <p:cNvGrpSpPr>
            <a:grpSpLocks/>
          </p:cNvGrpSpPr>
          <p:nvPr/>
        </p:nvGrpSpPr>
        <p:grpSpPr bwMode="auto">
          <a:xfrm>
            <a:off x="6477000" y="4876800"/>
            <a:ext cx="381000" cy="1828800"/>
            <a:chOff x="1872" y="1392"/>
            <a:chExt cx="432" cy="2496"/>
          </a:xfrm>
        </p:grpSpPr>
        <p:sp>
          <p:nvSpPr>
            <p:cNvPr id="25617" name="Rectangle 13"/>
            <p:cNvSpPr>
              <a:spLocks noChangeArrowheads="1"/>
            </p:cNvSpPr>
            <p:nvPr/>
          </p:nvSpPr>
          <p:spPr bwMode="auto">
            <a:xfrm>
              <a:off x="1920" y="192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18" name="Rectangle 14"/>
            <p:cNvSpPr>
              <a:spLocks noChangeArrowheads="1"/>
            </p:cNvSpPr>
            <p:nvPr/>
          </p:nvSpPr>
          <p:spPr bwMode="auto">
            <a:xfrm>
              <a:off x="201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19" name="Rectangle 15"/>
            <p:cNvSpPr>
              <a:spLocks noChangeArrowheads="1"/>
            </p:cNvSpPr>
            <p:nvPr/>
          </p:nvSpPr>
          <p:spPr bwMode="auto">
            <a:xfrm>
              <a:off x="2064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20" name="Rectangle 16"/>
            <p:cNvSpPr>
              <a:spLocks noChangeArrowheads="1"/>
            </p:cNvSpPr>
            <p:nvPr/>
          </p:nvSpPr>
          <p:spPr bwMode="auto">
            <a:xfrm>
              <a:off x="192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21" name="Rectangle 17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22" name="Rectangle 18"/>
            <p:cNvSpPr>
              <a:spLocks noChangeArrowheads="1"/>
            </p:cNvSpPr>
            <p:nvPr/>
          </p:nvSpPr>
          <p:spPr bwMode="auto">
            <a:xfrm>
              <a:off x="2064" y="360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23" name="Rectangle 19"/>
            <p:cNvSpPr>
              <a:spLocks noChangeArrowheads="1"/>
            </p:cNvSpPr>
            <p:nvPr/>
          </p:nvSpPr>
          <p:spPr bwMode="auto">
            <a:xfrm>
              <a:off x="2064" y="37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24" name="Rectangle 20"/>
            <p:cNvSpPr>
              <a:spLocks noChangeArrowheads="1"/>
            </p:cNvSpPr>
            <p:nvPr/>
          </p:nvSpPr>
          <p:spPr bwMode="auto">
            <a:xfrm>
              <a:off x="1920" y="37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25" name="Rectangle 21"/>
            <p:cNvSpPr>
              <a:spLocks noChangeArrowheads="1"/>
            </p:cNvSpPr>
            <p:nvPr/>
          </p:nvSpPr>
          <p:spPr bwMode="auto">
            <a:xfrm>
              <a:off x="1920" y="36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26" name="Rectangle 22"/>
            <p:cNvSpPr>
              <a:spLocks noChangeArrowheads="1"/>
            </p:cNvSpPr>
            <p:nvPr/>
          </p:nvSpPr>
          <p:spPr bwMode="auto">
            <a:xfrm>
              <a:off x="1920" y="139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27" name="Rectangle 23"/>
            <p:cNvSpPr>
              <a:spLocks noChangeArrowheads="1"/>
            </p:cNvSpPr>
            <p:nvPr/>
          </p:nvSpPr>
          <p:spPr bwMode="auto">
            <a:xfrm>
              <a:off x="18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28" name="Rectangle 24"/>
            <p:cNvSpPr>
              <a:spLocks noChangeArrowheads="1"/>
            </p:cNvSpPr>
            <p:nvPr/>
          </p:nvSpPr>
          <p:spPr bwMode="auto">
            <a:xfrm>
              <a:off x="19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29" name="Rectangle 25"/>
            <p:cNvSpPr>
              <a:spLocks noChangeArrowheads="1"/>
            </p:cNvSpPr>
            <p:nvPr/>
          </p:nvSpPr>
          <p:spPr bwMode="auto">
            <a:xfrm>
              <a:off x="1920" y="316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5630" name="Rectangle 26"/>
            <p:cNvSpPr>
              <a:spLocks noChangeArrowheads="1"/>
            </p:cNvSpPr>
            <p:nvPr/>
          </p:nvSpPr>
          <p:spPr bwMode="auto">
            <a:xfrm>
              <a:off x="1920" y="28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2" name="Picture 2">
            <a:extLst>
              <a:ext uri="{FF2B5EF4-FFF2-40B4-BE49-F238E27FC236}">
                <a16:creationId xmlns:a16="http://schemas.microsoft.com/office/drawing/2014/main" id="{441B8E5A-2B5B-6CA5-FC0F-3C73D51E3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933" y="4995496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C87849-7D84-A314-EF36-3570A3D82388}"/>
              </a:ext>
            </a:extLst>
          </p:cNvPr>
          <p:cNvSpPr txBox="1"/>
          <p:nvPr/>
        </p:nvSpPr>
        <p:spPr>
          <a:xfrm>
            <a:off x="6955366" y="4141339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BOX1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B07EC6F-355C-49A7-830D-58E19AEBB6D8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5556" y="34636"/>
            <a:ext cx="8229600" cy="113982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altLang="en-US" sz="4400" dirty="0">
                <a:solidFill>
                  <a:srgbClr val="FF3300"/>
                </a:solidFill>
              </a:rPr>
              <a:t>Answer: </a:t>
            </a:r>
            <a:r>
              <a:rPr lang="en-US" altLang="en-US" sz="4400" dirty="0"/>
              <a:t>class exercise 4</a:t>
            </a:r>
            <a:br>
              <a:rPr lang="en-US" altLang="en-US" sz="4400" dirty="0"/>
            </a:br>
            <a:r>
              <a:rPr lang="en-US" altLang="en-US" dirty="0"/>
              <a:t>Feature selection</a:t>
            </a:r>
            <a:r>
              <a:rPr lang="en-US" altLang="zh-CN" dirty="0">
                <a:ea typeface="SimSun" pitchFamily="2" charset="-122"/>
              </a:rPr>
              <a:t> [Lazebnik09 ] </a:t>
            </a:r>
            <a:endParaRPr lang="en-US" altLang="en-US" dirty="0"/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038600" cy="4530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 dirty="0"/>
              <a:t>Name the types (type 1,2,3,4,5) of the </a:t>
            </a:r>
            <a:r>
              <a:rPr lang="en-US" altLang="en-US" sz="2600" u="sng" dirty="0"/>
              <a:t>rectangular features </a:t>
            </a:r>
            <a:r>
              <a:rPr lang="en-US" altLang="en-US" sz="2600" dirty="0"/>
              <a:t>in the </a:t>
            </a:r>
            <a:r>
              <a:rPr lang="en-US" altLang="en-US" sz="2600" b="1" u="sng" dirty="0">
                <a:solidFill>
                  <a:srgbClr val="FF0000"/>
                </a:solidFill>
              </a:rPr>
              <a:t>BOX1</a:t>
            </a:r>
            <a:r>
              <a:rPr lang="en-US" altLang="en-US" sz="2600" dirty="0"/>
              <a:t>.</a:t>
            </a:r>
          </a:p>
          <a:p>
            <a:pPr eaLnBrk="1" hangingPunct="1"/>
            <a:r>
              <a:rPr lang="en-US" altLang="en-US" sz="2600" dirty="0"/>
              <a:t>MC Choices: 1,3,3,4,5</a:t>
            </a:r>
          </a:p>
          <a:p>
            <a:pPr eaLnBrk="1" hangingPunct="1"/>
            <a:endParaRPr lang="en-US" altLang="en-US" sz="2600" dirty="0"/>
          </a:p>
          <a:p>
            <a:r>
              <a:rPr lang="en-US" altLang="en-US" sz="2600" dirty="0"/>
              <a:t>Student exercise:</a:t>
            </a:r>
          </a:p>
          <a:p>
            <a:r>
              <a:rPr lang="en-US" altLang="en-US" sz="2600" dirty="0"/>
              <a:t>Name the types (type 1,2,3,4,5) of the </a:t>
            </a:r>
            <a:r>
              <a:rPr lang="en-US" altLang="en-US" sz="2600" u="sng" dirty="0"/>
              <a:t>rectangular features </a:t>
            </a:r>
            <a:r>
              <a:rPr lang="en-US" altLang="en-US" sz="2600" dirty="0"/>
              <a:t>in all boxes</a:t>
            </a:r>
          </a:p>
        </p:txBody>
      </p:sp>
      <p:pic>
        <p:nvPicPr>
          <p:cNvPr id="59398" name="Picture 4"/>
          <p:cNvPicPr>
            <a:picLocks noChangeAspect="1" noChangeArrowheads="1"/>
          </p:cNvPicPr>
          <p:nvPr/>
        </p:nvPicPr>
        <p:blipFill>
          <a:blip r:embed="rId4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191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9" name="Text Box 5"/>
          <p:cNvSpPr txBox="1">
            <a:spLocks noChangeArrowheads="1"/>
          </p:cNvSpPr>
          <p:nvPr/>
        </p:nvSpPr>
        <p:spPr bwMode="auto">
          <a:xfrm>
            <a:off x="4495800" y="1295400"/>
            <a:ext cx="434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Some examples and their types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Fill in the types for the  2nd, 3rd rows</a:t>
            </a:r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5318125" y="2017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6080125" y="2017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9402" name="Text Box 8"/>
          <p:cNvSpPr txBox="1">
            <a:spLocks noChangeArrowheads="1"/>
          </p:cNvSpPr>
          <p:nvPr/>
        </p:nvSpPr>
        <p:spPr bwMode="auto">
          <a:xfrm>
            <a:off x="6765925" y="2017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5</a:t>
            </a:r>
          </a:p>
        </p:txBody>
      </p:sp>
      <p:sp>
        <p:nvSpPr>
          <p:cNvPr id="59403" name="Text Box 9"/>
          <p:cNvSpPr txBox="1">
            <a:spLocks noChangeArrowheads="1"/>
          </p:cNvSpPr>
          <p:nvPr/>
        </p:nvSpPr>
        <p:spPr bwMode="auto">
          <a:xfrm>
            <a:off x="7375525" y="1941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9404" name="Text Box 10"/>
          <p:cNvSpPr txBox="1">
            <a:spLocks noChangeArrowheads="1"/>
          </p:cNvSpPr>
          <p:nvPr/>
        </p:nvSpPr>
        <p:spPr bwMode="auto">
          <a:xfrm>
            <a:off x="8213725" y="2017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59405" name="Text Box 11"/>
          <p:cNvSpPr txBox="1">
            <a:spLocks noChangeArrowheads="1"/>
          </p:cNvSpPr>
          <p:nvPr/>
        </p:nvSpPr>
        <p:spPr bwMode="auto">
          <a:xfrm>
            <a:off x="6003925" y="2017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</a:p>
        </p:txBody>
      </p:sp>
      <p:cxnSp>
        <p:nvCxnSpPr>
          <p:cNvPr id="3" name="Straight Arrow Connector 2"/>
          <p:cNvCxnSpPr>
            <a:cxnSpLocks/>
          </p:cNvCxnSpPr>
          <p:nvPr/>
        </p:nvCxnSpPr>
        <p:spPr>
          <a:xfrm>
            <a:off x="2133600" y="3003550"/>
            <a:ext cx="5241925" cy="1073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7" name="Text Box 27"/>
          <p:cNvSpPr txBox="1">
            <a:spLocks noChangeArrowheads="1"/>
          </p:cNvSpPr>
          <p:nvPr/>
        </p:nvSpPr>
        <p:spPr bwMode="auto">
          <a:xfrm>
            <a:off x="5715000" y="4495800"/>
            <a:ext cx="1524000" cy="2246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Standard Types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2)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3)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4)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5)</a:t>
            </a:r>
          </a:p>
        </p:txBody>
      </p:sp>
      <p:grpSp>
        <p:nvGrpSpPr>
          <p:cNvPr id="59408" name="Group 12"/>
          <p:cNvGrpSpPr>
            <a:grpSpLocks/>
          </p:cNvGrpSpPr>
          <p:nvPr/>
        </p:nvGrpSpPr>
        <p:grpSpPr bwMode="auto">
          <a:xfrm>
            <a:off x="6477000" y="4876800"/>
            <a:ext cx="381000" cy="1828800"/>
            <a:chOff x="1872" y="1392"/>
            <a:chExt cx="432" cy="2496"/>
          </a:xfrm>
        </p:grpSpPr>
        <p:sp>
          <p:nvSpPr>
            <p:cNvPr id="59419" name="Rectangle 13"/>
            <p:cNvSpPr>
              <a:spLocks noChangeArrowheads="1"/>
            </p:cNvSpPr>
            <p:nvPr/>
          </p:nvSpPr>
          <p:spPr bwMode="auto">
            <a:xfrm>
              <a:off x="1920" y="192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20" name="Rectangle 14"/>
            <p:cNvSpPr>
              <a:spLocks noChangeArrowheads="1"/>
            </p:cNvSpPr>
            <p:nvPr/>
          </p:nvSpPr>
          <p:spPr bwMode="auto">
            <a:xfrm>
              <a:off x="201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21" name="Rectangle 15"/>
            <p:cNvSpPr>
              <a:spLocks noChangeArrowheads="1"/>
            </p:cNvSpPr>
            <p:nvPr/>
          </p:nvSpPr>
          <p:spPr bwMode="auto">
            <a:xfrm>
              <a:off x="2064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22" name="Rectangle 16"/>
            <p:cNvSpPr>
              <a:spLocks noChangeArrowheads="1"/>
            </p:cNvSpPr>
            <p:nvPr/>
          </p:nvSpPr>
          <p:spPr bwMode="auto">
            <a:xfrm>
              <a:off x="192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23" name="Rectangle 17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24" name="Rectangle 18"/>
            <p:cNvSpPr>
              <a:spLocks noChangeArrowheads="1"/>
            </p:cNvSpPr>
            <p:nvPr/>
          </p:nvSpPr>
          <p:spPr bwMode="auto">
            <a:xfrm>
              <a:off x="2064" y="360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25" name="Rectangle 19"/>
            <p:cNvSpPr>
              <a:spLocks noChangeArrowheads="1"/>
            </p:cNvSpPr>
            <p:nvPr/>
          </p:nvSpPr>
          <p:spPr bwMode="auto">
            <a:xfrm>
              <a:off x="2064" y="37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26" name="Rectangle 20"/>
            <p:cNvSpPr>
              <a:spLocks noChangeArrowheads="1"/>
            </p:cNvSpPr>
            <p:nvPr/>
          </p:nvSpPr>
          <p:spPr bwMode="auto">
            <a:xfrm>
              <a:off x="1920" y="37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27" name="Rectangle 21"/>
            <p:cNvSpPr>
              <a:spLocks noChangeArrowheads="1"/>
            </p:cNvSpPr>
            <p:nvPr/>
          </p:nvSpPr>
          <p:spPr bwMode="auto">
            <a:xfrm>
              <a:off x="1920" y="36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28" name="Rectangle 22"/>
            <p:cNvSpPr>
              <a:spLocks noChangeArrowheads="1"/>
            </p:cNvSpPr>
            <p:nvPr/>
          </p:nvSpPr>
          <p:spPr bwMode="auto">
            <a:xfrm>
              <a:off x="1920" y="139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29" name="Rectangle 23"/>
            <p:cNvSpPr>
              <a:spLocks noChangeArrowheads="1"/>
            </p:cNvSpPr>
            <p:nvPr/>
          </p:nvSpPr>
          <p:spPr bwMode="auto">
            <a:xfrm>
              <a:off x="18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30" name="Rectangle 24"/>
            <p:cNvSpPr>
              <a:spLocks noChangeArrowheads="1"/>
            </p:cNvSpPr>
            <p:nvPr/>
          </p:nvSpPr>
          <p:spPr bwMode="auto">
            <a:xfrm>
              <a:off x="19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31" name="Rectangle 25"/>
            <p:cNvSpPr>
              <a:spLocks noChangeArrowheads="1"/>
            </p:cNvSpPr>
            <p:nvPr/>
          </p:nvSpPr>
          <p:spPr bwMode="auto">
            <a:xfrm>
              <a:off x="1920" y="316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9432" name="Rectangle 26"/>
            <p:cNvSpPr>
              <a:spLocks noChangeArrowheads="1"/>
            </p:cNvSpPr>
            <p:nvPr/>
          </p:nvSpPr>
          <p:spPr bwMode="auto">
            <a:xfrm>
              <a:off x="1920" y="28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9409" name="Text Box 8"/>
          <p:cNvSpPr txBox="1">
            <a:spLocks noChangeArrowheads="1"/>
          </p:cNvSpPr>
          <p:nvPr/>
        </p:nvSpPr>
        <p:spPr bwMode="auto">
          <a:xfrm>
            <a:off x="5286375" y="3201988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9410" name="Text Box 9"/>
          <p:cNvSpPr txBox="1">
            <a:spLocks noChangeArrowheads="1"/>
          </p:cNvSpPr>
          <p:nvPr/>
        </p:nvSpPr>
        <p:spPr bwMode="auto">
          <a:xfrm>
            <a:off x="5953125" y="30194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9411" name="Text Box 9"/>
          <p:cNvSpPr txBox="1">
            <a:spLocks noChangeArrowheads="1"/>
          </p:cNvSpPr>
          <p:nvPr/>
        </p:nvSpPr>
        <p:spPr bwMode="auto">
          <a:xfrm>
            <a:off x="6754813" y="30210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9412" name="Text Box 10"/>
          <p:cNvSpPr txBox="1">
            <a:spLocks noChangeArrowheads="1"/>
          </p:cNvSpPr>
          <p:nvPr/>
        </p:nvSpPr>
        <p:spPr bwMode="auto">
          <a:xfrm>
            <a:off x="7426325" y="30035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9413" name="Text Box 10"/>
          <p:cNvSpPr txBox="1">
            <a:spLocks noChangeArrowheads="1"/>
          </p:cNvSpPr>
          <p:nvPr/>
        </p:nvSpPr>
        <p:spPr bwMode="auto">
          <a:xfrm>
            <a:off x="8067675" y="3194050"/>
            <a:ext cx="3127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414" name="Text Box 10"/>
          <p:cNvSpPr txBox="1">
            <a:spLocks noChangeArrowheads="1"/>
          </p:cNvSpPr>
          <p:nvPr/>
        </p:nvSpPr>
        <p:spPr bwMode="auto">
          <a:xfrm>
            <a:off x="7924800" y="3716338"/>
            <a:ext cx="3127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9415" name="Text Box 10"/>
          <p:cNvSpPr txBox="1">
            <a:spLocks noChangeArrowheads="1"/>
          </p:cNvSpPr>
          <p:nvPr/>
        </p:nvSpPr>
        <p:spPr bwMode="auto">
          <a:xfrm>
            <a:off x="7529513" y="3821113"/>
            <a:ext cx="314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9416" name="Text Box 10"/>
          <p:cNvSpPr txBox="1">
            <a:spLocks noChangeArrowheads="1"/>
          </p:cNvSpPr>
          <p:nvPr/>
        </p:nvSpPr>
        <p:spPr bwMode="auto">
          <a:xfrm>
            <a:off x="6813550" y="3736975"/>
            <a:ext cx="3127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9417" name="Text Box 10"/>
          <p:cNvSpPr txBox="1">
            <a:spLocks noChangeArrowheads="1"/>
          </p:cNvSpPr>
          <p:nvPr/>
        </p:nvSpPr>
        <p:spPr bwMode="auto">
          <a:xfrm>
            <a:off x="6072188" y="3817938"/>
            <a:ext cx="3127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9418" name="Text Box 10"/>
          <p:cNvSpPr txBox="1">
            <a:spLocks noChangeArrowheads="1"/>
          </p:cNvSpPr>
          <p:nvPr/>
        </p:nvSpPr>
        <p:spPr bwMode="auto">
          <a:xfrm>
            <a:off x="5005388" y="4076700"/>
            <a:ext cx="3127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1DE47E-2E70-2AF1-8928-C179D84E574C}"/>
              </a:ext>
            </a:extLst>
          </p:cNvPr>
          <p:cNvSpPr txBox="1"/>
          <p:nvPr/>
        </p:nvSpPr>
        <p:spPr>
          <a:xfrm>
            <a:off x="7046913" y="4171949"/>
            <a:ext cx="15636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BOX1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2800" dirty="0">
                <a:ea typeface="SimSun" pitchFamily="2" charset="-122"/>
              </a:rPr>
              <a:t>Class exercise   5a,b,c : Features in a </a:t>
            </a:r>
            <a:r>
              <a:rPr lang="en-US" altLang="zh-CN" sz="2800" dirty="0" err="1">
                <a:ea typeface="SimSun" pitchFamily="2" charset="-122"/>
              </a:rPr>
              <a:t>NxN</a:t>
            </a:r>
            <a:r>
              <a:rPr lang="en-US" altLang="zh-CN" sz="2800" dirty="0">
                <a:ea typeface="SimSun" pitchFamily="2" charset="-122"/>
              </a:rPr>
              <a:t> window</a:t>
            </a:r>
            <a:br>
              <a:rPr lang="en-US" altLang="zh-CN" sz="2800" dirty="0">
                <a:ea typeface="SimSun" pitchFamily="2" charset="-122"/>
              </a:rPr>
            </a:br>
            <a:endParaRPr lang="en-US" altLang="en-US" sz="2800" dirty="0">
              <a:ea typeface="SimSun" pitchFamily="2" charset="-122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5562600" cy="5208588"/>
          </a:xfrm>
        </p:spPr>
        <p:txBody>
          <a:bodyPr>
            <a:normAutofit fontScale="92500"/>
          </a:bodyPr>
          <a:lstStyle/>
          <a:p>
            <a:r>
              <a:rPr lang="en-US" altLang="zh-CN" sz="2600" dirty="0">
                <a:ea typeface="SimSun" pitchFamily="2" charset="-122"/>
              </a:rPr>
              <a:t>Exercise   (5a) MC question : How many rectangular features of 1-type can be found a 5x5 pixel window? MC choices: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altLang="zh-CN" sz="2200" dirty="0">
                <a:ea typeface="SimSun" pitchFamily="2" charset="-122"/>
              </a:rPr>
              <a:t>40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altLang="zh-CN" sz="2200" dirty="0">
                <a:ea typeface="SimSun" pitchFamily="2" charset="-122"/>
              </a:rPr>
              <a:t>60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altLang="zh-CN" sz="2200" dirty="0">
                <a:ea typeface="SimSun" pitchFamily="2" charset="-122"/>
              </a:rPr>
              <a:t>90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altLang="zh-CN" sz="2200" dirty="0">
                <a:ea typeface="SimSun" pitchFamily="2" charset="-122"/>
              </a:rPr>
              <a:t>100</a:t>
            </a:r>
          </a:p>
          <a:p>
            <a:pPr marL="914400" lvl="1" indent="-514350">
              <a:buFont typeface="+mj-lt"/>
              <a:buAutoNum type="arabicParenR"/>
            </a:pPr>
            <a:endParaRPr lang="en-US" altLang="zh-CN" sz="2200" dirty="0">
              <a:ea typeface="SimSun" pitchFamily="2" charset="-122"/>
            </a:endParaRPr>
          </a:p>
          <a:p>
            <a:r>
              <a:rPr lang="en-US" altLang="zh-CN" sz="2600" dirty="0">
                <a:ea typeface="SimSun" pitchFamily="2" charset="-122"/>
              </a:rPr>
              <a:t>//////Discussion exercise//////</a:t>
            </a:r>
          </a:p>
          <a:p>
            <a:pPr eaLnBrk="1" hangingPunct="1"/>
            <a:r>
              <a:rPr lang="en-US" altLang="zh-CN" sz="2600" dirty="0">
                <a:ea typeface="SimSun" pitchFamily="2" charset="-122"/>
              </a:rPr>
              <a:t>Exercise (5b): How many rectangular features of all-5-types can be found a 24x24 pixel window?</a:t>
            </a:r>
          </a:p>
          <a:p>
            <a:pPr eaLnBrk="1" hangingPunct="1"/>
            <a:r>
              <a:rPr lang="en-US" altLang="zh-CN" sz="2000" dirty="0">
                <a:ea typeface="SimSun" pitchFamily="2" charset="-122"/>
              </a:rPr>
              <a:t>Answer: </a:t>
            </a:r>
            <a:r>
              <a:rPr lang="en-US" altLang="zh-CN" sz="2300" dirty="0">
                <a:ea typeface="SimSun" pitchFamily="2" charset="-122"/>
              </a:rPr>
              <a:t>162,336 (explain)</a:t>
            </a:r>
            <a:endParaRPr lang="en-US" altLang="zh-CN" sz="2000" dirty="0">
              <a:ea typeface="SimSun" pitchFamily="2" charset="-122"/>
            </a:endParaRPr>
          </a:p>
          <a:p>
            <a:pPr lvl="1" eaLnBrk="1" hangingPunct="1"/>
            <a:endParaRPr lang="en-US" altLang="zh-CN" sz="1400" dirty="0">
              <a:ea typeface="SimSun" pitchFamily="2" charset="-122"/>
            </a:endParaRPr>
          </a:p>
          <a:p>
            <a:pPr eaLnBrk="1" hangingPunct="1"/>
            <a:endParaRPr lang="en-US" altLang="en-US" sz="2600" dirty="0"/>
          </a:p>
        </p:txBody>
      </p:sp>
      <p:sp>
        <p:nvSpPr>
          <p:cNvPr id="26631" name="Content Placeholder 2"/>
          <p:cNvSpPr>
            <a:spLocks noGrp="1"/>
          </p:cNvSpPr>
          <p:nvPr>
            <p:ph sz="half" idx="2"/>
          </p:nvPr>
        </p:nvSpPr>
        <p:spPr>
          <a:xfrm>
            <a:off x="8229600" y="5673725"/>
            <a:ext cx="4572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 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16E12D-BB49-4B7A-A6AC-98C489EE639E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669925" y="6411913"/>
            <a:ext cx="7404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hlinkClick r:id="rId2"/>
              </a:rPr>
              <a:t>http://stackoverflow.com/questions/1707620/viola-jones-face-detection-claims-180k-features</a:t>
            </a:r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26633" name="TextBox 1"/>
          <p:cNvSpPr txBox="1">
            <a:spLocks noChangeArrowheads="1"/>
          </p:cNvSpPr>
          <p:nvPr/>
        </p:nvSpPr>
        <p:spPr bwMode="auto">
          <a:xfrm>
            <a:off x="5033963" y="1095375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12C5158-BF9F-C133-2A9A-AD625A181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279185"/>
            <a:ext cx="2228850" cy="3227491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11FEC3AD-2352-E23F-C096-6CBF1AF93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62239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33E10FB-F373-A398-D337-90BE9487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Answer for 5a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C9BAD1-174F-4854-5668-451FD8EB8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clear,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</a:p>
          <a:p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win_width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=5,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win_height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=5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temp=0; %type 1 for 5x5</a:t>
            </a:r>
            <a:endParaRPr lang="en-US" sz="1800" b="0" i="0" u="none" strike="noStrike" baseline="0" dirty="0">
              <a:solidFill>
                <a:srgbClr val="028009"/>
              </a:solidFill>
              <a:latin typeface="Courier New" panose="020703090202050204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E00FF"/>
                </a:solidFill>
                <a:latin typeface="Courier New" panose="02070309020205020404" pitchFamily="49" charset="0"/>
              </a:rPr>
              <a:t>for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=1:win_width/2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0" i="0" u="none" strike="noStrike" baseline="0" dirty="0">
                <a:solidFill>
                  <a:srgbClr val="0E00FF"/>
                </a:solidFill>
                <a:latin typeface="Courier New" panose="02070309020205020404" pitchFamily="49" charset="0"/>
              </a:rPr>
              <a:t>for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ny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=1:win_height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number_of_blocks_x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=(win_width-2*nx+1);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number_of_blocks_y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=(win_height-ny+1);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temp=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number_of_blocks_x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number_of_blocks_y+temp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0" i="0" u="none" strike="noStrike" baseline="0" dirty="0">
                <a:solidFill>
                  <a:srgbClr val="0E00FF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sz="1800" b="0" i="0" u="none" strike="noStrike" baseline="0" dirty="0">
                <a:solidFill>
                  <a:srgbClr val="0E00FF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temp 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%type 1 total=90</a:t>
            </a:r>
          </a:p>
          <a:p>
            <a:r>
              <a:rPr lang="en-US" altLang="zh-CN" sz="2600" dirty="0">
                <a:ea typeface="SimSun" pitchFamily="2" charset="-122"/>
              </a:rPr>
              <a:t>MC choices: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altLang="zh-CN" sz="2200" dirty="0">
                <a:ea typeface="SimSun" pitchFamily="2" charset="-122"/>
              </a:rPr>
              <a:t>40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altLang="zh-CN" sz="2200" dirty="0">
                <a:ea typeface="SimSun" pitchFamily="2" charset="-122"/>
              </a:rPr>
              <a:t>60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altLang="zh-CN" sz="2200" dirty="0">
                <a:solidFill>
                  <a:srgbClr val="FF0000"/>
                </a:solidFill>
                <a:ea typeface="SimSun" pitchFamily="2" charset="-122"/>
              </a:rPr>
              <a:t>90 (correct)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altLang="zh-CN" sz="2200" dirty="0">
                <a:ea typeface="SimSun" pitchFamily="2" charset="-122"/>
              </a:rPr>
              <a:t>100</a:t>
            </a:r>
          </a:p>
          <a:p>
            <a:endParaRPr lang="en-US" b="0" i="0" u="none" strike="noStrike" baseline="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17376-6476-A8BA-93CC-3EE198175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8F228-CC97-D301-577E-02959184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94BE-4002-4A45-92ED-C217C67DE9D6}" type="slidenum">
              <a:rPr lang="en-US" altLang="en-US" smtClean="0"/>
              <a:pPr/>
              <a:t>28</a:t>
            </a:fld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60DA71-5625-13C6-4F8C-7C234D0F2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417638"/>
            <a:ext cx="2286000" cy="92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397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2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ea typeface="SimSun" pitchFamily="2" charset="-122"/>
              </a:rPr>
              <a:t>Answer Class exercise   5b(</a:t>
            </a:r>
            <a:r>
              <a:rPr lang="en-US" altLang="zh-CN" sz="2800" dirty="0" err="1">
                <a:solidFill>
                  <a:srgbClr val="FF0000"/>
                </a:solidFill>
                <a:ea typeface="SimSun" pitchFamily="2" charset="-122"/>
              </a:rPr>
              <a:t>i</a:t>
            </a:r>
            <a:r>
              <a:rPr lang="en-US" altLang="zh-CN" sz="2800" dirty="0">
                <a:solidFill>
                  <a:srgbClr val="FF0000"/>
                </a:solidFill>
                <a:ea typeface="SimSun" pitchFamily="2" charset="-122"/>
              </a:rPr>
              <a:t>) </a:t>
            </a:r>
            <a:r>
              <a:rPr lang="en-US" altLang="zh-CN" sz="2800" dirty="0">
                <a:ea typeface="SimSun" pitchFamily="2" charset="-122"/>
              </a:rPr>
              <a:t>: How many type 1 features in a 24x24 (pixel) window? </a:t>
            </a:r>
            <a:br>
              <a:rPr lang="en-US" altLang="zh-CN" sz="2800" dirty="0">
                <a:ea typeface="SimSun" pitchFamily="2" charset="-122"/>
              </a:rPr>
            </a:br>
            <a:r>
              <a:rPr lang="en-US" altLang="zh-CN" sz="2800" dirty="0">
                <a:ea typeface="SimSun" pitchFamily="2" charset="-122"/>
              </a:rPr>
              <a:t>We see that </a:t>
            </a:r>
            <a:r>
              <a:rPr lang="en-US" altLang="zh-CN" sz="2800" dirty="0" err="1">
                <a:ea typeface="SimSun" pitchFamily="2" charset="-122"/>
              </a:rPr>
              <a:t>win_width</a:t>
            </a:r>
            <a:r>
              <a:rPr lang="en-US" altLang="zh-CN" sz="2800" dirty="0">
                <a:ea typeface="SimSun" pitchFamily="2" charset="-122"/>
              </a:rPr>
              <a:t>=24, </a:t>
            </a:r>
            <a:r>
              <a:rPr lang="en-US" altLang="zh-CN" sz="2800" dirty="0" err="1">
                <a:ea typeface="SimSun" pitchFamily="2" charset="-122"/>
              </a:rPr>
              <a:t>win_height</a:t>
            </a:r>
            <a:r>
              <a:rPr lang="en-US" altLang="zh-CN" sz="2800" dirty="0">
                <a:ea typeface="SimSun" pitchFamily="2" charset="-122"/>
              </a:rPr>
              <a:t>=24,</a:t>
            </a:r>
            <a:endParaRPr lang="en-US" altLang="en-US" sz="2800" dirty="0">
              <a:ea typeface="SimSun" pitchFamily="2" charset="-122"/>
            </a:endParaRPr>
          </a:p>
        </p:txBody>
      </p:sp>
      <p:sp>
        <p:nvSpPr>
          <p:cNvPr id="60419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  <a:endParaRPr lang="en-US" altLang="zh-CN" dirty="0"/>
          </a:p>
        </p:txBody>
      </p:sp>
      <p:sp>
        <p:nvSpPr>
          <p:cNvPr id="604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CBE48AB-8F4B-4F9C-8B66-84BA26B70627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04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0538" y="1438275"/>
            <a:ext cx="8653462" cy="28908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1800" dirty="0" err="1">
                <a:ea typeface="SimSun" pitchFamily="2" charset="-122"/>
              </a:rPr>
              <a:t>win_width</a:t>
            </a:r>
            <a:r>
              <a:rPr lang="en-US" altLang="zh-CN" sz="1800" dirty="0">
                <a:ea typeface="SimSun" pitchFamily="2" charset="-122"/>
              </a:rPr>
              <a:t>=24, </a:t>
            </a:r>
            <a:r>
              <a:rPr lang="en-US" altLang="zh-CN" sz="1800" dirty="0" err="1">
                <a:ea typeface="SimSun" pitchFamily="2" charset="-122"/>
              </a:rPr>
              <a:t>win_height</a:t>
            </a:r>
            <a:r>
              <a:rPr lang="en-US" altLang="zh-CN" sz="1800" dirty="0">
                <a:ea typeface="SimSun" pitchFamily="2" charset="-122"/>
              </a:rPr>
              <a:t>=24</a:t>
            </a:r>
            <a:endParaRPr lang="en-US" altLang="en-US" sz="1800" dirty="0"/>
          </a:p>
          <a:p>
            <a:r>
              <a:rPr lang="en-US" altLang="en-US" sz="1800" dirty="0"/>
              <a:t>temp=0; %Type1 feature: block aspect ratio is width=2 units, height=1unit</a:t>
            </a:r>
          </a:p>
          <a:p>
            <a:r>
              <a:rPr lang="en-US" altLang="en-US" sz="1800" dirty="0"/>
              <a:t>for </a:t>
            </a:r>
            <a:r>
              <a:rPr lang="en-US" altLang="en-US" sz="1800" dirty="0" err="1"/>
              <a:t>nx</a:t>
            </a:r>
            <a:r>
              <a:rPr lang="en-US" altLang="en-US" sz="1800" dirty="0"/>
              <a:t>=1:win_width/2</a:t>
            </a:r>
            <a:r>
              <a:rPr lang="en-US" altLang="en-US" sz="1800" dirty="0">
                <a:solidFill>
                  <a:srgbClr val="00B050"/>
                </a:solidFill>
              </a:rPr>
              <a:t>%nx=no. of x pixels in white area. Min =1,max=</a:t>
            </a:r>
            <a:r>
              <a:rPr lang="en-US" altLang="en-US" sz="1800" dirty="0" err="1">
                <a:solidFill>
                  <a:srgbClr val="00B050"/>
                </a:solidFill>
              </a:rPr>
              <a:t>win_width</a:t>
            </a:r>
            <a:r>
              <a:rPr lang="en-US" altLang="en-US" sz="1800" dirty="0">
                <a:solidFill>
                  <a:srgbClr val="00B050"/>
                </a:solidFill>
              </a:rPr>
              <a:t>/2</a:t>
            </a:r>
          </a:p>
          <a:p>
            <a:r>
              <a:rPr lang="en-US" altLang="en-US" sz="1800" dirty="0"/>
              <a:t>    for </a:t>
            </a:r>
            <a:r>
              <a:rPr lang="en-US" altLang="en-US" sz="1800" dirty="0" err="1"/>
              <a:t>ny</a:t>
            </a:r>
            <a:r>
              <a:rPr lang="en-US" altLang="en-US" sz="1800" dirty="0"/>
              <a:t>=1:win_height</a:t>
            </a:r>
            <a:r>
              <a:rPr lang="en-US" altLang="en-US" sz="1800" dirty="0">
                <a:solidFill>
                  <a:srgbClr val="00B050"/>
                </a:solidFill>
              </a:rPr>
              <a:t>%ny=no. of y pixels in white area. Min =1,max=</a:t>
            </a:r>
            <a:r>
              <a:rPr lang="en-US" altLang="en-US" sz="1800" dirty="0" err="1">
                <a:solidFill>
                  <a:srgbClr val="00B050"/>
                </a:solidFill>
              </a:rPr>
              <a:t>win_height</a:t>
            </a:r>
            <a:endParaRPr lang="en-US" altLang="en-US" sz="1800" dirty="0">
              <a:solidFill>
                <a:srgbClr val="00B050"/>
              </a:solidFill>
            </a:endParaRPr>
          </a:p>
          <a:p>
            <a:r>
              <a:rPr lang="en-US" altLang="en-US" sz="1800" dirty="0"/>
              <a:t>       </a:t>
            </a:r>
            <a:r>
              <a:rPr lang="en-US" altLang="en-US" sz="1800" dirty="0" err="1"/>
              <a:t>number_of_blocks_x</a:t>
            </a:r>
            <a:r>
              <a:rPr lang="en-US" altLang="en-US" sz="1800" dirty="0"/>
              <a:t>=(win_width-2*nx+1);</a:t>
            </a:r>
            <a:r>
              <a:rPr lang="en-US" altLang="en-US" sz="1800" dirty="0">
                <a:solidFill>
                  <a:srgbClr val="00B050"/>
                </a:solidFill>
              </a:rPr>
              <a:t>%</a:t>
            </a:r>
            <a:r>
              <a:rPr lang="en-US" altLang="en-US" sz="1800" dirty="0" err="1">
                <a:solidFill>
                  <a:srgbClr val="00B050"/>
                </a:solidFill>
              </a:rPr>
              <a:t>no.of</a:t>
            </a:r>
            <a:r>
              <a:rPr lang="en-US" altLang="en-US" sz="1800" dirty="0">
                <a:solidFill>
                  <a:srgbClr val="00B050"/>
                </a:solidFill>
              </a:rPr>
              <a:t> x Blocks fit in </a:t>
            </a:r>
            <a:r>
              <a:rPr lang="en-US" altLang="en-US" sz="1800" dirty="0" err="1">
                <a:solidFill>
                  <a:srgbClr val="00B050"/>
                </a:solidFill>
              </a:rPr>
              <a:t>win_width</a:t>
            </a:r>
            <a:endParaRPr lang="en-US" altLang="en-US" sz="1800" dirty="0">
              <a:solidFill>
                <a:srgbClr val="00B050"/>
              </a:solidFill>
            </a:endParaRPr>
          </a:p>
          <a:p>
            <a:r>
              <a:rPr lang="en-US" altLang="en-US" sz="1800" dirty="0"/>
              <a:t>       </a:t>
            </a:r>
            <a:r>
              <a:rPr lang="en-US" altLang="en-US" sz="1800" dirty="0" err="1"/>
              <a:t>number_of_blocks_y</a:t>
            </a:r>
            <a:r>
              <a:rPr lang="en-US" altLang="en-US" sz="1800" dirty="0"/>
              <a:t>=(win_height-ny+1);</a:t>
            </a:r>
            <a:r>
              <a:rPr lang="en-US" altLang="en-US" sz="1800" dirty="0">
                <a:solidFill>
                  <a:srgbClr val="00B050"/>
                </a:solidFill>
              </a:rPr>
              <a:t>%</a:t>
            </a:r>
            <a:r>
              <a:rPr lang="en-US" altLang="en-US" sz="1800" dirty="0" err="1">
                <a:solidFill>
                  <a:srgbClr val="00B050"/>
                </a:solidFill>
              </a:rPr>
              <a:t>no.of</a:t>
            </a:r>
            <a:r>
              <a:rPr lang="en-US" altLang="en-US" sz="1800" dirty="0">
                <a:solidFill>
                  <a:srgbClr val="00B050"/>
                </a:solidFill>
              </a:rPr>
              <a:t> y Blocks fit in </a:t>
            </a:r>
            <a:r>
              <a:rPr lang="en-US" altLang="en-US" sz="1800" dirty="0" err="1">
                <a:solidFill>
                  <a:srgbClr val="00B050"/>
                </a:solidFill>
              </a:rPr>
              <a:t>win_height</a:t>
            </a:r>
            <a:endParaRPr lang="en-US" altLang="en-US" sz="1800" dirty="0">
              <a:solidFill>
                <a:srgbClr val="00B050"/>
              </a:solidFill>
            </a:endParaRPr>
          </a:p>
          <a:p>
            <a:r>
              <a:rPr lang="en-US" altLang="en-US" sz="1800" dirty="0"/>
              <a:t>       temp=</a:t>
            </a:r>
            <a:r>
              <a:rPr lang="en-US" altLang="en-US" sz="1800" dirty="0" err="1"/>
              <a:t>number_of_blocks_x</a:t>
            </a:r>
            <a:r>
              <a:rPr lang="en-US" altLang="en-US" sz="1800" dirty="0"/>
              <a:t>*</a:t>
            </a:r>
            <a:r>
              <a:rPr lang="en-US" altLang="en-US" sz="1800" dirty="0" err="1"/>
              <a:t>number_of_blocks_y+temp</a:t>
            </a:r>
            <a:r>
              <a:rPr lang="en-US" altLang="en-US" sz="1800" dirty="0"/>
              <a:t>;</a:t>
            </a:r>
          </a:p>
          <a:p>
            <a:r>
              <a:rPr lang="en-US" altLang="en-US" sz="1800" dirty="0"/>
              <a:t>    end</a:t>
            </a:r>
          </a:p>
          <a:p>
            <a:r>
              <a:rPr lang="en-US" altLang="en-US" sz="1800" dirty="0"/>
              <a:t>end</a:t>
            </a:r>
          </a:p>
          <a:p>
            <a:pPr eaLnBrk="1" hangingPunct="1"/>
            <a:r>
              <a:rPr lang="en-US" altLang="zh-CN" sz="1800" dirty="0">
                <a:ea typeface="SimSun" pitchFamily="2" charset="-122"/>
              </a:rPr>
              <a:t>temp %type 1 total= 43200. Same for type 2 (similar case) , total(1+2)=43200*2</a:t>
            </a: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400" dirty="0">
              <a:ea typeface="SimSun" pitchFamily="2" charset="-122"/>
            </a:endParaRPr>
          </a:p>
          <a:p>
            <a:pPr lvl="1" eaLnBrk="1" hangingPunct="1"/>
            <a:endParaRPr lang="en-US" altLang="zh-CN" sz="1400" dirty="0">
              <a:ea typeface="SimSun" pitchFamily="2" charset="-122"/>
            </a:endParaRPr>
          </a:p>
          <a:p>
            <a:pPr eaLnBrk="1" hangingPunct="1"/>
            <a:endParaRPr lang="en-US" altLang="en-US" sz="2600" dirty="0"/>
          </a:p>
        </p:txBody>
      </p:sp>
      <p:sp>
        <p:nvSpPr>
          <p:cNvPr id="60422" name="Text Box 8"/>
          <p:cNvSpPr txBox="1">
            <a:spLocks noChangeArrowheads="1"/>
          </p:cNvSpPr>
          <p:nvPr/>
        </p:nvSpPr>
        <p:spPr bwMode="auto">
          <a:xfrm>
            <a:off x="669925" y="6553200"/>
            <a:ext cx="7404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hlinkClick r:id="rId2"/>
              </a:rPr>
              <a:t>http://stackoverflow.com/questions/1707620/viola-jones-face-detection-claims-180k-features</a:t>
            </a:r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60424" name="Rectangle 15"/>
          <p:cNvSpPr>
            <a:spLocks noChangeArrowheads="1"/>
          </p:cNvSpPr>
          <p:nvPr/>
        </p:nvSpPr>
        <p:spPr bwMode="auto">
          <a:xfrm>
            <a:off x="2679700" y="4953000"/>
            <a:ext cx="3492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25" name="Rectangle 22"/>
          <p:cNvSpPr>
            <a:spLocks noChangeArrowheads="1"/>
          </p:cNvSpPr>
          <p:nvPr/>
        </p:nvSpPr>
        <p:spPr bwMode="auto">
          <a:xfrm>
            <a:off x="2349500" y="4953000"/>
            <a:ext cx="33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" name="Rectangle 2"/>
          <p:cNvSpPr/>
          <p:nvPr/>
        </p:nvSpPr>
        <p:spPr>
          <a:xfrm>
            <a:off x="2209800" y="4724400"/>
            <a:ext cx="1447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6096000"/>
            <a:ext cx="1447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4724400"/>
            <a:ext cx="0" cy="1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9" name="Rectangle 11"/>
          <p:cNvSpPr>
            <a:spLocks noChangeArrowheads="1"/>
          </p:cNvSpPr>
          <p:nvPr/>
        </p:nvSpPr>
        <p:spPr bwMode="auto">
          <a:xfrm>
            <a:off x="2139950" y="6110288"/>
            <a:ext cx="158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win_width=24</a:t>
            </a:r>
          </a:p>
        </p:txBody>
      </p:sp>
      <p:sp>
        <p:nvSpPr>
          <p:cNvPr id="60430" name="Rectangle 16"/>
          <p:cNvSpPr>
            <a:spLocks noChangeArrowheads="1"/>
          </p:cNvSpPr>
          <p:nvPr/>
        </p:nvSpPr>
        <p:spPr bwMode="auto">
          <a:xfrm>
            <a:off x="457200" y="5257800"/>
            <a:ext cx="1677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win_height=24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276600" y="4953000"/>
            <a:ext cx="152400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" name="Right Brace 20"/>
          <p:cNvSpPr/>
          <p:nvPr/>
        </p:nvSpPr>
        <p:spPr>
          <a:xfrm rot="16200000">
            <a:off x="2380458" y="4653757"/>
            <a:ext cx="268287" cy="33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33" name="TextBox 17"/>
          <p:cNvSpPr txBox="1">
            <a:spLocks noChangeArrowheads="1"/>
          </p:cNvSpPr>
          <p:nvPr/>
        </p:nvSpPr>
        <p:spPr bwMode="auto">
          <a:xfrm>
            <a:off x="2514600" y="4314825"/>
            <a:ext cx="4502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nx (from 1 to win_width/2 pixels for Type1)</a:t>
            </a:r>
          </a:p>
        </p:txBody>
      </p:sp>
      <p:sp>
        <p:nvSpPr>
          <p:cNvPr id="60434" name="TextBox 23"/>
          <p:cNvSpPr txBox="1">
            <a:spLocks noChangeArrowheads="1"/>
          </p:cNvSpPr>
          <p:nvPr/>
        </p:nvSpPr>
        <p:spPr bwMode="auto">
          <a:xfrm>
            <a:off x="3514727" y="4953002"/>
            <a:ext cx="4373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ny (from 1 to win_width pixels for Type 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)</a:t>
            </a:r>
          </a:p>
        </p:txBody>
      </p:sp>
      <p:sp>
        <p:nvSpPr>
          <p:cNvPr id="60435" name="TextBox 18"/>
          <p:cNvSpPr txBox="1">
            <a:spLocks noChangeArrowheads="1"/>
          </p:cNvSpPr>
          <p:nvPr/>
        </p:nvSpPr>
        <p:spPr bwMode="auto">
          <a:xfrm>
            <a:off x="4735515" y="5599113"/>
            <a:ext cx="43132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Two examples of Type1 feature blocks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(aspect ratio is 2-column x 1-row)</a:t>
            </a:r>
          </a:p>
        </p:txBody>
      </p:sp>
      <p:cxnSp>
        <p:nvCxnSpPr>
          <p:cNvPr id="22" name="Straight Arrow Connector 21"/>
          <p:cNvCxnSpPr>
            <a:stCxn id="60435" idx="1"/>
          </p:cNvCxnSpPr>
          <p:nvPr/>
        </p:nvCxnSpPr>
        <p:spPr>
          <a:xfrm flipH="1" flipV="1">
            <a:off x="3108325" y="5181602"/>
            <a:ext cx="1627188" cy="741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7" name="Rectangle 15"/>
          <p:cNvSpPr>
            <a:spLocks noChangeArrowheads="1"/>
          </p:cNvSpPr>
          <p:nvPr/>
        </p:nvSpPr>
        <p:spPr bwMode="auto">
          <a:xfrm>
            <a:off x="2759075" y="5322888"/>
            <a:ext cx="3492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2420938" y="5322888"/>
            <a:ext cx="33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28" name="Straight Arrow Connector 27"/>
          <p:cNvCxnSpPr>
            <a:stCxn id="60435" idx="1"/>
          </p:cNvCxnSpPr>
          <p:nvPr/>
        </p:nvCxnSpPr>
        <p:spPr>
          <a:xfrm flipH="1" flipV="1">
            <a:off x="3276602" y="5627690"/>
            <a:ext cx="1458913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Face detection [1]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To detect faces in an image (Not recognize it yet)</a:t>
            </a:r>
          </a:p>
          <a:p>
            <a:pPr eaLnBrk="1" hangingPunct="1"/>
            <a:r>
              <a:rPr lang="en-US" altLang="en-US" sz="2600" dirty="0"/>
              <a:t>Challenges</a:t>
            </a:r>
          </a:p>
          <a:p>
            <a:pPr lvl="1" eaLnBrk="1" hangingPunct="1"/>
            <a:r>
              <a:rPr lang="en-US" altLang="en-US" sz="2200" dirty="0"/>
              <a:t>A picture has 0,1 or many faces.</a:t>
            </a:r>
          </a:p>
          <a:p>
            <a:pPr lvl="1" eaLnBrk="1" hangingPunct="1"/>
            <a:r>
              <a:rPr lang="en-US" altLang="en-US" sz="2200" dirty="0"/>
              <a:t>Faces are not the same: with spectacles, mustache etc.</a:t>
            </a:r>
          </a:p>
          <a:p>
            <a:pPr lvl="1" eaLnBrk="1" hangingPunct="1"/>
            <a:r>
              <a:rPr lang="en-US" altLang="en-US" sz="2200" dirty="0"/>
              <a:t>Sizes of faces vary  a lot.</a:t>
            </a:r>
          </a:p>
          <a:p>
            <a:pPr eaLnBrk="1" hangingPunct="1"/>
            <a:r>
              <a:rPr lang="en-US" altLang="en-US" sz="2600" dirty="0"/>
              <a:t>Available in most digital cameras nowadays</a:t>
            </a:r>
          </a:p>
          <a:p>
            <a:pPr eaLnBrk="1" hangingPunct="1"/>
            <a:r>
              <a:rPr lang="en-US" altLang="en-US" sz="2600" dirty="0"/>
              <a:t>The simple method</a:t>
            </a:r>
          </a:p>
          <a:p>
            <a:pPr lvl="1" eaLnBrk="1" hangingPunct="1"/>
            <a:r>
              <a:rPr lang="en-US" altLang="en-US" sz="2200" dirty="0"/>
              <a:t>Slide a window across the window and detect faces.</a:t>
            </a:r>
          </a:p>
          <a:p>
            <a:pPr lvl="2" eaLnBrk="1" hangingPunct="1"/>
            <a:r>
              <a:rPr lang="en-US" altLang="en-US" dirty="0"/>
              <a:t>Too slow, pictures have too many pixels. (1280x1024=1.3M pixels)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AD9BE4-9046-4E3A-A5CF-1EF02F21E87E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z="3400" dirty="0">
                <a:solidFill>
                  <a:srgbClr val="FF0000"/>
                </a:solidFill>
                <a:ea typeface="SimSun" pitchFamily="2" charset="-122"/>
              </a:rPr>
              <a:t>Answer </a:t>
            </a:r>
            <a:r>
              <a:rPr lang="en-US" altLang="zh-CN" sz="3600" dirty="0">
                <a:solidFill>
                  <a:srgbClr val="FF0000"/>
                </a:solidFill>
                <a:ea typeface="SimSun" pitchFamily="2" charset="-122"/>
              </a:rPr>
              <a:t>Class exercise   5b(ii) </a:t>
            </a:r>
            <a:r>
              <a:rPr lang="en-US" altLang="zh-CN" sz="3600" dirty="0">
                <a:ea typeface="SimSun" pitchFamily="2" charset="-122"/>
              </a:rPr>
              <a:t>: How many type 3 features in a 24x24 (pixel) window?</a:t>
            </a:r>
            <a:br>
              <a:rPr lang="en-US" altLang="zh-CN" sz="3600" dirty="0">
                <a:ea typeface="SimSun" pitchFamily="2" charset="-122"/>
              </a:rPr>
            </a:br>
            <a:endParaRPr lang="en-US" altLang="en-US" sz="3400" dirty="0">
              <a:ea typeface="SimSun" pitchFamily="2" charset="-122"/>
            </a:endParaRPr>
          </a:p>
        </p:txBody>
      </p:sp>
      <p:sp>
        <p:nvSpPr>
          <p:cNvPr id="61443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  <a:endParaRPr lang="en-US" altLang="zh-CN" dirty="0"/>
          </a:p>
        </p:txBody>
      </p:sp>
      <p:sp>
        <p:nvSpPr>
          <p:cNvPr id="614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11B25C0-8E73-45E2-92D8-944A1C3D0CA7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0538" y="1438275"/>
            <a:ext cx="8653462" cy="2890838"/>
          </a:xfrm>
        </p:spPr>
        <p:txBody>
          <a:bodyPr>
            <a:normAutofit lnSpcReduction="10000"/>
          </a:bodyPr>
          <a:lstStyle/>
          <a:p>
            <a:r>
              <a:rPr lang="en-US" altLang="en-US" sz="1600" dirty="0"/>
              <a:t>temp=0;</a:t>
            </a:r>
          </a:p>
          <a:p>
            <a:r>
              <a:rPr lang="en-US" altLang="en-US" sz="1600" dirty="0"/>
              <a:t>%Type3: aspect ratio of the feature block, width=3 units, height=1unit</a:t>
            </a:r>
          </a:p>
          <a:p>
            <a:r>
              <a:rPr lang="en-US" altLang="en-US" sz="1600" dirty="0"/>
              <a:t>for </a:t>
            </a:r>
            <a:r>
              <a:rPr lang="en-US" altLang="en-US" sz="1600" dirty="0" err="1"/>
              <a:t>nx</a:t>
            </a:r>
            <a:r>
              <a:rPr lang="en-US" altLang="en-US" sz="1600" dirty="0"/>
              <a:t>=1:win_width/3 %</a:t>
            </a:r>
            <a:r>
              <a:rPr lang="en-US" altLang="en-US" sz="1600" dirty="0" err="1"/>
              <a:t>nx</a:t>
            </a:r>
            <a:r>
              <a:rPr lang="en-US" altLang="en-US" sz="1600" dirty="0"/>
              <a:t>=no. of x pixels in white </a:t>
            </a:r>
            <a:r>
              <a:rPr lang="en-US" altLang="en-US" sz="1600" dirty="0" err="1"/>
              <a:t>area.Min</a:t>
            </a:r>
            <a:r>
              <a:rPr lang="en-US" altLang="en-US" sz="1600" dirty="0"/>
              <a:t> =1,max=</a:t>
            </a:r>
            <a:r>
              <a:rPr lang="en-US" altLang="en-US" sz="1600" dirty="0" err="1"/>
              <a:t>win_width</a:t>
            </a:r>
            <a:r>
              <a:rPr lang="en-US" altLang="en-US" sz="1600" dirty="0"/>
              <a:t>/3</a:t>
            </a:r>
          </a:p>
          <a:p>
            <a:r>
              <a:rPr lang="en-US" altLang="en-US" sz="1600" dirty="0"/>
              <a:t>    for </a:t>
            </a:r>
            <a:r>
              <a:rPr lang="en-US" altLang="en-US" sz="1600" dirty="0" err="1"/>
              <a:t>ny</a:t>
            </a:r>
            <a:r>
              <a:rPr lang="en-US" altLang="en-US" sz="1600" dirty="0"/>
              <a:t>=1:win_height %</a:t>
            </a:r>
            <a:r>
              <a:rPr lang="en-US" altLang="en-US" sz="1600" dirty="0" err="1"/>
              <a:t>ny</a:t>
            </a:r>
            <a:r>
              <a:rPr lang="en-US" altLang="en-US" sz="1600" dirty="0"/>
              <a:t>=no. of y pixels in white </a:t>
            </a:r>
            <a:r>
              <a:rPr lang="en-US" altLang="en-US" sz="1600" dirty="0" err="1"/>
              <a:t>area.Min</a:t>
            </a:r>
            <a:r>
              <a:rPr lang="en-US" altLang="en-US" sz="1600" dirty="0"/>
              <a:t> =1,max=</a:t>
            </a:r>
            <a:r>
              <a:rPr lang="en-US" altLang="en-US" sz="1600" dirty="0" err="1"/>
              <a:t>win_height</a:t>
            </a:r>
            <a:endParaRPr lang="en-US" altLang="en-US" sz="1600" dirty="0"/>
          </a:p>
          <a:p>
            <a:r>
              <a:rPr lang="en-US" altLang="en-US" sz="1600" dirty="0"/>
              <a:t>       </a:t>
            </a:r>
            <a:r>
              <a:rPr lang="en-US" altLang="en-US" sz="1600" dirty="0" err="1"/>
              <a:t>number_of_blocks_x</a:t>
            </a:r>
            <a:r>
              <a:rPr lang="en-US" altLang="en-US" sz="1600" dirty="0"/>
              <a:t>=(win_width-3*nx+1);%</a:t>
            </a:r>
            <a:r>
              <a:rPr lang="en-US" altLang="en-US" sz="1600" dirty="0" err="1"/>
              <a:t>no.of</a:t>
            </a:r>
            <a:r>
              <a:rPr lang="en-US" altLang="en-US" sz="1600" dirty="0"/>
              <a:t> x Blocks fit in </a:t>
            </a:r>
            <a:r>
              <a:rPr lang="en-US" altLang="en-US" sz="1600" dirty="0" err="1"/>
              <a:t>win_width</a:t>
            </a:r>
            <a:endParaRPr lang="en-US" altLang="en-US" sz="1600" dirty="0"/>
          </a:p>
          <a:p>
            <a:r>
              <a:rPr lang="en-US" altLang="en-US" sz="1600" dirty="0"/>
              <a:t>       </a:t>
            </a:r>
            <a:r>
              <a:rPr lang="en-US" altLang="en-US" sz="1600" dirty="0" err="1"/>
              <a:t>number_of_blocks_y</a:t>
            </a:r>
            <a:r>
              <a:rPr lang="en-US" altLang="en-US" sz="1600" dirty="0"/>
              <a:t>=(win_height-ny+1);%</a:t>
            </a:r>
            <a:r>
              <a:rPr lang="en-US" altLang="en-US" sz="1600" dirty="0" err="1"/>
              <a:t>no.of</a:t>
            </a:r>
            <a:r>
              <a:rPr lang="en-US" altLang="en-US" sz="1600" dirty="0"/>
              <a:t> y Blocks fit in </a:t>
            </a:r>
            <a:r>
              <a:rPr lang="en-US" altLang="en-US" sz="1600" dirty="0" err="1"/>
              <a:t>win_height</a:t>
            </a:r>
            <a:endParaRPr lang="en-US" altLang="en-US" sz="1600" dirty="0"/>
          </a:p>
          <a:p>
            <a:r>
              <a:rPr lang="en-US" altLang="en-US" sz="1600" dirty="0"/>
              <a:t>        temp=</a:t>
            </a:r>
            <a:r>
              <a:rPr lang="en-US" altLang="en-US" sz="1600" dirty="0" err="1"/>
              <a:t>number_of_blocks_x</a:t>
            </a:r>
            <a:r>
              <a:rPr lang="en-US" altLang="en-US" sz="1600" dirty="0"/>
              <a:t>*</a:t>
            </a:r>
            <a:r>
              <a:rPr lang="en-US" altLang="en-US" sz="1600" dirty="0" err="1"/>
              <a:t>number_of_blocks_y+temp</a:t>
            </a:r>
            <a:r>
              <a:rPr lang="en-US" altLang="en-US" sz="1600" dirty="0"/>
              <a:t>;</a:t>
            </a:r>
          </a:p>
          <a:p>
            <a:r>
              <a:rPr lang="en-US" altLang="en-US" sz="1600" dirty="0"/>
              <a:t>    end</a:t>
            </a:r>
          </a:p>
          <a:p>
            <a:r>
              <a:rPr lang="en-US" altLang="en-US" sz="1600" dirty="0"/>
              <a:t>end</a:t>
            </a:r>
          </a:p>
          <a:p>
            <a:r>
              <a:rPr lang="en-US" altLang="en-US" sz="1600" dirty="0"/>
              <a:t>N_Type3=temp %answer= 27600. similar for type 4, total(type3+type4)=27600*2</a:t>
            </a: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400" dirty="0">
              <a:ea typeface="SimSun" pitchFamily="2" charset="-122"/>
            </a:endParaRPr>
          </a:p>
          <a:p>
            <a:pPr lvl="1" eaLnBrk="1" hangingPunct="1"/>
            <a:endParaRPr lang="en-US" altLang="zh-CN" sz="1400" dirty="0">
              <a:ea typeface="SimSun" pitchFamily="2" charset="-122"/>
            </a:endParaRPr>
          </a:p>
          <a:p>
            <a:pPr eaLnBrk="1" hangingPunct="1"/>
            <a:endParaRPr lang="en-US" altLang="en-US" sz="2600" dirty="0"/>
          </a:p>
        </p:txBody>
      </p:sp>
      <p:sp>
        <p:nvSpPr>
          <p:cNvPr id="61447" name="Text Box 8"/>
          <p:cNvSpPr txBox="1">
            <a:spLocks noChangeArrowheads="1"/>
          </p:cNvSpPr>
          <p:nvPr/>
        </p:nvSpPr>
        <p:spPr bwMode="auto">
          <a:xfrm>
            <a:off x="669925" y="6411913"/>
            <a:ext cx="7404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hlinkClick r:id="rId2"/>
              </a:rPr>
              <a:t>http://stackoverflow.com/questions/1707620/viola-jones-face-detection-claims-180k-features</a:t>
            </a:r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61448" name="Rectangle 15"/>
          <p:cNvSpPr>
            <a:spLocks noChangeArrowheads="1"/>
          </p:cNvSpPr>
          <p:nvPr/>
        </p:nvSpPr>
        <p:spPr bwMode="auto">
          <a:xfrm>
            <a:off x="2679700" y="4953000"/>
            <a:ext cx="3492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49" name="Rectangle 22"/>
          <p:cNvSpPr>
            <a:spLocks noChangeArrowheads="1"/>
          </p:cNvSpPr>
          <p:nvPr/>
        </p:nvSpPr>
        <p:spPr bwMode="auto">
          <a:xfrm>
            <a:off x="2349500" y="4953000"/>
            <a:ext cx="33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" name="Rectangle 2"/>
          <p:cNvSpPr/>
          <p:nvPr/>
        </p:nvSpPr>
        <p:spPr>
          <a:xfrm>
            <a:off x="2209800" y="4724400"/>
            <a:ext cx="1447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6096000"/>
            <a:ext cx="1447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4724400"/>
            <a:ext cx="0" cy="1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53" name="Rectangle 11"/>
          <p:cNvSpPr>
            <a:spLocks noChangeArrowheads="1"/>
          </p:cNvSpPr>
          <p:nvPr/>
        </p:nvSpPr>
        <p:spPr bwMode="auto">
          <a:xfrm>
            <a:off x="2139950" y="6110288"/>
            <a:ext cx="158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win_width=24</a:t>
            </a:r>
          </a:p>
        </p:txBody>
      </p:sp>
      <p:sp>
        <p:nvSpPr>
          <p:cNvPr id="61454" name="Rectangle 16"/>
          <p:cNvSpPr>
            <a:spLocks noChangeArrowheads="1"/>
          </p:cNvSpPr>
          <p:nvPr/>
        </p:nvSpPr>
        <p:spPr bwMode="auto">
          <a:xfrm>
            <a:off x="457200" y="5257800"/>
            <a:ext cx="1677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win_height=24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429000" y="4953000"/>
            <a:ext cx="152400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" name="Right Brace 20"/>
          <p:cNvSpPr/>
          <p:nvPr/>
        </p:nvSpPr>
        <p:spPr>
          <a:xfrm rot="16200000">
            <a:off x="2380458" y="4653757"/>
            <a:ext cx="268287" cy="33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57" name="TextBox 17"/>
          <p:cNvSpPr txBox="1">
            <a:spLocks noChangeArrowheads="1"/>
          </p:cNvSpPr>
          <p:nvPr/>
        </p:nvSpPr>
        <p:spPr bwMode="auto">
          <a:xfrm>
            <a:off x="2514600" y="4314825"/>
            <a:ext cx="4502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nx (from 1 to win_width/2 pixels for Type3)</a:t>
            </a:r>
          </a:p>
        </p:txBody>
      </p:sp>
      <p:sp>
        <p:nvSpPr>
          <p:cNvPr id="61458" name="TextBox 23"/>
          <p:cNvSpPr txBox="1">
            <a:spLocks noChangeArrowheads="1"/>
          </p:cNvSpPr>
          <p:nvPr/>
        </p:nvSpPr>
        <p:spPr bwMode="auto">
          <a:xfrm>
            <a:off x="3514727" y="4953000"/>
            <a:ext cx="4373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ny (from 1 to win_width pixels for Type 3)</a:t>
            </a:r>
          </a:p>
        </p:txBody>
      </p:sp>
      <p:sp>
        <p:nvSpPr>
          <p:cNvPr id="61459" name="TextBox 18"/>
          <p:cNvSpPr txBox="1">
            <a:spLocks noChangeArrowheads="1"/>
          </p:cNvSpPr>
          <p:nvPr/>
        </p:nvSpPr>
        <p:spPr bwMode="auto">
          <a:xfrm>
            <a:off x="4735515" y="5599113"/>
            <a:ext cx="43132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Example of Type3 feature blocks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(aspect ratio is 3-column x 1-row)</a:t>
            </a:r>
          </a:p>
        </p:txBody>
      </p:sp>
      <p:cxnSp>
        <p:nvCxnSpPr>
          <p:cNvPr id="22" name="Straight Arrow Connector 21"/>
          <p:cNvCxnSpPr>
            <a:stCxn id="61459" idx="1"/>
          </p:cNvCxnSpPr>
          <p:nvPr/>
        </p:nvCxnSpPr>
        <p:spPr>
          <a:xfrm flipH="1" flipV="1">
            <a:off x="3438525" y="5257802"/>
            <a:ext cx="1296988" cy="665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1459" idx="1"/>
          </p:cNvCxnSpPr>
          <p:nvPr/>
        </p:nvCxnSpPr>
        <p:spPr>
          <a:xfrm flipH="1" flipV="1">
            <a:off x="3505202" y="5627690"/>
            <a:ext cx="1230313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3028950" y="4953000"/>
            <a:ext cx="33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63" name="Rectangle 22"/>
          <p:cNvSpPr>
            <a:spLocks noChangeArrowheads="1"/>
          </p:cNvSpPr>
          <p:nvPr/>
        </p:nvSpPr>
        <p:spPr bwMode="auto">
          <a:xfrm>
            <a:off x="3175000" y="5470525"/>
            <a:ext cx="33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64" name="Rectangle 15"/>
          <p:cNvSpPr>
            <a:spLocks noChangeArrowheads="1"/>
          </p:cNvSpPr>
          <p:nvPr/>
        </p:nvSpPr>
        <p:spPr bwMode="auto">
          <a:xfrm>
            <a:off x="2827338" y="5470525"/>
            <a:ext cx="347662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65" name="Rectangle 22"/>
          <p:cNvSpPr>
            <a:spLocks noChangeArrowheads="1"/>
          </p:cNvSpPr>
          <p:nvPr/>
        </p:nvSpPr>
        <p:spPr bwMode="auto">
          <a:xfrm>
            <a:off x="2501900" y="5475288"/>
            <a:ext cx="33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z="3600" dirty="0">
                <a:solidFill>
                  <a:srgbClr val="FF0000"/>
                </a:solidFill>
                <a:ea typeface="SimSun" pitchFamily="2" charset="-122"/>
              </a:rPr>
              <a:t>Answer Exercise   5b(iii) </a:t>
            </a:r>
            <a:r>
              <a:rPr lang="en-US" altLang="zh-CN" sz="3600" dirty="0">
                <a:ea typeface="SimSun" pitchFamily="2" charset="-122"/>
              </a:rPr>
              <a:t>: How many type 5 features in a 24x24 (pixel) window?</a:t>
            </a:r>
            <a:br>
              <a:rPr lang="en-US" altLang="zh-CN" sz="3600" dirty="0">
                <a:ea typeface="SimSun" pitchFamily="2" charset="-122"/>
              </a:rPr>
            </a:br>
            <a:endParaRPr lang="en-US" altLang="en-US" sz="3400" dirty="0">
              <a:ea typeface="SimSun" pitchFamily="2" charset="-122"/>
            </a:endParaRPr>
          </a:p>
        </p:txBody>
      </p:sp>
      <p:sp>
        <p:nvSpPr>
          <p:cNvPr id="62467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  <a:endParaRPr lang="en-US" altLang="zh-CN" dirty="0"/>
          </a:p>
        </p:txBody>
      </p:sp>
      <p:sp>
        <p:nvSpPr>
          <p:cNvPr id="624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D530C50-02BF-492E-B378-8BB109B3A8EC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0538" y="1438275"/>
            <a:ext cx="8653462" cy="2890838"/>
          </a:xfrm>
        </p:spPr>
        <p:txBody>
          <a:bodyPr>
            <a:normAutofit lnSpcReduction="10000"/>
          </a:bodyPr>
          <a:lstStyle/>
          <a:p>
            <a:r>
              <a:rPr lang="en-US" altLang="en-US" sz="1600" dirty="0"/>
              <a:t>temp=0; %--------------------------------------------------------------------</a:t>
            </a:r>
          </a:p>
          <a:p>
            <a:r>
              <a:rPr lang="en-US" altLang="en-US" sz="1600" dirty="0"/>
              <a:t>%type5: aspect ratio of the feature block, width=2 units, height=2unit</a:t>
            </a:r>
          </a:p>
          <a:p>
            <a:r>
              <a:rPr lang="en-US" altLang="en-US" sz="1600" dirty="0"/>
              <a:t>for </a:t>
            </a:r>
            <a:r>
              <a:rPr lang="en-US" altLang="en-US" sz="1600" dirty="0" err="1"/>
              <a:t>nx</a:t>
            </a:r>
            <a:r>
              <a:rPr lang="en-US" altLang="en-US" sz="1600" dirty="0"/>
              <a:t>=1:win_width/2%nx=no. of x pixels in white </a:t>
            </a:r>
            <a:r>
              <a:rPr lang="en-US" altLang="en-US" sz="1600" dirty="0" err="1"/>
              <a:t>area.Min</a:t>
            </a:r>
            <a:r>
              <a:rPr lang="en-US" altLang="en-US" sz="1600" dirty="0"/>
              <a:t> =1,max=</a:t>
            </a:r>
            <a:r>
              <a:rPr lang="en-US" altLang="en-US" sz="1600" dirty="0" err="1"/>
              <a:t>win_width</a:t>
            </a:r>
            <a:r>
              <a:rPr lang="en-US" altLang="en-US" sz="1600" dirty="0"/>
              <a:t>/2</a:t>
            </a:r>
          </a:p>
          <a:p>
            <a:r>
              <a:rPr lang="en-US" altLang="en-US" sz="1600" dirty="0"/>
              <a:t>    for </a:t>
            </a:r>
            <a:r>
              <a:rPr lang="en-US" altLang="en-US" sz="1600" dirty="0" err="1"/>
              <a:t>ny</a:t>
            </a:r>
            <a:r>
              <a:rPr lang="en-US" altLang="en-US" sz="1600" dirty="0"/>
              <a:t>=1:win_height/2%ny=no. of y pixels in white </a:t>
            </a:r>
            <a:r>
              <a:rPr lang="en-US" altLang="en-US" sz="1600" dirty="0" err="1"/>
              <a:t>area.Min</a:t>
            </a:r>
            <a:r>
              <a:rPr lang="en-US" altLang="en-US" sz="1600" dirty="0"/>
              <a:t> =1,max=</a:t>
            </a:r>
            <a:r>
              <a:rPr lang="en-US" altLang="en-US" sz="1600" dirty="0" err="1"/>
              <a:t>win_height</a:t>
            </a:r>
            <a:r>
              <a:rPr lang="en-US" altLang="en-US" sz="1600" dirty="0"/>
              <a:t>/2</a:t>
            </a:r>
          </a:p>
          <a:p>
            <a:r>
              <a:rPr lang="en-US" altLang="en-US" sz="1600" dirty="0"/>
              <a:t>       </a:t>
            </a:r>
            <a:r>
              <a:rPr lang="en-US" altLang="en-US" sz="1600" dirty="0" err="1"/>
              <a:t>number_of_blocks_x</a:t>
            </a:r>
            <a:r>
              <a:rPr lang="en-US" altLang="en-US" sz="1600" dirty="0"/>
              <a:t>=(win_width-2*nx+1);%</a:t>
            </a:r>
            <a:r>
              <a:rPr lang="en-US" altLang="en-US" sz="1600" dirty="0" err="1"/>
              <a:t>no.of</a:t>
            </a:r>
            <a:r>
              <a:rPr lang="en-US" altLang="en-US" sz="1600" dirty="0"/>
              <a:t> x Blocks fit in </a:t>
            </a:r>
            <a:r>
              <a:rPr lang="en-US" altLang="en-US" sz="1600" dirty="0" err="1"/>
              <a:t>win_width</a:t>
            </a:r>
            <a:endParaRPr lang="en-US" altLang="en-US" sz="1600" dirty="0"/>
          </a:p>
          <a:p>
            <a:r>
              <a:rPr lang="en-US" altLang="en-US" sz="1600" dirty="0"/>
              <a:t>       </a:t>
            </a:r>
            <a:r>
              <a:rPr lang="en-US" altLang="en-US" sz="1600" dirty="0" err="1"/>
              <a:t>number_of_blocks_y</a:t>
            </a:r>
            <a:r>
              <a:rPr lang="en-US" altLang="en-US" sz="1600" dirty="0"/>
              <a:t>=(win_height-2*ny+1);%</a:t>
            </a:r>
            <a:r>
              <a:rPr lang="en-US" altLang="en-US" sz="1600" dirty="0" err="1"/>
              <a:t>no.of</a:t>
            </a:r>
            <a:r>
              <a:rPr lang="en-US" altLang="en-US" sz="1600" dirty="0"/>
              <a:t> y Blocks fit in </a:t>
            </a:r>
            <a:r>
              <a:rPr lang="en-US" altLang="en-US" sz="1600" dirty="0" err="1"/>
              <a:t>win_height</a:t>
            </a:r>
            <a:endParaRPr lang="en-US" altLang="en-US" sz="1600" dirty="0"/>
          </a:p>
          <a:p>
            <a:r>
              <a:rPr lang="en-US" altLang="en-US" sz="1600" dirty="0"/>
              <a:t>        temp=</a:t>
            </a:r>
            <a:r>
              <a:rPr lang="en-US" altLang="en-US" sz="1600" dirty="0" err="1"/>
              <a:t>number_of_blocks_x</a:t>
            </a:r>
            <a:r>
              <a:rPr lang="en-US" altLang="en-US" sz="1600" dirty="0"/>
              <a:t>*</a:t>
            </a:r>
            <a:r>
              <a:rPr lang="en-US" altLang="en-US" sz="1600" dirty="0" err="1"/>
              <a:t>number_of_blocks_y+temp</a:t>
            </a:r>
            <a:r>
              <a:rPr lang="en-US" altLang="en-US" sz="1600" dirty="0"/>
              <a:t>;</a:t>
            </a:r>
          </a:p>
          <a:p>
            <a:r>
              <a:rPr lang="en-US" altLang="en-US" sz="1600" dirty="0"/>
              <a:t>    end</a:t>
            </a:r>
          </a:p>
          <a:p>
            <a:r>
              <a:rPr lang="en-US" altLang="en-US" sz="1600" dirty="0"/>
              <a:t>end</a:t>
            </a:r>
          </a:p>
          <a:p>
            <a:r>
              <a:rPr lang="en-US" altLang="en-US" sz="1600" dirty="0"/>
              <a:t>N_Type5=temp %=20736</a:t>
            </a: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800" dirty="0">
              <a:ea typeface="SimSun" pitchFamily="2" charset="-122"/>
            </a:endParaRPr>
          </a:p>
          <a:p>
            <a:pPr eaLnBrk="1" hangingPunct="1"/>
            <a:endParaRPr lang="en-US" altLang="zh-CN" sz="1400" dirty="0">
              <a:ea typeface="SimSun" pitchFamily="2" charset="-122"/>
            </a:endParaRPr>
          </a:p>
          <a:p>
            <a:pPr lvl="1" eaLnBrk="1" hangingPunct="1"/>
            <a:endParaRPr lang="en-US" altLang="zh-CN" sz="1400" dirty="0">
              <a:ea typeface="SimSun" pitchFamily="2" charset="-122"/>
            </a:endParaRPr>
          </a:p>
          <a:p>
            <a:pPr eaLnBrk="1" hangingPunct="1"/>
            <a:endParaRPr lang="en-US" altLang="en-US" sz="2600" dirty="0"/>
          </a:p>
        </p:txBody>
      </p:sp>
      <p:sp>
        <p:nvSpPr>
          <p:cNvPr id="62471" name="Text Box 8"/>
          <p:cNvSpPr txBox="1">
            <a:spLocks noChangeArrowheads="1"/>
          </p:cNvSpPr>
          <p:nvPr/>
        </p:nvSpPr>
        <p:spPr bwMode="auto">
          <a:xfrm>
            <a:off x="669925" y="6411913"/>
            <a:ext cx="7404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hlinkClick r:id="rId2"/>
              </a:rPr>
              <a:t>http://stackoverflow.com/questions/1707620/viola-jones-face-detection-claims-180k-features</a:t>
            </a:r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62472" name="Rectangle 15"/>
          <p:cNvSpPr>
            <a:spLocks noChangeArrowheads="1"/>
          </p:cNvSpPr>
          <p:nvPr/>
        </p:nvSpPr>
        <p:spPr bwMode="auto">
          <a:xfrm>
            <a:off x="2679700" y="4953000"/>
            <a:ext cx="3492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2473" name="Rectangle 22"/>
          <p:cNvSpPr>
            <a:spLocks noChangeArrowheads="1"/>
          </p:cNvSpPr>
          <p:nvPr/>
        </p:nvSpPr>
        <p:spPr bwMode="auto">
          <a:xfrm>
            <a:off x="2349500" y="4953000"/>
            <a:ext cx="33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" name="Rectangle 2"/>
          <p:cNvSpPr/>
          <p:nvPr/>
        </p:nvSpPr>
        <p:spPr>
          <a:xfrm>
            <a:off x="2209800" y="4724400"/>
            <a:ext cx="1447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6096000"/>
            <a:ext cx="1447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4724400"/>
            <a:ext cx="0" cy="1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7" name="Rectangle 11"/>
          <p:cNvSpPr>
            <a:spLocks noChangeArrowheads="1"/>
          </p:cNvSpPr>
          <p:nvPr/>
        </p:nvSpPr>
        <p:spPr bwMode="auto">
          <a:xfrm>
            <a:off x="2139950" y="6110288"/>
            <a:ext cx="158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win_width=24</a:t>
            </a:r>
          </a:p>
        </p:txBody>
      </p:sp>
      <p:sp>
        <p:nvSpPr>
          <p:cNvPr id="62478" name="Rectangle 16"/>
          <p:cNvSpPr>
            <a:spLocks noChangeArrowheads="1"/>
          </p:cNvSpPr>
          <p:nvPr/>
        </p:nvSpPr>
        <p:spPr bwMode="auto">
          <a:xfrm>
            <a:off x="457200" y="5257800"/>
            <a:ext cx="1677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win_height=24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276600" y="4953000"/>
            <a:ext cx="152400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" name="Right Brace 20"/>
          <p:cNvSpPr/>
          <p:nvPr/>
        </p:nvSpPr>
        <p:spPr>
          <a:xfrm rot="16200000">
            <a:off x="2380458" y="4653757"/>
            <a:ext cx="268287" cy="33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2481" name="TextBox 17"/>
          <p:cNvSpPr txBox="1">
            <a:spLocks noChangeArrowheads="1"/>
          </p:cNvSpPr>
          <p:nvPr/>
        </p:nvSpPr>
        <p:spPr bwMode="auto">
          <a:xfrm>
            <a:off x="2514600" y="4314825"/>
            <a:ext cx="4502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nx (from 1 to win_width/2 pixels for Type5)</a:t>
            </a:r>
          </a:p>
        </p:txBody>
      </p:sp>
      <p:sp>
        <p:nvSpPr>
          <p:cNvPr id="62482" name="TextBox 23"/>
          <p:cNvSpPr txBox="1">
            <a:spLocks noChangeArrowheads="1"/>
          </p:cNvSpPr>
          <p:nvPr/>
        </p:nvSpPr>
        <p:spPr bwMode="auto">
          <a:xfrm>
            <a:off x="3514725" y="4953002"/>
            <a:ext cx="4565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ny (from 1 to win_width/2 pixels for Type 5)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)</a:t>
            </a:r>
          </a:p>
        </p:txBody>
      </p:sp>
      <p:sp>
        <p:nvSpPr>
          <p:cNvPr id="62483" name="TextBox 18"/>
          <p:cNvSpPr txBox="1">
            <a:spLocks noChangeArrowheads="1"/>
          </p:cNvSpPr>
          <p:nvPr/>
        </p:nvSpPr>
        <p:spPr bwMode="auto">
          <a:xfrm>
            <a:off x="4735515" y="5599113"/>
            <a:ext cx="43132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An example of Type5 feature blocks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(aspect ratio is 2-column x 2-row)</a:t>
            </a:r>
          </a:p>
        </p:txBody>
      </p:sp>
      <p:cxnSp>
        <p:nvCxnSpPr>
          <p:cNvPr id="22" name="Straight Arrow Connector 21"/>
          <p:cNvCxnSpPr>
            <a:stCxn id="62483" idx="1"/>
          </p:cNvCxnSpPr>
          <p:nvPr/>
        </p:nvCxnSpPr>
        <p:spPr>
          <a:xfrm flipH="1" flipV="1">
            <a:off x="3108325" y="5181602"/>
            <a:ext cx="1627188" cy="741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85" name="Rectangle 15"/>
          <p:cNvSpPr>
            <a:spLocks noChangeArrowheads="1"/>
          </p:cNvSpPr>
          <p:nvPr/>
        </p:nvSpPr>
        <p:spPr bwMode="auto">
          <a:xfrm>
            <a:off x="2341563" y="5264150"/>
            <a:ext cx="347662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2703513" y="5264150"/>
            <a:ext cx="33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2000" dirty="0">
                <a:solidFill>
                  <a:srgbClr val="FF3300"/>
                </a:solidFill>
              </a:rPr>
              <a:t>Answer for Exercise   5(iv) and   6:Matlab</a:t>
            </a:r>
            <a:r>
              <a:rPr lang="en-US" altLang="en-US" sz="2000" dirty="0"/>
              <a:t>: for a 24x24 windows, add all types N_type1x2+N_type3x2+N_type5=(</a:t>
            </a:r>
            <a:r>
              <a:rPr lang="en-US" altLang="zh-CN" sz="2000" dirty="0">
                <a:ea typeface="SimSun" pitchFamily="2" charset="-122"/>
              </a:rPr>
              <a:t>43200x2+</a:t>
            </a:r>
            <a:r>
              <a:rPr lang="en-US" altLang="en-US" sz="2000" dirty="0"/>
              <a:t>27600x2+20736)=162336</a:t>
            </a:r>
            <a:br>
              <a:rPr lang="en-US" altLang="en-US" sz="2000" dirty="0"/>
            </a:br>
            <a:r>
              <a:rPr lang="en-US" altLang="en-US" dirty="0"/>
              <a:t> </a:t>
            </a:r>
            <a:endParaRPr lang="en-US" altLang="en-US" sz="2400" dirty="0"/>
          </a:p>
        </p:txBody>
      </p:sp>
      <p:sp>
        <p:nvSpPr>
          <p:cNvPr id="6349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altLang="en-US" sz="600"/>
              <a:t>clear; temp=0;</a:t>
            </a:r>
          </a:p>
          <a:p>
            <a:r>
              <a:rPr lang="en-US" altLang="en-US" sz="600"/>
              <a:t>%--matlab program to find number of features %(5 types (columns x rows): </a:t>
            </a:r>
          </a:p>
          <a:p>
            <a:r>
              <a:rPr lang="en-US" altLang="en-US" sz="600"/>
              <a:t>%type1: 2x1; type2: 1x2; type3: 3x1; type 4: 1x3; type 5: 2x2) </a:t>
            </a:r>
          </a:p>
          <a:p>
            <a:r>
              <a:rPr lang="en-US" altLang="en-US" sz="600"/>
              <a:t>%in Viola-Jones face detection cascaded Adaboost algorithm-</a:t>
            </a:r>
          </a:p>
          <a:p>
            <a:r>
              <a:rPr lang="en-US" altLang="en-US" sz="600"/>
              <a:t>%%%% 2x1 shape : (2 rows x 1 column, same as 1 row x 2 columns) , 2 types</a:t>
            </a:r>
          </a:p>
          <a:p>
            <a:r>
              <a:rPr lang="en-US" altLang="en-US" sz="600"/>
              <a:t>%win_width=24%(you may choose 36 or 24 etc.)</a:t>
            </a:r>
          </a:p>
          <a:p>
            <a:r>
              <a:rPr lang="en-US" altLang="en-US" sz="600"/>
              <a:t>win_width=24%(you may choose 36 or 24 or 12etc.)</a:t>
            </a:r>
          </a:p>
          <a:p>
            <a:r>
              <a:rPr lang="en-US" altLang="en-US" sz="600"/>
              <a:t> </a:t>
            </a:r>
          </a:p>
          <a:p>
            <a:r>
              <a:rPr lang="en-US" altLang="en-US" sz="600"/>
              <a:t>win_height=win_width; %x=hornizontal direction; y=vertical direction</a:t>
            </a:r>
          </a:p>
          <a:p>
            <a:r>
              <a:rPr lang="en-US" altLang="en-US" sz="600"/>
              <a:t>%Type1: aspect ratio of the feature block, width=2 units, height=1unit</a:t>
            </a:r>
          </a:p>
          <a:p>
            <a:r>
              <a:rPr lang="en-US" altLang="en-US" sz="600"/>
              <a:t>for nx=1:win_width/2%nx=no. of x pixels of each square. Min =1,max=win_width/2</a:t>
            </a:r>
          </a:p>
          <a:p>
            <a:r>
              <a:rPr lang="en-US" altLang="en-US" sz="600"/>
              <a:t>    for ny=1:win_height%ny=no. of y pixels  of each square. Min =1,max=win_height</a:t>
            </a:r>
          </a:p>
          <a:p>
            <a:r>
              <a:rPr lang="en-US" altLang="en-US" sz="600"/>
              <a:t>       number_of_blocks_x=(win_width-2*nx+1);%no.of x Blocks fit in win_width</a:t>
            </a:r>
          </a:p>
          <a:p>
            <a:r>
              <a:rPr lang="en-US" altLang="en-US" sz="600"/>
              <a:t>       number_of_blocks_y=(win_height-ny+1);%no.of y Blocks fit in win_height</a:t>
            </a:r>
          </a:p>
          <a:p>
            <a:r>
              <a:rPr lang="en-US" altLang="en-US" sz="600"/>
              <a:t>        temp=number_of_blocks_x*number_of_blocks_y+temp;</a:t>
            </a:r>
          </a:p>
          <a:p>
            <a:r>
              <a:rPr lang="en-US" altLang="en-US" sz="600"/>
              <a:t>    end</a:t>
            </a:r>
          </a:p>
          <a:p>
            <a:r>
              <a:rPr lang="en-US" altLang="en-US" sz="600"/>
              <a:t>end</a:t>
            </a:r>
          </a:p>
          <a:p>
            <a:r>
              <a:rPr lang="en-US" altLang="en-US" sz="600"/>
              <a:t>N_Type1=temp</a:t>
            </a:r>
          </a:p>
          <a:p>
            <a:r>
              <a:rPr lang="en-US" altLang="en-US" sz="600"/>
              <a:t>N_Type2=N_Type1 % same as 2 rows x 1 column</a:t>
            </a:r>
          </a:p>
          <a:p>
            <a:r>
              <a:rPr lang="en-US" altLang="en-US" sz="600"/>
              <a:t>pause</a:t>
            </a:r>
          </a:p>
          <a:p>
            <a:r>
              <a:rPr lang="en-US" altLang="en-US" sz="600"/>
              <a:t> </a:t>
            </a:r>
          </a:p>
          <a:p>
            <a:r>
              <a:rPr lang="en-US" altLang="en-US" sz="600"/>
              <a:t>temp=0;</a:t>
            </a:r>
          </a:p>
          <a:p>
            <a:r>
              <a:rPr lang="en-US" altLang="en-US" sz="600"/>
              <a:t>%Type3: aspect ratio of the feature block, width=3 units, height=1unit</a:t>
            </a:r>
          </a:p>
          <a:p>
            <a:r>
              <a:rPr lang="en-US" altLang="en-US" sz="600"/>
              <a:t>for nx=1:win_width/3%nx=no. of x pixels  of each square.Min =1,max=win_width/3</a:t>
            </a:r>
          </a:p>
          <a:p>
            <a:r>
              <a:rPr lang="en-US" altLang="en-US" sz="600"/>
              <a:t>    for ny=1:win_height%ny=no. of y pixels of each square.Min =1,max=win_height</a:t>
            </a:r>
          </a:p>
          <a:p>
            <a:r>
              <a:rPr lang="en-US" altLang="en-US" sz="600"/>
              <a:t>       number_of_blocks_x=(win_width-3*nx+1);%no.of x Blocks fit in win_width</a:t>
            </a:r>
          </a:p>
          <a:p>
            <a:r>
              <a:rPr lang="en-US" altLang="en-US" sz="600"/>
              <a:t>       number_of_blocks_y=(win_height-ny+1);%no.of y Blocks fit in win_height</a:t>
            </a:r>
          </a:p>
          <a:p>
            <a:r>
              <a:rPr lang="en-US" altLang="en-US" sz="600"/>
              <a:t>        temp=number_of_blocks_x*number_of_blocks_y+temp;</a:t>
            </a:r>
          </a:p>
          <a:p>
            <a:r>
              <a:rPr lang="en-US" altLang="en-US" sz="600"/>
              <a:t>    end</a:t>
            </a:r>
          </a:p>
          <a:p>
            <a:r>
              <a:rPr lang="en-US" altLang="en-US" sz="600"/>
              <a:t>end</a:t>
            </a:r>
          </a:p>
          <a:p>
            <a:r>
              <a:rPr lang="en-US" altLang="en-US" sz="600"/>
              <a:t>N_Type3=temp</a:t>
            </a:r>
          </a:p>
          <a:p>
            <a:r>
              <a:rPr lang="en-US" altLang="en-US" sz="600"/>
              <a:t>N_Type4=N_Type3 % same as 3 rows x 1 column</a:t>
            </a:r>
          </a:p>
          <a:p>
            <a:r>
              <a:rPr lang="en-US" altLang="en-US" sz="600"/>
              <a:t>pause</a:t>
            </a:r>
          </a:p>
          <a:p>
            <a:r>
              <a:rPr lang="en-US" altLang="en-US" sz="600"/>
              <a:t>%  </a:t>
            </a:r>
          </a:p>
          <a:p>
            <a:r>
              <a:rPr lang="en-US" altLang="en-US" sz="600"/>
              <a:t>temp=0; %--------------------------------------------------------------------</a:t>
            </a:r>
          </a:p>
          <a:p>
            <a:r>
              <a:rPr lang="en-US" altLang="en-US" sz="600"/>
              <a:t>%type5: aspect ratio of the feature block, width=2 units, height=2unit</a:t>
            </a:r>
          </a:p>
          <a:p>
            <a:r>
              <a:rPr lang="en-US" altLang="en-US" sz="600"/>
              <a:t>for nx=1:win_width/2%nx=no. of x pixels  of each square.Min =1,max=win_width/2</a:t>
            </a:r>
          </a:p>
          <a:p>
            <a:r>
              <a:rPr lang="en-US" altLang="en-US" sz="600"/>
              <a:t>    for ny=1:win_height/2%ny=no. of y pixels  of each square.Min =1,max=win_height/2</a:t>
            </a:r>
          </a:p>
          <a:p>
            <a:r>
              <a:rPr lang="en-US" altLang="en-US" sz="600"/>
              <a:t>       number_of_blocks_x=(win_width-2*nx+1);%no.of x Blocks fit in win_width</a:t>
            </a:r>
          </a:p>
          <a:p>
            <a:r>
              <a:rPr lang="en-US" altLang="en-US" sz="600"/>
              <a:t>       number_of_blocks_y=(win_height-2*ny+1);%no.of y Blocks fit in win_height</a:t>
            </a:r>
          </a:p>
          <a:p>
            <a:r>
              <a:rPr lang="en-US" altLang="en-US" sz="600"/>
              <a:t>        temp=number_of_blocks_x*number_of_blocks_y+temp;</a:t>
            </a:r>
          </a:p>
          <a:p>
            <a:r>
              <a:rPr lang="en-US" altLang="en-US" sz="600"/>
              <a:t>    end</a:t>
            </a:r>
          </a:p>
          <a:p>
            <a:r>
              <a:rPr lang="en-US" altLang="en-US" sz="600"/>
              <a:t>end</a:t>
            </a:r>
          </a:p>
          <a:p>
            <a:r>
              <a:rPr lang="en-US" altLang="en-US" sz="600"/>
              <a:t>N_Type5=temp</a:t>
            </a:r>
          </a:p>
          <a:p>
            <a:r>
              <a:rPr lang="en-US" altLang="en-US" sz="600"/>
              <a:t>'total'</a:t>
            </a:r>
          </a:p>
          <a:p>
            <a:r>
              <a:rPr lang="en-US" altLang="en-US" sz="600"/>
              <a:t>N_ALL=N_Type1+N_Type2+N_Type3+N_Type4+N_Type5</a:t>
            </a:r>
          </a:p>
          <a:p>
            <a:r>
              <a:rPr lang="en-US" altLang="en-US" sz="600"/>
              <a:t>%Result= 162336 if width =24</a:t>
            </a:r>
          </a:p>
          <a:p>
            <a:r>
              <a:rPr lang="en-US" altLang="en-US" sz="600"/>
              <a:t>%Result= :  816264 if width =36 ( ??or 704004??)</a:t>
            </a:r>
          </a:p>
          <a:p>
            <a:r>
              <a:rPr lang="en-US" altLang="en-US" sz="600"/>
              <a:t> </a:t>
            </a:r>
          </a:p>
          <a:p>
            <a:endParaRPr lang="en-US" altLang="en-US" sz="600"/>
          </a:p>
          <a:p>
            <a:endParaRPr lang="en-US" altLang="en-US" sz="6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3A3A3B5-6000-4F78-A4F2-7ABA5DA3F5D7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7"/>
          <p:cNvSpPr txBox="1">
            <a:spLocks noChangeArrowheads="1"/>
          </p:cNvSpPr>
          <p:nvPr/>
        </p:nvSpPr>
        <p:spPr bwMode="auto">
          <a:xfrm>
            <a:off x="5715000" y="4495800"/>
            <a:ext cx="1524000" cy="2246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Standard Types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2)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3)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4)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5)</a:t>
            </a: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exercise   6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2895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/>
              <a:t>Still keeping the 5 basic rectangular features types (1,2,3,4,5)</a:t>
            </a:r>
            <a:r>
              <a:rPr lang="en-US" altLang="en-US" sz="3200" dirty="0"/>
              <a:t> (5 types: 2x1,1x2,3x1,1x3,2x2)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Find the number of rectangular features for a resolution of  36 x36 windows</a:t>
            </a:r>
          </a:p>
          <a:p>
            <a:pPr lvl="1" eaLnBrk="1" hangingPunct="1"/>
            <a:r>
              <a:rPr lang="en-US" altLang="en-US" dirty="0"/>
              <a:t>Answer: </a:t>
            </a:r>
            <a:r>
              <a:rPr lang="en-US" altLang="en-US" sz="2800" dirty="0"/>
              <a:t>816264</a:t>
            </a:r>
            <a:r>
              <a:rPr lang="en-US" altLang="en-US" dirty="0"/>
              <a:t>, (student exercise, explain your answer)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A0F0CB2-BC14-4490-82D3-9B182BEC840B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200">
              <a:latin typeface="Garamond" pitchFamily="18" charset="0"/>
            </a:endParaRPr>
          </a:p>
        </p:txBody>
      </p:sp>
      <p:grpSp>
        <p:nvGrpSpPr>
          <p:cNvPr id="27655" name="Group 12"/>
          <p:cNvGrpSpPr>
            <a:grpSpLocks/>
          </p:cNvGrpSpPr>
          <p:nvPr/>
        </p:nvGrpSpPr>
        <p:grpSpPr bwMode="auto">
          <a:xfrm>
            <a:off x="6477000" y="4876800"/>
            <a:ext cx="381000" cy="1828800"/>
            <a:chOff x="1872" y="1392"/>
            <a:chExt cx="432" cy="2496"/>
          </a:xfrm>
        </p:grpSpPr>
        <p:sp>
          <p:nvSpPr>
            <p:cNvPr id="27656" name="Rectangle 13"/>
            <p:cNvSpPr>
              <a:spLocks noChangeArrowheads="1"/>
            </p:cNvSpPr>
            <p:nvPr/>
          </p:nvSpPr>
          <p:spPr bwMode="auto">
            <a:xfrm>
              <a:off x="1920" y="192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7" name="Rectangle 14"/>
            <p:cNvSpPr>
              <a:spLocks noChangeArrowheads="1"/>
            </p:cNvSpPr>
            <p:nvPr/>
          </p:nvSpPr>
          <p:spPr bwMode="auto">
            <a:xfrm>
              <a:off x="201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8" name="Rectangle 15"/>
            <p:cNvSpPr>
              <a:spLocks noChangeArrowheads="1"/>
            </p:cNvSpPr>
            <p:nvPr/>
          </p:nvSpPr>
          <p:spPr bwMode="auto">
            <a:xfrm>
              <a:off x="2064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9" name="Rectangle 16"/>
            <p:cNvSpPr>
              <a:spLocks noChangeArrowheads="1"/>
            </p:cNvSpPr>
            <p:nvPr/>
          </p:nvSpPr>
          <p:spPr bwMode="auto">
            <a:xfrm>
              <a:off x="192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0" name="Rectangle 17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1" name="Rectangle 18"/>
            <p:cNvSpPr>
              <a:spLocks noChangeArrowheads="1"/>
            </p:cNvSpPr>
            <p:nvPr/>
          </p:nvSpPr>
          <p:spPr bwMode="auto">
            <a:xfrm>
              <a:off x="2064" y="360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2" name="Rectangle 19"/>
            <p:cNvSpPr>
              <a:spLocks noChangeArrowheads="1"/>
            </p:cNvSpPr>
            <p:nvPr/>
          </p:nvSpPr>
          <p:spPr bwMode="auto">
            <a:xfrm>
              <a:off x="2064" y="37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3" name="Rectangle 20"/>
            <p:cNvSpPr>
              <a:spLocks noChangeArrowheads="1"/>
            </p:cNvSpPr>
            <p:nvPr/>
          </p:nvSpPr>
          <p:spPr bwMode="auto">
            <a:xfrm>
              <a:off x="1920" y="37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4" name="Rectangle 21"/>
            <p:cNvSpPr>
              <a:spLocks noChangeArrowheads="1"/>
            </p:cNvSpPr>
            <p:nvPr/>
          </p:nvSpPr>
          <p:spPr bwMode="auto">
            <a:xfrm>
              <a:off x="1920" y="36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5" name="Rectangle 22"/>
            <p:cNvSpPr>
              <a:spLocks noChangeArrowheads="1"/>
            </p:cNvSpPr>
            <p:nvPr/>
          </p:nvSpPr>
          <p:spPr bwMode="auto">
            <a:xfrm>
              <a:off x="1920" y="139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6" name="Rectangle 23"/>
            <p:cNvSpPr>
              <a:spLocks noChangeArrowheads="1"/>
            </p:cNvSpPr>
            <p:nvPr/>
          </p:nvSpPr>
          <p:spPr bwMode="auto">
            <a:xfrm>
              <a:off x="18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7" name="Rectangle 24"/>
            <p:cNvSpPr>
              <a:spLocks noChangeArrowheads="1"/>
            </p:cNvSpPr>
            <p:nvPr/>
          </p:nvSpPr>
          <p:spPr bwMode="auto">
            <a:xfrm>
              <a:off x="19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8" name="Rectangle 25"/>
            <p:cNvSpPr>
              <a:spLocks noChangeArrowheads="1"/>
            </p:cNvSpPr>
            <p:nvPr/>
          </p:nvSpPr>
          <p:spPr bwMode="auto">
            <a:xfrm>
              <a:off x="1920" y="316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69" name="Rectangle 26"/>
            <p:cNvSpPr>
              <a:spLocks noChangeArrowheads="1"/>
            </p:cNvSpPr>
            <p:nvPr/>
          </p:nvSpPr>
          <p:spPr bwMode="auto">
            <a:xfrm>
              <a:off x="1920" y="28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/>
              <a:t>The Viola and Jones method Technique 2:</a:t>
            </a:r>
            <a:endParaRPr lang="en-US" altLang="en-US"/>
          </a:p>
        </p:txBody>
      </p:sp>
      <p:sp>
        <p:nvSpPr>
          <p:cNvPr id="28675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AdaBoost for face detection</a:t>
            </a:r>
            <a:br>
              <a:rPr lang="en-US" altLang="zh-CN">
                <a:ea typeface="SimSun" pitchFamily="2" charset="-122"/>
              </a:rPr>
            </a:b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5AB565-BF5D-4A0A-AAA8-1A433CF4A08B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08"/>
            <a:ext cx="8229600" cy="1143000"/>
          </a:xfrm>
        </p:spPr>
        <p:txBody>
          <a:bodyPr/>
          <a:lstStyle/>
          <a:p>
            <a:pPr marL="342900" indent="-342900" eaLnBrk="1" hangingPunct="1"/>
            <a:r>
              <a:rPr lang="en-US" altLang="zh-CN" sz="3600" dirty="0">
                <a:ea typeface="SimSun" pitchFamily="2" charset="-122"/>
              </a:rPr>
              <a:t>Class exercise   7: The detection challenge</a:t>
            </a:r>
            <a:endParaRPr lang="en-US" altLang="en-US" sz="3600" dirty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6943" y="1000126"/>
            <a:ext cx="4648200" cy="4530725"/>
          </a:xfrm>
        </p:spPr>
        <p:txBody>
          <a:bodyPr/>
          <a:lstStyle/>
          <a:p>
            <a:pPr eaLnBrk="1" hangingPunct="1"/>
            <a:r>
              <a:rPr lang="en-US" altLang="zh-CN" sz="2400" dirty="0">
                <a:ea typeface="SimSun" pitchFamily="2" charset="-122"/>
              </a:rPr>
              <a:t>Use 24x24 base window</a:t>
            </a:r>
          </a:p>
          <a:p>
            <a:pPr eaLnBrk="1" hangingPunct="1"/>
            <a:r>
              <a:rPr lang="en-US" altLang="zh-CN" sz="2400" dirty="0">
                <a:ea typeface="SimSun" pitchFamily="2" charset="-122"/>
              </a:rPr>
              <a:t>For y=1;y&lt;=1024;y++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{For x=1;x&lt;=1024;x++{</a:t>
            </a:r>
          </a:p>
          <a:p>
            <a:pPr lvl="2" eaLnBrk="1" hangingPunct="1"/>
            <a:r>
              <a:rPr lang="en-US" altLang="zh-CN" sz="1800" dirty="0">
                <a:ea typeface="SimSun" pitchFamily="2" charset="-122"/>
              </a:rPr>
              <a:t>Set (</a:t>
            </a:r>
            <a:r>
              <a:rPr lang="en-US" altLang="zh-CN" sz="1800" dirty="0" err="1">
                <a:ea typeface="SimSun" pitchFamily="2" charset="-122"/>
              </a:rPr>
              <a:t>x,y</a:t>
            </a:r>
            <a:r>
              <a:rPr lang="en-US" altLang="zh-CN" sz="1800" dirty="0">
                <a:ea typeface="SimSun" pitchFamily="2" charset="-122"/>
              </a:rPr>
              <a:t>) = the left top corner of the 24x24 sub-window, different scales are needed to be considered too.</a:t>
            </a:r>
          </a:p>
          <a:p>
            <a:pPr lvl="2" eaLnBrk="1" hangingPunct="1"/>
            <a:r>
              <a:rPr lang="en-US" altLang="zh-CN" sz="1800" dirty="0">
                <a:ea typeface="SimSun" pitchFamily="2" charset="-122"/>
              </a:rPr>
              <a:t>For the 24x24 sub-window, extract 162,336 features and see they combine to form a face or not.}</a:t>
            </a:r>
          </a:p>
          <a:p>
            <a:pPr lvl="1" eaLnBrk="1" hangingPunct="1"/>
            <a:r>
              <a:rPr lang="en-US" altLang="zh-CN" sz="2200" dirty="0">
                <a:ea typeface="SimSun" pitchFamily="2" charset="-122"/>
              </a:rPr>
              <a:t>}</a:t>
            </a:r>
          </a:p>
          <a:p>
            <a:pPr eaLnBrk="1" hangingPunct="1"/>
            <a:r>
              <a:rPr lang="en-US" altLang="zh-CN" sz="1800" dirty="0">
                <a:ea typeface="SimSun" pitchFamily="2" charset="-122"/>
              </a:rPr>
              <a:t>Exercise 7 : Discuss the number of operations required. </a:t>
            </a:r>
          </a:p>
          <a:p>
            <a:pPr eaLnBrk="1" hangingPunct="1"/>
            <a:r>
              <a:rPr lang="en-US" altLang="zh-CN" sz="1800" dirty="0">
                <a:ea typeface="SimSun" pitchFamily="2" charset="-122"/>
              </a:rPr>
              <a:t>Conclusion : too slow, solution use boosting</a:t>
            </a:r>
            <a:endParaRPr lang="en-US" altLang="en-US" sz="1800" dirty="0"/>
          </a:p>
        </p:txBody>
      </p:sp>
      <p:sp>
        <p:nvSpPr>
          <p:cNvPr id="2970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zh-CN" sz="2600">
                <a:ea typeface="SimSun" pitchFamily="2" charset="-122"/>
              </a:rPr>
              <a:t> </a:t>
            </a:r>
            <a:endParaRPr lang="en-US" altLang="en-US" sz="260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  <a:endParaRPr lang="en-US" altLang="zh-CN" dirty="0"/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DBF4106-843C-4D10-ABD8-B3BD5636D698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2970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1828800"/>
            <a:ext cx="2286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5984875" y="19812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5832475" y="1676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5832475" y="1676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6975475" y="12954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X-axis</a:t>
            </a:r>
            <a:endParaRPr lang="en-US" altLang="en-US" sz="1800"/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5146675" y="25908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Y-axis</a:t>
            </a:r>
            <a:endParaRPr lang="en-US" altLang="en-US" sz="1800"/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5603875" y="922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(x,y)</a:t>
            </a:r>
            <a:endParaRPr lang="en-US" altLang="en-US" sz="1800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>
            <a:off x="5918200" y="1219200"/>
            <a:ext cx="66675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226175" y="928688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24x24Sub-window</a:t>
            </a:r>
            <a:endParaRPr lang="en-US" altLang="en-US" sz="1800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6213475" y="1295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5680075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130800" y="36941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1024</a:t>
            </a:r>
            <a:endParaRPr lang="en-US" altLang="en-US" sz="1800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222875" y="14478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(1,1)</a:t>
            </a:r>
            <a:endParaRPr lang="en-US" altLang="en-US" sz="1800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7661275" y="12192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1280</a:t>
            </a:r>
            <a:endParaRPr lang="en-US" altLang="en-US" sz="1800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8194675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4495800" y="59436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9" name="TextBox 3"/>
          <p:cNvSpPr txBox="1">
            <a:spLocks noChangeArrowheads="1"/>
          </p:cNvSpPr>
          <p:nvPr/>
        </p:nvSpPr>
        <p:spPr bwMode="auto">
          <a:xfrm>
            <a:off x="4800600" y="4114800"/>
            <a:ext cx="4343400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dirty="0">
                <a:ea typeface="SimSun" pitchFamily="2" charset="-122"/>
              </a:rPr>
              <a:t>Answer 7: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1600" dirty="0">
              <a:solidFill>
                <a:srgbClr val="FF3300"/>
              </a:solidFill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1600" dirty="0">
              <a:solidFill>
                <a:srgbClr val="FF3300"/>
              </a:solidFill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1600" dirty="0">
              <a:solidFill>
                <a:srgbClr val="FF3300"/>
              </a:solidFill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1600" dirty="0">
              <a:solidFill>
                <a:srgbClr val="FF3300"/>
              </a:solidFill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1600" dirty="0">
              <a:solidFill>
                <a:srgbClr val="FF3300"/>
              </a:solidFill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1600" dirty="0">
              <a:solidFill>
                <a:srgbClr val="FF3300"/>
              </a:solidFill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1600" dirty="0">
              <a:solidFill>
                <a:srgbClr val="FF3300"/>
              </a:solidFill>
              <a:ea typeface="SimSun" pitchFamily="2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CN" sz="1600" dirty="0">
              <a:solidFill>
                <a:srgbClr val="FF3300"/>
              </a:solidFill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09"/>
            <a:ext cx="8229600" cy="1143000"/>
          </a:xfrm>
        </p:spPr>
        <p:txBody>
          <a:bodyPr/>
          <a:lstStyle/>
          <a:p>
            <a:pPr marL="342900" indent="-342900"/>
            <a:r>
              <a:rPr lang="en-US" altLang="zh-CN" sz="2400" dirty="0">
                <a:solidFill>
                  <a:srgbClr val="FF3300"/>
                </a:solidFill>
                <a:ea typeface="SimSun" pitchFamily="2" charset="-122"/>
              </a:rPr>
              <a:t>Answer   7</a:t>
            </a:r>
            <a:r>
              <a:rPr lang="en-US" altLang="zh-CN" sz="2400" dirty="0">
                <a:ea typeface="SimSun" pitchFamily="2" charset="-122"/>
              </a:rPr>
              <a:t>: </a:t>
            </a:r>
            <a:br>
              <a:rPr lang="en-US" altLang="zh-CN" sz="2400" dirty="0">
                <a:ea typeface="SimSun" pitchFamily="2" charset="-122"/>
              </a:rPr>
            </a:br>
            <a:r>
              <a:rPr lang="en-US" altLang="zh-CN" sz="2400" dirty="0">
                <a:ea typeface="SimSun" pitchFamily="2" charset="-122"/>
              </a:rPr>
              <a:t>The detection challenge</a:t>
            </a:r>
            <a:endParaRPr lang="en-US" altLang="en-US" sz="2400" dirty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990602"/>
            <a:ext cx="4343400" cy="45307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CN" sz="2400">
                <a:ea typeface="SimSun" pitchFamily="2" charset="-122"/>
              </a:rPr>
              <a:t>Use 24x24 base window</a:t>
            </a:r>
          </a:p>
          <a:p>
            <a:pPr eaLnBrk="1" hangingPunct="1"/>
            <a:r>
              <a:rPr lang="en-US" altLang="zh-CN" sz="2400">
                <a:ea typeface="SimSun" pitchFamily="2" charset="-122"/>
              </a:rPr>
              <a:t>For y=1;y&lt;=1024;y++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CN" sz="2000">
                <a:ea typeface="SimSun" pitchFamily="2" charset="-122"/>
              </a:rPr>
              <a:t>{For x=1;x&lt;=1024;x++{</a:t>
            </a:r>
          </a:p>
          <a:p>
            <a:pPr lvl="2" eaLnBrk="1" hangingPunct="1"/>
            <a:r>
              <a:rPr lang="en-US" altLang="zh-CN" sz="1800">
                <a:ea typeface="SimSun" pitchFamily="2" charset="-122"/>
              </a:rPr>
              <a:t>Set (x,y) = the left top corner of the 24x24 sub-window, different scales are needed to be considered too.</a:t>
            </a:r>
          </a:p>
          <a:p>
            <a:pPr lvl="2" eaLnBrk="1" hangingPunct="1"/>
            <a:r>
              <a:rPr lang="en-US" altLang="zh-CN" sz="1800">
                <a:ea typeface="SimSun" pitchFamily="2" charset="-122"/>
              </a:rPr>
              <a:t>For the 24x24 sub-window, extract 162,336 features and see they combine to form a face or not.</a:t>
            </a:r>
          </a:p>
          <a:p>
            <a:pPr lvl="2" eaLnBrk="1" hangingPunct="1"/>
            <a:r>
              <a:rPr lang="en-US" altLang="zh-CN" sz="1800">
                <a:ea typeface="SimSun" pitchFamily="2" charset="-122"/>
              </a:rPr>
              <a:t>}  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CN" sz="1800">
                <a:ea typeface="SimSun" pitchFamily="2" charset="-122"/>
              </a:rPr>
              <a:t>}</a:t>
            </a:r>
          </a:p>
          <a:p>
            <a:pPr eaLnBrk="1" hangingPunct="1"/>
            <a:r>
              <a:rPr lang="en-US" altLang="zh-CN" sz="1800">
                <a:ea typeface="SimSun" pitchFamily="2" charset="-122"/>
              </a:rPr>
              <a:t>Exercise 7 : Discuss the number of operations required. </a:t>
            </a:r>
          </a:p>
          <a:p>
            <a:pPr eaLnBrk="1" hangingPunct="1"/>
            <a:r>
              <a:rPr lang="en-US" altLang="zh-CN" sz="1800">
                <a:ea typeface="SimSun" pitchFamily="2" charset="-122"/>
              </a:rPr>
              <a:t>Conclusion : too slow, solution use boosting</a:t>
            </a:r>
            <a:endParaRPr lang="en-US" altLang="en-US" sz="1800"/>
          </a:p>
        </p:txBody>
      </p:sp>
      <p:sp>
        <p:nvSpPr>
          <p:cNvPr id="6451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CN" sz="2600">
                <a:ea typeface="SimSun" pitchFamily="2" charset="-122"/>
              </a:rPr>
              <a:t> </a:t>
            </a:r>
            <a:endParaRPr lang="en-US" altLang="en-US" sz="260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14563" y="63801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  <a:endParaRPr lang="en-US" altLang="zh-CN" dirty="0"/>
          </a:p>
        </p:txBody>
      </p:sp>
      <p:sp>
        <p:nvSpPr>
          <p:cNvPr id="645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77867B4-D0D5-42CE-9BC8-54C177444568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645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150" y="1287465"/>
            <a:ext cx="2286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20" name="Rectangle 7"/>
          <p:cNvSpPr>
            <a:spLocks noChangeArrowheads="1"/>
          </p:cNvSpPr>
          <p:nvPr/>
        </p:nvSpPr>
        <p:spPr bwMode="auto">
          <a:xfrm>
            <a:off x="5975350" y="1439863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4521" name="Line 8"/>
          <p:cNvSpPr>
            <a:spLocks noChangeShapeType="1"/>
          </p:cNvSpPr>
          <p:nvPr/>
        </p:nvSpPr>
        <p:spPr bwMode="auto">
          <a:xfrm>
            <a:off x="5822950" y="1135063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Line 9"/>
          <p:cNvSpPr>
            <a:spLocks noChangeShapeType="1"/>
          </p:cNvSpPr>
          <p:nvPr/>
        </p:nvSpPr>
        <p:spPr bwMode="auto">
          <a:xfrm>
            <a:off x="5822950" y="1135063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Text Box 10"/>
          <p:cNvSpPr txBox="1">
            <a:spLocks noChangeArrowheads="1"/>
          </p:cNvSpPr>
          <p:nvPr/>
        </p:nvSpPr>
        <p:spPr bwMode="auto">
          <a:xfrm>
            <a:off x="6965950" y="75406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X-axis</a:t>
            </a:r>
            <a:endParaRPr lang="en-US" altLang="en-US" sz="1800"/>
          </a:p>
        </p:txBody>
      </p:sp>
      <p:sp>
        <p:nvSpPr>
          <p:cNvPr id="64524" name="Text Box 11"/>
          <p:cNvSpPr txBox="1">
            <a:spLocks noChangeArrowheads="1"/>
          </p:cNvSpPr>
          <p:nvPr/>
        </p:nvSpPr>
        <p:spPr bwMode="auto">
          <a:xfrm>
            <a:off x="5137150" y="2049463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Y-axis</a:t>
            </a:r>
            <a:endParaRPr lang="en-US" altLang="en-US" sz="1800"/>
          </a:p>
        </p:txBody>
      </p:sp>
      <p:sp>
        <p:nvSpPr>
          <p:cNvPr id="64525" name="Text Box 12"/>
          <p:cNvSpPr txBox="1">
            <a:spLocks noChangeArrowheads="1"/>
          </p:cNvSpPr>
          <p:nvPr/>
        </p:nvSpPr>
        <p:spPr bwMode="auto">
          <a:xfrm>
            <a:off x="5594350" y="381002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(x,y)</a:t>
            </a:r>
            <a:endParaRPr lang="en-US" altLang="en-US" sz="1800"/>
          </a:p>
        </p:txBody>
      </p:sp>
      <p:sp>
        <p:nvSpPr>
          <p:cNvPr id="64526" name="Line 13"/>
          <p:cNvSpPr>
            <a:spLocks noChangeShapeType="1"/>
          </p:cNvSpPr>
          <p:nvPr/>
        </p:nvSpPr>
        <p:spPr bwMode="auto">
          <a:xfrm>
            <a:off x="5908677" y="677863"/>
            <a:ext cx="66675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6216650" y="387352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24x24Sub-window</a:t>
            </a:r>
            <a:endParaRPr lang="en-US" altLang="en-US" sz="1800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H="1">
            <a:off x="6203950" y="754063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>
            <a:off x="5670550" y="34972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5121275" y="3152777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1024</a:t>
            </a:r>
            <a:endParaRPr lang="en-US" altLang="en-US" sz="1800"/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5213350" y="90646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(1,1)</a:t>
            </a:r>
            <a:endParaRPr lang="en-US" altLang="en-US" sz="1800"/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7651750" y="67786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1280</a:t>
            </a:r>
            <a:endParaRPr lang="en-US" altLang="en-US" sz="1800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>
            <a:off x="8185150" y="10588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4495800" y="59436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00600" y="3560765"/>
            <a:ext cx="4343400" cy="280076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</a:rPr>
              <a:t>Answer   7: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</a:rPr>
              <a:t>possible locations of (</a:t>
            </a:r>
            <a:r>
              <a:rPr lang="en-US" altLang="zh-CN" sz="1600" dirty="0" err="1">
                <a:solidFill>
                  <a:srgbClr val="FF3300"/>
                </a:solidFill>
                <a:ea typeface="宋体" pitchFamily="2" charset="-122"/>
              </a:rPr>
              <a:t>x,y</a:t>
            </a: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</a:rPr>
              <a:t>)</a:t>
            </a: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  <a:sym typeface="Symbol"/>
              </a:rPr>
              <a:t></a:t>
            </a: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</a:rPr>
              <a:t>(1024-24)x(1280-24).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</a:rPr>
              <a:t>Each (</a:t>
            </a:r>
            <a:r>
              <a:rPr lang="en-US" altLang="zh-CN" sz="1600" dirty="0" err="1">
                <a:solidFill>
                  <a:srgbClr val="FF3300"/>
                </a:solidFill>
                <a:ea typeface="宋体" pitchFamily="2" charset="-122"/>
              </a:rPr>
              <a:t>x,y</a:t>
            </a: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</a:rPr>
              <a:t>) location, for zoom factor  </a:t>
            </a:r>
            <a:r>
              <a:rPr lang="en-US" altLang="zh-CN" sz="1600" dirty="0" err="1">
                <a:solidFill>
                  <a:srgbClr val="FF3300"/>
                </a:solidFill>
                <a:ea typeface="宋体" pitchFamily="2" charset="-122"/>
              </a:rPr>
              <a:t>i</a:t>
            </a: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</a:rPr>
              <a:t>=1,2,3..obtain sub-images: each sub-image window has size (24ix24i) with left-top corner at (</a:t>
            </a:r>
            <a:r>
              <a:rPr lang="en-US" altLang="zh-CN" sz="1600" dirty="0" err="1">
                <a:solidFill>
                  <a:srgbClr val="FF3300"/>
                </a:solidFill>
                <a:ea typeface="宋体" pitchFamily="2" charset="-122"/>
              </a:rPr>
              <a:t>x,y</a:t>
            </a: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</a:rPr>
              <a:t>) as long as x+24i&lt;1024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</a:rPr>
              <a:t>For a sub-image, shrink it to a 24x24 window for processing.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altLang="zh-CN" sz="1600" dirty="0">
                <a:solidFill>
                  <a:srgbClr val="FF3300"/>
                </a:solidFill>
                <a:ea typeface="宋体" pitchFamily="2" charset="-122"/>
              </a:rPr>
              <a:t>For each 24x24 window, it has 162336 features to be calculated as calculated before.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itchFamily="2" charset="-122"/>
              </a:rPr>
              <a:t>Solution to make it efficient</a:t>
            </a:r>
            <a:endParaRPr lang="en-US" altLang="en-US"/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itchFamily="2" charset="-122"/>
              </a:rPr>
              <a:t>The whole 162,336 feature set is too large</a:t>
            </a:r>
          </a:p>
          <a:p>
            <a:pPr lvl="1" eaLnBrk="1" hangingPunct="1"/>
            <a:r>
              <a:rPr lang="en-US" altLang="zh-CN">
                <a:ea typeface="SimSun" pitchFamily="2" charset="-122"/>
              </a:rPr>
              <a:t>Solution: select good features to make it more efficient.</a:t>
            </a:r>
          </a:p>
          <a:p>
            <a:pPr lvl="1" eaLnBrk="1" hangingPunct="1"/>
            <a:r>
              <a:rPr lang="en-US" altLang="zh-CN">
                <a:ea typeface="SimSun" pitchFamily="2" charset="-122"/>
              </a:rPr>
              <a:t>Use: “Boosting”</a:t>
            </a:r>
          </a:p>
          <a:p>
            <a:pPr eaLnBrk="1" hangingPunct="1"/>
            <a:r>
              <a:rPr lang="en-US" altLang="zh-CN">
                <a:ea typeface="SimSun" pitchFamily="2" charset="-122"/>
              </a:rPr>
              <a:t>Boosting</a:t>
            </a:r>
          </a:p>
          <a:p>
            <a:pPr lvl="1" eaLnBrk="1" hangingPunct="1"/>
            <a:r>
              <a:rPr lang="en-US" altLang="zh-CN">
                <a:ea typeface="SimSun" pitchFamily="2" charset="-122"/>
              </a:rPr>
              <a:t>Combine many small weak classifiers to become a strong classifier.</a:t>
            </a:r>
          </a:p>
          <a:p>
            <a:pPr lvl="1" eaLnBrk="1" hangingPunct="1"/>
            <a:r>
              <a:rPr lang="en-US" altLang="zh-CN">
                <a:ea typeface="SimSun" pitchFamily="2" charset="-122"/>
              </a:rPr>
              <a:t>Training is needed.</a:t>
            </a:r>
          </a:p>
          <a:p>
            <a:pPr lvl="1" eaLnBrk="1" hangingPunct="1"/>
            <a:endParaRPr lang="en-US" altLang="zh-CN">
              <a:ea typeface="SimSun" pitchFamily="2" charset="-122"/>
            </a:endParaRPr>
          </a:p>
          <a:p>
            <a:pPr eaLnBrk="1" hangingPunct="1"/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6410E7B-52D8-45E3-8D53-908ABADB6AEA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C71111-ED8E-45BB-B847-EE49B83391FD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 altLang="en-US"/>
              <a:t>Boosting for face detection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135063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/>
              <a:t>Define weak learners based on rectangle features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88043520"/>
              </p:ext>
            </p:extLst>
          </p:nvPr>
        </p:nvGraphicFramePr>
        <p:xfrm>
          <a:off x="1776413" y="2895600"/>
          <a:ext cx="394652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14320" imgH="457200" progId="Equation.3">
                  <p:embed/>
                </p:oleObj>
              </mc:Choice>
              <mc:Fallback>
                <p:oleObj name="Equation" r:id="rId3" imgW="17143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2895600"/>
                        <a:ext cx="3946525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6806" name="Line 6"/>
          <p:cNvSpPr>
            <a:spLocks noChangeShapeType="1"/>
          </p:cNvSpPr>
          <p:nvPr/>
        </p:nvSpPr>
        <p:spPr bwMode="auto">
          <a:xfrm flipV="1">
            <a:off x="1905000" y="3962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6807" name="Text Box 7"/>
          <p:cNvSpPr txBox="1">
            <a:spLocks noChangeArrowheads="1"/>
          </p:cNvSpPr>
          <p:nvPr/>
        </p:nvSpPr>
        <p:spPr bwMode="auto">
          <a:xfrm>
            <a:off x="1524000" y="3976688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window</a:t>
            </a:r>
          </a:p>
        </p:txBody>
      </p:sp>
      <p:sp>
        <p:nvSpPr>
          <p:cNvPr id="1356808" name="Line 8"/>
          <p:cNvSpPr>
            <a:spLocks noChangeShapeType="1"/>
          </p:cNvSpPr>
          <p:nvPr/>
        </p:nvSpPr>
        <p:spPr bwMode="auto">
          <a:xfrm flipH="1">
            <a:off x="4451350" y="2514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6809" name="Text Box 9"/>
          <p:cNvSpPr txBox="1">
            <a:spLocks noChangeArrowheads="1"/>
          </p:cNvSpPr>
          <p:nvPr/>
        </p:nvSpPr>
        <p:spPr bwMode="auto">
          <a:xfrm>
            <a:off x="4375150" y="22098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value of rectangle feature</a:t>
            </a:r>
          </a:p>
        </p:txBody>
      </p:sp>
      <p:sp>
        <p:nvSpPr>
          <p:cNvPr id="1356810" name="Line 10"/>
          <p:cNvSpPr>
            <a:spLocks noChangeShapeType="1"/>
          </p:cNvSpPr>
          <p:nvPr/>
        </p:nvSpPr>
        <p:spPr bwMode="auto">
          <a:xfrm flipH="1" flipV="1">
            <a:off x="5170488" y="34163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6811" name="Text Box 11"/>
          <p:cNvSpPr txBox="1">
            <a:spLocks noChangeArrowheads="1"/>
          </p:cNvSpPr>
          <p:nvPr/>
        </p:nvSpPr>
        <p:spPr bwMode="auto">
          <a:xfrm>
            <a:off x="4343400" y="3717925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P</a:t>
            </a:r>
            <a:r>
              <a:rPr lang="en-US" altLang="en-US" sz="1800" i="1" baseline="-25000"/>
              <a:t>t</a:t>
            </a:r>
            <a:r>
              <a:rPr lang="en-US" altLang="en-US" sz="1800"/>
              <a:t>= polarity{+1,-1}</a:t>
            </a:r>
          </a:p>
        </p:txBody>
      </p:sp>
      <p:sp>
        <p:nvSpPr>
          <p:cNvPr id="1356812" name="Line 12"/>
          <p:cNvSpPr>
            <a:spLocks noChangeShapeType="1"/>
          </p:cNvSpPr>
          <p:nvPr/>
        </p:nvSpPr>
        <p:spPr bwMode="auto">
          <a:xfrm flipH="1" flipV="1">
            <a:off x="5568950" y="3405188"/>
            <a:ext cx="6858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6813" name="Text Box 13"/>
          <p:cNvSpPr txBox="1">
            <a:spLocks noChangeArrowheads="1"/>
          </p:cNvSpPr>
          <p:nvPr/>
        </p:nvSpPr>
        <p:spPr bwMode="auto">
          <a:xfrm>
            <a:off x="6205538" y="3581400"/>
            <a:ext cx="1479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threshold</a:t>
            </a:r>
          </a:p>
        </p:txBody>
      </p:sp>
      <p:sp>
        <p:nvSpPr>
          <p:cNvPr id="31759" name="Rectangle 6"/>
          <p:cNvSpPr>
            <a:spLocks noChangeArrowheads="1"/>
          </p:cNvSpPr>
          <p:nvPr/>
        </p:nvSpPr>
        <p:spPr bwMode="auto">
          <a:xfrm>
            <a:off x="5029200" y="5429250"/>
            <a:ext cx="685800" cy="709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5029200" y="4768850"/>
            <a:ext cx="685800" cy="65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1761" name="Rectangle 6"/>
          <p:cNvSpPr>
            <a:spLocks noChangeArrowheads="1"/>
          </p:cNvSpPr>
          <p:nvPr/>
        </p:nvSpPr>
        <p:spPr bwMode="auto">
          <a:xfrm>
            <a:off x="5859463" y="4759325"/>
            <a:ext cx="685800" cy="709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1762" name="Rectangle 17"/>
          <p:cNvSpPr>
            <a:spLocks noChangeArrowheads="1"/>
          </p:cNvSpPr>
          <p:nvPr/>
        </p:nvSpPr>
        <p:spPr bwMode="auto">
          <a:xfrm>
            <a:off x="5862638" y="5468938"/>
            <a:ext cx="685800" cy="65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257800" y="4359275"/>
            <a:ext cx="11430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715000" y="4343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/>
      <p:bldP spid="1356806" grpId="0" animBg="1"/>
      <p:bldP spid="1356807" grpId="0"/>
      <p:bldP spid="1356808" grpId="0" animBg="1"/>
      <p:bldP spid="1356809" grpId="0"/>
      <p:bldP spid="1356810" grpId="0" animBg="1"/>
      <p:bldP spid="1356811" grpId="0"/>
      <p:bldP spid="1356812" grpId="0" animBg="1"/>
      <p:bldP spid="13568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19800" y="639921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  <a:endParaRPr lang="en-US" altLang="zh-CN" dirty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9795D75-C2FD-46EB-B6B4-60CBCA2DB878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35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9906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900"/>
              <a:t>AdaBoost training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/>
              <a:t>E.g. Collect 5000 faces, and 9400 non-faces. Different scales.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/>
              <a:t>Use AdaBoost for training to build a strong classifier.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/>
              <a:t>Pick suitable features of different scales and positions, pick the best few. (Take months to do , details is in [Viola 2004] paper)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900"/>
              <a:t>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/>
              <a:t>Scan through the image (any where), pick a window (any size ≥ 24x24) and rescale it to 24x24,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/>
              <a:t>Pass it to the strong classifier for detection.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/>
              <a:t>Report face, if the output is positive</a:t>
            </a:r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en-US"/>
              <a:t>Face detection</a:t>
            </a:r>
            <a:r>
              <a:rPr lang="en-US" altLang="zh-CN">
                <a:ea typeface="SimSun" pitchFamily="2" charset="-122"/>
              </a:rPr>
              <a:t> using Adaboost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87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Evaluation of face detection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04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Detection 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Total number of faces that are correctly detected/total number of faces actually exist in the picture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Should be high &gt; 95%.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False positive rate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detector output is positive, but it is false (there is actually no face).</a:t>
            </a:r>
            <a:r>
              <a:rPr lang="en-US" altLang="en-US" sz="1300" dirty="0"/>
              <a:t>Definition of False positive: A result that is erroneously positive when a situation is normal. An example of a false positive: a particular test designed to detect cancer of the toenail is positive, but the person does not have toenail cancer. (http://www.medterms.com/script/main/art.asp?articlekey=3377)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Should be low &lt;10</a:t>
            </a:r>
            <a:r>
              <a:rPr lang="en-US" altLang="en-US" sz="2000" baseline="30000" dirty="0"/>
              <a:t>-6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A good system has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High detection rate,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Low false positive rate.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BA3809-8B13-4D51-870E-A2D40B719B05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</a:endParaRPr>
          </a:p>
        </p:txBody>
      </p:sp>
      <p:grpSp>
        <p:nvGrpSpPr>
          <p:cNvPr id="6150" name="Group 18"/>
          <p:cNvGrpSpPr>
            <a:grpSpLocks/>
          </p:cNvGrpSpPr>
          <p:nvPr/>
        </p:nvGrpSpPr>
        <p:grpSpPr bwMode="auto">
          <a:xfrm>
            <a:off x="6629400" y="3962400"/>
            <a:ext cx="2286000" cy="2238375"/>
            <a:chOff x="3456" y="2496"/>
            <a:chExt cx="1440" cy="1410"/>
          </a:xfrm>
        </p:grpSpPr>
        <p:pic>
          <p:nvPicPr>
            <p:cNvPr id="615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496"/>
              <a:ext cx="1440" cy="1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54" name="Rectangle 5"/>
            <p:cNvSpPr>
              <a:spLocks noChangeArrowheads="1"/>
            </p:cNvSpPr>
            <p:nvPr/>
          </p:nvSpPr>
          <p:spPr bwMode="auto">
            <a:xfrm>
              <a:off x="3840" y="2784"/>
              <a:ext cx="240" cy="19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55" name="Rectangle 6"/>
            <p:cNvSpPr>
              <a:spLocks noChangeArrowheads="1"/>
            </p:cNvSpPr>
            <p:nvPr/>
          </p:nvSpPr>
          <p:spPr bwMode="auto">
            <a:xfrm>
              <a:off x="3936" y="3168"/>
              <a:ext cx="240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56" name="Rectangle 7"/>
            <p:cNvSpPr>
              <a:spLocks noChangeArrowheads="1"/>
            </p:cNvSpPr>
            <p:nvPr/>
          </p:nvSpPr>
          <p:spPr bwMode="auto">
            <a:xfrm>
              <a:off x="4416" y="2736"/>
              <a:ext cx="192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57" name="Rectangle 8"/>
            <p:cNvSpPr>
              <a:spLocks noChangeArrowheads="1"/>
            </p:cNvSpPr>
            <p:nvPr/>
          </p:nvSpPr>
          <p:spPr bwMode="auto">
            <a:xfrm>
              <a:off x="4704" y="3216"/>
              <a:ext cx="192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58" name="Rectangle 9"/>
            <p:cNvSpPr>
              <a:spLocks noChangeArrowheads="1"/>
            </p:cNvSpPr>
            <p:nvPr/>
          </p:nvSpPr>
          <p:spPr bwMode="auto">
            <a:xfrm>
              <a:off x="4560" y="2928"/>
              <a:ext cx="192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59" name="Rectangle 10"/>
            <p:cNvSpPr>
              <a:spLocks noChangeArrowheads="1"/>
            </p:cNvSpPr>
            <p:nvPr/>
          </p:nvSpPr>
          <p:spPr bwMode="auto">
            <a:xfrm>
              <a:off x="4176" y="2880"/>
              <a:ext cx="192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0" name="Rectangle 11"/>
            <p:cNvSpPr>
              <a:spLocks noChangeArrowheads="1"/>
            </p:cNvSpPr>
            <p:nvPr/>
          </p:nvSpPr>
          <p:spPr bwMode="auto">
            <a:xfrm>
              <a:off x="4272" y="3168"/>
              <a:ext cx="192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1" name="Rectangle 12"/>
            <p:cNvSpPr>
              <a:spLocks noChangeArrowheads="1"/>
            </p:cNvSpPr>
            <p:nvPr/>
          </p:nvSpPr>
          <p:spPr bwMode="auto">
            <a:xfrm>
              <a:off x="3504" y="2880"/>
              <a:ext cx="240" cy="19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2" name="Rectangle 13"/>
            <p:cNvSpPr>
              <a:spLocks noChangeArrowheads="1"/>
            </p:cNvSpPr>
            <p:nvPr/>
          </p:nvSpPr>
          <p:spPr bwMode="auto">
            <a:xfrm>
              <a:off x="3456" y="3264"/>
              <a:ext cx="240" cy="19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3" name="Rectangle 14"/>
            <p:cNvSpPr>
              <a:spLocks noChangeArrowheads="1"/>
            </p:cNvSpPr>
            <p:nvPr/>
          </p:nvSpPr>
          <p:spPr bwMode="auto">
            <a:xfrm>
              <a:off x="4272" y="3552"/>
              <a:ext cx="240" cy="19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51" name="Text Box 16"/>
          <p:cNvSpPr txBox="1">
            <a:spLocks noChangeArrowheads="1"/>
          </p:cNvSpPr>
          <p:nvPr/>
        </p:nvSpPr>
        <p:spPr bwMode="auto">
          <a:xfrm>
            <a:off x="5562600" y="6324600"/>
            <a:ext cx="220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False positive result</a:t>
            </a:r>
            <a:endParaRPr lang="en-US" altLang="en-US" sz="1800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 flipV="1">
            <a:off x="6629400" y="5943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5EC778F-31DF-4BF0-8B82-0A2FB9DC268D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7848600" cy="63817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altLang="en-US" sz="2500"/>
              <a:t>Boosting for face detection</a:t>
            </a:r>
            <a:r>
              <a:rPr lang="en-US" altLang="zh-CN" sz="2500">
                <a:ea typeface="SimSun" pitchFamily="2" charset="-122"/>
              </a:rPr>
              <a:t> </a:t>
            </a:r>
            <a:r>
              <a:rPr lang="en-US" altLang="en-US" sz="2500"/>
              <a:t>[viola2004]</a:t>
            </a:r>
            <a:r>
              <a:rPr lang="en-US" altLang="en-US" sz="3800"/>
              <a:t> 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0" y="9144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zh-CN" sz="2000">
                <a:ea typeface="SimSun" pitchFamily="2" charset="-122"/>
              </a:rPr>
              <a:t>In the paper it shows that the following </a:t>
            </a:r>
            <a:r>
              <a:rPr lang="en-US" altLang="en-US" sz="2000"/>
              <a:t>two features</a:t>
            </a:r>
            <a:r>
              <a:rPr lang="en-US" altLang="zh-CN" sz="2000">
                <a:ea typeface="SimSun" pitchFamily="2" charset="-122"/>
              </a:rPr>
              <a:t> (obtained after training) in cascaded picked by AdaBoost have</a:t>
            </a:r>
            <a:r>
              <a:rPr lang="en-US" altLang="en-US" sz="2000"/>
              <a:t> 100% detection rate and 50% false positive rate</a:t>
            </a:r>
          </a:p>
          <a:p>
            <a:pPr eaLnBrk="1" hangingPunct="1"/>
            <a:r>
              <a:rPr lang="en-US" altLang="zh-CN" sz="2000">
                <a:ea typeface="SimSun" pitchFamily="2" charset="-122"/>
              </a:rPr>
              <a:t>But </a:t>
            </a:r>
            <a:r>
              <a:rPr lang="en-US" altLang="en-US" sz="2000"/>
              <a:t>50% false positive rate</a:t>
            </a:r>
            <a:r>
              <a:rPr lang="en-US" altLang="zh-CN" sz="2000">
                <a:ea typeface="SimSun" pitchFamily="2" charset="-122"/>
              </a:rPr>
              <a:t> is not good enough</a:t>
            </a:r>
          </a:p>
          <a:p>
            <a:pPr eaLnBrk="1" hangingPunct="1"/>
            <a:r>
              <a:rPr lang="en-US" altLang="zh-CN" sz="2000">
                <a:ea typeface="SimSun" pitchFamily="2" charset="-122"/>
              </a:rPr>
              <a:t>Approach </a:t>
            </a:r>
            <a:r>
              <a:rPr lang="en-US" altLang="en-US" sz="2000"/>
              <a:t>[viola2004] </a:t>
            </a:r>
            <a:r>
              <a:rPr lang="en-US" altLang="zh-CN" sz="2000">
                <a:ea typeface="SimSun" pitchFamily="2" charset="-122"/>
              </a:rPr>
              <a:t>:</a:t>
            </a:r>
            <a:r>
              <a:rPr lang="en-US" altLang="en-US" sz="2000"/>
              <a:t>Attention</a:t>
            </a:r>
            <a:r>
              <a:rPr lang="en-US" altLang="zh-CN" sz="2000">
                <a:ea typeface="SimSun" pitchFamily="2" charset="-122"/>
              </a:rPr>
              <a:t>al</a:t>
            </a:r>
            <a:r>
              <a:rPr lang="en-US" altLang="en-US" sz="2000"/>
              <a:t> cascade</a:t>
            </a:r>
            <a:br>
              <a:rPr lang="en-US" altLang="en-US" sz="2000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6477000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3048000" y="41148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type2</a:t>
            </a: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5562600" y="3886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type3</a:t>
            </a:r>
          </a:p>
        </p:txBody>
      </p:sp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228600" y="3124200"/>
            <a:ext cx="2514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Pick a window in the image and rescale it to 24x24 as “image”</a:t>
            </a:r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>
            <a:off x="762000" y="40386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9"/>
          <p:cNvSpPr>
            <a:spLocks noChangeShapeType="1"/>
          </p:cNvSpPr>
          <p:nvPr/>
        </p:nvSpPr>
        <p:spPr bwMode="auto">
          <a:xfrm flipH="1">
            <a:off x="3581400" y="1219200"/>
            <a:ext cx="22860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0"/>
          <p:cNvSpPr>
            <a:spLocks noChangeShapeType="1"/>
          </p:cNvSpPr>
          <p:nvPr/>
        </p:nvSpPr>
        <p:spPr bwMode="auto">
          <a:xfrm>
            <a:off x="5867400" y="12192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Text Box 11"/>
          <p:cNvSpPr txBox="1">
            <a:spLocks noChangeArrowheads="1"/>
          </p:cNvSpPr>
          <p:nvPr/>
        </p:nvSpPr>
        <p:spPr bwMode="auto">
          <a:xfrm>
            <a:off x="6805613" y="1828800"/>
            <a:ext cx="2211387" cy="252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I.e. Strong classifier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H(face)=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Sign{</a:t>
            </a:r>
            <a:r>
              <a:rPr lang="el-GR" altLang="en-US" sz="1800"/>
              <a:t>α</a:t>
            </a:r>
            <a:r>
              <a:rPr lang="en-US" altLang="en-US" sz="1800" baseline="-25000"/>
              <a:t>1</a:t>
            </a:r>
            <a:r>
              <a:rPr lang="en-US" altLang="en-US" sz="1800"/>
              <a:t>h</a:t>
            </a:r>
            <a:r>
              <a:rPr lang="en-US" altLang="en-US" sz="1800" baseline="-25000"/>
              <a:t>1</a:t>
            </a:r>
            <a:r>
              <a:rPr lang="en-US" altLang="en-US" sz="1800"/>
              <a:t>(image)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+</a:t>
            </a:r>
            <a:r>
              <a:rPr lang="el-GR" altLang="en-US" sz="1800"/>
              <a:t>α</a:t>
            </a:r>
            <a:r>
              <a:rPr lang="en-US" altLang="en-US" sz="1800" baseline="-25000"/>
              <a:t>2</a:t>
            </a:r>
            <a:r>
              <a:rPr lang="en-US" altLang="en-US" sz="1800"/>
              <a:t>h</a:t>
            </a:r>
            <a:r>
              <a:rPr lang="en-US" altLang="en-US" sz="1800" baseline="-25000"/>
              <a:t>2</a:t>
            </a:r>
            <a:r>
              <a:rPr lang="en-US" altLang="en-US" sz="1800"/>
              <a:t>(image)}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H(face)=+1</a:t>
            </a:r>
            <a:r>
              <a:rPr lang="en-US" altLang="en-US" sz="1600">
                <a:sym typeface="Wingdings" pitchFamily="2" charset="2"/>
              </a:rPr>
              <a:t></a:t>
            </a:r>
            <a:r>
              <a:rPr lang="en-US" altLang="en-US" sz="1600"/>
              <a:t> face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H(face)=-1</a:t>
            </a:r>
            <a:r>
              <a:rPr lang="en-US" altLang="en-US" sz="1600">
                <a:sym typeface="Wingdings" pitchFamily="2" charset="2"/>
              </a:rPr>
              <a:t></a:t>
            </a:r>
            <a:r>
              <a:rPr lang="en-US" altLang="en-US" sz="1600"/>
              <a:t>non-face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6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1169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</a:t>
            </a:r>
            <a:r>
              <a:rPr lang="en-US" altLang="en-US" sz="1800" baseline="-25000"/>
              <a:t>1</a:t>
            </a:r>
            <a:r>
              <a:rPr lang="en-US" altLang="en-US" sz="1800"/>
              <a:t>(image)</a:t>
            </a:r>
          </a:p>
        </p:txBody>
      </p:sp>
      <p:sp>
        <p:nvSpPr>
          <p:cNvPr id="33807" name="Text Box 13"/>
          <p:cNvSpPr txBox="1">
            <a:spLocks noChangeArrowheads="1"/>
          </p:cNvSpPr>
          <p:nvPr/>
        </p:nvSpPr>
        <p:spPr bwMode="auto">
          <a:xfrm>
            <a:off x="5410200" y="3581400"/>
            <a:ext cx="1169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</a:t>
            </a:r>
            <a:r>
              <a:rPr lang="en-US" altLang="en-US" sz="1800" baseline="-25000"/>
              <a:t>2</a:t>
            </a:r>
            <a:r>
              <a:rPr lang="en-US" altLang="en-US" sz="1800"/>
              <a:t>(image)</a:t>
            </a:r>
          </a:p>
        </p:txBody>
      </p:sp>
      <p:sp>
        <p:nvSpPr>
          <p:cNvPr id="33808" name="Text Box 27"/>
          <p:cNvSpPr txBox="1">
            <a:spLocks noChangeArrowheads="1"/>
          </p:cNvSpPr>
          <p:nvPr/>
        </p:nvSpPr>
        <p:spPr bwMode="auto">
          <a:xfrm>
            <a:off x="6805613" y="4410075"/>
            <a:ext cx="1524000" cy="2246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Standard Types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2)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3)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4)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5)</a:t>
            </a:r>
          </a:p>
        </p:txBody>
      </p:sp>
      <p:grpSp>
        <p:nvGrpSpPr>
          <p:cNvPr id="33809" name="Group 12"/>
          <p:cNvGrpSpPr>
            <a:grpSpLocks/>
          </p:cNvGrpSpPr>
          <p:nvPr/>
        </p:nvGrpSpPr>
        <p:grpSpPr bwMode="auto">
          <a:xfrm>
            <a:off x="7567613" y="4791075"/>
            <a:ext cx="381000" cy="1828800"/>
            <a:chOff x="1872" y="1392"/>
            <a:chExt cx="432" cy="2496"/>
          </a:xfrm>
        </p:grpSpPr>
        <p:sp>
          <p:nvSpPr>
            <p:cNvPr id="33810" name="Rectangle 13"/>
            <p:cNvSpPr>
              <a:spLocks noChangeArrowheads="1"/>
            </p:cNvSpPr>
            <p:nvPr/>
          </p:nvSpPr>
          <p:spPr bwMode="auto">
            <a:xfrm>
              <a:off x="1920" y="192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11" name="Rectangle 14"/>
            <p:cNvSpPr>
              <a:spLocks noChangeArrowheads="1"/>
            </p:cNvSpPr>
            <p:nvPr/>
          </p:nvSpPr>
          <p:spPr bwMode="auto">
            <a:xfrm>
              <a:off x="201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12" name="Rectangle 15"/>
            <p:cNvSpPr>
              <a:spLocks noChangeArrowheads="1"/>
            </p:cNvSpPr>
            <p:nvPr/>
          </p:nvSpPr>
          <p:spPr bwMode="auto">
            <a:xfrm>
              <a:off x="2064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13" name="Rectangle 16"/>
            <p:cNvSpPr>
              <a:spLocks noChangeArrowheads="1"/>
            </p:cNvSpPr>
            <p:nvPr/>
          </p:nvSpPr>
          <p:spPr bwMode="auto">
            <a:xfrm>
              <a:off x="192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14" name="Rectangle 17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15" name="Rectangle 18"/>
            <p:cNvSpPr>
              <a:spLocks noChangeArrowheads="1"/>
            </p:cNvSpPr>
            <p:nvPr/>
          </p:nvSpPr>
          <p:spPr bwMode="auto">
            <a:xfrm>
              <a:off x="2064" y="360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16" name="Rectangle 19"/>
            <p:cNvSpPr>
              <a:spLocks noChangeArrowheads="1"/>
            </p:cNvSpPr>
            <p:nvPr/>
          </p:nvSpPr>
          <p:spPr bwMode="auto">
            <a:xfrm>
              <a:off x="2064" y="374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17" name="Rectangle 20"/>
            <p:cNvSpPr>
              <a:spLocks noChangeArrowheads="1"/>
            </p:cNvSpPr>
            <p:nvPr/>
          </p:nvSpPr>
          <p:spPr bwMode="auto">
            <a:xfrm>
              <a:off x="1920" y="37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18" name="Rectangle 21"/>
            <p:cNvSpPr>
              <a:spLocks noChangeArrowheads="1"/>
            </p:cNvSpPr>
            <p:nvPr/>
          </p:nvSpPr>
          <p:spPr bwMode="auto">
            <a:xfrm>
              <a:off x="1920" y="36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19" name="Rectangle 22"/>
            <p:cNvSpPr>
              <a:spLocks noChangeArrowheads="1"/>
            </p:cNvSpPr>
            <p:nvPr/>
          </p:nvSpPr>
          <p:spPr bwMode="auto">
            <a:xfrm>
              <a:off x="1920" y="139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20" name="Rectangle 23"/>
            <p:cNvSpPr>
              <a:spLocks noChangeArrowheads="1"/>
            </p:cNvSpPr>
            <p:nvPr/>
          </p:nvSpPr>
          <p:spPr bwMode="auto">
            <a:xfrm>
              <a:off x="18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21" name="Rectangle 24"/>
            <p:cNvSpPr>
              <a:spLocks noChangeArrowheads="1"/>
            </p:cNvSpPr>
            <p:nvPr/>
          </p:nvSpPr>
          <p:spPr bwMode="auto">
            <a:xfrm>
              <a:off x="19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22" name="Rectangle 25"/>
            <p:cNvSpPr>
              <a:spLocks noChangeArrowheads="1"/>
            </p:cNvSpPr>
            <p:nvPr/>
          </p:nvSpPr>
          <p:spPr bwMode="auto">
            <a:xfrm>
              <a:off x="1920" y="316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23" name="Rectangle 26"/>
            <p:cNvSpPr>
              <a:spLocks noChangeArrowheads="1"/>
            </p:cNvSpPr>
            <p:nvPr/>
          </p:nvSpPr>
          <p:spPr bwMode="auto">
            <a:xfrm>
              <a:off x="1920" y="28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61E09C2-3EE8-4497-9E86-B443A7C07854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4820" name="Title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 altLang="en-US"/>
              <a:t>Boosting for face detection</a:t>
            </a:r>
          </a:p>
        </p:txBody>
      </p:sp>
      <p:sp>
        <p:nvSpPr>
          <p:cNvPr id="34821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8458200" cy="5257800"/>
          </a:xfrm>
        </p:spPr>
        <p:txBody>
          <a:bodyPr/>
          <a:lstStyle/>
          <a:p>
            <a:pPr eaLnBrk="1" hangingPunct="1"/>
            <a:r>
              <a:rPr lang="en-US" altLang="en-US" sz="1800"/>
              <a:t>An experiment shows: A 200-feature classifier can yield 95% detection rate and a false positive rate of 1 in 14084 (7.1x10</a:t>
            </a:r>
            <a:r>
              <a:rPr lang="en-US" altLang="en-US" sz="1800" baseline="30000"/>
              <a:t>-5</a:t>
            </a:r>
            <a:r>
              <a:rPr lang="en-US" altLang="en-US" sz="1800"/>
              <a:t> Still not good enough)</a:t>
            </a:r>
          </a:p>
          <a:p>
            <a:pPr eaLnBrk="1" hangingPunct="1"/>
            <a:r>
              <a:rPr lang="en-US" altLang="en-US" sz="1800"/>
              <a:t>Recall: False positive rate </a:t>
            </a:r>
          </a:p>
          <a:p>
            <a:pPr lvl="1" eaLnBrk="1" hangingPunct="1"/>
            <a:r>
              <a:rPr lang="en-US" altLang="en-US" sz="1800"/>
              <a:t>The detector output is positive but it is false (there is actually no face). </a:t>
            </a:r>
            <a:r>
              <a:rPr lang="en-US" altLang="en-US" sz="1800" i="1" u="sng"/>
              <a:t>Definition of False positive</a:t>
            </a:r>
            <a:r>
              <a:rPr lang="en-US" altLang="en-US" sz="1800" i="1"/>
              <a:t>: A result that is erroneously positive when a situation is normal. An example of a false positive: a particular test designed to detect cancer of the toenail is positive but the person does not have toenail cancer.</a:t>
            </a:r>
            <a:r>
              <a:rPr lang="en-US" altLang="en-US" sz="1800"/>
              <a:t> (http://www.medterms.com/script/main/art.asp?articlekey=3377)</a:t>
            </a:r>
          </a:p>
          <a:p>
            <a:pPr eaLnBrk="1" hangingPunct="1"/>
            <a:endParaRPr lang="en-US" altLang="en-US" sz="1800"/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57625"/>
            <a:ext cx="29718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09800" y="4343400"/>
            <a:ext cx="2514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Still not good enough!</a:t>
            </a: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1812925" y="6208713"/>
            <a:ext cx="203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False positive rate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609600" y="4191000"/>
            <a:ext cx="1149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Correct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Detection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rate</a:t>
            </a: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4419600" y="6019800"/>
            <a:ext cx="72548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X10</a:t>
            </a:r>
            <a:r>
              <a:rPr lang="en-US" altLang="en-US" sz="1800" baseline="30000"/>
              <a:t>-3</a:t>
            </a:r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00500"/>
            <a:ext cx="2286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8" name="Rectangle 21"/>
          <p:cNvSpPr>
            <a:spLocks noChangeArrowheads="1"/>
          </p:cNvSpPr>
          <p:nvPr/>
        </p:nvSpPr>
        <p:spPr bwMode="auto">
          <a:xfrm>
            <a:off x="7924800" y="56388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9" name="Line 22"/>
          <p:cNvSpPr>
            <a:spLocks noChangeShapeType="1"/>
          </p:cNvSpPr>
          <p:nvPr/>
        </p:nvSpPr>
        <p:spPr bwMode="auto">
          <a:xfrm>
            <a:off x="7467600" y="2438400"/>
            <a:ext cx="533400" cy="32004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981200" y="4191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019300" y="1828800"/>
            <a:ext cx="2705100" cy="2362200"/>
          </a:xfrm>
          <a:prstGeom prst="straightConnector1">
            <a:avLst/>
          </a:prstGeom>
          <a:ln w="317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/>
              <a:t>The Viola and Jones method Technique 3:</a:t>
            </a:r>
            <a:endParaRPr lang="en-US" altLang="en-US"/>
          </a:p>
        </p:txBody>
      </p:sp>
      <p:sp>
        <p:nvSpPr>
          <p:cNvPr id="3584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 indent="0"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>
                <a:ea typeface="SimSun" pitchFamily="2" charset="-122"/>
              </a:rPr>
              <a:t>Attentional cascade for fast rejection of non-face sub-windows </a:t>
            </a:r>
            <a:br>
              <a:rPr lang="en-US" altLang="zh-CN">
                <a:ea typeface="SimSun" pitchFamily="2" charset="-122"/>
              </a:rPr>
            </a:b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DA0DC3-72A2-4274-B928-2D981FB9F2FB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DF16093-22CC-46AF-9B0F-A66C9D2C7254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8382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altLang="en-US" sz="3800"/>
              <a:t>To improve false positive rate:</a:t>
            </a:r>
            <a:br>
              <a:rPr lang="en-US" altLang="en-US" sz="3800"/>
            </a:br>
            <a:r>
              <a:rPr lang="en-US" altLang="en-US" sz="3800"/>
              <a:t>Attention</a:t>
            </a:r>
            <a:r>
              <a:rPr lang="en-US" altLang="zh-CN" sz="3800">
                <a:ea typeface="SimSun" pitchFamily="2" charset="-122"/>
              </a:rPr>
              <a:t>al</a:t>
            </a:r>
            <a:r>
              <a:rPr lang="en-US" altLang="en-US" sz="3800"/>
              <a:t> cascade</a:t>
            </a:r>
          </a:p>
        </p:txBody>
      </p:sp>
      <p:sp>
        <p:nvSpPr>
          <p:cNvPr id="1263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sz="2600"/>
              <a:t>Cascade of many AdaBoost strong classifiers.</a:t>
            </a:r>
          </a:p>
          <a:p>
            <a:pPr eaLnBrk="1" hangingPunct="1"/>
            <a:r>
              <a:rPr lang="en-US" altLang="en-US" sz="2600"/>
              <a:t>Begin with simple classifiers to reject many negative sub-windows.</a:t>
            </a:r>
          </a:p>
          <a:p>
            <a:pPr eaLnBrk="1" hangingPunct="1"/>
            <a:r>
              <a:rPr lang="en-US" altLang="en-US" sz="2600"/>
              <a:t>Many non-faces are rejected at the first few stages.</a:t>
            </a:r>
          </a:p>
          <a:p>
            <a:pPr eaLnBrk="1" hangingPunct="1"/>
            <a:r>
              <a:rPr lang="en-US" altLang="en-US" sz="2600"/>
              <a:t>Hence the system is efficient enough for real time processing.</a:t>
            </a:r>
          </a:p>
        </p:txBody>
      </p:sp>
      <p:grpSp>
        <p:nvGrpSpPr>
          <p:cNvPr id="36870" name="Group 82"/>
          <p:cNvGrpSpPr>
            <a:grpSpLocks/>
          </p:cNvGrpSpPr>
          <p:nvPr/>
        </p:nvGrpSpPr>
        <p:grpSpPr bwMode="auto">
          <a:xfrm>
            <a:off x="152400" y="4724400"/>
            <a:ext cx="8528050" cy="1662113"/>
            <a:chOff x="96" y="2976"/>
            <a:chExt cx="5372" cy="1047"/>
          </a:xfrm>
        </p:grpSpPr>
        <p:sp>
          <p:nvSpPr>
            <p:cNvPr id="36872" name="Oval 83"/>
            <p:cNvSpPr>
              <a:spLocks noChangeArrowheads="1"/>
            </p:cNvSpPr>
            <p:nvPr/>
          </p:nvSpPr>
          <p:spPr bwMode="auto">
            <a:xfrm>
              <a:off x="912" y="3120"/>
              <a:ext cx="912" cy="480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Classifier1</a:t>
              </a:r>
            </a:p>
          </p:txBody>
        </p:sp>
        <p:sp>
          <p:nvSpPr>
            <p:cNvPr id="36873" name="Oval 84"/>
            <p:cNvSpPr>
              <a:spLocks noChangeArrowheads="1"/>
            </p:cNvSpPr>
            <p:nvPr/>
          </p:nvSpPr>
          <p:spPr bwMode="auto">
            <a:xfrm>
              <a:off x="2016" y="3120"/>
              <a:ext cx="912" cy="48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Classifier2</a:t>
              </a:r>
            </a:p>
          </p:txBody>
        </p:sp>
        <p:sp>
          <p:nvSpPr>
            <p:cNvPr id="36874" name="Oval 85"/>
            <p:cNvSpPr>
              <a:spLocks noChangeArrowheads="1"/>
            </p:cNvSpPr>
            <p:nvPr/>
          </p:nvSpPr>
          <p:spPr bwMode="auto">
            <a:xfrm>
              <a:off x="3120" y="3120"/>
              <a:ext cx="912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Classifier3</a:t>
              </a:r>
            </a:p>
          </p:txBody>
        </p:sp>
        <p:sp>
          <p:nvSpPr>
            <p:cNvPr id="36875" name="Line 86"/>
            <p:cNvSpPr>
              <a:spLocks noChangeShapeType="1"/>
            </p:cNvSpPr>
            <p:nvPr/>
          </p:nvSpPr>
          <p:spPr bwMode="auto">
            <a:xfrm>
              <a:off x="1824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Line 87"/>
            <p:cNvSpPr>
              <a:spLocks noChangeShapeType="1"/>
            </p:cNvSpPr>
            <p:nvPr/>
          </p:nvSpPr>
          <p:spPr bwMode="auto">
            <a:xfrm>
              <a:off x="292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Line 88"/>
            <p:cNvSpPr>
              <a:spLocks noChangeShapeType="1"/>
            </p:cNvSpPr>
            <p:nvPr/>
          </p:nvSpPr>
          <p:spPr bwMode="auto">
            <a:xfrm>
              <a:off x="4512" y="33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Oval 89"/>
            <p:cNvSpPr>
              <a:spLocks noChangeArrowheads="1"/>
            </p:cNvSpPr>
            <p:nvPr/>
          </p:nvSpPr>
          <p:spPr bwMode="auto">
            <a:xfrm>
              <a:off x="4224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6879" name="Oval 90"/>
            <p:cNvSpPr>
              <a:spLocks noChangeArrowheads="1"/>
            </p:cNvSpPr>
            <p:nvPr/>
          </p:nvSpPr>
          <p:spPr bwMode="auto">
            <a:xfrm>
              <a:off x="4320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6880" name="Oval 91"/>
            <p:cNvSpPr>
              <a:spLocks noChangeArrowheads="1"/>
            </p:cNvSpPr>
            <p:nvPr/>
          </p:nvSpPr>
          <p:spPr bwMode="auto">
            <a:xfrm>
              <a:off x="4416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6881" name="Line 92"/>
            <p:cNvSpPr>
              <a:spLocks noChangeShapeType="1"/>
            </p:cNvSpPr>
            <p:nvPr/>
          </p:nvSpPr>
          <p:spPr bwMode="auto">
            <a:xfrm>
              <a:off x="4032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Text Box 93"/>
            <p:cNvSpPr txBox="1">
              <a:spLocks noChangeArrowheads="1"/>
            </p:cNvSpPr>
            <p:nvPr/>
          </p:nvSpPr>
          <p:spPr bwMode="auto">
            <a:xfrm>
              <a:off x="1728" y="3072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6883" name="Text Box 94"/>
            <p:cNvSpPr txBox="1">
              <a:spLocks noChangeArrowheads="1"/>
            </p:cNvSpPr>
            <p:nvPr/>
          </p:nvSpPr>
          <p:spPr bwMode="auto">
            <a:xfrm>
              <a:off x="2784" y="3072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6884" name="Text Box 95"/>
            <p:cNvSpPr txBox="1">
              <a:spLocks noChangeArrowheads="1"/>
            </p:cNvSpPr>
            <p:nvPr/>
          </p:nvSpPr>
          <p:spPr bwMode="auto">
            <a:xfrm>
              <a:off x="3888" y="3120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6885" name="Text Box 96"/>
            <p:cNvSpPr txBox="1">
              <a:spLocks noChangeArrowheads="1"/>
            </p:cNvSpPr>
            <p:nvPr/>
          </p:nvSpPr>
          <p:spPr bwMode="auto">
            <a:xfrm>
              <a:off x="4992" y="3216"/>
              <a:ext cx="4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Face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found</a:t>
              </a:r>
            </a:p>
          </p:txBody>
        </p:sp>
        <p:sp>
          <p:nvSpPr>
            <p:cNvPr id="36886" name="Line 97"/>
            <p:cNvSpPr>
              <a:spLocks noChangeShapeType="1"/>
            </p:cNvSpPr>
            <p:nvPr/>
          </p:nvSpPr>
          <p:spPr bwMode="auto">
            <a:xfrm>
              <a:off x="1344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Text Box 98"/>
            <p:cNvSpPr txBox="1">
              <a:spLocks noChangeArrowheads="1"/>
            </p:cNvSpPr>
            <p:nvPr/>
          </p:nvSpPr>
          <p:spPr bwMode="auto">
            <a:xfrm>
              <a:off x="1104" y="374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  <p:sp>
          <p:nvSpPr>
            <p:cNvPr id="36888" name="Text Box 99"/>
            <p:cNvSpPr txBox="1">
              <a:spLocks noChangeArrowheads="1"/>
            </p:cNvSpPr>
            <p:nvPr/>
          </p:nvSpPr>
          <p:spPr bwMode="auto">
            <a:xfrm>
              <a:off x="2112" y="374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  <p:sp>
          <p:nvSpPr>
            <p:cNvPr id="36889" name="Text Box 100"/>
            <p:cNvSpPr txBox="1">
              <a:spLocks noChangeArrowheads="1"/>
            </p:cNvSpPr>
            <p:nvPr/>
          </p:nvSpPr>
          <p:spPr bwMode="auto">
            <a:xfrm>
              <a:off x="96" y="2976"/>
              <a:ext cx="8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Input image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6890" name="Line 101"/>
            <p:cNvSpPr>
              <a:spLocks noChangeShapeType="1"/>
            </p:cNvSpPr>
            <p:nvPr/>
          </p:nvSpPr>
          <p:spPr bwMode="auto">
            <a:xfrm>
              <a:off x="624" y="33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02"/>
            <p:cNvSpPr>
              <a:spLocks noChangeShapeType="1"/>
            </p:cNvSpPr>
            <p:nvPr/>
          </p:nvSpPr>
          <p:spPr bwMode="auto">
            <a:xfrm>
              <a:off x="2448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03"/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Text Box 104"/>
            <p:cNvSpPr txBox="1">
              <a:spLocks noChangeArrowheads="1"/>
            </p:cNvSpPr>
            <p:nvPr/>
          </p:nvSpPr>
          <p:spPr bwMode="auto">
            <a:xfrm>
              <a:off x="1392" y="3552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6894" name="Text Box 105"/>
            <p:cNvSpPr txBox="1">
              <a:spLocks noChangeArrowheads="1"/>
            </p:cNvSpPr>
            <p:nvPr/>
          </p:nvSpPr>
          <p:spPr bwMode="auto">
            <a:xfrm>
              <a:off x="2496" y="360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6895" name="Text Box 106"/>
            <p:cNvSpPr txBox="1">
              <a:spLocks noChangeArrowheads="1"/>
            </p:cNvSpPr>
            <p:nvPr/>
          </p:nvSpPr>
          <p:spPr bwMode="auto">
            <a:xfrm>
              <a:off x="3600" y="360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6896" name="Text Box 107"/>
            <p:cNvSpPr txBox="1">
              <a:spLocks noChangeArrowheads="1"/>
            </p:cNvSpPr>
            <p:nvPr/>
          </p:nvSpPr>
          <p:spPr bwMode="auto">
            <a:xfrm>
              <a:off x="3216" y="3792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</p:grpSp>
      <p:sp>
        <p:nvSpPr>
          <p:cNvPr id="36871" name="Line 110"/>
          <p:cNvSpPr>
            <a:spLocks noChangeShapeType="1"/>
          </p:cNvSpPr>
          <p:nvPr/>
        </p:nvSpPr>
        <p:spPr bwMode="auto">
          <a:xfrm>
            <a:off x="6553200" y="4648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361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An example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/>
              <a:t>More features for later stages in the cascade [viola2004] </a:t>
            </a: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05575DC-0446-421B-8FF3-4D0291E4712A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7894" name="Text Box 30"/>
          <p:cNvSpPr txBox="1">
            <a:spLocks noChangeArrowheads="1"/>
          </p:cNvSpPr>
          <p:nvPr/>
        </p:nvSpPr>
        <p:spPr bwMode="auto">
          <a:xfrm>
            <a:off x="1447800" y="4114800"/>
            <a:ext cx="19796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 features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Based on type2,3</a:t>
            </a:r>
          </a:p>
        </p:txBody>
      </p:sp>
      <p:sp>
        <p:nvSpPr>
          <p:cNvPr id="37895" name="Text Box 31"/>
          <p:cNvSpPr txBox="1">
            <a:spLocks noChangeArrowheads="1"/>
          </p:cNvSpPr>
          <p:nvPr/>
        </p:nvSpPr>
        <p:spPr bwMode="auto">
          <a:xfrm>
            <a:off x="3200400" y="4114800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10 features</a:t>
            </a:r>
          </a:p>
        </p:txBody>
      </p:sp>
      <p:sp>
        <p:nvSpPr>
          <p:cNvPr id="37896" name="Text Box 32"/>
          <p:cNvSpPr txBox="1">
            <a:spLocks noChangeArrowheads="1"/>
          </p:cNvSpPr>
          <p:nvPr/>
        </p:nvSpPr>
        <p:spPr bwMode="auto">
          <a:xfrm>
            <a:off x="4953000" y="4114800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25 features</a:t>
            </a:r>
          </a:p>
        </p:txBody>
      </p:sp>
      <p:sp>
        <p:nvSpPr>
          <p:cNvPr id="37897" name="Text Box 33"/>
          <p:cNvSpPr txBox="1">
            <a:spLocks noChangeArrowheads="1"/>
          </p:cNvSpPr>
          <p:nvPr/>
        </p:nvSpPr>
        <p:spPr bwMode="auto">
          <a:xfrm>
            <a:off x="6705600" y="41910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50 features…</a:t>
            </a:r>
          </a:p>
        </p:txBody>
      </p:sp>
      <p:pic>
        <p:nvPicPr>
          <p:cNvPr id="3789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28194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9" name="AutoShape 35"/>
          <p:cNvSpPr>
            <a:spLocks/>
          </p:cNvSpPr>
          <p:nvPr/>
        </p:nvSpPr>
        <p:spPr bwMode="auto">
          <a:xfrm rot="-5400000">
            <a:off x="1714500" y="27051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0" name="Text Box 36"/>
          <p:cNvSpPr txBox="1">
            <a:spLocks noChangeArrowheads="1"/>
          </p:cNvSpPr>
          <p:nvPr/>
        </p:nvSpPr>
        <p:spPr bwMode="auto">
          <a:xfrm>
            <a:off x="2362200" y="25146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type3</a:t>
            </a:r>
          </a:p>
        </p:txBody>
      </p:sp>
      <p:sp>
        <p:nvSpPr>
          <p:cNvPr id="37901" name="Text Box 37"/>
          <p:cNvSpPr txBox="1">
            <a:spLocks noChangeArrowheads="1"/>
          </p:cNvSpPr>
          <p:nvPr/>
        </p:nvSpPr>
        <p:spPr bwMode="auto">
          <a:xfrm>
            <a:off x="1371600" y="25908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type2</a:t>
            </a:r>
          </a:p>
        </p:txBody>
      </p:sp>
      <p:grpSp>
        <p:nvGrpSpPr>
          <p:cNvPr id="37902" name="Group 82"/>
          <p:cNvGrpSpPr>
            <a:grpSpLocks/>
          </p:cNvGrpSpPr>
          <p:nvPr/>
        </p:nvGrpSpPr>
        <p:grpSpPr bwMode="auto">
          <a:xfrm>
            <a:off x="152400" y="4724400"/>
            <a:ext cx="8528050" cy="1662113"/>
            <a:chOff x="96" y="2976"/>
            <a:chExt cx="5372" cy="1047"/>
          </a:xfrm>
        </p:grpSpPr>
        <p:sp>
          <p:nvSpPr>
            <p:cNvPr id="37904" name="Oval 83"/>
            <p:cNvSpPr>
              <a:spLocks noChangeArrowheads="1"/>
            </p:cNvSpPr>
            <p:nvPr/>
          </p:nvSpPr>
          <p:spPr bwMode="auto">
            <a:xfrm>
              <a:off x="912" y="3120"/>
              <a:ext cx="912" cy="480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Classifier1</a:t>
              </a:r>
            </a:p>
          </p:txBody>
        </p:sp>
        <p:sp>
          <p:nvSpPr>
            <p:cNvPr id="37905" name="Oval 84"/>
            <p:cNvSpPr>
              <a:spLocks noChangeArrowheads="1"/>
            </p:cNvSpPr>
            <p:nvPr/>
          </p:nvSpPr>
          <p:spPr bwMode="auto">
            <a:xfrm>
              <a:off x="2016" y="3120"/>
              <a:ext cx="912" cy="48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Classifier2</a:t>
              </a:r>
            </a:p>
          </p:txBody>
        </p:sp>
        <p:sp>
          <p:nvSpPr>
            <p:cNvPr id="37906" name="Oval 85"/>
            <p:cNvSpPr>
              <a:spLocks noChangeArrowheads="1"/>
            </p:cNvSpPr>
            <p:nvPr/>
          </p:nvSpPr>
          <p:spPr bwMode="auto">
            <a:xfrm>
              <a:off x="3120" y="3120"/>
              <a:ext cx="912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Classifier3</a:t>
              </a:r>
            </a:p>
          </p:txBody>
        </p:sp>
        <p:sp>
          <p:nvSpPr>
            <p:cNvPr id="37907" name="Line 86"/>
            <p:cNvSpPr>
              <a:spLocks noChangeShapeType="1"/>
            </p:cNvSpPr>
            <p:nvPr/>
          </p:nvSpPr>
          <p:spPr bwMode="auto">
            <a:xfrm>
              <a:off x="1824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87"/>
            <p:cNvSpPr>
              <a:spLocks noChangeShapeType="1"/>
            </p:cNvSpPr>
            <p:nvPr/>
          </p:nvSpPr>
          <p:spPr bwMode="auto">
            <a:xfrm>
              <a:off x="292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88"/>
            <p:cNvSpPr>
              <a:spLocks noChangeShapeType="1"/>
            </p:cNvSpPr>
            <p:nvPr/>
          </p:nvSpPr>
          <p:spPr bwMode="auto">
            <a:xfrm>
              <a:off x="4512" y="33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Oval 89"/>
            <p:cNvSpPr>
              <a:spLocks noChangeArrowheads="1"/>
            </p:cNvSpPr>
            <p:nvPr/>
          </p:nvSpPr>
          <p:spPr bwMode="auto">
            <a:xfrm>
              <a:off x="4224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7911" name="Oval 90"/>
            <p:cNvSpPr>
              <a:spLocks noChangeArrowheads="1"/>
            </p:cNvSpPr>
            <p:nvPr/>
          </p:nvSpPr>
          <p:spPr bwMode="auto">
            <a:xfrm>
              <a:off x="4320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7912" name="Oval 91"/>
            <p:cNvSpPr>
              <a:spLocks noChangeArrowheads="1"/>
            </p:cNvSpPr>
            <p:nvPr/>
          </p:nvSpPr>
          <p:spPr bwMode="auto">
            <a:xfrm>
              <a:off x="4416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7913" name="Line 92"/>
            <p:cNvSpPr>
              <a:spLocks noChangeShapeType="1"/>
            </p:cNvSpPr>
            <p:nvPr/>
          </p:nvSpPr>
          <p:spPr bwMode="auto">
            <a:xfrm>
              <a:off x="4032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Text Box 93"/>
            <p:cNvSpPr txBox="1">
              <a:spLocks noChangeArrowheads="1"/>
            </p:cNvSpPr>
            <p:nvPr/>
          </p:nvSpPr>
          <p:spPr bwMode="auto">
            <a:xfrm>
              <a:off x="1728" y="3072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7915" name="Text Box 94"/>
            <p:cNvSpPr txBox="1">
              <a:spLocks noChangeArrowheads="1"/>
            </p:cNvSpPr>
            <p:nvPr/>
          </p:nvSpPr>
          <p:spPr bwMode="auto">
            <a:xfrm>
              <a:off x="2784" y="3072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7916" name="Text Box 95"/>
            <p:cNvSpPr txBox="1">
              <a:spLocks noChangeArrowheads="1"/>
            </p:cNvSpPr>
            <p:nvPr/>
          </p:nvSpPr>
          <p:spPr bwMode="auto">
            <a:xfrm>
              <a:off x="3888" y="3120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7917" name="Text Box 96"/>
            <p:cNvSpPr txBox="1">
              <a:spLocks noChangeArrowheads="1"/>
            </p:cNvSpPr>
            <p:nvPr/>
          </p:nvSpPr>
          <p:spPr bwMode="auto">
            <a:xfrm>
              <a:off x="4992" y="3216"/>
              <a:ext cx="4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Face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found</a:t>
              </a:r>
            </a:p>
          </p:txBody>
        </p:sp>
        <p:sp>
          <p:nvSpPr>
            <p:cNvPr id="37918" name="Line 97"/>
            <p:cNvSpPr>
              <a:spLocks noChangeShapeType="1"/>
            </p:cNvSpPr>
            <p:nvPr/>
          </p:nvSpPr>
          <p:spPr bwMode="auto">
            <a:xfrm>
              <a:off x="1344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Text Box 98"/>
            <p:cNvSpPr txBox="1">
              <a:spLocks noChangeArrowheads="1"/>
            </p:cNvSpPr>
            <p:nvPr/>
          </p:nvSpPr>
          <p:spPr bwMode="auto">
            <a:xfrm>
              <a:off x="1104" y="374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  <p:sp>
          <p:nvSpPr>
            <p:cNvPr id="37920" name="Text Box 99"/>
            <p:cNvSpPr txBox="1">
              <a:spLocks noChangeArrowheads="1"/>
            </p:cNvSpPr>
            <p:nvPr/>
          </p:nvSpPr>
          <p:spPr bwMode="auto">
            <a:xfrm>
              <a:off x="2112" y="374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  <p:sp>
          <p:nvSpPr>
            <p:cNvPr id="37921" name="Text Box 100"/>
            <p:cNvSpPr txBox="1">
              <a:spLocks noChangeArrowheads="1"/>
            </p:cNvSpPr>
            <p:nvPr/>
          </p:nvSpPr>
          <p:spPr bwMode="auto">
            <a:xfrm>
              <a:off x="96" y="2976"/>
              <a:ext cx="8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Input image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7922" name="Line 101"/>
            <p:cNvSpPr>
              <a:spLocks noChangeShapeType="1"/>
            </p:cNvSpPr>
            <p:nvPr/>
          </p:nvSpPr>
          <p:spPr bwMode="auto">
            <a:xfrm>
              <a:off x="624" y="33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Line 102"/>
            <p:cNvSpPr>
              <a:spLocks noChangeShapeType="1"/>
            </p:cNvSpPr>
            <p:nvPr/>
          </p:nvSpPr>
          <p:spPr bwMode="auto">
            <a:xfrm>
              <a:off x="2448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Line 103"/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Text Box 104"/>
            <p:cNvSpPr txBox="1">
              <a:spLocks noChangeArrowheads="1"/>
            </p:cNvSpPr>
            <p:nvPr/>
          </p:nvSpPr>
          <p:spPr bwMode="auto">
            <a:xfrm>
              <a:off x="1392" y="3552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7926" name="Text Box 105"/>
            <p:cNvSpPr txBox="1">
              <a:spLocks noChangeArrowheads="1"/>
            </p:cNvSpPr>
            <p:nvPr/>
          </p:nvSpPr>
          <p:spPr bwMode="auto">
            <a:xfrm>
              <a:off x="2496" y="360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7927" name="Text Box 106"/>
            <p:cNvSpPr txBox="1">
              <a:spLocks noChangeArrowheads="1"/>
            </p:cNvSpPr>
            <p:nvPr/>
          </p:nvSpPr>
          <p:spPr bwMode="auto">
            <a:xfrm>
              <a:off x="3600" y="360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7928" name="Text Box 107"/>
            <p:cNvSpPr txBox="1">
              <a:spLocks noChangeArrowheads="1"/>
            </p:cNvSpPr>
            <p:nvPr/>
          </p:nvSpPr>
          <p:spPr bwMode="auto">
            <a:xfrm>
              <a:off x="3216" y="3792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</p:grpSp>
      <p:sp>
        <p:nvSpPr>
          <p:cNvPr id="37903" name="Line 110"/>
          <p:cNvSpPr>
            <a:spLocks noChangeShapeType="1"/>
          </p:cNvSpPr>
          <p:nvPr/>
        </p:nvSpPr>
        <p:spPr bwMode="auto">
          <a:xfrm>
            <a:off x="6553200" y="4648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DD89DFF-04F9-4AF4-9BC4-793C596CC94F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75125"/>
            <a:ext cx="8972550" cy="113982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altLang="en-US" dirty="0"/>
              <a:t>Class exercise   8a,b,c : Attentional cascade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5562600" cy="2057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Chain classifiers that are progressively more complex and have lower false positive rates:</a:t>
            </a:r>
          </a:p>
          <a:p>
            <a:pPr eaLnBrk="1" hangingPunct="1"/>
            <a:r>
              <a:rPr lang="en-US" altLang="en-US" sz="2400" dirty="0"/>
              <a:t>MC question: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grpSp>
        <p:nvGrpSpPr>
          <p:cNvPr id="38918" name="Group 4"/>
          <p:cNvGrpSpPr>
            <a:grpSpLocks/>
          </p:cNvGrpSpPr>
          <p:nvPr/>
        </p:nvGrpSpPr>
        <p:grpSpPr bwMode="auto">
          <a:xfrm>
            <a:off x="5943600" y="1981200"/>
            <a:ext cx="2984500" cy="2887663"/>
            <a:chOff x="3744" y="1248"/>
            <a:chExt cx="1880" cy="1819"/>
          </a:xfrm>
        </p:grpSpPr>
        <p:sp>
          <p:nvSpPr>
            <p:cNvPr id="38964" name="Rectangle 5"/>
            <p:cNvSpPr>
              <a:spLocks noChangeArrowheads="1"/>
            </p:cNvSpPr>
            <p:nvPr/>
          </p:nvSpPr>
          <p:spPr bwMode="auto">
            <a:xfrm>
              <a:off x="4056" y="1616"/>
              <a:ext cx="11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vs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38965" name="Rectangle 6"/>
            <p:cNvSpPr>
              <a:spLocks noChangeArrowheads="1"/>
            </p:cNvSpPr>
            <p:nvPr/>
          </p:nvSpPr>
          <p:spPr bwMode="auto">
            <a:xfrm>
              <a:off x="4158" y="1616"/>
              <a:ext cx="3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 false 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38966" name="Rectangle 7"/>
            <p:cNvSpPr>
              <a:spLocks noChangeArrowheads="1"/>
            </p:cNvSpPr>
            <p:nvPr/>
          </p:nvSpPr>
          <p:spPr bwMode="auto">
            <a:xfrm>
              <a:off x="4454" y="1616"/>
              <a:ext cx="21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neg 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38967" name="Rectangle 8"/>
            <p:cNvSpPr>
              <a:spLocks noChangeArrowheads="1"/>
            </p:cNvSpPr>
            <p:nvPr/>
          </p:nvSpPr>
          <p:spPr bwMode="auto">
            <a:xfrm>
              <a:off x="4649" y="1616"/>
              <a:ext cx="7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determined by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38968" name="Rectangle 9"/>
            <p:cNvSpPr>
              <a:spLocks noChangeArrowheads="1"/>
            </p:cNvSpPr>
            <p:nvPr/>
          </p:nvSpPr>
          <p:spPr bwMode="auto">
            <a:xfrm>
              <a:off x="3775" y="1279"/>
              <a:ext cx="1849" cy="1788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38969" name="Rectangle 10"/>
            <p:cNvSpPr>
              <a:spLocks noChangeArrowheads="1"/>
            </p:cNvSpPr>
            <p:nvPr/>
          </p:nvSpPr>
          <p:spPr bwMode="auto">
            <a:xfrm>
              <a:off x="3744" y="1248"/>
              <a:ext cx="1842" cy="17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38970" name="Rectangle 11"/>
            <p:cNvSpPr>
              <a:spLocks noChangeArrowheads="1"/>
            </p:cNvSpPr>
            <p:nvPr/>
          </p:nvSpPr>
          <p:spPr bwMode="auto">
            <a:xfrm>
              <a:off x="4143" y="1616"/>
              <a:ext cx="1412" cy="13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38971" name="Rectangle 12"/>
            <p:cNvSpPr>
              <a:spLocks noChangeArrowheads="1"/>
            </p:cNvSpPr>
            <p:nvPr/>
          </p:nvSpPr>
          <p:spPr bwMode="auto">
            <a:xfrm>
              <a:off x="4527" y="1279"/>
              <a:ext cx="52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38972" name="Rectangle 13"/>
            <p:cNvSpPr>
              <a:spLocks noChangeArrowheads="1"/>
            </p:cNvSpPr>
            <p:nvPr/>
          </p:nvSpPr>
          <p:spPr bwMode="auto">
            <a:xfrm>
              <a:off x="4573" y="1302"/>
              <a:ext cx="4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</a:rPr>
                <a:t>% False Pos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38973" name="Rectangle 14"/>
            <p:cNvSpPr>
              <a:spLocks noChangeArrowheads="1"/>
            </p:cNvSpPr>
            <p:nvPr/>
          </p:nvSpPr>
          <p:spPr bwMode="auto">
            <a:xfrm rot="16200000">
              <a:off x="3542" y="2247"/>
              <a:ext cx="61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  <a:latin typeface="Times New Roman" pitchFamily="18" charset="0"/>
                </a:rPr>
                <a:t>% True positive</a:t>
              </a:r>
              <a:endParaRPr lang="en-US" altLang="en-US" sz="3200" dirty="0">
                <a:latin typeface="Times New Roman" pitchFamily="18" charset="0"/>
              </a:endParaRPr>
            </a:p>
          </p:txBody>
        </p:sp>
        <p:sp>
          <p:nvSpPr>
            <p:cNvPr id="38974" name="Rectangle 15"/>
            <p:cNvSpPr>
              <a:spLocks noChangeArrowheads="1"/>
            </p:cNvSpPr>
            <p:nvPr/>
          </p:nvSpPr>
          <p:spPr bwMode="auto">
            <a:xfrm>
              <a:off x="4673" y="2076"/>
              <a:ext cx="77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38975" name="Rectangle 16"/>
            <p:cNvSpPr>
              <a:spLocks noChangeArrowheads="1"/>
            </p:cNvSpPr>
            <p:nvPr/>
          </p:nvSpPr>
          <p:spPr bwMode="auto">
            <a:xfrm>
              <a:off x="4143" y="1462"/>
              <a:ext cx="138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38976" name="Rectangle 17"/>
            <p:cNvSpPr>
              <a:spLocks noChangeArrowheads="1"/>
            </p:cNvSpPr>
            <p:nvPr/>
          </p:nvSpPr>
          <p:spPr bwMode="auto">
            <a:xfrm>
              <a:off x="4226" y="1486"/>
              <a:ext cx="98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</a:rPr>
                <a:t>0                                       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38977" name="Rectangle 18"/>
            <p:cNvSpPr>
              <a:spLocks noChangeArrowheads="1"/>
            </p:cNvSpPr>
            <p:nvPr/>
          </p:nvSpPr>
          <p:spPr bwMode="auto">
            <a:xfrm>
              <a:off x="5234" y="1486"/>
              <a:ext cx="12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38978" name="Rectangle 19"/>
            <p:cNvSpPr>
              <a:spLocks noChangeArrowheads="1"/>
            </p:cNvSpPr>
            <p:nvPr/>
          </p:nvSpPr>
          <p:spPr bwMode="auto">
            <a:xfrm>
              <a:off x="5372" y="1486"/>
              <a:ext cx="12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</a:rPr>
                <a:t> 50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38979" name="Rectangle 20"/>
            <p:cNvSpPr>
              <a:spLocks noChangeArrowheads="1"/>
            </p:cNvSpPr>
            <p:nvPr/>
          </p:nvSpPr>
          <p:spPr bwMode="auto">
            <a:xfrm rot="-5400000">
              <a:off x="3462" y="2194"/>
              <a:ext cx="11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</a:rPr>
                <a:t>0                                        100</a:t>
              </a:r>
              <a:endParaRPr lang="en-US" altLang="en-US" sz="3200">
                <a:latin typeface="Times New Roman" pitchFamily="18" charset="0"/>
              </a:endParaRPr>
            </a:p>
          </p:txBody>
        </p:sp>
      </p:grpSp>
      <p:sp>
        <p:nvSpPr>
          <p:cNvPr id="38919" name="Freeform 53"/>
          <p:cNvSpPr>
            <a:spLocks/>
          </p:cNvSpPr>
          <p:nvPr/>
        </p:nvSpPr>
        <p:spPr bwMode="auto">
          <a:xfrm>
            <a:off x="6621463" y="2563813"/>
            <a:ext cx="2143125" cy="2044700"/>
          </a:xfrm>
          <a:custGeom>
            <a:avLst/>
            <a:gdLst>
              <a:gd name="T0" fmla="*/ 0 w 1056"/>
              <a:gd name="T1" fmla="*/ 2147483647 h 1008"/>
              <a:gd name="T2" fmla="*/ 2147483647 w 1056"/>
              <a:gd name="T3" fmla="*/ 2147483647 h 1008"/>
              <a:gd name="T4" fmla="*/ 2147483647 w 1056"/>
              <a:gd name="T5" fmla="*/ 2147483647 h 1008"/>
              <a:gd name="T6" fmla="*/ 2147483647 w 1056"/>
              <a:gd name="T7" fmla="*/ 2147483647 h 1008"/>
              <a:gd name="T8" fmla="*/ 2147483647 w 1056"/>
              <a:gd name="T9" fmla="*/ 0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1008"/>
              <a:gd name="T17" fmla="*/ 1056 w 1056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1008">
                <a:moveTo>
                  <a:pt x="0" y="1008"/>
                </a:moveTo>
                <a:cubicBezTo>
                  <a:pt x="0" y="832"/>
                  <a:pt x="0" y="656"/>
                  <a:pt x="48" y="528"/>
                </a:cubicBezTo>
                <a:cubicBezTo>
                  <a:pt x="96" y="400"/>
                  <a:pt x="192" y="320"/>
                  <a:pt x="288" y="240"/>
                </a:cubicBezTo>
                <a:cubicBezTo>
                  <a:pt x="384" y="160"/>
                  <a:pt x="496" y="88"/>
                  <a:pt x="624" y="48"/>
                </a:cubicBezTo>
                <a:cubicBezTo>
                  <a:pt x="752" y="8"/>
                  <a:pt x="904" y="4"/>
                  <a:pt x="1056" y="0"/>
                </a:cubicBezTo>
              </a:path>
            </a:pathLst>
          </a:custGeom>
          <a:noFill/>
          <a:ln w="28575">
            <a:solidFill>
              <a:srgbClr val="00B0F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0" name="Oval 54"/>
          <p:cNvSpPr>
            <a:spLocks noChangeArrowheads="1"/>
          </p:cNvSpPr>
          <p:nvPr/>
        </p:nvSpPr>
        <p:spPr bwMode="auto">
          <a:xfrm>
            <a:off x="2819400" y="3581400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38921" name="Freeform 55"/>
          <p:cNvSpPr>
            <a:spLocks/>
          </p:cNvSpPr>
          <p:nvPr/>
        </p:nvSpPr>
        <p:spPr bwMode="auto">
          <a:xfrm>
            <a:off x="6581775" y="2536825"/>
            <a:ext cx="2197100" cy="2128838"/>
          </a:xfrm>
          <a:custGeom>
            <a:avLst/>
            <a:gdLst>
              <a:gd name="T0" fmla="*/ 2147483647 w 1879"/>
              <a:gd name="T1" fmla="*/ 2147483647 h 1821"/>
              <a:gd name="T2" fmla="*/ 2147483647 w 1879"/>
              <a:gd name="T3" fmla="*/ 2147483647 h 1821"/>
              <a:gd name="T4" fmla="*/ 2147483647 w 1879"/>
              <a:gd name="T5" fmla="*/ 2147483647 h 1821"/>
              <a:gd name="T6" fmla="*/ 2147483647 w 1879"/>
              <a:gd name="T7" fmla="*/ 2147483647 h 1821"/>
              <a:gd name="T8" fmla="*/ 2147483647 w 1879"/>
              <a:gd name="T9" fmla="*/ 2147483647 h 18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9"/>
              <a:gd name="T16" fmla="*/ 0 h 1821"/>
              <a:gd name="T17" fmla="*/ 1879 w 1879"/>
              <a:gd name="T18" fmla="*/ 1821 h 18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9" h="1821">
                <a:moveTo>
                  <a:pt x="35" y="1821"/>
                </a:moveTo>
                <a:cubicBezTo>
                  <a:pt x="36" y="1682"/>
                  <a:pt x="0" y="1236"/>
                  <a:pt x="45" y="983"/>
                </a:cubicBezTo>
                <a:cubicBezTo>
                  <a:pt x="90" y="730"/>
                  <a:pt x="174" y="454"/>
                  <a:pt x="305" y="298"/>
                </a:cubicBezTo>
                <a:cubicBezTo>
                  <a:pt x="436" y="142"/>
                  <a:pt x="572" y="88"/>
                  <a:pt x="834" y="44"/>
                </a:cubicBezTo>
                <a:cubicBezTo>
                  <a:pt x="1096" y="0"/>
                  <a:pt x="1661" y="36"/>
                  <a:pt x="1879" y="34"/>
                </a:cubicBezTo>
              </a:path>
            </a:pathLst>
          </a:custGeom>
          <a:noFill/>
          <a:ln w="28575">
            <a:solidFill>
              <a:srgbClr val="33CC33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2" name="Oval 56"/>
          <p:cNvSpPr>
            <a:spLocks noChangeArrowheads="1"/>
          </p:cNvSpPr>
          <p:nvPr/>
        </p:nvSpPr>
        <p:spPr bwMode="auto">
          <a:xfrm>
            <a:off x="2286000" y="3124200"/>
            <a:ext cx="1524000" cy="1295400"/>
          </a:xfrm>
          <a:prstGeom prst="ellipse">
            <a:avLst/>
          </a:prstGeom>
          <a:noFill/>
          <a:ln w="28575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38923" name="Freeform 57"/>
          <p:cNvSpPr>
            <a:spLocks/>
          </p:cNvSpPr>
          <p:nvPr/>
        </p:nvSpPr>
        <p:spPr bwMode="auto">
          <a:xfrm>
            <a:off x="6546850" y="2565400"/>
            <a:ext cx="2284413" cy="2108200"/>
          </a:xfrm>
          <a:custGeom>
            <a:avLst/>
            <a:gdLst>
              <a:gd name="T0" fmla="*/ 2147483647 w 1953"/>
              <a:gd name="T1" fmla="*/ 2147483647 h 1803"/>
              <a:gd name="T2" fmla="*/ 2147483647 w 1953"/>
              <a:gd name="T3" fmla="*/ 2147483647 h 1803"/>
              <a:gd name="T4" fmla="*/ 2147483647 w 1953"/>
              <a:gd name="T5" fmla="*/ 2147483647 h 1803"/>
              <a:gd name="T6" fmla="*/ 2147483647 w 1953"/>
              <a:gd name="T7" fmla="*/ 2147483647 h 1803"/>
              <a:gd name="T8" fmla="*/ 2147483647 w 1953"/>
              <a:gd name="T9" fmla="*/ 2147483647 h 18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3"/>
              <a:gd name="T16" fmla="*/ 0 h 1803"/>
              <a:gd name="T17" fmla="*/ 1953 w 1953"/>
              <a:gd name="T18" fmla="*/ 1803 h 18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3" h="1803">
                <a:moveTo>
                  <a:pt x="36" y="1803"/>
                </a:moveTo>
                <a:cubicBezTo>
                  <a:pt x="57" y="1408"/>
                  <a:pt x="14" y="1045"/>
                  <a:pt x="31" y="750"/>
                </a:cubicBezTo>
                <a:cubicBezTo>
                  <a:pt x="0" y="478"/>
                  <a:pt x="108" y="266"/>
                  <a:pt x="222" y="152"/>
                </a:cubicBezTo>
                <a:cubicBezTo>
                  <a:pt x="336" y="37"/>
                  <a:pt x="277" y="61"/>
                  <a:pt x="558" y="9"/>
                </a:cubicBezTo>
                <a:cubicBezTo>
                  <a:pt x="861" y="0"/>
                  <a:pt x="1755" y="22"/>
                  <a:pt x="1953" y="11"/>
                </a:cubicBezTo>
              </a:path>
            </a:pathLst>
          </a:custGeom>
          <a:noFill/>
          <a:ln w="28575">
            <a:solidFill>
              <a:srgbClr val="FF0F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Oval 58"/>
          <p:cNvSpPr>
            <a:spLocks noChangeArrowheads="1"/>
          </p:cNvSpPr>
          <p:nvPr/>
        </p:nvSpPr>
        <p:spPr bwMode="auto">
          <a:xfrm>
            <a:off x="1676400" y="2971800"/>
            <a:ext cx="2819400" cy="1905000"/>
          </a:xfrm>
          <a:prstGeom prst="ellipse">
            <a:avLst/>
          </a:prstGeom>
          <a:noFill/>
          <a:ln w="28575">
            <a:solidFill>
              <a:srgbClr val="00B0F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38925" name="Text Box 65"/>
          <p:cNvSpPr txBox="1">
            <a:spLocks noChangeArrowheads="1"/>
          </p:cNvSpPr>
          <p:nvPr/>
        </p:nvSpPr>
        <p:spPr bwMode="auto">
          <a:xfrm>
            <a:off x="5927725" y="1295400"/>
            <a:ext cx="2911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Receiver operating characteristic</a:t>
            </a:r>
          </a:p>
        </p:txBody>
      </p:sp>
      <p:grpSp>
        <p:nvGrpSpPr>
          <p:cNvPr id="38926" name="Group 82"/>
          <p:cNvGrpSpPr>
            <a:grpSpLocks/>
          </p:cNvGrpSpPr>
          <p:nvPr/>
        </p:nvGrpSpPr>
        <p:grpSpPr bwMode="auto">
          <a:xfrm>
            <a:off x="152400" y="4724400"/>
            <a:ext cx="8528050" cy="1662113"/>
            <a:chOff x="96" y="2976"/>
            <a:chExt cx="5372" cy="1047"/>
          </a:xfrm>
        </p:grpSpPr>
        <p:sp>
          <p:nvSpPr>
            <p:cNvPr id="38939" name="Oval 83"/>
            <p:cNvSpPr>
              <a:spLocks noChangeArrowheads="1"/>
            </p:cNvSpPr>
            <p:nvPr/>
          </p:nvSpPr>
          <p:spPr bwMode="auto">
            <a:xfrm>
              <a:off x="912" y="3120"/>
              <a:ext cx="912" cy="480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err="1"/>
                <a:t>Adaboost</a:t>
              </a:r>
              <a:r>
                <a:rPr lang="en-US" altLang="en-US" sz="1800" dirty="0"/>
                <a:t>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Classifier1</a:t>
              </a:r>
            </a:p>
          </p:txBody>
        </p:sp>
        <p:sp>
          <p:nvSpPr>
            <p:cNvPr id="38940" name="Oval 84"/>
            <p:cNvSpPr>
              <a:spLocks noChangeArrowheads="1"/>
            </p:cNvSpPr>
            <p:nvPr/>
          </p:nvSpPr>
          <p:spPr bwMode="auto">
            <a:xfrm>
              <a:off x="2016" y="3120"/>
              <a:ext cx="912" cy="48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Classifier2</a:t>
              </a:r>
            </a:p>
          </p:txBody>
        </p:sp>
        <p:sp>
          <p:nvSpPr>
            <p:cNvPr id="38941" name="Oval 85"/>
            <p:cNvSpPr>
              <a:spLocks noChangeArrowheads="1"/>
            </p:cNvSpPr>
            <p:nvPr/>
          </p:nvSpPr>
          <p:spPr bwMode="auto">
            <a:xfrm>
              <a:off x="3120" y="3120"/>
              <a:ext cx="912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Classifier3</a:t>
              </a:r>
            </a:p>
          </p:txBody>
        </p:sp>
        <p:sp>
          <p:nvSpPr>
            <p:cNvPr id="38942" name="Line 86"/>
            <p:cNvSpPr>
              <a:spLocks noChangeShapeType="1"/>
            </p:cNvSpPr>
            <p:nvPr/>
          </p:nvSpPr>
          <p:spPr bwMode="auto">
            <a:xfrm>
              <a:off x="1824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Line 87"/>
            <p:cNvSpPr>
              <a:spLocks noChangeShapeType="1"/>
            </p:cNvSpPr>
            <p:nvPr/>
          </p:nvSpPr>
          <p:spPr bwMode="auto">
            <a:xfrm>
              <a:off x="292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4" name="Line 88"/>
            <p:cNvSpPr>
              <a:spLocks noChangeShapeType="1"/>
            </p:cNvSpPr>
            <p:nvPr/>
          </p:nvSpPr>
          <p:spPr bwMode="auto">
            <a:xfrm>
              <a:off x="4512" y="33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5" name="Oval 89"/>
            <p:cNvSpPr>
              <a:spLocks noChangeArrowheads="1"/>
            </p:cNvSpPr>
            <p:nvPr/>
          </p:nvSpPr>
          <p:spPr bwMode="auto">
            <a:xfrm>
              <a:off x="4224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46" name="Oval 90"/>
            <p:cNvSpPr>
              <a:spLocks noChangeArrowheads="1"/>
            </p:cNvSpPr>
            <p:nvPr/>
          </p:nvSpPr>
          <p:spPr bwMode="auto">
            <a:xfrm>
              <a:off x="4320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47" name="Oval 91"/>
            <p:cNvSpPr>
              <a:spLocks noChangeArrowheads="1"/>
            </p:cNvSpPr>
            <p:nvPr/>
          </p:nvSpPr>
          <p:spPr bwMode="auto">
            <a:xfrm>
              <a:off x="4416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48" name="Line 92"/>
            <p:cNvSpPr>
              <a:spLocks noChangeShapeType="1"/>
            </p:cNvSpPr>
            <p:nvPr/>
          </p:nvSpPr>
          <p:spPr bwMode="auto">
            <a:xfrm>
              <a:off x="4032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Text Box 93"/>
            <p:cNvSpPr txBox="1">
              <a:spLocks noChangeArrowheads="1"/>
            </p:cNvSpPr>
            <p:nvPr/>
          </p:nvSpPr>
          <p:spPr bwMode="auto">
            <a:xfrm>
              <a:off x="1728" y="3072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8950" name="Text Box 94"/>
            <p:cNvSpPr txBox="1">
              <a:spLocks noChangeArrowheads="1"/>
            </p:cNvSpPr>
            <p:nvPr/>
          </p:nvSpPr>
          <p:spPr bwMode="auto">
            <a:xfrm>
              <a:off x="2784" y="3072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8951" name="Text Box 95"/>
            <p:cNvSpPr txBox="1">
              <a:spLocks noChangeArrowheads="1"/>
            </p:cNvSpPr>
            <p:nvPr/>
          </p:nvSpPr>
          <p:spPr bwMode="auto">
            <a:xfrm>
              <a:off x="3888" y="3120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8952" name="Text Box 96"/>
            <p:cNvSpPr txBox="1">
              <a:spLocks noChangeArrowheads="1"/>
            </p:cNvSpPr>
            <p:nvPr/>
          </p:nvSpPr>
          <p:spPr bwMode="auto">
            <a:xfrm>
              <a:off x="4992" y="3216"/>
              <a:ext cx="4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Face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found</a:t>
              </a:r>
            </a:p>
          </p:txBody>
        </p:sp>
        <p:sp>
          <p:nvSpPr>
            <p:cNvPr id="38953" name="Line 97"/>
            <p:cNvSpPr>
              <a:spLocks noChangeShapeType="1"/>
            </p:cNvSpPr>
            <p:nvPr/>
          </p:nvSpPr>
          <p:spPr bwMode="auto">
            <a:xfrm>
              <a:off x="1344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4" name="Text Box 98"/>
            <p:cNvSpPr txBox="1">
              <a:spLocks noChangeArrowheads="1"/>
            </p:cNvSpPr>
            <p:nvPr/>
          </p:nvSpPr>
          <p:spPr bwMode="auto">
            <a:xfrm>
              <a:off x="1104" y="374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  <p:sp>
          <p:nvSpPr>
            <p:cNvPr id="38955" name="Text Box 99"/>
            <p:cNvSpPr txBox="1">
              <a:spLocks noChangeArrowheads="1"/>
            </p:cNvSpPr>
            <p:nvPr/>
          </p:nvSpPr>
          <p:spPr bwMode="auto">
            <a:xfrm>
              <a:off x="2112" y="374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  <p:sp>
          <p:nvSpPr>
            <p:cNvPr id="38956" name="Text Box 100"/>
            <p:cNvSpPr txBox="1">
              <a:spLocks noChangeArrowheads="1"/>
            </p:cNvSpPr>
            <p:nvPr/>
          </p:nvSpPr>
          <p:spPr bwMode="auto">
            <a:xfrm>
              <a:off x="96" y="2976"/>
              <a:ext cx="8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Input image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957" name="Line 101"/>
            <p:cNvSpPr>
              <a:spLocks noChangeShapeType="1"/>
            </p:cNvSpPr>
            <p:nvPr/>
          </p:nvSpPr>
          <p:spPr bwMode="auto">
            <a:xfrm>
              <a:off x="624" y="33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8" name="Line 102"/>
            <p:cNvSpPr>
              <a:spLocks noChangeShapeType="1"/>
            </p:cNvSpPr>
            <p:nvPr/>
          </p:nvSpPr>
          <p:spPr bwMode="auto">
            <a:xfrm>
              <a:off x="2448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9" name="Line 103"/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0" name="Text Box 104"/>
            <p:cNvSpPr txBox="1">
              <a:spLocks noChangeArrowheads="1"/>
            </p:cNvSpPr>
            <p:nvPr/>
          </p:nvSpPr>
          <p:spPr bwMode="auto">
            <a:xfrm>
              <a:off x="1392" y="3552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8961" name="Text Box 105"/>
            <p:cNvSpPr txBox="1">
              <a:spLocks noChangeArrowheads="1"/>
            </p:cNvSpPr>
            <p:nvPr/>
          </p:nvSpPr>
          <p:spPr bwMode="auto">
            <a:xfrm>
              <a:off x="2496" y="360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8962" name="Text Box 106"/>
            <p:cNvSpPr txBox="1">
              <a:spLocks noChangeArrowheads="1"/>
            </p:cNvSpPr>
            <p:nvPr/>
          </p:nvSpPr>
          <p:spPr bwMode="auto">
            <a:xfrm>
              <a:off x="3600" y="360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8963" name="Text Box 107"/>
            <p:cNvSpPr txBox="1">
              <a:spLocks noChangeArrowheads="1"/>
            </p:cNvSpPr>
            <p:nvPr/>
          </p:nvSpPr>
          <p:spPr bwMode="auto">
            <a:xfrm>
              <a:off x="3216" y="3792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</p:grpSp>
      <p:sp>
        <p:nvSpPr>
          <p:cNvPr id="38927" name="Text Box 108"/>
          <p:cNvSpPr txBox="1">
            <a:spLocks noChangeArrowheads="1"/>
          </p:cNvSpPr>
          <p:nvPr/>
        </p:nvSpPr>
        <p:spPr bwMode="auto">
          <a:xfrm>
            <a:off x="6934200" y="457200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False positive rate</a:t>
            </a:r>
          </a:p>
        </p:txBody>
      </p:sp>
      <p:sp>
        <p:nvSpPr>
          <p:cNvPr id="38928" name="Line 110"/>
          <p:cNvSpPr>
            <a:spLocks noChangeShapeType="1"/>
          </p:cNvSpPr>
          <p:nvPr/>
        </p:nvSpPr>
        <p:spPr bwMode="auto">
          <a:xfrm>
            <a:off x="6553200" y="4648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TextBox 1"/>
          <p:cNvSpPr txBox="1">
            <a:spLocks noChangeArrowheads="1"/>
          </p:cNvSpPr>
          <p:nvPr/>
        </p:nvSpPr>
        <p:spPr bwMode="auto">
          <a:xfrm>
            <a:off x="2352675" y="2178693"/>
            <a:ext cx="3414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Name the</a:t>
            </a:r>
            <a:r>
              <a:rPr lang="zh-TW" altLang="en-US" sz="1800" dirty="0">
                <a:ea typeface="新細明體" pitchFamily="18" charset="-120"/>
              </a:rPr>
              <a:t> </a:t>
            </a:r>
            <a:r>
              <a:rPr lang="en-US" altLang="en-US" sz="1800" dirty="0" err="1"/>
              <a:t>Adaboost</a:t>
            </a:r>
            <a:r>
              <a:rPr lang="en-US" altLang="en-US" sz="1800" dirty="0"/>
              <a:t> </a:t>
            </a:r>
            <a:r>
              <a:rPr lang="en-US" altLang="zh-TW" sz="1800" dirty="0">
                <a:ea typeface="新細明體" pitchFamily="18" charset="-120"/>
              </a:rPr>
              <a:t>c</a:t>
            </a:r>
            <a:r>
              <a:rPr lang="en-US" altLang="en-US" sz="1800" dirty="0"/>
              <a:t>lassifier (1 or 2 or 3), explain your answer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495800" y="3659188"/>
            <a:ext cx="577850" cy="379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1" name="TextBox 5"/>
          <p:cNvSpPr txBox="1">
            <a:spLocks noChangeArrowheads="1"/>
          </p:cNvSpPr>
          <p:nvPr/>
        </p:nvSpPr>
        <p:spPr bwMode="auto">
          <a:xfrm>
            <a:off x="5073650" y="3390900"/>
            <a:ext cx="838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itchFamily="18" charset="-120"/>
              </a:rPr>
              <a:t>(c)?__</a:t>
            </a:r>
            <a:endParaRPr lang="en-US" altLang="en-US" sz="1800" dirty="0"/>
          </a:p>
        </p:txBody>
      </p:sp>
      <p:cxnSp>
        <p:nvCxnSpPr>
          <p:cNvPr id="63" name="Straight Arrow Connector 62"/>
          <p:cNvCxnSpPr>
            <a:cxnSpLocks/>
            <a:endCxn id="38931" idx="3"/>
          </p:cNvCxnSpPr>
          <p:nvPr/>
        </p:nvCxnSpPr>
        <p:spPr>
          <a:xfrm flipH="1">
            <a:off x="5912341" y="3308350"/>
            <a:ext cx="983759" cy="267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3" name="TextBox 66"/>
          <p:cNvSpPr txBox="1">
            <a:spLocks noChangeArrowheads="1"/>
          </p:cNvSpPr>
          <p:nvPr/>
        </p:nvSpPr>
        <p:spPr bwMode="auto">
          <a:xfrm>
            <a:off x="4648200" y="3087688"/>
            <a:ext cx="851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itchFamily="18" charset="-120"/>
              </a:rPr>
              <a:t>(b)?__</a:t>
            </a:r>
            <a:endParaRPr lang="en-US" altLang="en-US" sz="1800" dirty="0"/>
          </a:p>
        </p:txBody>
      </p:sp>
      <p:cxnSp>
        <p:nvCxnSpPr>
          <p:cNvPr id="68" name="Straight Arrow Connector 67"/>
          <p:cNvCxnSpPr>
            <a:endCxn id="38933" idx="1"/>
          </p:cNvCxnSpPr>
          <p:nvPr/>
        </p:nvCxnSpPr>
        <p:spPr>
          <a:xfrm flipV="1">
            <a:off x="3756025" y="3272354"/>
            <a:ext cx="892175" cy="407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cxnSpLocks/>
            <a:endCxn id="38933" idx="3"/>
          </p:cNvCxnSpPr>
          <p:nvPr/>
        </p:nvCxnSpPr>
        <p:spPr>
          <a:xfrm flipH="1">
            <a:off x="5499715" y="3113088"/>
            <a:ext cx="1282085" cy="159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6" name="TextBox 71"/>
          <p:cNvSpPr txBox="1">
            <a:spLocks noChangeArrowheads="1"/>
          </p:cNvSpPr>
          <p:nvPr/>
        </p:nvSpPr>
        <p:spPr bwMode="auto">
          <a:xfrm>
            <a:off x="4373563" y="2787650"/>
            <a:ext cx="851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itchFamily="18" charset="-120"/>
              </a:rPr>
              <a:t>(a)?__</a:t>
            </a:r>
            <a:endParaRPr lang="en-US" altLang="en-US" sz="1800" dirty="0"/>
          </a:p>
        </p:txBody>
      </p:sp>
      <p:cxnSp>
        <p:nvCxnSpPr>
          <p:cNvPr id="73" name="Straight Arrow Connector 72"/>
          <p:cNvCxnSpPr>
            <a:cxnSpLocks/>
          </p:cNvCxnSpPr>
          <p:nvPr/>
        </p:nvCxnSpPr>
        <p:spPr>
          <a:xfrm flipH="1">
            <a:off x="5251449" y="2809875"/>
            <a:ext cx="1457326" cy="15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38936" idx="1"/>
          </p:cNvCxnSpPr>
          <p:nvPr/>
        </p:nvCxnSpPr>
        <p:spPr>
          <a:xfrm flipV="1">
            <a:off x="3200400" y="2972316"/>
            <a:ext cx="1173163" cy="674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>
            <a:extLst>
              <a:ext uri="{FF2B5EF4-FFF2-40B4-BE49-F238E27FC236}">
                <a16:creationId xmlns:a16="http://schemas.microsoft.com/office/drawing/2014/main" id="{CFB4B008-8639-159F-F82C-69D819A78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6" y="2782333"/>
            <a:ext cx="1349374" cy="134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E57096-0E8C-41B6-9F9A-A7B2F2823A01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972550" cy="1139825"/>
          </a:xfrm>
        </p:spPr>
        <p:txBody>
          <a:bodyPr anchor="ctr"/>
          <a:lstStyle/>
          <a:p>
            <a:r>
              <a:rPr lang="en-US" altLang="en-US" sz="3200" dirty="0">
                <a:solidFill>
                  <a:srgbClr val="FF0000"/>
                </a:solidFill>
              </a:rPr>
              <a:t>Answer: </a:t>
            </a:r>
            <a:r>
              <a:rPr lang="en-US" altLang="en-US" sz="3200" dirty="0"/>
              <a:t>Class exercise  8a,b,c: Attentional cascade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5562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Chain classifiers that are progressively more complex and have lower false positive rates:</a:t>
            </a:r>
          </a:p>
          <a:p>
            <a:pPr eaLnBrk="1" hangingPunct="1"/>
            <a:r>
              <a:rPr lang="en-US" altLang="en-US" sz="2400" dirty="0"/>
              <a:t>MC question: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  <p:sp>
        <p:nvSpPr>
          <p:cNvPr id="65549" name="Text Box 65"/>
          <p:cNvSpPr txBox="1">
            <a:spLocks noChangeArrowheads="1"/>
          </p:cNvSpPr>
          <p:nvPr/>
        </p:nvSpPr>
        <p:spPr bwMode="auto">
          <a:xfrm>
            <a:off x="5927727" y="1295400"/>
            <a:ext cx="2911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Receiver operating characteristic</a:t>
            </a:r>
          </a:p>
        </p:txBody>
      </p:sp>
      <p:grpSp>
        <p:nvGrpSpPr>
          <p:cNvPr id="65550" name="Group 82"/>
          <p:cNvGrpSpPr>
            <a:grpSpLocks/>
          </p:cNvGrpSpPr>
          <p:nvPr/>
        </p:nvGrpSpPr>
        <p:grpSpPr bwMode="auto">
          <a:xfrm>
            <a:off x="152400" y="4724402"/>
            <a:ext cx="8528050" cy="1662113"/>
            <a:chOff x="96" y="2976"/>
            <a:chExt cx="5372" cy="1047"/>
          </a:xfrm>
        </p:grpSpPr>
        <p:sp>
          <p:nvSpPr>
            <p:cNvPr id="65563" name="Oval 83"/>
            <p:cNvSpPr>
              <a:spLocks noChangeArrowheads="1"/>
            </p:cNvSpPr>
            <p:nvPr/>
          </p:nvSpPr>
          <p:spPr bwMode="auto">
            <a:xfrm>
              <a:off x="912" y="3120"/>
              <a:ext cx="912" cy="480"/>
            </a:xfrm>
            <a:prstGeom prst="ellipse">
              <a:avLst/>
            </a:prstGeom>
            <a:noFill/>
            <a:ln w="50800">
              <a:solidFill>
                <a:srgbClr val="00B0F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Classifier1</a:t>
              </a:r>
            </a:p>
          </p:txBody>
        </p:sp>
        <p:sp>
          <p:nvSpPr>
            <p:cNvPr id="65564" name="Oval 84"/>
            <p:cNvSpPr>
              <a:spLocks noChangeArrowheads="1"/>
            </p:cNvSpPr>
            <p:nvPr/>
          </p:nvSpPr>
          <p:spPr bwMode="auto">
            <a:xfrm>
              <a:off x="2016" y="3120"/>
              <a:ext cx="912" cy="48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Classifier2</a:t>
              </a:r>
            </a:p>
          </p:txBody>
        </p:sp>
        <p:sp>
          <p:nvSpPr>
            <p:cNvPr id="65565" name="Oval 85"/>
            <p:cNvSpPr>
              <a:spLocks noChangeArrowheads="1"/>
            </p:cNvSpPr>
            <p:nvPr/>
          </p:nvSpPr>
          <p:spPr bwMode="auto">
            <a:xfrm>
              <a:off x="3120" y="3120"/>
              <a:ext cx="912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Classifier3</a:t>
              </a:r>
            </a:p>
          </p:txBody>
        </p:sp>
        <p:sp>
          <p:nvSpPr>
            <p:cNvPr id="65566" name="Line 86"/>
            <p:cNvSpPr>
              <a:spLocks noChangeShapeType="1"/>
            </p:cNvSpPr>
            <p:nvPr/>
          </p:nvSpPr>
          <p:spPr bwMode="auto">
            <a:xfrm>
              <a:off x="1824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7" name="Line 87"/>
            <p:cNvSpPr>
              <a:spLocks noChangeShapeType="1"/>
            </p:cNvSpPr>
            <p:nvPr/>
          </p:nvSpPr>
          <p:spPr bwMode="auto">
            <a:xfrm>
              <a:off x="292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8" name="Line 88"/>
            <p:cNvSpPr>
              <a:spLocks noChangeShapeType="1"/>
            </p:cNvSpPr>
            <p:nvPr/>
          </p:nvSpPr>
          <p:spPr bwMode="auto">
            <a:xfrm>
              <a:off x="4512" y="33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9" name="Oval 89"/>
            <p:cNvSpPr>
              <a:spLocks noChangeArrowheads="1"/>
            </p:cNvSpPr>
            <p:nvPr/>
          </p:nvSpPr>
          <p:spPr bwMode="auto">
            <a:xfrm>
              <a:off x="4224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5570" name="Oval 90"/>
            <p:cNvSpPr>
              <a:spLocks noChangeArrowheads="1"/>
            </p:cNvSpPr>
            <p:nvPr/>
          </p:nvSpPr>
          <p:spPr bwMode="auto">
            <a:xfrm>
              <a:off x="4320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5571" name="Oval 91"/>
            <p:cNvSpPr>
              <a:spLocks noChangeArrowheads="1"/>
            </p:cNvSpPr>
            <p:nvPr/>
          </p:nvSpPr>
          <p:spPr bwMode="auto">
            <a:xfrm>
              <a:off x="4416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5572" name="Line 92"/>
            <p:cNvSpPr>
              <a:spLocks noChangeShapeType="1"/>
            </p:cNvSpPr>
            <p:nvPr/>
          </p:nvSpPr>
          <p:spPr bwMode="auto">
            <a:xfrm>
              <a:off x="4032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3" name="Text Box 93"/>
            <p:cNvSpPr txBox="1">
              <a:spLocks noChangeArrowheads="1"/>
            </p:cNvSpPr>
            <p:nvPr/>
          </p:nvSpPr>
          <p:spPr bwMode="auto">
            <a:xfrm>
              <a:off x="1728" y="3072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65574" name="Text Box 94"/>
            <p:cNvSpPr txBox="1">
              <a:spLocks noChangeArrowheads="1"/>
            </p:cNvSpPr>
            <p:nvPr/>
          </p:nvSpPr>
          <p:spPr bwMode="auto">
            <a:xfrm>
              <a:off x="2784" y="3072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65575" name="Text Box 95"/>
            <p:cNvSpPr txBox="1">
              <a:spLocks noChangeArrowheads="1"/>
            </p:cNvSpPr>
            <p:nvPr/>
          </p:nvSpPr>
          <p:spPr bwMode="auto">
            <a:xfrm>
              <a:off x="3888" y="3120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65576" name="Text Box 96"/>
            <p:cNvSpPr txBox="1">
              <a:spLocks noChangeArrowheads="1"/>
            </p:cNvSpPr>
            <p:nvPr/>
          </p:nvSpPr>
          <p:spPr bwMode="auto">
            <a:xfrm>
              <a:off x="4992" y="3216"/>
              <a:ext cx="4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Face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found</a:t>
              </a:r>
            </a:p>
          </p:txBody>
        </p:sp>
        <p:sp>
          <p:nvSpPr>
            <p:cNvPr id="65577" name="Line 97"/>
            <p:cNvSpPr>
              <a:spLocks noChangeShapeType="1"/>
            </p:cNvSpPr>
            <p:nvPr/>
          </p:nvSpPr>
          <p:spPr bwMode="auto">
            <a:xfrm>
              <a:off x="1344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8" name="Text Box 98"/>
            <p:cNvSpPr txBox="1">
              <a:spLocks noChangeArrowheads="1"/>
            </p:cNvSpPr>
            <p:nvPr/>
          </p:nvSpPr>
          <p:spPr bwMode="auto">
            <a:xfrm>
              <a:off x="1104" y="374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  <p:sp>
          <p:nvSpPr>
            <p:cNvPr id="65579" name="Text Box 99"/>
            <p:cNvSpPr txBox="1">
              <a:spLocks noChangeArrowheads="1"/>
            </p:cNvSpPr>
            <p:nvPr/>
          </p:nvSpPr>
          <p:spPr bwMode="auto">
            <a:xfrm>
              <a:off x="2112" y="374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  <p:sp>
          <p:nvSpPr>
            <p:cNvPr id="65580" name="Text Box 100"/>
            <p:cNvSpPr txBox="1">
              <a:spLocks noChangeArrowheads="1"/>
            </p:cNvSpPr>
            <p:nvPr/>
          </p:nvSpPr>
          <p:spPr bwMode="auto">
            <a:xfrm>
              <a:off x="96" y="2976"/>
              <a:ext cx="8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Input image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5581" name="Line 101"/>
            <p:cNvSpPr>
              <a:spLocks noChangeShapeType="1"/>
            </p:cNvSpPr>
            <p:nvPr/>
          </p:nvSpPr>
          <p:spPr bwMode="auto">
            <a:xfrm>
              <a:off x="624" y="33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2" name="Line 102"/>
            <p:cNvSpPr>
              <a:spLocks noChangeShapeType="1"/>
            </p:cNvSpPr>
            <p:nvPr/>
          </p:nvSpPr>
          <p:spPr bwMode="auto">
            <a:xfrm>
              <a:off x="2448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3" name="Line 103"/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4" name="Text Box 104"/>
            <p:cNvSpPr txBox="1">
              <a:spLocks noChangeArrowheads="1"/>
            </p:cNvSpPr>
            <p:nvPr/>
          </p:nvSpPr>
          <p:spPr bwMode="auto">
            <a:xfrm>
              <a:off x="1392" y="3552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65585" name="Text Box 105"/>
            <p:cNvSpPr txBox="1">
              <a:spLocks noChangeArrowheads="1"/>
            </p:cNvSpPr>
            <p:nvPr/>
          </p:nvSpPr>
          <p:spPr bwMode="auto">
            <a:xfrm>
              <a:off x="2496" y="360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65586" name="Text Box 106"/>
            <p:cNvSpPr txBox="1">
              <a:spLocks noChangeArrowheads="1"/>
            </p:cNvSpPr>
            <p:nvPr/>
          </p:nvSpPr>
          <p:spPr bwMode="auto">
            <a:xfrm>
              <a:off x="3600" y="360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65587" name="Text Box 107"/>
            <p:cNvSpPr txBox="1">
              <a:spLocks noChangeArrowheads="1"/>
            </p:cNvSpPr>
            <p:nvPr/>
          </p:nvSpPr>
          <p:spPr bwMode="auto">
            <a:xfrm>
              <a:off x="3216" y="3792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</p:grpSp>
      <p:sp>
        <p:nvSpPr>
          <p:cNvPr id="65553" name="TextBox 1"/>
          <p:cNvSpPr txBox="1">
            <a:spLocks noChangeArrowheads="1"/>
          </p:cNvSpPr>
          <p:nvPr/>
        </p:nvSpPr>
        <p:spPr bwMode="auto">
          <a:xfrm>
            <a:off x="2432034" y="2115343"/>
            <a:ext cx="3414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Name the</a:t>
            </a:r>
            <a:r>
              <a:rPr lang="zh-TW" altLang="en-US" sz="1800" dirty="0">
                <a:ea typeface="新細明體" pitchFamily="18" charset="-120"/>
              </a:rPr>
              <a:t> </a:t>
            </a:r>
            <a:r>
              <a:rPr lang="en-US" altLang="en-US" sz="1800" dirty="0" err="1"/>
              <a:t>Adaboost</a:t>
            </a:r>
            <a:r>
              <a:rPr lang="en-US" altLang="en-US" sz="1800" dirty="0"/>
              <a:t> </a:t>
            </a:r>
            <a:r>
              <a:rPr lang="en-US" altLang="zh-TW" sz="1800" dirty="0">
                <a:ea typeface="新細明體" pitchFamily="18" charset="-120"/>
              </a:rPr>
              <a:t>c</a:t>
            </a:r>
            <a:r>
              <a:rPr lang="en-US" altLang="en-US" sz="1800" dirty="0"/>
              <a:t>lassifier (1 or 2 or 3), explain your answer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495800" y="3659188"/>
            <a:ext cx="577850" cy="379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55" name="TextBox 5"/>
          <p:cNvSpPr txBox="1">
            <a:spLocks noChangeArrowheads="1"/>
          </p:cNvSpPr>
          <p:nvPr/>
        </p:nvSpPr>
        <p:spPr bwMode="auto">
          <a:xfrm>
            <a:off x="5073652" y="3390900"/>
            <a:ext cx="966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(c)?</a:t>
            </a:r>
            <a:r>
              <a:rPr lang="en-US" altLang="zh-TW" sz="1800" dirty="0">
                <a:ea typeface="新細明體" pitchFamily="18" charset="-120"/>
              </a:rPr>
              <a:t>_1_</a:t>
            </a:r>
            <a:endParaRPr lang="en-US" altLang="en-US" sz="1800" dirty="0"/>
          </a:p>
        </p:txBody>
      </p:sp>
      <p:cxnSp>
        <p:nvCxnSpPr>
          <p:cNvPr id="63" name="Straight Arrow Connector 62"/>
          <p:cNvCxnSpPr>
            <a:cxnSpLocks/>
          </p:cNvCxnSpPr>
          <p:nvPr/>
        </p:nvCxnSpPr>
        <p:spPr>
          <a:xfrm flipH="1">
            <a:off x="5887289" y="3328965"/>
            <a:ext cx="855519" cy="267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57" name="TextBox 66"/>
          <p:cNvSpPr txBox="1">
            <a:spLocks noChangeArrowheads="1"/>
          </p:cNvSpPr>
          <p:nvPr/>
        </p:nvSpPr>
        <p:spPr bwMode="auto">
          <a:xfrm>
            <a:off x="4648202" y="3087690"/>
            <a:ext cx="9797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(b)?</a:t>
            </a:r>
            <a:r>
              <a:rPr lang="en-US" altLang="zh-TW" sz="1800" dirty="0">
                <a:ea typeface="新細明體" pitchFamily="18" charset="-120"/>
              </a:rPr>
              <a:t>_2_</a:t>
            </a:r>
            <a:endParaRPr lang="en-US" altLang="en-US" sz="1800" dirty="0"/>
          </a:p>
        </p:txBody>
      </p:sp>
      <p:cxnSp>
        <p:nvCxnSpPr>
          <p:cNvPr id="70" name="Straight Arrow Connector 69"/>
          <p:cNvCxnSpPr>
            <a:cxnSpLocks/>
          </p:cNvCxnSpPr>
          <p:nvPr/>
        </p:nvCxnSpPr>
        <p:spPr>
          <a:xfrm flipH="1">
            <a:off x="5562600" y="3113090"/>
            <a:ext cx="1219202" cy="2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60" name="TextBox 71"/>
          <p:cNvSpPr txBox="1">
            <a:spLocks noChangeArrowheads="1"/>
          </p:cNvSpPr>
          <p:nvPr/>
        </p:nvSpPr>
        <p:spPr bwMode="auto">
          <a:xfrm>
            <a:off x="4373563" y="2787650"/>
            <a:ext cx="9797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(a)?</a:t>
            </a:r>
            <a:r>
              <a:rPr lang="en-US" altLang="zh-TW" sz="1800" dirty="0">
                <a:ea typeface="新細明體" pitchFamily="18" charset="-120"/>
              </a:rPr>
              <a:t>_3_</a:t>
            </a:r>
            <a:endParaRPr lang="en-US" altLang="en-US" sz="1800" dirty="0"/>
          </a:p>
        </p:txBody>
      </p:sp>
      <p:cxnSp>
        <p:nvCxnSpPr>
          <p:cNvPr id="73" name="Straight Arrow Connector 72"/>
          <p:cNvCxnSpPr>
            <a:cxnSpLocks/>
          </p:cNvCxnSpPr>
          <p:nvPr/>
        </p:nvCxnSpPr>
        <p:spPr>
          <a:xfrm flipH="1">
            <a:off x="5218115" y="2809877"/>
            <a:ext cx="1490662" cy="161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54">
            <a:extLst>
              <a:ext uri="{FF2B5EF4-FFF2-40B4-BE49-F238E27FC236}">
                <a16:creationId xmlns:a16="http://schemas.microsoft.com/office/drawing/2014/main" id="{7ADCF77E-74FE-AFF6-9375-0416A2E43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581400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3" name="Oval 56">
            <a:extLst>
              <a:ext uri="{FF2B5EF4-FFF2-40B4-BE49-F238E27FC236}">
                <a16:creationId xmlns:a16="http://schemas.microsoft.com/office/drawing/2014/main" id="{EA2205F3-8CDE-01B9-BE1D-4B409E0CD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24200"/>
            <a:ext cx="1524000" cy="1295400"/>
          </a:xfrm>
          <a:prstGeom prst="ellipse">
            <a:avLst/>
          </a:prstGeom>
          <a:noFill/>
          <a:ln w="28575">
            <a:solidFill>
              <a:srgbClr val="00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sp>
        <p:nvSpPr>
          <p:cNvPr id="4" name="Oval 58">
            <a:extLst>
              <a:ext uri="{FF2B5EF4-FFF2-40B4-BE49-F238E27FC236}">
                <a16:creationId xmlns:a16="http://schemas.microsoft.com/office/drawing/2014/main" id="{14DFDA57-997C-97A1-402F-DDD1E47B3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971800"/>
            <a:ext cx="2819400" cy="1905000"/>
          </a:xfrm>
          <a:prstGeom prst="ellipse">
            <a:avLst/>
          </a:prstGeom>
          <a:noFill/>
          <a:ln w="28575">
            <a:solidFill>
              <a:srgbClr val="00B0F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2DAD64B-D05A-125A-9736-14DB94FA6AA2}"/>
              </a:ext>
            </a:extLst>
          </p:cNvPr>
          <p:cNvCxnSpPr/>
          <p:nvPr/>
        </p:nvCxnSpPr>
        <p:spPr>
          <a:xfrm flipV="1">
            <a:off x="3200400" y="2971800"/>
            <a:ext cx="1173163" cy="674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911171-F3CC-9D8B-03AA-0A83658A6F4B}"/>
              </a:ext>
            </a:extLst>
          </p:cNvPr>
          <p:cNvCxnSpPr/>
          <p:nvPr/>
        </p:nvCxnSpPr>
        <p:spPr>
          <a:xfrm flipV="1">
            <a:off x="3756025" y="3273425"/>
            <a:ext cx="892175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">
            <a:extLst>
              <a:ext uri="{FF2B5EF4-FFF2-40B4-BE49-F238E27FC236}">
                <a16:creationId xmlns:a16="http://schemas.microsoft.com/office/drawing/2014/main" id="{163B7F98-67AB-51CA-93C7-9C9368055BF0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1981200"/>
            <a:ext cx="2984500" cy="2887663"/>
            <a:chOff x="3744" y="1248"/>
            <a:chExt cx="1880" cy="1819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8E6F2EC-15E4-CC78-B564-12719F347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" y="1616"/>
              <a:ext cx="11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vs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D9821DC-9780-17C6-26B7-81E91F436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1616"/>
              <a:ext cx="3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 false 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812C7C99-D42E-A5E7-0629-160D76674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" y="1616"/>
              <a:ext cx="21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neg 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C694CE28-35B4-DEC6-5865-4FE525FBE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" y="1616"/>
              <a:ext cx="7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determined by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6186A0D3-E958-3FFB-6DA1-7E3F94C94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" y="1279"/>
              <a:ext cx="1849" cy="1788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9F72A765-A069-38A1-2B5E-A78C81DD2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248"/>
              <a:ext cx="1842" cy="17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870F1B61-B572-978E-AD4B-A177EA2E3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" y="1616"/>
              <a:ext cx="1412" cy="13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B6ED28EA-FFB0-961E-6E41-5897DDE3E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" y="1279"/>
              <a:ext cx="52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EF64663F-01F2-B34E-8D0B-7782C1A45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3" y="1302"/>
              <a:ext cx="4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</a:rPr>
                <a:t>% False Pos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328D76CB-6F83-F1F5-1036-22E28E410A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42" y="2247"/>
              <a:ext cx="61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  <a:latin typeface="Times New Roman" pitchFamily="18" charset="0"/>
                </a:rPr>
                <a:t>% True positive</a:t>
              </a:r>
              <a:endParaRPr lang="en-US" altLang="en-US" sz="3200" dirty="0">
                <a:latin typeface="Times New Roman" pitchFamily="18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FB777FD1-DECA-098A-E014-F890890E7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3" y="2076"/>
              <a:ext cx="77" cy="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EABA82DF-EDA9-3A06-01AF-A77B51B7E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" y="1462"/>
              <a:ext cx="138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1"/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3631DF49-1C98-5E75-1EE6-A6E07F085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486"/>
              <a:ext cx="98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</a:rPr>
                <a:t>0                                       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875F4B37-6EB2-D8C9-B9C8-10C0B1CCA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4" y="1486"/>
              <a:ext cx="12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81506085-D67F-4F6E-29D0-6EF89093E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" y="1486"/>
              <a:ext cx="12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</a:rPr>
                <a:t> 50</a:t>
              </a:r>
              <a:endParaRPr lang="en-US" altLang="en-US" sz="3200">
                <a:latin typeface="Times New Roman" pitchFamily="18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278BF5EA-921C-4BE5-C0D5-9D03679B50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462" y="2194"/>
              <a:ext cx="11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</a:rPr>
                <a:t>0                                        100</a:t>
              </a:r>
              <a:endParaRPr lang="en-US" altLang="en-US" sz="3200">
                <a:latin typeface="Times New Roman" pitchFamily="18" charset="0"/>
              </a:endParaRPr>
            </a:p>
          </p:txBody>
        </p:sp>
      </p:grpSp>
      <p:sp>
        <p:nvSpPr>
          <p:cNvPr id="25" name="Freeform 53">
            <a:extLst>
              <a:ext uri="{FF2B5EF4-FFF2-40B4-BE49-F238E27FC236}">
                <a16:creationId xmlns:a16="http://schemas.microsoft.com/office/drawing/2014/main" id="{56081E2B-71F4-31A3-C033-6BE99B884E40}"/>
              </a:ext>
            </a:extLst>
          </p:cNvPr>
          <p:cNvSpPr>
            <a:spLocks/>
          </p:cNvSpPr>
          <p:nvPr/>
        </p:nvSpPr>
        <p:spPr bwMode="auto">
          <a:xfrm>
            <a:off x="6621463" y="2563813"/>
            <a:ext cx="2143125" cy="2044700"/>
          </a:xfrm>
          <a:custGeom>
            <a:avLst/>
            <a:gdLst>
              <a:gd name="T0" fmla="*/ 0 w 1056"/>
              <a:gd name="T1" fmla="*/ 2147483647 h 1008"/>
              <a:gd name="T2" fmla="*/ 2147483647 w 1056"/>
              <a:gd name="T3" fmla="*/ 2147483647 h 1008"/>
              <a:gd name="T4" fmla="*/ 2147483647 w 1056"/>
              <a:gd name="T5" fmla="*/ 2147483647 h 1008"/>
              <a:gd name="T6" fmla="*/ 2147483647 w 1056"/>
              <a:gd name="T7" fmla="*/ 2147483647 h 1008"/>
              <a:gd name="T8" fmla="*/ 2147483647 w 1056"/>
              <a:gd name="T9" fmla="*/ 0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1008"/>
              <a:gd name="T17" fmla="*/ 1056 w 1056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1008">
                <a:moveTo>
                  <a:pt x="0" y="1008"/>
                </a:moveTo>
                <a:cubicBezTo>
                  <a:pt x="0" y="832"/>
                  <a:pt x="0" y="656"/>
                  <a:pt x="48" y="528"/>
                </a:cubicBezTo>
                <a:cubicBezTo>
                  <a:pt x="96" y="400"/>
                  <a:pt x="192" y="320"/>
                  <a:pt x="288" y="240"/>
                </a:cubicBezTo>
                <a:cubicBezTo>
                  <a:pt x="384" y="160"/>
                  <a:pt x="496" y="88"/>
                  <a:pt x="624" y="48"/>
                </a:cubicBezTo>
                <a:cubicBezTo>
                  <a:pt x="752" y="8"/>
                  <a:pt x="904" y="4"/>
                  <a:pt x="1056" y="0"/>
                </a:cubicBezTo>
              </a:path>
            </a:pathLst>
          </a:custGeom>
          <a:noFill/>
          <a:ln w="28575">
            <a:solidFill>
              <a:srgbClr val="00B0F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Freeform 55">
            <a:extLst>
              <a:ext uri="{FF2B5EF4-FFF2-40B4-BE49-F238E27FC236}">
                <a16:creationId xmlns:a16="http://schemas.microsoft.com/office/drawing/2014/main" id="{E8936ABC-2B2C-CBB0-9E08-D8EFBC84CAA1}"/>
              </a:ext>
            </a:extLst>
          </p:cNvPr>
          <p:cNvSpPr>
            <a:spLocks/>
          </p:cNvSpPr>
          <p:nvPr/>
        </p:nvSpPr>
        <p:spPr bwMode="auto">
          <a:xfrm>
            <a:off x="6581775" y="2536825"/>
            <a:ext cx="2197100" cy="2128838"/>
          </a:xfrm>
          <a:custGeom>
            <a:avLst/>
            <a:gdLst>
              <a:gd name="T0" fmla="*/ 2147483647 w 1879"/>
              <a:gd name="T1" fmla="*/ 2147483647 h 1821"/>
              <a:gd name="T2" fmla="*/ 2147483647 w 1879"/>
              <a:gd name="T3" fmla="*/ 2147483647 h 1821"/>
              <a:gd name="T4" fmla="*/ 2147483647 w 1879"/>
              <a:gd name="T5" fmla="*/ 2147483647 h 1821"/>
              <a:gd name="T6" fmla="*/ 2147483647 w 1879"/>
              <a:gd name="T7" fmla="*/ 2147483647 h 1821"/>
              <a:gd name="T8" fmla="*/ 2147483647 w 1879"/>
              <a:gd name="T9" fmla="*/ 2147483647 h 18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9"/>
              <a:gd name="T16" fmla="*/ 0 h 1821"/>
              <a:gd name="T17" fmla="*/ 1879 w 1879"/>
              <a:gd name="T18" fmla="*/ 1821 h 18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9" h="1821">
                <a:moveTo>
                  <a:pt x="35" y="1821"/>
                </a:moveTo>
                <a:cubicBezTo>
                  <a:pt x="36" y="1682"/>
                  <a:pt x="0" y="1236"/>
                  <a:pt x="45" y="983"/>
                </a:cubicBezTo>
                <a:cubicBezTo>
                  <a:pt x="90" y="730"/>
                  <a:pt x="174" y="454"/>
                  <a:pt x="305" y="298"/>
                </a:cubicBezTo>
                <a:cubicBezTo>
                  <a:pt x="436" y="142"/>
                  <a:pt x="572" y="88"/>
                  <a:pt x="834" y="44"/>
                </a:cubicBezTo>
                <a:cubicBezTo>
                  <a:pt x="1096" y="0"/>
                  <a:pt x="1661" y="36"/>
                  <a:pt x="1879" y="34"/>
                </a:cubicBezTo>
              </a:path>
            </a:pathLst>
          </a:custGeom>
          <a:noFill/>
          <a:ln w="28575">
            <a:solidFill>
              <a:srgbClr val="33CC33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Freeform 57">
            <a:extLst>
              <a:ext uri="{FF2B5EF4-FFF2-40B4-BE49-F238E27FC236}">
                <a16:creationId xmlns:a16="http://schemas.microsoft.com/office/drawing/2014/main" id="{AB84FA6E-258B-C6AC-991B-9E180CE365B7}"/>
              </a:ext>
            </a:extLst>
          </p:cNvPr>
          <p:cNvSpPr>
            <a:spLocks/>
          </p:cNvSpPr>
          <p:nvPr/>
        </p:nvSpPr>
        <p:spPr bwMode="auto">
          <a:xfrm>
            <a:off x="6546850" y="2565400"/>
            <a:ext cx="2284413" cy="2108200"/>
          </a:xfrm>
          <a:custGeom>
            <a:avLst/>
            <a:gdLst>
              <a:gd name="T0" fmla="*/ 2147483647 w 1953"/>
              <a:gd name="T1" fmla="*/ 2147483647 h 1803"/>
              <a:gd name="T2" fmla="*/ 2147483647 w 1953"/>
              <a:gd name="T3" fmla="*/ 2147483647 h 1803"/>
              <a:gd name="T4" fmla="*/ 2147483647 w 1953"/>
              <a:gd name="T5" fmla="*/ 2147483647 h 1803"/>
              <a:gd name="T6" fmla="*/ 2147483647 w 1953"/>
              <a:gd name="T7" fmla="*/ 2147483647 h 1803"/>
              <a:gd name="T8" fmla="*/ 2147483647 w 1953"/>
              <a:gd name="T9" fmla="*/ 2147483647 h 18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3"/>
              <a:gd name="T16" fmla="*/ 0 h 1803"/>
              <a:gd name="T17" fmla="*/ 1953 w 1953"/>
              <a:gd name="T18" fmla="*/ 1803 h 18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3" h="1803">
                <a:moveTo>
                  <a:pt x="36" y="1803"/>
                </a:moveTo>
                <a:cubicBezTo>
                  <a:pt x="57" y="1408"/>
                  <a:pt x="14" y="1045"/>
                  <a:pt x="31" y="750"/>
                </a:cubicBezTo>
                <a:cubicBezTo>
                  <a:pt x="0" y="478"/>
                  <a:pt x="108" y="266"/>
                  <a:pt x="222" y="152"/>
                </a:cubicBezTo>
                <a:cubicBezTo>
                  <a:pt x="336" y="37"/>
                  <a:pt x="277" y="61"/>
                  <a:pt x="558" y="9"/>
                </a:cubicBezTo>
                <a:cubicBezTo>
                  <a:pt x="861" y="0"/>
                  <a:pt x="1755" y="22"/>
                  <a:pt x="1953" y="11"/>
                </a:cubicBezTo>
              </a:path>
            </a:pathLst>
          </a:custGeom>
          <a:noFill/>
          <a:ln w="28575">
            <a:solidFill>
              <a:srgbClr val="FF0F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108">
            <a:extLst>
              <a:ext uri="{FF2B5EF4-FFF2-40B4-BE49-F238E27FC236}">
                <a16:creationId xmlns:a16="http://schemas.microsoft.com/office/drawing/2014/main" id="{781A95E1-A93C-026D-D1B6-7D692A217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572000"/>
            <a:ext cx="203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False positive rate</a:t>
            </a:r>
          </a:p>
        </p:txBody>
      </p:sp>
      <p:sp>
        <p:nvSpPr>
          <p:cNvPr id="29" name="Line 110">
            <a:extLst>
              <a:ext uri="{FF2B5EF4-FFF2-40B4-BE49-F238E27FC236}">
                <a16:creationId xmlns:a16="http://schemas.microsoft.com/office/drawing/2014/main" id="{7ED38645-DF0F-70D5-AE6F-C4DA117FA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648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CCC3A8F-6EF2-695A-BF67-2C92D80DA72C}"/>
              </a:ext>
            </a:extLst>
          </p:cNvPr>
          <p:cNvCxnSpPr>
            <a:cxnSpLocks/>
          </p:cNvCxnSpPr>
          <p:nvPr/>
        </p:nvCxnSpPr>
        <p:spPr>
          <a:xfrm flipH="1">
            <a:off x="5912341" y="3308350"/>
            <a:ext cx="983759" cy="267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2689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19A009-0920-4FC8-A58E-34A87BE42136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9940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en-US"/>
              <a:t>Attentional cascade [Viola2004]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6800" y="914400"/>
            <a:ext cx="8077200" cy="5257800"/>
          </a:xfrm>
        </p:spPr>
        <p:txBody>
          <a:bodyPr/>
          <a:lstStyle/>
          <a:p>
            <a:pPr eaLnBrk="1" hangingPunct="1"/>
            <a:r>
              <a:rPr lang="en-US" altLang="en-US" sz="2900" dirty="0"/>
              <a:t>Detection  rate for each stage is 0.99 , for 10 stages, </a:t>
            </a:r>
          </a:p>
          <a:p>
            <a:pPr lvl="1" eaLnBrk="1" hangingPunct="1"/>
            <a:r>
              <a:rPr lang="en-US" altLang="en-US" sz="2500" dirty="0"/>
              <a:t>overall detection rate is 0.99</a:t>
            </a:r>
            <a:r>
              <a:rPr lang="en-US" altLang="en-US" sz="2500" baseline="30000" dirty="0"/>
              <a:t>10</a:t>
            </a:r>
            <a:r>
              <a:rPr lang="en-US" altLang="en-US" sz="2500" dirty="0"/>
              <a:t> ≈ 0.9</a:t>
            </a:r>
          </a:p>
          <a:p>
            <a:pPr eaLnBrk="1" hangingPunct="1"/>
            <a:endParaRPr lang="en-US" altLang="en-US" sz="2900" dirty="0"/>
          </a:p>
          <a:p>
            <a:pPr eaLnBrk="1" hangingPunct="1"/>
            <a:r>
              <a:rPr lang="en-US" altLang="en-US" sz="2900" dirty="0"/>
              <a:t>False positive rate at each stage is 0.3, for 10 stages</a:t>
            </a:r>
          </a:p>
          <a:p>
            <a:pPr lvl="1" eaLnBrk="1" hangingPunct="1"/>
            <a:r>
              <a:rPr lang="en-US" altLang="en-US" sz="2500" dirty="0"/>
              <a:t>false positive rate =0.3</a:t>
            </a:r>
            <a:r>
              <a:rPr lang="en-US" altLang="en-US" sz="2500" baseline="30000" dirty="0"/>
              <a:t>10</a:t>
            </a:r>
            <a:r>
              <a:rPr lang="en-US" altLang="en-US" sz="2500" dirty="0"/>
              <a:t> ≈ 6×10</a:t>
            </a:r>
            <a:r>
              <a:rPr lang="en-US" altLang="en-US" sz="2500" baseline="30000" dirty="0"/>
              <a:t>-6</a:t>
            </a:r>
            <a:r>
              <a:rPr lang="en-US" altLang="en-US" sz="2500" dirty="0"/>
              <a:t> </a:t>
            </a:r>
          </a:p>
          <a:p>
            <a:pPr eaLnBrk="1" hangingPunct="1"/>
            <a:endParaRPr lang="en-US" altLang="en-US" sz="2900" dirty="0"/>
          </a:p>
        </p:txBody>
      </p:sp>
      <p:grpSp>
        <p:nvGrpSpPr>
          <p:cNvPr id="39942" name="Group 82"/>
          <p:cNvGrpSpPr>
            <a:grpSpLocks/>
          </p:cNvGrpSpPr>
          <p:nvPr/>
        </p:nvGrpSpPr>
        <p:grpSpPr bwMode="auto">
          <a:xfrm>
            <a:off x="152400" y="4724400"/>
            <a:ext cx="8528050" cy="1662113"/>
            <a:chOff x="96" y="2976"/>
            <a:chExt cx="5372" cy="1047"/>
          </a:xfrm>
        </p:grpSpPr>
        <p:sp>
          <p:nvSpPr>
            <p:cNvPr id="39943" name="Oval 83"/>
            <p:cNvSpPr>
              <a:spLocks noChangeArrowheads="1"/>
            </p:cNvSpPr>
            <p:nvPr/>
          </p:nvSpPr>
          <p:spPr bwMode="auto">
            <a:xfrm>
              <a:off x="912" y="3120"/>
              <a:ext cx="912" cy="480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Classifier1</a:t>
              </a:r>
            </a:p>
          </p:txBody>
        </p:sp>
        <p:sp>
          <p:nvSpPr>
            <p:cNvPr id="39944" name="Oval 84"/>
            <p:cNvSpPr>
              <a:spLocks noChangeArrowheads="1"/>
            </p:cNvSpPr>
            <p:nvPr/>
          </p:nvSpPr>
          <p:spPr bwMode="auto">
            <a:xfrm>
              <a:off x="2016" y="3120"/>
              <a:ext cx="912" cy="48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Classifier2</a:t>
              </a:r>
            </a:p>
          </p:txBody>
        </p:sp>
        <p:sp>
          <p:nvSpPr>
            <p:cNvPr id="39945" name="Oval 85"/>
            <p:cNvSpPr>
              <a:spLocks noChangeArrowheads="1"/>
            </p:cNvSpPr>
            <p:nvPr/>
          </p:nvSpPr>
          <p:spPr bwMode="auto">
            <a:xfrm>
              <a:off x="3120" y="3120"/>
              <a:ext cx="912" cy="48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Adaboost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Classifier3</a:t>
              </a:r>
            </a:p>
          </p:txBody>
        </p:sp>
        <p:sp>
          <p:nvSpPr>
            <p:cNvPr id="39946" name="Line 86"/>
            <p:cNvSpPr>
              <a:spLocks noChangeShapeType="1"/>
            </p:cNvSpPr>
            <p:nvPr/>
          </p:nvSpPr>
          <p:spPr bwMode="auto">
            <a:xfrm>
              <a:off x="1824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87"/>
            <p:cNvSpPr>
              <a:spLocks noChangeShapeType="1"/>
            </p:cNvSpPr>
            <p:nvPr/>
          </p:nvSpPr>
          <p:spPr bwMode="auto">
            <a:xfrm>
              <a:off x="292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Line 88"/>
            <p:cNvSpPr>
              <a:spLocks noChangeShapeType="1"/>
            </p:cNvSpPr>
            <p:nvPr/>
          </p:nvSpPr>
          <p:spPr bwMode="auto">
            <a:xfrm>
              <a:off x="4512" y="33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Oval 89"/>
            <p:cNvSpPr>
              <a:spLocks noChangeArrowheads="1"/>
            </p:cNvSpPr>
            <p:nvPr/>
          </p:nvSpPr>
          <p:spPr bwMode="auto">
            <a:xfrm>
              <a:off x="4224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9950" name="Oval 90"/>
            <p:cNvSpPr>
              <a:spLocks noChangeArrowheads="1"/>
            </p:cNvSpPr>
            <p:nvPr/>
          </p:nvSpPr>
          <p:spPr bwMode="auto">
            <a:xfrm>
              <a:off x="4320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9951" name="Oval 91"/>
            <p:cNvSpPr>
              <a:spLocks noChangeArrowheads="1"/>
            </p:cNvSpPr>
            <p:nvPr/>
          </p:nvSpPr>
          <p:spPr bwMode="auto">
            <a:xfrm>
              <a:off x="4416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9952" name="Line 92"/>
            <p:cNvSpPr>
              <a:spLocks noChangeShapeType="1"/>
            </p:cNvSpPr>
            <p:nvPr/>
          </p:nvSpPr>
          <p:spPr bwMode="auto">
            <a:xfrm>
              <a:off x="4032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Text Box 93"/>
            <p:cNvSpPr txBox="1">
              <a:spLocks noChangeArrowheads="1"/>
            </p:cNvSpPr>
            <p:nvPr/>
          </p:nvSpPr>
          <p:spPr bwMode="auto">
            <a:xfrm>
              <a:off x="1728" y="3072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9954" name="Text Box 94"/>
            <p:cNvSpPr txBox="1">
              <a:spLocks noChangeArrowheads="1"/>
            </p:cNvSpPr>
            <p:nvPr/>
          </p:nvSpPr>
          <p:spPr bwMode="auto">
            <a:xfrm>
              <a:off x="2784" y="3072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9955" name="Text Box 95"/>
            <p:cNvSpPr txBox="1">
              <a:spLocks noChangeArrowheads="1"/>
            </p:cNvSpPr>
            <p:nvPr/>
          </p:nvSpPr>
          <p:spPr bwMode="auto">
            <a:xfrm>
              <a:off x="3888" y="3120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9956" name="Text Box 96"/>
            <p:cNvSpPr txBox="1">
              <a:spLocks noChangeArrowheads="1"/>
            </p:cNvSpPr>
            <p:nvPr/>
          </p:nvSpPr>
          <p:spPr bwMode="auto">
            <a:xfrm>
              <a:off x="4992" y="3216"/>
              <a:ext cx="4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Face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found</a:t>
              </a:r>
            </a:p>
          </p:txBody>
        </p:sp>
        <p:sp>
          <p:nvSpPr>
            <p:cNvPr id="39957" name="Line 97"/>
            <p:cNvSpPr>
              <a:spLocks noChangeShapeType="1"/>
            </p:cNvSpPr>
            <p:nvPr/>
          </p:nvSpPr>
          <p:spPr bwMode="auto">
            <a:xfrm>
              <a:off x="1344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8" name="Text Box 98"/>
            <p:cNvSpPr txBox="1">
              <a:spLocks noChangeArrowheads="1"/>
            </p:cNvSpPr>
            <p:nvPr/>
          </p:nvSpPr>
          <p:spPr bwMode="auto">
            <a:xfrm>
              <a:off x="1104" y="374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  <p:sp>
          <p:nvSpPr>
            <p:cNvPr id="39959" name="Text Box 99"/>
            <p:cNvSpPr txBox="1">
              <a:spLocks noChangeArrowheads="1"/>
            </p:cNvSpPr>
            <p:nvPr/>
          </p:nvSpPr>
          <p:spPr bwMode="auto">
            <a:xfrm>
              <a:off x="2112" y="374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  <p:sp>
          <p:nvSpPr>
            <p:cNvPr id="39960" name="Text Box 100"/>
            <p:cNvSpPr txBox="1">
              <a:spLocks noChangeArrowheads="1"/>
            </p:cNvSpPr>
            <p:nvPr/>
          </p:nvSpPr>
          <p:spPr bwMode="auto">
            <a:xfrm>
              <a:off x="96" y="2976"/>
              <a:ext cx="8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Input image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9961" name="Line 101"/>
            <p:cNvSpPr>
              <a:spLocks noChangeShapeType="1"/>
            </p:cNvSpPr>
            <p:nvPr/>
          </p:nvSpPr>
          <p:spPr bwMode="auto">
            <a:xfrm>
              <a:off x="624" y="336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102"/>
            <p:cNvSpPr>
              <a:spLocks noChangeShapeType="1"/>
            </p:cNvSpPr>
            <p:nvPr/>
          </p:nvSpPr>
          <p:spPr bwMode="auto">
            <a:xfrm>
              <a:off x="2448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Line 103"/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Text Box 104"/>
            <p:cNvSpPr txBox="1">
              <a:spLocks noChangeArrowheads="1"/>
            </p:cNvSpPr>
            <p:nvPr/>
          </p:nvSpPr>
          <p:spPr bwMode="auto">
            <a:xfrm>
              <a:off x="1392" y="3552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9965" name="Text Box 105"/>
            <p:cNvSpPr txBox="1">
              <a:spLocks noChangeArrowheads="1"/>
            </p:cNvSpPr>
            <p:nvPr/>
          </p:nvSpPr>
          <p:spPr bwMode="auto">
            <a:xfrm>
              <a:off x="2496" y="360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9966" name="Text Box 106"/>
            <p:cNvSpPr txBox="1">
              <a:spLocks noChangeArrowheads="1"/>
            </p:cNvSpPr>
            <p:nvPr/>
          </p:nvSpPr>
          <p:spPr bwMode="auto">
            <a:xfrm>
              <a:off x="3600" y="360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9967" name="Text Box 107"/>
            <p:cNvSpPr txBox="1">
              <a:spLocks noChangeArrowheads="1"/>
            </p:cNvSpPr>
            <p:nvPr/>
          </p:nvSpPr>
          <p:spPr bwMode="auto">
            <a:xfrm>
              <a:off x="3216" y="3792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Non-face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800"/>
              <a:t>Detection process in practice [smyth2007]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Use 24x24 sub-window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Scaling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scale the detection (not the input image)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Features evaluated at scales by factors of 1.25 at each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Location : move detector around the image (1 pixel increments)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Final detections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real face may result in multiple nearby detections (merge them to become the final result)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5BA92C9-B199-4751-9E79-F1F6D9C13A1D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Learned</a:t>
            </a:r>
          </a:p>
          <a:p>
            <a:pPr lvl="1"/>
            <a:r>
              <a:rPr lang="en-US" altLang="en-US" dirty="0"/>
              <a:t>How to extract face feature</a:t>
            </a:r>
          </a:p>
          <a:p>
            <a:pPr lvl="1"/>
            <a:r>
              <a:rPr lang="en-US" altLang="en-US" dirty="0"/>
              <a:t>How to apply </a:t>
            </a:r>
            <a:r>
              <a:rPr lang="en-US" altLang="en-US" dirty="0" err="1"/>
              <a:t>Adaboost</a:t>
            </a:r>
            <a:r>
              <a:rPr lang="en-US" altLang="en-US" dirty="0"/>
              <a:t> for face detection</a:t>
            </a:r>
          </a:p>
          <a:p>
            <a:pPr lvl="1"/>
            <a:r>
              <a:rPr lang="en-US" altLang="en-US" dirty="0"/>
              <a:t>How to train up the system and how to detect faces</a:t>
            </a:r>
          </a:p>
          <a:p>
            <a:pPr lvl="1"/>
            <a:r>
              <a:rPr lang="en-US" altLang="en-US" dirty="0"/>
              <a:t>Learned the technique of attentional cascade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96C266-3F40-4EF4-ABFF-87408848B284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itchFamily="2" charset="-122"/>
              </a:rPr>
              <a:t>Example</a:t>
            </a:r>
            <a:endParaRPr lang="en-US" altLang="en-US"/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SimSun" pitchFamily="2" charset="-122"/>
              </a:rPr>
              <a:t>What are the detection rate and false positive rate here?</a:t>
            </a:r>
          </a:p>
          <a:p>
            <a:pPr lvl="1" eaLnBrk="1" hangingPunct="1"/>
            <a:endParaRPr lang="en-US" altLang="zh-CN" dirty="0">
              <a:ea typeface="SimSun" pitchFamily="2" charset="-122"/>
            </a:endParaRPr>
          </a:p>
          <a:p>
            <a:pPr lvl="1" eaLnBrk="1" hangingPunct="1"/>
            <a:r>
              <a:rPr lang="en-US" altLang="zh-CN" dirty="0">
                <a:ea typeface="SimSun" pitchFamily="2" charset="-122"/>
              </a:rPr>
              <a:t>Answer</a:t>
            </a:r>
          </a:p>
          <a:p>
            <a:pPr lvl="2" eaLnBrk="1" hangingPunct="1"/>
            <a:r>
              <a:rPr lang="en-US" altLang="zh-CN" dirty="0">
                <a:ea typeface="SimSun" pitchFamily="2" charset="-122"/>
              </a:rPr>
              <a:t>detection rate=(6/9)*100%</a:t>
            </a:r>
          </a:p>
          <a:p>
            <a:pPr lvl="2" eaLnBrk="1" hangingPunct="1"/>
            <a:r>
              <a:rPr lang="en-US" altLang="zh-CN" dirty="0">
                <a:ea typeface="SimSun" pitchFamily="2" charset="-122"/>
              </a:rPr>
              <a:t>false positive rate=(1/7)*100%</a:t>
            </a:r>
          </a:p>
          <a:p>
            <a:pPr lvl="2" eaLnBrk="1" hangingPunct="1"/>
            <a:endParaRPr lang="en-US" alt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  <a:endParaRPr lang="en-US" altLang="zh-CN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0FCDCD-ABDC-4F66-9CD7-F7D7EB1DB723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2286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6781800" y="32004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6934200" y="3810000"/>
            <a:ext cx="3810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7696200" y="31242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315200" y="33528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7467600" y="38100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6172200" y="39624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7467600" y="44196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6248400" y="5105400"/>
            <a:ext cx="220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False positive result</a:t>
            </a:r>
            <a:endParaRPr lang="en-US" altLang="en-US" sz="1800"/>
          </a:p>
        </p:txBody>
      </p:sp>
      <p:sp>
        <p:nvSpPr>
          <p:cNvPr id="7183" name="Line 16"/>
          <p:cNvSpPr>
            <a:spLocks noChangeShapeType="1"/>
          </p:cNvSpPr>
          <p:nvPr/>
        </p:nvSpPr>
        <p:spPr bwMode="auto">
          <a:xfrm flipV="1">
            <a:off x="7315200" y="4724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3629025" y="2138363"/>
            <a:ext cx="2438400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6 faces correctly detected in the picture, 9 actually faces exist in the image</a:t>
            </a:r>
          </a:p>
        </p:txBody>
      </p:sp>
      <p:sp>
        <p:nvSpPr>
          <p:cNvPr id="7185" name="Line 18"/>
          <p:cNvSpPr>
            <a:spLocks noChangeShapeType="1"/>
          </p:cNvSpPr>
          <p:nvPr/>
        </p:nvSpPr>
        <p:spPr bwMode="auto">
          <a:xfrm flipH="1">
            <a:off x="3629025" y="2438400"/>
            <a:ext cx="85725" cy="1181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3870325" y="4532313"/>
            <a:ext cx="2149475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7 windows reported to have faces , but in 1 window it is not a face</a:t>
            </a:r>
          </a:p>
        </p:txBody>
      </p:sp>
      <p:sp>
        <p:nvSpPr>
          <p:cNvPr id="7187" name="Line 20"/>
          <p:cNvSpPr>
            <a:spLocks noChangeShapeType="1"/>
          </p:cNvSpPr>
          <p:nvPr/>
        </p:nvSpPr>
        <p:spPr bwMode="auto">
          <a:xfrm flipV="1">
            <a:off x="5867400" y="4572000"/>
            <a:ext cx="1524000" cy="152400"/>
          </a:xfrm>
          <a:prstGeom prst="line">
            <a:avLst/>
          </a:prstGeom>
          <a:noFill/>
          <a:ln w="60325">
            <a:solidFill>
              <a:srgbClr val="0070C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1"/>
          <p:cNvSpPr>
            <a:spLocks noChangeShapeType="1"/>
          </p:cNvSpPr>
          <p:nvPr/>
        </p:nvSpPr>
        <p:spPr bwMode="auto">
          <a:xfrm flipV="1">
            <a:off x="4267200" y="449391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en-US" dirty="0"/>
              <a:t>Additional</a:t>
            </a:r>
            <a:br>
              <a:rPr lang="en-US" altLang="en-US" dirty="0"/>
            </a:br>
            <a:r>
              <a:rPr lang="en-US" altLang="en-US" dirty="0"/>
              <a:t>Exercise A1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44488" y="1736725"/>
            <a:ext cx="3581400" cy="3997325"/>
          </a:xfrm>
        </p:spPr>
        <p:txBody>
          <a:bodyPr/>
          <a:lstStyle/>
          <a:p>
            <a:r>
              <a:rPr lang="en-US" altLang="en-US" sz="1600"/>
              <a:t>Definition: = Area_X  = sum of pixels in the area from left-top corner to pixel X </a:t>
            </a:r>
          </a:p>
          <a:p>
            <a:r>
              <a:rPr lang="en-US" altLang="en-US" sz="1600"/>
              <a:t>Based on the window in image1, answer the following questions.</a:t>
            </a:r>
          </a:p>
          <a:p>
            <a:r>
              <a:rPr lang="en-US" altLang="en-US" sz="1600"/>
              <a:t>i) Find Area_A, Area_B, Area_C, Area_D, Area_E, Area_F</a:t>
            </a:r>
          </a:p>
          <a:p>
            <a:r>
              <a:rPr lang="en-US" altLang="en-US" sz="1600"/>
              <a:t>In image1, calculate the number of Type-3 features found in each of the following different cases :</a:t>
            </a:r>
          </a:p>
          <a:p>
            <a:r>
              <a:rPr lang="en-US" altLang="en-US" sz="1600"/>
              <a:t>W=1 pixel, H=1 pixel, </a:t>
            </a:r>
          </a:p>
          <a:p>
            <a:r>
              <a:rPr lang="en-US" altLang="en-US" sz="1600"/>
              <a:t>W=2 pixels, H=2 pixels.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E5FAADC-132D-4637-AE88-DD9AC93E9C99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200">
              <a:latin typeface="Garamond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95800" y="381000"/>
          <a:ext cx="4572000" cy="3018155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Rows × Columns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Feature value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Features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Type-3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× 3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(Sum of pixles in shaded area) - (Sum of pixles in white area)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Three rectangular blocks in a row.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Width of each rectangle =W pixels.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Height of each rectangle =H pixels.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303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143000"/>
            <a:ext cx="18859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553200" y="4038600"/>
          <a:ext cx="1920875" cy="1809131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076" name="TextBox 19"/>
          <p:cNvSpPr txBox="1">
            <a:spLocks noChangeArrowheads="1"/>
          </p:cNvSpPr>
          <p:nvPr/>
        </p:nvSpPr>
        <p:spPr bwMode="auto">
          <a:xfrm>
            <a:off x="7010400" y="5943600"/>
            <a:ext cx="1017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Image 1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Answer for A1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>
            <a:normAutofit lnSpcReduction="10000"/>
          </a:bodyPr>
          <a:lstStyle/>
          <a:p>
            <a:r>
              <a:rPr lang="en-US" altLang="en-US" sz="1600" dirty="0"/>
              <a:t> Definition: = </a:t>
            </a:r>
            <a:r>
              <a:rPr lang="en-US" altLang="en-US" sz="1600" dirty="0" err="1"/>
              <a:t>Area_X</a:t>
            </a:r>
            <a:r>
              <a:rPr lang="en-US" altLang="en-US" sz="1600" dirty="0"/>
              <a:t>  = sum of pixels in the area from left-top corner to pixel X </a:t>
            </a:r>
          </a:p>
          <a:p>
            <a:r>
              <a:rPr lang="en-US" altLang="en-US" sz="1600" dirty="0"/>
              <a:t>Based on the window in Figure 1, answer the following questions.</a:t>
            </a:r>
          </a:p>
          <a:p>
            <a:r>
              <a:rPr lang="en-US" altLang="en-US" sz="1600" dirty="0" err="1"/>
              <a:t>i</a:t>
            </a:r>
            <a:r>
              <a:rPr lang="en-US" altLang="en-US" sz="1600" dirty="0"/>
              <a:t>) Find </a:t>
            </a:r>
            <a:r>
              <a:rPr lang="en-US" altLang="en-US" sz="1600" dirty="0" err="1"/>
              <a:t>Area_A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Area_B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Area_C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Area_D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Area_E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Area_F</a:t>
            </a:r>
            <a:endParaRPr lang="en-US" altLang="en-US" sz="1600" dirty="0"/>
          </a:p>
          <a:p>
            <a:r>
              <a:rPr lang="en-US" altLang="en-US" sz="1600" dirty="0"/>
              <a:t>Answer: </a:t>
            </a:r>
          </a:p>
          <a:p>
            <a:r>
              <a:rPr lang="en-US" altLang="en-US" sz="1600" dirty="0" err="1"/>
              <a:t>Area_A</a:t>
            </a:r>
            <a:r>
              <a:rPr lang="en-US" altLang="en-US" sz="1600" dirty="0"/>
              <a:t>=2</a:t>
            </a:r>
          </a:p>
          <a:p>
            <a:r>
              <a:rPr lang="en-US" altLang="en-US" sz="1600" dirty="0" err="1"/>
              <a:t>Area_B</a:t>
            </a:r>
            <a:r>
              <a:rPr lang="en-US" altLang="en-US" sz="1600" dirty="0"/>
              <a:t>=2+7+3+8+2+4=26</a:t>
            </a:r>
          </a:p>
          <a:p>
            <a:r>
              <a:rPr lang="en-US" altLang="en-US" sz="1600" dirty="0" err="1"/>
              <a:t>Area_C</a:t>
            </a:r>
            <a:r>
              <a:rPr lang="en-US" altLang="en-US" sz="1600" dirty="0"/>
              <a:t>=2</a:t>
            </a:r>
          </a:p>
          <a:p>
            <a:r>
              <a:rPr lang="en-US" altLang="en-US" sz="1600" dirty="0" err="1"/>
              <a:t>Area_D</a:t>
            </a:r>
            <a:r>
              <a:rPr lang="en-US" altLang="en-US" sz="1600" dirty="0"/>
              <a:t>=AreaB+4+2+3+5+5=26+4+2+3+5+5=45</a:t>
            </a:r>
          </a:p>
          <a:p>
            <a:r>
              <a:rPr lang="en-US" altLang="en-US" sz="1600" dirty="0" err="1"/>
              <a:t>Area_E</a:t>
            </a:r>
            <a:r>
              <a:rPr lang="en-US" altLang="en-US" sz="1600" dirty="0"/>
              <a:t>=3</a:t>
            </a:r>
          </a:p>
          <a:p>
            <a:r>
              <a:rPr lang="en-US" altLang="en-US" sz="1600" dirty="0" err="1"/>
              <a:t>Area_F</a:t>
            </a:r>
            <a:r>
              <a:rPr lang="en-US" altLang="en-US" sz="1600" dirty="0"/>
              <a:t>=Area_D+1+3+6+8+2+8=45+73</a:t>
            </a:r>
          </a:p>
          <a:p>
            <a:endParaRPr lang="en-US" altLang="en-US" sz="1600" dirty="0"/>
          </a:p>
          <a:p>
            <a:r>
              <a:rPr lang="en-US" altLang="en-US" sz="1600" dirty="0"/>
              <a:t>ii) Find the area inside the box CDFE based on the result in (</a:t>
            </a:r>
            <a:r>
              <a:rPr lang="en-US" altLang="en-US" sz="1600" dirty="0" err="1"/>
              <a:t>i</a:t>
            </a:r>
            <a:r>
              <a:rPr lang="en-US" altLang="en-US" sz="1600" dirty="0"/>
              <a:t>).</a:t>
            </a:r>
          </a:p>
          <a:p>
            <a:r>
              <a:rPr lang="en-US" altLang="en-US" sz="1600" dirty="0"/>
              <a:t>Answer: </a:t>
            </a:r>
            <a:r>
              <a:rPr lang="en-US" altLang="en-US" sz="1600" dirty="0" err="1"/>
              <a:t>Area_F-Area_B</a:t>
            </a:r>
            <a:r>
              <a:rPr lang="en-US" altLang="en-US" sz="1600" dirty="0"/>
              <a:t>=73-26=47 </a:t>
            </a:r>
          </a:p>
          <a:p>
            <a:r>
              <a:rPr lang="en-US" altLang="en-US" sz="1600" dirty="0"/>
              <a:t>iii)Calculate the type 3 feature value in the area CDFE.</a:t>
            </a:r>
          </a:p>
          <a:p>
            <a:r>
              <a:rPr lang="en-US" altLang="en-US" sz="1600" dirty="0"/>
              <a:t>Answer:(2+3+6+8)-(0+4+1+3)-(5+5+2+8)= -9 </a:t>
            </a:r>
          </a:p>
          <a:p>
            <a:r>
              <a:rPr lang="en-US" altLang="en-US" sz="1600" dirty="0"/>
              <a:t>iv)Calculate the number of features found in each of the following cases if W and H are the features are :</a:t>
            </a:r>
          </a:p>
          <a:p>
            <a:r>
              <a:rPr lang="en-US" altLang="en-US" sz="1600" dirty="0"/>
              <a:t>W=1 </a:t>
            </a:r>
            <a:r>
              <a:rPr lang="en-US" altLang="en-US" sz="1600" dirty="0" err="1"/>
              <a:t>pixel,H</a:t>
            </a:r>
            <a:r>
              <a:rPr lang="en-US" altLang="en-US" sz="1600" dirty="0"/>
              <a:t>=1 pixels, answer=5x4=20 </a:t>
            </a:r>
          </a:p>
          <a:p>
            <a:r>
              <a:rPr lang="en-US" altLang="en-US" sz="1600" dirty="0"/>
              <a:t>W=2 </a:t>
            </a:r>
            <a:r>
              <a:rPr lang="en-US" altLang="en-US" sz="1600" dirty="0" err="1"/>
              <a:t>pixels,H</a:t>
            </a:r>
            <a:r>
              <a:rPr lang="en-US" altLang="en-US" sz="1600" dirty="0"/>
              <a:t>=2 pixels, Answer:4x1= 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9BEC3B6-1401-43F0-AB8A-9DC52215D788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200">
              <a:latin typeface="Garamond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705600" y="2743200"/>
          <a:ext cx="1920875" cy="1809131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18421" marR="18421" marT="18417" marB="184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408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8859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exercise: A2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/>
          <a:lstStyle/>
          <a:p>
            <a:r>
              <a:rPr lang="en-US" dirty="0"/>
              <a:t>If the window is 6x6, how many type K features are there in the window?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7CB2-D8DB-4216-A097-039AB6AC16DA}" type="slidenum">
              <a:rPr lang="en-US" altLang="en-US" smtClean="0"/>
              <a:pPr/>
              <a:t>52</a:t>
            </a:fld>
            <a:endParaRPr lang="en-US" altLang="en-US"/>
          </a:p>
        </p:txBody>
      </p:sp>
      <p:pic>
        <p:nvPicPr>
          <p:cNvPr id="56341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0"/>
            <a:ext cx="5152171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9963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400" dirty="0">
                <a:solidFill>
                  <a:srgbClr val="FF0000"/>
                </a:solidFill>
              </a:rPr>
              <a:t>Answer: ex for A2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6629400" cy="6019800"/>
          </a:xfrm>
        </p:spPr>
        <p:txBody>
          <a:bodyPr>
            <a:normAutofit fontScale="47500" lnSpcReduction="20000"/>
          </a:bodyPr>
          <a:lstStyle/>
          <a:p>
            <a:r>
              <a:rPr lang="en-US" sz="3700" dirty="0"/>
              <a:t>Hi=Horizontal width of possible choices </a:t>
            </a:r>
            <a:r>
              <a:rPr lang="en-US" sz="3700" dirty="0" err="1"/>
              <a:t>i</a:t>
            </a:r>
            <a:endParaRPr lang="en-US" sz="3700" dirty="0"/>
          </a:p>
          <a:p>
            <a:r>
              <a:rPr lang="en-US" sz="3700" dirty="0"/>
              <a:t>Wi=vertical  height of possible choices j</a:t>
            </a:r>
          </a:p>
          <a:p>
            <a:r>
              <a:rPr lang="en-US" sz="3700" dirty="0"/>
              <a:t>In this problem possible choices of </a:t>
            </a:r>
            <a:r>
              <a:rPr lang="en-US" sz="3700"/>
              <a:t>i </a:t>
            </a:r>
            <a:r>
              <a:rPr lang="en-US" sz="3700" dirty="0"/>
              <a:t>and j are:  possible </a:t>
            </a:r>
            <a:r>
              <a:rPr lang="en-US" sz="3700" dirty="0" err="1"/>
              <a:t>i</a:t>
            </a:r>
            <a:r>
              <a:rPr lang="en-US" sz="3700" dirty="0"/>
              <a:t>=1,2,   j=1,2,3,4,5,6</a:t>
            </a:r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1, W=1:	4x6=24</a:t>
            </a:r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2, W=1:	=6</a:t>
            </a:r>
          </a:p>
          <a:p>
            <a:endParaRPr lang="en-US" sz="3700" dirty="0"/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1, W=2:	4x5=20</a:t>
            </a:r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2, W=2:	=5</a:t>
            </a:r>
          </a:p>
          <a:p>
            <a:endParaRPr lang="pl-PL" sz="3700" dirty="0"/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1, W=3:	=4x4=16</a:t>
            </a:r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2, W=3:	=4</a:t>
            </a:r>
          </a:p>
          <a:p>
            <a:endParaRPr lang="pl-PL" sz="3700" dirty="0"/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1, W=4:	=4x3=12</a:t>
            </a:r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2, W=4:	=3</a:t>
            </a:r>
          </a:p>
          <a:p>
            <a:endParaRPr lang="pl-PL" sz="3700" dirty="0"/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1, W=5:	=4x2=8</a:t>
            </a:r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2, W=5:	=2</a:t>
            </a:r>
          </a:p>
          <a:p>
            <a:endParaRPr lang="pl-PL" sz="3700" dirty="0"/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1, W=6:	=4x1=4</a:t>
            </a:r>
          </a:p>
          <a:p>
            <a:r>
              <a:rPr lang="pl-PL" sz="3700" dirty="0"/>
              <a:t>H</a:t>
            </a:r>
            <a:r>
              <a:rPr lang="en-US" sz="3700" dirty="0"/>
              <a:t>=</a:t>
            </a:r>
            <a:r>
              <a:rPr lang="pl-PL" sz="3700" dirty="0"/>
              <a:t>2, W=6:	=1</a:t>
            </a:r>
          </a:p>
          <a:p>
            <a:r>
              <a:rPr lang="pl-PL" sz="3700" dirty="0"/>
              <a:t>ii)	Total= 24+6   +20+5+     16+4+     12+3+    8+2+   4+1  =105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5EE-6D06-4FE9-982E-616E3F73370E}" type="slidenum">
              <a:rPr lang="en-US" altLang="en-US" smtClean="0"/>
              <a:pPr/>
              <a:t>53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44441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zh-CN" sz="1500">
                <a:ea typeface="SimSun" pitchFamily="2" charset="-122"/>
              </a:rPr>
              <a:t>[viola2004] Paul A. Viola, Michael J. Jones: Robust Real-Time Face Detection. International Journal of Computer Vision 57(2): 137-154 (2004) (PDF: http://citeseerx.ist.psu.edu/viewdoc/download?doi=10.1.1.137.4879&amp;rep=rep1&amp;type=pdf )</a:t>
            </a:r>
          </a:p>
          <a:p>
            <a:pPr marL="609600" indent="-60960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zh-CN" sz="1500">
                <a:ea typeface="SimSun" pitchFamily="2" charset="-122"/>
              </a:rPr>
              <a:t>[viola2001] Paul A. Viola, Michael J. Jones, Rapid object detection using a boosted cascade of simple features CVPR 2001 (PDF: http://research.microsoft.com/en-us/um/people/viola/Pubs/Detect/violaJones_CVPR2001.pdf)</a:t>
            </a:r>
          </a:p>
          <a:p>
            <a:pPr marL="609600" indent="-60960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zh-CN" sz="1500">
                <a:ea typeface="SimSun" pitchFamily="2" charset="-122"/>
              </a:rPr>
              <a:t>[Lazebnik09 ] www.cs.unc.edu/~lazebnik/spring09/lec23_face_detection.ppt </a:t>
            </a:r>
          </a:p>
          <a:p>
            <a:pPr marL="609600" indent="-60960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zh-CN" sz="1500">
                <a:ea typeface="SimSun" pitchFamily="2" charset="-122"/>
              </a:rPr>
              <a:t>[stackoverflow] http://stackoverflow.com/questions/1707620/viola-jones-face-detection-claims-180k-features </a:t>
            </a:r>
          </a:p>
          <a:p>
            <a:pPr marL="609600" indent="-60960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zh-CN" sz="1500">
                <a:ea typeface="SimSun" pitchFamily="2" charset="-122"/>
              </a:rPr>
              <a:t>[Jensen 2008 ] Ole Helvig Jensen," Implementing the Viola-Jones Face Detection Algorithm "Kongens Lyngby 2008 “, IMM-M.Sc.-2008-93,Technical University of Denmark Informatics and Mathematical Modeling</a:t>
            </a:r>
          </a:p>
          <a:p>
            <a:pPr marL="609600" indent="-60960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zh-CN" sz="1500">
                <a:ea typeface="SimSun" pitchFamily="2" charset="-122"/>
              </a:rPr>
              <a:t>[smyth2007] Face detection using the viola Jones method ppt, UL Irvine (lecture notes of CS175 Fall 2007)</a:t>
            </a:r>
          </a:p>
          <a:p>
            <a:pPr marL="609600" indent="-60960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zh-CN" sz="1500">
                <a:ea typeface="SimSun" pitchFamily="2" charset="-122"/>
              </a:rPr>
              <a:t>[yu tm ]http://aimm02.cse.ttu.edu.tw/class_2009_1/PR/Lecture%207/Adaboost.ppt</a:t>
            </a:r>
          </a:p>
          <a:p>
            <a:pPr marL="609600" indent="-60960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zh-CN" sz="1500">
                <a:ea typeface="SimSun" pitchFamily="2" charset="-122"/>
              </a:rPr>
              <a:t>[</a:t>
            </a:r>
            <a:r>
              <a:rPr lang="en-US" altLang="en-US" sz="1500"/>
              <a:t>stackoverflow</a:t>
            </a:r>
            <a:r>
              <a:rPr lang="en-US" altLang="zh-CN" sz="1500">
                <a:ea typeface="SimSun" pitchFamily="2" charset="-122"/>
              </a:rPr>
              <a:t>] </a:t>
            </a:r>
            <a:r>
              <a:rPr lang="en-US" altLang="en-US" sz="1500"/>
              <a:t>http://stackoverflow.com/questions/1707620/viola-jones-face-detection-claims-180k-features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15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7F395AC-9624-473F-B3E1-402F93227CC7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SimSun" pitchFamily="2" charset="-122"/>
              </a:rPr>
              <a:t>Class exercise 1</a:t>
            </a:r>
            <a:endParaRPr lang="en-US" altLang="en-US" dirty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77938"/>
            <a:ext cx="8229600" cy="54435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CN" dirty="0">
                <a:ea typeface="SimSun" pitchFamily="2" charset="-122"/>
              </a:rPr>
              <a:t>Detected results are in red frames</a:t>
            </a: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What are the detection rate and false positive rate here?</a:t>
            </a:r>
          </a:p>
          <a:p>
            <a:pPr lvl="1" eaLnBrk="1" hangingPunct="1"/>
            <a:r>
              <a:rPr lang="en-US" altLang="zh-CN" dirty="0">
                <a:ea typeface="SimSun" pitchFamily="2" charset="-122"/>
              </a:rPr>
              <a:t>(a) Mc questions: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1) detection rate=(5/9)*100%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2) detection rate=(6/10)*100%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3) detection rate=(7/9)*100%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4) detection rate=(7/10)*100%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(b) Mc questions: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false positive rate=(2/10)*100%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false positive rate=(3/10)*100%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false positive rate=(4/10)*100%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false positive rate=(5/10)*100%</a:t>
            </a:r>
          </a:p>
          <a:p>
            <a:pPr lvl="2"/>
            <a:endParaRPr lang="en-US" altLang="zh-CN" dirty="0">
              <a:ea typeface="SimSun" pitchFamily="2" charset="-122"/>
            </a:endParaRPr>
          </a:p>
          <a:p>
            <a:pPr lvl="2" eaLnBrk="1" hangingPunct="1"/>
            <a:endParaRPr lang="en-US" alt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F7E5B67-CE79-4803-9BD4-969B6B9EFC8F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2286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6781800" y="32004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6934200" y="3810000"/>
            <a:ext cx="3810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7696200" y="31242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315200" y="33528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467600" y="3810000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6172200" y="39624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7467600" y="44196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224588" y="33528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7996238" y="4365625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32" name="Rectangle 14"/>
          <p:cNvSpPr>
            <a:spLocks noChangeArrowheads="1"/>
          </p:cNvSpPr>
          <p:nvPr/>
        </p:nvSpPr>
        <p:spPr bwMode="auto">
          <a:xfrm>
            <a:off x="6362700" y="449580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2B35131-84A6-C7A0-EC26-E71569D42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338" y="133564"/>
            <a:ext cx="1552361" cy="155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10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solidFill>
                  <a:srgbClr val="FF3300"/>
                </a:solidFill>
                <a:ea typeface="SimSun" pitchFamily="2" charset="-122"/>
              </a:rPr>
              <a:t>Answer</a:t>
            </a:r>
            <a:r>
              <a:rPr lang="en-US" altLang="zh-CN" dirty="0">
                <a:ea typeface="SimSun" pitchFamily="2" charset="-122"/>
              </a:rPr>
              <a:t>: Class exercise 1</a:t>
            </a:r>
            <a:endParaRPr lang="en-US" altLang="en-US" dirty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6391225" cy="4701379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SimSun" pitchFamily="2" charset="-122"/>
              </a:rPr>
              <a:t>Detected results are in red frames</a:t>
            </a:r>
          </a:p>
          <a:p>
            <a:pPr eaLnBrk="1" hangingPunct="1"/>
            <a:r>
              <a:rPr lang="en-US" altLang="zh-CN" dirty="0">
                <a:ea typeface="SimSun" pitchFamily="2" charset="-122"/>
              </a:rPr>
              <a:t>What are the detection rate and false positive rate here?</a:t>
            </a:r>
          </a:p>
          <a:p>
            <a:pPr lvl="1" eaLnBrk="1" hangingPunct="1"/>
            <a:endParaRPr lang="en-US" altLang="zh-CN" dirty="0">
              <a:ea typeface="SimSun" pitchFamily="2" charset="-122"/>
            </a:endParaRPr>
          </a:p>
          <a:p>
            <a:pPr lvl="1" eaLnBrk="1" hangingPunct="1"/>
            <a:r>
              <a:rPr lang="en-US" altLang="zh-CN" dirty="0">
                <a:ea typeface="SimSun" pitchFamily="2" charset="-122"/>
              </a:rPr>
              <a:t>Answers</a:t>
            </a:r>
          </a:p>
          <a:p>
            <a:pPr lvl="1"/>
            <a:r>
              <a:rPr lang="en-US" altLang="zh-CN" sz="2400" dirty="0">
                <a:solidFill>
                  <a:srgbClr val="FF0000"/>
                </a:solidFill>
                <a:ea typeface="SimSun" pitchFamily="2" charset="-122"/>
              </a:rPr>
              <a:t>(a) detection rate=(7/9)*100%, (choice3 is correct)</a:t>
            </a:r>
          </a:p>
          <a:p>
            <a:pPr lvl="1"/>
            <a:r>
              <a:rPr lang="en-US" altLang="zh-CN" sz="2400" dirty="0">
                <a:solidFill>
                  <a:srgbClr val="FF0000"/>
                </a:solidFill>
                <a:ea typeface="SimSun" pitchFamily="2" charset="-122"/>
              </a:rPr>
              <a:t>(b) 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false positive rate=(3/10)*100%</a:t>
            </a:r>
          </a:p>
          <a:p>
            <a:pPr lvl="2" eaLnBrk="1" hangingPunct="1"/>
            <a:endParaRPr lang="en-US" alt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CB91B4E-DAFB-483A-AB2F-BD1C0D8027B5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563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11" y="2497137"/>
            <a:ext cx="2286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7" name="Rectangle 5"/>
          <p:cNvSpPr>
            <a:spLocks noChangeArrowheads="1"/>
          </p:cNvSpPr>
          <p:nvPr/>
        </p:nvSpPr>
        <p:spPr bwMode="auto">
          <a:xfrm>
            <a:off x="7281811" y="2954335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28" name="Rectangle 6"/>
          <p:cNvSpPr>
            <a:spLocks noChangeArrowheads="1"/>
          </p:cNvSpPr>
          <p:nvPr/>
        </p:nvSpPr>
        <p:spPr bwMode="auto">
          <a:xfrm>
            <a:off x="7434211" y="3563935"/>
            <a:ext cx="3810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29" name="Rectangle 7"/>
          <p:cNvSpPr>
            <a:spLocks noChangeArrowheads="1"/>
          </p:cNvSpPr>
          <p:nvPr/>
        </p:nvSpPr>
        <p:spPr bwMode="auto">
          <a:xfrm>
            <a:off x="8196211" y="2878135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7815211" y="3106735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7967611" y="3563935"/>
            <a:ext cx="304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32" name="Rectangle 13"/>
          <p:cNvSpPr>
            <a:spLocks noChangeArrowheads="1"/>
          </p:cNvSpPr>
          <p:nvPr/>
        </p:nvSpPr>
        <p:spPr bwMode="auto">
          <a:xfrm>
            <a:off x="6672211" y="3716335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33" name="Rectangle 14"/>
          <p:cNvSpPr>
            <a:spLocks noChangeArrowheads="1"/>
          </p:cNvSpPr>
          <p:nvPr/>
        </p:nvSpPr>
        <p:spPr bwMode="auto">
          <a:xfrm>
            <a:off x="7967611" y="4173535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34" name="Text Box 15"/>
          <p:cNvSpPr txBox="1">
            <a:spLocks noChangeArrowheads="1"/>
          </p:cNvSpPr>
          <p:nvPr/>
        </p:nvSpPr>
        <p:spPr bwMode="auto">
          <a:xfrm>
            <a:off x="6748411" y="4859335"/>
            <a:ext cx="23383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>
                <a:ea typeface="SimSun" pitchFamily="2" charset="-122"/>
              </a:rPr>
              <a:t>False positive results</a:t>
            </a:r>
            <a:endParaRPr lang="en-US" altLang="en-US" sz="1800"/>
          </a:p>
        </p:txBody>
      </p:sp>
      <p:sp>
        <p:nvSpPr>
          <p:cNvPr id="56335" name="Line 16"/>
          <p:cNvSpPr>
            <a:spLocks noChangeShapeType="1"/>
          </p:cNvSpPr>
          <p:nvPr/>
        </p:nvSpPr>
        <p:spPr bwMode="auto">
          <a:xfrm flipV="1">
            <a:off x="7815211" y="4478335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Text Box 17"/>
          <p:cNvSpPr txBox="1">
            <a:spLocks noChangeArrowheads="1"/>
          </p:cNvSpPr>
          <p:nvPr/>
        </p:nvSpPr>
        <p:spPr bwMode="auto">
          <a:xfrm>
            <a:off x="3415464" y="2945405"/>
            <a:ext cx="318584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7 faces correctly detected in the picture, 9 actually faces exit in the image</a:t>
            </a:r>
          </a:p>
        </p:txBody>
      </p:sp>
      <p:sp>
        <p:nvSpPr>
          <p:cNvPr id="56337" name="Line 18"/>
          <p:cNvSpPr>
            <a:spLocks noChangeShapeType="1"/>
          </p:cNvSpPr>
          <p:nvPr/>
        </p:nvSpPr>
        <p:spPr bwMode="auto">
          <a:xfrm flipH="1">
            <a:off x="3124200" y="3676449"/>
            <a:ext cx="272262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Text Box 19"/>
          <p:cNvSpPr txBox="1">
            <a:spLocks noChangeArrowheads="1"/>
          </p:cNvSpPr>
          <p:nvPr/>
        </p:nvSpPr>
        <p:spPr bwMode="auto">
          <a:xfrm>
            <a:off x="1328788" y="5148230"/>
            <a:ext cx="52244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10 windows reported to have faces , but in 3 windows they are not faces. (choice 2 is correct)</a:t>
            </a:r>
          </a:p>
        </p:txBody>
      </p:sp>
      <p:sp>
        <p:nvSpPr>
          <p:cNvPr id="56340" name="Rectangle 14"/>
          <p:cNvSpPr>
            <a:spLocks noChangeArrowheads="1"/>
          </p:cNvSpPr>
          <p:nvPr/>
        </p:nvSpPr>
        <p:spPr bwMode="auto">
          <a:xfrm>
            <a:off x="6724599" y="3106735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41" name="Rectangle 14"/>
          <p:cNvSpPr>
            <a:spLocks noChangeArrowheads="1"/>
          </p:cNvSpPr>
          <p:nvPr/>
        </p:nvSpPr>
        <p:spPr bwMode="auto">
          <a:xfrm>
            <a:off x="8496249" y="4119560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42" name="Rectangle 14"/>
          <p:cNvSpPr>
            <a:spLocks noChangeArrowheads="1"/>
          </p:cNvSpPr>
          <p:nvPr/>
        </p:nvSpPr>
        <p:spPr bwMode="auto">
          <a:xfrm>
            <a:off x="6862711" y="4249735"/>
            <a:ext cx="381000" cy="304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43" name="Line 16"/>
          <p:cNvSpPr>
            <a:spLocks noChangeShapeType="1"/>
          </p:cNvSpPr>
          <p:nvPr/>
        </p:nvSpPr>
        <p:spPr bwMode="auto">
          <a:xfrm flipV="1">
            <a:off x="7850138" y="4402135"/>
            <a:ext cx="80327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16"/>
          <p:cNvSpPr>
            <a:spLocks noChangeShapeType="1"/>
          </p:cNvSpPr>
          <p:nvPr/>
        </p:nvSpPr>
        <p:spPr bwMode="auto">
          <a:xfrm flipH="1" flipV="1">
            <a:off x="7243711" y="4554535"/>
            <a:ext cx="5715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Viola and Jones method </a:t>
            </a:r>
            <a:r>
              <a:rPr lang="en-US" altLang="en-US" sz="4000"/>
              <a:t>[</a:t>
            </a:r>
            <a:r>
              <a:rPr lang="en-US" altLang="zh-CN" sz="4000">
                <a:ea typeface="SimSun" pitchFamily="2" charset="-122"/>
              </a:rPr>
              <a:t>1</a:t>
            </a:r>
            <a:r>
              <a:rPr lang="en-US" altLang="en-US" sz="4000"/>
              <a:t>] </a:t>
            </a:r>
            <a:endParaRPr lang="en-US" altLang="en-US"/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zh-CN">
                <a:ea typeface="SimSun" pitchFamily="2" charset="-122"/>
              </a:rPr>
              <a:t>The most famous method</a:t>
            </a:r>
          </a:p>
          <a:p>
            <a:pPr eaLnBrk="1" hangingPunct="1"/>
            <a:r>
              <a:rPr lang="en-US" altLang="zh-CN">
                <a:ea typeface="SimSun" pitchFamily="2" charset="-122"/>
              </a:rPr>
              <a:t>Training may need weeks</a:t>
            </a:r>
          </a:p>
          <a:p>
            <a:pPr eaLnBrk="1" hangingPunct="1"/>
            <a:r>
              <a:rPr lang="en-US" altLang="zh-CN">
                <a:ea typeface="SimSun" pitchFamily="2" charset="-122"/>
              </a:rPr>
              <a:t>Recognition is very fast, e.g. real-time for digital cameras.</a:t>
            </a:r>
          </a:p>
          <a:p>
            <a:pPr eaLnBrk="1" hangingPunct="1"/>
            <a:r>
              <a:rPr lang="en-US" altLang="zh-CN">
                <a:ea typeface="SimSun" pitchFamily="2" charset="-122"/>
              </a:rPr>
              <a:t>Techniques</a:t>
            </a:r>
          </a:p>
          <a:p>
            <a:pPr marL="857250" lvl="1" indent="-514350" eaLnBrk="1" hangingPunct="1">
              <a:buFont typeface="Garamond" pitchFamily="18" charset="0"/>
              <a:buAutoNum type="arabicPeriod"/>
            </a:pPr>
            <a:r>
              <a:rPr lang="en-US" altLang="zh-CN">
                <a:ea typeface="SimSun" pitchFamily="2" charset="-122"/>
              </a:rPr>
              <a:t>Integral image for feature extraction</a:t>
            </a:r>
          </a:p>
          <a:p>
            <a:pPr marL="857250" lvl="1" indent="-514350" eaLnBrk="1" hangingPunct="1">
              <a:buFont typeface="Garamond" pitchFamily="18" charset="0"/>
              <a:buAutoNum type="arabicPeriod"/>
            </a:pPr>
            <a:r>
              <a:rPr lang="en-US" altLang="zh-CN">
                <a:ea typeface="SimSun" pitchFamily="2" charset="-122"/>
              </a:rPr>
              <a:t>Ada-Boost for face detection</a:t>
            </a:r>
          </a:p>
          <a:p>
            <a:pPr marL="857250" lvl="1" indent="-514350" eaLnBrk="1" hangingPunct="1">
              <a:buFont typeface="Garamond" pitchFamily="18" charset="0"/>
              <a:buAutoNum type="arabicPeriod"/>
            </a:pPr>
            <a:r>
              <a:rPr lang="en-US" altLang="zh-CN">
                <a:ea typeface="SimSun" pitchFamily="2" charset="-122"/>
              </a:rPr>
              <a:t>Attentional cascade for fast rejection of non-face sub-windows </a:t>
            </a:r>
          </a:p>
          <a:p>
            <a:pPr eaLnBrk="1" hangingPunct="1"/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C8DDD44-6171-4235-8A8F-E6F5974D2C7A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/>
              <a:t>The Viola and Jones method Technique 1:</a:t>
            </a:r>
            <a:endParaRPr lang="en-US" altLang="en-US"/>
          </a:p>
        </p:txBody>
      </p:sp>
      <p:sp>
        <p:nvSpPr>
          <p:cNvPr id="1024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Integral image for feature extraction</a:t>
            </a:r>
            <a:br>
              <a:rPr lang="en-US" altLang="zh-CN">
                <a:ea typeface="SimSun" pitchFamily="2" charset="-122"/>
              </a:rPr>
            </a:b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Object recogntiion (for 22-23) v230607d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D0F5D43-AB3B-4CC4-A1BC-347243B8E6DB}" type="slidenum">
              <a:rPr lang="en-US" altLang="en-US" sz="1200">
                <a:latin typeface="Garamond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1|0.2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1|0.2|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6892</Words>
  <Application>Microsoft Office PowerPoint</Application>
  <PresentationFormat>On-screen Show (4:3)</PresentationFormat>
  <Paragraphs>1250</Paragraphs>
  <Slides>54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Calibri</vt:lpstr>
      <vt:lpstr>Courier New</vt:lpstr>
      <vt:lpstr>Garamond</vt:lpstr>
      <vt:lpstr>Times New Roman</vt:lpstr>
      <vt:lpstr>Wingdings</vt:lpstr>
      <vt:lpstr>Office Theme</vt:lpstr>
      <vt:lpstr>Equation</vt:lpstr>
      <vt:lpstr>Ch. 7: Face detection</vt:lpstr>
      <vt:lpstr>Introduction</vt:lpstr>
      <vt:lpstr>Face detection [1]</vt:lpstr>
      <vt:lpstr>Evaluation of face detection</vt:lpstr>
      <vt:lpstr>Example</vt:lpstr>
      <vt:lpstr>Class exercise 1</vt:lpstr>
      <vt:lpstr>Answer: Class exercise 1</vt:lpstr>
      <vt:lpstr>The Viola and Jones method [1] </vt:lpstr>
      <vt:lpstr>The Viola and Jones method Technique 1:</vt:lpstr>
      <vt:lpstr>Image Features ref[3]</vt:lpstr>
      <vt:lpstr>Example</vt:lpstr>
      <vt:lpstr>Class exercise   2</vt:lpstr>
      <vt:lpstr>Answer: Class exercise 2</vt:lpstr>
      <vt:lpstr>How to find features faster? Integral images fast calculation method [Lazebnik09 ] </vt:lpstr>
      <vt:lpstr>Examples on integral image </vt:lpstr>
      <vt:lpstr>Computing the integral image [Lazebnik09 ] </vt:lpstr>
      <vt:lpstr>Calculate sum within a rectangle </vt:lpstr>
      <vt:lpstr>Why do we need to find pixel sum of rectangles? Answer: We want to get face features</vt:lpstr>
      <vt:lpstr>Face feature and example </vt:lpstr>
      <vt:lpstr>Definition:  Area_X  = sum of pixels in the rectangular area from the left-top corner to pixel X  (including the top left corner and pixel X).  </vt:lpstr>
      <vt:lpstr>Class exercise   3  Definition: Area at X =pixel sum of the area from top-left corner to X= Area_X</vt:lpstr>
      <vt:lpstr> Answer: Class exercise 3  Definition: Area at X =pixel sum of the area from top-left corner to X= Area_X</vt:lpstr>
      <vt:lpstr>Basic types of Rectangular Features  for (white_area)-(gray_area)</vt:lpstr>
      <vt:lpstr>Faces can be any sizes,  </vt:lpstr>
      <vt:lpstr>Class exercise   4 Feature selection [Lazebnik09 ] </vt:lpstr>
      <vt:lpstr>Answer: class exercise 4 Feature selection [Lazebnik09 ] </vt:lpstr>
      <vt:lpstr>Class exercise   5a,b,c : Features in a NxN window </vt:lpstr>
      <vt:lpstr>Answer for 5a</vt:lpstr>
      <vt:lpstr>Answer Class exercise   5b(i) : How many type 1 features in a 24x24 (pixel) window?  We see that win_width=24, win_height=24,</vt:lpstr>
      <vt:lpstr>Answer Class exercise   5b(ii) : How many type 3 features in a 24x24 (pixel) window? </vt:lpstr>
      <vt:lpstr>Answer Exercise   5b(iii) : How many type 5 features in a 24x24 (pixel) window? </vt:lpstr>
      <vt:lpstr>Answer for Exercise   5(iv) and   6:Matlab: for a 24x24 windows, add all types N_type1x2+N_type3x2+N_type5=(43200x2+27600x2+20736)=162336  </vt:lpstr>
      <vt:lpstr>Class exercise   6</vt:lpstr>
      <vt:lpstr>The Viola and Jones method Technique 2:</vt:lpstr>
      <vt:lpstr>Class exercise   7: The detection challenge</vt:lpstr>
      <vt:lpstr>Answer   7:  The detection challenge</vt:lpstr>
      <vt:lpstr>Solution to make it efficient</vt:lpstr>
      <vt:lpstr>Boosting for face detection</vt:lpstr>
      <vt:lpstr>Face detection using Adaboost</vt:lpstr>
      <vt:lpstr>Boosting for face detection [viola2004] </vt:lpstr>
      <vt:lpstr>Boosting for face detection</vt:lpstr>
      <vt:lpstr>The Viola and Jones method Technique 3:</vt:lpstr>
      <vt:lpstr>To improve false positive rate: Attentional cascade</vt:lpstr>
      <vt:lpstr> An example</vt:lpstr>
      <vt:lpstr>Class exercise   8a,b,c : Attentional cascade</vt:lpstr>
      <vt:lpstr>Answer: Class exercise  8a,b,c: Attentional cascade</vt:lpstr>
      <vt:lpstr>Attentional cascade [Viola2004] </vt:lpstr>
      <vt:lpstr>Detection process in practice [smyth2007]</vt:lpstr>
      <vt:lpstr>Summary</vt:lpstr>
      <vt:lpstr>Additional Exercise A1 </vt:lpstr>
      <vt:lpstr>Answer for A1</vt:lpstr>
      <vt:lpstr>Additional exercise: A2</vt:lpstr>
      <vt:lpstr>Answer: ex for A2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7: Face detection</dc:title>
  <cp:lastModifiedBy>Kin Hong Wong (CCO)</cp:lastModifiedBy>
  <cp:revision>7</cp:revision>
  <dcterms:modified xsi:type="dcterms:W3CDTF">2023-06-07T07:49:01Z</dcterms:modified>
</cp:coreProperties>
</file>