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58" r:id="rId1"/>
  </p:sldMasterIdLst>
  <p:notesMasterIdLst>
    <p:notesMasterId r:id="rId58"/>
  </p:notesMasterIdLst>
  <p:handoutMasterIdLst>
    <p:handoutMasterId r:id="rId59"/>
  </p:handoutMasterIdLst>
  <p:sldIdLst>
    <p:sldId id="399" r:id="rId2"/>
    <p:sldId id="276" r:id="rId3"/>
    <p:sldId id="453" r:id="rId4"/>
    <p:sldId id="479" r:id="rId5"/>
    <p:sldId id="480" r:id="rId6"/>
    <p:sldId id="263" r:id="rId7"/>
    <p:sldId id="454" r:id="rId8"/>
    <p:sldId id="262" r:id="rId9"/>
    <p:sldId id="296" r:id="rId10"/>
    <p:sldId id="421" r:id="rId11"/>
    <p:sldId id="431" r:id="rId12"/>
    <p:sldId id="485" r:id="rId13"/>
    <p:sldId id="545" r:id="rId14"/>
    <p:sldId id="512" r:id="rId15"/>
    <p:sldId id="539" r:id="rId16"/>
    <p:sldId id="514" r:id="rId17"/>
    <p:sldId id="455" r:id="rId18"/>
    <p:sldId id="515" r:id="rId19"/>
    <p:sldId id="403" r:id="rId20"/>
    <p:sldId id="460" r:id="rId21"/>
    <p:sldId id="461" r:id="rId22"/>
    <p:sldId id="486" r:id="rId23"/>
    <p:sldId id="540" r:id="rId24"/>
    <p:sldId id="264" r:id="rId25"/>
    <p:sldId id="279" r:id="rId26"/>
    <p:sldId id="516" r:id="rId27"/>
    <p:sldId id="428" r:id="rId28"/>
    <p:sldId id="434" r:id="rId29"/>
    <p:sldId id="544" r:id="rId30"/>
    <p:sldId id="541" r:id="rId31"/>
    <p:sldId id="362" r:id="rId32"/>
    <p:sldId id="432" r:id="rId33"/>
    <p:sldId id="433" r:id="rId34"/>
    <p:sldId id="301" r:id="rId35"/>
    <p:sldId id="363" r:id="rId36"/>
    <p:sldId id="349" r:id="rId37"/>
    <p:sldId id="546" r:id="rId38"/>
    <p:sldId id="542" r:id="rId39"/>
    <p:sldId id="528" r:id="rId40"/>
    <p:sldId id="529" r:id="rId41"/>
    <p:sldId id="484" r:id="rId42"/>
    <p:sldId id="467" r:id="rId43"/>
    <p:sldId id="535" r:id="rId44"/>
    <p:sldId id="470" r:id="rId45"/>
    <p:sldId id="471" r:id="rId46"/>
    <p:sldId id="469" r:id="rId47"/>
    <p:sldId id="472" r:id="rId48"/>
    <p:sldId id="475" r:id="rId49"/>
    <p:sldId id="549" r:id="rId50"/>
    <p:sldId id="547" r:id="rId51"/>
    <p:sldId id="531" r:id="rId52"/>
    <p:sldId id="543" r:id="rId53"/>
    <p:sldId id="511" r:id="rId54"/>
    <p:sldId id="536" r:id="rId55"/>
    <p:sldId id="537" r:id="rId56"/>
    <p:sldId id="538" r:id="rId57"/>
  </p:sldIdLst>
  <p:sldSz cx="9902825" cy="6858000"/>
  <p:notesSz cx="6799263" cy="99044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5pPr>
    <a:lvl6pPr marL="2286000" algn="l" defTabSz="914400" rtl="0" eaLnBrk="1" latinLnBrk="0" hangingPunct="1">
      <a:defRPr kern="1200">
        <a:solidFill>
          <a:schemeClr val="tx1"/>
        </a:solidFill>
        <a:latin typeface="Verdana" pitchFamily="34" charset="0"/>
        <a:ea typeface="新細明體" pitchFamily="18" charset="-120"/>
        <a:cs typeface="+mn-cs"/>
      </a:defRPr>
    </a:lvl6pPr>
    <a:lvl7pPr marL="2743200" algn="l" defTabSz="914400" rtl="0" eaLnBrk="1" latinLnBrk="0" hangingPunct="1">
      <a:defRPr kern="1200">
        <a:solidFill>
          <a:schemeClr val="tx1"/>
        </a:solidFill>
        <a:latin typeface="Verdana" pitchFamily="34" charset="0"/>
        <a:ea typeface="新細明體" pitchFamily="18" charset="-120"/>
        <a:cs typeface="+mn-cs"/>
      </a:defRPr>
    </a:lvl7pPr>
    <a:lvl8pPr marL="3200400" algn="l" defTabSz="914400" rtl="0" eaLnBrk="1" latinLnBrk="0" hangingPunct="1">
      <a:defRPr kern="1200">
        <a:solidFill>
          <a:schemeClr val="tx1"/>
        </a:solidFill>
        <a:latin typeface="Verdana" pitchFamily="34" charset="0"/>
        <a:ea typeface="新細明體" pitchFamily="18" charset="-120"/>
        <a:cs typeface="+mn-cs"/>
      </a:defRPr>
    </a:lvl8pPr>
    <a:lvl9pPr marL="3657600" algn="l" defTabSz="914400" rtl="0" eaLnBrk="1" latinLnBrk="0" hangingPunct="1">
      <a:defRPr kern="1200">
        <a:solidFill>
          <a:schemeClr val="tx1"/>
        </a:solidFill>
        <a:latin typeface="Verdan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2324">
          <p15:clr>
            <a:srgbClr val="A4A3A4"/>
          </p15:clr>
        </p15:guide>
        <p15:guide id="2" pos="3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8" d="100"/>
          <a:sy n="128" d="100"/>
        </p:scale>
        <p:origin x="144" y="180"/>
      </p:cViewPr>
      <p:guideLst>
        <p:guide orient="horz" pos="2160"/>
        <p:guide pos="311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324"/>
        <p:guide pos="3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5400" y="7938"/>
            <a:ext cx="29146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37" tIns="0" rIns="19437" bIns="0" numCol="1" anchor="t" anchorCtr="0" compatLnSpc="1">
            <a:prstTxWarp prst="textNoShape">
              <a:avLst/>
            </a:prstTxWarp>
          </a:bodyPr>
          <a:lstStyle>
            <a:lvl1pPr defTabSz="933450">
              <a:defRPr sz="1000" i="1">
                <a:latin typeface="Times New Roman" pitchFamily="18" charset="0"/>
              </a:defRPr>
            </a:lvl1pPr>
          </a:lstStyle>
          <a:p>
            <a:r>
              <a:rPr lang="zh-TW" altLang="en-US"/>
              <a:t>Dr. K.H. Wong, Introduction  to Speech Processing </a:t>
            </a:r>
            <a:endParaRPr lang="en-US" altLang="zh-TW"/>
          </a:p>
        </p:txBody>
      </p:sp>
      <p:sp>
        <p:nvSpPr>
          <p:cNvPr id="4099" name="Rectangle 3"/>
          <p:cNvSpPr>
            <a:spLocks noGrp="1" noChangeArrowheads="1"/>
          </p:cNvSpPr>
          <p:nvPr>
            <p:ph type="dt" sz="quarter" idx="1"/>
          </p:nvPr>
        </p:nvSpPr>
        <p:spPr bwMode="auto">
          <a:xfrm>
            <a:off x="3857625" y="7938"/>
            <a:ext cx="29146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37" tIns="0" rIns="19437" bIns="0" numCol="1" anchor="t" anchorCtr="0" compatLnSpc="1">
            <a:prstTxWarp prst="textNoShape">
              <a:avLst/>
            </a:prstTxWarp>
          </a:bodyPr>
          <a:lstStyle>
            <a:lvl1pPr algn="r" defTabSz="933450">
              <a:defRPr sz="1000" i="1">
                <a:latin typeface="Times New Roman" pitchFamily="18" charset="0"/>
              </a:defRPr>
            </a:lvl1pPr>
          </a:lstStyle>
          <a:p>
            <a:endParaRPr lang="en-US" altLang="zh-TW"/>
          </a:p>
        </p:txBody>
      </p:sp>
      <p:sp>
        <p:nvSpPr>
          <p:cNvPr id="4100" name="Rectangle 4"/>
          <p:cNvSpPr>
            <a:spLocks noGrp="1" noChangeArrowheads="1"/>
          </p:cNvSpPr>
          <p:nvPr>
            <p:ph type="ftr" sz="quarter" idx="2"/>
          </p:nvPr>
        </p:nvSpPr>
        <p:spPr bwMode="auto">
          <a:xfrm>
            <a:off x="25400" y="9440863"/>
            <a:ext cx="29146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37" tIns="0" rIns="19437" bIns="0" numCol="1" anchor="b" anchorCtr="0" compatLnSpc="1">
            <a:prstTxWarp prst="textNoShape">
              <a:avLst/>
            </a:prstTxWarp>
          </a:bodyPr>
          <a:lstStyle>
            <a:lvl1pPr defTabSz="933450">
              <a:defRPr sz="1000" i="1">
                <a:latin typeface="Times New Roman" pitchFamily="18" charset="0"/>
              </a:defRPr>
            </a:lvl1pPr>
          </a:lstStyle>
          <a:p>
            <a:r>
              <a:rPr lang="zh-TW" altLang="en-US"/>
              <a:t>V.74d</a:t>
            </a:r>
            <a:endParaRPr lang="en-US" altLang="zh-TW"/>
          </a:p>
        </p:txBody>
      </p:sp>
      <p:sp>
        <p:nvSpPr>
          <p:cNvPr id="4101" name="Rectangle 5"/>
          <p:cNvSpPr>
            <a:spLocks noGrp="1" noChangeArrowheads="1"/>
          </p:cNvSpPr>
          <p:nvPr>
            <p:ph type="sldNum" sz="quarter" idx="3"/>
          </p:nvPr>
        </p:nvSpPr>
        <p:spPr bwMode="auto">
          <a:xfrm>
            <a:off x="3857625" y="9440863"/>
            <a:ext cx="29146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37" tIns="0" rIns="19437" bIns="0" numCol="1" anchor="b" anchorCtr="0" compatLnSpc="1">
            <a:prstTxWarp prst="textNoShape">
              <a:avLst/>
            </a:prstTxWarp>
          </a:bodyPr>
          <a:lstStyle>
            <a:lvl1pPr algn="r" defTabSz="933450">
              <a:defRPr sz="1000" i="1">
                <a:latin typeface="Times New Roman" pitchFamily="18" charset="0"/>
              </a:defRPr>
            </a:lvl1pPr>
          </a:lstStyle>
          <a:p>
            <a:fld id="{16AEF539-1591-4D99-B140-62B1A5DAAADF}" type="slidenum">
              <a:rPr lang="zh-TW" altLang="en-US"/>
              <a:pPr/>
              <a:t>‹#›</a:t>
            </a:fld>
            <a:endParaRPr lang="en-US" altLang="zh-TW"/>
          </a:p>
        </p:txBody>
      </p:sp>
    </p:spTree>
    <p:extLst>
      <p:ext uri="{BB962C8B-B14F-4D97-AF65-F5344CB8AC3E}">
        <p14:creationId xmlns:p14="http://schemas.microsoft.com/office/powerpoint/2010/main" val="2082125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46401" cy="4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37" tIns="0" rIns="19437" bIns="0" numCol="1" anchor="t" anchorCtr="0" compatLnSpc="1">
            <a:prstTxWarp prst="textNoShape">
              <a:avLst/>
            </a:prstTxWarp>
          </a:bodyPr>
          <a:lstStyle>
            <a:lvl1pPr defTabSz="933450">
              <a:defRPr sz="1000" i="1">
                <a:latin typeface="Times New Roman" pitchFamily="18" charset="0"/>
              </a:defRPr>
            </a:lvl1pPr>
          </a:lstStyle>
          <a:p>
            <a:r>
              <a:rPr lang="zh-TW" altLang="en-US"/>
              <a:t>Dr. K.H. Wong, Introduction  to Speech Processing </a:t>
            </a:r>
            <a:endParaRPr lang="en-US" altLang="zh-TW"/>
          </a:p>
        </p:txBody>
      </p:sp>
      <p:sp>
        <p:nvSpPr>
          <p:cNvPr id="2051" name="Rectangle 3"/>
          <p:cNvSpPr>
            <a:spLocks noGrp="1" noChangeArrowheads="1"/>
          </p:cNvSpPr>
          <p:nvPr>
            <p:ph type="dt" idx="1"/>
          </p:nvPr>
        </p:nvSpPr>
        <p:spPr bwMode="auto">
          <a:xfrm>
            <a:off x="3852863" y="-1588"/>
            <a:ext cx="2946400" cy="4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37" tIns="0" rIns="19437" bIns="0" numCol="1" anchor="t" anchorCtr="0" compatLnSpc="1">
            <a:prstTxWarp prst="textNoShape">
              <a:avLst/>
            </a:prstTxWarp>
          </a:bodyPr>
          <a:lstStyle>
            <a:lvl1pPr algn="r" defTabSz="933450">
              <a:defRPr sz="1000" i="1">
                <a:latin typeface="Times New Roman" pitchFamily="18" charset="0"/>
              </a:defRPr>
            </a:lvl1pPr>
          </a:lstStyle>
          <a:p>
            <a:endParaRPr lang="en-US" altLang="zh-TW"/>
          </a:p>
        </p:txBody>
      </p:sp>
      <p:sp>
        <p:nvSpPr>
          <p:cNvPr id="54276" name="Rectangle 4"/>
          <p:cNvSpPr>
            <a:spLocks noGrp="1" noRot="1" noChangeAspect="1" noChangeArrowheads="1" noTextEdit="1"/>
          </p:cNvSpPr>
          <p:nvPr>
            <p:ph type="sldImg" idx="2"/>
          </p:nvPr>
        </p:nvSpPr>
        <p:spPr bwMode="auto">
          <a:xfrm>
            <a:off x="731838" y="752475"/>
            <a:ext cx="5334000" cy="3695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4875" y="4705350"/>
            <a:ext cx="49879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44" tIns="46973" rIns="93944" bIns="46973"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054" name="Rectangle 6"/>
          <p:cNvSpPr>
            <a:spLocks noGrp="1" noChangeArrowheads="1"/>
          </p:cNvSpPr>
          <p:nvPr>
            <p:ph type="ftr" sz="quarter" idx="4"/>
          </p:nvPr>
        </p:nvSpPr>
        <p:spPr bwMode="auto">
          <a:xfrm>
            <a:off x="-1588" y="9407525"/>
            <a:ext cx="2946401"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37" tIns="0" rIns="19437" bIns="0" numCol="1" anchor="b" anchorCtr="0" compatLnSpc="1">
            <a:prstTxWarp prst="textNoShape">
              <a:avLst/>
            </a:prstTxWarp>
          </a:bodyPr>
          <a:lstStyle>
            <a:lvl1pPr defTabSz="933450">
              <a:defRPr sz="1000" i="1">
                <a:latin typeface="Times New Roman" pitchFamily="18" charset="0"/>
              </a:defRPr>
            </a:lvl1pPr>
          </a:lstStyle>
          <a:p>
            <a:r>
              <a:rPr lang="zh-TW" altLang="en-US"/>
              <a:t>V.74d</a:t>
            </a:r>
            <a:endParaRPr lang="en-US" altLang="zh-TW"/>
          </a:p>
        </p:txBody>
      </p:sp>
      <p:sp>
        <p:nvSpPr>
          <p:cNvPr id="2055" name="Rectangle 7"/>
          <p:cNvSpPr>
            <a:spLocks noGrp="1" noChangeArrowheads="1"/>
          </p:cNvSpPr>
          <p:nvPr>
            <p:ph type="sldNum" sz="quarter" idx="5"/>
          </p:nvPr>
        </p:nvSpPr>
        <p:spPr bwMode="auto">
          <a:xfrm>
            <a:off x="3852863" y="9407525"/>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37" tIns="0" rIns="19437" bIns="0" numCol="1" anchor="b" anchorCtr="0" compatLnSpc="1">
            <a:prstTxWarp prst="textNoShape">
              <a:avLst/>
            </a:prstTxWarp>
          </a:bodyPr>
          <a:lstStyle>
            <a:lvl1pPr algn="r" defTabSz="933450">
              <a:defRPr sz="1000" i="1">
                <a:latin typeface="Times New Roman" pitchFamily="18" charset="0"/>
              </a:defRPr>
            </a:lvl1pPr>
          </a:lstStyle>
          <a:p>
            <a:fld id="{51ED594A-E5E4-44B7-BEE1-68DA44E73875}" type="slidenum">
              <a:rPr lang="zh-TW" altLang="en-US"/>
              <a:pPr/>
              <a:t>‹#›</a:t>
            </a:fld>
            <a:endParaRPr lang="en-US" altLang="zh-TW"/>
          </a:p>
        </p:txBody>
      </p:sp>
    </p:spTree>
    <p:extLst>
      <p:ext uri="{BB962C8B-B14F-4D97-AF65-F5344CB8AC3E}">
        <p14:creationId xmlns:p14="http://schemas.microsoft.com/office/powerpoint/2010/main" val="423589466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1</a:t>
            </a:fld>
            <a:endParaRPr lang="en-US" altLang="zh-TW"/>
          </a:p>
        </p:txBody>
      </p:sp>
    </p:spTree>
    <p:extLst>
      <p:ext uri="{BB962C8B-B14F-4D97-AF65-F5344CB8AC3E}">
        <p14:creationId xmlns:p14="http://schemas.microsoft.com/office/powerpoint/2010/main" val="228458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rPr>
            </a:br>
            <a:endParaRPr lang="en-US" dirty="0">
              <a:effectLst/>
            </a:endParaRPr>
          </a:p>
          <a:p>
            <a:r>
              <a:rPr lang="en-US" dirty="0">
                <a:effectLst/>
              </a:rPr>
              <a:t>\begin{equation}\label{eq3_LPC1}</a:t>
            </a:r>
          </a:p>
          <a:p>
            <a:r>
              <a:rPr lang="en-US" dirty="0">
                <a:effectLst/>
              </a:rPr>
              <a:t>\begin{split}</a:t>
            </a:r>
          </a:p>
          <a:p>
            <a:r>
              <a:rPr lang="en-US" dirty="0">
                <a:effectLst/>
              </a:rPr>
              <a:t>&amp;\text{The predicted value } </a:t>
            </a:r>
            <a:r>
              <a:rPr lang="en-US" dirty="0" err="1">
                <a:effectLst/>
              </a:rPr>
              <a:t>s_n</a:t>
            </a:r>
            <a:r>
              <a:rPr lang="en-US" dirty="0">
                <a:effectLst/>
              </a:rPr>
              <a:t> \text{ is denoted by }\tilde{s}_n\\</a:t>
            </a:r>
          </a:p>
          <a:p>
            <a:r>
              <a:rPr lang="en-US" dirty="0">
                <a:effectLst/>
              </a:rPr>
              <a:t>&amp;\tilde{s}_n=a_1s_{n-1}+a_2s_{n-2}+...+</a:t>
            </a:r>
            <a:r>
              <a:rPr lang="en-US" dirty="0" err="1">
                <a:effectLst/>
              </a:rPr>
              <a:t>a_ps</a:t>
            </a:r>
            <a:r>
              <a:rPr lang="en-US" dirty="0">
                <a:effectLst/>
              </a:rPr>
              <a:t>_{n-p}---(*)\\</a:t>
            </a:r>
          </a:p>
          <a:p>
            <a:r>
              <a:rPr lang="en-US" dirty="0">
                <a:effectLst/>
              </a:rPr>
              <a:t>&amp;\text{predicted error }\\</a:t>
            </a:r>
          </a:p>
          <a:p>
            <a:r>
              <a:rPr lang="en-US" dirty="0">
                <a:effectLst/>
              </a:rPr>
              <a:t>&amp;</a:t>
            </a:r>
            <a:r>
              <a:rPr lang="en-US" dirty="0" err="1">
                <a:effectLst/>
              </a:rPr>
              <a:t>e_n</a:t>
            </a:r>
            <a:r>
              <a:rPr lang="en-US" dirty="0">
                <a:effectLst/>
              </a:rPr>
              <a:t>=</a:t>
            </a:r>
            <a:r>
              <a:rPr lang="en-US" dirty="0" err="1">
                <a:effectLst/>
              </a:rPr>
              <a:t>s_n</a:t>
            </a:r>
            <a:r>
              <a:rPr lang="en-US" dirty="0">
                <a:effectLst/>
              </a:rPr>
              <a:t>-\tilde{s}, \text{from} (*)\\</a:t>
            </a:r>
          </a:p>
          <a:p>
            <a:r>
              <a:rPr lang="en-US" dirty="0">
                <a:effectLst/>
              </a:rPr>
              <a:t>&amp;</a:t>
            </a:r>
            <a:r>
              <a:rPr lang="en-US" dirty="0" err="1">
                <a:effectLst/>
              </a:rPr>
              <a:t>e_n</a:t>
            </a:r>
            <a:r>
              <a:rPr lang="en-US" dirty="0">
                <a:effectLst/>
              </a:rPr>
              <a:t>=</a:t>
            </a:r>
            <a:r>
              <a:rPr lang="en-US" dirty="0" err="1">
                <a:effectLst/>
              </a:rPr>
              <a:t>s_n</a:t>
            </a:r>
            <a:r>
              <a:rPr lang="en-US" dirty="0">
                <a:effectLst/>
              </a:rPr>
              <a:t>-(a_1s_{n-1}+a_2s_{n-2}+...+</a:t>
            </a:r>
            <a:r>
              <a:rPr lang="en-US" dirty="0" err="1">
                <a:effectLst/>
              </a:rPr>
              <a:t>a_ps</a:t>
            </a:r>
            <a:r>
              <a:rPr lang="en-US" dirty="0">
                <a:effectLst/>
              </a:rPr>
              <a:t>_{n-p})\\</a:t>
            </a:r>
          </a:p>
          <a:p>
            <a:r>
              <a:rPr lang="en-US" dirty="0">
                <a:effectLst/>
              </a:rPr>
              <a:t>&amp;</a:t>
            </a:r>
            <a:r>
              <a:rPr lang="en-US" dirty="0" err="1">
                <a:effectLst/>
              </a:rPr>
              <a:t>e_n</a:t>
            </a:r>
            <a:r>
              <a:rPr lang="en-US" dirty="0">
                <a:effectLst/>
              </a:rPr>
              <a:t>=</a:t>
            </a:r>
            <a:r>
              <a:rPr lang="en-US" dirty="0" err="1">
                <a:effectLst/>
              </a:rPr>
              <a:t>s_n</a:t>
            </a:r>
            <a:r>
              <a:rPr lang="en-US" dirty="0">
                <a:effectLst/>
              </a:rPr>
              <a:t>-\sum_{</a:t>
            </a:r>
            <a:r>
              <a:rPr lang="en-US" dirty="0" err="1">
                <a:effectLst/>
              </a:rPr>
              <a:t>i</a:t>
            </a:r>
            <a:r>
              <a:rPr lang="en-US" dirty="0">
                <a:effectLst/>
              </a:rPr>
              <a:t>=1}^{</a:t>
            </a:r>
            <a:r>
              <a:rPr lang="en-US" dirty="0" err="1">
                <a:effectLst/>
              </a:rPr>
              <a:t>i</a:t>
            </a:r>
            <a:r>
              <a:rPr lang="en-US" dirty="0">
                <a:effectLst/>
              </a:rPr>
              <a:t>=p}</a:t>
            </a:r>
            <a:r>
              <a:rPr lang="en-US" dirty="0" err="1">
                <a:effectLst/>
              </a:rPr>
              <a:t>a_is</a:t>
            </a:r>
            <a:r>
              <a:rPr lang="en-US" dirty="0">
                <a:effectLst/>
              </a:rPr>
              <a:t>_{n-</a:t>
            </a:r>
            <a:r>
              <a:rPr lang="en-US" dirty="0" err="1">
                <a:effectLst/>
              </a:rPr>
              <a:t>i</a:t>
            </a:r>
            <a:r>
              <a:rPr lang="en-US" dirty="0">
                <a:effectLst/>
              </a:rPr>
              <a:t>},\\</a:t>
            </a:r>
          </a:p>
          <a:p>
            <a:r>
              <a:rPr lang="en-US" dirty="0">
                <a:effectLst/>
              </a:rPr>
              <a:t>&amp;\text{So the whole frame from n=0 to N-1}\\</a:t>
            </a:r>
          </a:p>
          <a:p>
            <a:r>
              <a:rPr lang="en-US" dirty="0">
                <a:effectLst/>
              </a:rPr>
              <a:t>&amp;E=\sum_{n=1}^{n=N-1}{(</a:t>
            </a:r>
            <a:r>
              <a:rPr lang="en-US" dirty="0" err="1">
                <a:effectLst/>
              </a:rPr>
              <a:t>e_n</a:t>
            </a:r>
            <a:r>
              <a:rPr lang="en-US" dirty="0">
                <a:effectLst/>
              </a:rPr>
              <a:t>)}^2=\sum_{n=1}^{n=N-1}{\left( </a:t>
            </a:r>
            <a:r>
              <a:rPr lang="en-US" dirty="0" err="1">
                <a:effectLst/>
              </a:rPr>
              <a:t>s_n</a:t>
            </a:r>
            <a:r>
              <a:rPr lang="en-US" dirty="0">
                <a:effectLst/>
              </a:rPr>
              <a:t>-\sum_{</a:t>
            </a:r>
            <a:r>
              <a:rPr lang="en-US" dirty="0" err="1">
                <a:effectLst/>
              </a:rPr>
              <a:t>i</a:t>
            </a:r>
            <a:r>
              <a:rPr lang="en-US" dirty="0">
                <a:effectLst/>
              </a:rPr>
              <a:t>=1}^{</a:t>
            </a:r>
            <a:r>
              <a:rPr lang="en-US" dirty="0" err="1">
                <a:effectLst/>
              </a:rPr>
              <a:t>i</a:t>
            </a:r>
            <a:r>
              <a:rPr lang="en-US" dirty="0">
                <a:effectLst/>
              </a:rPr>
              <a:t>=p}</a:t>
            </a:r>
            <a:r>
              <a:rPr lang="en-US" dirty="0" err="1">
                <a:effectLst/>
              </a:rPr>
              <a:t>a_is</a:t>
            </a:r>
            <a:r>
              <a:rPr lang="en-US" dirty="0">
                <a:effectLst/>
              </a:rPr>
              <a:t>_{n-</a:t>
            </a:r>
            <a:r>
              <a:rPr lang="en-US" dirty="0" err="1">
                <a:effectLst/>
              </a:rPr>
              <a:t>i</a:t>
            </a:r>
            <a:r>
              <a:rPr lang="en-US" dirty="0">
                <a:effectLst/>
              </a:rPr>
              <a:t>} \right) }^2\\</a:t>
            </a:r>
          </a:p>
          <a:p>
            <a:r>
              <a:rPr lang="en-US" dirty="0">
                <a:effectLst/>
              </a:rPr>
              <a:t>&amp;\text{To find } a_{</a:t>
            </a:r>
            <a:r>
              <a:rPr lang="en-US" dirty="0" err="1">
                <a:effectLst/>
              </a:rPr>
              <a:t>i</a:t>
            </a:r>
            <a:r>
              <a:rPr lang="en-US" dirty="0">
                <a:effectLst/>
              </a:rPr>
              <a:t>=1,2,...p} \text{ that generate } E_{min}, \text{solve }\</a:t>
            </a:r>
            <a:r>
              <a:rPr lang="en-US" dirty="0" err="1">
                <a:effectLst/>
              </a:rPr>
              <a:t>frac</a:t>
            </a:r>
            <a:r>
              <a:rPr lang="en-US" dirty="0">
                <a:effectLst/>
              </a:rPr>
              <a:t>{\partial E}{\partial </a:t>
            </a:r>
            <a:r>
              <a:rPr lang="en-US" dirty="0" err="1">
                <a:effectLst/>
              </a:rPr>
              <a:t>a_i</a:t>
            </a:r>
            <a:r>
              <a:rPr lang="en-US" dirty="0">
                <a:effectLst/>
              </a:rPr>
              <a:t>}=0 \text{ for all </a:t>
            </a:r>
            <a:r>
              <a:rPr lang="en-US" dirty="0" err="1">
                <a:effectLst/>
              </a:rPr>
              <a:t>i</a:t>
            </a:r>
            <a:r>
              <a:rPr lang="en-US" dirty="0">
                <a:effectLst/>
              </a:rPr>
              <a:t>=1,2,...,p}</a:t>
            </a:r>
          </a:p>
          <a:p>
            <a:r>
              <a:rPr lang="en-US" dirty="0">
                <a:effectLst/>
              </a:rPr>
              <a:t>\end{split}</a:t>
            </a:r>
          </a:p>
          <a:p>
            <a:r>
              <a:rPr lang="en-US" dirty="0">
                <a:effectLst/>
              </a:rPr>
              <a:t>\end{equation}</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32</a:t>
            </a:fld>
            <a:endParaRPr lang="en-US" altLang="zh-TW"/>
          </a:p>
        </p:txBody>
      </p:sp>
    </p:spTree>
    <p:extLst>
      <p:ext uri="{BB962C8B-B14F-4D97-AF65-F5344CB8AC3E}">
        <p14:creationId xmlns:p14="http://schemas.microsoft.com/office/powerpoint/2010/main" val="3750523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\begin{equation}\label{eq3_LPC2}</a:t>
            </a:r>
          </a:p>
          <a:p>
            <a:r>
              <a:rPr lang="en-US" dirty="0">
                <a:effectLst/>
              </a:rPr>
              <a:t>\begin{split}</a:t>
            </a:r>
          </a:p>
          <a:p>
            <a:r>
              <a:rPr lang="en-US" dirty="0">
                <a:effectLst/>
              </a:rPr>
              <a:t>%</a:t>
            </a:r>
          </a:p>
          <a:p>
            <a:r>
              <a:rPr lang="en-US" dirty="0">
                <a:effectLst/>
              </a:rPr>
              <a:t>&amp;\begin{</a:t>
            </a:r>
            <a:r>
              <a:rPr lang="en-US" dirty="0" err="1">
                <a:effectLst/>
              </a:rPr>
              <a:t>bmatrix</a:t>
            </a:r>
            <a:r>
              <a:rPr lang="en-US" dirty="0">
                <a:effectLst/>
              </a:rPr>
              <a:t>}</a:t>
            </a:r>
          </a:p>
          <a:p>
            <a:r>
              <a:rPr lang="en-US" dirty="0">
                <a:effectLst/>
              </a:rPr>
              <a:t>r_0 &amp; r_1 &amp; r_2 &amp; ..., &amp; r_{p-1} \\</a:t>
            </a:r>
          </a:p>
          <a:p>
            <a:r>
              <a:rPr lang="en-US" dirty="0">
                <a:effectLst/>
              </a:rPr>
              <a:t>r_1 &amp; r_0 &amp; r_1 &amp; ..., &amp; r_{p-2} \\</a:t>
            </a:r>
          </a:p>
          <a:p>
            <a:r>
              <a:rPr lang="en-US" dirty="0">
                <a:effectLst/>
              </a:rPr>
              <a:t>r_2 &amp; r_1 &amp; r_0 &amp; ..., &amp; r_{p-3} \\</a:t>
            </a:r>
          </a:p>
          <a:p>
            <a:r>
              <a:rPr lang="en-US" dirty="0">
                <a:effectLst/>
              </a:rPr>
              <a:t>: &amp; : &amp; : &amp; ..., &amp; : \\</a:t>
            </a:r>
          </a:p>
          <a:p>
            <a:r>
              <a:rPr lang="en-US" dirty="0">
                <a:effectLst/>
              </a:rPr>
              <a:t>r_{p-1} &amp; r_{p-2} &amp; r_{p-3} &amp; ..., &amp; r_0 </a:t>
            </a:r>
          </a:p>
          <a:p>
            <a:r>
              <a:rPr lang="en-US" dirty="0">
                <a:effectLst/>
              </a:rPr>
              <a:t>\end{</a:t>
            </a:r>
            <a:r>
              <a:rPr lang="en-US" dirty="0" err="1">
                <a:effectLst/>
              </a:rPr>
              <a:t>bmatrix</a:t>
            </a:r>
            <a:r>
              <a:rPr lang="en-US" dirty="0">
                <a:effectLst/>
              </a:rPr>
              <a:t>}</a:t>
            </a:r>
          </a:p>
          <a:p>
            <a:r>
              <a:rPr lang="en-US" dirty="0">
                <a:effectLst/>
              </a:rPr>
              <a:t>%</a:t>
            </a:r>
          </a:p>
          <a:p>
            <a:r>
              <a:rPr lang="en-US" dirty="0">
                <a:effectLst/>
              </a:rPr>
              <a:t>\begin{</a:t>
            </a:r>
            <a:r>
              <a:rPr lang="en-US" dirty="0" err="1">
                <a:effectLst/>
              </a:rPr>
              <a:t>bmatrix</a:t>
            </a:r>
            <a:r>
              <a:rPr lang="en-US" dirty="0">
                <a:effectLst/>
              </a:rPr>
              <a:t>}</a:t>
            </a:r>
          </a:p>
          <a:p>
            <a:r>
              <a:rPr lang="en-US" dirty="0">
                <a:effectLst/>
              </a:rPr>
              <a:t>a_1\\</a:t>
            </a:r>
          </a:p>
          <a:p>
            <a:r>
              <a:rPr lang="en-US" dirty="0">
                <a:effectLst/>
              </a:rPr>
              <a:t>a_2\\</a:t>
            </a:r>
          </a:p>
          <a:p>
            <a:r>
              <a:rPr lang="en-US" dirty="0">
                <a:effectLst/>
              </a:rPr>
              <a:t>a_3\\</a:t>
            </a:r>
          </a:p>
          <a:p>
            <a:r>
              <a:rPr lang="en-US" dirty="0">
                <a:effectLst/>
              </a:rPr>
              <a:t>:\\</a:t>
            </a:r>
          </a:p>
          <a:p>
            <a:r>
              <a:rPr lang="en-US" dirty="0">
                <a:effectLst/>
              </a:rPr>
              <a:t>a_{p}</a:t>
            </a:r>
          </a:p>
          <a:p>
            <a:r>
              <a:rPr lang="en-US" dirty="0">
                <a:effectLst/>
              </a:rPr>
              <a:t>\end{</a:t>
            </a:r>
            <a:r>
              <a:rPr lang="en-US" dirty="0" err="1">
                <a:effectLst/>
              </a:rPr>
              <a:t>bmatrix</a:t>
            </a:r>
            <a:r>
              <a:rPr lang="en-US" dirty="0">
                <a:effectLst/>
              </a:rPr>
              <a:t>}=</a:t>
            </a:r>
          </a:p>
          <a:p>
            <a:r>
              <a:rPr lang="en-US" dirty="0">
                <a:effectLst/>
              </a:rPr>
              <a:t>%</a:t>
            </a:r>
          </a:p>
          <a:p>
            <a:r>
              <a:rPr lang="en-US" dirty="0">
                <a:effectLst/>
              </a:rPr>
              <a:t>\begin{</a:t>
            </a:r>
            <a:r>
              <a:rPr lang="en-US" dirty="0" err="1">
                <a:effectLst/>
              </a:rPr>
              <a:t>bmatrix</a:t>
            </a:r>
            <a:r>
              <a:rPr lang="en-US" dirty="0">
                <a:effectLst/>
              </a:rPr>
              <a:t>}</a:t>
            </a:r>
          </a:p>
          <a:p>
            <a:r>
              <a:rPr lang="en-US" dirty="0">
                <a:effectLst/>
              </a:rPr>
              <a:t>r_1\\</a:t>
            </a:r>
          </a:p>
          <a:p>
            <a:r>
              <a:rPr lang="en-US" dirty="0">
                <a:effectLst/>
              </a:rPr>
              <a:t>r_2\\</a:t>
            </a:r>
          </a:p>
          <a:p>
            <a:r>
              <a:rPr lang="en-US" dirty="0">
                <a:effectLst/>
              </a:rPr>
              <a:t>r_3\\</a:t>
            </a:r>
          </a:p>
          <a:p>
            <a:r>
              <a:rPr lang="en-US" dirty="0">
                <a:effectLst/>
              </a:rPr>
              <a:t>:\\</a:t>
            </a:r>
          </a:p>
          <a:p>
            <a:r>
              <a:rPr lang="en-US" dirty="0">
                <a:effectLst/>
              </a:rPr>
              <a:t>r_{p}</a:t>
            </a:r>
          </a:p>
          <a:p>
            <a:r>
              <a:rPr lang="en-US" dirty="0">
                <a:effectLst/>
              </a:rPr>
              <a:t>\end{</a:t>
            </a:r>
            <a:r>
              <a:rPr lang="en-US" dirty="0" err="1">
                <a:effectLst/>
              </a:rPr>
              <a:t>bmatrix</a:t>
            </a:r>
            <a:r>
              <a:rPr lang="en-US" dirty="0">
                <a:effectLst/>
              </a:rPr>
              <a:t>}-----(**)\\</a:t>
            </a:r>
          </a:p>
          <a:p>
            <a:r>
              <a:rPr lang="en-US" dirty="0">
                <a:effectLst/>
              </a:rPr>
              <a:t>&amp;\text{where } r_0=\sum_{n=0}^{n=N-1-0}(</a:t>
            </a:r>
            <a:r>
              <a:rPr lang="en-US" dirty="0" err="1">
                <a:effectLst/>
              </a:rPr>
              <a:t>s_n</a:t>
            </a:r>
            <a:r>
              <a:rPr lang="en-US" dirty="0">
                <a:effectLst/>
              </a:rPr>
              <a:t> \</a:t>
            </a:r>
            <a:r>
              <a:rPr lang="en-US" dirty="0" err="1">
                <a:effectLst/>
              </a:rPr>
              <a:t>cdot</a:t>
            </a:r>
            <a:r>
              <a:rPr lang="en-US" dirty="0">
                <a:effectLst/>
              </a:rPr>
              <a:t> </a:t>
            </a:r>
            <a:r>
              <a:rPr lang="en-US" dirty="0" err="1">
                <a:effectLst/>
              </a:rPr>
              <a:t>s_n</a:t>
            </a:r>
            <a:r>
              <a:rPr lang="en-US" dirty="0">
                <a:effectLst/>
              </a:rPr>
              <a:t>), </a:t>
            </a:r>
            <a:r>
              <a:rPr lang="en-US" dirty="0" err="1">
                <a:effectLst/>
              </a:rPr>
              <a:t>r_i</a:t>
            </a:r>
            <a:r>
              <a:rPr lang="en-US" dirty="0">
                <a:effectLst/>
              </a:rPr>
              <a:t>=\sum_{n=0}^{n=N-1-i}(</a:t>
            </a:r>
            <a:r>
              <a:rPr lang="en-US" dirty="0" err="1">
                <a:effectLst/>
              </a:rPr>
              <a:t>s_n</a:t>
            </a:r>
            <a:r>
              <a:rPr lang="en-US" dirty="0">
                <a:effectLst/>
              </a:rPr>
              <a:t> \</a:t>
            </a:r>
            <a:r>
              <a:rPr lang="en-US" dirty="0" err="1">
                <a:effectLst/>
              </a:rPr>
              <a:t>cdot</a:t>
            </a:r>
            <a:r>
              <a:rPr lang="en-US" dirty="0">
                <a:effectLst/>
              </a:rPr>
              <a:t> s_{</a:t>
            </a:r>
            <a:r>
              <a:rPr lang="en-US" dirty="0" err="1">
                <a:effectLst/>
              </a:rPr>
              <a:t>n+i</a:t>
            </a:r>
            <a:r>
              <a:rPr lang="en-US" dirty="0">
                <a:effectLst/>
              </a:rPr>
              <a:t>})=\text{ auto-correlation function } \\</a:t>
            </a:r>
          </a:p>
          <a:p>
            <a:r>
              <a:rPr lang="en-US" dirty="0">
                <a:effectLst/>
              </a:rPr>
              <a:t>\end{split}</a:t>
            </a:r>
          </a:p>
          <a:p>
            <a:r>
              <a:rPr lang="en-US" dirty="0">
                <a:effectLst/>
              </a:rPr>
              <a:t>\end{equation}\\</a:t>
            </a:r>
          </a:p>
          <a:p>
            <a:r>
              <a:rPr lang="en-US" dirty="0">
                <a:effectLst/>
              </a:rPr>
              <a:t>If we know $r_0,r_1,r_2,...,</a:t>
            </a:r>
            <a:r>
              <a:rPr lang="en-US" dirty="0" err="1">
                <a:effectLst/>
              </a:rPr>
              <a:t>r_p</a:t>
            </a:r>
            <a:r>
              <a:rPr lang="en-US" dirty="0">
                <a:effectLst/>
              </a:rPr>
              <a:t>$, we can find out $a_1,a_2,a_3,...,</a:t>
            </a:r>
            <a:r>
              <a:rPr lang="en-US" dirty="0" err="1">
                <a:effectLst/>
              </a:rPr>
              <a:t>a_p</a:t>
            </a:r>
            <a:r>
              <a:rPr lang="en-US" dirty="0">
                <a:effectLst/>
              </a:rPr>
              <a:t>$ by the set of equation in (**). See \cite{</a:t>
            </a:r>
            <a:r>
              <a:rPr lang="en-US" dirty="0" err="1">
                <a:effectLst/>
              </a:rPr>
              <a:t>LPC_wiki</a:t>
            </a:r>
            <a:r>
              <a:rPr lang="en-US" dirty="0">
                <a:effectLst/>
              </a:rPr>
              <a:t>} for more information.</a:t>
            </a:r>
          </a:p>
          <a:p>
            <a:br>
              <a:rPr lang="en-US" dirty="0">
                <a:effectLst/>
              </a:rPr>
            </a:br>
            <a:endParaRPr lang="en-US" dirty="0">
              <a:effectLst/>
            </a:endParaRPr>
          </a:p>
          <a:p>
            <a:br>
              <a:rPr lang="en-US" dirty="0">
                <a:effectLst/>
              </a:rPr>
            </a:b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33</a:t>
            </a:fld>
            <a:endParaRPr lang="en-US" altLang="zh-TW"/>
          </a:p>
        </p:txBody>
      </p:sp>
    </p:spTree>
    <p:extLst>
      <p:ext uri="{BB962C8B-B14F-4D97-AF65-F5344CB8AC3E}">
        <p14:creationId xmlns:p14="http://schemas.microsoft.com/office/powerpoint/2010/main" val="154294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\begin{equation}\label{eq3_LPC3}</a:t>
            </a:r>
          </a:p>
          <a:p>
            <a:r>
              <a:rPr lang="en-US" dirty="0">
                <a:effectLst/>
              </a:rPr>
              <a:t>\begin{split}</a:t>
            </a:r>
          </a:p>
          <a:p>
            <a:r>
              <a:rPr lang="en-US" dirty="0">
                <a:effectLst/>
              </a:rPr>
              <a:t>&amp;r_0=s_0 </a:t>
            </a:r>
            <a:r>
              <a:rPr lang="en-US" dirty="0" err="1">
                <a:effectLst/>
              </a:rPr>
              <a:t>s_0</a:t>
            </a:r>
            <a:r>
              <a:rPr lang="en-US" dirty="0">
                <a:effectLst/>
              </a:rPr>
              <a:t> + s_1 </a:t>
            </a:r>
            <a:r>
              <a:rPr lang="en-US" dirty="0" err="1">
                <a:effectLst/>
              </a:rPr>
              <a:t>s_1</a:t>
            </a:r>
            <a:r>
              <a:rPr lang="en-US" dirty="0">
                <a:effectLst/>
              </a:rPr>
              <a:t> +s_2 </a:t>
            </a:r>
            <a:r>
              <a:rPr lang="en-US" dirty="0" err="1">
                <a:effectLst/>
              </a:rPr>
              <a:t>s_2</a:t>
            </a:r>
            <a:r>
              <a:rPr lang="en-US" dirty="0">
                <a:effectLst/>
              </a:rPr>
              <a:t> +s_3 </a:t>
            </a:r>
            <a:r>
              <a:rPr lang="en-US" dirty="0" err="1">
                <a:effectLst/>
              </a:rPr>
              <a:t>s_3</a:t>
            </a:r>
            <a:r>
              <a:rPr lang="en-US" dirty="0">
                <a:effectLst/>
              </a:rPr>
              <a:t> +s_4 </a:t>
            </a:r>
            <a:r>
              <a:rPr lang="en-US" dirty="0" err="1">
                <a:effectLst/>
              </a:rPr>
              <a:t>s_4</a:t>
            </a:r>
            <a:r>
              <a:rPr lang="en-US" dirty="0">
                <a:effectLst/>
              </a:rPr>
              <a:t> +...+s_{511} s_{511}\\</a:t>
            </a:r>
          </a:p>
          <a:p>
            <a:r>
              <a:rPr lang="en-US" dirty="0">
                <a:effectLst/>
              </a:rPr>
              <a:t>&amp;r_1=s_0 s_1 + s_1 s_2 +s_2 s_3 +s_3 s_4 +s_4 s_5 +...+s_{510} s_{511}\\</a:t>
            </a:r>
          </a:p>
          <a:p>
            <a:r>
              <a:rPr lang="en-US" dirty="0">
                <a:effectLst/>
              </a:rPr>
              <a:t>&amp;r_2=s_0 s_2 + s_1 s_3 +s_2 s_4 +s_3 s_5 +s_4 s_6 +...+s_{509} s_{511}\\</a:t>
            </a:r>
          </a:p>
          <a:p>
            <a:r>
              <a:rPr lang="en-US" dirty="0">
                <a:effectLst/>
              </a:rPr>
              <a:t>&amp;r_3=s_0 s_3 + s_1 s_4 +s_2 s_5 +s_3 s_6 +s_4 s_7 +...+s_{508} s_{511}\\</a:t>
            </a:r>
          </a:p>
          <a:p>
            <a:r>
              <a:rPr lang="en-US" dirty="0">
                <a:effectLst/>
              </a:rPr>
              <a:t>:\\</a:t>
            </a:r>
          </a:p>
          <a:p>
            <a:r>
              <a:rPr lang="en-US" dirty="0">
                <a:effectLst/>
              </a:rPr>
              <a:t>&amp;r_7=s_0 s_7 + s_1 s_8 +s_2 s_9 +s_3 s_{10} +s_4 s_{11} +...+s_{504} s_{511}\\</a:t>
            </a:r>
          </a:p>
          <a:p>
            <a:r>
              <a:rPr lang="en-US" dirty="0">
                <a:effectLst/>
              </a:rPr>
              <a:t>&amp;r_8=s_0 s_8 + s_1 s_9 +s_2 s_{10} +s_3 s_{11} +s_4 s_{12} +...+s_{503} s_{511}\\</a:t>
            </a:r>
          </a:p>
          <a:p>
            <a:r>
              <a:rPr lang="en-US" dirty="0">
                <a:effectLst/>
              </a:rPr>
              <a:t>\end{split}</a:t>
            </a:r>
          </a:p>
          <a:p>
            <a:r>
              <a:rPr lang="en-US" dirty="0">
                <a:effectLst/>
              </a:rPr>
              <a:t>\end{equation}</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35</a:t>
            </a:fld>
            <a:endParaRPr lang="en-US" altLang="zh-TW"/>
          </a:p>
        </p:txBody>
      </p:sp>
    </p:spTree>
    <p:extLst>
      <p:ext uri="{BB962C8B-B14F-4D97-AF65-F5344CB8AC3E}">
        <p14:creationId xmlns:p14="http://schemas.microsoft.com/office/powerpoint/2010/main" val="63795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%%MMMMMMMMMMMMMMMMMMMMMMMMMMMMMMMMMMMMMMMM</a:t>
            </a:r>
          </a:p>
          <a:p>
            <a:r>
              <a:rPr lang="en-US" dirty="0">
                <a:effectLst/>
              </a:rPr>
              <a:t>\section*{program segment for auto-correlation}</a:t>
            </a:r>
          </a:p>
          <a:p>
            <a:r>
              <a:rPr lang="en-US" dirty="0">
                <a:effectLst/>
              </a:rPr>
              <a:t>\begin{</a:t>
            </a:r>
            <a:r>
              <a:rPr lang="en-US" dirty="0" err="1">
                <a:effectLst/>
              </a:rPr>
              <a:t>lstlisting</a:t>
            </a:r>
            <a:r>
              <a:rPr lang="en-US" dirty="0">
                <a:effectLst/>
              </a:rPr>
              <a:t>} </a:t>
            </a:r>
          </a:p>
          <a:p>
            <a:r>
              <a:rPr lang="en-US" dirty="0">
                <a:effectLst/>
              </a:rPr>
              <a:t>WINDOW=size of the frame; auto\_</a:t>
            </a:r>
            <a:r>
              <a:rPr lang="en-US" dirty="0" err="1">
                <a:effectLst/>
              </a:rPr>
              <a:t>coeff</a:t>
            </a:r>
            <a:r>
              <a:rPr lang="en-US" dirty="0">
                <a:effectLst/>
              </a:rPr>
              <a:t>=autocorrelation matrix; sig =input</a:t>
            </a:r>
          </a:p>
          <a:p>
            <a:r>
              <a:rPr lang="en-US" dirty="0">
                <a:effectLst/>
              </a:rPr>
              <a:t>ORDER=</a:t>
            </a:r>
            <a:r>
              <a:rPr lang="en-US" dirty="0" err="1">
                <a:effectLst/>
              </a:rPr>
              <a:t>lpc</a:t>
            </a:r>
            <a:r>
              <a:rPr lang="en-US" dirty="0">
                <a:effectLst/>
              </a:rPr>
              <a:t>\_order</a:t>
            </a:r>
          </a:p>
          <a:p>
            <a:r>
              <a:rPr lang="en-US" dirty="0">
                <a:effectLst/>
              </a:rPr>
              <a:t>void autocorrelation(float *sig, float *auto\_</a:t>
            </a:r>
            <a:r>
              <a:rPr lang="en-US" dirty="0" err="1">
                <a:effectLst/>
              </a:rPr>
              <a:t>coeff</a:t>
            </a:r>
            <a:r>
              <a:rPr lang="en-US" dirty="0">
                <a:effectLst/>
              </a:rPr>
              <a:t>}</a:t>
            </a:r>
          </a:p>
          <a:p>
            <a:r>
              <a:rPr lang="en-US" dirty="0">
                <a:effectLst/>
              </a:rPr>
              <a:t>{</a:t>
            </a:r>
            <a:r>
              <a:rPr lang="en-US" dirty="0" err="1">
                <a:effectLst/>
              </a:rPr>
              <a:t>int</a:t>
            </a:r>
            <a:r>
              <a:rPr lang="en-US" dirty="0">
                <a:effectLst/>
              </a:rPr>
              <a:t> </a:t>
            </a:r>
            <a:r>
              <a:rPr lang="en-US" dirty="0" err="1">
                <a:effectLst/>
              </a:rPr>
              <a:t>i,j</a:t>
            </a:r>
            <a:r>
              <a:rPr lang="en-US" dirty="0">
                <a:effectLst/>
              </a:rPr>
              <a:t>;</a:t>
            </a:r>
          </a:p>
          <a:p>
            <a:r>
              <a:rPr lang="en-US" dirty="0">
                <a:effectLst/>
              </a:rPr>
              <a:t>for (</a:t>
            </a:r>
            <a:r>
              <a:rPr lang="en-US" dirty="0" err="1">
                <a:effectLst/>
              </a:rPr>
              <a:t>i</a:t>
            </a:r>
            <a:r>
              <a:rPr lang="en-US" dirty="0">
                <a:effectLst/>
              </a:rPr>
              <a:t>=0;i&lt;=</a:t>
            </a:r>
            <a:r>
              <a:rPr lang="en-US" dirty="0" err="1">
                <a:effectLst/>
              </a:rPr>
              <a:t>ORDER;i</a:t>
            </a:r>
            <a:r>
              <a:rPr lang="en-US" dirty="0">
                <a:effectLst/>
              </a:rPr>
              <a:t>++)</a:t>
            </a:r>
          </a:p>
          <a:p>
            <a:r>
              <a:rPr lang="en-US" dirty="0">
                <a:effectLst/>
              </a:rPr>
              <a:t>auto\_</a:t>
            </a:r>
            <a:r>
              <a:rPr lang="en-US" dirty="0" err="1">
                <a:effectLst/>
              </a:rPr>
              <a:t>coeff</a:t>
            </a:r>
            <a:r>
              <a:rPr lang="en-US" dirty="0">
                <a:effectLst/>
              </a:rPr>
              <a:t>[</a:t>
            </a:r>
            <a:r>
              <a:rPr lang="en-US" dirty="0" err="1">
                <a:effectLst/>
              </a:rPr>
              <a:t>i</a:t>
            </a:r>
            <a:r>
              <a:rPr lang="en-US" dirty="0">
                <a:effectLst/>
              </a:rPr>
              <a:t>]=0.0;</a:t>
            </a:r>
          </a:p>
          <a:p>
            <a:r>
              <a:rPr lang="en-US" dirty="0">
                <a:effectLst/>
              </a:rPr>
              <a:t>for(j=</a:t>
            </a:r>
            <a:r>
              <a:rPr lang="en-US" dirty="0" err="1">
                <a:effectLst/>
              </a:rPr>
              <a:t>i;j</a:t>
            </a:r>
            <a:r>
              <a:rPr lang="en-US" dirty="0">
                <a:effectLst/>
              </a:rPr>
              <a:t>&lt;</a:t>
            </a:r>
            <a:r>
              <a:rPr lang="en-US" dirty="0" err="1">
                <a:effectLst/>
              </a:rPr>
              <a:t>WINDOW;j</a:t>
            </a:r>
            <a:r>
              <a:rPr lang="en-US" dirty="0">
                <a:effectLst/>
              </a:rPr>
              <a:t>++)</a:t>
            </a:r>
          </a:p>
          <a:p>
            <a:r>
              <a:rPr lang="en-US" dirty="0" err="1">
                <a:effectLst/>
              </a:rPr>
              <a:t>auto_coeff</a:t>
            </a:r>
            <a:r>
              <a:rPr lang="en-US" dirty="0">
                <a:effectLst/>
              </a:rPr>
              <a:t>[</a:t>
            </a:r>
            <a:r>
              <a:rPr lang="en-US" dirty="0" err="1">
                <a:effectLst/>
              </a:rPr>
              <a:t>i</a:t>
            </a:r>
            <a:r>
              <a:rPr lang="en-US" dirty="0">
                <a:effectLst/>
              </a:rPr>
              <a:t>]+=sig[j]*sig[j-</a:t>
            </a:r>
            <a:r>
              <a:rPr lang="en-US" dirty="0" err="1">
                <a:effectLst/>
              </a:rPr>
              <a:t>i</a:t>
            </a:r>
            <a:r>
              <a:rPr lang="en-US" dirty="0">
                <a:effectLst/>
              </a:rPr>
              <a:t>];</a:t>
            </a:r>
          </a:p>
          <a:p>
            <a:r>
              <a:rPr lang="en-US" dirty="0">
                <a:effectLst/>
              </a:rPr>
              <a:t>}</a:t>
            </a:r>
          </a:p>
          <a:p>
            <a:r>
              <a:rPr lang="en-US" dirty="0">
                <a:effectLst/>
              </a:rPr>
              <a:t>}</a:t>
            </a:r>
          </a:p>
          <a:p>
            <a:r>
              <a:rPr lang="en-US" dirty="0">
                <a:effectLst/>
              </a:rPr>
              <a:t>\end{</a:t>
            </a:r>
            <a:r>
              <a:rPr lang="en-US" dirty="0" err="1">
                <a:effectLst/>
              </a:rPr>
              <a:t>lstlisting</a:t>
            </a:r>
            <a:r>
              <a:rPr lang="en-US" dirty="0">
                <a:effectLst/>
              </a:rPr>
              <a:t>} </a:t>
            </a:r>
          </a:p>
          <a:p>
            <a:r>
              <a:rPr lang="en-US" dirty="0">
                <a:effectLst/>
              </a:rPr>
              <a:t>%%MMMMMMMMMMMMMMMMMMMMMMMMMMMMMMMMMMMMMMMM</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36</a:t>
            </a:fld>
            <a:endParaRPr lang="en-US" altLang="zh-TW"/>
          </a:p>
        </p:txBody>
      </p:sp>
    </p:spTree>
    <p:extLst>
      <p:ext uri="{BB962C8B-B14F-4D97-AF65-F5344CB8AC3E}">
        <p14:creationId xmlns:p14="http://schemas.microsoft.com/office/powerpoint/2010/main" val="388104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\begin{equation}\label{eq3_FOURIER}</a:t>
            </a:r>
          </a:p>
          <a:p>
            <a:r>
              <a:rPr lang="en-US" dirty="0">
                <a:effectLst/>
              </a:rPr>
              <a:t>\begin{split}</a:t>
            </a:r>
          </a:p>
          <a:p>
            <a:r>
              <a:rPr lang="en-US" dirty="0">
                <a:effectLst/>
              </a:rPr>
              <a:t>&amp;</a:t>
            </a:r>
            <a:r>
              <a:rPr lang="en-US" dirty="0" err="1">
                <a:effectLst/>
              </a:rPr>
              <a:t>X_m</a:t>
            </a:r>
            <a:r>
              <a:rPr lang="en-US" dirty="0">
                <a:effectLst/>
              </a:rPr>
              <a:t>=\sum_{k=0}^{N-1}</a:t>
            </a:r>
            <a:r>
              <a:rPr lang="en-US" dirty="0" err="1">
                <a:effectLst/>
              </a:rPr>
              <a:t>s_k</a:t>
            </a:r>
            <a:r>
              <a:rPr lang="en-US" dirty="0">
                <a:effectLst/>
              </a:rPr>
              <a:t> \</a:t>
            </a:r>
            <a:r>
              <a:rPr lang="en-US" dirty="0" err="1">
                <a:effectLst/>
              </a:rPr>
              <a:t>cdot</a:t>
            </a:r>
            <a:r>
              <a:rPr lang="en-US" dirty="0">
                <a:effectLst/>
              </a:rPr>
              <a:t> e^{-</a:t>
            </a:r>
            <a:r>
              <a:rPr lang="en-US" dirty="0" err="1">
                <a:effectLst/>
              </a:rPr>
              <a:t>i</a:t>
            </a:r>
            <a:r>
              <a:rPr lang="en-US" dirty="0">
                <a:effectLst/>
              </a:rPr>
              <a:t> \</a:t>
            </a:r>
            <a:r>
              <a:rPr lang="en-US" dirty="0" err="1">
                <a:effectLst/>
              </a:rPr>
              <a:t>frac</a:t>
            </a:r>
            <a:r>
              <a:rPr lang="en-US" dirty="0">
                <a:effectLst/>
              </a:rPr>
              <a:t>{s\pi k m}{N}}=\sum_{k=0}^{N-1} </a:t>
            </a:r>
            <a:r>
              <a:rPr lang="en-US" dirty="0" err="1">
                <a:effectLst/>
              </a:rPr>
              <a:t>s_k</a:t>
            </a:r>
            <a:r>
              <a:rPr lang="en-US" dirty="0">
                <a:effectLst/>
              </a:rPr>
              <a:t> \</a:t>
            </a:r>
            <a:r>
              <a:rPr lang="en-US" dirty="0" err="1">
                <a:effectLst/>
              </a:rPr>
              <a:t>cdot</a:t>
            </a:r>
            <a:r>
              <a:rPr lang="en-US" dirty="0">
                <a:effectLst/>
              </a:rPr>
              <a:t> </a:t>
            </a:r>
          </a:p>
          <a:p>
            <a:r>
              <a:rPr lang="en-US" dirty="0">
                <a:effectLst/>
              </a:rPr>
              <a:t>\left( cos \left(- \</a:t>
            </a:r>
            <a:r>
              <a:rPr lang="en-US" dirty="0" err="1">
                <a:effectLst/>
              </a:rPr>
              <a:t>frac</a:t>
            </a:r>
            <a:r>
              <a:rPr lang="en-US" dirty="0">
                <a:effectLst/>
              </a:rPr>
              <a:t> {2 \pi k m} {N} \right) </a:t>
            </a:r>
          </a:p>
          <a:p>
            <a:r>
              <a:rPr lang="en-US" dirty="0">
                <a:effectLst/>
              </a:rPr>
              <a:t>+</a:t>
            </a:r>
            <a:r>
              <a:rPr lang="en-US" dirty="0" err="1">
                <a:effectLst/>
              </a:rPr>
              <a:t>i</a:t>
            </a:r>
            <a:r>
              <a:rPr lang="en-US" dirty="0">
                <a:effectLst/>
              </a:rPr>
              <a:t> \</a:t>
            </a:r>
            <a:r>
              <a:rPr lang="en-US" dirty="0" err="1">
                <a:effectLst/>
              </a:rPr>
              <a:t>cdot</a:t>
            </a:r>
            <a:r>
              <a:rPr lang="en-US" dirty="0">
                <a:effectLst/>
              </a:rPr>
              <a:t> sin \left(- \</a:t>
            </a:r>
            <a:r>
              <a:rPr lang="en-US" dirty="0" err="1">
                <a:effectLst/>
              </a:rPr>
              <a:t>frac</a:t>
            </a:r>
            <a:r>
              <a:rPr lang="en-US" dirty="0">
                <a:effectLst/>
              </a:rPr>
              <a:t> {2 \pi k m} {N} \right) </a:t>
            </a:r>
          </a:p>
          <a:p>
            <a:r>
              <a:rPr lang="en-US" dirty="0">
                <a:effectLst/>
              </a:rPr>
              <a:t>\right) \\</a:t>
            </a:r>
          </a:p>
          <a:p>
            <a:r>
              <a:rPr lang="en-US" dirty="0">
                <a:effectLst/>
              </a:rPr>
              <a:t>%</a:t>
            </a:r>
          </a:p>
          <a:p>
            <a:r>
              <a:rPr lang="en-US" dirty="0">
                <a:effectLst/>
              </a:rPr>
              <a:t>&amp;</a:t>
            </a:r>
            <a:r>
              <a:rPr lang="en-US" dirty="0" err="1">
                <a:effectLst/>
              </a:rPr>
              <a:t>s_m</a:t>
            </a:r>
            <a:r>
              <a:rPr lang="en-US" dirty="0">
                <a:effectLst/>
              </a:rPr>
              <a:t>=\</a:t>
            </a:r>
            <a:r>
              <a:rPr lang="en-US" dirty="0" err="1">
                <a:effectLst/>
              </a:rPr>
              <a:t>frac</a:t>
            </a:r>
            <a:r>
              <a:rPr lang="en-US" dirty="0">
                <a:effectLst/>
              </a:rPr>
              <a:t>{1}{N} \sum_{k=0}^{N-1}</a:t>
            </a:r>
            <a:r>
              <a:rPr lang="en-US" dirty="0" err="1">
                <a:effectLst/>
              </a:rPr>
              <a:t>X_m</a:t>
            </a:r>
            <a:r>
              <a:rPr lang="en-US" dirty="0">
                <a:effectLst/>
              </a:rPr>
              <a:t> \</a:t>
            </a:r>
            <a:r>
              <a:rPr lang="en-US" dirty="0" err="1">
                <a:effectLst/>
              </a:rPr>
              <a:t>cdot</a:t>
            </a:r>
            <a:r>
              <a:rPr lang="en-US" dirty="0">
                <a:effectLst/>
              </a:rPr>
              <a:t> e^{-</a:t>
            </a:r>
            <a:r>
              <a:rPr lang="en-US" dirty="0" err="1">
                <a:effectLst/>
              </a:rPr>
              <a:t>i</a:t>
            </a:r>
            <a:r>
              <a:rPr lang="en-US" dirty="0">
                <a:effectLst/>
              </a:rPr>
              <a:t> \</a:t>
            </a:r>
            <a:r>
              <a:rPr lang="en-US" dirty="0" err="1">
                <a:effectLst/>
              </a:rPr>
              <a:t>frac</a:t>
            </a:r>
            <a:r>
              <a:rPr lang="en-US" dirty="0">
                <a:effectLst/>
              </a:rPr>
              <a:t>{s\pi k m}{N}}=\</a:t>
            </a:r>
            <a:r>
              <a:rPr lang="en-US" dirty="0" err="1">
                <a:effectLst/>
              </a:rPr>
              <a:t>frac</a:t>
            </a:r>
            <a:r>
              <a:rPr lang="en-US" dirty="0">
                <a:effectLst/>
              </a:rPr>
              <a:t>{1}{N} \sum_{k=0}^{N-1} </a:t>
            </a:r>
            <a:r>
              <a:rPr lang="en-US" dirty="0" err="1">
                <a:effectLst/>
              </a:rPr>
              <a:t>X_m</a:t>
            </a:r>
            <a:r>
              <a:rPr lang="en-US" dirty="0">
                <a:effectLst/>
              </a:rPr>
              <a:t> \</a:t>
            </a:r>
            <a:r>
              <a:rPr lang="en-US" dirty="0" err="1">
                <a:effectLst/>
              </a:rPr>
              <a:t>cdot</a:t>
            </a:r>
            <a:r>
              <a:rPr lang="en-US" dirty="0">
                <a:effectLst/>
              </a:rPr>
              <a:t> </a:t>
            </a:r>
          </a:p>
          <a:p>
            <a:r>
              <a:rPr lang="en-US" dirty="0">
                <a:effectLst/>
              </a:rPr>
              <a:t>\left( cos \left( \</a:t>
            </a:r>
            <a:r>
              <a:rPr lang="en-US" dirty="0" err="1">
                <a:effectLst/>
              </a:rPr>
              <a:t>frac</a:t>
            </a:r>
            <a:r>
              <a:rPr lang="en-US" dirty="0">
                <a:effectLst/>
              </a:rPr>
              <a:t> {2 \pi k m} {N} \right) </a:t>
            </a:r>
          </a:p>
          <a:p>
            <a:r>
              <a:rPr lang="en-US" dirty="0">
                <a:effectLst/>
              </a:rPr>
              <a:t>+</a:t>
            </a:r>
            <a:r>
              <a:rPr lang="en-US" dirty="0" err="1">
                <a:effectLst/>
              </a:rPr>
              <a:t>i</a:t>
            </a:r>
            <a:r>
              <a:rPr lang="en-US" dirty="0">
                <a:effectLst/>
              </a:rPr>
              <a:t> \</a:t>
            </a:r>
            <a:r>
              <a:rPr lang="en-US" dirty="0" err="1">
                <a:effectLst/>
              </a:rPr>
              <a:t>cdot</a:t>
            </a:r>
            <a:r>
              <a:rPr lang="en-US" dirty="0">
                <a:effectLst/>
              </a:rPr>
              <a:t> sin \left( \</a:t>
            </a:r>
            <a:r>
              <a:rPr lang="en-US" dirty="0" err="1">
                <a:effectLst/>
              </a:rPr>
              <a:t>frac</a:t>
            </a:r>
            <a:r>
              <a:rPr lang="en-US" dirty="0">
                <a:effectLst/>
              </a:rPr>
              <a:t> {2 \pi k m} {N} \right) </a:t>
            </a:r>
          </a:p>
          <a:p>
            <a:r>
              <a:rPr lang="en-US" dirty="0">
                <a:effectLst/>
              </a:rPr>
              <a:t>\right) </a:t>
            </a:r>
          </a:p>
          <a:p>
            <a:r>
              <a:rPr lang="en-US" dirty="0">
                <a:effectLst/>
              </a:rPr>
              <a:t>\end{split}</a:t>
            </a:r>
          </a:p>
          <a:p>
            <a:r>
              <a:rPr lang="en-US" dirty="0">
                <a:effectLst/>
              </a:rPr>
              <a:t>\end{equation}Where,\\</a:t>
            </a:r>
          </a:p>
          <a:p>
            <a:r>
              <a:rPr lang="en-US" dirty="0">
                <a:effectLst/>
              </a:rPr>
              <a:t>$N$=number of time samples\\</a:t>
            </a:r>
          </a:p>
          <a:p>
            <a:r>
              <a:rPr lang="en-US" dirty="0">
                <a:effectLst/>
              </a:rPr>
              <a:t>$k$=time index of the current sample , it is from 0 to $N-1$\\</a:t>
            </a:r>
          </a:p>
          <a:p>
            <a:r>
              <a:rPr lang="en-US" dirty="0">
                <a:effectLst/>
              </a:rPr>
              <a:t>$</a:t>
            </a:r>
            <a:r>
              <a:rPr lang="en-US" dirty="0" err="1">
                <a:effectLst/>
              </a:rPr>
              <a:t>s_k</a:t>
            </a:r>
            <a:r>
              <a:rPr lang="en-US" dirty="0">
                <a:effectLst/>
              </a:rPr>
              <a:t>$=value of the signal sample at time $k$\\</a:t>
            </a:r>
          </a:p>
          <a:p>
            <a:r>
              <a:rPr lang="en-US" dirty="0">
                <a:effectLst/>
              </a:rPr>
              <a:t>$m$=frequency index (from 0 Hz to $N-1$ Hz)\\</a:t>
            </a:r>
          </a:p>
          <a:p>
            <a:r>
              <a:rPr lang="en-US" dirty="0">
                <a:effectLst/>
              </a:rPr>
              <a:t>$</a:t>
            </a:r>
            <a:r>
              <a:rPr lang="en-US" dirty="0" err="1">
                <a:effectLst/>
              </a:rPr>
              <a:t>X_m</a:t>
            </a:r>
            <a:r>
              <a:rPr lang="en-US" dirty="0">
                <a:effectLst/>
              </a:rPr>
              <a:t>$= amount of frequency m in the signal of all </a:t>
            </a:r>
            <a:r>
              <a:rPr lang="en-US" dirty="0" err="1">
                <a:effectLst/>
              </a:rPr>
              <a:t>s$_k</a:t>
            </a:r>
            <a:r>
              <a:rPr lang="en-US" dirty="0">
                <a:effectLst/>
              </a:rPr>
              <a:t>$</a:t>
            </a:r>
          </a:p>
          <a:p>
            <a:br>
              <a:rPr lang="en-US" dirty="0">
                <a:effectLst/>
              </a:rPr>
            </a:br>
            <a:endParaRPr lang="en-US" dirty="0"/>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43</a:t>
            </a:fld>
            <a:endParaRPr lang="en-US" altLang="zh-TW"/>
          </a:p>
        </p:txBody>
      </p:sp>
    </p:spTree>
    <p:extLst>
      <p:ext uri="{BB962C8B-B14F-4D97-AF65-F5344CB8AC3E}">
        <p14:creationId xmlns:p14="http://schemas.microsoft.com/office/powerpoint/2010/main" val="159633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45</a:t>
            </a:fld>
            <a:endParaRPr lang="en-US" altLang="zh-TW"/>
          </a:p>
        </p:txBody>
      </p:sp>
    </p:spTree>
    <p:extLst>
      <p:ext uri="{BB962C8B-B14F-4D97-AF65-F5344CB8AC3E}">
        <p14:creationId xmlns:p14="http://schemas.microsoft.com/office/powerpoint/2010/main" val="137773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54</a:t>
            </a:fld>
            <a:endParaRPr lang="en-US" altLang="zh-TW"/>
          </a:p>
        </p:txBody>
      </p:sp>
    </p:spTree>
    <p:extLst>
      <p:ext uri="{BB962C8B-B14F-4D97-AF65-F5344CB8AC3E}">
        <p14:creationId xmlns:p14="http://schemas.microsoft.com/office/powerpoint/2010/main" val="344541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6</a:t>
            </a:fld>
            <a:endParaRPr lang="en-US" altLang="zh-TW"/>
          </a:p>
        </p:txBody>
      </p:sp>
    </p:spTree>
    <p:extLst>
      <p:ext uri="{BB962C8B-B14F-4D97-AF65-F5344CB8AC3E}">
        <p14:creationId xmlns:p14="http://schemas.microsoft.com/office/powerpoint/2010/main" val="373349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15</a:t>
            </a:fld>
            <a:endParaRPr lang="en-US" altLang="zh-TW"/>
          </a:p>
        </p:txBody>
      </p:sp>
    </p:spTree>
    <p:extLst>
      <p:ext uri="{BB962C8B-B14F-4D97-AF65-F5344CB8AC3E}">
        <p14:creationId xmlns:p14="http://schemas.microsoft.com/office/powerpoint/2010/main" val="172294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16</a:t>
            </a:fld>
            <a:endParaRPr lang="en-US" altLang="zh-TW"/>
          </a:p>
        </p:txBody>
      </p:sp>
    </p:spTree>
    <p:extLst>
      <p:ext uri="{BB962C8B-B14F-4D97-AF65-F5344CB8AC3E}">
        <p14:creationId xmlns:p14="http://schemas.microsoft.com/office/powerpoint/2010/main" val="156271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19</a:t>
            </a:fld>
            <a:endParaRPr lang="en-US" altLang="zh-TW"/>
          </a:p>
        </p:txBody>
      </p:sp>
    </p:spTree>
    <p:extLst>
      <p:ext uri="{BB962C8B-B14F-4D97-AF65-F5344CB8AC3E}">
        <p14:creationId xmlns:p14="http://schemas.microsoft.com/office/powerpoint/2010/main" val="88161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\begin{equation}\label{eq3_preamp}</a:t>
            </a:r>
          </a:p>
          <a:p>
            <a:r>
              <a:rPr lang="en-US" dirty="0">
                <a:effectLst/>
              </a:rPr>
              <a:t>\begin{split}</a:t>
            </a:r>
          </a:p>
          <a:p>
            <a:r>
              <a:rPr lang="en-US" dirty="0">
                <a:effectLst/>
              </a:rPr>
              <a:t>&amp;S^{'}(k)=S(k)-\tilde{a}S(k-1)\\</a:t>
            </a:r>
          </a:p>
          <a:p>
            <a:r>
              <a:rPr lang="en-US" dirty="0">
                <a:effectLst/>
              </a:rPr>
              <a:t>&amp;0.9&lt;a&lt;1.0, \text{typically } \tilde{a}=0.95\\</a:t>
            </a:r>
          </a:p>
          <a:p>
            <a:r>
              <a:rPr lang="en-US" dirty="0">
                <a:effectLst/>
              </a:rPr>
              <a:t>&amp;For S(0),S(1),S(2),...\\</a:t>
            </a:r>
          </a:p>
          <a:p>
            <a:r>
              <a:rPr lang="en-US" dirty="0">
                <a:effectLst/>
              </a:rPr>
              <a:t>&amp;\text{the value } S^{'}(0) \text{does not exist and is not used. Assume } S^{'}(0)=S^{'}(1)\\</a:t>
            </a:r>
          </a:p>
          <a:p>
            <a:r>
              <a:rPr lang="en-US" dirty="0">
                <a:effectLst/>
              </a:rPr>
              <a:t>&amp;\tilde{a} = \text{pre\_emphasis constant }</a:t>
            </a:r>
          </a:p>
          <a:p>
            <a:r>
              <a:rPr lang="en-US" dirty="0">
                <a:effectLst/>
              </a:rPr>
              <a:t>\end{split}</a:t>
            </a:r>
          </a:p>
          <a:p>
            <a:r>
              <a:rPr lang="en-US" dirty="0">
                <a:effectLst/>
              </a:rPr>
              <a:t>\end{equation}</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21</a:t>
            </a:fld>
            <a:endParaRPr lang="en-US" altLang="zh-TW"/>
          </a:p>
        </p:txBody>
      </p:sp>
    </p:spTree>
    <p:extLst>
      <p:ext uri="{BB962C8B-B14F-4D97-AF65-F5344CB8AC3E}">
        <p14:creationId xmlns:p14="http://schemas.microsoft.com/office/powerpoint/2010/main" val="382540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4"/>
          </p:nvPr>
        </p:nvSpPr>
        <p:spPr/>
        <p:txBody>
          <a:bodyPr/>
          <a:lstStyle/>
          <a:p>
            <a:r>
              <a:rPr lang="zh-TW" altLang="en-US"/>
              <a:t>V.74d</a:t>
            </a:r>
            <a:endParaRPr lang="en-US" altLang="zh-TW"/>
          </a:p>
        </p:txBody>
      </p:sp>
      <p:sp>
        <p:nvSpPr>
          <p:cNvPr id="6" name="Slide Number Placeholder 5"/>
          <p:cNvSpPr>
            <a:spLocks noGrp="1"/>
          </p:cNvSpPr>
          <p:nvPr>
            <p:ph type="sldNum" sz="quarter" idx="5"/>
          </p:nvPr>
        </p:nvSpPr>
        <p:spPr/>
        <p:txBody>
          <a:bodyPr/>
          <a:lstStyle/>
          <a:p>
            <a:fld id="{51ED594A-E5E4-44B7-BEE1-68DA44E73875}" type="slidenum">
              <a:rPr lang="zh-TW" altLang="en-US" smtClean="0"/>
              <a:pPr/>
              <a:t>27</a:t>
            </a:fld>
            <a:endParaRPr lang="en-US" altLang="zh-TW"/>
          </a:p>
        </p:txBody>
      </p:sp>
    </p:spTree>
    <p:extLst>
      <p:ext uri="{BB962C8B-B14F-4D97-AF65-F5344CB8AC3E}">
        <p14:creationId xmlns:p14="http://schemas.microsoft.com/office/powerpoint/2010/main" val="332568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\begin{equation}\label{eq3_LPC0}</a:t>
            </a:r>
          </a:p>
          <a:p>
            <a:r>
              <a:rPr lang="en-US" dirty="0">
                <a:effectLst/>
              </a:rPr>
              <a:t>\begin{split}</a:t>
            </a:r>
          </a:p>
          <a:p>
            <a:r>
              <a:rPr lang="en-US" dirty="0">
                <a:effectLst/>
              </a:rPr>
              <a:t>&amp;\text{Predicted } \tilde{s}_n \text{ at $n$ using the past history }\\</a:t>
            </a:r>
          </a:p>
          <a:p>
            <a:r>
              <a:rPr lang="en-US" dirty="0">
                <a:effectLst/>
              </a:rPr>
              <a:t>&amp;\tilde{s}_n=a_1s_{n-1}+a_2s_{n-2}+...+</a:t>
            </a:r>
            <a:r>
              <a:rPr lang="en-US" dirty="0" err="1">
                <a:effectLst/>
              </a:rPr>
              <a:t>a_ps</a:t>
            </a:r>
            <a:r>
              <a:rPr lang="en-US" dirty="0">
                <a:effectLst/>
              </a:rPr>
              <a:t>_{n-p}\\</a:t>
            </a:r>
          </a:p>
          <a:p>
            <a:r>
              <a:rPr lang="en-US" dirty="0">
                <a:effectLst/>
              </a:rPr>
              <a:t>&amp;\text{predicted error at $n$ }=</a:t>
            </a:r>
            <a:r>
              <a:rPr lang="en-US" dirty="0" err="1">
                <a:effectLst/>
              </a:rPr>
              <a:t>e_n</a:t>
            </a:r>
            <a:r>
              <a:rPr lang="en-US" dirty="0">
                <a:effectLst/>
              </a:rPr>
              <a:t>=</a:t>
            </a:r>
            <a:r>
              <a:rPr lang="en-US" dirty="0" err="1">
                <a:effectLst/>
              </a:rPr>
              <a:t>s_n</a:t>
            </a:r>
            <a:r>
              <a:rPr lang="en-US" dirty="0">
                <a:effectLst/>
              </a:rPr>
              <a:t>-\tilde{</a:t>
            </a:r>
            <a:r>
              <a:rPr lang="en-US" dirty="0" err="1">
                <a:effectLst/>
              </a:rPr>
              <a:t>s_n</a:t>
            </a:r>
            <a:r>
              <a:rPr lang="en-US" dirty="0">
                <a:effectLst/>
              </a:rPr>
              <a:t>} \\</a:t>
            </a:r>
          </a:p>
          <a:p>
            <a:r>
              <a:rPr lang="en-US" dirty="0">
                <a:effectLst/>
              </a:rPr>
              <a:t>&amp;\text{So the error $E$ for the whole segment from } n=0 \text{ to } N-1 \text { is }\\</a:t>
            </a:r>
          </a:p>
          <a:p>
            <a:r>
              <a:rPr lang="en-US" dirty="0">
                <a:effectLst/>
              </a:rPr>
              <a:t>&amp;R=\sum_{n=0}^{n=N-1}\left( </a:t>
            </a:r>
            <a:r>
              <a:rPr lang="en-US" dirty="0" err="1">
                <a:effectLst/>
              </a:rPr>
              <a:t>e_n</a:t>
            </a:r>
            <a:r>
              <a:rPr lang="en-US" dirty="0">
                <a:effectLst/>
              </a:rPr>
              <a:t> \right)^2</a:t>
            </a:r>
          </a:p>
          <a:p>
            <a:r>
              <a:rPr lang="en-US" dirty="0">
                <a:effectLst/>
              </a:rPr>
              <a:t>\end{split}</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28</a:t>
            </a:fld>
            <a:endParaRPr lang="en-US" altLang="zh-TW"/>
          </a:p>
        </p:txBody>
      </p:sp>
    </p:spTree>
    <p:extLst>
      <p:ext uri="{BB962C8B-B14F-4D97-AF65-F5344CB8AC3E}">
        <p14:creationId xmlns:p14="http://schemas.microsoft.com/office/powerpoint/2010/main" val="403258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\begin{equation}\label{eq3_LPC0}</a:t>
            </a:r>
          </a:p>
          <a:p>
            <a:r>
              <a:rPr lang="en-US" dirty="0">
                <a:effectLst/>
              </a:rPr>
              <a:t>\begin{split}</a:t>
            </a:r>
          </a:p>
          <a:p>
            <a:r>
              <a:rPr lang="en-US" dirty="0">
                <a:effectLst/>
              </a:rPr>
              <a:t>&amp;\text{Predicted } \tilde{s}_n \text{ at $n$ using the past history }\\</a:t>
            </a:r>
          </a:p>
          <a:p>
            <a:r>
              <a:rPr lang="en-US" dirty="0">
                <a:effectLst/>
              </a:rPr>
              <a:t>&amp;\tilde{s}_n=a_1s_{n-1}+a_2s_{n-2}+...+</a:t>
            </a:r>
            <a:r>
              <a:rPr lang="en-US" dirty="0" err="1">
                <a:effectLst/>
              </a:rPr>
              <a:t>a_ps</a:t>
            </a:r>
            <a:r>
              <a:rPr lang="en-US" dirty="0">
                <a:effectLst/>
              </a:rPr>
              <a:t>_{n-p}\\</a:t>
            </a:r>
          </a:p>
          <a:p>
            <a:r>
              <a:rPr lang="en-US" dirty="0">
                <a:effectLst/>
              </a:rPr>
              <a:t>&amp;\text{predicted error at $n$ }=</a:t>
            </a:r>
            <a:r>
              <a:rPr lang="en-US" dirty="0" err="1">
                <a:effectLst/>
              </a:rPr>
              <a:t>e_n</a:t>
            </a:r>
            <a:r>
              <a:rPr lang="en-US" dirty="0">
                <a:effectLst/>
              </a:rPr>
              <a:t>=</a:t>
            </a:r>
            <a:r>
              <a:rPr lang="en-US" dirty="0" err="1">
                <a:effectLst/>
              </a:rPr>
              <a:t>s_n</a:t>
            </a:r>
            <a:r>
              <a:rPr lang="en-US" dirty="0">
                <a:effectLst/>
              </a:rPr>
              <a:t>-\tilde{</a:t>
            </a:r>
            <a:r>
              <a:rPr lang="en-US" dirty="0" err="1">
                <a:effectLst/>
              </a:rPr>
              <a:t>s_n</a:t>
            </a:r>
            <a:r>
              <a:rPr lang="en-US" dirty="0">
                <a:effectLst/>
              </a:rPr>
              <a:t>} \\</a:t>
            </a:r>
          </a:p>
          <a:p>
            <a:r>
              <a:rPr lang="en-US" dirty="0">
                <a:effectLst/>
              </a:rPr>
              <a:t>&amp;\text{So the error $E$ for the whole segment from } n=0 \text{ to } N-1 \text { is }\\</a:t>
            </a:r>
          </a:p>
          <a:p>
            <a:r>
              <a:rPr lang="en-US" dirty="0">
                <a:effectLst/>
              </a:rPr>
              <a:t>&amp;R=\sum_{n=0}^{n=N-1}\left( </a:t>
            </a:r>
            <a:r>
              <a:rPr lang="en-US" dirty="0" err="1">
                <a:effectLst/>
              </a:rPr>
              <a:t>e_n</a:t>
            </a:r>
            <a:r>
              <a:rPr lang="en-US" dirty="0">
                <a:effectLst/>
              </a:rPr>
              <a:t> \right)^2</a:t>
            </a:r>
          </a:p>
          <a:p>
            <a:r>
              <a:rPr lang="en-US" dirty="0">
                <a:effectLst/>
              </a:rPr>
              <a:t>\end{split}</a:t>
            </a:r>
            <a:endParaRPr lang="en-US" dirty="0"/>
          </a:p>
        </p:txBody>
      </p:sp>
      <p:sp>
        <p:nvSpPr>
          <p:cNvPr id="4" name="Header Placeholder 3"/>
          <p:cNvSpPr>
            <a:spLocks noGrp="1"/>
          </p:cNvSpPr>
          <p:nvPr>
            <p:ph type="hdr" sz="quarter" idx="10"/>
          </p:nvPr>
        </p:nvSpPr>
        <p:spPr/>
        <p:txBody>
          <a:bodyPr/>
          <a:lstStyle/>
          <a:p>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r>
              <a:rPr lang="zh-TW" altLang="en-US"/>
              <a:t>V.74d</a:t>
            </a:r>
            <a:endParaRPr lang="en-US" altLang="zh-TW"/>
          </a:p>
        </p:txBody>
      </p:sp>
      <p:sp>
        <p:nvSpPr>
          <p:cNvPr id="6" name="Slide Number Placeholder 5"/>
          <p:cNvSpPr>
            <a:spLocks noGrp="1"/>
          </p:cNvSpPr>
          <p:nvPr>
            <p:ph type="sldNum" sz="quarter" idx="12"/>
          </p:nvPr>
        </p:nvSpPr>
        <p:spPr/>
        <p:txBody>
          <a:bodyPr/>
          <a:lstStyle/>
          <a:p>
            <a:fld id="{51ED594A-E5E4-44B7-BEE1-68DA44E73875}" type="slidenum">
              <a:rPr lang="zh-TW" altLang="en-US" smtClean="0"/>
              <a:pPr/>
              <a:t>29</a:t>
            </a:fld>
            <a:endParaRPr lang="en-US" altLang="zh-TW"/>
          </a:p>
        </p:txBody>
      </p:sp>
    </p:spTree>
    <p:extLst>
      <p:ext uri="{BB962C8B-B14F-4D97-AF65-F5344CB8AC3E}">
        <p14:creationId xmlns:p14="http://schemas.microsoft.com/office/powerpoint/2010/main" val="38874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6"/>
            <a:ext cx="8417401" cy="1470025"/>
          </a:xfrm>
        </p:spPr>
        <p:txBody>
          <a:bodyPr/>
          <a:lstStyle/>
          <a:p>
            <a:r>
              <a:rPr lang="en-US"/>
              <a:t>Click to edit Master title style</a:t>
            </a:r>
          </a:p>
        </p:txBody>
      </p:sp>
      <p:sp>
        <p:nvSpPr>
          <p:cNvPr id="3" name="Subtitl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Feature extraction, v.230913a</a:t>
            </a:r>
          </a:p>
        </p:txBody>
      </p:sp>
      <p:sp>
        <p:nvSpPr>
          <p:cNvPr id="6" name="Slide Number Placeholder 5"/>
          <p:cNvSpPr>
            <a:spLocks noGrp="1"/>
          </p:cNvSpPr>
          <p:nvPr>
            <p:ph type="sldNum" sz="quarter" idx="12"/>
          </p:nvPr>
        </p:nvSpPr>
        <p:spPr/>
        <p:txBody>
          <a:bodyPr/>
          <a:lstStyle/>
          <a:p>
            <a:fld id="{FAA8FF96-867F-4EE8-8394-585EE08E236B}" type="slidenum">
              <a:rPr lang="en-US" altLang="en-US" smtClean="0"/>
              <a:pPr/>
              <a:t>‹#›</a:t>
            </a:fld>
            <a:endParaRPr lang="en-US" altLang="en-US"/>
          </a:p>
        </p:txBody>
      </p:sp>
    </p:spTree>
    <p:extLst>
      <p:ext uri="{BB962C8B-B14F-4D97-AF65-F5344CB8AC3E}">
        <p14:creationId xmlns:p14="http://schemas.microsoft.com/office/powerpoint/2010/main" val="103313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Feature extraction, v.230913a</a:t>
            </a:r>
          </a:p>
        </p:txBody>
      </p:sp>
      <p:sp>
        <p:nvSpPr>
          <p:cNvPr id="6" name="Slide Number Placeholder 5"/>
          <p:cNvSpPr>
            <a:spLocks noGrp="1"/>
          </p:cNvSpPr>
          <p:nvPr>
            <p:ph type="sldNum" sz="quarter" idx="12"/>
          </p:nvPr>
        </p:nvSpPr>
        <p:spPr/>
        <p:txBody>
          <a:bodyPr/>
          <a:lstStyle/>
          <a:p>
            <a:fld id="{320E8D7D-EA92-4F19-9816-0516289CB483}" type="slidenum">
              <a:rPr lang="en-US" altLang="en-US" smtClean="0"/>
              <a:pPr/>
              <a:t>‹#›</a:t>
            </a:fld>
            <a:endParaRPr lang="en-US" altLang="en-US"/>
          </a:p>
        </p:txBody>
      </p:sp>
    </p:spTree>
    <p:extLst>
      <p:ext uri="{BB962C8B-B14F-4D97-AF65-F5344CB8AC3E}">
        <p14:creationId xmlns:p14="http://schemas.microsoft.com/office/powerpoint/2010/main" val="141734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9548" y="274639"/>
            <a:ext cx="222813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141" y="274639"/>
            <a:ext cx="65193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Feature extraction, v.230913a</a:t>
            </a:r>
          </a:p>
        </p:txBody>
      </p:sp>
      <p:sp>
        <p:nvSpPr>
          <p:cNvPr id="6" name="Slide Number Placeholder 5"/>
          <p:cNvSpPr>
            <a:spLocks noGrp="1"/>
          </p:cNvSpPr>
          <p:nvPr>
            <p:ph type="sldNum" sz="quarter" idx="12"/>
          </p:nvPr>
        </p:nvSpPr>
        <p:spPr/>
        <p:txBody>
          <a:bodyPr/>
          <a:lstStyle/>
          <a:p>
            <a:fld id="{E6A891A9-3137-44A5-9C32-D598B12D428F}" type="slidenum">
              <a:rPr lang="en-US" altLang="en-US" smtClean="0"/>
              <a:pPr/>
              <a:t>‹#›</a:t>
            </a:fld>
            <a:endParaRPr lang="en-US" altLang="en-US"/>
          </a:p>
        </p:txBody>
      </p:sp>
    </p:spTree>
    <p:extLst>
      <p:ext uri="{BB962C8B-B14F-4D97-AF65-F5344CB8AC3E}">
        <p14:creationId xmlns:p14="http://schemas.microsoft.com/office/powerpoint/2010/main" val="3243624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8912225"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 y="3941763"/>
            <a:ext cx="8912225"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Feature extraction, v.230913a</a:t>
            </a:r>
          </a:p>
        </p:txBody>
      </p:sp>
      <p:sp>
        <p:nvSpPr>
          <p:cNvPr id="7" name="Rectangle 6"/>
          <p:cNvSpPr>
            <a:spLocks noGrp="1" noChangeArrowheads="1"/>
          </p:cNvSpPr>
          <p:nvPr>
            <p:ph type="sldNum" sz="quarter" idx="12"/>
          </p:nvPr>
        </p:nvSpPr>
        <p:spPr>
          <a:ln/>
        </p:spPr>
        <p:txBody>
          <a:bodyPr/>
          <a:lstStyle>
            <a:lvl1pPr>
              <a:defRPr/>
            </a:lvl1pPr>
          </a:lstStyle>
          <a:p>
            <a:fld id="{351B5D1A-EBC4-4E00-BC1F-8A8AAE965613}" type="slidenum">
              <a:rPr lang="en-US" altLang="en-US"/>
              <a:pPr/>
              <a:t>‹#›</a:t>
            </a:fld>
            <a:endParaRPr lang="en-US" altLang="en-US"/>
          </a:p>
        </p:txBody>
      </p:sp>
    </p:spTree>
    <p:extLst>
      <p:ext uri="{BB962C8B-B14F-4D97-AF65-F5344CB8AC3E}">
        <p14:creationId xmlns:p14="http://schemas.microsoft.com/office/powerpoint/2010/main" val="2084735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4379913"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Feature extraction, v.230913a</a:t>
            </a:r>
          </a:p>
        </p:txBody>
      </p:sp>
      <p:sp>
        <p:nvSpPr>
          <p:cNvPr id="7" name="Rectangle 6"/>
          <p:cNvSpPr>
            <a:spLocks noGrp="1" noChangeArrowheads="1"/>
          </p:cNvSpPr>
          <p:nvPr>
            <p:ph type="sldNum" sz="quarter" idx="12"/>
          </p:nvPr>
        </p:nvSpPr>
        <p:spPr>
          <a:ln/>
        </p:spPr>
        <p:txBody>
          <a:bodyPr/>
          <a:lstStyle>
            <a:lvl1pPr>
              <a:defRPr/>
            </a:lvl1pPr>
          </a:lstStyle>
          <a:p>
            <a:fld id="{853A7383-5897-4A6F-A750-EE6AF110ACE4}" type="slidenum">
              <a:rPr lang="en-US" altLang="en-US"/>
              <a:pPr/>
              <a:t>‹#›</a:t>
            </a:fld>
            <a:endParaRPr lang="en-US" altLang="en-US"/>
          </a:p>
        </p:txBody>
      </p:sp>
    </p:spTree>
    <p:extLst>
      <p:ext uri="{BB962C8B-B14F-4D97-AF65-F5344CB8AC3E}">
        <p14:creationId xmlns:p14="http://schemas.microsoft.com/office/powerpoint/2010/main" val="2359659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4379913"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7613" y="1600200"/>
            <a:ext cx="4379912"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27613" y="3941763"/>
            <a:ext cx="4379912"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CN"/>
              <a:t>Feature extraction, v.230913a</a:t>
            </a:r>
          </a:p>
        </p:txBody>
      </p:sp>
      <p:sp>
        <p:nvSpPr>
          <p:cNvPr id="8" name="Rectangle 6"/>
          <p:cNvSpPr>
            <a:spLocks noGrp="1" noChangeArrowheads="1"/>
          </p:cNvSpPr>
          <p:nvPr>
            <p:ph type="sldNum" sz="quarter" idx="12"/>
          </p:nvPr>
        </p:nvSpPr>
        <p:spPr>
          <a:ln/>
        </p:spPr>
        <p:txBody>
          <a:bodyPr/>
          <a:lstStyle>
            <a:lvl1pPr>
              <a:defRPr/>
            </a:lvl1pPr>
          </a:lstStyle>
          <a:p>
            <a:fld id="{8A3E68DF-02DA-49D8-9092-E76F2DA11D19}" type="slidenum">
              <a:rPr lang="en-US" altLang="en-US"/>
              <a:pPr/>
              <a:t>‹#›</a:t>
            </a:fld>
            <a:endParaRPr lang="en-US" altLang="en-US"/>
          </a:p>
        </p:txBody>
      </p:sp>
    </p:spTree>
    <p:extLst>
      <p:ext uri="{BB962C8B-B14F-4D97-AF65-F5344CB8AC3E}">
        <p14:creationId xmlns:p14="http://schemas.microsoft.com/office/powerpoint/2010/main" val="423591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Feature extraction, v.230913a</a:t>
            </a:r>
          </a:p>
        </p:txBody>
      </p:sp>
      <p:sp>
        <p:nvSpPr>
          <p:cNvPr id="6" name="Slide Number Placeholder 5"/>
          <p:cNvSpPr>
            <a:spLocks noGrp="1"/>
          </p:cNvSpPr>
          <p:nvPr>
            <p:ph type="sldNum" sz="quarter" idx="12"/>
          </p:nvPr>
        </p:nvSpPr>
        <p:spPr/>
        <p:txBody>
          <a:bodyPr/>
          <a:lstStyle/>
          <a:p>
            <a:fld id="{65CE2D6C-B8FF-4830-ACC3-164BA4934954}" type="slidenum">
              <a:rPr lang="en-US" altLang="en-US" smtClean="0"/>
              <a:pPr/>
              <a:t>‹#›</a:t>
            </a:fld>
            <a:endParaRPr lang="en-US" altLang="en-US"/>
          </a:p>
        </p:txBody>
      </p:sp>
    </p:spTree>
    <p:extLst>
      <p:ext uri="{BB962C8B-B14F-4D97-AF65-F5344CB8AC3E}">
        <p14:creationId xmlns:p14="http://schemas.microsoft.com/office/powerpoint/2010/main" val="344410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01"/>
            <a:ext cx="84174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255" y="2906713"/>
            <a:ext cx="8417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Feature extraction, v.230913a</a:t>
            </a:r>
          </a:p>
        </p:txBody>
      </p:sp>
      <p:sp>
        <p:nvSpPr>
          <p:cNvPr id="6" name="Slide Number Placeholder 5"/>
          <p:cNvSpPr>
            <a:spLocks noGrp="1"/>
          </p:cNvSpPr>
          <p:nvPr>
            <p:ph type="sldNum" sz="quarter" idx="12"/>
          </p:nvPr>
        </p:nvSpPr>
        <p:spPr/>
        <p:txBody>
          <a:bodyPr/>
          <a:lstStyle/>
          <a:p>
            <a:fld id="{3A2165B1-FE49-42B2-91E6-A22FA6716006}" type="slidenum">
              <a:rPr lang="en-US" altLang="en-US" smtClean="0"/>
              <a:pPr/>
              <a:t>‹#›</a:t>
            </a:fld>
            <a:endParaRPr lang="en-US" altLang="en-US"/>
          </a:p>
        </p:txBody>
      </p:sp>
    </p:spTree>
    <p:extLst>
      <p:ext uri="{BB962C8B-B14F-4D97-AF65-F5344CB8AC3E}">
        <p14:creationId xmlns:p14="http://schemas.microsoft.com/office/powerpoint/2010/main" val="239299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141" y="1600201"/>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3936" y="1600201"/>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Feature extraction, v.230913a</a:t>
            </a:r>
          </a:p>
        </p:txBody>
      </p:sp>
      <p:sp>
        <p:nvSpPr>
          <p:cNvPr id="7" name="Slide Number Placeholder 6"/>
          <p:cNvSpPr>
            <a:spLocks noGrp="1"/>
          </p:cNvSpPr>
          <p:nvPr>
            <p:ph type="sldNum" sz="quarter" idx="12"/>
          </p:nvPr>
        </p:nvSpPr>
        <p:spPr/>
        <p:txBody>
          <a:bodyPr/>
          <a:lstStyle/>
          <a:p>
            <a:fld id="{1A517025-F2D1-415A-B89D-7E4BE7CACF2D}" type="slidenum">
              <a:rPr lang="en-US" altLang="en-US" smtClean="0"/>
              <a:pPr/>
              <a:t>‹#›</a:t>
            </a:fld>
            <a:endParaRPr lang="en-US" altLang="en-US"/>
          </a:p>
        </p:txBody>
      </p:sp>
    </p:spTree>
    <p:extLst>
      <p:ext uri="{BB962C8B-B14F-4D97-AF65-F5344CB8AC3E}">
        <p14:creationId xmlns:p14="http://schemas.microsoft.com/office/powerpoint/2010/main" val="309959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pPr>
              <a:defRPr/>
            </a:pPr>
            <a:r>
              <a:rPr lang="en-US" altLang="zh-CN"/>
              <a:t>Feature extraction, v.230913a</a:t>
            </a:r>
          </a:p>
        </p:txBody>
      </p:sp>
      <p:sp>
        <p:nvSpPr>
          <p:cNvPr id="9" name="Slide Number Placeholder 8"/>
          <p:cNvSpPr>
            <a:spLocks noGrp="1"/>
          </p:cNvSpPr>
          <p:nvPr>
            <p:ph type="sldNum" sz="quarter" idx="12"/>
          </p:nvPr>
        </p:nvSpPr>
        <p:spPr/>
        <p:txBody>
          <a:bodyPr/>
          <a:lstStyle/>
          <a:p>
            <a:fld id="{ACE40049-2F4A-4524-AFC2-A66EF339FC2C}" type="slidenum">
              <a:rPr lang="en-US" altLang="en-US" smtClean="0"/>
              <a:pPr/>
              <a:t>‹#›</a:t>
            </a:fld>
            <a:endParaRPr lang="en-US" altLang="en-US"/>
          </a:p>
        </p:txBody>
      </p:sp>
    </p:spTree>
    <p:extLst>
      <p:ext uri="{BB962C8B-B14F-4D97-AF65-F5344CB8AC3E}">
        <p14:creationId xmlns:p14="http://schemas.microsoft.com/office/powerpoint/2010/main" val="328546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pPr>
              <a:defRPr/>
            </a:pPr>
            <a:r>
              <a:rPr lang="en-US" altLang="zh-CN"/>
              <a:t>Feature extraction, v.230913a</a:t>
            </a:r>
          </a:p>
        </p:txBody>
      </p:sp>
      <p:sp>
        <p:nvSpPr>
          <p:cNvPr id="5" name="Slide Number Placeholder 4"/>
          <p:cNvSpPr>
            <a:spLocks noGrp="1"/>
          </p:cNvSpPr>
          <p:nvPr>
            <p:ph type="sldNum" sz="quarter" idx="12"/>
          </p:nvPr>
        </p:nvSpPr>
        <p:spPr/>
        <p:txBody>
          <a:bodyPr/>
          <a:lstStyle/>
          <a:p>
            <a:fld id="{466AC872-4F55-4AFF-AFA5-E983F7366070}" type="slidenum">
              <a:rPr lang="en-US" altLang="en-US" smtClean="0"/>
              <a:pPr/>
              <a:t>‹#›</a:t>
            </a:fld>
            <a:endParaRPr lang="en-US" altLang="en-US"/>
          </a:p>
        </p:txBody>
      </p:sp>
    </p:spTree>
    <p:extLst>
      <p:ext uri="{BB962C8B-B14F-4D97-AF65-F5344CB8AC3E}">
        <p14:creationId xmlns:p14="http://schemas.microsoft.com/office/powerpoint/2010/main" val="139105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pPr>
              <a:defRPr/>
            </a:pPr>
            <a:r>
              <a:rPr lang="en-US" altLang="zh-CN"/>
              <a:t>Feature extraction, v.230913a</a:t>
            </a:r>
          </a:p>
        </p:txBody>
      </p:sp>
      <p:sp>
        <p:nvSpPr>
          <p:cNvPr id="4" name="Slide Number Placeholder 3"/>
          <p:cNvSpPr>
            <a:spLocks noGrp="1"/>
          </p:cNvSpPr>
          <p:nvPr>
            <p:ph type="sldNum" sz="quarter" idx="12"/>
          </p:nvPr>
        </p:nvSpPr>
        <p:spPr/>
        <p:txBody>
          <a:bodyPr/>
          <a:lstStyle/>
          <a:p>
            <a:fld id="{CF6A2BCF-6960-4D02-AE42-EDEE00212A9C}" type="slidenum">
              <a:rPr lang="en-US" altLang="en-US" smtClean="0"/>
              <a:pPr/>
              <a:t>‹#›</a:t>
            </a:fld>
            <a:endParaRPr lang="en-US" altLang="en-US"/>
          </a:p>
        </p:txBody>
      </p:sp>
    </p:spTree>
    <p:extLst>
      <p:ext uri="{BB962C8B-B14F-4D97-AF65-F5344CB8AC3E}">
        <p14:creationId xmlns:p14="http://schemas.microsoft.com/office/powerpoint/2010/main" val="390849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2" y="273050"/>
            <a:ext cx="32579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730" y="273051"/>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142" y="1435101"/>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Feature extraction, v.230913a</a:t>
            </a:r>
          </a:p>
        </p:txBody>
      </p:sp>
      <p:sp>
        <p:nvSpPr>
          <p:cNvPr id="7" name="Slide Number Placeholder 6"/>
          <p:cNvSpPr>
            <a:spLocks noGrp="1"/>
          </p:cNvSpPr>
          <p:nvPr>
            <p:ph type="sldNum" sz="quarter" idx="12"/>
          </p:nvPr>
        </p:nvSpPr>
        <p:spPr/>
        <p:txBody>
          <a:bodyPr/>
          <a:lstStyle/>
          <a:p>
            <a:fld id="{D18740F8-1548-49E4-A154-4930F31C2E2F}" type="slidenum">
              <a:rPr lang="en-US" altLang="en-US" smtClean="0"/>
              <a:pPr/>
              <a:t>‹#›</a:t>
            </a:fld>
            <a:endParaRPr lang="en-US" altLang="en-US"/>
          </a:p>
        </p:txBody>
      </p:sp>
    </p:spTree>
    <p:extLst>
      <p:ext uri="{BB962C8B-B14F-4D97-AF65-F5344CB8AC3E}">
        <p14:creationId xmlns:p14="http://schemas.microsoft.com/office/powerpoint/2010/main" val="341856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023"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Feature extraction, v.230913a</a:t>
            </a:r>
          </a:p>
        </p:txBody>
      </p:sp>
      <p:sp>
        <p:nvSpPr>
          <p:cNvPr id="7" name="Slide Number Placeholder 6"/>
          <p:cNvSpPr>
            <a:spLocks noGrp="1"/>
          </p:cNvSpPr>
          <p:nvPr>
            <p:ph type="sldNum" sz="quarter" idx="12"/>
          </p:nvPr>
        </p:nvSpPr>
        <p:spPr/>
        <p:txBody>
          <a:bodyPr/>
          <a:lstStyle/>
          <a:p>
            <a:fld id="{5F9EB347-6B96-408E-A673-CEEA59A170D3}" type="slidenum">
              <a:rPr lang="en-US" altLang="en-US" smtClean="0"/>
              <a:pPr/>
              <a:t>‹#›</a:t>
            </a:fld>
            <a:endParaRPr lang="en-US" altLang="en-US"/>
          </a:p>
        </p:txBody>
      </p:sp>
    </p:spTree>
    <p:extLst>
      <p:ext uri="{BB962C8B-B14F-4D97-AF65-F5344CB8AC3E}">
        <p14:creationId xmlns:p14="http://schemas.microsoft.com/office/powerpoint/2010/main" val="92877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141" y="274638"/>
            <a:ext cx="89125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141" y="1600201"/>
            <a:ext cx="89125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141" y="6356351"/>
            <a:ext cx="23106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383465" y="6356351"/>
            <a:ext cx="31358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CN"/>
              <a:t>Feature extraction, v.230913a</a:t>
            </a:r>
          </a:p>
        </p:txBody>
      </p:sp>
      <p:sp>
        <p:nvSpPr>
          <p:cNvPr id="6" name="Slide Number Placeholder 5"/>
          <p:cNvSpPr>
            <a:spLocks noGrp="1"/>
          </p:cNvSpPr>
          <p:nvPr>
            <p:ph type="sldNum" sz="quarter" idx="4"/>
          </p:nvPr>
        </p:nvSpPr>
        <p:spPr>
          <a:xfrm>
            <a:off x="7097025" y="6356351"/>
            <a:ext cx="23106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7AA41-3333-421E-93DF-872B5AA03FD9}" type="slidenum">
              <a:rPr lang="en-US" altLang="en-US" smtClean="0"/>
              <a:pPr/>
              <a:t>‹#›</a:t>
            </a:fld>
            <a:endParaRPr lang="en-US" altLang="en-US"/>
          </a:p>
        </p:txBody>
      </p:sp>
    </p:spTree>
    <p:extLst>
      <p:ext uri="{BB962C8B-B14F-4D97-AF65-F5344CB8AC3E}">
        <p14:creationId xmlns:p14="http://schemas.microsoft.com/office/powerpoint/2010/main" val="3025050091"/>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 id="2147484371" r:id="rId13"/>
    <p:sldLayoutId id="214748437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universe-review.ca/I10-85-cochlea2.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iCZElJ8m0&amp;t=3s"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Hertz" TargetMode="External"/><Relationship Id="rId3" Type="http://schemas.openxmlformats.org/officeDocument/2006/relationships/hyperlink" Target="https://en.wikipedia.org/wiki/Stanley_Smith_Stevens" TargetMode="External"/><Relationship Id="rId7" Type="http://schemas.openxmlformats.org/officeDocument/2006/relationships/hyperlink" Target="https://en.wikipedia.org/wiki/Frequency" TargetMode="External"/><Relationship Id="rId2" Type="http://schemas.openxmlformats.org/officeDocument/2006/relationships/hyperlink" Target="https://en.wikipedia.org/wiki/Mel_scale" TargetMode="External"/><Relationship Id="rId1" Type="http://schemas.openxmlformats.org/officeDocument/2006/relationships/slideLayout" Target="../slideLayouts/slideLayout2.xml"/><Relationship Id="rId6" Type="http://schemas.openxmlformats.org/officeDocument/2006/relationships/hyperlink" Target="https://en.wikipedia.org/wiki/Pitch_(music)" TargetMode="External"/><Relationship Id="rId11" Type="http://schemas.openxmlformats.org/officeDocument/2006/relationships/hyperlink" Target="https://en.wikipedia.org/wiki/Octave" TargetMode="External"/><Relationship Id="rId5" Type="http://schemas.openxmlformats.org/officeDocument/2006/relationships/hyperlink" Target="https://en.wikipedia.org/wiki/Scale_(music)" TargetMode="External"/><Relationship Id="rId10" Type="http://schemas.openxmlformats.org/officeDocument/2006/relationships/hyperlink" Target="https://en.wikipedia.org/wiki/Interval_(music)" TargetMode="External"/><Relationship Id="rId4" Type="http://schemas.openxmlformats.org/officeDocument/2006/relationships/hyperlink" Target="https://en.wikipedia.org/wiki/Mel_scale#cite_note-stevens1937-1" TargetMode="External"/><Relationship Id="rId9" Type="http://schemas.openxmlformats.org/officeDocument/2006/relationships/hyperlink" Target="https://en.wikipedia.org/wiki/Decibel"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hyperlink" Target="http://en.wikipedia.org/wiki/Mel_scale" TargetMode="External"/><Relationship Id="rId5" Type="http://schemas.openxmlformats.org/officeDocument/2006/relationships/image" Target="../media/image9.png"/><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se.cuhk.edu.hk/~khwong/www2/cmsc5707/sar1.wav"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20.jpeg"/><Relationship Id="rId5" Type="http://schemas.openxmlformats.org/officeDocument/2006/relationships/image" Target="../media/image23.png"/><Relationship Id="rId10" Type="http://schemas.openxmlformats.org/officeDocument/2006/relationships/image" Target="../media/image19.wmf"/><Relationship Id="rId4" Type="http://schemas.openxmlformats.org/officeDocument/2006/relationships/image" Target="../media/image22.png"/><Relationship Id="rId9"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youtu.be/cEvYV5cqW0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s://www.mathworks.com/matlabcentral/fileexchange/13529-speech-compression-using-linear-predictive-coding/content/LPC_fin" TargetMode="External"/><Relationship Id="rId2" Type="http://schemas.openxmlformats.org/officeDocument/2006/relationships/hyperlink" Target="https://youtu.be/KpmvGju_Wc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KpmvGju_WcM"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Discrete_Fourier_transfor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hyperlink" Target="https://www.mathworks.com/matlabcentral/fileexchange/41228-dft-and-idft/content/Untitled3.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iitg.vlab.co.in/?sub=59&amp;brch=164&amp;sim=615&amp;cnt=1" TargetMode="External"/><Relationship Id="rId2" Type="http://schemas.openxmlformats.org/officeDocument/2006/relationships/hyperlink" Target="http://fourier.eng.hmc.edu/e101/lectures/handout3/node2.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iitg.vlab.co.in/?sub=59&amp;brch=164&amp;sim=615&amp;cnt=1" TargetMode="External"/><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hyperlink" Target="http://www.engineeringproductivitytools.com/stuff/T0001/PT01.HT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050"/>
          <p:cNvSpPr>
            <a:spLocks noGrp="1" noChangeArrowheads="1"/>
          </p:cNvSpPr>
          <p:nvPr>
            <p:ph type="ctrTitle"/>
          </p:nvPr>
        </p:nvSpPr>
        <p:spPr/>
        <p:txBody>
          <a:bodyPr>
            <a:normAutofit fontScale="90000"/>
          </a:bodyPr>
          <a:lstStyle/>
          <a:p>
            <a:pPr eaLnBrk="1" hangingPunct="1"/>
            <a:r>
              <a:rPr lang="en-US" altLang="en-US" sz="5200" dirty="0"/>
              <a:t>Ch. 3: Feature extraction from audi</a:t>
            </a:r>
            <a:r>
              <a:rPr lang="en-US" altLang="zh-CN" sz="5400" dirty="0">
                <a:ea typeface="新細明體" pitchFamily="18" charset="-120"/>
              </a:rPr>
              <a:t>o signals</a:t>
            </a:r>
            <a:endParaRPr lang="zh-TW" altLang="en-US" sz="5200" dirty="0">
              <a:ea typeface="新細明體" pitchFamily="18" charset="-120"/>
            </a:endParaRPr>
          </a:p>
        </p:txBody>
      </p:sp>
      <p:sp>
        <p:nvSpPr>
          <p:cNvPr id="3077" name="Rectangle 2051"/>
          <p:cNvSpPr>
            <a:spLocks noGrp="1" noChangeArrowheads="1"/>
          </p:cNvSpPr>
          <p:nvPr>
            <p:ph type="subTitle" idx="1"/>
          </p:nvPr>
        </p:nvSpPr>
        <p:spPr>
          <a:xfrm>
            <a:off x="531812" y="4039437"/>
            <a:ext cx="9144000" cy="2209800"/>
          </a:xfrm>
        </p:spPr>
        <p:txBody>
          <a:bodyPr>
            <a:normAutofit fontScale="92500" lnSpcReduction="10000"/>
          </a:bodyPr>
          <a:lstStyle/>
          <a:p>
            <a:pPr algn="l" eaLnBrk="1" hangingPunct="1"/>
            <a:r>
              <a:rPr lang="en-US" altLang="zh-TW" sz="2800" dirty="0">
                <a:ea typeface="新細明體" pitchFamily="18" charset="-120"/>
              </a:rPr>
              <a:t>We will study</a:t>
            </a:r>
          </a:p>
          <a:p>
            <a:pPr marL="514350" indent="-514350" algn="l" eaLnBrk="1" hangingPunct="1">
              <a:buFont typeface="Garamond" pitchFamily="18" charset="0"/>
              <a:buAutoNum type="alphaUcPeriod"/>
            </a:pPr>
            <a:r>
              <a:rPr lang="en-US" altLang="zh-TW" sz="2800" dirty="0">
                <a:ea typeface="新細明體" pitchFamily="18" charset="-120"/>
              </a:rPr>
              <a:t>Filtering</a:t>
            </a:r>
          </a:p>
          <a:p>
            <a:pPr marL="514350" indent="-514350" algn="l" eaLnBrk="1" hangingPunct="1">
              <a:buFont typeface="Garamond" pitchFamily="18" charset="0"/>
              <a:buAutoNum type="alphaUcPeriod"/>
            </a:pPr>
            <a:r>
              <a:rPr lang="en-US" altLang="zh-TW" sz="2800" dirty="0">
                <a:ea typeface="新細明體" pitchFamily="18" charset="-120"/>
              </a:rPr>
              <a:t>Mel scale</a:t>
            </a:r>
          </a:p>
          <a:p>
            <a:pPr marL="514350" indent="-514350" algn="l" eaLnBrk="1" hangingPunct="1">
              <a:buFont typeface="Garamond" pitchFamily="18" charset="0"/>
              <a:buAutoNum type="alphaUcPeriod"/>
            </a:pPr>
            <a:r>
              <a:rPr lang="en-US" altLang="zh-TW" sz="2800" dirty="0">
                <a:ea typeface="新細明體" pitchFamily="18" charset="-120"/>
              </a:rPr>
              <a:t>Linear predictive coding LPC</a:t>
            </a:r>
          </a:p>
          <a:p>
            <a:pPr marL="514350" indent="-514350" algn="l" eaLnBrk="1" hangingPunct="1">
              <a:buFont typeface="Garamond" pitchFamily="18" charset="0"/>
              <a:buAutoNum type="alphaUcPeriod"/>
            </a:pPr>
            <a:r>
              <a:rPr lang="en-US" altLang="zh-TW" sz="2800" dirty="0" err="1">
                <a:ea typeface="新細明體" pitchFamily="18" charset="-120"/>
              </a:rPr>
              <a:t>Cepstrum</a:t>
            </a:r>
            <a:endParaRPr lang="en-US" altLang="zh-TW" sz="2800" dirty="0">
              <a:ea typeface="新細明體" pitchFamily="18" charset="-120"/>
            </a:endParaRPr>
          </a:p>
        </p:txBody>
      </p:sp>
      <p:sp>
        <p:nvSpPr>
          <p:cNvPr id="4" name="Footer Placeholder 3">
            <a:extLst>
              <a:ext uri="{FF2B5EF4-FFF2-40B4-BE49-F238E27FC236}">
                <a16:creationId xmlns:a16="http://schemas.microsoft.com/office/drawing/2014/main" id="{97CC3CA9-DD5F-43F2-85DA-685C77B7A7D5}"/>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B81B20C7-4545-4758-9C37-7473BD6EA5EE}"/>
              </a:ext>
            </a:extLst>
          </p:cNvPr>
          <p:cNvSpPr>
            <a:spLocks noGrp="1"/>
          </p:cNvSpPr>
          <p:nvPr>
            <p:ph type="sldNum" sz="quarter" idx="12"/>
          </p:nvPr>
        </p:nvSpPr>
        <p:spPr/>
        <p:txBody>
          <a:bodyPr/>
          <a:lstStyle/>
          <a:p>
            <a:fld id="{FAA8FF96-867F-4EE8-8394-585EE08E236B}"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5612" y="274638"/>
            <a:ext cx="8912543" cy="1143000"/>
          </a:xfrm>
        </p:spPr>
        <p:txBody>
          <a:bodyPr>
            <a:normAutofit fontScale="90000"/>
          </a:bodyPr>
          <a:lstStyle/>
          <a:p>
            <a:pPr eaLnBrk="1" hangingPunct="1"/>
            <a:r>
              <a:rPr lang="en-US" altLang="en-US" sz="4000" dirty="0"/>
              <a:t>(B) Mel Scale:</a:t>
            </a:r>
            <a:br>
              <a:rPr lang="en-US" altLang="en-US" sz="4000" dirty="0"/>
            </a:br>
            <a:r>
              <a:rPr lang="en-US" altLang="en-US" sz="4000" dirty="0"/>
              <a:t>Inner ear and the cochlea</a:t>
            </a:r>
            <a:br>
              <a:rPr lang="en-US" altLang="zh-CN" sz="4000" dirty="0">
                <a:ea typeface="SimSun" pitchFamily="2" charset="-122"/>
              </a:rPr>
            </a:br>
            <a:r>
              <a:rPr lang="en-US" altLang="zh-CN" sz="4000" dirty="0">
                <a:ea typeface="SimSun" pitchFamily="2" charset="-122"/>
              </a:rPr>
              <a:t>(human also has filter bands)</a:t>
            </a:r>
            <a:endParaRPr lang="en-US" altLang="en-US" sz="4000" dirty="0"/>
          </a:p>
        </p:txBody>
      </p:sp>
      <p:sp>
        <p:nvSpPr>
          <p:cNvPr id="12293" name="Rectangle 3"/>
          <p:cNvSpPr>
            <a:spLocks noGrp="1" noChangeArrowheads="1"/>
          </p:cNvSpPr>
          <p:nvPr>
            <p:ph idx="1"/>
          </p:nvPr>
        </p:nvSpPr>
        <p:spPr/>
        <p:txBody>
          <a:bodyPr/>
          <a:lstStyle/>
          <a:p>
            <a:pPr eaLnBrk="1" hangingPunct="1"/>
            <a:r>
              <a:rPr lang="en-US" altLang="en-US" dirty="0"/>
              <a:t>Ear and cochlea</a:t>
            </a:r>
          </a:p>
        </p:txBody>
      </p:sp>
      <p:pic>
        <p:nvPicPr>
          <p:cNvPr id="12294" name="Picture 4" descr="I10-85-cochle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13" y="1828800"/>
            <a:ext cx="35385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ea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2438400"/>
            <a:ext cx="39624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7"/>
          <p:cNvSpPr txBox="1">
            <a:spLocks noChangeArrowheads="1"/>
          </p:cNvSpPr>
          <p:nvPr/>
        </p:nvSpPr>
        <p:spPr bwMode="auto">
          <a:xfrm>
            <a:off x="439738" y="63563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200">
                <a:hlinkClick r:id="rId4"/>
              </a:rPr>
              <a:t>http://universe-review.ca/I10-85-cochlea2.jpg</a:t>
            </a:r>
            <a:endParaRPr lang="en-US" altLang="en-US" sz="1200"/>
          </a:p>
          <a:p>
            <a:pPr>
              <a:spcBef>
                <a:spcPct val="0"/>
              </a:spcBef>
              <a:buClrTx/>
              <a:buSzTx/>
              <a:buFontTx/>
              <a:buNone/>
            </a:pPr>
            <a:r>
              <a:rPr lang="en-US" altLang="en-US" sz="1200"/>
              <a:t>http://www.edu.ipa.go.jp/chiyo/HuBEd/HTML1/en/3D/ear.html</a:t>
            </a:r>
            <a:endParaRPr lang="en-US" altLang="en-US" sz="1800"/>
          </a:p>
        </p:txBody>
      </p:sp>
      <p:sp>
        <p:nvSpPr>
          <p:cNvPr id="4" name="Footer Placeholder 3">
            <a:extLst>
              <a:ext uri="{FF2B5EF4-FFF2-40B4-BE49-F238E27FC236}">
                <a16:creationId xmlns:a16="http://schemas.microsoft.com/office/drawing/2014/main" id="{C585164E-98E2-42C6-8B18-6ABC4789CEC7}"/>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D863936E-EE87-4561-A556-6C4867A72EA6}"/>
              </a:ext>
            </a:extLst>
          </p:cNvPr>
          <p:cNvSpPr>
            <a:spLocks noGrp="1"/>
          </p:cNvSpPr>
          <p:nvPr>
            <p:ph type="sldNum" sz="quarter" idx="12"/>
          </p:nvPr>
        </p:nvSpPr>
        <p:spPr/>
        <p:txBody>
          <a:bodyPr/>
          <a:lstStyle/>
          <a:p>
            <a:fld id="{65CE2D6C-B8FF-4830-ACC3-164BA4934954}"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fontScale="90000"/>
          </a:bodyPr>
          <a:lstStyle/>
          <a:p>
            <a:pPr eaLnBrk="1" hangingPunct="1"/>
            <a:r>
              <a:rPr lang="en-US" altLang="en-US" sz="4000" dirty="0"/>
              <a:t>Mel filter bands</a:t>
            </a:r>
            <a:r>
              <a:rPr lang="en-US" altLang="zh-CN" sz="4000" dirty="0">
                <a:ea typeface="SimSun" pitchFamily="2" charset="-122"/>
              </a:rPr>
              <a:t> (found by </a:t>
            </a:r>
            <a:r>
              <a:rPr lang="en-US" altLang="en-US" sz="4000" dirty="0"/>
              <a:t>psychological and instrumentation</a:t>
            </a:r>
            <a:r>
              <a:rPr lang="en-US" altLang="zh-CN" sz="4000" dirty="0">
                <a:ea typeface="SimSun" pitchFamily="2" charset="-122"/>
              </a:rPr>
              <a:t> experiments)</a:t>
            </a:r>
            <a:endParaRPr lang="en-US" altLang="en-US" sz="4000" dirty="0"/>
          </a:p>
        </p:txBody>
      </p:sp>
      <p:sp>
        <p:nvSpPr>
          <p:cNvPr id="13317" name="Rectangle 3"/>
          <p:cNvSpPr>
            <a:spLocks noGrp="1" noChangeArrowheads="1"/>
          </p:cNvSpPr>
          <p:nvPr>
            <p:ph type="body" sz="half" idx="1"/>
          </p:nvPr>
        </p:nvSpPr>
        <p:spPr>
          <a:xfrm>
            <a:off x="495300" y="1600200"/>
            <a:ext cx="3694113" cy="4530725"/>
          </a:xfrm>
        </p:spPr>
        <p:txBody>
          <a:bodyPr/>
          <a:lstStyle/>
          <a:p>
            <a:pPr eaLnBrk="1" hangingPunct="1"/>
            <a:r>
              <a:rPr lang="en-US" altLang="zh-CN" sz="2400">
                <a:ea typeface="SimSun" pitchFamily="2" charset="-122"/>
              </a:rPr>
              <a:t>Freq. lower than 1 KHz has narrower bands (and in  linear scale)</a:t>
            </a:r>
          </a:p>
          <a:p>
            <a:pPr eaLnBrk="1" hangingPunct="1"/>
            <a:r>
              <a:rPr lang="en-US" altLang="zh-CN" sz="2400">
                <a:ea typeface="SimSun" pitchFamily="2" charset="-122"/>
              </a:rPr>
              <a:t>Higher frequencies have larger bands (and in log scale)</a:t>
            </a:r>
          </a:p>
          <a:p>
            <a:pPr eaLnBrk="1" hangingPunct="1"/>
            <a:r>
              <a:rPr lang="en-US" altLang="zh-CN" sz="2400">
                <a:ea typeface="SimSun" pitchFamily="2" charset="-122"/>
              </a:rPr>
              <a:t>More filter below 1KHz</a:t>
            </a:r>
          </a:p>
          <a:p>
            <a:pPr eaLnBrk="1" hangingPunct="1"/>
            <a:r>
              <a:rPr lang="en-US" altLang="zh-CN" sz="2400">
                <a:ea typeface="SimSun" pitchFamily="2" charset="-122"/>
              </a:rPr>
              <a:t>Less filters above 1KHz</a:t>
            </a:r>
          </a:p>
        </p:txBody>
      </p:sp>
      <p:pic>
        <p:nvPicPr>
          <p:cNvPr id="13318" name="Picture 5" descr="http://instruct1.cit.cornell.edu/courses/ece576/FinalProjects/f2008/pae26_jsc59/pae26_jsc59/images/melfi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813" y="2133600"/>
            <a:ext cx="5334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6"/>
          <p:cNvSpPr txBox="1">
            <a:spLocks noChangeArrowheads="1"/>
          </p:cNvSpPr>
          <p:nvPr/>
        </p:nvSpPr>
        <p:spPr bwMode="auto">
          <a:xfrm>
            <a:off x="989013" y="6629400"/>
            <a:ext cx="6773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900" dirty="0"/>
              <a:t>http://instruct1.cit.cornell.edu/courses/ece576/FinalProjects/f2008/pae26_jsc59/pae26_jsc59/images/melfilt.png</a:t>
            </a:r>
          </a:p>
        </p:txBody>
      </p:sp>
      <p:sp>
        <p:nvSpPr>
          <p:cNvPr id="13320" name="Text Box 8"/>
          <p:cNvSpPr txBox="1">
            <a:spLocks noChangeArrowheads="1"/>
          </p:cNvSpPr>
          <p:nvPr/>
        </p:nvSpPr>
        <p:spPr bwMode="auto">
          <a:xfrm>
            <a:off x="4722813" y="1531938"/>
            <a:ext cx="935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a:p>
            <a:pPr>
              <a:spcBef>
                <a:spcPct val="0"/>
              </a:spcBef>
              <a:buClrTx/>
              <a:buSzTx/>
              <a:buFontTx/>
              <a:buNone/>
            </a:pPr>
            <a:r>
              <a:rPr lang="en-US" altLang="en-US" sz="1800"/>
              <a:t>Filter </a:t>
            </a:r>
          </a:p>
          <a:p>
            <a:pPr>
              <a:spcBef>
                <a:spcPct val="0"/>
              </a:spcBef>
              <a:buClrTx/>
              <a:buSzTx/>
              <a:buFontTx/>
              <a:buNone/>
            </a:pPr>
            <a:r>
              <a:rPr lang="en-US" altLang="en-US" sz="1800"/>
              <a:t>output</a:t>
            </a:r>
          </a:p>
        </p:txBody>
      </p:sp>
      <p:sp>
        <p:nvSpPr>
          <p:cNvPr id="13321" name="Line 11"/>
          <p:cNvSpPr>
            <a:spLocks noChangeShapeType="1"/>
          </p:cNvSpPr>
          <p:nvPr/>
        </p:nvSpPr>
        <p:spPr bwMode="auto">
          <a:xfrm>
            <a:off x="6246813" y="63246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ooter Placeholder 3">
            <a:extLst>
              <a:ext uri="{FF2B5EF4-FFF2-40B4-BE49-F238E27FC236}">
                <a16:creationId xmlns:a16="http://schemas.microsoft.com/office/drawing/2014/main" id="{BF4CA4EA-5188-4ED0-B960-C2E0BB42DA05}"/>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6EE4DBBB-2A72-479A-B417-713F5AA85B29}"/>
              </a:ext>
            </a:extLst>
          </p:cNvPr>
          <p:cNvSpPr>
            <a:spLocks noGrp="1"/>
          </p:cNvSpPr>
          <p:nvPr>
            <p:ph type="sldNum" sz="quarter" idx="12"/>
          </p:nvPr>
        </p:nvSpPr>
        <p:spPr/>
        <p:txBody>
          <a:bodyPr/>
          <a:lstStyle/>
          <a:p>
            <a:fld id="{853A7383-5897-4A6F-A750-EE6AF110ACE4}" type="slidenum">
              <a:rPr lang="en-US" altLang="en-US" smtClean="0"/>
              <a:pPr/>
              <a:t>11</a:t>
            </a:fld>
            <a:endParaRPr lang="en-US" altLang="en-US"/>
          </a:p>
        </p:txBody>
      </p:sp>
      <p:sp>
        <p:nvSpPr>
          <p:cNvPr id="2" name="TextBox 1">
            <a:extLst>
              <a:ext uri="{FF2B5EF4-FFF2-40B4-BE49-F238E27FC236}">
                <a16:creationId xmlns:a16="http://schemas.microsoft.com/office/drawing/2014/main" id="{05DE0663-10DE-14F7-9640-70CA1234EFEB}"/>
              </a:ext>
            </a:extLst>
          </p:cNvPr>
          <p:cNvSpPr txBox="1"/>
          <p:nvPr/>
        </p:nvSpPr>
        <p:spPr>
          <a:xfrm>
            <a:off x="4189413" y="4408017"/>
            <a:ext cx="712054" cy="369332"/>
          </a:xfrm>
          <a:prstGeom prst="rect">
            <a:avLst/>
          </a:prstGeom>
          <a:noFill/>
        </p:spPr>
        <p:txBody>
          <a:bodyPr wrap="none" rtlCol="0">
            <a:spAutoFit/>
          </a:bodyPr>
          <a:lstStyle/>
          <a:p>
            <a:r>
              <a:rPr lang="en-US" dirty="0"/>
              <a:t>Gain</a:t>
            </a:r>
          </a:p>
        </p:txBody>
      </p:sp>
      <p:sp>
        <p:nvSpPr>
          <p:cNvPr id="6" name="TextBox 5">
            <a:extLst>
              <a:ext uri="{FF2B5EF4-FFF2-40B4-BE49-F238E27FC236}">
                <a16:creationId xmlns:a16="http://schemas.microsoft.com/office/drawing/2014/main" id="{8BA9820F-1676-09AA-4271-D04206422A7B}"/>
              </a:ext>
            </a:extLst>
          </p:cNvPr>
          <p:cNvSpPr txBox="1"/>
          <p:nvPr/>
        </p:nvSpPr>
        <p:spPr>
          <a:xfrm>
            <a:off x="5606298" y="6035161"/>
            <a:ext cx="780983" cy="369332"/>
          </a:xfrm>
          <a:prstGeom prst="rect">
            <a:avLst/>
          </a:prstGeom>
          <a:noFill/>
        </p:spPr>
        <p:txBody>
          <a:bodyPr wrap="none" rtlCol="0">
            <a:spAutoFit/>
          </a:bodyPr>
          <a:lstStyle/>
          <a:p>
            <a:r>
              <a:rPr lang="en-US" dirty="0"/>
              <a:t>Freq.</a:t>
            </a:r>
          </a:p>
        </p:txBody>
      </p:sp>
      <p:sp>
        <p:nvSpPr>
          <p:cNvPr id="3" name="TextBox 2">
            <a:extLst>
              <a:ext uri="{FF2B5EF4-FFF2-40B4-BE49-F238E27FC236}">
                <a16:creationId xmlns:a16="http://schemas.microsoft.com/office/drawing/2014/main" id="{4464CE18-1C91-4CCA-94B9-CAFB1088628F}"/>
              </a:ext>
            </a:extLst>
          </p:cNvPr>
          <p:cNvSpPr txBox="1"/>
          <p:nvPr/>
        </p:nvSpPr>
        <p:spPr>
          <a:xfrm>
            <a:off x="681830" y="4858643"/>
            <a:ext cx="3694114" cy="923330"/>
          </a:xfrm>
          <a:prstGeom prst="rect">
            <a:avLst/>
          </a:prstGeom>
          <a:noFill/>
        </p:spPr>
        <p:txBody>
          <a:bodyPr wrap="square" rtlCol="0">
            <a:spAutoFit/>
          </a:bodyPr>
          <a:lstStyle/>
          <a:p>
            <a:r>
              <a:rPr lang="en-HK" dirty="0"/>
              <a:t>Ear test:</a:t>
            </a:r>
          </a:p>
          <a:p>
            <a:r>
              <a:rPr lang="en-HK" dirty="0">
                <a:hlinkClick r:id="rId3"/>
              </a:rPr>
              <a:t>https://www.youtube.com/watch?v=H-iCZElJ8m0&amp;t=3s</a:t>
            </a:r>
            <a:r>
              <a:rPr lang="en-HK"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normAutofit fontScale="90000"/>
          </a:bodyPr>
          <a:lstStyle/>
          <a:p>
            <a:r>
              <a:rPr lang="en-US" altLang="en-US" sz="2800" dirty="0"/>
              <a:t>Mel scale (Melody scale)</a:t>
            </a:r>
            <a:br>
              <a:rPr lang="en-US" altLang="en-US" sz="2800" dirty="0"/>
            </a:br>
            <a:r>
              <a:rPr lang="en-US" altLang="en-US" sz="2400" i="1" dirty="0"/>
              <a:t>From </a:t>
            </a:r>
            <a:r>
              <a:rPr lang="en-US" sz="2400" dirty="0">
                <a:hlinkClick r:id="rId2"/>
              </a:rPr>
              <a:t>https://en.wikipedia.org/wiki/Mel_scale </a:t>
            </a:r>
            <a:br>
              <a:rPr lang="en-US" sz="2400" dirty="0"/>
            </a:br>
            <a:endParaRPr lang="en-US" altLang="en-US" sz="2800" dirty="0"/>
          </a:p>
        </p:txBody>
      </p:sp>
      <p:sp>
        <p:nvSpPr>
          <p:cNvPr id="14339" name="Content Placeholder 7"/>
          <p:cNvSpPr>
            <a:spLocks noGrp="1"/>
          </p:cNvSpPr>
          <p:nvPr>
            <p:ph idx="1"/>
          </p:nvPr>
        </p:nvSpPr>
        <p:spPr>
          <a:xfrm>
            <a:off x="455613" y="1600200"/>
            <a:ext cx="8912225" cy="4530725"/>
          </a:xfrm>
        </p:spPr>
        <p:txBody>
          <a:bodyPr>
            <a:normAutofit fontScale="55000" lnSpcReduction="20000"/>
          </a:bodyPr>
          <a:lstStyle/>
          <a:p>
            <a:r>
              <a:rPr lang="en-US" altLang="en-US" sz="4000" dirty="0"/>
              <a:t>Measure relative strength in perception of different frequencies.</a:t>
            </a:r>
          </a:p>
          <a:p>
            <a:r>
              <a:rPr lang="en-US" sz="4000" dirty="0"/>
              <a:t>The </a:t>
            </a:r>
            <a:r>
              <a:rPr lang="en-US" sz="4000" dirty="0" err="1"/>
              <a:t>mel</a:t>
            </a:r>
            <a:r>
              <a:rPr lang="en-US" sz="4000" dirty="0"/>
              <a:t> scale, named by </a:t>
            </a:r>
            <a:r>
              <a:rPr lang="en-US" sz="4000" dirty="0">
                <a:hlinkClick r:id="rId3" tooltip="Stanley Smith Stevens">
                  <a:extLst>
                    <a:ext uri="{A12FA001-AC4F-418D-AE19-62706E023703}">
                      <ahyp:hlinkClr xmlns:ahyp="http://schemas.microsoft.com/office/drawing/2018/hyperlinkcolor" val="tx"/>
                    </a:ext>
                  </a:extLst>
                </a:hlinkClick>
              </a:rPr>
              <a:t>Stevens</a:t>
            </a:r>
            <a:r>
              <a:rPr lang="en-US" sz="4000" dirty="0"/>
              <a:t>, Volkmann, and Newman in 1937,</a:t>
            </a:r>
            <a:r>
              <a:rPr lang="en-US" sz="4000" dirty="0">
                <a:hlinkClick r:id="rId4">
                  <a:extLst>
                    <a:ext uri="{A12FA001-AC4F-418D-AE19-62706E023703}">
                      <ahyp:hlinkClr xmlns:ahyp="http://schemas.microsoft.com/office/drawing/2018/hyperlinkcolor" val="tx"/>
                    </a:ext>
                  </a:extLst>
                </a:hlinkClick>
              </a:rPr>
              <a:t>[1]</a:t>
            </a:r>
            <a:r>
              <a:rPr lang="en-US" sz="4000" dirty="0"/>
              <a:t> is a perceptual </a:t>
            </a:r>
            <a:r>
              <a:rPr lang="en-US" sz="4000" dirty="0">
                <a:hlinkClick r:id="rId5" tooltip="Scale (music)">
                  <a:extLst>
                    <a:ext uri="{A12FA001-AC4F-418D-AE19-62706E023703}">
                      <ahyp:hlinkClr xmlns:ahyp="http://schemas.microsoft.com/office/drawing/2018/hyperlinkcolor" val="tx"/>
                    </a:ext>
                  </a:extLst>
                </a:hlinkClick>
              </a:rPr>
              <a:t>scale</a:t>
            </a:r>
            <a:r>
              <a:rPr lang="en-US" sz="4000" dirty="0"/>
              <a:t> of </a:t>
            </a:r>
            <a:r>
              <a:rPr lang="en-US" sz="4000" dirty="0">
                <a:hlinkClick r:id="rId6" tooltip="Pitch (music)">
                  <a:extLst>
                    <a:ext uri="{A12FA001-AC4F-418D-AE19-62706E023703}">
                      <ahyp:hlinkClr xmlns:ahyp="http://schemas.microsoft.com/office/drawing/2018/hyperlinkcolor" val="tx"/>
                    </a:ext>
                  </a:extLst>
                </a:hlinkClick>
              </a:rPr>
              <a:t>pitches</a:t>
            </a:r>
            <a:r>
              <a:rPr lang="en-US" sz="4000" dirty="0"/>
              <a:t> judged by listeners to be equal in distance from one another. The reference point between this scale and normal </a:t>
            </a:r>
            <a:r>
              <a:rPr lang="en-US" sz="4000" dirty="0">
                <a:hlinkClick r:id="rId7" tooltip="Frequency">
                  <a:extLst>
                    <a:ext uri="{A12FA001-AC4F-418D-AE19-62706E023703}">
                      <ahyp:hlinkClr xmlns:ahyp="http://schemas.microsoft.com/office/drawing/2018/hyperlinkcolor" val="tx"/>
                    </a:ext>
                  </a:extLst>
                </a:hlinkClick>
              </a:rPr>
              <a:t>frequency</a:t>
            </a:r>
            <a:r>
              <a:rPr lang="en-US" sz="4000" dirty="0"/>
              <a:t> measurement is defined by assigning a perceptual pitch of 1000 </a:t>
            </a:r>
            <a:r>
              <a:rPr lang="en-US" sz="4000" dirty="0" err="1"/>
              <a:t>mels</a:t>
            </a:r>
            <a:r>
              <a:rPr lang="en-US" sz="4000" dirty="0"/>
              <a:t> to a 1000 </a:t>
            </a:r>
            <a:r>
              <a:rPr lang="en-US" sz="4000" dirty="0">
                <a:hlinkClick r:id="rId8" tooltip="Hertz">
                  <a:extLst>
                    <a:ext uri="{A12FA001-AC4F-418D-AE19-62706E023703}">
                      <ahyp:hlinkClr xmlns:ahyp="http://schemas.microsoft.com/office/drawing/2018/hyperlinkcolor" val="tx"/>
                    </a:ext>
                  </a:extLst>
                </a:hlinkClick>
              </a:rPr>
              <a:t>Hz</a:t>
            </a:r>
            <a:r>
              <a:rPr lang="en-US" sz="4000" dirty="0"/>
              <a:t> tone, 40 </a:t>
            </a:r>
            <a:r>
              <a:rPr lang="en-US" sz="4000" dirty="0">
                <a:hlinkClick r:id="rId9" tooltip="Decibel">
                  <a:extLst>
                    <a:ext uri="{A12FA001-AC4F-418D-AE19-62706E023703}">
                      <ahyp:hlinkClr xmlns:ahyp="http://schemas.microsoft.com/office/drawing/2018/hyperlinkcolor" val="tx"/>
                    </a:ext>
                  </a:extLst>
                </a:hlinkClick>
              </a:rPr>
              <a:t>dB</a:t>
            </a:r>
            <a:r>
              <a:rPr lang="en-US" sz="4000" dirty="0"/>
              <a:t> above the listener's threshold. Above about 500 Hz, increasingly large </a:t>
            </a:r>
            <a:r>
              <a:rPr lang="en-US" sz="4000" dirty="0">
                <a:hlinkClick r:id="rId10" tooltip="Interval (music)">
                  <a:extLst>
                    <a:ext uri="{A12FA001-AC4F-418D-AE19-62706E023703}">
                      <ahyp:hlinkClr xmlns:ahyp="http://schemas.microsoft.com/office/drawing/2018/hyperlinkcolor" val="tx"/>
                    </a:ext>
                  </a:extLst>
                </a:hlinkClick>
              </a:rPr>
              <a:t>intervals</a:t>
            </a:r>
            <a:r>
              <a:rPr lang="en-US" sz="4000" dirty="0"/>
              <a:t> are judged by listeners to produce equal pitch increments. As a result, four </a:t>
            </a:r>
            <a:r>
              <a:rPr lang="en-US" sz="4000" dirty="0">
                <a:hlinkClick r:id="rId11" tooltip="Octave">
                  <a:extLst>
                    <a:ext uri="{A12FA001-AC4F-418D-AE19-62706E023703}">
                      <ahyp:hlinkClr xmlns:ahyp="http://schemas.microsoft.com/office/drawing/2018/hyperlinkcolor" val="tx"/>
                    </a:ext>
                  </a:extLst>
                </a:hlinkClick>
              </a:rPr>
              <a:t>octaves</a:t>
            </a:r>
            <a:r>
              <a:rPr lang="en-US" sz="4000" dirty="0"/>
              <a:t> on the hertz scale above 500 Hz are judged to comprise about two octaves on the </a:t>
            </a:r>
            <a:r>
              <a:rPr lang="en-US" sz="4000" dirty="0" err="1"/>
              <a:t>mel</a:t>
            </a:r>
            <a:r>
              <a:rPr lang="en-US" sz="4000" dirty="0"/>
              <a:t> scale. The name </a:t>
            </a:r>
            <a:r>
              <a:rPr lang="en-US" sz="4000" dirty="0" err="1"/>
              <a:t>mel</a:t>
            </a:r>
            <a:r>
              <a:rPr lang="en-US" sz="4000" dirty="0"/>
              <a:t> comes from the word melody to indicate that the scale is based on pitch comparisons.</a:t>
            </a:r>
          </a:p>
          <a:p>
            <a:r>
              <a:rPr lang="en-US" sz="4000" dirty="0">
                <a:solidFill>
                  <a:srgbClr val="FF0000"/>
                </a:solidFill>
              </a:rPr>
              <a:t>Note: Mel scale is not science, </a:t>
            </a:r>
            <a:r>
              <a:rPr lang="en-US" sz="4000" dirty="0"/>
              <a:t>it is rather a result of empirical measurement done by psychologists. And engineers turn it into a formula. So, for practical use, apply the  formula always for all range of frequencies, it is by all means an approximation, so, in the diagram , the freq. below 1KHz approximates a linear scale.).</a:t>
            </a:r>
          </a:p>
          <a:p>
            <a:endParaRPr lang="en-US" altLang="en-US" sz="4000" i="1" dirty="0"/>
          </a:p>
        </p:txBody>
      </p:sp>
      <p:sp>
        <p:nvSpPr>
          <p:cNvPr id="4" name="Footer Placeholder 3">
            <a:extLst>
              <a:ext uri="{FF2B5EF4-FFF2-40B4-BE49-F238E27FC236}">
                <a16:creationId xmlns:a16="http://schemas.microsoft.com/office/drawing/2014/main" id="{E073568A-46BC-49C5-81C0-F7375B11F181}"/>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910F523C-14F8-4806-8E3B-78309FE2793E}"/>
              </a:ext>
            </a:extLst>
          </p:cNvPr>
          <p:cNvSpPr>
            <a:spLocks noGrp="1"/>
          </p:cNvSpPr>
          <p:nvPr>
            <p:ph type="sldNum" sz="quarter" idx="12"/>
          </p:nvPr>
        </p:nvSpPr>
        <p:spPr/>
        <p:txBody>
          <a:bodyPr/>
          <a:lstStyle/>
          <a:p>
            <a:fld id="{65CE2D6C-B8FF-4830-ACC3-164BA4934954}"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Critical band scale: Mel scale</a:t>
            </a:r>
          </a:p>
        </p:txBody>
      </p:sp>
      <p:sp>
        <p:nvSpPr>
          <p:cNvPr id="15365" name="Rectangle 3"/>
          <p:cNvSpPr>
            <a:spLocks noGrp="1" noChangeArrowheads="1"/>
          </p:cNvSpPr>
          <p:nvPr>
            <p:ph type="body" sz="half" idx="1"/>
          </p:nvPr>
        </p:nvSpPr>
        <p:spPr>
          <a:xfrm>
            <a:off x="200025" y="1565275"/>
            <a:ext cx="4379913" cy="4530725"/>
          </a:xfrm>
          <a:noFill/>
        </p:spPr>
        <p:txBody>
          <a:bodyPr lIns="92075" tIns="46038" rIns="92075" bIns="46038"/>
          <a:lstStyle/>
          <a:p>
            <a:pPr eaLnBrk="1" hangingPunct="1"/>
            <a:r>
              <a:rPr lang="en-US" altLang="zh-TW" sz="2400" dirty="0">
                <a:ea typeface="新細明體" pitchFamily="18" charset="-120"/>
              </a:rPr>
              <a:t>Based on perceptual studies</a:t>
            </a:r>
          </a:p>
          <a:p>
            <a:pPr lvl="1" eaLnBrk="1" hangingPunct="1"/>
            <a:r>
              <a:rPr lang="en-US" altLang="zh-TW" sz="2000" dirty="0">
                <a:ea typeface="新細明體" pitchFamily="18" charset="-120"/>
              </a:rPr>
              <a:t>Log. scale when freq. is above 1KHz </a:t>
            </a:r>
            <a:endParaRPr lang="en-US" altLang="zh-CN" sz="2000" dirty="0">
              <a:ea typeface="新細明體" pitchFamily="18" charset="-120"/>
            </a:endParaRPr>
          </a:p>
          <a:p>
            <a:pPr lvl="1" eaLnBrk="1" hangingPunct="1"/>
            <a:r>
              <a:rPr lang="en-US" altLang="zh-TW" sz="2000" dirty="0">
                <a:ea typeface="新細明體" pitchFamily="18" charset="-120"/>
              </a:rPr>
              <a:t>Approximate Linear scale when freq. is below 1KHz (this part of the line created by the following formula approximates a linear relation) </a:t>
            </a:r>
          </a:p>
          <a:p>
            <a:pPr eaLnBrk="1" hangingPunct="1"/>
            <a:r>
              <a:rPr lang="en-US" altLang="zh-TW" sz="2400" dirty="0">
                <a:ea typeface="新細明體" pitchFamily="18" charset="-120"/>
              </a:rPr>
              <a:t>Popular scales are the “Mel” (stands for melody) or “Bark” scales</a:t>
            </a:r>
          </a:p>
        </p:txBody>
      </p:sp>
      <p:graphicFrame>
        <p:nvGraphicFramePr>
          <p:cNvPr id="15373" name="Object 19"/>
          <p:cNvGraphicFramePr>
            <a:graphicFrameLocks noGrp="1" noChangeAspect="1"/>
          </p:cNvGraphicFramePr>
          <p:nvPr>
            <p:ph sz="half" idx="2"/>
          </p:nvPr>
        </p:nvGraphicFramePr>
        <p:xfrm>
          <a:off x="1074738" y="5092228"/>
          <a:ext cx="3505200" cy="1001713"/>
        </p:xfrm>
        <a:graphic>
          <a:graphicData uri="http://schemas.openxmlformats.org/presentationml/2006/ole">
            <mc:AlternateContent xmlns:mc="http://schemas.openxmlformats.org/markup-compatibility/2006">
              <mc:Choice xmlns:v="urn:schemas-microsoft-com:vml" Requires="v">
                <p:oleObj spid="_x0000_s3079" name="公式" r:id="rId3" imgW="1511300" imgH="431800" progId="Equation.3">
                  <p:embed/>
                </p:oleObj>
              </mc:Choice>
              <mc:Fallback>
                <p:oleObj name="公式" r:id="rId3" imgW="1511300" imgH="431800" progId="Equation.3">
                  <p:embed/>
                  <p:pic>
                    <p:nvPicPr>
                      <p:cNvPr id="15373"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738" y="5092228"/>
                        <a:ext cx="3505200"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6" name="Picture 12" descr="300px-Mel-Hz_pl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13" y="14478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3"/>
          <p:cNvSpPr txBox="1">
            <a:spLocks noChangeArrowheads="1"/>
          </p:cNvSpPr>
          <p:nvPr/>
        </p:nvSpPr>
        <p:spPr bwMode="auto">
          <a:xfrm>
            <a:off x="6018213" y="5791200"/>
            <a:ext cx="169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(f) </a:t>
            </a:r>
            <a:r>
              <a:rPr lang="en-US" altLang="en-US" sz="1800"/>
              <a:t>Freq in hz</a:t>
            </a:r>
          </a:p>
        </p:txBody>
      </p:sp>
      <p:sp>
        <p:nvSpPr>
          <p:cNvPr id="15368" name="Text Box 14"/>
          <p:cNvSpPr txBox="1">
            <a:spLocks noChangeArrowheads="1"/>
          </p:cNvSpPr>
          <p:nvPr/>
        </p:nvSpPr>
        <p:spPr bwMode="auto">
          <a:xfrm>
            <a:off x="4570413" y="1232261"/>
            <a:ext cx="7953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Mel </a:t>
            </a:r>
          </a:p>
          <a:p>
            <a:pPr>
              <a:spcBef>
                <a:spcPct val="0"/>
              </a:spcBef>
              <a:buClrTx/>
              <a:buSzTx/>
              <a:buFontTx/>
              <a:buNone/>
            </a:pPr>
            <a:r>
              <a:rPr lang="en-US" altLang="en-US" sz="1800" dirty="0"/>
              <a:t>Scale</a:t>
            </a:r>
            <a:endParaRPr lang="en-US" altLang="zh-CN" sz="1800" dirty="0">
              <a:ea typeface="SimSun" pitchFamily="2" charset="-122"/>
            </a:endParaRPr>
          </a:p>
          <a:p>
            <a:pPr>
              <a:spcBef>
                <a:spcPct val="0"/>
              </a:spcBef>
              <a:buClrTx/>
              <a:buSzTx/>
              <a:buFontTx/>
              <a:buNone/>
            </a:pPr>
            <a:r>
              <a:rPr lang="en-US" altLang="zh-CN" sz="1800" dirty="0">
                <a:ea typeface="SimSun" pitchFamily="2" charset="-122"/>
              </a:rPr>
              <a:t>(m)</a:t>
            </a:r>
            <a:endParaRPr lang="en-US" altLang="en-US" sz="1800" dirty="0"/>
          </a:p>
        </p:txBody>
      </p:sp>
      <p:sp>
        <p:nvSpPr>
          <p:cNvPr id="15369" name="Oval 15"/>
          <p:cNvSpPr>
            <a:spLocks noChangeArrowheads="1"/>
          </p:cNvSpPr>
          <p:nvPr/>
        </p:nvSpPr>
        <p:spPr bwMode="auto">
          <a:xfrm>
            <a:off x="5408613" y="4419600"/>
            <a:ext cx="990600" cy="1447800"/>
          </a:xfrm>
          <a:prstGeom prst="ellipse">
            <a:avLst/>
          </a:prstGeom>
          <a:noFill/>
          <a:ln w="12700">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5370" name="Line 16"/>
          <p:cNvSpPr>
            <a:spLocks noChangeShapeType="1"/>
          </p:cNvSpPr>
          <p:nvPr/>
        </p:nvSpPr>
        <p:spPr bwMode="auto">
          <a:xfrm>
            <a:off x="3808414" y="2362200"/>
            <a:ext cx="28956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7"/>
          <p:cNvSpPr>
            <a:spLocks noChangeShapeType="1"/>
          </p:cNvSpPr>
          <p:nvPr/>
        </p:nvSpPr>
        <p:spPr bwMode="auto">
          <a:xfrm>
            <a:off x="3808413" y="3048000"/>
            <a:ext cx="19050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Oval 18"/>
          <p:cNvSpPr>
            <a:spLocks noChangeArrowheads="1"/>
          </p:cNvSpPr>
          <p:nvPr/>
        </p:nvSpPr>
        <p:spPr bwMode="auto">
          <a:xfrm rot="3203497">
            <a:off x="6970713" y="952500"/>
            <a:ext cx="1219200" cy="4191000"/>
          </a:xfrm>
          <a:prstGeom prst="ellipse">
            <a:avLst/>
          </a:pr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5374" name="Text Box 21"/>
          <p:cNvSpPr txBox="1">
            <a:spLocks noChangeArrowheads="1"/>
          </p:cNvSpPr>
          <p:nvPr/>
        </p:nvSpPr>
        <p:spPr bwMode="auto">
          <a:xfrm>
            <a:off x="973138" y="6391275"/>
            <a:ext cx="48228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r>
              <a:rPr lang="en-US" altLang="en-US" sz="1800">
                <a:hlinkClick r:id="rId6"/>
              </a:rPr>
              <a:t>http://en.wikipedia.org/wiki/Mel_scale</a:t>
            </a:r>
            <a:endParaRPr lang="en-US" altLang="zh-TW" sz="1800"/>
          </a:p>
        </p:txBody>
      </p:sp>
      <p:sp>
        <p:nvSpPr>
          <p:cNvPr id="15375" name="Line 22"/>
          <p:cNvSpPr>
            <a:spLocks noChangeShapeType="1"/>
          </p:cNvSpPr>
          <p:nvPr/>
        </p:nvSpPr>
        <p:spPr bwMode="auto">
          <a:xfrm>
            <a:off x="7999413" y="2362200"/>
            <a:ext cx="0" cy="3657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376" name="Line 23"/>
          <p:cNvSpPr>
            <a:spLocks noChangeShapeType="1"/>
          </p:cNvSpPr>
          <p:nvPr/>
        </p:nvSpPr>
        <p:spPr bwMode="auto">
          <a:xfrm>
            <a:off x="8380413" y="2209800"/>
            <a:ext cx="0" cy="3733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5377" name="Line 24"/>
          <p:cNvSpPr>
            <a:spLocks noChangeShapeType="1"/>
          </p:cNvSpPr>
          <p:nvPr/>
        </p:nvSpPr>
        <p:spPr bwMode="auto">
          <a:xfrm flipH="1">
            <a:off x="5266519" y="2362200"/>
            <a:ext cx="2732894"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15378" name="Line 25"/>
          <p:cNvSpPr>
            <a:spLocks noChangeShapeType="1"/>
          </p:cNvSpPr>
          <p:nvPr/>
        </p:nvSpPr>
        <p:spPr bwMode="auto">
          <a:xfrm flipH="1">
            <a:off x="5256213" y="2209800"/>
            <a:ext cx="3124198"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15379" name="Text Box 26"/>
          <p:cNvSpPr txBox="1">
            <a:spLocks noChangeArrowheads="1"/>
          </p:cNvSpPr>
          <p:nvPr/>
        </p:nvSpPr>
        <p:spPr bwMode="auto">
          <a:xfrm>
            <a:off x="4087693" y="2074403"/>
            <a:ext cx="1178826"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ym typeface="Symbol" pitchFamily="18" charset="2"/>
              </a:rPr>
              <a:t>m=150</a:t>
            </a:r>
          </a:p>
        </p:txBody>
      </p:sp>
      <p:sp>
        <p:nvSpPr>
          <p:cNvPr id="15380" name="Text Box 27"/>
          <p:cNvSpPr txBox="1">
            <a:spLocks noChangeArrowheads="1"/>
          </p:cNvSpPr>
          <p:nvPr/>
        </p:nvSpPr>
        <p:spPr bwMode="auto">
          <a:xfrm>
            <a:off x="7985125" y="5748338"/>
            <a:ext cx="1877735"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ym typeface="Symbol" pitchFamily="18" charset="2"/>
              </a:rPr>
              <a:t></a:t>
            </a:r>
            <a:r>
              <a:rPr lang="en-US" altLang="en-US" sz="1800" dirty="0"/>
              <a:t>f=7000-6000</a:t>
            </a:r>
          </a:p>
        </p:txBody>
      </p:sp>
      <p:sp>
        <p:nvSpPr>
          <p:cNvPr id="15381" name="Text Box 29"/>
          <p:cNvSpPr txBox="1">
            <a:spLocks noChangeArrowheads="1"/>
          </p:cNvSpPr>
          <p:nvPr/>
        </p:nvSpPr>
        <p:spPr bwMode="auto">
          <a:xfrm>
            <a:off x="5865813" y="6203950"/>
            <a:ext cx="4211066" cy="6485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ym typeface="Symbol" pitchFamily="18" charset="2"/>
              </a:rPr>
              <a:t>Below 1KHz, </a:t>
            </a:r>
            <a:r>
              <a:rPr lang="en-US" altLang="en-US" sz="1800" dirty="0"/>
              <a:t>f</a:t>
            </a:r>
            <a:r>
              <a:rPr lang="en-US" altLang="en-US" sz="1800" dirty="0">
                <a:sym typeface="Symbol" pitchFamily="18" charset="2"/>
              </a:rPr>
              <a:t></a:t>
            </a:r>
            <a:r>
              <a:rPr lang="en-US" altLang="en-US" sz="1800" dirty="0" err="1">
                <a:sym typeface="Symbol" pitchFamily="18" charset="2"/>
              </a:rPr>
              <a:t>m</a:t>
            </a:r>
            <a:r>
              <a:rPr lang="en-US" altLang="en-US" sz="1800" dirty="0" err="1"/>
              <a:t>,approx</a:t>
            </a:r>
            <a:r>
              <a:rPr lang="en-US" altLang="en-US" sz="1800" dirty="0"/>
              <a:t>. linear </a:t>
            </a:r>
          </a:p>
          <a:p>
            <a:pPr>
              <a:spcBef>
                <a:spcPct val="0"/>
              </a:spcBef>
              <a:buClrTx/>
              <a:buSzTx/>
              <a:buFontTx/>
              <a:buNone/>
            </a:pPr>
            <a:r>
              <a:rPr lang="en-US" altLang="en-US" sz="1800" dirty="0">
                <a:sym typeface="Symbol" pitchFamily="18" charset="2"/>
              </a:rPr>
              <a:t>Above 1KHz, </a:t>
            </a:r>
            <a:r>
              <a:rPr lang="en-US" altLang="en-US" sz="1800" dirty="0"/>
              <a:t>f&gt;</a:t>
            </a:r>
            <a:r>
              <a:rPr lang="en-US" altLang="en-US" sz="1800" dirty="0">
                <a:sym typeface="Symbol" pitchFamily="18" charset="2"/>
              </a:rPr>
              <a:t>m</a:t>
            </a:r>
            <a:r>
              <a:rPr lang="en-US" altLang="en-US" sz="1800" dirty="0"/>
              <a:t>, log scale</a:t>
            </a:r>
          </a:p>
        </p:txBody>
      </p:sp>
      <p:sp>
        <p:nvSpPr>
          <p:cNvPr id="4" name="Footer Placeholder 3">
            <a:extLst>
              <a:ext uri="{FF2B5EF4-FFF2-40B4-BE49-F238E27FC236}">
                <a16:creationId xmlns:a16="http://schemas.microsoft.com/office/drawing/2014/main" id="{5ED131E0-BFEE-47AC-9A96-29F85A5E8A2F}"/>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2C71A8EB-9E11-4929-B02E-6C49D1DFD8D1}"/>
              </a:ext>
            </a:extLst>
          </p:cNvPr>
          <p:cNvSpPr>
            <a:spLocks noGrp="1"/>
          </p:cNvSpPr>
          <p:nvPr>
            <p:ph type="sldNum" sz="quarter" idx="12"/>
          </p:nvPr>
        </p:nvSpPr>
        <p:spPr/>
        <p:txBody>
          <a:bodyPr/>
          <a:lstStyle/>
          <a:p>
            <a:fld id="{853A7383-5897-4A6F-A750-EE6AF110ACE4}"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548366" y="293304"/>
            <a:ext cx="8912543" cy="590187"/>
          </a:xfrm>
        </p:spPr>
        <p:txBody>
          <a:bodyPr>
            <a:normAutofit fontScale="90000"/>
          </a:bodyPr>
          <a:lstStyle/>
          <a:p>
            <a:pPr algn="l"/>
            <a:r>
              <a:rPr lang="en-US" altLang="en-US" dirty="0"/>
              <a:t>Exercise 3.1:</a:t>
            </a:r>
          </a:p>
        </p:txBody>
      </p:sp>
      <p:sp>
        <p:nvSpPr>
          <p:cNvPr id="16387" name="Content Placeholder 7"/>
          <p:cNvSpPr>
            <a:spLocks noGrp="1"/>
          </p:cNvSpPr>
          <p:nvPr>
            <p:ph idx="1"/>
          </p:nvPr>
        </p:nvSpPr>
        <p:spPr>
          <a:xfrm>
            <a:off x="379529" y="980777"/>
            <a:ext cx="5789180" cy="5121275"/>
          </a:xfrm>
        </p:spPr>
        <p:txBody>
          <a:bodyPr>
            <a:normAutofit fontScale="70000" lnSpcReduction="20000"/>
          </a:bodyPr>
          <a:lstStyle/>
          <a:p>
            <a:r>
              <a:rPr lang="en-US" dirty="0">
                <a:solidFill>
                  <a:srgbClr val="FF0000"/>
                </a:solidFill>
              </a:rPr>
              <a:t>Note for students: For assignment and exam, use the formula shown on the right.</a:t>
            </a:r>
          </a:p>
          <a:p>
            <a:r>
              <a:rPr lang="en-US" altLang="en-US" dirty="0"/>
              <a:t>(a): When the input frequency</a:t>
            </a:r>
            <a:r>
              <a:rPr lang="en-US" altLang="en-US" i="1" dirty="0"/>
              <a:t> f</a:t>
            </a:r>
            <a:r>
              <a:rPr lang="en-US" altLang="en-US" dirty="0"/>
              <a:t> ranges from 200 to 800 Hz (</a:t>
            </a:r>
            <a:r>
              <a:rPr lang="en-US" altLang="en-US" dirty="0">
                <a:sym typeface="Symbol" pitchFamily="18" charset="2"/>
              </a:rPr>
              <a:t></a:t>
            </a:r>
            <a:r>
              <a:rPr lang="en-US" altLang="en-US" dirty="0"/>
              <a:t>f=600Hz), what is the delta Mel (</a:t>
            </a:r>
            <a:r>
              <a:rPr lang="en-US" altLang="en-US" dirty="0">
                <a:sym typeface="Symbol" pitchFamily="18" charset="2"/>
              </a:rPr>
              <a:t></a:t>
            </a:r>
            <a:r>
              <a:rPr lang="en-US" altLang="en-US" dirty="0"/>
              <a:t>m) in the Mel scale? </a:t>
            </a:r>
          </a:p>
          <a:p>
            <a:endParaRPr lang="en-US" altLang="en-US" dirty="0"/>
          </a:p>
          <a:p>
            <a:r>
              <a:rPr lang="en-US" altLang="en-US" dirty="0"/>
              <a:t>(b): When the input frequency ranges from 6000 to 7000 Hz (</a:t>
            </a:r>
            <a:r>
              <a:rPr lang="en-US" altLang="en-US" dirty="0">
                <a:sym typeface="Symbol" pitchFamily="18" charset="2"/>
              </a:rPr>
              <a:t></a:t>
            </a:r>
            <a:r>
              <a:rPr lang="en-US" altLang="en-US" dirty="0"/>
              <a:t>f=1000Hz), what is the delta Mel (</a:t>
            </a:r>
            <a:r>
              <a:rPr lang="en-US" altLang="en-US" dirty="0">
                <a:sym typeface="Symbol" pitchFamily="18" charset="2"/>
              </a:rPr>
              <a:t></a:t>
            </a:r>
            <a:r>
              <a:rPr lang="en-US" altLang="en-US" dirty="0"/>
              <a:t>m) in the Mel scale? </a:t>
            </a:r>
          </a:p>
          <a:p>
            <a:endParaRPr lang="en-US" altLang="en-US" dirty="0"/>
          </a:p>
          <a:p>
            <a:r>
              <a:rPr lang="en-US" altLang="en-US" dirty="0">
                <a:solidFill>
                  <a:srgbClr val="0070C0"/>
                </a:solidFill>
              </a:rPr>
              <a:t>MC choices for (a) and (b): </a:t>
            </a:r>
          </a:p>
          <a:p>
            <a:r>
              <a:rPr lang="en-US" altLang="en-US" dirty="0">
                <a:solidFill>
                  <a:srgbClr val="0070C0"/>
                </a:solidFill>
              </a:rPr>
              <a:t>1)</a:t>
            </a:r>
            <a:r>
              <a:rPr lang="en-US" altLang="en-US" sz="3200" dirty="0">
                <a:solidFill>
                  <a:srgbClr val="0070C0"/>
                </a:solidFill>
              </a:rPr>
              <a:t> 575.7</a:t>
            </a:r>
            <a:endParaRPr lang="en-US" altLang="en-US" dirty="0">
              <a:solidFill>
                <a:srgbClr val="0070C0"/>
              </a:solidFill>
            </a:endParaRPr>
          </a:p>
          <a:p>
            <a:r>
              <a:rPr lang="en-US" altLang="en-US" dirty="0">
                <a:solidFill>
                  <a:srgbClr val="0070C0"/>
                </a:solidFill>
              </a:rPr>
              <a:t>2)</a:t>
            </a:r>
            <a:r>
              <a:rPr lang="en-US" altLang="en-US" sz="3200" dirty="0">
                <a:solidFill>
                  <a:srgbClr val="0070C0"/>
                </a:solidFill>
              </a:rPr>
              <a:t> 570.7</a:t>
            </a:r>
            <a:endParaRPr lang="en-US" altLang="en-US" dirty="0">
              <a:solidFill>
                <a:srgbClr val="0070C0"/>
              </a:solidFill>
            </a:endParaRPr>
          </a:p>
          <a:p>
            <a:r>
              <a:rPr lang="en-US" altLang="en-US" dirty="0">
                <a:solidFill>
                  <a:srgbClr val="0070C0"/>
                </a:solidFill>
              </a:rPr>
              <a:t>3)</a:t>
            </a:r>
            <a:r>
              <a:rPr lang="en-US" altLang="en-US" sz="3200" dirty="0">
                <a:solidFill>
                  <a:srgbClr val="0070C0"/>
                </a:solidFill>
              </a:rPr>
              <a:t> 156.8</a:t>
            </a:r>
            <a:endParaRPr lang="en-US" altLang="en-US" dirty="0">
              <a:solidFill>
                <a:srgbClr val="0070C0"/>
              </a:solidFill>
            </a:endParaRPr>
          </a:p>
          <a:p>
            <a:r>
              <a:rPr lang="en-US" altLang="en-US" dirty="0">
                <a:solidFill>
                  <a:srgbClr val="0070C0"/>
                </a:solidFill>
              </a:rPr>
              <a:t>4)</a:t>
            </a:r>
            <a:r>
              <a:rPr lang="en-US" altLang="en-US" sz="3200" dirty="0">
                <a:solidFill>
                  <a:srgbClr val="0070C0"/>
                </a:solidFill>
              </a:rPr>
              <a:t> 150.8</a:t>
            </a:r>
            <a:endParaRPr lang="en-US" altLang="en-US" dirty="0">
              <a:solidFill>
                <a:srgbClr val="0070C0"/>
              </a:solidFill>
            </a:endParaRPr>
          </a:p>
          <a:p>
            <a:endParaRPr lang="en-US" altLang="en-US" dirty="0"/>
          </a:p>
          <a:p>
            <a:endParaRPr lang="en-US" altLang="en-US" dirty="0"/>
          </a:p>
        </p:txBody>
      </p:sp>
      <p:sp>
        <p:nvSpPr>
          <p:cNvPr id="4" name="Footer Placeholder 3">
            <a:extLst>
              <a:ext uri="{FF2B5EF4-FFF2-40B4-BE49-F238E27FC236}">
                <a16:creationId xmlns:a16="http://schemas.microsoft.com/office/drawing/2014/main" id="{DE3C96D6-9C54-4BC6-96F1-EEA2230FE29B}"/>
              </a:ext>
            </a:extLst>
          </p:cNvPr>
          <p:cNvSpPr>
            <a:spLocks noGrp="1"/>
          </p:cNvSpPr>
          <p:nvPr>
            <p:ph type="ftr" sz="quarter" idx="11"/>
          </p:nvPr>
        </p:nvSpPr>
        <p:spPr>
          <a:xfrm>
            <a:off x="3436689" y="6375016"/>
            <a:ext cx="3135895" cy="365125"/>
          </a:xfrm>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13BA103A-66D9-4E8E-BD7A-7C404DD6516B}"/>
              </a:ext>
            </a:extLst>
          </p:cNvPr>
          <p:cNvSpPr>
            <a:spLocks noGrp="1"/>
          </p:cNvSpPr>
          <p:nvPr>
            <p:ph type="sldNum" sz="quarter" idx="12"/>
          </p:nvPr>
        </p:nvSpPr>
        <p:spPr>
          <a:xfrm>
            <a:off x="7150249" y="6375016"/>
            <a:ext cx="2310659" cy="365125"/>
          </a:xfrm>
        </p:spPr>
        <p:txBody>
          <a:bodyPr/>
          <a:lstStyle/>
          <a:p>
            <a:fld id="{65CE2D6C-B8FF-4830-ACC3-164BA4934954}" type="slidenum">
              <a:rPr lang="en-US" altLang="en-US" smtClean="0"/>
              <a:pPr/>
              <a:t>14</a:t>
            </a:fld>
            <a:endParaRPr lang="en-US" altLang="en-US"/>
          </a:p>
        </p:txBody>
      </p:sp>
      <p:pic>
        <p:nvPicPr>
          <p:cNvPr id="3" name="Picture 12" descr="300px-Mel-Hz_plot">
            <a:extLst>
              <a:ext uri="{FF2B5EF4-FFF2-40B4-BE49-F238E27FC236}">
                <a16:creationId xmlns:a16="http://schemas.microsoft.com/office/drawing/2014/main" id="{D014A20A-44D0-9235-00E9-23C15998B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088" y="304161"/>
            <a:ext cx="2754165" cy="321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a:extLst>
              <a:ext uri="{FF2B5EF4-FFF2-40B4-BE49-F238E27FC236}">
                <a16:creationId xmlns:a16="http://schemas.microsoft.com/office/drawing/2014/main" id="{5492EFBA-2B12-E50C-BB1E-305F1E035529}"/>
              </a:ext>
            </a:extLst>
          </p:cNvPr>
          <p:cNvSpPr txBox="1">
            <a:spLocks noChangeArrowheads="1"/>
          </p:cNvSpPr>
          <p:nvPr/>
        </p:nvSpPr>
        <p:spPr bwMode="auto">
          <a:xfrm>
            <a:off x="5680643" y="331501"/>
            <a:ext cx="471255" cy="63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Mel </a:t>
            </a:r>
          </a:p>
          <a:p>
            <a:pPr>
              <a:spcBef>
                <a:spcPct val="0"/>
              </a:spcBef>
              <a:buClrTx/>
              <a:buSzTx/>
              <a:buFontTx/>
              <a:buNone/>
            </a:pPr>
            <a:r>
              <a:rPr lang="en-US" altLang="en-US" sz="1800" dirty="0"/>
              <a:t>Scale</a:t>
            </a:r>
            <a:endParaRPr lang="en-US" altLang="zh-CN" sz="1800" dirty="0">
              <a:ea typeface="SimSun" pitchFamily="2" charset="-122"/>
            </a:endParaRPr>
          </a:p>
          <a:p>
            <a:pPr>
              <a:spcBef>
                <a:spcPct val="0"/>
              </a:spcBef>
              <a:buClrTx/>
              <a:buSzTx/>
              <a:buFontTx/>
              <a:buNone/>
            </a:pPr>
            <a:r>
              <a:rPr lang="en-US" altLang="zh-CN" sz="1800" dirty="0">
                <a:ea typeface="SimSun" pitchFamily="2" charset="-122"/>
              </a:rPr>
              <a:t>(m)</a:t>
            </a:r>
            <a:endParaRPr lang="en-US" altLang="en-US" sz="1800" dirty="0"/>
          </a:p>
        </p:txBody>
      </p:sp>
      <p:sp>
        <p:nvSpPr>
          <p:cNvPr id="8" name="Oval 15">
            <a:extLst>
              <a:ext uri="{FF2B5EF4-FFF2-40B4-BE49-F238E27FC236}">
                <a16:creationId xmlns:a16="http://schemas.microsoft.com/office/drawing/2014/main" id="{76F08306-8ED9-2A89-1398-0A2AFB46135E}"/>
              </a:ext>
            </a:extLst>
          </p:cNvPr>
          <p:cNvSpPr>
            <a:spLocks noChangeArrowheads="1"/>
          </p:cNvSpPr>
          <p:nvPr/>
        </p:nvSpPr>
        <p:spPr bwMode="auto">
          <a:xfrm>
            <a:off x="6415689" y="2358150"/>
            <a:ext cx="586953" cy="1000661"/>
          </a:xfrm>
          <a:prstGeom prst="ellipse">
            <a:avLst/>
          </a:prstGeom>
          <a:noFill/>
          <a:ln w="12700">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9" name="Oval 18">
            <a:extLst>
              <a:ext uri="{FF2B5EF4-FFF2-40B4-BE49-F238E27FC236}">
                <a16:creationId xmlns:a16="http://schemas.microsoft.com/office/drawing/2014/main" id="{A2987476-CCC7-0E74-4643-28DE0B7AD668}"/>
              </a:ext>
            </a:extLst>
          </p:cNvPr>
          <p:cNvSpPr>
            <a:spLocks noChangeArrowheads="1"/>
          </p:cNvSpPr>
          <p:nvPr/>
        </p:nvSpPr>
        <p:spPr bwMode="auto">
          <a:xfrm rot="3203497">
            <a:off x="7281140" y="168523"/>
            <a:ext cx="842662" cy="2483263"/>
          </a:xfrm>
          <a:prstGeom prst="ellipse">
            <a:avLst/>
          </a:pr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 name="Line 22">
            <a:extLst>
              <a:ext uri="{FF2B5EF4-FFF2-40B4-BE49-F238E27FC236}">
                <a16:creationId xmlns:a16="http://schemas.microsoft.com/office/drawing/2014/main" id="{F08AE399-CDFB-7103-887C-25C6C69D629A}"/>
              </a:ext>
            </a:extLst>
          </p:cNvPr>
          <p:cNvSpPr>
            <a:spLocks noChangeShapeType="1"/>
          </p:cNvSpPr>
          <p:nvPr/>
        </p:nvSpPr>
        <p:spPr bwMode="auto">
          <a:xfrm>
            <a:off x="7950797" y="936157"/>
            <a:ext cx="0" cy="2527986"/>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1" name="Line 23">
            <a:extLst>
              <a:ext uri="{FF2B5EF4-FFF2-40B4-BE49-F238E27FC236}">
                <a16:creationId xmlns:a16="http://schemas.microsoft.com/office/drawing/2014/main" id="{FCFF91EB-201F-D99C-D3EB-A3FD9C209D8F}"/>
              </a:ext>
            </a:extLst>
          </p:cNvPr>
          <p:cNvSpPr>
            <a:spLocks noChangeShapeType="1"/>
          </p:cNvSpPr>
          <p:nvPr/>
        </p:nvSpPr>
        <p:spPr bwMode="auto">
          <a:xfrm>
            <a:off x="8176548" y="830825"/>
            <a:ext cx="0" cy="258065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12" name="Line 24">
            <a:extLst>
              <a:ext uri="{FF2B5EF4-FFF2-40B4-BE49-F238E27FC236}">
                <a16:creationId xmlns:a16="http://schemas.microsoft.com/office/drawing/2014/main" id="{2D30E851-C94B-099C-7AD5-3B04C97A8839}"/>
              </a:ext>
            </a:extLst>
          </p:cNvPr>
          <p:cNvSpPr>
            <a:spLocks noChangeShapeType="1"/>
          </p:cNvSpPr>
          <p:nvPr/>
        </p:nvSpPr>
        <p:spPr bwMode="auto">
          <a:xfrm flipH="1">
            <a:off x="6331495" y="936157"/>
            <a:ext cx="1619302"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13" name="Line 25">
            <a:extLst>
              <a:ext uri="{FF2B5EF4-FFF2-40B4-BE49-F238E27FC236}">
                <a16:creationId xmlns:a16="http://schemas.microsoft.com/office/drawing/2014/main" id="{583FDD05-2C6D-3D8D-C147-66B3C0C59406}"/>
              </a:ext>
            </a:extLst>
          </p:cNvPr>
          <p:cNvSpPr>
            <a:spLocks noChangeShapeType="1"/>
          </p:cNvSpPr>
          <p:nvPr/>
        </p:nvSpPr>
        <p:spPr bwMode="auto">
          <a:xfrm flipH="1">
            <a:off x="6325388" y="830825"/>
            <a:ext cx="1851159"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15" name="Text Box 29">
            <a:extLst>
              <a:ext uri="{FF2B5EF4-FFF2-40B4-BE49-F238E27FC236}">
                <a16:creationId xmlns:a16="http://schemas.microsoft.com/office/drawing/2014/main" id="{2B9751FD-51EE-B06F-9851-350158B38AAD}"/>
              </a:ext>
            </a:extLst>
          </p:cNvPr>
          <p:cNvSpPr txBox="1">
            <a:spLocks noChangeArrowheads="1"/>
          </p:cNvSpPr>
          <p:nvPr/>
        </p:nvSpPr>
        <p:spPr bwMode="auto">
          <a:xfrm>
            <a:off x="5800395" y="3608307"/>
            <a:ext cx="3804151" cy="92551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ym typeface="Symbol" pitchFamily="18" charset="2"/>
              </a:rPr>
              <a:t>Below 1KHz, </a:t>
            </a:r>
            <a:r>
              <a:rPr lang="en-US" altLang="en-US" sz="1800" dirty="0"/>
              <a:t>f</a:t>
            </a:r>
            <a:r>
              <a:rPr lang="en-US" altLang="en-US" sz="1800" dirty="0">
                <a:sym typeface="Symbol" pitchFamily="18" charset="2"/>
              </a:rPr>
              <a:t>m</a:t>
            </a:r>
            <a:r>
              <a:rPr lang="en-US" altLang="en-US" sz="1800" dirty="0"/>
              <a:t>, approx. Linear </a:t>
            </a:r>
          </a:p>
          <a:p>
            <a:pPr>
              <a:spcBef>
                <a:spcPct val="0"/>
              </a:spcBef>
              <a:buClrTx/>
              <a:buSzTx/>
              <a:buFontTx/>
              <a:buNone/>
            </a:pPr>
            <a:r>
              <a:rPr lang="en-US" altLang="en-US" sz="1800" dirty="0">
                <a:sym typeface="Symbol" pitchFamily="18" charset="2"/>
              </a:rPr>
              <a:t>Above 1KHz, </a:t>
            </a:r>
            <a:r>
              <a:rPr lang="en-US" altLang="en-US" sz="1800" dirty="0"/>
              <a:t>f&gt;</a:t>
            </a:r>
            <a:r>
              <a:rPr lang="en-US" altLang="en-US" sz="1800" dirty="0">
                <a:sym typeface="Symbol" pitchFamily="18" charset="2"/>
              </a:rPr>
              <a:t>m</a:t>
            </a:r>
            <a:r>
              <a:rPr lang="en-US" altLang="en-US" sz="1800" dirty="0"/>
              <a:t>, log scale</a:t>
            </a:r>
          </a:p>
        </p:txBody>
      </p:sp>
      <mc:AlternateContent xmlns:mc="http://schemas.openxmlformats.org/markup-compatibility/2006" xmlns:a14="http://schemas.microsoft.com/office/drawing/2010/main">
        <mc:Choice Requires="a14">
          <p:sp>
            <p:nvSpPr>
              <p:cNvPr id="18" name="Object 19">
                <a:extLst>
                  <a:ext uri="{FF2B5EF4-FFF2-40B4-BE49-F238E27FC236}">
                    <a16:creationId xmlns:a16="http://schemas.microsoft.com/office/drawing/2014/main" id="{426ABCFC-CBF9-8D63-CCCF-2C24D0240614}"/>
                  </a:ext>
                </a:extLst>
              </p:cNvPr>
              <p:cNvSpPr txBox="1"/>
              <p:nvPr/>
            </p:nvSpPr>
            <p:spPr bwMode="auto">
              <a:xfrm>
                <a:off x="6151897" y="4861464"/>
                <a:ext cx="3750927" cy="106037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𝑚</m:t>
                      </m:r>
                      <m:r>
                        <a:rPr lang="en-US" sz="2400" i="1" smtClean="0">
                          <a:solidFill>
                            <a:srgbClr val="000000"/>
                          </a:solidFill>
                          <a:latin typeface="Cambria Math" panose="02040503050406030204" pitchFamily="18" charset="0"/>
                        </a:rPr>
                        <m:t>=2595</m:t>
                      </m:r>
                      <m:func>
                        <m:funcPr>
                          <m:ctrlPr>
                            <a:rPr lang="en-US" sz="2400" i="1">
                              <a:solidFill>
                                <a:srgbClr val="000000"/>
                              </a:solidFill>
                              <a:latin typeface="Cambria Math" panose="02040503050406030204" pitchFamily="18" charset="0"/>
                            </a:rPr>
                          </m:ctrlPr>
                        </m:funcPr>
                        <m:fName>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log</m:t>
                              </m:r>
                            </m:e>
                            <m:sub>
                              <m:r>
                                <a:rPr lang="en-US" sz="2400" i="1">
                                  <a:solidFill>
                                    <a:srgbClr val="000000"/>
                                  </a:solidFill>
                                  <a:latin typeface="Cambria Math" panose="02040503050406030204" pitchFamily="18" charset="0"/>
                                </a:rPr>
                                <m:t>10</m:t>
                              </m:r>
                            </m:sub>
                          </m:sSub>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1+</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𝑓</m:t>
                                  </m:r>
                                </m:num>
                                <m:den>
                                  <m:r>
                                    <a:rPr lang="en-US" sz="2400" i="1">
                                      <a:solidFill>
                                        <a:srgbClr val="000000"/>
                                      </a:solidFill>
                                      <a:latin typeface="Cambria Math" panose="02040503050406030204" pitchFamily="18" charset="0"/>
                                    </a:rPr>
                                    <m:t>700</m:t>
                                  </m:r>
                                </m:den>
                              </m:f>
                            </m:e>
                          </m:d>
                        </m:e>
                      </m:func>
                    </m:oMath>
                  </m:oMathPara>
                </a14:m>
                <a:endParaRPr lang="en-US" sz="2400" dirty="0"/>
              </a:p>
            </p:txBody>
          </p:sp>
        </mc:Choice>
        <mc:Fallback xmlns="">
          <p:sp>
            <p:nvSpPr>
              <p:cNvPr id="18" name="Object 19">
                <a:extLst>
                  <a:ext uri="{FF2B5EF4-FFF2-40B4-BE49-F238E27FC236}">
                    <a16:creationId xmlns:a16="http://schemas.microsoft.com/office/drawing/2014/main" id="{426ABCFC-CBF9-8D63-CCCF-2C24D0240614}"/>
                  </a:ext>
                </a:extLst>
              </p:cNvPr>
              <p:cNvSpPr txBox="1">
                <a:spLocks noRot="1" noChangeAspect="1" noMove="1" noResize="1" noEditPoints="1" noAdjustHandles="1" noChangeArrowheads="1" noChangeShapeType="1" noTextEdit="1"/>
              </p:cNvSpPr>
              <p:nvPr/>
            </p:nvSpPr>
            <p:spPr bwMode="auto">
              <a:xfrm>
                <a:off x="6151897" y="4861464"/>
                <a:ext cx="3750927" cy="1060379"/>
              </a:xfrm>
              <a:prstGeom prst="rect">
                <a:avLst/>
              </a:prstGeom>
              <a:blipFill>
                <a:blip r:embed="rId3"/>
                <a:stretch>
                  <a:fillRect/>
                </a:stretch>
              </a:blipFill>
              <a:ln>
                <a:noFill/>
              </a:ln>
              <a:effec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FABD92C3-1535-0922-A030-0451E3B7ED3C}"/>
              </a:ext>
            </a:extLst>
          </p:cNvPr>
          <p:cNvSpPr txBox="1"/>
          <p:nvPr/>
        </p:nvSpPr>
        <p:spPr>
          <a:xfrm>
            <a:off x="6089266" y="5910476"/>
            <a:ext cx="268022" cy="369332"/>
          </a:xfrm>
          <a:prstGeom prst="rect">
            <a:avLst/>
          </a:prstGeom>
          <a:noFill/>
        </p:spPr>
        <p:txBody>
          <a:bodyPr wrap="none" rtlCol="0">
            <a:spAutoFit/>
          </a:bodyPr>
          <a:lstStyle/>
          <a:p>
            <a:r>
              <a:rPr lang="en-US" dirty="0">
                <a:solidFill>
                  <a:srgbClr val="FF0000"/>
                </a:solidFill>
              </a:rPr>
              <a:t>.</a:t>
            </a:r>
            <a:endParaRPr lang="en-US" dirty="0"/>
          </a:p>
        </p:txBody>
      </p:sp>
      <p:sp>
        <p:nvSpPr>
          <p:cNvPr id="16" name="TextBox 15">
            <a:extLst>
              <a:ext uri="{FF2B5EF4-FFF2-40B4-BE49-F238E27FC236}">
                <a16:creationId xmlns:a16="http://schemas.microsoft.com/office/drawing/2014/main" id="{D84CA0EE-0990-2601-8425-0597DBA70C2C}"/>
              </a:ext>
            </a:extLst>
          </p:cNvPr>
          <p:cNvSpPr txBox="1"/>
          <p:nvPr/>
        </p:nvSpPr>
        <p:spPr>
          <a:xfrm>
            <a:off x="6168708" y="5755522"/>
            <a:ext cx="3804151" cy="646331"/>
          </a:xfrm>
          <a:prstGeom prst="rect">
            <a:avLst/>
          </a:prstGeom>
          <a:noFill/>
        </p:spPr>
        <p:txBody>
          <a:bodyPr wrap="square" rtlCol="0">
            <a:spAutoFit/>
          </a:bodyPr>
          <a:lstStyle/>
          <a:p>
            <a:r>
              <a:rPr lang="en-US" i="1" dirty="0">
                <a:solidFill>
                  <a:srgbClr val="FF0000"/>
                </a:solidFill>
              </a:rPr>
              <a:t>m</a:t>
            </a:r>
            <a:r>
              <a:rPr lang="en-US" dirty="0">
                <a:solidFill>
                  <a:srgbClr val="FF0000"/>
                </a:solidFill>
              </a:rPr>
              <a:t>= Mel scale, </a:t>
            </a:r>
          </a:p>
          <a:p>
            <a:r>
              <a:rPr lang="en-US" i="1" dirty="0">
                <a:solidFill>
                  <a:srgbClr val="FF0000"/>
                </a:solidFill>
              </a:rPr>
              <a:t>f </a:t>
            </a:r>
            <a:r>
              <a:rPr lang="en-US" dirty="0">
                <a:solidFill>
                  <a:srgbClr val="FF0000"/>
                </a:solidFill>
              </a:rPr>
              <a:t>= frequency in Hz</a:t>
            </a:r>
            <a:endParaRPr lang="en-US" dirty="0"/>
          </a:p>
        </p:txBody>
      </p:sp>
      <p:pic>
        <p:nvPicPr>
          <p:cNvPr id="1026" name="Picture 2">
            <a:extLst>
              <a:ext uri="{FF2B5EF4-FFF2-40B4-BE49-F238E27FC236}">
                <a16:creationId xmlns:a16="http://schemas.microsoft.com/office/drawing/2014/main" id="{39E047D0-5C17-37AB-3B4B-EB06FCC32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263" y="4252880"/>
            <a:ext cx="1944380" cy="1944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495300" y="277813"/>
            <a:ext cx="8912225" cy="636587"/>
          </a:xfrm>
        </p:spPr>
        <p:txBody>
          <a:bodyPr>
            <a:normAutofit fontScale="90000"/>
          </a:bodyPr>
          <a:lstStyle/>
          <a:p>
            <a:pPr algn="l"/>
            <a:r>
              <a:rPr lang="en-US" altLang="en-US" dirty="0">
                <a:solidFill>
                  <a:srgbClr val="FF0000"/>
                </a:solidFill>
              </a:rPr>
              <a:t>ANSWER3.1</a:t>
            </a:r>
            <a:endParaRPr lang="en-US" altLang="en-US" dirty="0"/>
          </a:p>
        </p:txBody>
      </p:sp>
      <p:sp>
        <p:nvSpPr>
          <p:cNvPr id="17411" name="Content Placeholder 7"/>
          <p:cNvSpPr>
            <a:spLocks noGrp="1"/>
          </p:cNvSpPr>
          <p:nvPr>
            <p:ph idx="1"/>
          </p:nvPr>
        </p:nvSpPr>
        <p:spPr>
          <a:xfrm>
            <a:off x="339725" y="865187"/>
            <a:ext cx="9067800" cy="5715000"/>
          </a:xfrm>
        </p:spPr>
        <p:txBody>
          <a:bodyPr>
            <a:normAutofit fontScale="92500" lnSpcReduction="10000"/>
          </a:bodyPr>
          <a:lstStyle/>
          <a:p>
            <a:r>
              <a:rPr lang="en-US" altLang="en-US" sz="2400" dirty="0"/>
              <a:t>Answer(a):, f from 200 to 800  Hz,</a:t>
            </a:r>
            <a:r>
              <a:rPr lang="en-US" altLang="en-US" sz="2400" dirty="0">
                <a:sym typeface="Symbol" pitchFamily="18" charset="2"/>
              </a:rPr>
              <a:t> f </a:t>
            </a:r>
            <a:r>
              <a:rPr lang="en-US" sz="2400" dirty="0"/>
              <a:t>=600 Hz</a:t>
            </a:r>
            <a:endParaRPr lang="en-US" altLang="en-US" sz="2400" dirty="0"/>
          </a:p>
          <a:p>
            <a:r>
              <a:rPr lang="en-US" altLang="en-US" sz="2400" dirty="0">
                <a:sym typeface="Symbol" pitchFamily="18" charset="2"/>
              </a:rPr>
              <a:t>m </a:t>
            </a:r>
            <a:r>
              <a:rPr lang="en-US" altLang="en-US" sz="2400" dirty="0"/>
              <a:t>=(2595* log_10(1+800/700))-(2595* log_10(1+200/700))</a:t>
            </a:r>
            <a:endParaRPr lang="en-US" altLang="en-US" sz="2400" dirty="0">
              <a:solidFill>
                <a:srgbClr val="FF0000"/>
              </a:solidFill>
            </a:endParaRPr>
          </a:p>
          <a:p>
            <a:r>
              <a:rPr lang="en-US" altLang="en-US" sz="2400" dirty="0">
                <a:solidFill>
                  <a:srgbClr val="FF0000"/>
                </a:solidFill>
                <a:sym typeface="Symbol" pitchFamily="18" charset="2"/>
              </a:rPr>
              <a:t>m =</a:t>
            </a:r>
            <a:r>
              <a:rPr lang="en-US" sz="2400" dirty="0">
                <a:solidFill>
                  <a:srgbClr val="FF0000"/>
                </a:solidFill>
              </a:rPr>
              <a:t>575.7 choice 1 is correct.</a:t>
            </a:r>
            <a:r>
              <a:rPr lang="en-US" sz="2400" dirty="0"/>
              <a:t> , compared to </a:t>
            </a:r>
            <a:r>
              <a:rPr lang="en-US" altLang="en-US" sz="2400" dirty="0">
                <a:sym typeface="Symbol" pitchFamily="18" charset="2"/>
              </a:rPr>
              <a:t>f </a:t>
            </a:r>
            <a:r>
              <a:rPr lang="en-US" sz="2400" dirty="0"/>
              <a:t>=600. </a:t>
            </a:r>
          </a:p>
          <a:p>
            <a:r>
              <a:rPr lang="en-US" sz="2400" dirty="0"/>
              <a:t>They are not the same but of the similar order  because the input frequency is less than 1 KHz. Note: Mel scale is not science but a result of  psychological measurement of human perception, but for engineers it is more convenient to use the formulas as described.</a:t>
            </a:r>
          </a:p>
          <a:p>
            <a:endParaRPr lang="en-US" altLang="en-US" sz="2400" dirty="0"/>
          </a:p>
          <a:p>
            <a:r>
              <a:rPr lang="en-US" altLang="en-US" sz="2400" dirty="0"/>
              <a:t>Answer (b): </a:t>
            </a:r>
            <a:r>
              <a:rPr lang="en-US" altLang="en-US" sz="2400" dirty="0">
                <a:sym typeface="Symbol" pitchFamily="18" charset="2"/>
              </a:rPr>
              <a:t>f</a:t>
            </a:r>
            <a:r>
              <a:rPr lang="en-US" altLang="en-US" sz="2400" dirty="0"/>
              <a:t> is 1000 Hz from 6000 Hz to 7000 Hz. For Mel scale</a:t>
            </a:r>
          </a:p>
          <a:p>
            <a:r>
              <a:rPr lang="en-US" altLang="en-US" sz="2400" dirty="0">
                <a:sym typeface="Symbol" pitchFamily="18" charset="2"/>
              </a:rPr>
              <a:t>m </a:t>
            </a:r>
            <a:r>
              <a:rPr lang="en-US" altLang="en-US" sz="2400" dirty="0"/>
              <a:t>=(2595* log_10(1+7000/700))-(2595* log_10(1+6000/700))</a:t>
            </a:r>
          </a:p>
          <a:p>
            <a:r>
              <a:rPr lang="en-US" altLang="en-US" sz="2400" dirty="0">
                <a:solidFill>
                  <a:srgbClr val="FF0000"/>
                </a:solidFill>
                <a:sym typeface="Symbol" pitchFamily="18" charset="2"/>
              </a:rPr>
              <a:t>m </a:t>
            </a:r>
            <a:r>
              <a:rPr lang="en-US" altLang="en-US" sz="2400" dirty="0">
                <a:solidFill>
                  <a:srgbClr val="FF0000"/>
                </a:solidFill>
              </a:rPr>
              <a:t>=</a:t>
            </a:r>
            <a:r>
              <a:rPr lang="en-US" sz="2400" dirty="0">
                <a:solidFill>
                  <a:srgbClr val="FF0000"/>
                </a:solidFill>
              </a:rPr>
              <a:t>156.8. Choice 3 is correct.</a:t>
            </a:r>
          </a:p>
          <a:p>
            <a:r>
              <a:rPr lang="en-US" sz="2400" dirty="0"/>
              <a:t>We see when </a:t>
            </a:r>
            <a:r>
              <a:rPr lang="en-US" altLang="en-US" sz="2400" dirty="0">
                <a:sym typeface="Symbol" pitchFamily="18" charset="2"/>
              </a:rPr>
              <a:t>f</a:t>
            </a:r>
            <a:r>
              <a:rPr lang="en-US" altLang="en-US" sz="2400" dirty="0"/>
              <a:t> </a:t>
            </a:r>
            <a:r>
              <a:rPr lang="en-US" sz="2400" dirty="0"/>
              <a:t>=1000 Hz, </a:t>
            </a:r>
            <a:r>
              <a:rPr lang="en-US" altLang="en-US" sz="2400" dirty="0">
                <a:sym typeface="Symbol" pitchFamily="18" charset="2"/>
              </a:rPr>
              <a:t>m is only 150, it is a log scale change, because the frequency is already over 1KHz</a:t>
            </a:r>
            <a:r>
              <a:rPr lang="en-US" sz="2400" dirty="0"/>
              <a:t> </a:t>
            </a:r>
          </a:p>
          <a:p>
            <a:r>
              <a:rPr lang="en-US" sz="2400" dirty="0">
                <a:solidFill>
                  <a:srgbClr val="FF0000"/>
                </a:solidFill>
              </a:rPr>
              <a:t>Note for students: For assignment and exam, use the given formula rather than observations.</a:t>
            </a:r>
          </a:p>
          <a:p>
            <a:r>
              <a:rPr lang="en-US" altLang="en-US" sz="2400" dirty="0"/>
              <a:t>Ref: %http://www.homepages.ucl.ac.uk/~sslyjjt/speech/Mel2Hz.html</a:t>
            </a:r>
          </a:p>
          <a:p>
            <a:endParaRPr lang="en-US" sz="2400" dirty="0">
              <a:solidFill>
                <a:srgbClr val="FF0000"/>
              </a:solidFill>
            </a:endParaRPr>
          </a:p>
          <a:p>
            <a:endParaRPr lang="en-US" altLang="en-US" dirty="0"/>
          </a:p>
          <a:p>
            <a:endParaRPr lang="en-US" altLang="en-US" dirty="0"/>
          </a:p>
        </p:txBody>
      </p:sp>
      <p:sp>
        <p:nvSpPr>
          <p:cNvPr id="4" name="Footer Placeholder 3">
            <a:extLst>
              <a:ext uri="{FF2B5EF4-FFF2-40B4-BE49-F238E27FC236}">
                <a16:creationId xmlns:a16="http://schemas.microsoft.com/office/drawing/2014/main" id="{DAD8EE48-5658-40D4-81BD-886D78F8A251}"/>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4ADF1250-8416-4772-840F-1189382FE8CE}"/>
              </a:ext>
            </a:extLst>
          </p:cNvPr>
          <p:cNvSpPr>
            <a:spLocks noGrp="1"/>
          </p:cNvSpPr>
          <p:nvPr>
            <p:ph type="sldNum" sz="quarter" idx="12"/>
          </p:nvPr>
        </p:nvSpPr>
        <p:spPr/>
        <p:txBody>
          <a:bodyPr/>
          <a:lstStyle/>
          <a:p>
            <a:fld id="{65CE2D6C-B8FF-4830-ACC3-164BA4934954}" type="slidenum">
              <a:rPr lang="en-US" altLang="en-US" smtClean="0"/>
              <a:pPr/>
              <a:t>15</a:t>
            </a:fld>
            <a:endParaRPr lang="en-US" altLang="en-US"/>
          </a:p>
        </p:txBody>
      </p:sp>
      <p:sp>
        <p:nvSpPr>
          <p:cNvPr id="2" name="TextBox 1">
            <a:extLst>
              <a:ext uri="{FF2B5EF4-FFF2-40B4-BE49-F238E27FC236}">
                <a16:creationId xmlns:a16="http://schemas.microsoft.com/office/drawing/2014/main" id="{53381965-B078-F49B-4161-50204C3C4A99}"/>
              </a:ext>
            </a:extLst>
          </p:cNvPr>
          <p:cNvSpPr txBox="1"/>
          <p:nvPr/>
        </p:nvSpPr>
        <p:spPr>
          <a:xfrm>
            <a:off x="5180012" y="136524"/>
            <a:ext cx="4722813" cy="646331"/>
          </a:xfrm>
          <a:prstGeom prst="rect">
            <a:avLst/>
          </a:prstGeom>
          <a:noFill/>
          <a:ln>
            <a:solidFill>
              <a:schemeClr val="accent1"/>
            </a:solidFill>
          </a:ln>
        </p:spPr>
        <p:txBody>
          <a:bodyPr wrap="square" rtlCol="0">
            <a:spAutoFit/>
          </a:bodyPr>
          <a:lstStyle/>
          <a:p>
            <a:r>
              <a:rPr lang="en-US" altLang="en-US" dirty="0"/>
              <a:t>MC choices for (a) and (b): </a:t>
            </a:r>
          </a:p>
          <a:p>
            <a:r>
              <a:rPr lang="en-US" altLang="en-US" dirty="0"/>
              <a:t>1)</a:t>
            </a:r>
            <a:r>
              <a:rPr lang="en-US" altLang="en-US" sz="1800" dirty="0"/>
              <a:t> 575.7; </a:t>
            </a:r>
            <a:r>
              <a:rPr lang="en-US" altLang="en-US" dirty="0"/>
              <a:t>2)</a:t>
            </a:r>
            <a:r>
              <a:rPr lang="en-US" altLang="en-US" sz="1800" dirty="0"/>
              <a:t> 570.7;</a:t>
            </a:r>
            <a:r>
              <a:rPr lang="en-US" altLang="en-US" dirty="0"/>
              <a:t>3)</a:t>
            </a:r>
            <a:r>
              <a:rPr lang="en-US" altLang="en-US" sz="1800" dirty="0"/>
              <a:t> 156.8;</a:t>
            </a:r>
            <a:r>
              <a:rPr lang="en-US" altLang="en-US" dirty="0"/>
              <a:t>4)</a:t>
            </a:r>
            <a:r>
              <a:rPr lang="en-US" altLang="en-US" sz="1800" dirty="0"/>
              <a:t> 150.8</a:t>
            </a:r>
            <a:endParaRPr lang="en-US" altLang="en-US" dirty="0"/>
          </a:p>
        </p:txBody>
      </p:sp>
    </p:spTree>
    <p:extLst>
      <p:ext uri="{BB962C8B-B14F-4D97-AF65-F5344CB8AC3E}">
        <p14:creationId xmlns:p14="http://schemas.microsoft.com/office/powerpoint/2010/main" val="125579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normAutofit fontScale="90000"/>
          </a:bodyPr>
          <a:lstStyle/>
          <a:p>
            <a:r>
              <a:rPr lang="en-US" altLang="en-US" dirty="0">
                <a:solidFill>
                  <a:srgbClr val="FF0000"/>
                </a:solidFill>
              </a:rPr>
              <a:t>Use </a:t>
            </a:r>
            <a:r>
              <a:rPr lang="en-US" altLang="en-US" dirty="0" err="1">
                <a:solidFill>
                  <a:srgbClr val="FF0000"/>
                </a:solidFill>
              </a:rPr>
              <a:t>Matlab</a:t>
            </a:r>
            <a:r>
              <a:rPr lang="en-US" altLang="en-US" dirty="0">
                <a:solidFill>
                  <a:srgbClr val="FF0000"/>
                </a:solidFill>
              </a:rPr>
              <a:t> to plot the Mel scale</a:t>
            </a:r>
            <a:br>
              <a:rPr lang="en-US" altLang="en-US" dirty="0"/>
            </a:br>
            <a:endParaRPr lang="en-US" altLang="en-US" dirty="0"/>
          </a:p>
        </p:txBody>
      </p:sp>
      <p:sp>
        <p:nvSpPr>
          <p:cNvPr id="18435" name="Text Placeholder 7"/>
          <p:cNvSpPr>
            <a:spLocks noGrp="1"/>
          </p:cNvSpPr>
          <p:nvPr>
            <p:ph type="body" idx="1"/>
          </p:nvPr>
        </p:nvSpPr>
        <p:spPr>
          <a:xfrm>
            <a:off x="463073" y="962662"/>
            <a:ext cx="4375467" cy="639762"/>
          </a:xfrm>
        </p:spPr>
        <p:txBody>
          <a:bodyPr/>
          <a:lstStyle/>
          <a:p>
            <a:r>
              <a:rPr lang="en-US" altLang="en-US" dirty="0"/>
              <a:t> </a:t>
            </a:r>
          </a:p>
        </p:txBody>
      </p:sp>
      <p:sp>
        <p:nvSpPr>
          <p:cNvPr id="18436" name="Content Placeholder 8"/>
          <p:cNvSpPr>
            <a:spLocks noGrp="1"/>
          </p:cNvSpPr>
          <p:nvPr>
            <p:ph sz="half" idx="2"/>
          </p:nvPr>
        </p:nvSpPr>
        <p:spPr>
          <a:xfrm>
            <a:off x="299745" y="747190"/>
            <a:ext cx="4765658" cy="3951288"/>
          </a:xfrm>
        </p:spPr>
        <p:txBody>
          <a:bodyPr>
            <a:normAutofit/>
          </a:bodyPr>
          <a:lstStyle/>
          <a:p>
            <a:r>
              <a:rPr lang="en-US" altLang="en-US" sz="2000" dirty="0"/>
              <a:t>%plot </a:t>
            </a:r>
            <a:r>
              <a:rPr lang="en-US" altLang="en-US" sz="2000" dirty="0" err="1"/>
              <a:t>mel</a:t>
            </a:r>
            <a:r>
              <a:rPr lang="en-US" altLang="en-US" sz="2000" dirty="0"/>
              <a:t> scale, </a:t>
            </a:r>
            <a:r>
              <a:rPr lang="en-US" altLang="en-US" sz="2000" dirty="0" err="1"/>
              <a:t>matlab</a:t>
            </a:r>
            <a:endParaRPr lang="en-US" altLang="en-US" sz="2000" dirty="0"/>
          </a:p>
          <a:p>
            <a:r>
              <a:rPr lang="en-US" altLang="en-US" sz="2000" dirty="0"/>
              <a:t>f=1:10000 %input frequency range</a:t>
            </a:r>
          </a:p>
          <a:p>
            <a:r>
              <a:rPr lang="en-US" altLang="en-US" sz="2000" dirty="0" err="1"/>
              <a:t>mel</a:t>
            </a:r>
            <a:r>
              <a:rPr lang="en-US" altLang="en-US" sz="2000" dirty="0"/>
              <a:t>=(2595* log10(1+f/700));</a:t>
            </a:r>
          </a:p>
          <a:p>
            <a:r>
              <a:rPr lang="en-US" altLang="en-US" sz="2000" dirty="0"/>
              <a:t>figure(1)</a:t>
            </a:r>
          </a:p>
          <a:p>
            <a:r>
              <a:rPr lang="en-US" altLang="en-US" sz="2000" dirty="0" err="1"/>
              <a:t>clf</a:t>
            </a:r>
            <a:endParaRPr lang="en-US" altLang="en-US" sz="2000" dirty="0"/>
          </a:p>
          <a:p>
            <a:r>
              <a:rPr lang="en-US" altLang="en-US" sz="2000" dirty="0"/>
              <a:t>plot(</a:t>
            </a:r>
            <a:r>
              <a:rPr lang="en-US" altLang="en-US" sz="2000" dirty="0" err="1"/>
              <a:t>f,mel</a:t>
            </a:r>
            <a:r>
              <a:rPr lang="en-US" altLang="en-US" sz="2000" dirty="0"/>
              <a:t>)</a:t>
            </a:r>
          </a:p>
          <a:p>
            <a:r>
              <a:rPr lang="en-US" altLang="en-US" sz="2000" dirty="0"/>
              <a:t>grid on</a:t>
            </a:r>
          </a:p>
          <a:p>
            <a:r>
              <a:rPr lang="en-US" altLang="en-US" sz="2000" dirty="0" err="1"/>
              <a:t>xlabel</a:t>
            </a:r>
            <a:r>
              <a:rPr lang="en-US" altLang="en-US" sz="2000" dirty="0"/>
              <a:t>('</a:t>
            </a:r>
            <a:r>
              <a:rPr lang="en-US" altLang="en-US" sz="2000" dirty="0" err="1"/>
              <a:t>freqeuncy</a:t>
            </a:r>
            <a:r>
              <a:rPr lang="en-US" altLang="en-US" sz="2000" dirty="0"/>
              <a:t> in HZ')</a:t>
            </a:r>
          </a:p>
          <a:p>
            <a:r>
              <a:rPr lang="en-US" altLang="en-US" sz="2000" dirty="0" err="1"/>
              <a:t>ylabel</a:t>
            </a:r>
            <a:r>
              <a:rPr lang="en-US" altLang="en-US" sz="2000" dirty="0"/>
              <a:t>('</a:t>
            </a:r>
            <a:r>
              <a:rPr lang="en-US" altLang="en-US" sz="2000" dirty="0" err="1"/>
              <a:t>freqeuncy</a:t>
            </a:r>
            <a:r>
              <a:rPr lang="en-US" altLang="en-US" sz="2000" dirty="0"/>
              <a:t> Mel scale')</a:t>
            </a:r>
          </a:p>
          <a:p>
            <a:r>
              <a:rPr lang="en-US" altLang="en-US" sz="2000" dirty="0"/>
              <a:t>title('Plot of Frequency to Mel scale')</a:t>
            </a:r>
            <a:r>
              <a:rPr lang="en-US" altLang="en-US" dirty="0"/>
              <a:t> </a:t>
            </a:r>
          </a:p>
          <a:p>
            <a:endParaRPr lang="en-US" altLang="en-US" dirty="0"/>
          </a:p>
        </p:txBody>
      </p:sp>
      <p:sp>
        <p:nvSpPr>
          <p:cNvPr id="18437" name="Text Placeholder 9"/>
          <p:cNvSpPr>
            <a:spLocks noGrp="1"/>
          </p:cNvSpPr>
          <p:nvPr>
            <p:ph type="body" sz="quarter" idx="3"/>
          </p:nvPr>
        </p:nvSpPr>
        <p:spPr/>
        <p:txBody>
          <a:bodyPr/>
          <a:lstStyle/>
          <a:p>
            <a:r>
              <a:rPr lang="en-US" altLang="en-US"/>
              <a:t>Plot</a:t>
            </a:r>
          </a:p>
        </p:txBody>
      </p:sp>
      <p:sp>
        <p:nvSpPr>
          <p:cNvPr id="18438" name="Content Placeholder 10"/>
          <p:cNvSpPr>
            <a:spLocks noGrp="1"/>
          </p:cNvSpPr>
          <p:nvPr>
            <p:ph sz="quarter" idx="4"/>
          </p:nvPr>
        </p:nvSpPr>
        <p:spPr>
          <a:xfrm>
            <a:off x="5065403" y="2149067"/>
            <a:ext cx="4377186" cy="3951288"/>
          </a:xfrm>
        </p:spPr>
        <p:txBody>
          <a:bodyPr/>
          <a:lstStyle/>
          <a:p>
            <a:r>
              <a:rPr lang="en-US" altLang="en-US"/>
              <a:t> </a:t>
            </a:r>
          </a:p>
        </p:txBody>
      </p:sp>
      <p:pic>
        <p:nvPicPr>
          <p:cNvPr id="184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075" y="1053318"/>
            <a:ext cx="4045608" cy="404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3073" y="4708933"/>
            <a:ext cx="8484610" cy="2062103"/>
          </a:xfrm>
          <a:prstGeom prst="rect">
            <a:avLst/>
          </a:prstGeom>
          <a:noFill/>
          <a:ln>
            <a:solidFill>
              <a:schemeClr val="accent1"/>
            </a:solidFill>
          </a:ln>
        </p:spPr>
        <p:txBody>
          <a:bodyPr wrap="square" rtlCol="0">
            <a:spAutoFit/>
          </a:bodyPr>
          <a:lstStyle/>
          <a:p>
            <a:r>
              <a:rPr lang="en-US" sz="1600" dirty="0"/>
              <a:t>%Note: Someone uses log (natural log)</a:t>
            </a:r>
          </a:p>
          <a:p>
            <a:r>
              <a:rPr lang="en-US" sz="1600" dirty="0"/>
              <a:t>format </a:t>
            </a:r>
            <a:r>
              <a:rPr lang="en-US" sz="1600" dirty="0" err="1"/>
              <a:t>shortG</a:t>
            </a:r>
            <a:endParaRPr lang="en-US" sz="1600" dirty="0"/>
          </a:p>
          <a:p>
            <a:r>
              <a:rPr lang="en-US" sz="1600" dirty="0"/>
              <a:t>f=1200  %1200 Hz</a:t>
            </a:r>
          </a:p>
          <a:p>
            <a:r>
              <a:rPr lang="en-US" sz="1600" dirty="0"/>
              <a:t>mel_1=</a:t>
            </a:r>
            <a:r>
              <a:rPr lang="en-US" sz="1600" dirty="0">
                <a:solidFill>
                  <a:srgbClr val="FF0000"/>
                </a:solidFill>
              </a:rPr>
              <a:t>1127.01048</a:t>
            </a:r>
            <a:r>
              <a:rPr lang="en-US" sz="1600" dirty="0"/>
              <a:t> * log((f/700) +1) %</a:t>
            </a:r>
            <a:r>
              <a:rPr lang="en-US" sz="1600" dirty="0" err="1"/>
              <a:t>mel</a:t>
            </a:r>
            <a:r>
              <a:rPr lang="en-US" sz="1600" dirty="0"/>
              <a:t> scale, using ln (natural log)</a:t>
            </a:r>
          </a:p>
          <a:p>
            <a:r>
              <a:rPr lang="en-US" sz="1600" dirty="0"/>
              <a:t>mel_2=2</a:t>
            </a:r>
            <a:r>
              <a:rPr lang="en-US" sz="1600" dirty="0">
                <a:solidFill>
                  <a:srgbClr val="002060"/>
                </a:solidFill>
              </a:rPr>
              <a:t>595.01048</a:t>
            </a:r>
            <a:r>
              <a:rPr lang="en-US" sz="1600" dirty="0"/>
              <a:t> * log10((f/700) +1) %</a:t>
            </a:r>
            <a:r>
              <a:rPr lang="en-US" sz="1600" dirty="0" err="1"/>
              <a:t>mel</a:t>
            </a:r>
            <a:r>
              <a:rPr lang="en-US" sz="1600" dirty="0"/>
              <a:t> scale , using log10, (base10)</a:t>
            </a:r>
          </a:p>
          <a:p>
            <a:r>
              <a:rPr lang="en-US" sz="1600" dirty="0"/>
              <a:t>&gt; %got similar result</a:t>
            </a:r>
          </a:p>
          <a:p>
            <a:r>
              <a:rPr lang="en-US" sz="1600" dirty="0"/>
              <a:t>mel_1 =       1125.4</a:t>
            </a:r>
          </a:p>
          <a:p>
            <a:r>
              <a:rPr lang="en-US" sz="1600" dirty="0"/>
              <a:t>mel_2 =       1125.3</a:t>
            </a:r>
          </a:p>
        </p:txBody>
      </p:sp>
      <p:sp>
        <p:nvSpPr>
          <p:cNvPr id="5" name="Footer Placeholder 4">
            <a:extLst>
              <a:ext uri="{FF2B5EF4-FFF2-40B4-BE49-F238E27FC236}">
                <a16:creationId xmlns:a16="http://schemas.microsoft.com/office/drawing/2014/main" id="{E7B5E544-2AD4-4088-A31F-F1079A1F67D0}"/>
              </a:ext>
            </a:extLst>
          </p:cNvPr>
          <p:cNvSpPr>
            <a:spLocks noGrp="1"/>
          </p:cNvSpPr>
          <p:nvPr>
            <p:ph type="ftr" sz="quarter" idx="11"/>
          </p:nvPr>
        </p:nvSpPr>
        <p:spPr/>
        <p:txBody>
          <a:bodyPr/>
          <a:lstStyle/>
          <a:p>
            <a:pPr>
              <a:defRPr/>
            </a:pPr>
            <a:r>
              <a:rPr lang="en-US" altLang="zh-CN"/>
              <a:t>Feature extraction, v.230913a</a:t>
            </a:r>
          </a:p>
        </p:txBody>
      </p:sp>
      <p:sp>
        <p:nvSpPr>
          <p:cNvPr id="6" name="Slide Number Placeholder 5">
            <a:extLst>
              <a:ext uri="{FF2B5EF4-FFF2-40B4-BE49-F238E27FC236}">
                <a16:creationId xmlns:a16="http://schemas.microsoft.com/office/drawing/2014/main" id="{567F335D-865A-481A-9A75-860638625B72}"/>
              </a:ext>
            </a:extLst>
          </p:cNvPr>
          <p:cNvSpPr>
            <a:spLocks noGrp="1"/>
          </p:cNvSpPr>
          <p:nvPr>
            <p:ph type="sldNum" sz="quarter" idx="12"/>
          </p:nvPr>
        </p:nvSpPr>
        <p:spPr/>
        <p:txBody>
          <a:bodyPr/>
          <a:lstStyle/>
          <a:p>
            <a:fld id="{ACE40049-2F4A-4524-AFC2-A66EF339FC2C}"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p:txBody>
          <a:bodyPr/>
          <a:lstStyle/>
          <a:p>
            <a:pPr eaLnBrk="1" hangingPunct="1"/>
            <a:r>
              <a:rPr lang="en-US" altLang="zh-CN" dirty="0">
                <a:ea typeface="SimSun" pitchFamily="2" charset="-122"/>
              </a:rPr>
              <a:t>(C) Use Linear Predictive coding LPC to implement filters</a:t>
            </a:r>
            <a:endParaRPr lang="en-US" altLang="en-US" dirty="0"/>
          </a:p>
        </p:txBody>
      </p:sp>
      <p:sp>
        <p:nvSpPr>
          <p:cNvPr id="19461" name="Rectangle 5"/>
          <p:cNvSpPr>
            <a:spLocks noGrp="1" noChangeArrowheads="1"/>
          </p:cNvSpPr>
          <p:nvPr>
            <p:ph type="subTitle" idx="1"/>
          </p:nvPr>
        </p:nvSpPr>
        <p:spPr/>
        <p:txBody>
          <a:bodyPr/>
          <a:lstStyle/>
          <a:p>
            <a:pPr eaLnBrk="1" hangingPunct="1"/>
            <a:r>
              <a:rPr lang="en-US" altLang="zh-CN">
                <a:ea typeface="SimSun" pitchFamily="2" charset="-122"/>
              </a:rPr>
              <a:t>Linear Predictive coding LPC methods</a:t>
            </a:r>
            <a:endParaRPr lang="en-US" altLang="en-US" sz="1900">
              <a:ea typeface="新細明體" pitchFamily="18" charset="-120"/>
            </a:endParaRPr>
          </a:p>
        </p:txBody>
      </p:sp>
      <p:sp>
        <p:nvSpPr>
          <p:cNvPr id="4" name="Footer Placeholder 3">
            <a:extLst>
              <a:ext uri="{FF2B5EF4-FFF2-40B4-BE49-F238E27FC236}">
                <a16:creationId xmlns:a16="http://schemas.microsoft.com/office/drawing/2014/main" id="{732876DD-310E-4028-A29F-094E43C23058}"/>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92F1E97C-856F-4E12-84E7-B61A556EB14C}"/>
              </a:ext>
            </a:extLst>
          </p:cNvPr>
          <p:cNvSpPr>
            <a:spLocks noGrp="1"/>
          </p:cNvSpPr>
          <p:nvPr>
            <p:ph type="sldNum" sz="quarter" idx="12"/>
          </p:nvPr>
        </p:nvSpPr>
        <p:spPr/>
        <p:txBody>
          <a:bodyPr/>
          <a:lstStyle/>
          <a:p>
            <a:fld id="{FAA8FF96-867F-4EE8-8394-585EE08E236B}"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Motivation</a:t>
            </a:r>
          </a:p>
        </p:txBody>
      </p:sp>
      <p:sp>
        <p:nvSpPr>
          <p:cNvPr id="20483" name="Content Placeholder 2"/>
          <p:cNvSpPr>
            <a:spLocks noGrp="1"/>
          </p:cNvSpPr>
          <p:nvPr>
            <p:ph idx="1"/>
          </p:nvPr>
        </p:nvSpPr>
        <p:spPr/>
        <p:txBody>
          <a:bodyPr/>
          <a:lstStyle/>
          <a:p>
            <a:r>
              <a:rPr lang="en-US" altLang="en-US" sz="2400" dirty="0"/>
              <a:t>Fourier transform is a frequency method for finding the parameters of an audio signal, it is the formal method to implement filters. However, there is an alternative, which is a time domain method, and it works faster. It is called Linear Predicted Coding LPC coding method. The next slide shows the procedure for finding the filter output. </a:t>
            </a:r>
          </a:p>
          <a:p>
            <a:r>
              <a:rPr lang="en-US" altLang="en-US" sz="2400" dirty="0"/>
              <a:t>The procedures are: (</a:t>
            </a:r>
            <a:r>
              <a:rPr lang="en-US" altLang="en-US" sz="2400" dirty="0" err="1"/>
              <a:t>i</a:t>
            </a:r>
            <a:r>
              <a:rPr lang="en-US" altLang="en-US" sz="2400" dirty="0"/>
              <a:t>) windowing (Hamming) (ii) Pre-emphasis, (iii) autocorrelation, (iv) LPC calculation, (v) (optional) Cepstral coefficient calculation to find the representations the filter output.</a:t>
            </a:r>
          </a:p>
          <a:p>
            <a:endParaRPr lang="en-US" altLang="en-US" sz="2400" dirty="0"/>
          </a:p>
        </p:txBody>
      </p:sp>
      <p:sp>
        <p:nvSpPr>
          <p:cNvPr id="4" name="Footer Placeholder 3">
            <a:extLst>
              <a:ext uri="{FF2B5EF4-FFF2-40B4-BE49-F238E27FC236}">
                <a16:creationId xmlns:a16="http://schemas.microsoft.com/office/drawing/2014/main" id="{C390EB73-6E46-4B2C-80A6-51E3673BF3A5}"/>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5860851A-54A8-4E2F-848C-9B21A0ACF1CE}"/>
              </a:ext>
            </a:extLst>
          </p:cNvPr>
          <p:cNvSpPr>
            <a:spLocks noGrp="1"/>
          </p:cNvSpPr>
          <p:nvPr>
            <p:ph type="sldNum" sz="quarter" idx="12"/>
          </p:nvPr>
        </p:nvSpPr>
        <p:spPr/>
        <p:txBody>
          <a:bodyPr/>
          <a:lstStyle/>
          <a:p>
            <a:fld id="{65CE2D6C-B8FF-4830-ACC3-164BA4934954}"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zh-TW" sz="2800">
                <a:ea typeface="新細明體" pitchFamily="18" charset="-120"/>
              </a:rPr>
              <a:t>Feature extraction data flow</a:t>
            </a:r>
            <a:br>
              <a:rPr lang="en-US" altLang="zh-TW" sz="2800">
                <a:ea typeface="新細明體" pitchFamily="18" charset="-120"/>
              </a:rPr>
            </a:br>
            <a:r>
              <a:rPr lang="en-US" altLang="zh-TW" sz="2800">
                <a:ea typeface="新細明體" pitchFamily="18" charset="-120"/>
              </a:rPr>
              <a:t>- The LPC </a:t>
            </a:r>
            <a:r>
              <a:rPr lang="en-US" altLang="zh-CN" sz="2800">
                <a:ea typeface="新細明體" pitchFamily="18" charset="-120"/>
              </a:rPr>
              <a:t>(Liner predictive coding) method</a:t>
            </a:r>
            <a:r>
              <a:rPr lang="en-US" altLang="zh-TW" sz="2800">
                <a:ea typeface="新細明體" pitchFamily="18" charset="-120"/>
              </a:rPr>
              <a:t> based method</a:t>
            </a:r>
          </a:p>
        </p:txBody>
      </p:sp>
      <p:sp>
        <p:nvSpPr>
          <p:cNvPr id="21509" name="Rectangle 3"/>
          <p:cNvSpPr>
            <a:spLocks noGrp="1" noChangeArrowheads="1"/>
          </p:cNvSpPr>
          <p:nvPr>
            <p:ph idx="1"/>
          </p:nvPr>
        </p:nvSpPr>
        <p:spPr>
          <a:xfrm>
            <a:off x="228600" y="1981200"/>
            <a:ext cx="9674225" cy="4114800"/>
          </a:xfrm>
        </p:spPr>
        <p:txBody>
          <a:bodyPr/>
          <a:lstStyle/>
          <a:p>
            <a:pPr eaLnBrk="1" hangingPunct="1"/>
            <a:r>
              <a:rPr lang="en-US" altLang="zh-TW" dirty="0">
                <a:ea typeface="新細明體" pitchFamily="18" charset="-120"/>
              </a:rPr>
              <a:t>Signal</a:t>
            </a:r>
          </a:p>
          <a:p>
            <a:r>
              <a:rPr lang="en-US" altLang="zh-TW" dirty="0">
                <a:ea typeface="新細明體" pitchFamily="18" charset="-120"/>
              </a:rPr>
              <a:t>           windowing,</a:t>
            </a:r>
          </a:p>
          <a:p>
            <a:pPr eaLnBrk="1" hangingPunct="1"/>
            <a:r>
              <a:rPr lang="en-US" altLang="zh-TW" dirty="0">
                <a:ea typeface="新細明體" pitchFamily="18" charset="-120"/>
              </a:rPr>
              <a:t> pre-emphasis -&gt;</a:t>
            </a:r>
            <a:r>
              <a:rPr lang="en-US" altLang="zh-TW" sz="1800" dirty="0">
                <a:ea typeface="新細明體" pitchFamily="18" charset="-120"/>
              </a:rPr>
              <a:t> </a:t>
            </a:r>
            <a:r>
              <a:rPr lang="en-US" altLang="zh-TW" dirty="0">
                <a:ea typeface="新細明體" pitchFamily="18" charset="-120"/>
              </a:rPr>
              <a:t>autocorrelation-&gt; LPC --&gt;cepstral </a:t>
            </a:r>
            <a:r>
              <a:rPr lang="en-US" altLang="zh-TW" dirty="0" err="1">
                <a:ea typeface="新細明體" pitchFamily="18" charset="-120"/>
              </a:rPr>
              <a:t>coef</a:t>
            </a:r>
            <a:endParaRPr lang="en-US" altLang="zh-TW" dirty="0">
              <a:ea typeface="新細明體" pitchFamily="18" charset="-120"/>
            </a:endParaRPr>
          </a:p>
          <a:p>
            <a:pPr eaLnBrk="1" hangingPunct="1"/>
            <a:r>
              <a:rPr lang="en-US" altLang="zh-TW" sz="2400" dirty="0">
                <a:ea typeface="新細明體" pitchFamily="18" charset="-120"/>
              </a:rPr>
              <a:t>(pre-emphasis)              </a:t>
            </a:r>
            <a:r>
              <a:rPr lang="en-US" altLang="zh-TW" i="1" dirty="0">
                <a:ea typeface="新細明體" pitchFamily="18" charset="-120"/>
              </a:rPr>
              <a:t> r</a:t>
            </a:r>
            <a:r>
              <a:rPr lang="en-US" altLang="zh-TW" i="1" baseline="-25000" dirty="0">
                <a:ea typeface="新細明體" pitchFamily="18" charset="-120"/>
              </a:rPr>
              <a:t>0</a:t>
            </a:r>
            <a:r>
              <a:rPr lang="en-US" altLang="zh-TW" i="1" dirty="0">
                <a:ea typeface="新細明體" pitchFamily="18" charset="-120"/>
              </a:rPr>
              <a:t>,r</a:t>
            </a:r>
            <a:r>
              <a:rPr lang="en-US" altLang="zh-TW" i="1" baseline="-25000" dirty="0">
                <a:ea typeface="新細明體" pitchFamily="18" charset="-120"/>
              </a:rPr>
              <a:t>1</a:t>
            </a:r>
            <a:r>
              <a:rPr lang="en-US" altLang="zh-TW" i="1" dirty="0">
                <a:ea typeface="新細明體" pitchFamily="18" charset="-120"/>
              </a:rPr>
              <a:t>,.., </a:t>
            </a:r>
            <a:r>
              <a:rPr lang="en-US" altLang="zh-TW" i="1" dirty="0" err="1">
                <a:ea typeface="新細明體" pitchFamily="18" charset="-120"/>
              </a:rPr>
              <a:t>r</a:t>
            </a:r>
            <a:r>
              <a:rPr lang="en-US" altLang="zh-TW" i="1" baseline="-25000" dirty="0" err="1">
                <a:ea typeface="新細明體" pitchFamily="18" charset="-120"/>
              </a:rPr>
              <a:t>p</a:t>
            </a:r>
            <a:r>
              <a:rPr lang="en-US" altLang="zh-TW" i="1" baseline="-25000" dirty="0">
                <a:ea typeface="新細明體" pitchFamily="18" charset="-120"/>
              </a:rPr>
              <a:t>                      </a:t>
            </a:r>
            <a:r>
              <a:rPr lang="en-US" altLang="zh-TW" i="1" dirty="0">
                <a:ea typeface="新細明體" pitchFamily="18" charset="-120"/>
              </a:rPr>
              <a:t>a</a:t>
            </a:r>
            <a:r>
              <a:rPr lang="en-US" altLang="zh-TW" i="1" baseline="-25000" dirty="0">
                <a:ea typeface="新細明體" pitchFamily="18" charset="-120"/>
              </a:rPr>
              <a:t>1</a:t>
            </a:r>
            <a:r>
              <a:rPr lang="en-US" altLang="zh-TW" i="1" dirty="0">
                <a:ea typeface="新細明體" pitchFamily="18" charset="-120"/>
              </a:rPr>
              <a:t>,.., </a:t>
            </a:r>
            <a:r>
              <a:rPr lang="en-US" altLang="zh-TW" i="1" dirty="0" err="1">
                <a:ea typeface="新細明體" pitchFamily="18" charset="-120"/>
              </a:rPr>
              <a:t>a</a:t>
            </a:r>
            <a:r>
              <a:rPr lang="en-US" altLang="zh-TW" i="1" baseline="-25000" dirty="0" err="1">
                <a:ea typeface="新細明體" pitchFamily="18" charset="-120"/>
              </a:rPr>
              <a:t>p</a:t>
            </a:r>
            <a:r>
              <a:rPr lang="en-US" altLang="zh-TW" i="1" baseline="-25000" dirty="0">
                <a:ea typeface="新細明體" pitchFamily="18" charset="-120"/>
              </a:rPr>
              <a:t>      </a:t>
            </a:r>
            <a:r>
              <a:rPr lang="en-US" altLang="zh-TW" i="1" dirty="0">
                <a:ea typeface="新細明體" pitchFamily="18" charset="-120"/>
              </a:rPr>
              <a:t>   c</a:t>
            </a:r>
            <a:r>
              <a:rPr lang="en-US" altLang="zh-TW" i="1" baseline="-25000" dirty="0">
                <a:ea typeface="新細明體" pitchFamily="18" charset="-120"/>
              </a:rPr>
              <a:t>1</a:t>
            </a:r>
            <a:r>
              <a:rPr lang="en-US" altLang="zh-TW" i="1" dirty="0">
                <a:ea typeface="新細明體" pitchFamily="18" charset="-120"/>
              </a:rPr>
              <a:t>,.., </a:t>
            </a:r>
            <a:r>
              <a:rPr lang="en-US" altLang="zh-TW" i="1" dirty="0" err="1">
                <a:ea typeface="新細明體" pitchFamily="18" charset="-120"/>
              </a:rPr>
              <a:t>c</a:t>
            </a:r>
            <a:r>
              <a:rPr lang="en-US" altLang="zh-TW" i="1" baseline="-25000" dirty="0" err="1">
                <a:ea typeface="新細明體" pitchFamily="18" charset="-120"/>
              </a:rPr>
              <a:t>p</a:t>
            </a:r>
            <a:r>
              <a:rPr lang="en-US" altLang="zh-TW" i="1" baseline="-25000" dirty="0">
                <a:ea typeface="新細明體" pitchFamily="18" charset="-120"/>
              </a:rPr>
              <a:t> </a:t>
            </a:r>
            <a:endParaRPr lang="en-US" altLang="zh-TW" i="1" dirty="0">
              <a:ea typeface="新細明體" pitchFamily="18" charset="-120"/>
            </a:endParaRPr>
          </a:p>
          <a:p>
            <a:pPr eaLnBrk="1" hangingPunct="1"/>
            <a:r>
              <a:rPr lang="en-US" altLang="zh-TW" sz="2000" dirty="0">
                <a:ea typeface="新細明體" pitchFamily="18" charset="-120"/>
              </a:rPr>
              <a:t>windowing is discussed in the previous chapter                                               (Durbin </a:t>
            </a:r>
            <a:r>
              <a:rPr lang="en-US" altLang="zh-TW" sz="2000" dirty="0" err="1">
                <a:ea typeface="新細明體" pitchFamily="18" charset="-120"/>
              </a:rPr>
              <a:t>alog</a:t>
            </a:r>
            <a:r>
              <a:rPr lang="en-US" altLang="zh-TW" sz="2000" dirty="0">
                <a:ea typeface="新細明體" pitchFamily="18" charset="-120"/>
              </a:rPr>
              <a:t>.)</a:t>
            </a:r>
            <a:endParaRPr lang="en-US" altLang="zh-TW" dirty="0">
              <a:ea typeface="新細明體" pitchFamily="18" charset="-120"/>
            </a:endParaRPr>
          </a:p>
          <a:p>
            <a:pPr eaLnBrk="1" hangingPunct="1"/>
            <a:endParaRPr lang="zh-TW" altLang="zh-TW" dirty="0">
              <a:ea typeface="新細明體" pitchFamily="18" charset="-120"/>
            </a:endParaRPr>
          </a:p>
        </p:txBody>
      </p:sp>
      <p:sp>
        <p:nvSpPr>
          <p:cNvPr id="21510" name="Freeform 6"/>
          <p:cNvSpPr>
            <a:spLocks/>
          </p:cNvSpPr>
          <p:nvPr/>
        </p:nvSpPr>
        <p:spPr bwMode="auto">
          <a:xfrm>
            <a:off x="2057400" y="1854200"/>
            <a:ext cx="850900" cy="965200"/>
          </a:xfrm>
          <a:custGeom>
            <a:avLst/>
            <a:gdLst>
              <a:gd name="T0" fmla="*/ 0 w 536"/>
              <a:gd name="T1" fmla="*/ 2147483647 h 608"/>
              <a:gd name="T2" fmla="*/ 2147483647 w 536"/>
              <a:gd name="T3" fmla="*/ 2147483647 h 608"/>
              <a:gd name="T4" fmla="*/ 2147483647 w 536"/>
              <a:gd name="T5" fmla="*/ 2147483647 h 608"/>
              <a:gd name="T6" fmla="*/ 2147483647 w 536"/>
              <a:gd name="T7" fmla="*/ 2147483647 h 608"/>
              <a:gd name="T8" fmla="*/ 2147483647 w 536"/>
              <a:gd name="T9" fmla="*/ 2147483647 h 608"/>
              <a:gd name="T10" fmla="*/ 2147483647 w 536"/>
              <a:gd name="T11" fmla="*/ 2147483647 h 608"/>
              <a:gd name="T12" fmla="*/ 2147483647 w 536"/>
              <a:gd name="T13" fmla="*/ 2147483647 h 608"/>
              <a:gd name="T14" fmla="*/ 2147483647 w 536"/>
              <a:gd name="T15" fmla="*/ 2147483647 h 608"/>
              <a:gd name="T16" fmla="*/ 2147483647 w 536"/>
              <a:gd name="T17" fmla="*/ 2147483647 h 608"/>
              <a:gd name="T18" fmla="*/ 2147483647 w 536"/>
              <a:gd name="T19" fmla="*/ 2147483647 h 608"/>
              <a:gd name="T20" fmla="*/ 2147483647 w 536"/>
              <a:gd name="T21" fmla="*/ 2147483647 h 608"/>
              <a:gd name="T22" fmla="*/ 2147483647 w 536"/>
              <a:gd name="T23" fmla="*/ 2147483647 h 608"/>
              <a:gd name="T24" fmla="*/ 2147483647 w 536"/>
              <a:gd name="T25" fmla="*/ 2147483647 h 6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6" h="608">
                <a:moveTo>
                  <a:pt x="0" y="320"/>
                </a:moveTo>
                <a:cubicBezTo>
                  <a:pt x="16" y="204"/>
                  <a:pt x="32" y="88"/>
                  <a:pt x="48" y="128"/>
                </a:cubicBezTo>
                <a:cubicBezTo>
                  <a:pt x="64" y="168"/>
                  <a:pt x="80" y="568"/>
                  <a:pt x="96" y="560"/>
                </a:cubicBezTo>
                <a:cubicBezTo>
                  <a:pt x="112" y="552"/>
                  <a:pt x="128" y="80"/>
                  <a:pt x="144" y="80"/>
                </a:cubicBezTo>
                <a:cubicBezTo>
                  <a:pt x="160" y="80"/>
                  <a:pt x="176" y="536"/>
                  <a:pt x="192" y="560"/>
                </a:cubicBezTo>
                <a:cubicBezTo>
                  <a:pt x="208" y="584"/>
                  <a:pt x="224" y="248"/>
                  <a:pt x="240" y="224"/>
                </a:cubicBezTo>
                <a:cubicBezTo>
                  <a:pt x="256" y="200"/>
                  <a:pt x="272" y="448"/>
                  <a:pt x="288" y="416"/>
                </a:cubicBezTo>
                <a:cubicBezTo>
                  <a:pt x="304" y="384"/>
                  <a:pt x="320" y="0"/>
                  <a:pt x="336" y="32"/>
                </a:cubicBezTo>
                <a:cubicBezTo>
                  <a:pt x="352" y="64"/>
                  <a:pt x="368" y="608"/>
                  <a:pt x="384" y="608"/>
                </a:cubicBezTo>
                <a:cubicBezTo>
                  <a:pt x="400" y="608"/>
                  <a:pt x="416" y="64"/>
                  <a:pt x="432" y="32"/>
                </a:cubicBezTo>
                <a:cubicBezTo>
                  <a:pt x="448" y="0"/>
                  <a:pt x="464" y="376"/>
                  <a:pt x="480" y="416"/>
                </a:cubicBezTo>
                <a:cubicBezTo>
                  <a:pt x="496" y="456"/>
                  <a:pt x="520" y="280"/>
                  <a:pt x="528" y="272"/>
                </a:cubicBezTo>
                <a:cubicBezTo>
                  <a:pt x="536" y="264"/>
                  <a:pt x="528" y="360"/>
                  <a:pt x="528" y="36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Freeform 8"/>
          <p:cNvSpPr>
            <a:spLocks/>
          </p:cNvSpPr>
          <p:nvPr/>
        </p:nvSpPr>
        <p:spPr bwMode="auto">
          <a:xfrm>
            <a:off x="3808412" y="2505456"/>
            <a:ext cx="1524000" cy="533400"/>
          </a:xfrm>
          <a:custGeom>
            <a:avLst/>
            <a:gdLst>
              <a:gd name="T0" fmla="*/ 0 w 960"/>
              <a:gd name="T1" fmla="*/ 2147483647 h 336"/>
              <a:gd name="T2" fmla="*/ 2147483647 w 960"/>
              <a:gd name="T3" fmla="*/ 2147483647 h 336"/>
              <a:gd name="T4" fmla="*/ 2147483647 w 960"/>
              <a:gd name="T5" fmla="*/ 2147483647 h 336"/>
              <a:gd name="T6" fmla="*/ 2147483647 w 960"/>
              <a:gd name="T7" fmla="*/ 2147483647 h 336"/>
              <a:gd name="T8" fmla="*/ 2147483647 w 960"/>
              <a:gd name="T9" fmla="*/ 2147483647 h 336"/>
              <a:gd name="T10" fmla="*/ 2147483647 w 960"/>
              <a:gd name="T11" fmla="*/ 2147483647 h 336"/>
              <a:gd name="T12" fmla="*/ 2147483647 w 960"/>
              <a:gd name="T13" fmla="*/ 2147483647 h 336"/>
              <a:gd name="T14" fmla="*/ 2147483647 w 960"/>
              <a:gd name="T15" fmla="*/ 2147483647 h 336"/>
              <a:gd name="T16" fmla="*/ 2147483647 w 960"/>
              <a:gd name="T17" fmla="*/ 2147483647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0" h="336">
                <a:moveTo>
                  <a:pt x="0" y="312"/>
                </a:moveTo>
                <a:cubicBezTo>
                  <a:pt x="72" y="324"/>
                  <a:pt x="144" y="336"/>
                  <a:pt x="192" y="312"/>
                </a:cubicBezTo>
                <a:cubicBezTo>
                  <a:pt x="240" y="288"/>
                  <a:pt x="248" y="216"/>
                  <a:pt x="288" y="168"/>
                </a:cubicBezTo>
                <a:cubicBezTo>
                  <a:pt x="328" y="120"/>
                  <a:pt x="376" y="48"/>
                  <a:pt x="432" y="24"/>
                </a:cubicBezTo>
                <a:cubicBezTo>
                  <a:pt x="488" y="0"/>
                  <a:pt x="568" y="0"/>
                  <a:pt x="624" y="24"/>
                </a:cubicBezTo>
                <a:cubicBezTo>
                  <a:pt x="680" y="48"/>
                  <a:pt x="736" y="128"/>
                  <a:pt x="768" y="168"/>
                </a:cubicBezTo>
                <a:cubicBezTo>
                  <a:pt x="800" y="208"/>
                  <a:pt x="800" y="240"/>
                  <a:pt x="816" y="264"/>
                </a:cubicBezTo>
                <a:cubicBezTo>
                  <a:pt x="832" y="288"/>
                  <a:pt x="840" y="304"/>
                  <a:pt x="864" y="312"/>
                </a:cubicBezTo>
                <a:cubicBezTo>
                  <a:pt x="888" y="320"/>
                  <a:pt x="924" y="316"/>
                  <a:pt x="960" y="31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1512" name="Straight Arrow Connector 2"/>
          <p:cNvCxnSpPr>
            <a:cxnSpLocks noChangeShapeType="1"/>
          </p:cNvCxnSpPr>
          <p:nvPr/>
        </p:nvCxnSpPr>
        <p:spPr bwMode="auto">
          <a:xfrm flipH="1">
            <a:off x="1370012" y="2514600"/>
            <a:ext cx="1" cy="68580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ooter Placeholder 3">
            <a:extLst>
              <a:ext uri="{FF2B5EF4-FFF2-40B4-BE49-F238E27FC236}">
                <a16:creationId xmlns:a16="http://schemas.microsoft.com/office/drawing/2014/main" id="{F5A9216B-4A9D-4CA8-876F-0EEB2094D6A5}"/>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0DF04DD9-1785-4B9D-B2DF-A5EDBF0829C5}"/>
              </a:ext>
            </a:extLst>
          </p:cNvPr>
          <p:cNvSpPr>
            <a:spLocks noGrp="1"/>
          </p:cNvSpPr>
          <p:nvPr>
            <p:ph type="sldNum" sz="quarter" idx="12"/>
          </p:nvPr>
        </p:nvSpPr>
        <p:spPr/>
        <p:txBody>
          <a:bodyPr/>
          <a:lstStyle/>
          <a:p>
            <a:fld id="{65CE2D6C-B8FF-4830-ACC3-164BA4934954}"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84188" y="304800"/>
            <a:ext cx="8912225" cy="1139825"/>
          </a:xfrm>
          <a:noFill/>
        </p:spPr>
        <p:txBody>
          <a:bodyPr lIns="92075" tIns="46038" rIns="92075" bIns="46038" anchor="ctr"/>
          <a:lstStyle/>
          <a:p>
            <a:pPr eaLnBrk="1" hangingPunct="1"/>
            <a:r>
              <a:rPr lang="en-US" altLang="zh-TW">
                <a:ea typeface="新細明體" pitchFamily="18" charset="-120"/>
              </a:rPr>
              <a:t>(A) Filtering</a:t>
            </a:r>
          </a:p>
        </p:txBody>
      </p:sp>
      <p:sp>
        <p:nvSpPr>
          <p:cNvPr id="4101" name="Rectangle 3"/>
          <p:cNvSpPr>
            <a:spLocks noGrp="1" noChangeArrowheads="1"/>
          </p:cNvSpPr>
          <p:nvPr>
            <p:ph idx="1"/>
          </p:nvPr>
        </p:nvSpPr>
        <p:spPr>
          <a:noFill/>
        </p:spPr>
        <p:txBody>
          <a:bodyPr lIns="92075" tIns="46038" rIns="92075" bIns="46038">
            <a:normAutofit fontScale="92500" lnSpcReduction="20000"/>
          </a:bodyPr>
          <a:lstStyle/>
          <a:p>
            <a:pPr eaLnBrk="1" hangingPunct="1"/>
            <a:r>
              <a:rPr lang="en-US" altLang="zh-TW" dirty="0">
                <a:ea typeface="新細明體" pitchFamily="18" charset="-120"/>
              </a:rPr>
              <a:t>Ways to find the spectral envelope </a:t>
            </a:r>
          </a:p>
          <a:p>
            <a:pPr lvl="1" eaLnBrk="1" hangingPunct="1"/>
            <a:r>
              <a:rPr lang="en-US" altLang="zh-TW" dirty="0">
                <a:ea typeface="新細明體" pitchFamily="18" charset="-120"/>
              </a:rPr>
              <a:t>Filter banks: uniform</a:t>
            </a:r>
          </a:p>
          <a:p>
            <a:pPr lvl="1" eaLnBrk="1" hangingPunct="1"/>
            <a:endParaRPr lang="en-US" altLang="zh-TW" dirty="0">
              <a:ea typeface="新細明體" pitchFamily="18" charset="-120"/>
            </a:endParaRPr>
          </a:p>
          <a:p>
            <a:pPr lvl="1" eaLnBrk="1" hangingPunct="1"/>
            <a:endParaRPr lang="en-US" altLang="zh-TW" dirty="0">
              <a:ea typeface="新細明體" pitchFamily="18" charset="-120"/>
            </a:endParaRPr>
          </a:p>
          <a:p>
            <a:pPr lvl="1" eaLnBrk="1" hangingPunct="1"/>
            <a:endParaRPr lang="en-US" altLang="zh-TW" dirty="0">
              <a:ea typeface="新細明體" pitchFamily="18" charset="-120"/>
            </a:endParaRPr>
          </a:p>
          <a:p>
            <a:pPr lvl="1" eaLnBrk="1" hangingPunct="1"/>
            <a:endParaRPr lang="en-US" altLang="zh-TW" dirty="0">
              <a:ea typeface="新細明體" pitchFamily="18" charset="-120"/>
            </a:endParaRPr>
          </a:p>
          <a:p>
            <a:pPr lvl="1" eaLnBrk="1" hangingPunct="1"/>
            <a:endParaRPr lang="en-US" altLang="zh-TW" dirty="0">
              <a:ea typeface="新細明體" pitchFamily="18" charset="-120"/>
            </a:endParaRPr>
          </a:p>
          <a:p>
            <a:pPr lvl="1" eaLnBrk="1" hangingPunct="1"/>
            <a:r>
              <a:rPr lang="en-US" altLang="zh-TW" dirty="0">
                <a:ea typeface="新細明體" pitchFamily="18" charset="-120"/>
              </a:rPr>
              <a:t>Filter banks can also be non-uniform</a:t>
            </a:r>
          </a:p>
          <a:p>
            <a:pPr lvl="1" eaLnBrk="1" hangingPunct="1"/>
            <a:r>
              <a:rPr lang="en-US" altLang="zh-TW" dirty="0">
                <a:ea typeface="新細明體" pitchFamily="18" charset="-120"/>
              </a:rPr>
              <a:t>LPC and Cepstral LPC parameters</a:t>
            </a:r>
          </a:p>
          <a:p>
            <a:pPr eaLnBrk="1" hangingPunct="1"/>
            <a:r>
              <a:rPr lang="en-US" altLang="zh-TW">
                <a:ea typeface="新細明體" pitchFamily="18" charset="-120"/>
              </a:rPr>
              <a:t>Use Vector </a:t>
            </a:r>
            <a:r>
              <a:rPr lang="en-US" altLang="zh-TW" dirty="0">
                <a:ea typeface="新細明體" pitchFamily="18" charset="-120"/>
              </a:rPr>
              <a:t>quantization method to represent data more efficiently</a:t>
            </a:r>
          </a:p>
        </p:txBody>
      </p:sp>
      <p:sp>
        <p:nvSpPr>
          <p:cNvPr id="4102" name="Line 4"/>
          <p:cNvSpPr>
            <a:spLocks noChangeShapeType="1"/>
          </p:cNvSpPr>
          <p:nvPr/>
        </p:nvSpPr>
        <p:spPr bwMode="auto">
          <a:xfrm>
            <a:off x="2132013" y="4495800"/>
            <a:ext cx="6270625"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Line 5"/>
          <p:cNvSpPr>
            <a:spLocks noChangeShapeType="1"/>
          </p:cNvSpPr>
          <p:nvPr/>
        </p:nvSpPr>
        <p:spPr bwMode="auto">
          <a:xfrm flipV="1">
            <a:off x="2146300" y="3124200"/>
            <a:ext cx="0" cy="13716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Line 6"/>
          <p:cNvSpPr>
            <a:spLocks noChangeShapeType="1"/>
          </p:cNvSpPr>
          <p:nvPr/>
        </p:nvSpPr>
        <p:spPr bwMode="auto">
          <a:xfrm flipV="1">
            <a:off x="3548063" y="3505200"/>
            <a:ext cx="0" cy="990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Line 7"/>
          <p:cNvSpPr>
            <a:spLocks noChangeShapeType="1"/>
          </p:cNvSpPr>
          <p:nvPr/>
        </p:nvSpPr>
        <p:spPr bwMode="auto">
          <a:xfrm flipV="1">
            <a:off x="4868863" y="3886200"/>
            <a:ext cx="0" cy="609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Line 8"/>
          <p:cNvSpPr>
            <a:spLocks noChangeShapeType="1"/>
          </p:cNvSpPr>
          <p:nvPr/>
        </p:nvSpPr>
        <p:spPr bwMode="auto">
          <a:xfrm flipV="1">
            <a:off x="6189663" y="3505200"/>
            <a:ext cx="0" cy="990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Line 9"/>
          <p:cNvSpPr>
            <a:spLocks noChangeShapeType="1"/>
          </p:cNvSpPr>
          <p:nvPr/>
        </p:nvSpPr>
        <p:spPr bwMode="auto">
          <a:xfrm flipV="1">
            <a:off x="7345363" y="4038600"/>
            <a:ext cx="0" cy="457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Rectangle 10"/>
          <p:cNvSpPr>
            <a:spLocks noChangeArrowheads="1"/>
          </p:cNvSpPr>
          <p:nvPr/>
        </p:nvSpPr>
        <p:spPr bwMode="auto">
          <a:xfrm>
            <a:off x="8316913" y="4251325"/>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freq..</a:t>
            </a:r>
          </a:p>
        </p:txBody>
      </p:sp>
      <p:sp>
        <p:nvSpPr>
          <p:cNvPr id="4109" name="Rectangle 11"/>
          <p:cNvSpPr>
            <a:spLocks noChangeArrowheads="1"/>
          </p:cNvSpPr>
          <p:nvPr/>
        </p:nvSpPr>
        <p:spPr bwMode="auto">
          <a:xfrm>
            <a:off x="2541588" y="3184525"/>
            <a:ext cx="1004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filter1 </a:t>
            </a:r>
          </a:p>
          <a:p>
            <a:pPr>
              <a:spcBef>
                <a:spcPct val="0"/>
              </a:spcBef>
              <a:buClrTx/>
              <a:buSzTx/>
              <a:buFontTx/>
              <a:buNone/>
            </a:pPr>
            <a:r>
              <a:rPr lang="en-US" altLang="zh-TW" sz="2400">
                <a:latin typeface="Times New Roman" pitchFamily="18" charset="0"/>
              </a:rPr>
              <a:t>output</a:t>
            </a:r>
          </a:p>
        </p:txBody>
      </p:sp>
      <p:sp>
        <p:nvSpPr>
          <p:cNvPr id="4110" name="Rectangle 12"/>
          <p:cNvSpPr>
            <a:spLocks noChangeArrowheads="1"/>
          </p:cNvSpPr>
          <p:nvPr/>
        </p:nvSpPr>
        <p:spPr bwMode="auto">
          <a:xfrm>
            <a:off x="4438650" y="3032125"/>
            <a:ext cx="1004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filter2 </a:t>
            </a:r>
          </a:p>
          <a:p>
            <a:pPr>
              <a:spcBef>
                <a:spcPct val="0"/>
              </a:spcBef>
              <a:buClrTx/>
              <a:buSzTx/>
              <a:buFontTx/>
              <a:buNone/>
            </a:pPr>
            <a:r>
              <a:rPr lang="en-US" altLang="zh-TW" sz="2400">
                <a:latin typeface="Times New Roman" pitchFamily="18" charset="0"/>
              </a:rPr>
              <a:t>output</a:t>
            </a:r>
          </a:p>
        </p:txBody>
      </p:sp>
      <p:sp>
        <p:nvSpPr>
          <p:cNvPr id="4111" name="Rectangle 13"/>
          <p:cNvSpPr>
            <a:spLocks noChangeArrowheads="1"/>
          </p:cNvSpPr>
          <p:nvPr/>
        </p:nvSpPr>
        <p:spPr bwMode="auto">
          <a:xfrm>
            <a:off x="6172200" y="3184525"/>
            <a:ext cx="1004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filter3 </a:t>
            </a:r>
          </a:p>
          <a:p>
            <a:pPr>
              <a:spcBef>
                <a:spcPct val="0"/>
              </a:spcBef>
              <a:buClrTx/>
              <a:buSzTx/>
              <a:buFontTx/>
              <a:buNone/>
            </a:pPr>
            <a:r>
              <a:rPr lang="en-US" altLang="zh-TW" sz="2400">
                <a:latin typeface="Times New Roman" pitchFamily="18" charset="0"/>
              </a:rPr>
              <a:t>output</a:t>
            </a:r>
          </a:p>
        </p:txBody>
      </p:sp>
      <p:sp>
        <p:nvSpPr>
          <p:cNvPr id="4112" name="Rectangle 14"/>
          <p:cNvSpPr>
            <a:spLocks noChangeArrowheads="1"/>
          </p:cNvSpPr>
          <p:nvPr/>
        </p:nvSpPr>
        <p:spPr bwMode="auto">
          <a:xfrm>
            <a:off x="7493000" y="3565525"/>
            <a:ext cx="1004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filter4 </a:t>
            </a:r>
          </a:p>
          <a:p>
            <a:pPr>
              <a:spcBef>
                <a:spcPct val="0"/>
              </a:spcBef>
              <a:buClrTx/>
              <a:buSzTx/>
              <a:buFontTx/>
              <a:buNone/>
            </a:pPr>
            <a:r>
              <a:rPr lang="en-US" altLang="zh-TW" sz="2400">
                <a:latin typeface="Times New Roman" pitchFamily="18" charset="0"/>
              </a:rPr>
              <a:t>output</a:t>
            </a:r>
          </a:p>
        </p:txBody>
      </p:sp>
      <p:sp>
        <p:nvSpPr>
          <p:cNvPr id="4113" name="Freeform 15"/>
          <p:cNvSpPr>
            <a:spLocks/>
          </p:cNvSpPr>
          <p:nvPr/>
        </p:nvSpPr>
        <p:spPr bwMode="auto">
          <a:xfrm>
            <a:off x="2132013" y="3505200"/>
            <a:ext cx="5200650" cy="992188"/>
          </a:xfrm>
          <a:custGeom>
            <a:avLst/>
            <a:gdLst>
              <a:gd name="T0" fmla="*/ 0 w 3276"/>
              <a:gd name="T1" fmla="*/ 2147483647 h 625"/>
              <a:gd name="T2" fmla="*/ 2147483647 w 3276"/>
              <a:gd name="T3" fmla="*/ 0 h 625"/>
              <a:gd name="T4" fmla="*/ 2147483647 w 3276"/>
              <a:gd name="T5" fmla="*/ 2147483647 h 625"/>
              <a:gd name="T6" fmla="*/ 2147483647 w 3276"/>
              <a:gd name="T7" fmla="*/ 2147483647 h 625"/>
              <a:gd name="T8" fmla="*/ 2147483647 w 3276"/>
              <a:gd name="T9" fmla="*/ 2147483647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6" h="625">
                <a:moveTo>
                  <a:pt x="0" y="624"/>
                </a:moveTo>
                <a:lnTo>
                  <a:pt x="883" y="0"/>
                </a:lnTo>
                <a:lnTo>
                  <a:pt x="1715" y="288"/>
                </a:lnTo>
                <a:lnTo>
                  <a:pt x="2547" y="48"/>
                </a:lnTo>
                <a:lnTo>
                  <a:pt x="3275" y="336"/>
                </a:lnTo>
              </a:path>
            </a:pathLst>
          </a:custGeom>
          <a:noFill/>
          <a:ln w="571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Line 16"/>
          <p:cNvSpPr>
            <a:spLocks noChangeShapeType="1"/>
          </p:cNvSpPr>
          <p:nvPr/>
        </p:nvSpPr>
        <p:spPr bwMode="auto">
          <a:xfrm flipV="1">
            <a:off x="7180263" y="3200400"/>
            <a:ext cx="823912" cy="685800"/>
          </a:xfrm>
          <a:prstGeom prst="line">
            <a:avLst/>
          </a:prstGeom>
          <a:noFill/>
          <a:ln w="12700">
            <a:solidFill>
              <a:schemeClr val="tx1"/>
            </a:solidFill>
            <a:round/>
            <a:headEnd type="stealth" w="med" len="lg"/>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Rectangle 17"/>
          <p:cNvSpPr>
            <a:spLocks noChangeArrowheads="1"/>
          </p:cNvSpPr>
          <p:nvPr/>
        </p:nvSpPr>
        <p:spPr bwMode="auto">
          <a:xfrm>
            <a:off x="8070850" y="2574925"/>
            <a:ext cx="1149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spectral</a:t>
            </a:r>
          </a:p>
          <a:p>
            <a:pPr>
              <a:spcBef>
                <a:spcPct val="0"/>
              </a:spcBef>
              <a:buClrTx/>
              <a:buSzTx/>
              <a:buFontTx/>
              <a:buNone/>
            </a:pPr>
            <a:r>
              <a:rPr lang="en-US" altLang="zh-TW" sz="2400">
                <a:latin typeface="Times New Roman" pitchFamily="18" charset="0"/>
              </a:rPr>
              <a:t>envelop</a:t>
            </a:r>
          </a:p>
        </p:txBody>
      </p:sp>
      <p:sp>
        <p:nvSpPr>
          <p:cNvPr id="4116" name="Rectangle 18"/>
          <p:cNvSpPr>
            <a:spLocks noChangeArrowheads="1"/>
          </p:cNvSpPr>
          <p:nvPr/>
        </p:nvSpPr>
        <p:spPr bwMode="auto">
          <a:xfrm>
            <a:off x="7845425" y="2368550"/>
            <a:ext cx="1803400" cy="977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zh-TW" sz="2400">
                <a:latin typeface="Times New Roman" pitchFamily="18" charset="0"/>
              </a:rPr>
              <a:t>Spectral</a:t>
            </a:r>
          </a:p>
          <a:p>
            <a:pPr algn="ctr">
              <a:spcBef>
                <a:spcPct val="0"/>
              </a:spcBef>
              <a:buClrTx/>
              <a:buSzTx/>
              <a:buFontTx/>
              <a:buNone/>
            </a:pPr>
            <a:r>
              <a:rPr lang="en-US" altLang="zh-TW" sz="2400">
                <a:latin typeface="Times New Roman" pitchFamily="18" charset="0"/>
              </a:rPr>
              <a:t>envelop</a:t>
            </a:r>
          </a:p>
        </p:txBody>
      </p:sp>
      <p:sp>
        <p:nvSpPr>
          <p:cNvPr id="4117" name="Text Box 19"/>
          <p:cNvSpPr txBox="1">
            <a:spLocks noChangeArrowheads="1"/>
          </p:cNvSpPr>
          <p:nvPr/>
        </p:nvSpPr>
        <p:spPr bwMode="auto">
          <a:xfrm>
            <a:off x="1354138" y="269875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energy</a:t>
            </a:r>
            <a:endParaRPr lang="en-US" altLang="en-US" sz="1800"/>
          </a:p>
        </p:txBody>
      </p:sp>
      <p:sp>
        <p:nvSpPr>
          <p:cNvPr id="4" name="Footer Placeholder 3">
            <a:extLst>
              <a:ext uri="{FF2B5EF4-FFF2-40B4-BE49-F238E27FC236}">
                <a16:creationId xmlns:a16="http://schemas.microsoft.com/office/drawing/2014/main" id="{027F1CB1-EB0A-443A-8AA6-4A7053D677E3}"/>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42B214F6-B411-419A-A119-24112EA76F6A}"/>
              </a:ext>
            </a:extLst>
          </p:cNvPr>
          <p:cNvSpPr>
            <a:spLocks noGrp="1"/>
          </p:cNvSpPr>
          <p:nvPr>
            <p:ph type="sldNum" sz="quarter" idx="12"/>
          </p:nvPr>
        </p:nvSpPr>
        <p:spPr/>
        <p:txBody>
          <a:bodyPr/>
          <a:lstStyle/>
          <a:p>
            <a:fld id="{65CE2D6C-B8FF-4830-ACC3-164BA4934954}"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zh-CN">
                <a:ea typeface="SimSun" pitchFamily="2" charset="-122"/>
              </a:rPr>
              <a:t>Pre-emphasis</a:t>
            </a:r>
            <a:endParaRPr lang="en-US" altLang="en-US"/>
          </a:p>
        </p:txBody>
      </p:sp>
      <p:sp>
        <p:nvSpPr>
          <p:cNvPr id="22533" name="Rectangle 3"/>
          <p:cNvSpPr>
            <a:spLocks noGrp="1" noChangeArrowheads="1"/>
          </p:cNvSpPr>
          <p:nvPr>
            <p:ph idx="1"/>
          </p:nvPr>
        </p:nvSpPr>
        <p:spPr/>
        <p:txBody>
          <a:bodyPr>
            <a:normAutofit lnSpcReduction="10000"/>
          </a:bodyPr>
          <a:lstStyle/>
          <a:p>
            <a:pPr eaLnBrk="1" hangingPunct="1"/>
            <a:r>
              <a:rPr lang="en-US" altLang="zh-CN" i="1" dirty="0">
                <a:ea typeface="SimSun" pitchFamily="2" charset="-122"/>
              </a:rPr>
              <a:t>“ </a:t>
            </a:r>
            <a:r>
              <a:rPr lang="en-US" altLang="en-US" i="1" dirty="0"/>
              <a:t>The high concentration of energy in the low frequency range observed for most speech spectra is considered a nuisance because it makes less relevant the energy of the signal at middle and high frequencies in many speech analysis algorithms.</a:t>
            </a:r>
            <a:r>
              <a:rPr lang="en-US" altLang="zh-CN" i="1" dirty="0">
                <a:ea typeface="SimSun" pitchFamily="2" charset="-122"/>
              </a:rPr>
              <a:t>”</a:t>
            </a:r>
            <a:r>
              <a:rPr lang="en-US" altLang="en-US" i="1" dirty="0"/>
              <a:t> </a:t>
            </a:r>
            <a:endParaRPr lang="en-US" altLang="zh-CN" i="1" dirty="0">
              <a:ea typeface="SimSun" pitchFamily="2" charset="-122"/>
            </a:endParaRPr>
          </a:p>
          <a:p>
            <a:pPr eaLnBrk="1" hangingPunct="1"/>
            <a:r>
              <a:rPr lang="en-US" altLang="zh-CN" dirty="0">
                <a:ea typeface="SimSun" pitchFamily="2" charset="-122"/>
              </a:rPr>
              <a:t>From </a:t>
            </a:r>
            <a:r>
              <a:rPr lang="en-US" altLang="en-US" dirty="0" err="1"/>
              <a:t>Vergin</a:t>
            </a:r>
            <a:r>
              <a:rPr lang="en-US" altLang="en-US" dirty="0"/>
              <a:t>, R.</a:t>
            </a:r>
            <a:r>
              <a:rPr lang="en-US" altLang="zh-CN" dirty="0">
                <a:ea typeface="SimSun" pitchFamily="2" charset="-122"/>
              </a:rPr>
              <a:t> </a:t>
            </a:r>
            <a:r>
              <a:rPr lang="en-US" altLang="zh-CN" dirty="0" err="1">
                <a:ea typeface="SimSun" pitchFamily="2" charset="-122"/>
              </a:rPr>
              <a:t>etal</a:t>
            </a:r>
            <a:r>
              <a:rPr lang="en-US" altLang="zh-CN" dirty="0">
                <a:ea typeface="SimSun" pitchFamily="2" charset="-122"/>
              </a:rPr>
              <a:t>. ,“</a:t>
            </a:r>
            <a:r>
              <a:rPr lang="en-US" altLang="en-US" dirty="0"/>
              <a:t>"Compensated </a:t>
            </a:r>
            <a:r>
              <a:rPr lang="en-US" altLang="en-US" dirty="0" err="1"/>
              <a:t>mel</a:t>
            </a:r>
            <a:r>
              <a:rPr lang="en-US" altLang="en-US" dirty="0"/>
              <a:t> frequency </a:t>
            </a:r>
            <a:r>
              <a:rPr lang="en-US" altLang="en-US" dirty="0" err="1"/>
              <a:t>cepstrum</a:t>
            </a:r>
            <a:r>
              <a:rPr lang="en-US" altLang="en-US" dirty="0"/>
              <a:t> coefficients ",</a:t>
            </a:r>
            <a:r>
              <a:rPr lang="en-US" altLang="zh-CN" dirty="0">
                <a:ea typeface="SimSun" pitchFamily="2" charset="-122"/>
              </a:rPr>
              <a:t> IEEE, </a:t>
            </a:r>
            <a:r>
              <a:rPr lang="en-US" altLang="en-US" dirty="0"/>
              <a:t>ICASSP-96. 1996 </a:t>
            </a:r>
            <a:r>
              <a:rPr lang="en-US" altLang="zh-CN" dirty="0">
                <a:ea typeface="SimSun" pitchFamily="2" charset="-122"/>
              </a:rPr>
              <a:t>.</a:t>
            </a:r>
          </a:p>
        </p:txBody>
      </p:sp>
      <p:sp>
        <p:nvSpPr>
          <p:cNvPr id="4" name="Footer Placeholder 3">
            <a:extLst>
              <a:ext uri="{FF2B5EF4-FFF2-40B4-BE49-F238E27FC236}">
                <a16:creationId xmlns:a16="http://schemas.microsoft.com/office/drawing/2014/main" id="{9304987F-20FC-4B52-9BE5-4E27902C9F15}"/>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48066BF0-D2C3-4134-A3E4-40871E4770F3}"/>
              </a:ext>
            </a:extLst>
          </p:cNvPr>
          <p:cNvSpPr>
            <a:spLocks noGrp="1"/>
          </p:cNvSpPr>
          <p:nvPr>
            <p:ph type="sldNum" sz="quarter" idx="12"/>
          </p:nvPr>
        </p:nvSpPr>
        <p:spPr/>
        <p:txBody>
          <a:bodyPr/>
          <a:lstStyle/>
          <a:p>
            <a:fld id="{65CE2D6C-B8FF-4830-ACC3-164BA4934954}"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noFill/>
        </p:spPr>
        <p:txBody>
          <a:bodyPr lIns="92075" tIns="46038" rIns="92075" bIns="46038" anchor="ctr"/>
          <a:lstStyle/>
          <a:p>
            <a:pPr eaLnBrk="1" hangingPunct="1"/>
            <a:r>
              <a:rPr lang="en-US" altLang="zh-TW" sz="3200">
                <a:solidFill>
                  <a:schemeClr val="tx1"/>
                </a:solidFill>
                <a:ea typeface="新細明體" pitchFamily="18" charset="-120"/>
              </a:rPr>
              <a:t>Pre-emphasis -- high pass filtering</a:t>
            </a:r>
            <a:br>
              <a:rPr lang="en-US" altLang="zh-TW" sz="3200">
                <a:solidFill>
                  <a:schemeClr val="tx1"/>
                </a:solidFill>
                <a:ea typeface="新細明體" pitchFamily="18" charset="-120"/>
              </a:rPr>
            </a:br>
            <a:r>
              <a:rPr lang="en-US" altLang="zh-CN" sz="3200">
                <a:solidFill>
                  <a:schemeClr val="tx1"/>
                </a:solidFill>
                <a:ea typeface="新細明體" pitchFamily="18" charset="-120"/>
              </a:rPr>
              <a:t>(the effect is to suppress low frequency)</a:t>
            </a:r>
            <a:endParaRPr lang="en-US" altLang="zh-TW" sz="3200">
              <a:solidFill>
                <a:schemeClr val="tx1"/>
              </a:solidFill>
              <a:ea typeface="新細明體" pitchFamily="18" charset="-120"/>
            </a:endParaRPr>
          </a:p>
        </p:txBody>
      </p:sp>
      <p:sp>
        <p:nvSpPr>
          <p:cNvPr id="23557" name="Rectangle 3"/>
          <p:cNvSpPr>
            <a:spLocks noGrp="1" noChangeArrowheads="1"/>
          </p:cNvSpPr>
          <p:nvPr>
            <p:ph type="body" sz="half" idx="1"/>
          </p:nvPr>
        </p:nvSpPr>
        <p:spPr>
          <a:xfrm>
            <a:off x="531813" y="1600200"/>
            <a:ext cx="8723312" cy="4530725"/>
          </a:xfrm>
          <a:noFill/>
        </p:spPr>
        <p:txBody>
          <a:bodyPr lIns="92075" tIns="46038" rIns="92075" bIns="46038">
            <a:normAutofit/>
          </a:bodyPr>
          <a:lstStyle/>
          <a:p>
            <a:pPr eaLnBrk="1" hangingPunct="1"/>
            <a:r>
              <a:rPr lang="en-US" altLang="zh-TW" sz="2400" dirty="0">
                <a:ea typeface="新細明體" pitchFamily="18" charset="-120"/>
              </a:rPr>
              <a:t>To reduce noise, average transmission conditions and to average signal spectrum.</a:t>
            </a: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p:txBody>
      </p:sp>
      <mc:AlternateContent xmlns:mc="http://schemas.openxmlformats.org/markup-compatibility/2006" xmlns:a14="http://schemas.microsoft.com/office/drawing/2010/main">
        <mc:Choice Requires="a14">
          <p:sp>
            <p:nvSpPr>
              <p:cNvPr id="23558" name="Object 4"/>
              <p:cNvSpPr txBox="1">
                <a:spLocks noGrp="1"/>
              </p:cNvSpPr>
              <p:nvPr>
                <p:ph sz="half" idx="2"/>
              </p:nvPr>
            </p:nvSpPr>
            <p:spPr bwMode="auto">
              <a:xfrm>
                <a:off x="1974850" y="2895600"/>
                <a:ext cx="6938962" cy="2697163"/>
              </a:xfrm>
              <a:prstGeom prst="rect">
                <a:avLst/>
              </a:prstGeom>
              <a:noFill/>
              <a:ln>
                <a:noFill/>
              </a:ln>
            </p:spPr>
            <p:txBody>
              <a:bodyPr>
                <a:normAutofit fontScale="77500" lnSpcReduction="20000"/>
              </a:bodyPr>
              <a:lstStyle/>
              <a:p>
                <a:pPr>
                  <a:buNone/>
                </a:pPr>
                <a14:m>
                  <m:oMathPara xmlns:m="http://schemas.openxmlformats.org/officeDocument/2006/math">
                    <m:oMathParaPr>
                      <m:jc m:val="left"/>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oMath>
                    <m:oMath xmlns:m="http://schemas.openxmlformats.org/officeDocument/2006/math">
                      <m:r>
                        <a:rPr lang="en-US" i="1">
                          <a:solidFill>
                            <a:srgbClr val="000000"/>
                          </a:solidFill>
                          <a:latin typeface="Cambria Math" panose="02040503050406030204" pitchFamily="18" charset="0"/>
                        </a:rPr>
                        <m:t>0.9≤</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≤1.0,</m:t>
                      </m:r>
                      <m:r>
                        <m:rPr>
                          <m:nor/>
                        </m:rPr>
                        <a:rPr lang="en-US" i="0">
                          <a:solidFill>
                            <a:srgbClr val="000000"/>
                          </a:solidFill>
                          <a:latin typeface="Cambria Math" panose="02040503050406030204" pitchFamily="18" charset="0"/>
                        </a:rPr>
                        <m:t>typically</m:t>
                      </m:r>
                      <m:r>
                        <m:rPr>
                          <m:nor/>
                        </m:rPr>
                        <a:rPr lang="en-US" i="0">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0.9−0.98,</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For</m:t>
                          </m:r>
                        </m:fName>
                        <m:e>
                          <m:r>
                            <a:rPr lang="en-US" i="1">
                              <a:solidFill>
                                <a:srgbClr val="000000"/>
                              </a:solidFill>
                              <a:latin typeface="Cambria Math" panose="02040503050406030204" pitchFamily="18" charset="0"/>
                            </a:rPr>
                            <m:t> </m:t>
                          </m:r>
                        </m:e>
                      </m:func>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(2),..,</m:t>
                      </m:r>
                    </m:oMath>
                    <m:oMath xmlns:m="http://schemas.openxmlformats.org/officeDocument/2006/math">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value</m:t>
                      </m:r>
                      <m:r>
                        <m:rPr>
                          <m:nor/>
                        </m:rPr>
                        <a:rPr lang="en-US" i="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(0)</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does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not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exist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not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used</m:t>
                      </m:r>
                      <m:r>
                        <m:rPr>
                          <m:nor/>
                        </m:rPr>
                        <a:rPr lang="en-US" i="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Assume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′(1)</m:t>
                      </m:r>
                    </m:oMath>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pre</m:t>
                      </m:r>
                      <m:r>
                        <a:rPr lang="en-US" b="0" i="1" smtClean="0">
                          <a:solidFill>
                            <a:srgbClr val="000000"/>
                          </a:solidFill>
                          <a:latin typeface="Cambria Math" panose="02040503050406030204" pitchFamily="18" charset="0"/>
                        </a:rPr>
                        <m:t>_</m:t>
                      </m:r>
                      <m:r>
                        <m:rPr>
                          <m:nor/>
                        </m:rPr>
                        <a:rPr lang="en-US" i="0">
                          <a:solidFill>
                            <a:srgbClr val="000000"/>
                          </a:solidFill>
                          <a:latin typeface="Cambria Math" panose="02040503050406030204" pitchFamily="18" charset="0"/>
                        </a:rPr>
                        <m:t>emphasis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constant</m:t>
                      </m:r>
                    </m:oMath>
                  </m:oMathPara>
                </a14:m>
                <a:endParaRPr lang="en-US" dirty="0"/>
              </a:p>
            </p:txBody>
          </p:sp>
        </mc:Choice>
        <mc:Fallback xmlns="">
          <p:sp>
            <p:nvSpPr>
              <p:cNvPr id="23558" name="Object 4"/>
              <p:cNvSpPr txBox="1">
                <a:spLocks noGrp="1" noRot="1" noChangeAspect="1" noMove="1" noResize="1" noEditPoints="1" noAdjustHandles="1" noChangeArrowheads="1" noChangeShapeType="1" noTextEdit="1"/>
              </p:cNvSpPr>
              <p:nvPr>
                <p:ph sz="half" idx="2"/>
              </p:nvPr>
            </p:nvSpPr>
            <p:spPr bwMode="auto">
              <a:xfrm>
                <a:off x="1974850" y="2895600"/>
                <a:ext cx="6938962" cy="2697163"/>
              </a:xfrm>
              <a:prstGeom prst="rect">
                <a:avLst/>
              </a:prstGeom>
              <a:blipFill>
                <a:blip r:embed="rId3"/>
                <a:stretch>
                  <a:fillRect/>
                </a:stretch>
              </a:blipFill>
              <a:ln>
                <a:noFill/>
              </a:ln>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B32413C-DA7B-4D80-81A2-F3B6CAB30840}"/>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1FAAE872-98A4-4996-91DA-398EC44057C8}"/>
              </a:ext>
            </a:extLst>
          </p:cNvPr>
          <p:cNvSpPr>
            <a:spLocks noGrp="1"/>
          </p:cNvSpPr>
          <p:nvPr>
            <p:ph type="sldNum" sz="quarter" idx="12"/>
          </p:nvPr>
        </p:nvSpPr>
        <p:spPr/>
        <p:txBody>
          <a:bodyPr/>
          <a:lstStyle/>
          <a:p>
            <a:fld id="{853A7383-5897-4A6F-A750-EE6AF110ACE4}"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r>
              <a:rPr lang="en-US" altLang="en-US" dirty="0"/>
              <a:t>Class exercise 3.2</a:t>
            </a:r>
          </a:p>
        </p:txBody>
      </p:sp>
      <mc:AlternateContent xmlns:mc="http://schemas.openxmlformats.org/markup-compatibility/2006" xmlns:a14="http://schemas.microsoft.com/office/drawing/2010/main">
        <mc:Choice Requires="a14">
          <p:sp>
            <p:nvSpPr>
              <p:cNvPr id="24579" name="Content Placeholder 7"/>
              <p:cNvSpPr>
                <a:spLocks noGrp="1"/>
              </p:cNvSpPr>
              <p:nvPr>
                <p:ph idx="1"/>
              </p:nvPr>
            </p:nvSpPr>
            <p:spPr/>
            <p:txBody>
              <a:bodyPr>
                <a:normAutofit fontScale="77500" lnSpcReduction="20000"/>
              </a:bodyPr>
              <a:lstStyle/>
              <a:p>
                <a:r>
                  <a:rPr lang="en-US" altLang="en-US" dirty="0"/>
                  <a:t> A speech waveform S has the values s0,s1,s2,s3,s4,s5,s6,s7,s8= [1,3,2,1,4,1,2,4,3]. </a:t>
                </a:r>
                <a:endParaRPr lang="en-US" altLang="en-US" sz="2400" dirty="0"/>
              </a:p>
              <a:p>
                <a:pPr lvl="1"/>
                <a:r>
                  <a:rPr lang="en-US" altLang="en-US" dirty="0"/>
                  <a:t>Find the pre-emphasized </a:t>
                </a:r>
                <a:r>
                  <a:rPr lang="en-US" altLang="en-US" sz="2800" dirty="0"/>
                  <a:t>s’(k=1) </a:t>
                </a:r>
                <a:r>
                  <a:rPr lang="en-US" altLang="en-US" dirty="0"/>
                  <a:t>if the pre-emphasis constant is 0.98.</a:t>
                </a:r>
                <a:r>
                  <a:rPr lang="en-US" altLang="en-US" sz="2000" dirty="0"/>
                  <a:t> </a:t>
                </a:r>
              </a:p>
              <a:p>
                <a:pPr lvl="1"/>
                <a:r>
                  <a:rPr lang="en-US" altLang="en-US" sz="4200" dirty="0"/>
                  <a:t>Note: </a:t>
                </a:r>
                <a14:m>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r>
                          <a:rPr lang="en-US" b="0" i="1" smtClean="0">
                            <a:solidFill>
                              <a:srgbClr val="000000"/>
                            </a:solidFill>
                            <a:latin typeface="Cambria Math" panose="02040503050406030204" pitchFamily="18" charset="0"/>
                          </a:rPr>
                          <m:t>=0</m:t>
                        </m:r>
                      </m:e>
                    </m:d>
                    <m:r>
                      <a:rPr lang="en-US" b="0" i="1" smtClean="0">
                        <a:solidFill>
                          <a:srgbClr val="000000"/>
                        </a:solidFill>
                        <a:latin typeface="Cambria Math" panose="02040503050406030204" pitchFamily="18" charset="0"/>
                      </a:rPr>
                      <m:t>𝑑𝑜𝑒𝑠</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𝑛𝑜𝑡</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𝑒𝑥𝑖𝑠𝑡</m:t>
                    </m:r>
                  </m:oMath>
                </a14:m>
                <a:endParaRPr lang="en-US" b="0" dirty="0">
                  <a:solidFill>
                    <a:srgbClr val="000000"/>
                  </a:solidFill>
                </a:endParaRPr>
              </a:p>
              <a:p>
                <a:pPr lvl="1"/>
                <a:r>
                  <a:rPr lang="en-US" altLang="en-US" sz="4200" dirty="0">
                    <a:solidFill>
                      <a:srgbClr val="0070C0"/>
                    </a:solidFill>
                  </a:rPr>
                  <a:t>Find </a:t>
                </a:r>
                <a14:m>
                  <m:oMath xmlns:m="http://schemas.openxmlformats.org/officeDocument/2006/math">
                    <m:sSup>
                      <m:sSupPr>
                        <m:ctrlPr>
                          <a:rPr lang="en-US" i="1" smtClean="0">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𝑆</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𝑘</m:t>
                    </m:r>
                    <m:r>
                      <a:rPr lang="en-US" b="0" i="1" smtClean="0">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m:t>
                    </m:r>
                  </m:oMath>
                </a14:m>
                <a:endParaRPr lang="en-US" altLang="en-US" sz="4200" dirty="0">
                  <a:solidFill>
                    <a:srgbClr val="0070C0"/>
                  </a:solidFill>
                </a:endParaRPr>
              </a:p>
              <a:p>
                <a:pPr lvl="1"/>
                <a:r>
                  <a:rPr lang="en-US" altLang="en-US" sz="3200" dirty="0">
                    <a:solidFill>
                      <a:srgbClr val="0070C0"/>
                    </a:solidFill>
                  </a:rPr>
                  <a:t>MC choices: </a:t>
                </a:r>
              </a:p>
              <a:p>
                <a:pPr lvl="1"/>
                <a:r>
                  <a:rPr lang="en-US" altLang="en-US" sz="3200" dirty="0">
                    <a:solidFill>
                      <a:srgbClr val="0070C0"/>
                    </a:solidFill>
                  </a:rPr>
                  <a:t>1) 2.01</a:t>
                </a:r>
              </a:p>
              <a:p>
                <a:pPr lvl="1"/>
                <a:r>
                  <a:rPr lang="en-US" altLang="en-US" sz="3200" dirty="0">
                    <a:solidFill>
                      <a:srgbClr val="0070C0"/>
                    </a:solidFill>
                  </a:rPr>
                  <a:t>2) 2.02</a:t>
                </a:r>
              </a:p>
              <a:p>
                <a:pPr lvl="1"/>
                <a:r>
                  <a:rPr lang="en-US" altLang="en-US" sz="3200" dirty="0">
                    <a:solidFill>
                      <a:srgbClr val="0070C0"/>
                    </a:solidFill>
                  </a:rPr>
                  <a:t>3) 2.03</a:t>
                </a:r>
              </a:p>
              <a:p>
                <a:pPr lvl="1"/>
                <a:r>
                  <a:rPr lang="en-US" altLang="en-US" sz="3200" dirty="0">
                    <a:solidFill>
                      <a:srgbClr val="0070C0"/>
                    </a:solidFill>
                  </a:rPr>
                  <a:t>4) 2.04</a:t>
                </a:r>
              </a:p>
              <a:p>
                <a:pPr lvl="1"/>
                <a:endParaRPr lang="en-US" altLang="en-US" sz="3200" dirty="0"/>
              </a:p>
              <a:p>
                <a:pPr lvl="1"/>
                <a:endParaRPr lang="en-US" altLang="en-US" sz="3200" dirty="0"/>
              </a:p>
              <a:p>
                <a:endParaRPr lang="en-US" altLang="en-US" dirty="0"/>
              </a:p>
            </p:txBody>
          </p:sp>
        </mc:Choice>
        <mc:Fallback xmlns="">
          <p:sp>
            <p:nvSpPr>
              <p:cNvPr id="24579" name="Content Placeholder 7"/>
              <p:cNvSpPr>
                <a:spLocks noGrp="1" noRot="1" noChangeAspect="1" noMove="1" noResize="1" noEditPoints="1" noAdjustHandles="1" noChangeArrowheads="1" noChangeShapeType="1" noTextEdit="1"/>
              </p:cNvSpPr>
              <p:nvPr>
                <p:ph idx="1"/>
              </p:nvPr>
            </p:nvSpPr>
            <p:spPr>
              <a:blipFill>
                <a:blip r:embed="rId2"/>
                <a:stretch>
                  <a:fillRect l="-958" t="-256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FB5F5F3-AD1C-491E-9CC0-92B7F0B74ED2}"/>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0F4CA2B0-C966-48B2-A5B5-38B283E2861E}"/>
              </a:ext>
            </a:extLst>
          </p:cNvPr>
          <p:cNvSpPr>
            <a:spLocks noGrp="1"/>
          </p:cNvSpPr>
          <p:nvPr>
            <p:ph type="sldNum" sz="quarter" idx="12"/>
          </p:nvPr>
        </p:nvSpPr>
        <p:spPr/>
        <p:txBody>
          <a:bodyPr/>
          <a:lstStyle/>
          <a:p>
            <a:fld id="{65CE2D6C-B8FF-4830-ACC3-164BA4934954}" type="slidenum">
              <a:rPr lang="en-US" altLang="en-US" smtClean="0"/>
              <a:pPr/>
              <a:t>22</a:t>
            </a:fld>
            <a:endParaRPr lang="en-US" altLang="en-US"/>
          </a:p>
        </p:txBody>
      </p:sp>
      <mc:AlternateContent xmlns:mc="http://schemas.openxmlformats.org/markup-compatibility/2006" xmlns:a14="http://schemas.microsoft.com/office/drawing/2010/main">
        <mc:Choice Requires="a14">
          <p:sp>
            <p:nvSpPr>
              <p:cNvPr id="2" name="Object 4">
                <a:extLst>
                  <a:ext uri="{FF2B5EF4-FFF2-40B4-BE49-F238E27FC236}">
                    <a16:creationId xmlns:a16="http://schemas.microsoft.com/office/drawing/2014/main" id="{6029F78F-8BA0-D6CE-9DD4-AAC17B37E3FF}"/>
                  </a:ext>
                </a:extLst>
              </p:cNvPr>
              <p:cNvSpPr txBox="1">
                <a:spLocks/>
              </p:cNvSpPr>
              <p:nvPr/>
            </p:nvSpPr>
            <p:spPr bwMode="auto">
              <a:xfrm>
                <a:off x="4910138" y="3398107"/>
                <a:ext cx="4992687" cy="2697163"/>
              </a:xfrm>
              <a:prstGeom prst="rect">
                <a:avLst/>
              </a:prstGeom>
              <a:noFill/>
              <a:ln>
                <a:solidFill>
                  <a:schemeClr val="tx1"/>
                </a:solidFill>
              </a:ln>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pPr>
                <a14:m>
                  <m:oMathPara xmlns:m="http://schemas.openxmlformats.org/officeDocument/2006/math">
                    <m:oMathParaPr>
                      <m:jc m:val="left"/>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oMath>
                    <m:oMath xmlns:m="http://schemas.openxmlformats.org/officeDocument/2006/math">
                      <m:r>
                        <a:rPr lang="en-US" i="1">
                          <a:solidFill>
                            <a:srgbClr val="000000"/>
                          </a:solidFill>
                          <a:latin typeface="Cambria Math" panose="02040503050406030204" pitchFamily="18" charset="0"/>
                        </a:rPr>
                        <m:t>0.9≤</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≤1.0,</m:t>
                      </m:r>
                      <m:r>
                        <m:rPr>
                          <m:nor/>
                        </m:rPr>
                        <a:rPr lang="en-US">
                          <a:solidFill>
                            <a:srgbClr val="000000"/>
                          </a:solidFill>
                          <a:latin typeface="Cambria Math" panose="02040503050406030204" pitchFamily="18" charset="0"/>
                        </a:rPr>
                        <m:t>typically</m:t>
                      </m:r>
                      <m:r>
                        <m:rPr>
                          <m:nor/>
                        </m:rPr>
                        <a:rPr lang="en-US">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0.9−0.98</m:t>
                      </m:r>
                    </m:oMath>
                  </m:oMathPara>
                </a14:m>
                <a:endParaRPr lang="en-US" b="0" i="1" dirty="0">
                  <a:solidFill>
                    <a:srgbClr val="000000"/>
                  </a:solidFill>
                  <a:latin typeface="Cambria Math" panose="02040503050406030204" pitchFamily="18" charset="0"/>
                </a:endParaRPr>
              </a:p>
              <a:p>
                <a:pPr fontAlgn="auto">
                  <a:spcAft>
                    <a:spcPts val="0"/>
                  </a:spcAft>
                  <a:buFont typeface="Arial" panose="020B0604020202020204" pitchFamily="34" charset="0"/>
                  <a:buNone/>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For</m:t>
                          </m:r>
                        </m:fName>
                        <m:e>
                          <m:r>
                            <a:rPr lang="en-US" i="1">
                              <a:solidFill>
                                <a:srgbClr val="000000"/>
                              </a:solidFill>
                              <a:latin typeface="Cambria Math" panose="02040503050406030204" pitchFamily="18" charset="0"/>
                            </a:rPr>
                            <m:t> </m:t>
                          </m:r>
                        </m:e>
                      </m:func>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(2),..,</m:t>
                      </m:r>
                    </m:oMath>
                    <m:oMath xmlns:m="http://schemas.openxmlformats.org/officeDocument/2006/math">
                      <m:r>
                        <m:rPr>
                          <m:nor/>
                        </m:rPr>
                        <a:rPr lang="en-US">
                          <a:solidFill>
                            <a:srgbClr val="000000"/>
                          </a:solidFill>
                          <a:latin typeface="Cambria Math" panose="02040503050406030204" pitchFamily="18" charset="0"/>
                        </a:rPr>
                        <m:t>the</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value</m:t>
                      </m:r>
                      <m:r>
                        <m:rPr>
                          <m:nor/>
                        </m:rPr>
                        <a:rPr lang="en-US">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𝑆</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(0)</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does</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not</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exist</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and</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is</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not</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used</m:t>
                      </m:r>
                      <m:r>
                        <m:rPr>
                          <m:nor/>
                        </m:rPr>
                        <a:rPr lang="en-US">
                          <a:solidFill>
                            <a:srgbClr val="000000"/>
                          </a:solidFill>
                          <a:latin typeface="Cambria Math" panose="02040503050406030204" pitchFamily="18" charset="0"/>
                        </a:rPr>
                        <m:t>.</m:t>
                      </m:r>
                    </m:oMath>
                    <m:oMath xmlns:m="http://schemas.openxmlformats.org/officeDocument/2006/math">
                      <m:r>
                        <m:rPr>
                          <m:nor/>
                        </m:rPr>
                        <a:rPr lang="en-US">
                          <a:solidFill>
                            <a:srgbClr val="000000"/>
                          </a:solidFill>
                          <a:latin typeface="Cambria Math" panose="02040503050406030204" pitchFamily="18" charset="0"/>
                        </a:rPr>
                        <m:t>Assume</m:t>
                      </m:r>
                      <m:r>
                        <m:rPr>
                          <m:nor/>
                        </m:rPr>
                        <a:rPr lang="en-US">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𝑆</m:t>
                      </m:r>
                      <m:r>
                        <a:rPr lang="en-US" i="1">
                          <a:solidFill>
                            <a:srgbClr val="000000"/>
                          </a:solidFill>
                          <a:latin typeface="Cambria Math" panose="02040503050406030204" pitchFamily="18" charset="0"/>
                        </a:rPr>
                        <m:t>′(1)</m:t>
                      </m:r>
                    </m:oMath>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𝑎</m:t>
                          </m:r>
                        </m:e>
                      </m:acc>
                      <m:r>
                        <a:rPr lang="en-US" i="1">
                          <a:solidFill>
                            <a:srgbClr val="000000"/>
                          </a:solidFill>
                          <a:latin typeface="Cambria Math" panose="02040503050406030204" pitchFamily="18" charset="0"/>
                        </a:rPr>
                        <m:t>=</m:t>
                      </m:r>
                      <m:r>
                        <m:rPr>
                          <m:nor/>
                        </m:rPr>
                        <a:rPr lang="en-US">
                          <a:solidFill>
                            <a:srgbClr val="000000"/>
                          </a:solidFill>
                          <a:latin typeface="Cambria Math" panose="02040503050406030204" pitchFamily="18" charset="0"/>
                        </a:rPr>
                        <m:t>pre</m:t>
                      </m:r>
                      <m:r>
                        <a:rPr lang="en-US" i="1" smtClean="0">
                          <a:solidFill>
                            <a:srgbClr val="000000"/>
                          </a:solidFill>
                          <a:latin typeface="Cambria Math" panose="02040503050406030204" pitchFamily="18" charset="0"/>
                        </a:rPr>
                        <m:t>_</m:t>
                      </m:r>
                      <m:r>
                        <m:rPr>
                          <m:nor/>
                        </m:rPr>
                        <a:rPr lang="en-US">
                          <a:solidFill>
                            <a:srgbClr val="000000"/>
                          </a:solidFill>
                          <a:latin typeface="Cambria Math" panose="02040503050406030204" pitchFamily="18" charset="0"/>
                        </a:rPr>
                        <m:t>emphasis</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constant</m:t>
                      </m:r>
                    </m:oMath>
                  </m:oMathPara>
                </a14:m>
                <a:endParaRPr lang="en-US" dirty="0"/>
              </a:p>
            </p:txBody>
          </p:sp>
        </mc:Choice>
        <mc:Fallback xmlns="">
          <p:sp>
            <p:nvSpPr>
              <p:cNvPr id="2" name="Object 4">
                <a:extLst>
                  <a:ext uri="{FF2B5EF4-FFF2-40B4-BE49-F238E27FC236}">
                    <a16:creationId xmlns:a16="http://schemas.microsoft.com/office/drawing/2014/main" id="{6029F78F-8BA0-D6CE-9DD4-AAC17B37E3FF}"/>
                  </a:ext>
                </a:extLst>
              </p:cNvPr>
              <p:cNvSpPr txBox="1">
                <a:spLocks noRot="1" noChangeAspect="1" noMove="1" noResize="1" noEditPoints="1" noAdjustHandles="1" noChangeArrowheads="1" noChangeShapeType="1" noTextEdit="1"/>
              </p:cNvSpPr>
              <p:nvPr/>
            </p:nvSpPr>
            <p:spPr bwMode="auto">
              <a:xfrm>
                <a:off x="4910138" y="3398107"/>
                <a:ext cx="4992687" cy="2697163"/>
              </a:xfrm>
              <a:prstGeom prst="rect">
                <a:avLst/>
              </a:prstGeom>
              <a:blipFill>
                <a:blip r:embed="rId3"/>
                <a:stretch>
                  <a:fillRect/>
                </a:stretch>
              </a:blipFill>
              <a:ln>
                <a:solidFill>
                  <a:schemeClr val="tx1"/>
                </a:solidFill>
              </a:ln>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D74A5F8C-CC1A-22E7-4C03-9CA84F91F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799" y="136524"/>
            <a:ext cx="2118456" cy="2118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6"/>
          <p:cNvSpPr>
            <a:spLocks noGrp="1"/>
          </p:cNvSpPr>
          <p:nvPr>
            <p:ph type="title"/>
          </p:nvPr>
        </p:nvSpPr>
        <p:spPr/>
        <p:txBody>
          <a:bodyPr/>
          <a:lstStyle/>
          <a:p>
            <a:r>
              <a:rPr lang="en-US" altLang="en-US" dirty="0">
                <a:solidFill>
                  <a:srgbClr val="FF0000"/>
                </a:solidFill>
              </a:rPr>
              <a:t>Answer: </a:t>
            </a:r>
            <a:r>
              <a:rPr lang="en-US" altLang="en-US" dirty="0"/>
              <a:t>Class exercise 3.2</a:t>
            </a:r>
          </a:p>
        </p:txBody>
      </p:sp>
      <mc:AlternateContent xmlns:mc="http://schemas.openxmlformats.org/markup-compatibility/2006" xmlns:a14="http://schemas.microsoft.com/office/drawing/2010/main">
        <mc:Choice Requires="a14">
          <p:sp>
            <p:nvSpPr>
              <p:cNvPr id="51203" name="Content Placeholder 7"/>
              <p:cNvSpPr>
                <a:spLocks noGrp="1"/>
              </p:cNvSpPr>
              <p:nvPr>
                <p:ph idx="1"/>
              </p:nvPr>
            </p:nvSpPr>
            <p:spPr>
              <a:xfrm>
                <a:off x="342740" y="1524001"/>
                <a:ext cx="8912543" cy="5333999"/>
              </a:xfrm>
            </p:spPr>
            <p:txBody>
              <a:bodyPr>
                <a:normAutofit fontScale="85000" lnSpcReduction="20000"/>
              </a:bodyPr>
              <a:lstStyle/>
              <a:p>
                <a:r>
                  <a:rPr lang="en-US" altLang="en-US" sz="3600" dirty="0"/>
                  <a:t> A speech waveform S has the values s0,s1,s2,s3,s4,s5,s6,s7,s8= [1,3,2,1,4,1,2,4,3]. </a:t>
                </a:r>
                <a:endParaRPr lang="en-US" altLang="en-US" sz="2500" dirty="0"/>
              </a:p>
              <a:p>
                <a:pPr lvl="1"/>
                <a:r>
                  <a:rPr lang="en-US" altLang="en-US" sz="2900" dirty="0"/>
                  <a:t>Find the pre-emphasized s’(k=1) if the pre-emphasis constant is 0.98.</a:t>
                </a:r>
                <a:r>
                  <a:rPr lang="en-US" altLang="en-US" sz="2200" dirty="0"/>
                  <a:t> </a:t>
                </a:r>
              </a:p>
              <a:p>
                <a:pPr lvl="1"/>
                <a:r>
                  <a:rPr lang="en-US" altLang="en-US" sz="3600" dirty="0"/>
                  <a:t>Note: </a:t>
                </a:r>
                <a14:m>
                  <m:oMath xmlns:m="http://schemas.openxmlformats.org/officeDocument/2006/math">
                    <m:sSup>
                      <m:sSupPr>
                        <m:ctrlPr>
                          <a:rPr lang="en-US" sz="2200" i="1" smtClean="0">
                            <a:solidFill>
                              <a:srgbClr val="000000"/>
                            </a:solidFill>
                            <a:latin typeface="Cambria Math" panose="02040503050406030204" pitchFamily="18" charset="0"/>
                          </a:rPr>
                        </m:ctrlPr>
                      </m:sSupPr>
                      <m:e>
                        <m:r>
                          <a:rPr lang="en-US" sz="2200" i="1">
                            <a:solidFill>
                              <a:srgbClr val="000000"/>
                            </a:solidFill>
                            <a:latin typeface="Cambria Math" panose="02040503050406030204" pitchFamily="18" charset="0"/>
                          </a:rPr>
                          <m:t>𝑆</m:t>
                        </m:r>
                      </m:e>
                      <m:sup>
                        <m:r>
                          <a:rPr lang="en-US" sz="2200" i="1">
                            <a:solidFill>
                              <a:srgbClr val="000000"/>
                            </a:solidFill>
                            <a:latin typeface="Cambria Math" panose="02040503050406030204" pitchFamily="18" charset="0"/>
                          </a:rPr>
                          <m:t>′</m:t>
                        </m:r>
                      </m:sup>
                    </m:sSup>
                    <m:d>
                      <m:dPr>
                        <m:ctrlPr>
                          <a:rPr lang="en-US" sz="2200" i="1">
                            <a:solidFill>
                              <a:srgbClr val="000000"/>
                            </a:solidFill>
                            <a:latin typeface="Cambria Math" panose="02040503050406030204" pitchFamily="18" charset="0"/>
                          </a:rPr>
                        </m:ctrlPr>
                      </m:dPr>
                      <m:e>
                        <m:r>
                          <a:rPr lang="en-US" sz="2200" i="1">
                            <a:solidFill>
                              <a:srgbClr val="000000"/>
                            </a:solidFill>
                            <a:latin typeface="Cambria Math" panose="02040503050406030204" pitchFamily="18" charset="0"/>
                          </a:rPr>
                          <m:t>𝑘</m:t>
                        </m:r>
                        <m:r>
                          <a:rPr lang="en-US" sz="2200" b="0" i="1" smtClean="0">
                            <a:solidFill>
                              <a:srgbClr val="000000"/>
                            </a:solidFill>
                            <a:latin typeface="Cambria Math" panose="02040503050406030204" pitchFamily="18" charset="0"/>
                          </a:rPr>
                          <m:t>=0</m:t>
                        </m:r>
                      </m:e>
                    </m:d>
                    <m:r>
                      <a:rPr lang="en-US" sz="2200" b="0" i="1" smtClean="0">
                        <a:solidFill>
                          <a:srgbClr val="000000"/>
                        </a:solidFill>
                        <a:latin typeface="Cambria Math" panose="02040503050406030204" pitchFamily="18" charset="0"/>
                      </a:rPr>
                      <m:t>𝑑𝑜𝑒𝑠</m:t>
                    </m:r>
                    <m:r>
                      <a:rPr lang="en-US" sz="2200" b="0" i="1" smtClean="0">
                        <a:solidFill>
                          <a:srgbClr val="000000"/>
                        </a:solidFill>
                        <a:latin typeface="Cambria Math" panose="02040503050406030204" pitchFamily="18" charset="0"/>
                      </a:rPr>
                      <m:t> </m:t>
                    </m:r>
                    <m:r>
                      <a:rPr lang="en-US" sz="2200" b="0" i="1" smtClean="0">
                        <a:solidFill>
                          <a:srgbClr val="000000"/>
                        </a:solidFill>
                        <a:latin typeface="Cambria Math" panose="02040503050406030204" pitchFamily="18" charset="0"/>
                      </a:rPr>
                      <m:t>𝑛𝑜𝑡</m:t>
                    </m:r>
                    <m:r>
                      <a:rPr lang="en-US" sz="2200" b="0" i="1" smtClean="0">
                        <a:solidFill>
                          <a:srgbClr val="000000"/>
                        </a:solidFill>
                        <a:latin typeface="Cambria Math" panose="02040503050406030204" pitchFamily="18" charset="0"/>
                      </a:rPr>
                      <m:t> </m:t>
                    </m:r>
                    <m:r>
                      <a:rPr lang="en-US" sz="2200" b="0" i="1" smtClean="0">
                        <a:solidFill>
                          <a:srgbClr val="000000"/>
                        </a:solidFill>
                        <a:latin typeface="Cambria Math" panose="02040503050406030204" pitchFamily="18" charset="0"/>
                      </a:rPr>
                      <m:t>𝑒𝑥𝑖𝑠𝑡</m:t>
                    </m:r>
                  </m:oMath>
                </a14:m>
                <a:endParaRPr lang="en-US" sz="2200" b="0" dirty="0">
                  <a:solidFill>
                    <a:srgbClr val="000000"/>
                  </a:solidFill>
                </a:endParaRPr>
              </a:p>
              <a:p>
                <a:pPr lvl="1"/>
                <a:r>
                  <a:rPr lang="en-US" altLang="en-US" sz="3600" dirty="0"/>
                  <a:t>Find </a:t>
                </a:r>
                <a14:m>
                  <m:oMath xmlns:m="http://schemas.openxmlformats.org/officeDocument/2006/math">
                    <m:sSup>
                      <m:sSupPr>
                        <m:ctrlPr>
                          <a:rPr lang="en-US" sz="2200" i="1" smtClean="0">
                            <a:solidFill>
                              <a:srgbClr val="000000"/>
                            </a:solidFill>
                            <a:latin typeface="Cambria Math" panose="02040503050406030204" pitchFamily="18" charset="0"/>
                          </a:rPr>
                        </m:ctrlPr>
                      </m:sSupPr>
                      <m:e>
                        <m:r>
                          <a:rPr lang="en-US" sz="2200" i="1">
                            <a:solidFill>
                              <a:srgbClr val="000000"/>
                            </a:solidFill>
                            <a:latin typeface="Cambria Math" panose="02040503050406030204" pitchFamily="18" charset="0"/>
                          </a:rPr>
                          <m:t>𝑆</m:t>
                        </m:r>
                      </m:e>
                      <m:sup>
                        <m:r>
                          <a:rPr lang="en-US" sz="2200" i="1">
                            <a:solidFill>
                              <a:srgbClr val="000000"/>
                            </a:solidFill>
                            <a:latin typeface="Cambria Math" panose="02040503050406030204" pitchFamily="18" charset="0"/>
                          </a:rPr>
                          <m:t>′</m:t>
                        </m:r>
                      </m:sup>
                    </m:sSup>
                    <m:r>
                      <a:rPr lang="en-US" sz="2200" i="1">
                        <a:solidFill>
                          <a:srgbClr val="000000"/>
                        </a:solidFill>
                        <a:latin typeface="Cambria Math" panose="02040503050406030204" pitchFamily="18" charset="0"/>
                      </a:rPr>
                      <m:t>(</m:t>
                    </m:r>
                    <m:r>
                      <a:rPr lang="en-US" sz="2200" i="1">
                        <a:solidFill>
                          <a:srgbClr val="000000"/>
                        </a:solidFill>
                        <a:latin typeface="Cambria Math" panose="02040503050406030204" pitchFamily="18" charset="0"/>
                      </a:rPr>
                      <m:t>𝑘</m:t>
                    </m:r>
                    <m:r>
                      <a:rPr lang="en-US" sz="2200" b="0" i="1" smtClean="0">
                        <a:solidFill>
                          <a:srgbClr val="000000"/>
                        </a:solidFill>
                        <a:latin typeface="Cambria Math" panose="02040503050406030204" pitchFamily="18" charset="0"/>
                      </a:rPr>
                      <m:t>=1</m:t>
                    </m:r>
                    <m:r>
                      <a:rPr lang="en-US" sz="2200" i="1">
                        <a:solidFill>
                          <a:srgbClr val="000000"/>
                        </a:solidFill>
                        <a:latin typeface="Cambria Math" panose="02040503050406030204" pitchFamily="18" charset="0"/>
                      </a:rPr>
                      <m:t>)</m:t>
                    </m:r>
                  </m:oMath>
                </a14:m>
                <a:endParaRPr lang="en-US" altLang="en-US" sz="3600" dirty="0"/>
              </a:p>
              <a:p>
                <a:pPr lvl="1"/>
                <a:r>
                  <a:rPr lang="en-US" altLang="en-US" sz="3600" dirty="0"/>
                  <a:t>MC choices: </a:t>
                </a:r>
              </a:p>
              <a:p>
                <a:pPr lvl="1"/>
                <a:r>
                  <a:rPr lang="en-US" altLang="en-US" sz="3600" dirty="0"/>
                  <a:t>1) 2.01</a:t>
                </a:r>
              </a:p>
              <a:p>
                <a:pPr lvl="1"/>
                <a:r>
                  <a:rPr lang="en-US" altLang="en-US" sz="3600" dirty="0">
                    <a:solidFill>
                      <a:srgbClr val="FF0000"/>
                    </a:solidFill>
                  </a:rPr>
                  <a:t>2) 2.02 (correct)</a:t>
                </a:r>
              </a:p>
              <a:p>
                <a:pPr lvl="1"/>
                <a:r>
                  <a:rPr lang="en-US" altLang="en-US" sz="3600" dirty="0"/>
                  <a:t>3) 2.03</a:t>
                </a:r>
              </a:p>
              <a:p>
                <a:pPr lvl="1"/>
                <a:r>
                  <a:rPr lang="en-US" altLang="en-US" sz="3600" dirty="0"/>
                  <a:t>4) 2.04</a:t>
                </a:r>
              </a:p>
              <a:p>
                <a:pPr lvl="1">
                  <a:lnSpc>
                    <a:spcPct val="90000"/>
                  </a:lnSpc>
                </a:pPr>
                <a:endParaRPr lang="en-US" altLang="en-US" sz="2200" dirty="0"/>
              </a:p>
              <a:p>
                <a:pPr lvl="1">
                  <a:lnSpc>
                    <a:spcPct val="90000"/>
                  </a:lnSpc>
                </a:pPr>
                <a:endParaRPr lang="en-US" altLang="en-US" sz="1900" dirty="0"/>
              </a:p>
              <a:p>
                <a:pPr>
                  <a:lnSpc>
                    <a:spcPct val="90000"/>
                  </a:lnSpc>
                </a:pPr>
                <a:endParaRPr lang="en-US" altLang="en-US" sz="2600" dirty="0"/>
              </a:p>
            </p:txBody>
          </p:sp>
        </mc:Choice>
        <mc:Fallback xmlns="">
          <p:sp>
            <p:nvSpPr>
              <p:cNvPr id="51203" name="Content Placeholder 7"/>
              <p:cNvSpPr>
                <a:spLocks noGrp="1" noRot="1" noChangeAspect="1" noMove="1" noResize="1" noEditPoints="1" noAdjustHandles="1" noChangeArrowheads="1" noChangeShapeType="1" noTextEdit="1"/>
              </p:cNvSpPr>
              <p:nvPr>
                <p:ph idx="1"/>
              </p:nvPr>
            </p:nvSpPr>
            <p:spPr>
              <a:xfrm>
                <a:off x="342740" y="1524001"/>
                <a:ext cx="8912543" cy="5333999"/>
              </a:xfrm>
              <a:blipFill>
                <a:blip r:embed="rId2"/>
                <a:stretch>
                  <a:fillRect l="-1505" t="-2971" r="-68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5CFAE03-882E-4F91-AC92-F00417874FEC}"/>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C8087A60-8A8E-4485-B15A-340A4F969A5A}"/>
              </a:ext>
            </a:extLst>
          </p:cNvPr>
          <p:cNvSpPr>
            <a:spLocks noGrp="1"/>
          </p:cNvSpPr>
          <p:nvPr>
            <p:ph type="sldNum" sz="quarter" idx="12"/>
          </p:nvPr>
        </p:nvSpPr>
        <p:spPr/>
        <p:txBody>
          <a:bodyPr/>
          <a:lstStyle/>
          <a:p>
            <a:fld id="{65CE2D6C-B8FF-4830-ACC3-164BA4934954}" type="slidenum">
              <a:rPr lang="en-US" altLang="en-US" smtClean="0"/>
              <a:pPr/>
              <a:t>23</a:t>
            </a:fld>
            <a:endParaRPr lang="en-US" altLang="en-US"/>
          </a:p>
        </p:txBody>
      </p:sp>
      <p:sp>
        <p:nvSpPr>
          <p:cNvPr id="2" name="TextBox 1">
            <a:extLst>
              <a:ext uri="{FF2B5EF4-FFF2-40B4-BE49-F238E27FC236}">
                <a16:creationId xmlns:a16="http://schemas.microsoft.com/office/drawing/2014/main" id="{4F57AA1E-5EE7-4C20-3892-52D1B8025BB5}"/>
              </a:ext>
            </a:extLst>
          </p:cNvPr>
          <p:cNvSpPr txBox="1"/>
          <p:nvPr/>
        </p:nvSpPr>
        <p:spPr>
          <a:xfrm>
            <a:off x="4799012" y="2904150"/>
            <a:ext cx="4931158" cy="3360920"/>
          </a:xfrm>
          <a:prstGeom prst="rect">
            <a:avLst/>
          </a:prstGeom>
          <a:noFill/>
          <a:ln>
            <a:solidFill>
              <a:schemeClr val="tx1"/>
            </a:solidFill>
          </a:ln>
        </p:spPr>
        <p:txBody>
          <a:bodyPr wrap="none" rtlCol="0">
            <a:spAutoFit/>
          </a:bodyPr>
          <a:lstStyle/>
          <a:p>
            <a:pPr lvl="1">
              <a:lnSpc>
                <a:spcPct val="90000"/>
              </a:lnSpc>
            </a:pPr>
            <a:r>
              <a:rPr lang="en-US" altLang="en-US" sz="2400" dirty="0"/>
              <a:t>Find the pre-emphasized </a:t>
            </a:r>
          </a:p>
          <a:p>
            <a:pPr lvl="1">
              <a:lnSpc>
                <a:spcPct val="90000"/>
              </a:lnSpc>
            </a:pPr>
            <a:r>
              <a:rPr lang="en-US" altLang="en-US" sz="2400" dirty="0"/>
              <a:t>wave if is 0.98.</a:t>
            </a:r>
          </a:p>
          <a:p>
            <a:pPr lvl="1">
              <a:lnSpc>
                <a:spcPct val="90000"/>
              </a:lnSpc>
            </a:pPr>
            <a:r>
              <a:rPr lang="en-US" altLang="en-US" sz="2400" dirty="0"/>
              <a:t>Answer: </a:t>
            </a:r>
          </a:p>
          <a:p>
            <a:pPr lvl="1">
              <a:lnSpc>
                <a:spcPct val="90000"/>
              </a:lnSpc>
            </a:pPr>
            <a:r>
              <a:rPr lang="en-US" altLang="en-US" sz="1800" dirty="0"/>
              <a:t>s’1=s1- (0.98*s0)=3-1*0.98= 2.02</a:t>
            </a:r>
          </a:p>
          <a:p>
            <a:pPr lvl="1">
              <a:lnSpc>
                <a:spcPct val="90000"/>
              </a:lnSpc>
            </a:pPr>
            <a:r>
              <a:rPr lang="en-US" altLang="en-US" sz="1800" dirty="0"/>
              <a:t>s’2=s2- (0.98*s1)=2-3*0.98= -0.94</a:t>
            </a:r>
          </a:p>
          <a:p>
            <a:pPr lvl="1">
              <a:lnSpc>
                <a:spcPct val="90000"/>
              </a:lnSpc>
            </a:pPr>
            <a:r>
              <a:rPr lang="en-US" altLang="en-US" sz="1800" dirty="0"/>
              <a:t>s’3=s3- (0.98*s2)=1-2*0.98= -0.96</a:t>
            </a:r>
          </a:p>
          <a:p>
            <a:pPr lvl="1">
              <a:lnSpc>
                <a:spcPct val="90000"/>
              </a:lnSpc>
            </a:pPr>
            <a:r>
              <a:rPr lang="en-US" altLang="en-US" sz="1800" dirty="0"/>
              <a:t>s’4=s4- (0.98*s3)=4-1*0.98= 3.02</a:t>
            </a:r>
          </a:p>
          <a:p>
            <a:pPr lvl="1">
              <a:lnSpc>
                <a:spcPct val="90000"/>
              </a:lnSpc>
            </a:pPr>
            <a:r>
              <a:rPr lang="en-US" altLang="en-US" sz="1800" dirty="0"/>
              <a:t>s’5=s5- (0.98*s4)=1-4*0.98= -2.92</a:t>
            </a:r>
          </a:p>
          <a:p>
            <a:pPr lvl="1">
              <a:lnSpc>
                <a:spcPct val="90000"/>
              </a:lnSpc>
            </a:pPr>
            <a:r>
              <a:rPr lang="en-US" altLang="en-US" sz="1800" dirty="0"/>
              <a:t>s’6=s6- (0.98*s5)=2-1*0.98= 1.02</a:t>
            </a:r>
          </a:p>
          <a:p>
            <a:pPr lvl="1">
              <a:lnSpc>
                <a:spcPct val="90000"/>
              </a:lnSpc>
            </a:pPr>
            <a:r>
              <a:rPr lang="en-US" altLang="en-US" sz="1800" dirty="0"/>
              <a:t>s’7=s7- (0.98*s6)=4-2*0.98= 2.04</a:t>
            </a:r>
          </a:p>
          <a:p>
            <a:pPr lvl="1">
              <a:lnSpc>
                <a:spcPct val="90000"/>
              </a:lnSpc>
            </a:pPr>
            <a:r>
              <a:rPr lang="en-US" altLang="en-US" sz="1800" dirty="0"/>
              <a:t>s’8=s8- (0.98*s7)=3-4*0.98= -0.92</a:t>
            </a:r>
          </a:p>
          <a:p>
            <a:endParaRPr lang="en-US" dirty="0"/>
          </a:p>
        </p:txBody>
      </p:sp>
    </p:spTree>
    <p:extLst>
      <p:ext uri="{BB962C8B-B14F-4D97-AF65-F5344CB8AC3E}">
        <p14:creationId xmlns:p14="http://schemas.microsoft.com/office/powerpoint/2010/main" val="3229391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sz="4000" dirty="0">
                <a:ea typeface="新細明體" pitchFamily="18" charset="-120"/>
              </a:rPr>
              <a:t>The Linear Predictive Coding </a:t>
            </a:r>
            <a:br>
              <a:rPr lang="en-US" altLang="zh-TW" sz="4000" dirty="0">
                <a:ea typeface="新細明體" pitchFamily="18" charset="-120"/>
              </a:rPr>
            </a:br>
            <a:r>
              <a:rPr lang="en-US" altLang="zh-TW" sz="4000" dirty="0">
                <a:ea typeface="新細明體" pitchFamily="18" charset="-120"/>
              </a:rPr>
              <a:t>LPC method</a:t>
            </a:r>
          </a:p>
        </p:txBody>
      </p:sp>
      <p:sp>
        <p:nvSpPr>
          <p:cNvPr id="25605" name="Rectangle 3"/>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Linear Predictive Coding LPC method</a:t>
            </a:r>
          </a:p>
          <a:p>
            <a:pPr lvl="1" eaLnBrk="1" hangingPunct="1"/>
            <a:r>
              <a:rPr lang="en-US" altLang="zh-TW" dirty="0">
                <a:ea typeface="新細明體" pitchFamily="18" charset="-120"/>
              </a:rPr>
              <a:t>Time domain</a:t>
            </a:r>
          </a:p>
          <a:p>
            <a:pPr lvl="1" eaLnBrk="1" hangingPunct="1"/>
            <a:r>
              <a:rPr lang="en-US" altLang="zh-TW" dirty="0">
                <a:ea typeface="新細明體" pitchFamily="18" charset="-120"/>
              </a:rPr>
              <a:t>Easy to implement</a:t>
            </a:r>
          </a:p>
          <a:p>
            <a:pPr lvl="1" eaLnBrk="1" hangingPunct="1"/>
            <a:r>
              <a:rPr lang="en-US" altLang="zh-TW">
                <a:ea typeface="新細明體" pitchFamily="18" charset="-120"/>
              </a:rPr>
              <a:t>Achieve </a:t>
            </a:r>
            <a:r>
              <a:rPr lang="en-US" altLang="zh-TW" dirty="0">
                <a:ea typeface="新細明體" pitchFamily="18" charset="-120"/>
              </a:rPr>
              <a:t>data compression </a:t>
            </a:r>
          </a:p>
        </p:txBody>
      </p:sp>
      <p:sp>
        <p:nvSpPr>
          <p:cNvPr id="25606" name="Rectangle 4"/>
          <p:cNvSpPr>
            <a:spLocks noChangeArrowheads="1"/>
          </p:cNvSpPr>
          <p:nvPr/>
        </p:nvSpPr>
        <p:spPr bwMode="auto">
          <a:xfrm>
            <a:off x="6337300" y="4327525"/>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 name="Footer Placeholder 3">
            <a:extLst>
              <a:ext uri="{FF2B5EF4-FFF2-40B4-BE49-F238E27FC236}">
                <a16:creationId xmlns:a16="http://schemas.microsoft.com/office/drawing/2014/main" id="{C4491DBE-A5C2-4766-87C2-AD5BF46F735D}"/>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C22F21DB-74B1-4CC5-9103-987AF0EF07AE}"/>
              </a:ext>
            </a:extLst>
          </p:cNvPr>
          <p:cNvSpPr>
            <a:spLocks noGrp="1"/>
          </p:cNvSpPr>
          <p:nvPr>
            <p:ph type="sldNum" sz="quarter" idx="12"/>
          </p:nvPr>
        </p:nvSpPr>
        <p:spPr/>
        <p:txBody>
          <a:bodyPr/>
          <a:lstStyle/>
          <a:p>
            <a:fld id="{65CE2D6C-B8FF-4830-ACC3-164BA4934954}"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506413" y="152400"/>
            <a:ext cx="8912225" cy="1139825"/>
          </a:xfrm>
          <a:noFill/>
        </p:spPr>
        <p:txBody>
          <a:bodyPr lIns="92075" tIns="46038" rIns="92075" bIns="46038" anchor="ctr"/>
          <a:lstStyle/>
          <a:p>
            <a:pPr eaLnBrk="1" hangingPunct="1"/>
            <a:r>
              <a:rPr lang="en-US" altLang="zh-CN" sz="4000">
                <a:ea typeface="新細明體" pitchFamily="18" charset="-120"/>
              </a:rPr>
              <a:t>The </a:t>
            </a:r>
            <a:r>
              <a:rPr lang="en-US" altLang="zh-TW" sz="4000">
                <a:ea typeface="新細明體" pitchFamily="18" charset="-120"/>
              </a:rPr>
              <a:t>LPC speech production model</a:t>
            </a:r>
          </a:p>
        </p:txBody>
      </p:sp>
      <p:sp>
        <p:nvSpPr>
          <p:cNvPr id="26629" name="Rectangle 3"/>
          <p:cNvSpPr>
            <a:spLocks noGrp="1" noChangeArrowheads="1"/>
          </p:cNvSpPr>
          <p:nvPr>
            <p:ph idx="1"/>
          </p:nvPr>
        </p:nvSpPr>
        <p:spPr>
          <a:xfrm>
            <a:off x="495300" y="1019175"/>
            <a:ext cx="6978650" cy="4530725"/>
          </a:xfrm>
          <a:noFill/>
        </p:spPr>
        <p:txBody>
          <a:bodyPr lIns="92075" tIns="46038" rIns="92075" bIns="46038"/>
          <a:lstStyle/>
          <a:p>
            <a:pPr eaLnBrk="1" hangingPunct="1"/>
            <a:r>
              <a:rPr lang="en-US" altLang="zh-TW">
                <a:ea typeface="新細明體" pitchFamily="18" charset="-120"/>
              </a:rPr>
              <a:t>Speech synthesis model:</a:t>
            </a:r>
          </a:p>
          <a:p>
            <a:pPr lvl="1" eaLnBrk="1" hangingPunct="1"/>
            <a:r>
              <a:rPr lang="en-US" altLang="zh-TW">
                <a:ea typeface="新細明體" pitchFamily="18" charset="-120"/>
              </a:rPr>
              <a:t>Impulse train generator governed by pitch period-- glottis</a:t>
            </a:r>
          </a:p>
          <a:p>
            <a:pPr lvl="1" eaLnBrk="1" hangingPunct="1"/>
            <a:r>
              <a:rPr lang="en-US" altLang="zh-TW">
                <a:ea typeface="新細明體" pitchFamily="18" charset="-120"/>
              </a:rPr>
              <a:t>Random noise generator for consonant. </a:t>
            </a:r>
          </a:p>
          <a:p>
            <a:pPr lvl="1" eaLnBrk="1" hangingPunct="1"/>
            <a:r>
              <a:rPr lang="en-US" altLang="zh-TW">
                <a:ea typeface="新細明體" pitchFamily="18" charset="-120"/>
              </a:rPr>
              <a:t>Vocal tract parameters = LPC parameters</a:t>
            </a:r>
          </a:p>
        </p:txBody>
      </p:sp>
      <p:sp>
        <p:nvSpPr>
          <p:cNvPr id="26630" name="Line 4"/>
          <p:cNvSpPr>
            <a:spLocks noChangeShapeType="1"/>
          </p:cNvSpPr>
          <p:nvPr/>
        </p:nvSpPr>
        <p:spPr bwMode="auto">
          <a:xfrm>
            <a:off x="2557463" y="4953000"/>
            <a:ext cx="908050" cy="30480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Line 5"/>
          <p:cNvSpPr>
            <a:spLocks noChangeShapeType="1"/>
          </p:cNvSpPr>
          <p:nvPr/>
        </p:nvSpPr>
        <p:spPr bwMode="auto">
          <a:xfrm flipV="1">
            <a:off x="2722563" y="5562600"/>
            <a:ext cx="660400" cy="45720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Oval 6"/>
          <p:cNvSpPr>
            <a:spLocks noChangeArrowheads="1"/>
          </p:cNvSpPr>
          <p:nvPr/>
        </p:nvSpPr>
        <p:spPr bwMode="auto">
          <a:xfrm>
            <a:off x="4710113" y="5187950"/>
            <a:ext cx="647700" cy="3683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6633" name="Rectangle 7"/>
          <p:cNvSpPr>
            <a:spLocks noChangeArrowheads="1"/>
          </p:cNvSpPr>
          <p:nvPr/>
        </p:nvSpPr>
        <p:spPr bwMode="auto">
          <a:xfrm>
            <a:off x="4768850" y="5165725"/>
            <a:ext cx="67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X</a:t>
            </a:r>
          </a:p>
        </p:txBody>
      </p:sp>
      <p:sp>
        <p:nvSpPr>
          <p:cNvPr id="26634" name="Line 8"/>
          <p:cNvSpPr>
            <a:spLocks noChangeShapeType="1"/>
          </p:cNvSpPr>
          <p:nvPr/>
        </p:nvSpPr>
        <p:spPr bwMode="auto">
          <a:xfrm>
            <a:off x="5364163" y="5410200"/>
            <a:ext cx="412750" cy="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Rectangle 9"/>
          <p:cNvSpPr>
            <a:spLocks noChangeArrowheads="1"/>
          </p:cNvSpPr>
          <p:nvPr/>
        </p:nvSpPr>
        <p:spPr bwMode="auto">
          <a:xfrm>
            <a:off x="5759450" y="5013325"/>
            <a:ext cx="186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Time-varying</a:t>
            </a:r>
          </a:p>
        </p:txBody>
      </p:sp>
      <p:sp>
        <p:nvSpPr>
          <p:cNvPr id="26636" name="Rectangle 10"/>
          <p:cNvSpPr>
            <a:spLocks noChangeArrowheads="1"/>
          </p:cNvSpPr>
          <p:nvPr/>
        </p:nvSpPr>
        <p:spPr bwMode="auto">
          <a:xfrm>
            <a:off x="5842000" y="5394325"/>
            <a:ext cx="163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digital filter</a:t>
            </a:r>
          </a:p>
        </p:txBody>
      </p:sp>
      <p:sp>
        <p:nvSpPr>
          <p:cNvPr id="26637" name="Rectangle 11"/>
          <p:cNvSpPr>
            <a:spLocks noChangeArrowheads="1"/>
          </p:cNvSpPr>
          <p:nvPr/>
        </p:nvSpPr>
        <p:spPr bwMode="auto">
          <a:xfrm>
            <a:off x="8482013" y="5165725"/>
            <a:ext cx="963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output</a:t>
            </a:r>
          </a:p>
        </p:txBody>
      </p:sp>
      <p:sp>
        <p:nvSpPr>
          <p:cNvPr id="26638" name="Line 12"/>
          <p:cNvSpPr>
            <a:spLocks noChangeShapeType="1"/>
          </p:cNvSpPr>
          <p:nvPr/>
        </p:nvSpPr>
        <p:spPr bwMode="auto">
          <a:xfrm>
            <a:off x="8086725" y="5410200"/>
            <a:ext cx="41275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9" name="Rectangle 13"/>
          <p:cNvSpPr>
            <a:spLocks noChangeArrowheads="1"/>
          </p:cNvSpPr>
          <p:nvPr/>
        </p:nvSpPr>
        <p:spPr bwMode="auto">
          <a:xfrm>
            <a:off x="560388" y="4708525"/>
            <a:ext cx="1874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Impulse train </a:t>
            </a:r>
          </a:p>
          <a:p>
            <a:pPr>
              <a:spcBef>
                <a:spcPct val="0"/>
              </a:spcBef>
              <a:buClrTx/>
              <a:buSzTx/>
              <a:buFontTx/>
              <a:buNone/>
            </a:pPr>
            <a:r>
              <a:rPr lang="en-US" altLang="zh-TW" sz="2400">
                <a:latin typeface="Times New Roman" pitchFamily="18" charset="0"/>
              </a:rPr>
              <a:t>Generator</a:t>
            </a:r>
          </a:p>
        </p:txBody>
      </p:sp>
      <p:sp>
        <p:nvSpPr>
          <p:cNvPr id="26640" name="Line 14"/>
          <p:cNvSpPr>
            <a:spLocks noChangeShapeType="1"/>
          </p:cNvSpPr>
          <p:nvPr/>
        </p:nvSpPr>
        <p:spPr bwMode="auto">
          <a:xfrm>
            <a:off x="3217863" y="5410200"/>
            <a:ext cx="2476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1" name="Line 15"/>
          <p:cNvSpPr>
            <a:spLocks noChangeShapeType="1"/>
          </p:cNvSpPr>
          <p:nvPr/>
        </p:nvSpPr>
        <p:spPr bwMode="auto">
          <a:xfrm>
            <a:off x="3548063" y="5410200"/>
            <a:ext cx="1155700" cy="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2" name="Rectangle 16"/>
          <p:cNvSpPr>
            <a:spLocks noChangeArrowheads="1"/>
          </p:cNvSpPr>
          <p:nvPr/>
        </p:nvSpPr>
        <p:spPr bwMode="auto">
          <a:xfrm>
            <a:off x="3530600" y="4556125"/>
            <a:ext cx="2114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Voice/unvoiced</a:t>
            </a:r>
          </a:p>
          <a:p>
            <a:pPr>
              <a:spcBef>
                <a:spcPct val="0"/>
              </a:spcBef>
              <a:buClrTx/>
              <a:buSzTx/>
              <a:buFontTx/>
              <a:buNone/>
            </a:pPr>
            <a:r>
              <a:rPr lang="en-US" altLang="zh-TW" sz="2400">
                <a:latin typeface="Times New Roman" pitchFamily="18" charset="0"/>
              </a:rPr>
              <a:t>switch</a:t>
            </a:r>
          </a:p>
        </p:txBody>
      </p:sp>
      <p:sp>
        <p:nvSpPr>
          <p:cNvPr id="26643" name="Line 17"/>
          <p:cNvSpPr>
            <a:spLocks noChangeShapeType="1"/>
          </p:cNvSpPr>
          <p:nvPr/>
        </p:nvSpPr>
        <p:spPr bwMode="auto">
          <a:xfrm>
            <a:off x="5033963" y="5562600"/>
            <a:ext cx="0" cy="3810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Rectangle 18"/>
          <p:cNvSpPr>
            <a:spLocks noChangeArrowheads="1"/>
          </p:cNvSpPr>
          <p:nvPr/>
        </p:nvSpPr>
        <p:spPr bwMode="auto">
          <a:xfrm>
            <a:off x="4603750" y="6080125"/>
            <a:ext cx="77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Gain</a:t>
            </a:r>
          </a:p>
        </p:txBody>
      </p:sp>
      <p:sp>
        <p:nvSpPr>
          <p:cNvPr id="26645" name="Line 19"/>
          <p:cNvSpPr>
            <a:spLocks noChangeShapeType="1"/>
          </p:cNvSpPr>
          <p:nvPr/>
        </p:nvSpPr>
        <p:spPr bwMode="auto">
          <a:xfrm>
            <a:off x="6850063" y="4800600"/>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Line 20"/>
          <p:cNvSpPr>
            <a:spLocks noChangeShapeType="1"/>
          </p:cNvSpPr>
          <p:nvPr/>
        </p:nvSpPr>
        <p:spPr bwMode="auto">
          <a:xfrm>
            <a:off x="7427913" y="4800600"/>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7" name="Rectangle 21"/>
          <p:cNvSpPr>
            <a:spLocks noChangeArrowheads="1"/>
          </p:cNvSpPr>
          <p:nvPr/>
        </p:nvSpPr>
        <p:spPr bwMode="auto">
          <a:xfrm>
            <a:off x="303213" y="5670550"/>
            <a:ext cx="16906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Noise </a:t>
            </a:r>
          </a:p>
          <a:p>
            <a:pPr>
              <a:spcBef>
                <a:spcPct val="0"/>
              </a:spcBef>
              <a:buClrTx/>
              <a:buSzTx/>
              <a:buFontTx/>
              <a:buNone/>
            </a:pPr>
            <a:r>
              <a:rPr lang="en-US" altLang="zh-TW" sz="2400">
                <a:latin typeface="Times New Roman" pitchFamily="18" charset="0"/>
              </a:rPr>
              <a:t>Generator</a:t>
            </a:r>
          </a:p>
          <a:p>
            <a:pPr>
              <a:spcBef>
                <a:spcPct val="0"/>
              </a:spcBef>
              <a:buClrTx/>
              <a:buSzTx/>
              <a:buFontTx/>
              <a:buNone/>
            </a:pPr>
            <a:r>
              <a:rPr lang="en-US" altLang="zh-TW" sz="2400">
                <a:latin typeface="Times New Roman" pitchFamily="18" charset="0"/>
              </a:rPr>
              <a:t>(Consonant)</a:t>
            </a:r>
          </a:p>
        </p:txBody>
      </p:sp>
      <p:sp>
        <p:nvSpPr>
          <p:cNvPr id="26648" name="Freeform 22"/>
          <p:cNvSpPr>
            <a:spLocks/>
          </p:cNvSpPr>
          <p:nvPr/>
        </p:nvSpPr>
        <p:spPr bwMode="auto">
          <a:xfrm>
            <a:off x="1568450" y="5715000"/>
            <a:ext cx="935038" cy="1073150"/>
          </a:xfrm>
          <a:custGeom>
            <a:avLst/>
            <a:gdLst>
              <a:gd name="T0" fmla="*/ 2147483647 w 589"/>
              <a:gd name="T1" fmla="*/ 2147483647 h 676"/>
              <a:gd name="T2" fmla="*/ 2147483647 w 589"/>
              <a:gd name="T3" fmla="*/ 2147483647 h 676"/>
              <a:gd name="T4" fmla="*/ 2147483647 w 589"/>
              <a:gd name="T5" fmla="*/ 2147483647 h 676"/>
              <a:gd name="T6" fmla="*/ 2147483647 w 589"/>
              <a:gd name="T7" fmla="*/ 2147483647 h 676"/>
              <a:gd name="T8" fmla="*/ 2147483647 w 589"/>
              <a:gd name="T9" fmla="*/ 2147483647 h 676"/>
              <a:gd name="T10" fmla="*/ 2147483647 w 589"/>
              <a:gd name="T11" fmla="*/ 2147483647 h 676"/>
              <a:gd name="T12" fmla="*/ 2147483647 w 589"/>
              <a:gd name="T13" fmla="*/ 2147483647 h 676"/>
              <a:gd name="T14" fmla="*/ 2147483647 w 589"/>
              <a:gd name="T15" fmla="*/ 2147483647 h 676"/>
              <a:gd name="T16" fmla="*/ 2147483647 w 589"/>
              <a:gd name="T17" fmla="*/ 2147483647 h 676"/>
              <a:gd name="T18" fmla="*/ 2147483647 w 589"/>
              <a:gd name="T19" fmla="*/ 2147483647 h 676"/>
              <a:gd name="T20" fmla="*/ 2147483647 w 589"/>
              <a:gd name="T21" fmla="*/ 2147483647 h 676"/>
              <a:gd name="T22" fmla="*/ 2147483647 w 589"/>
              <a:gd name="T23" fmla="*/ 2147483647 h 676"/>
              <a:gd name="T24" fmla="*/ 2147483647 w 589"/>
              <a:gd name="T25" fmla="*/ 2147483647 h 676"/>
              <a:gd name="T26" fmla="*/ 2147483647 w 589"/>
              <a:gd name="T27" fmla="*/ 2147483647 h 676"/>
              <a:gd name="T28" fmla="*/ 2147483647 w 589"/>
              <a:gd name="T29" fmla="*/ 2147483647 h 676"/>
              <a:gd name="T30" fmla="*/ 2147483647 w 589"/>
              <a:gd name="T31" fmla="*/ 2147483647 h 676"/>
              <a:gd name="T32" fmla="*/ 2147483647 w 589"/>
              <a:gd name="T33" fmla="*/ 2147483647 h 676"/>
              <a:gd name="T34" fmla="*/ 2147483647 w 589"/>
              <a:gd name="T35" fmla="*/ 2147483647 h 676"/>
              <a:gd name="T36" fmla="*/ 2147483647 w 589"/>
              <a:gd name="T37" fmla="*/ 2147483647 h 676"/>
              <a:gd name="T38" fmla="*/ 2147483647 w 589"/>
              <a:gd name="T39" fmla="*/ 2147483647 h 676"/>
              <a:gd name="T40" fmla="*/ 2147483647 w 589"/>
              <a:gd name="T41" fmla="*/ 2147483647 h 676"/>
              <a:gd name="T42" fmla="*/ 2147483647 w 589"/>
              <a:gd name="T43" fmla="*/ 2147483647 h 676"/>
              <a:gd name="T44" fmla="*/ 2147483647 w 589"/>
              <a:gd name="T45" fmla="*/ 2147483647 h 676"/>
              <a:gd name="T46" fmla="*/ 2147483647 w 589"/>
              <a:gd name="T47" fmla="*/ 2147483647 h 676"/>
              <a:gd name="T48" fmla="*/ 2147483647 w 589"/>
              <a:gd name="T49" fmla="*/ 2147483647 h 676"/>
              <a:gd name="T50" fmla="*/ 2147483647 w 589"/>
              <a:gd name="T51" fmla="*/ 2147483647 h 676"/>
              <a:gd name="T52" fmla="*/ 2147483647 w 589"/>
              <a:gd name="T53" fmla="*/ 2147483647 h 676"/>
              <a:gd name="T54" fmla="*/ 2147483647 w 589"/>
              <a:gd name="T55" fmla="*/ 2147483647 h 676"/>
              <a:gd name="T56" fmla="*/ 2147483647 w 589"/>
              <a:gd name="T57" fmla="*/ 2147483647 h 676"/>
              <a:gd name="T58" fmla="*/ 2147483647 w 589"/>
              <a:gd name="T59" fmla="*/ 2147483647 h 676"/>
              <a:gd name="T60" fmla="*/ 2147483647 w 589"/>
              <a:gd name="T61" fmla="*/ 2147483647 h 676"/>
              <a:gd name="T62" fmla="*/ 2147483647 w 589"/>
              <a:gd name="T63" fmla="*/ 2147483647 h 676"/>
              <a:gd name="T64" fmla="*/ 2147483647 w 589"/>
              <a:gd name="T65" fmla="*/ 2147483647 h 676"/>
              <a:gd name="T66" fmla="*/ 2147483647 w 589"/>
              <a:gd name="T67" fmla="*/ 2147483647 h 676"/>
              <a:gd name="T68" fmla="*/ 2147483647 w 589"/>
              <a:gd name="T69" fmla="*/ 2147483647 h 676"/>
              <a:gd name="T70" fmla="*/ 2147483647 w 589"/>
              <a:gd name="T71" fmla="*/ 2147483647 h 676"/>
              <a:gd name="T72" fmla="*/ 2147483647 w 589"/>
              <a:gd name="T73" fmla="*/ 2147483647 h 676"/>
              <a:gd name="T74" fmla="*/ 2147483647 w 589"/>
              <a:gd name="T75" fmla="*/ 2147483647 h 676"/>
              <a:gd name="T76" fmla="*/ 2147483647 w 589"/>
              <a:gd name="T77" fmla="*/ 2147483647 h 676"/>
              <a:gd name="T78" fmla="*/ 2147483647 w 589"/>
              <a:gd name="T79" fmla="*/ 2147483647 h 676"/>
              <a:gd name="T80" fmla="*/ 2147483647 w 589"/>
              <a:gd name="T81" fmla="*/ 2147483647 h 676"/>
              <a:gd name="T82" fmla="*/ 2147483647 w 589"/>
              <a:gd name="T83" fmla="*/ 2147483647 h 676"/>
              <a:gd name="T84" fmla="*/ 2147483647 w 589"/>
              <a:gd name="T85" fmla="*/ 2147483647 h 676"/>
              <a:gd name="T86" fmla="*/ 2147483647 w 589"/>
              <a:gd name="T87" fmla="*/ 2147483647 h 676"/>
              <a:gd name="T88" fmla="*/ 2147483647 w 589"/>
              <a:gd name="T89" fmla="*/ 2147483647 h 676"/>
              <a:gd name="T90" fmla="*/ 2147483647 w 589"/>
              <a:gd name="T91" fmla="*/ 2147483647 h 676"/>
              <a:gd name="T92" fmla="*/ 2147483647 w 589"/>
              <a:gd name="T93" fmla="*/ 2147483647 h 676"/>
              <a:gd name="T94" fmla="*/ 2147483647 w 589"/>
              <a:gd name="T95" fmla="*/ 2147483647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9" h="676">
                <a:moveTo>
                  <a:pt x="0" y="240"/>
                </a:moveTo>
                <a:lnTo>
                  <a:pt x="35" y="180"/>
                </a:lnTo>
                <a:lnTo>
                  <a:pt x="35" y="135"/>
                </a:lnTo>
                <a:lnTo>
                  <a:pt x="35" y="180"/>
                </a:lnTo>
                <a:lnTo>
                  <a:pt x="0" y="240"/>
                </a:lnTo>
                <a:lnTo>
                  <a:pt x="35" y="315"/>
                </a:lnTo>
                <a:lnTo>
                  <a:pt x="0" y="240"/>
                </a:lnTo>
                <a:lnTo>
                  <a:pt x="35" y="315"/>
                </a:lnTo>
                <a:lnTo>
                  <a:pt x="51" y="360"/>
                </a:lnTo>
                <a:lnTo>
                  <a:pt x="0" y="240"/>
                </a:lnTo>
                <a:lnTo>
                  <a:pt x="51" y="135"/>
                </a:lnTo>
                <a:lnTo>
                  <a:pt x="51" y="90"/>
                </a:lnTo>
                <a:lnTo>
                  <a:pt x="68" y="135"/>
                </a:lnTo>
                <a:lnTo>
                  <a:pt x="84" y="225"/>
                </a:lnTo>
                <a:lnTo>
                  <a:pt x="100" y="285"/>
                </a:lnTo>
                <a:lnTo>
                  <a:pt x="100" y="375"/>
                </a:lnTo>
                <a:lnTo>
                  <a:pt x="116" y="435"/>
                </a:lnTo>
                <a:lnTo>
                  <a:pt x="100" y="390"/>
                </a:lnTo>
                <a:lnTo>
                  <a:pt x="100" y="270"/>
                </a:lnTo>
                <a:lnTo>
                  <a:pt x="100" y="225"/>
                </a:lnTo>
                <a:lnTo>
                  <a:pt x="100" y="180"/>
                </a:lnTo>
                <a:lnTo>
                  <a:pt x="133" y="270"/>
                </a:lnTo>
                <a:lnTo>
                  <a:pt x="149" y="330"/>
                </a:lnTo>
                <a:lnTo>
                  <a:pt x="165" y="390"/>
                </a:lnTo>
                <a:lnTo>
                  <a:pt x="165" y="435"/>
                </a:lnTo>
                <a:lnTo>
                  <a:pt x="165" y="375"/>
                </a:lnTo>
                <a:lnTo>
                  <a:pt x="165" y="285"/>
                </a:lnTo>
                <a:lnTo>
                  <a:pt x="149" y="165"/>
                </a:lnTo>
                <a:lnTo>
                  <a:pt x="149" y="120"/>
                </a:lnTo>
                <a:lnTo>
                  <a:pt x="165" y="240"/>
                </a:lnTo>
                <a:lnTo>
                  <a:pt x="165" y="285"/>
                </a:lnTo>
                <a:lnTo>
                  <a:pt x="181" y="330"/>
                </a:lnTo>
                <a:lnTo>
                  <a:pt x="165" y="285"/>
                </a:lnTo>
                <a:lnTo>
                  <a:pt x="165" y="195"/>
                </a:lnTo>
                <a:lnTo>
                  <a:pt x="165" y="105"/>
                </a:lnTo>
                <a:lnTo>
                  <a:pt x="165" y="15"/>
                </a:lnTo>
                <a:lnTo>
                  <a:pt x="198" y="120"/>
                </a:lnTo>
                <a:lnTo>
                  <a:pt x="214" y="240"/>
                </a:lnTo>
                <a:lnTo>
                  <a:pt x="214" y="330"/>
                </a:lnTo>
                <a:lnTo>
                  <a:pt x="214" y="420"/>
                </a:lnTo>
                <a:lnTo>
                  <a:pt x="230" y="510"/>
                </a:lnTo>
                <a:lnTo>
                  <a:pt x="230" y="555"/>
                </a:lnTo>
                <a:lnTo>
                  <a:pt x="230" y="510"/>
                </a:lnTo>
                <a:lnTo>
                  <a:pt x="230" y="390"/>
                </a:lnTo>
                <a:lnTo>
                  <a:pt x="230" y="270"/>
                </a:lnTo>
                <a:lnTo>
                  <a:pt x="230" y="150"/>
                </a:lnTo>
                <a:lnTo>
                  <a:pt x="230" y="270"/>
                </a:lnTo>
                <a:lnTo>
                  <a:pt x="230" y="390"/>
                </a:lnTo>
                <a:lnTo>
                  <a:pt x="230" y="435"/>
                </a:lnTo>
                <a:lnTo>
                  <a:pt x="230" y="315"/>
                </a:lnTo>
                <a:lnTo>
                  <a:pt x="214" y="195"/>
                </a:lnTo>
                <a:lnTo>
                  <a:pt x="214" y="270"/>
                </a:lnTo>
                <a:lnTo>
                  <a:pt x="230" y="390"/>
                </a:lnTo>
                <a:lnTo>
                  <a:pt x="230" y="435"/>
                </a:lnTo>
                <a:lnTo>
                  <a:pt x="230" y="285"/>
                </a:lnTo>
                <a:lnTo>
                  <a:pt x="230" y="165"/>
                </a:lnTo>
                <a:lnTo>
                  <a:pt x="230" y="75"/>
                </a:lnTo>
                <a:lnTo>
                  <a:pt x="246" y="135"/>
                </a:lnTo>
                <a:lnTo>
                  <a:pt x="263" y="255"/>
                </a:lnTo>
                <a:lnTo>
                  <a:pt x="263" y="375"/>
                </a:lnTo>
                <a:lnTo>
                  <a:pt x="279" y="465"/>
                </a:lnTo>
                <a:lnTo>
                  <a:pt x="263" y="330"/>
                </a:lnTo>
                <a:lnTo>
                  <a:pt x="246" y="210"/>
                </a:lnTo>
                <a:lnTo>
                  <a:pt x="246" y="120"/>
                </a:lnTo>
                <a:lnTo>
                  <a:pt x="263" y="270"/>
                </a:lnTo>
                <a:lnTo>
                  <a:pt x="263" y="360"/>
                </a:lnTo>
                <a:lnTo>
                  <a:pt x="263" y="450"/>
                </a:lnTo>
                <a:lnTo>
                  <a:pt x="263" y="360"/>
                </a:lnTo>
                <a:lnTo>
                  <a:pt x="263" y="240"/>
                </a:lnTo>
                <a:lnTo>
                  <a:pt x="246" y="150"/>
                </a:lnTo>
                <a:lnTo>
                  <a:pt x="246" y="105"/>
                </a:lnTo>
                <a:lnTo>
                  <a:pt x="263" y="195"/>
                </a:lnTo>
                <a:lnTo>
                  <a:pt x="279" y="315"/>
                </a:lnTo>
                <a:lnTo>
                  <a:pt x="279" y="435"/>
                </a:lnTo>
                <a:lnTo>
                  <a:pt x="279" y="480"/>
                </a:lnTo>
                <a:lnTo>
                  <a:pt x="279" y="435"/>
                </a:lnTo>
                <a:lnTo>
                  <a:pt x="279" y="315"/>
                </a:lnTo>
                <a:lnTo>
                  <a:pt x="279" y="195"/>
                </a:lnTo>
                <a:lnTo>
                  <a:pt x="279" y="75"/>
                </a:lnTo>
                <a:lnTo>
                  <a:pt x="295" y="180"/>
                </a:lnTo>
                <a:lnTo>
                  <a:pt x="295" y="300"/>
                </a:lnTo>
                <a:lnTo>
                  <a:pt x="295" y="420"/>
                </a:lnTo>
                <a:lnTo>
                  <a:pt x="295" y="510"/>
                </a:lnTo>
                <a:lnTo>
                  <a:pt x="295" y="465"/>
                </a:lnTo>
                <a:lnTo>
                  <a:pt x="295" y="315"/>
                </a:lnTo>
                <a:lnTo>
                  <a:pt x="295" y="195"/>
                </a:lnTo>
                <a:lnTo>
                  <a:pt x="295" y="150"/>
                </a:lnTo>
                <a:lnTo>
                  <a:pt x="295" y="300"/>
                </a:lnTo>
                <a:lnTo>
                  <a:pt x="311" y="390"/>
                </a:lnTo>
                <a:lnTo>
                  <a:pt x="311" y="480"/>
                </a:lnTo>
                <a:lnTo>
                  <a:pt x="311" y="405"/>
                </a:lnTo>
                <a:lnTo>
                  <a:pt x="311" y="285"/>
                </a:lnTo>
                <a:lnTo>
                  <a:pt x="311" y="135"/>
                </a:lnTo>
                <a:lnTo>
                  <a:pt x="311" y="45"/>
                </a:lnTo>
                <a:lnTo>
                  <a:pt x="344" y="195"/>
                </a:lnTo>
                <a:lnTo>
                  <a:pt x="344" y="285"/>
                </a:lnTo>
                <a:lnTo>
                  <a:pt x="360" y="375"/>
                </a:lnTo>
                <a:lnTo>
                  <a:pt x="360" y="300"/>
                </a:lnTo>
                <a:lnTo>
                  <a:pt x="360" y="180"/>
                </a:lnTo>
                <a:lnTo>
                  <a:pt x="360" y="60"/>
                </a:lnTo>
                <a:lnTo>
                  <a:pt x="360" y="165"/>
                </a:lnTo>
                <a:lnTo>
                  <a:pt x="360" y="285"/>
                </a:lnTo>
                <a:lnTo>
                  <a:pt x="360" y="435"/>
                </a:lnTo>
                <a:lnTo>
                  <a:pt x="360" y="585"/>
                </a:lnTo>
                <a:lnTo>
                  <a:pt x="376" y="675"/>
                </a:lnTo>
                <a:lnTo>
                  <a:pt x="360" y="585"/>
                </a:lnTo>
                <a:lnTo>
                  <a:pt x="360" y="435"/>
                </a:lnTo>
                <a:lnTo>
                  <a:pt x="360" y="255"/>
                </a:lnTo>
                <a:lnTo>
                  <a:pt x="360" y="135"/>
                </a:lnTo>
                <a:lnTo>
                  <a:pt x="360" y="45"/>
                </a:lnTo>
                <a:lnTo>
                  <a:pt x="360" y="195"/>
                </a:lnTo>
                <a:lnTo>
                  <a:pt x="360" y="315"/>
                </a:lnTo>
                <a:lnTo>
                  <a:pt x="360" y="405"/>
                </a:lnTo>
                <a:lnTo>
                  <a:pt x="360" y="330"/>
                </a:lnTo>
                <a:lnTo>
                  <a:pt x="360" y="180"/>
                </a:lnTo>
                <a:lnTo>
                  <a:pt x="360" y="90"/>
                </a:lnTo>
                <a:lnTo>
                  <a:pt x="360" y="165"/>
                </a:lnTo>
                <a:lnTo>
                  <a:pt x="376" y="285"/>
                </a:lnTo>
                <a:lnTo>
                  <a:pt x="376" y="405"/>
                </a:lnTo>
                <a:lnTo>
                  <a:pt x="376" y="495"/>
                </a:lnTo>
                <a:lnTo>
                  <a:pt x="360" y="405"/>
                </a:lnTo>
                <a:lnTo>
                  <a:pt x="360" y="255"/>
                </a:lnTo>
                <a:lnTo>
                  <a:pt x="360" y="105"/>
                </a:lnTo>
                <a:lnTo>
                  <a:pt x="360" y="60"/>
                </a:lnTo>
                <a:lnTo>
                  <a:pt x="393" y="195"/>
                </a:lnTo>
                <a:lnTo>
                  <a:pt x="409" y="315"/>
                </a:lnTo>
                <a:lnTo>
                  <a:pt x="409" y="465"/>
                </a:lnTo>
                <a:lnTo>
                  <a:pt x="415" y="480"/>
                </a:lnTo>
                <a:lnTo>
                  <a:pt x="415" y="576"/>
                </a:lnTo>
                <a:lnTo>
                  <a:pt x="409" y="615"/>
                </a:lnTo>
                <a:lnTo>
                  <a:pt x="409" y="570"/>
                </a:lnTo>
                <a:lnTo>
                  <a:pt x="409" y="420"/>
                </a:lnTo>
                <a:lnTo>
                  <a:pt x="409" y="270"/>
                </a:lnTo>
                <a:lnTo>
                  <a:pt x="415" y="144"/>
                </a:lnTo>
                <a:lnTo>
                  <a:pt x="441" y="255"/>
                </a:lnTo>
                <a:lnTo>
                  <a:pt x="458" y="315"/>
                </a:lnTo>
                <a:lnTo>
                  <a:pt x="458" y="180"/>
                </a:lnTo>
                <a:lnTo>
                  <a:pt x="458" y="90"/>
                </a:lnTo>
                <a:lnTo>
                  <a:pt x="458" y="45"/>
                </a:lnTo>
                <a:lnTo>
                  <a:pt x="490" y="165"/>
                </a:lnTo>
                <a:lnTo>
                  <a:pt x="506" y="285"/>
                </a:lnTo>
                <a:lnTo>
                  <a:pt x="506" y="375"/>
                </a:lnTo>
                <a:lnTo>
                  <a:pt x="506" y="420"/>
                </a:lnTo>
                <a:lnTo>
                  <a:pt x="490" y="315"/>
                </a:lnTo>
                <a:lnTo>
                  <a:pt x="490" y="195"/>
                </a:lnTo>
                <a:lnTo>
                  <a:pt x="474" y="105"/>
                </a:lnTo>
                <a:lnTo>
                  <a:pt x="474" y="60"/>
                </a:lnTo>
                <a:lnTo>
                  <a:pt x="474" y="195"/>
                </a:lnTo>
                <a:lnTo>
                  <a:pt x="474" y="345"/>
                </a:lnTo>
                <a:lnTo>
                  <a:pt x="474" y="495"/>
                </a:lnTo>
                <a:lnTo>
                  <a:pt x="474" y="585"/>
                </a:lnTo>
                <a:lnTo>
                  <a:pt x="458" y="495"/>
                </a:lnTo>
                <a:lnTo>
                  <a:pt x="458" y="345"/>
                </a:lnTo>
                <a:lnTo>
                  <a:pt x="458" y="165"/>
                </a:lnTo>
                <a:lnTo>
                  <a:pt x="458" y="75"/>
                </a:lnTo>
                <a:lnTo>
                  <a:pt x="490" y="210"/>
                </a:lnTo>
                <a:lnTo>
                  <a:pt x="490" y="330"/>
                </a:lnTo>
                <a:lnTo>
                  <a:pt x="506" y="420"/>
                </a:lnTo>
                <a:lnTo>
                  <a:pt x="490" y="270"/>
                </a:lnTo>
                <a:lnTo>
                  <a:pt x="490" y="150"/>
                </a:lnTo>
                <a:lnTo>
                  <a:pt x="523" y="285"/>
                </a:lnTo>
                <a:lnTo>
                  <a:pt x="523" y="405"/>
                </a:lnTo>
                <a:lnTo>
                  <a:pt x="523" y="450"/>
                </a:lnTo>
                <a:lnTo>
                  <a:pt x="506" y="360"/>
                </a:lnTo>
                <a:lnTo>
                  <a:pt x="506" y="210"/>
                </a:lnTo>
                <a:lnTo>
                  <a:pt x="506" y="120"/>
                </a:lnTo>
                <a:lnTo>
                  <a:pt x="539" y="255"/>
                </a:lnTo>
                <a:lnTo>
                  <a:pt x="539" y="375"/>
                </a:lnTo>
                <a:lnTo>
                  <a:pt x="539" y="465"/>
                </a:lnTo>
                <a:lnTo>
                  <a:pt x="539" y="390"/>
                </a:lnTo>
                <a:lnTo>
                  <a:pt x="539" y="240"/>
                </a:lnTo>
                <a:lnTo>
                  <a:pt x="539" y="120"/>
                </a:lnTo>
                <a:lnTo>
                  <a:pt x="539" y="30"/>
                </a:lnTo>
                <a:lnTo>
                  <a:pt x="555" y="165"/>
                </a:lnTo>
                <a:lnTo>
                  <a:pt x="555" y="285"/>
                </a:lnTo>
                <a:lnTo>
                  <a:pt x="555" y="405"/>
                </a:lnTo>
                <a:lnTo>
                  <a:pt x="555" y="495"/>
                </a:lnTo>
                <a:lnTo>
                  <a:pt x="555" y="360"/>
                </a:lnTo>
                <a:lnTo>
                  <a:pt x="555" y="240"/>
                </a:lnTo>
                <a:lnTo>
                  <a:pt x="555" y="90"/>
                </a:lnTo>
                <a:lnTo>
                  <a:pt x="555" y="0"/>
                </a:lnTo>
                <a:lnTo>
                  <a:pt x="571" y="45"/>
                </a:lnTo>
                <a:lnTo>
                  <a:pt x="588" y="165"/>
                </a:lnTo>
                <a:lnTo>
                  <a:pt x="588" y="255"/>
                </a:lnTo>
                <a:lnTo>
                  <a:pt x="588" y="345"/>
                </a:lnTo>
                <a:lnTo>
                  <a:pt x="555" y="225"/>
                </a:lnTo>
                <a:lnTo>
                  <a:pt x="539" y="105"/>
                </a:lnTo>
                <a:lnTo>
                  <a:pt x="571" y="255"/>
                </a:lnTo>
                <a:lnTo>
                  <a:pt x="571" y="345"/>
                </a:lnTo>
                <a:lnTo>
                  <a:pt x="571" y="435"/>
                </a:lnTo>
                <a:lnTo>
                  <a:pt x="555" y="390"/>
                </a:lnTo>
                <a:lnTo>
                  <a:pt x="539" y="34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9" name="Freeform 23"/>
          <p:cNvSpPr>
            <a:spLocks/>
          </p:cNvSpPr>
          <p:nvPr/>
        </p:nvSpPr>
        <p:spPr bwMode="auto">
          <a:xfrm>
            <a:off x="722313" y="4405313"/>
            <a:ext cx="1935162" cy="430212"/>
          </a:xfrm>
          <a:custGeom>
            <a:avLst/>
            <a:gdLst>
              <a:gd name="T0" fmla="*/ 2147483647 w 1219"/>
              <a:gd name="T1" fmla="*/ 2147483647 h 271"/>
              <a:gd name="T2" fmla="*/ 0 w 1219"/>
              <a:gd name="T3" fmla="*/ 2147483647 h 271"/>
              <a:gd name="T4" fmla="*/ 2147483647 w 1219"/>
              <a:gd name="T5" fmla="*/ 2147483647 h 271"/>
              <a:gd name="T6" fmla="*/ 2147483647 w 1219"/>
              <a:gd name="T7" fmla="*/ 2147483647 h 271"/>
              <a:gd name="T8" fmla="*/ 2147483647 w 1219"/>
              <a:gd name="T9" fmla="*/ 0 h 271"/>
              <a:gd name="T10" fmla="*/ 2147483647 w 1219"/>
              <a:gd name="T11" fmla="*/ 2147483647 h 271"/>
              <a:gd name="T12" fmla="*/ 2147483647 w 1219"/>
              <a:gd name="T13" fmla="*/ 2147483647 h 271"/>
              <a:gd name="T14" fmla="*/ 2147483647 w 1219"/>
              <a:gd name="T15" fmla="*/ 2147483647 h 271"/>
              <a:gd name="T16" fmla="*/ 2147483647 w 1219"/>
              <a:gd name="T17" fmla="*/ 2147483647 h 271"/>
              <a:gd name="T18" fmla="*/ 2147483647 w 1219"/>
              <a:gd name="T19" fmla="*/ 2147483647 h 271"/>
              <a:gd name="T20" fmla="*/ 2147483647 w 1219"/>
              <a:gd name="T21" fmla="*/ 2147483647 h 271"/>
              <a:gd name="T22" fmla="*/ 2147483647 w 1219"/>
              <a:gd name="T23" fmla="*/ 2147483647 h 271"/>
              <a:gd name="T24" fmla="*/ 2147483647 w 1219"/>
              <a:gd name="T25" fmla="*/ 2147483647 h 271"/>
              <a:gd name="T26" fmla="*/ 2147483647 w 1219"/>
              <a:gd name="T27" fmla="*/ 2147483647 h 271"/>
              <a:gd name="T28" fmla="*/ 2147483647 w 1219"/>
              <a:gd name="T29" fmla="*/ 2147483647 h 271"/>
              <a:gd name="T30" fmla="*/ 2147483647 w 1219"/>
              <a:gd name="T31" fmla="*/ 2147483647 h 271"/>
              <a:gd name="T32" fmla="*/ 2147483647 w 1219"/>
              <a:gd name="T33" fmla="*/ 2147483647 h 271"/>
              <a:gd name="T34" fmla="*/ 2147483647 w 1219"/>
              <a:gd name="T35" fmla="*/ 2147483647 h 271"/>
              <a:gd name="T36" fmla="*/ 2147483647 w 1219"/>
              <a:gd name="T37" fmla="*/ 2147483647 h 271"/>
              <a:gd name="T38" fmla="*/ 2147483647 w 1219"/>
              <a:gd name="T39" fmla="*/ 2147483647 h 271"/>
              <a:gd name="T40" fmla="*/ 2147483647 w 1219"/>
              <a:gd name="T41" fmla="*/ 2147483647 h 271"/>
              <a:gd name="T42" fmla="*/ 2147483647 w 1219"/>
              <a:gd name="T43" fmla="*/ 2147483647 h 271"/>
              <a:gd name="T44" fmla="*/ 2147483647 w 1219"/>
              <a:gd name="T45" fmla="*/ 2147483647 h 271"/>
              <a:gd name="T46" fmla="*/ 2147483647 w 1219"/>
              <a:gd name="T47" fmla="*/ 2147483647 h 271"/>
              <a:gd name="T48" fmla="*/ 2147483647 w 1219"/>
              <a:gd name="T49" fmla="*/ 2147483647 h 271"/>
              <a:gd name="T50" fmla="*/ 2147483647 w 1219"/>
              <a:gd name="T51" fmla="*/ 2147483647 h 271"/>
              <a:gd name="T52" fmla="*/ 2147483647 w 1219"/>
              <a:gd name="T53" fmla="*/ 2147483647 h 271"/>
              <a:gd name="T54" fmla="*/ 2147483647 w 1219"/>
              <a:gd name="T55" fmla="*/ 2147483647 h 271"/>
              <a:gd name="T56" fmla="*/ 2147483647 w 1219"/>
              <a:gd name="T57" fmla="*/ 2147483647 h 271"/>
              <a:gd name="T58" fmla="*/ 2147483647 w 1219"/>
              <a:gd name="T59" fmla="*/ 2147483647 h 271"/>
              <a:gd name="T60" fmla="*/ 2147483647 w 1219"/>
              <a:gd name="T61" fmla="*/ 2147483647 h 271"/>
              <a:gd name="T62" fmla="*/ 2147483647 w 1219"/>
              <a:gd name="T63" fmla="*/ 2147483647 h 271"/>
              <a:gd name="T64" fmla="*/ 2147483647 w 1219"/>
              <a:gd name="T65" fmla="*/ 2147483647 h 271"/>
              <a:gd name="T66" fmla="*/ 2147483647 w 1219"/>
              <a:gd name="T67" fmla="*/ 2147483647 h 271"/>
              <a:gd name="T68" fmla="*/ 2147483647 w 1219"/>
              <a:gd name="T69" fmla="*/ 2147483647 h 271"/>
              <a:gd name="T70" fmla="*/ 2147483647 w 1219"/>
              <a:gd name="T71" fmla="*/ 2147483647 h 271"/>
              <a:gd name="T72" fmla="*/ 2147483647 w 1219"/>
              <a:gd name="T73" fmla="*/ 2147483647 h 271"/>
              <a:gd name="T74" fmla="*/ 2147483647 w 1219"/>
              <a:gd name="T75" fmla="*/ 2147483647 h 271"/>
              <a:gd name="T76" fmla="*/ 2147483647 w 1219"/>
              <a:gd name="T77" fmla="*/ 2147483647 h 271"/>
              <a:gd name="T78" fmla="*/ 2147483647 w 1219"/>
              <a:gd name="T79" fmla="*/ 2147483647 h 271"/>
              <a:gd name="T80" fmla="*/ 2147483647 w 1219"/>
              <a:gd name="T81" fmla="*/ 2147483647 h 271"/>
              <a:gd name="T82" fmla="*/ 2147483647 w 1219"/>
              <a:gd name="T83" fmla="*/ 2147483647 h 271"/>
              <a:gd name="T84" fmla="*/ 2147483647 w 1219"/>
              <a:gd name="T85" fmla="*/ 2147483647 h 271"/>
              <a:gd name="T86" fmla="*/ 2147483647 w 1219"/>
              <a:gd name="T87" fmla="*/ 2147483647 h 271"/>
              <a:gd name="T88" fmla="*/ 2147483647 w 1219"/>
              <a:gd name="T89" fmla="*/ 2147483647 h 271"/>
              <a:gd name="T90" fmla="*/ 2147483647 w 1219"/>
              <a:gd name="T91" fmla="*/ 2147483647 h 271"/>
              <a:gd name="T92" fmla="*/ 2147483647 w 1219"/>
              <a:gd name="T93" fmla="*/ 2147483647 h 271"/>
              <a:gd name="T94" fmla="*/ 2147483647 w 1219"/>
              <a:gd name="T95" fmla="*/ 2147483647 h 271"/>
              <a:gd name="T96" fmla="*/ 2147483647 w 1219"/>
              <a:gd name="T97" fmla="*/ 2147483647 h 271"/>
              <a:gd name="T98" fmla="*/ 2147483647 w 1219"/>
              <a:gd name="T99" fmla="*/ 2147483647 h 271"/>
              <a:gd name="T100" fmla="*/ 2147483647 w 1219"/>
              <a:gd name="T101" fmla="*/ 2147483647 h 271"/>
              <a:gd name="T102" fmla="*/ 2147483647 w 1219"/>
              <a:gd name="T103" fmla="*/ 2147483647 h 271"/>
              <a:gd name="T104" fmla="*/ 2147483647 w 1219"/>
              <a:gd name="T105" fmla="*/ 2147483647 h 2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9" h="271">
                <a:moveTo>
                  <a:pt x="12" y="201"/>
                </a:moveTo>
                <a:lnTo>
                  <a:pt x="0" y="135"/>
                </a:lnTo>
                <a:lnTo>
                  <a:pt x="16" y="90"/>
                </a:lnTo>
                <a:lnTo>
                  <a:pt x="16" y="45"/>
                </a:lnTo>
                <a:lnTo>
                  <a:pt x="32" y="0"/>
                </a:lnTo>
                <a:lnTo>
                  <a:pt x="81" y="15"/>
                </a:lnTo>
                <a:lnTo>
                  <a:pt x="97" y="60"/>
                </a:lnTo>
                <a:lnTo>
                  <a:pt x="113" y="105"/>
                </a:lnTo>
                <a:lnTo>
                  <a:pt x="113" y="150"/>
                </a:lnTo>
                <a:lnTo>
                  <a:pt x="129" y="195"/>
                </a:lnTo>
                <a:lnTo>
                  <a:pt x="162" y="240"/>
                </a:lnTo>
                <a:lnTo>
                  <a:pt x="211" y="240"/>
                </a:lnTo>
                <a:lnTo>
                  <a:pt x="259" y="240"/>
                </a:lnTo>
                <a:lnTo>
                  <a:pt x="308" y="255"/>
                </a:lnTo>
                <a:lnTo>
                  <a:pt x="324" y="210"/>
                </a:lnTo>
                <a:lnTo>
                  <a:pt x="324" y="165"/>
                </a:lnTo>
                <a:lnTo>
                  <a:pt x="324" y="120"/>
                </a:lnTo>
                <a:lnTo>
                  <a:pt x="324" y="75"/>
                </a:lnTo>
                <a:lnTo>
                  <a:pt x="324" y="30"/>
                </a:lnTo>
                <a:lnTo>
                  <a:pt x="373" y="15"/>
                </a:lnTo>
                <a:lnTo>
                  <a:pt x="389" y="60"/>
                </a:lnTo>
                <a:lnTo>
                  <a:pt x="406" y="105"/>
                </a:lnTo>
                <a:lnTo>
                  <a:pt x="438" y="150"/>
                </a:lnTo>
                <a:lnTo>
                  <a:pt x="454" y="195"/>
                </a:lnTo>
                <a:lnTo>
                  <a:pt x="470" y="240"/>
                </a:lnTo>
                <a:lnTo>
                  <a:pt x="519" y="255"/>
                </a:lnTo>
                <a:lnTo>
                  <a:pt x="568" y="240"/>
                </a:lnTo>
                <a:lnTo>
                  <a:pt x="617" y="240"/>
                </a:lnTo>
                <a:lnTo>
                  <a:pt x="665" y="255"/>
                </a:lnTo>
                <a:lnTo>
                  <a:pt x="665" y="210"/>
                </a:lnTo>
                <a:lnTo>
                  <a:pt x="682" y="165"/>
                </a:lnTo>
                <a:lnTo>
                  <a:pt x="682" y="120"/>
                </a:lnTo>
                <a:lnTo>
                  <a:pt x="682" y="75"/>
                </a:lnTo>
                <a:lnTo>
                  <a:pt x="698" y="30"/>
                </a:lnTo>
                <a:lnTo>
                  <a:pt x="714" y="75"/>
                </a:lnTo>
                <a:lnTo>
                  <a:pt x="763" y="105"/>
                </a:lnTo>
                <a:lnTo>
                  <a:pt x="779" y="150"/>
                </a:lnTo>
                <a:lnTo>
                  <a:pt x="795" y="195"/>
                </a:lnTo>
                <a:lnTo>
                  <a:pt x="812" y="240"/>
                </a:lnTo>
                <a:lnTo>
                  <a:pt x="860" y="270"/>
                </a:lnTo>
                <a:lnTo>
                  <a:pt x="909" y="270"/>
                </a:lnTo>
                <a:lnTo>
                  <a:pt x="958" y="270"/>
                </a:lnTo>
                <a:lnTo>
                  <a:pt x="1006" y="240"/>
                </a:lnTo>
                <a:lnTo>
                  <a:pt x="1006" y="195"/>
                </a:lnTo>
                <a:lnTo>
                  <a:pt x="1006" y="150"/>
                </a:lnTo>
                <a:lnTo>
                  <a:pt x="1006" y="105"/>
                </a:lnTo>
                <a:lnTo>
                  <a:pt x="1055" y="105"/>
                </a:lnTo>
                <a:lnTo>
                  <a:pt x="1088" y="150"/>
                </a:lnTo>
                <a:lnTo>
                  <a:pt x="1088" y="195"/>
                </a:lnTo>
                <a:lnTo>
                  <a:pt x="1120" y="240"/>
                </a:lnTo>
                <a:lnTo>
                  <a:pt x="1169" y="255"/>
                </a:lnTo>
                <a:lnTo>
                  <a:pt x="1218" y="255"/>
                </a:lnTo>
                <a:lnTo>
                  <a:pt x="1218" y="21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0" name="Rectangle 24"/>
          <p:cNvSpPr>
            <a:spLocks noChangeArrowheads="1"/>
          </p:cNvSpPr>
          <p:nvPr/>
        </p:nvSpPr>
        <p:spPr bwMode="auto">
          <a:xfrm>
            <a:off x="6007100" y="4403725"/>
            <a:ext cx="2155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LPC parameters</a:t>
            </a:r>
          </a:p>
        </p:txBody>
      </p:sp>
      <p:sp>
        <p:nvSpPr>
          <p:cNvPr id="26651" name="Rectangle 25"/>
          <p:cNvSpPr>
            <a:spLocks noChangeArrowheads="1"/>
          </p:cNvSpPr>
          <p:nvPr/>
        </p:nvSpPr>
        <p:spPr bwMode="auto">
          <a:xfrm>
            <a:off x="5795963" y="4959350"/>
            <a:ext cx="2273300" cy="977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6652" name="Rectangle 26"/>
          <p:cNvSpPr>
            <a:spLocks noChangeArrowheads="1"/>
          </p:cNvSpPr>
          <p:nvPr/>
        </p:nvSpPr>
        <p:spPr bwMode="auto">
          <a:xfrm>
            <a:off x="5926138" y="4937125"/>
            <a:ext cx="1911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Time varying </a:t>
            </a:r>
          </a:p>
          <a:p>
            <a:pPr>
              <a:spcBef>
                <a:spcPct val="0"/>
              </a:spcBef>
              <a:buClrTx/>
              <a:buSzTx/>
              <a:buFontTx/>
              <a:buNone/>
            </a:pPr>
            <a:r>
              <a:rPr lang="en-US" altLang="zh-TW" sz="2400">
                <a:latin typeface="Times New Roman" pitchFamily="18" charset="0"/>
              </a:rPr>
              <a:t>digital filter</a:t>
            </a:r>
          </a:p>
        </p:txBody>
      </p:sp>
      <p:sp>
        <p:nvSpPr>
          <p:cNvPr id="26653" name="Text Box 27"/>
          <p:cNvSpPr txBox="1">
            <a:spLocks noChangeArrowheads="1"/>
          </p:cNvSpPr>
          <p:nvPr/>
        </p:nvSpPr>
        <p:spPr bwMode="auto">
          <a:xfrm>
            <a:off x="746125" y="3786188"/>
            <a:ext cx="213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Glottal excitation</a:t>
            </a:r>
          </a:p>
          <a:p>
            <a:pPr>
              <a:spcBef>
                <a:spcPct val="0"/>
              </a:spcBef>
              <a:buClrTx/>
              <a:buSzTx/>
              <a:buFontTx/>
              <a:buNone/>
            </a:pPr>
            <a:r>
              <a:rPr lang="en-US" altLang="en-US" sz="1800"/>
              <a:t>for vowel</a:t>
            </a:r>
          </a:p>
        </p:txBody>
      </p:sp>
      <p:pic>
        <p:nvPicPr>
          <p:cNvPr id="26654" name="Picture 12" descr="http://home.hib.no/al/engelsk/seksjon/SOFF-MASTER/ill0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1490663"/>
            <a:ext cx="16049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5" name="TextBox 1"/>
          <p:cNvSpPr txBox="1">
            <a:spLocks noChangeArrowheads="1"/>
          </p:cNvSpPr>
          <p:nvPr/>
        </p:nvSpPr>
        <p:spPr bwMode="auto">
          <a:xfrm>
            <a:off x="7165975" y="3167063"/>
            <a:ext cx="2667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400"/>
              <a:t>http://home.hib.no/al/engelsk/seksjon/SOFF-MASTER/ill061.gif</a:t>
            </a:r>
          </a:p>
          <a:p>
            <a:pPr>
              <a:spcBef>
                <a:spcPct val="0"/>
              </a:spcBef>
              <a:buClrTx/>
              <a:buSzTx/>
              <a:buFontTx/>
              <a:buNone/>
            </a:pPr>
            <a:endParaRPr lang="en-US" altLang="en-US" sz="1800"/>
          </a:p>
        </p:txBody>
      </p:sp>
      <p:sp>
        <p:nvSpPr>
          <p:cNvPr id="4" name="Footer Placeholder 3">
            <a:extLst>
              <a:ext uri="{FF2B5EF4-FFF2-40B4-BE49-F238E27FC236}">
                <a16:creationId xmlns:a16="http://schemas.microsoft.com/office/drawing/2014/main" id="{B334640B-A14A-414A-9683-D13C223D396D}"/>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C6AFF5F6-C921-4C3B-9AB3-5D0CF58129C8}"/>
              </a:ext>
            </a:extLst>
          </p:cNvPr>
          <p:cNvSpPr>
            <a:spLocks noGrp="1"/>
          </p:cNvSpPr>
          <p:nvPr>
            <p:ph type="sldNum" sz="quarter" idx="12"/>
          </p:nvPr>
        </p:nvSpPr>
        <p:spPr/>
        <p:txBody>
          <a:bodyPr/>
          <a:lstStyle/>
          <a:p>
            <a:fld id="{65CE2D6C-B8FF-4830-ACC3-164BA4934954}"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Example of a Consonant and Vowel</a:t>
            </a:r>
            <a:br>
              <a:rPr lang="en-US" altLang="en-US"/>
            </a:br>
            <a:r>
              <a:rPr lang="en-US" altLang="en-US" sz="2000"/>
              <a:t>Sound file : http://www.cse.cuhk.edu.hk/~khwong/www2/cmsc5707/sar1.wav</a:t>
            </a:r>
          </a:p>
        </p:txBody>
      </p:sp>
      <p:sp>
        <p:nvSpPr>
          <p:cNvPr id="27651" name="Text Placeholder 6"/>
          <p:cNvSpPr>
            <a:spLocks noGrp="1"/>
          </p:cNvSpPr>
          <p:nvPr>
            <p:ph type="body" idx="1"/>
          </p:nvPr>
        </p:nvSpPr>
        <p:spPr>
          <a:xfrm>
            <a:off x="495300" y="1535113"/>
            <a:ext cx="8342313" cy="369887"/>
          </a:xfrm>
        </p:spPr>
        <p:txBody>
          <a:bodyPr>
            <a:normAutofit fontScale="92500" lnSpcReduction="20000"/>
          </a:bodyPr>
          <a:lstStyle/>
          <a:p>
            <a:r>
              <a:rPr lang="en-US" altLang="en-US"/>
              <a:t>The sound of ‘sar’ (沙) in Cantonese </a:t>
            </a:r>
          </a:p>
        </p:txBody>
      </p:sp>
      <p:sp>
        <p:nvSpPr>
          <p:cNvPr id="27652" name="Content Placeholder 2"/>
          <p:cNvSpPr>
            <a:spLocks noGrp="1"/>
          </p:cNvSpPr>
          <p:nvPr>
            <p:ph sz="half" idx="2"/>
          </p:nvPr>
        </p:nvSpPr>
        <p:spPr>
          <a:xfrm>
            <a:off x="495300" y="1905000"/>
            <a:ext cx="4375150" cy="4221163"/>
          </a:xfrm>
        </p:spPr>
        <p:txBody>
          <a:bodyPr/>
          <a:lstStyle/>
          <a:p>
            <a:r>
              <a:rPr lang="en-US" altLang="en-US" sz="1400"/>
              <a:t>The sampling frequency is 22050 Hz, so the duration is 2x10</a:t>
            </a:r>
            <a:r>
              <a:rPr lang="en-US" altLang="en-US" sz="1400" baseline="30000"/>
              <a:t>4</a:t>
            </a:r>
            <a:r>
              <a:rPr lang="en-US" altLang="en-US" sz="1400"/>
              <a:t>x(1/22050)=0.9070 seconds. </a:t>
            </a:r>
          </a:p>
          <a:p>
            <a:r>
              <a:rPr lang="en-US" altLang="en-US" sz="1400"/>
              <a:t>By inspection, the consonant ‘s’ is roughly from 0.2x10</a:t>
            </a:r>
            <a:r>
              <a:rPr lang="en-US" altLang="en-US" sz="1400" baseline="30000"/>
              <a:t>4</a:t>
            </a:r>
            <a:r>
              <a:rPr lang="en-US" altLang="en-US" sz="1400"/>
              <a:t> samples to 0.6 x10</a:t>
            </a:r>
            <a:r>
              <a:rPr lang="en-US" altLang="en-US" sz="1400" baseline="30000"/>
              <a:t>4</a:t>
            </a:r>
            <a:r>
              <a:rPr lang="en-US" altLang="en-US" sz="1400"/>
              <a:t>samples. </a:t>
            </a:r>
          </a:p>
          <a:p>
            <a:r>
              <a:rPr lang="en-US" altLang="en-US" sz="1400"/>
              <a:t>The vowel ‘ar’ is from 0.62 x10</a:t>
            </a:r>
            <a:r>
              <a:rPr lang="en-US" altLang="en-US" sz="1400" baseline="30000"/>
              <a:t>4</a:t>
            </a:r>
            <a:r>
              <a:rPr lang="en-US" altLang="en-US" sz="1400"/>
              <a:t> samples to 1.2 2x10</a:t>
            </a:r>
            <a:r>
              <a:rPr lang="en-US" altLang="en-US" sz="1400" baseline="30000"/>
              <a:t>4</a:t>
            </a:r>
            <a:r>
              <a:rPr lang="en-US" altLang="en-US" sz="1400"/>
              <a:t> samples. </a:t>
            </a:r>
          </a:p>
          <a:p>
            <a:r>
              <a:rPr lang="en-US" altLang="en-US" sz="1400"/>
              <a:t>The lower diagram shows a 20ms (which is (20/1000)/(1/22050)=441=samples) segment (vowel sound ‘ar’) taken from the middle (from the location at the 1x10</a:t>
            </a:r>
            <a:r>
              <a:rPr lang="en-US" altLang="en-US" sz="1400" baseline="30000"/>
              <a:t>4</a:t>
            </a:r>
            <a:r>
              <a:rPr lang="en-US" altLang="en-US" sz="1400"/>
              <a:t> </a:t>
            </a:r>
            <a:r>
              <a:rPr lang="en-US" altLang="en-US" sz="1400" baseline="30000"/>
              <a:t>th</a:t>
            </a:r>
            <a:r>
              <a:rPr lang="en-US" altLang="en-US" sz="1400"/>
              <a:t> sample) of the sound.</a:t>
            </a:r>
          </a:p>
          <a:p>
            <a:r>
              <a:rPr lang="en-US" altLang="en-US" sz="1000">
                <a:hlinkClick r:id="rId2"/>
              </a:rPr>
              <a:t>%Sound source is from http://www.cse.cuhk.edu.hk/~khwong/www2/cmsc5707/sar1.wav</a:t>
            </a:r>
            <a:endParaRPr lang="en-US" altLang="en-US" sz="1000"/>
          </a:p>
          <a:p>
            <a:r>
              <a:rPr lang="en-US" altLang="en-US" sz="1000"/>
              <a:t>[x,fs]=wavread('sar1.wav'); %Matlab source to produce plots</a:t>
            </a:r>
          </a:p>
          <a:p>
            <a:r>
              <a:rPr lang="en-US" altLang="en-US" sz="1000"/>
              <a:t>fs % so period =1/fs, during of 20ms is 20/1000</a:t>
            </a:r>
          </a:p>
          <a:p>
            <a:r>
              <a:rPr lang="en-US" altLang="en-US" sz="1000"/>
              <a:t>%for 20ms you need to have n20ms=(20/1000)/(1/fs)</a:t>
            </a:r>
          </a:p>
          <a:p>
            <a:r>
              <a:rPr lang="en-US" altLang="en-US" sz="1000"/>
              <a:t>n20ms=(20/1000)/(1/fs) %20 ms samples</a:t>
            </a:r>
          </a:p>
          <a:p>
            <a:r>
              <a:rPr lang="en-US" altLang="en-US" sz="1000"/>
              <a:t>len=length(x)</a:t>
            </a:r>
          </a:p>
          <a:p>
            <a:r>
              <a:rPr lang="en-US" altLang="en-US" sz="1000"/>
              <a:t>figure(1),clf, subplot(2,1,1),plot(x)</a:t>
            </a:r>
          </a:p>
          <a:p>
            <a:r>
              <a:rPr lang="en-US" altLang="en-US" sz="1000"/>
              <a:t>subplot(2,1,2),T1=round(len/2); %starting point</a:t>
            </a:r>
          </a:p>
          <a:p>
            <a:r>
              <a:rPr lang="en-US" altLang="en-US" sz="1000"/>
              <a:t>plot(x(T1:T1+n20ms))</a:t>
            </a:r>
          </a:p>
          <a:p>
            <a:endParaRPr lang="en-US" altLang="en-US" sz="1400"/>
          </a:p>
          <a:p>
            <a:endParaRPr lang="en-US" altLang="en-US" sz="1400"/>
          </a:p>
          <a:p>
            <a:endParaRPr lang="en-US" altLang="en-US"/>
          </a:p>
        </p:txBody>
      </p:sp>
      <p:sp>
        <p:nvSpPr>
          <p:cNvPr id="27653" name="Text Placeholder 7"/>
          <p:cNvSpPr>
            <a:spLocks noGrp="1"/>
          </p:cNvSpPr>
          <p:nvPr>
            <p:ph type="body" sz="quarter" idx="3"/>
          </p:nvPr>
        </p:nvSpPr>
        <p:spPr>
          <a:xfrm>
            <a:off x="5030788" y="1535113"/>
            <a:ext cx="4797425" cy="639762"/>
          </a:xfrm>
        </p:spPr>
        <p:txBody>
          <a:bodyPr/>
          <a:lstStyle/>
          <a:p>
            <a:r>
              <a:rPr lang="en-US" altLang="en-US"/>
              <a:t> </a:t>
            </a:r>
          </a:p>
        </p:txBody>
      </p:sp>
      <p:sp>
        <p:nvSpPr>
          <p:cNvPr id="27654" name="Content Placeholder 8"/>
          <p:cNvSpPr>
            <a:spLocks noGrp="1"/>
          </p:cNvSpPr>
          <p:nvPr>
            <p:ph sz="quarter" idx="4"/>
          </p:nvPr>
        </p:nvSpPr>
        <p:spPr>
          <a:xfrm>
            <a:off x="5030788" y="2174875"/>
            <a:ext cx="4872037" cy="3951288"/>
          </a:xfrm>
        </p:spPr>
        <p:txBody>
          <a:bodyPr/>
          <a:lstStyle/>
          <a:p>
            <a:r>
              <a:rPr lang="en-US" altLang="en-US"/>
              <a:t>Consonant (s), Vowel(ar)</a:t>
            </a:r>
          </a:p>
          <a:p>
            <a:endParaRPr lang="en-US" altLang="en-US"/>
          </a:p>
        </p:txBody>
      </p:sp>
      <p:pic>
        <p:nvPicPr>
          <p:cNvPr id="276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13" y="26670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Oval 9"/>
          <p:cNvSpPr>
            <a:spLocks noChangeArrowheads="1"/>
          </p:cNvSpPr>
          <p:nvPr/>
        </p:nvSpPr>
        <p:spPr bwMode="auto">
          <a:xfrm>
            <a:off x="5865813" y="3124200"/>
            <a:ext cx="685800" cy="1066800"/>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7659" name="Oval 11"/>
          <p:cNvSpPr>
            <a:spLocks noChangeArrowheads="1"/>
          </p:cNvSpPr>
          <p:nvPr/>
        </p:nvSpPr>
        <p:spPr bwMode="auto">
          <a:xfrm>
            <a:off x="6542088" y="3136900"/>
            <a:ext cx="1600200" cy="1066800"/>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cxnSp>
        <p:nvCxnSpPr>
          <p:cNvPr id="27660" name="Straight Arrow Connector 13"/>
          <p:cNvCxnSpPr>
            <a:cxnSpLocks noChangeShapeType="1"/>
          </p:cNvCxnSpPr>
          <p:nvPr/>
        </p:nvCxnSpPr>
        <p:spPr bwMode="auto">
          <a:xfrm>
            <a:off x="5865813" y="2514600"/>
            <a:ext cx="228600" cy="6223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1" name="Straight Arrow Connector 15"/>
          <p:cNvCxnSpPr>
            <a:cxnSpLocks noChangeShapeType="1"/>
          </p:cNvCxnSpPr>
          <p:nvPr/>
        </p:nvCxnSpPr>
        <p:spPr bwMode="auto">
          <a:xfrm flipH="1">
            <a:off x="7958138" y="2590800"/>
            <a:ext cx="671512" cy="715963"/>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2" name="Rectangle 18"/>
          <p:cNvSpPr>
            <a:spLocks noChangeArrowheads="1"/>
          </p:cNvSpPr>
          <p:nvPr/>
        </p:nvSpPr>
        <p:spPr bwMode="auto">
          <a:xfrm>
            <a:off x="608012" y="4204330"/>
            <a:ext cx="4114800" cy="220980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7663" name="TextBox 21"/>
          <p:cNvSpPr txBox="1">
            <a:spLocks noChangeArrowheads="1"/>
          </p:cNvSpPr>
          <p:nvPr/>
        </p:nvSpPr>
        <p:spPr bwMode="auto">
          <a:xfrm>
            <a:off x="7608888" y="4648200"/>
            <a:ext cx="2039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The vowel </a:t>
            </a:r>
          </a:p>
          <a:p>
            <a:pPr>
              <a:spcBef>
                <a:spcPct val="0"/>
              </a:spcBef>
              <a:buClrTx/>
              <a:buSzTx/>
              <a:buFontTx/>
              <a:buNone/>
            </a:pPr>
            <a:r>
              <a:rPr lang="en-US" altLang="en-US" sz="1800" dirty="0"/>
              <a:t>wave is periodic</a:t>
            </a:r>
          </a:p>
        </p:txBody>
      </p:sp>
      <p:sp>
        <p:nvSpPr>
          <p:cNvPr id="23" name="Left Brace 22"/>
          <p:cNvSpPr/>
          <p:nvPr/>
        </p:nvSpPr>
        <p:spPr>
          <a:xfrm rot="5400000">
            <a:off x="6994525" y="3175000"/>
            <a:ext cx="323850" cy="29464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ea typeface="新細明體" pitchFamily="18" charset="-120"/>
            </a:endParaRPr>
          </a:p>
        </p:txBody>
      </p:sp>
      <p:sp>
        <p:nvSpPr>
          <p:cNvPr id="24" name="Oval 23"/>
          <p:cNvSpPr/>
          <p:nvPr/>
        </p:nvSpPr>
        <p:spPr>
          <a:xfrm>
            <a:off x="7094538" y="3136900"/>
            <a:ext cx="123825" cy="1381125"/>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solidFill>
                <a:srgbClr val="FFFFFF"/>
              </a:solidFill>
              <a:ea typeface="新細明體" pitchFamily="18" charset="-120"/>
            </a:endParaRPr>
          </a:p>
        </p:txBody>
      </p:sp>
      <p:sp>
        <p:nvSpPr>
          <p:cNvPr id="4" name="Footer Placeholder 3">
            <a:extLst>
              <a:ext uri="{FF2B5EF4-FFF2-40B4-BE49-F238E27FC236}">
                <a16:creationId xmlns:a16="http://schemas.microsoft.com/office/drawing/2014/main" id="{3C1D4A08-65D0-448A-BD4E-8385ECD56845}"/>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79357F4B-F7CC-40C4-B327-FBC1CA0F269F}"/>
              </a:ext>
            </a:extLst>
          </p:cNvPr>
          <p:cNvSpPr>
            <a:spLocks noGrp="1"/>
          </p:cNvSpPr>
          <p:nvPr>
            <p:ph type="sldNum" sz="quarter" idx="12"/>
          </p:nvPr>
        </p:nvSpPr>
        <p:spPr/>
        <p:txBody>
          <a:bodyPr/>
          <a:lstStyle/>
          <a:p>
            <a:fld id="{ACE40049-2F4A-4524-AFC2-A66EF339FC2C}"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fontScale="90000"/>
          </a:bodyPr>
          <a:lstStyle/>
          <a:p>
            <a:pPr eaLnBrk="1" hangingPunct="1"/>
            <a:r>
              <a:rPr lang="en-US" altLang="en-US" sz="4000"/>
              <a:t>For vowels (voiced sound),</a:t>
            </a:r>
            <a:br>
              <a:rPr lang="en-US" altLang="en-US" sz="4000"/>
            </a:br>
            <a:r>
              <a:rPr lang="en-US" altLang="en-US" sz="4000"/>
              <a:t>use LPC to represent the signal</a:t>
            </a:r>
          </a:p>
        </p:txBody>
      </p:sp>
      <p:sp>
        <p:nvSpPr>
          <p:cNvPr id="28677" name="Rectangle 3"/>
          <p:cNvSpPr>
            <a:spLocks noGrp="1" noChangeArrowheads="1"/>
          </p:cNvSpPr>
          <p:nvPr>
            <p:ph idx="1"/>
          </p:nvPr>
        </p:nvSpPr>
        <p:spPr>
          <a:xfrm>
            <a:off x="495300" y="1600200"/>
            <a:ext cx="8912225" cy="1371600"/>
          </a:xfrm>
        </p:spPr>
        <p:txBody>
          <a:bodyPr/>
          <a:lstStyle/>
          <a:p>
            <a:pPr eaLnBrk="1" hangingPunct="1">
              <a:lnSpc>
                <a:spcPct val="90000"/>
              </a:lnSpc>
            </a:pPr>
            <a:r>
              <a:rPr lang="en-US" altLang="zh-TW" sz="2000" i="1">
                <a:ea typeface="新細明體" pitchFamily="18" charset="-120"/>
                <a:sym typeface="Symbol" pitchFamily="18" charset="2"/>
              </a:rPr>
              <a:t>The concept is to find a set of parameters </a:t>
            </a:r>
            <a:r>
              <a:rPr lang="en-US" altLang="zh-TW" sz="2000" i="1">
                <a:ea typeface="新細明體" pitchFamily="18" charset="-120"/>
              </a:rPr>
              <a:t>ie. </a:t>
            </a:r>
            <a:r>
              <a:rPr lang="en-US" altLang="zh-TW" sz="2000" i="1">
                <a:ea typeface="新細明體" pitchFamily="18" charset="-120"/>
                <a:sym typeface="Symbol" pitchFamily="18" charset="2"/>
              </a:rPr>
              <a:t></a:t>
            </a:r>
            <a:r>
              <a:rPr lang="en-US" altLang="zh-TW" sz="2000" i="1" baseline="-25000">
                <a:ea typeface="新細明體" pitchFamily="18" charset="-120"/>
                <a:sym typeface="Symbol" pitchFamily="18" charset="2"/>
              </a:rPr>
              <a:t>1</a:t>
            </a:r>
            <a:r>
              <a:rPr lang="en-US" altLang="zh-TW" sz="2000" i="1">
                <a:ea typeface="新細明體" pitchFamily="18" charset="-120"/>
                <a:sym typeface="Symbol" pitchFamily="18" charset="2"/>
              </a:rPr>
              <a:t>, </a:t>
            </a:r>
            <a:r>
              <a:rPr lang="en-US" altLang="zh-TW" sz="2000" i="1" baseline="-25000">
                <a:ea typeface="新細明體" pitchFamily="18" charset="-120"/>
                <a:sym typeface="Symbol" pitchFamily="18" charset="2"/>
              </a:rPr>
              <a:t>2</a:t>
            </a:r>
            <a:r>
              <a:rPr lang="en-US" altLang="zh-TW" sz="2000" i="1">
                <a:ea typeface="新細明體" pitchFamily="18" charset="-120"/>
                <a:sym typeface="Symbol" pitchFamily="18" charset="2"/>
              </a:rPr>
              <a:t>, </a:t>
            </a:r>
            <a:r>
              <a:rPr lang="en-US" altLang="zh-TW" sz="2000" i="1" baseline="-25000">
                <a:ea typeface="新細明體" pitchFamily="18" charset="-120"/>
                <a:sym typeface="Symbol" pitchFamily="18" charset="2"/>
              </a:rPr>
              <a:t>3</a:t>
            </a:r>
            <a:r>
              <a:rPr lang="en-US" altLang="zh-TW" sz="2000" i="1">
                <a:ea typeface="新細明體" pitchFamily="18" charset="-120"/>
                <a:sym typeface="Symbol" pitchFamily="18" charset="2"/>
              </a:rPr>
              <a:t>, </a:t>
            </a:r>
            <a:r>
              <a:rPr lang="en-US" altLang="zh-TW" sz="2000" i="1" baseline="-25000">
                <a:ea typeface="新細明體" pitchFamily="18" charset="-120"/>
                <a:sym typeface="Symbol" pitchFamily="18" charset="2"/>
              </a:rPr>
              <a:t>4</a:t>
            </a:r>
            <a:r>
              <a:rPr lang="en-US" altLang="zh-TW" sz="2000" i="1">
                <a:ea typeface="新細明體" pitchFamily="18" charset="-120"/>
                <a:sym typeface="Symbol" pitchFamily="18" charset="2"/>
              </a:rPr>
              <a:t>,.. </a:t>
            </a:r>
            <a:r>
              <a:rPr lang="en-US" altLang="zh-TW" sz="2000" i="1" baseline="-25000">
                <a:ea typeface="新細明體" pitchFamily="18" charset="-120"/>
                <a:sym typeface="Symbol" pitchFamily="18" charset="2"/>
              </a:rPr>
              <a:t>p=8 </a:t>
            </a:r>
            <a:r>
              <a:rPr lang="en-US" altLang="zh-TW" sz="2000" i="1">
                <a:ea typeface="新細明體" pitchFamily="18" charset="-120"/>
                <a:sym typeface="Symbol" pitchFamily="18" charset="2"/>
              </a:rPr>
              <a:t>to represent the same waveform (typical values of p=8-&gt;13)</a:t>
            </a:r>
          </a:p>
          <a:p>
            <a:pPr eaLnBrk="1" hangingPunct="1">
              <a:lnSpc>
                <a:spcPct val="90000"/>
              </a:lnSpc>
            </a:pPr>
            <a:endParaRPr lang="en-US" altLang="zh-TW" sz="2000" i="1">
              <a:ea typeface="新細明體" pitchFamily="18" charset="-120"/>
              <a:sym typeface="Symbol" pitchFamily="18" charset="2"/>
            </a:endParaRPr>
          </a:p>
          <a:p>
            <a:pPr eaLnBrk="1" hangingPunct="1">
              <a:lnSpc>
                <a:spcPct val="90000"/>
              </a:lnSpc>
              <a:buFont typeface="Wingdings" pitchFamily="2" charset="2"/>
              <a:buNone/>
            </a:pPr>
            <a:endParaRPr lang="en-US" altLang="en-US"/>
          </a:p>
        </p:txBody>
      </p:sp>
      <p:sp>
        <p:nvSpPr>
          <p:cNvPr id="28678" name="Text Box 6"/>
          <p:cNvSpPr txBox="1">
            <a:spLocks noChangeArrowheads="1"/>
          </p:cNvSpPr>
          <p:nvPr/>
        </p:nvSpPr>
        <p:spPr bwMode="auto">
          <a:xfrm>
            <a:off x="5637213" y="3810000"/>
            <a:ext cx="2522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endParaRPr lang="en-US" altLang="en-US" sz="1800" b="1" i="1">
              <a:sym typeface="Symbol" pitchFamily="18" charset="2"/>
            </a:endParaRPr>
          </a:p>
        </p:txBody>
      </p:sp>
      <p:sp>
        <p:nvSpPr>
          <p:cNvPr id="28679" name="Text Box 7"/>
          <p:cNvSpPr txBox="1">
            <a:spLocks noChangeArrowheads="1"/>
          </p:cNvSpPr>
          <p:nvPr/>
        </p:nvSpPr>
        <p:spPr bwMode="auto">
          <a:xfrm>
            <a:off x="760413" y="5562600"/>
            <a:ext cx="43211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Each time frame y=512 samples </a:t>
            </a:r>
          </a:p>
          <a:p>
            <a:pPr>
              <a:spcBef>
                <a:spcPct val="0"/>
              </a:spcBef>
              <a:buClrTx/>
              <a:buSzTx/>
              <a:buFontTx/>
              <a:buNone/>
            </a:pPr>
            <a:r>
              <a:rPr lang="en-US" altLang="zh-TW" sz="1800" dirty="0"/>
              <a:t>(</a:t>
            </a:r>
            <a:r>
              <a:rPr lang="en-US" altLang="zh-TW" sz="1800" i="1" dirty="0"/>
              <a:t>S</a:t>
            </a:r>
            <a:r>
              <a:rPr lang="en-US" altLang="zh-TW" sz="1800" i="1" baseline="-25000" dirty="0"/>
              <a:t>0</a:t>
            </a:r>
            <a:r>
              <a:rPr lang="en-US" altLang="zh-TW" sz="1800" i="1" dirty="0"/>
              <a:t>,S</a:t>
            </a:r>
            <a:r>
              <a:rPr lang="en-US" altLang="zh-TW" sz="1800" i="1" baseline="-25000" dirty="0"/>
              <a:t>1</a:t>
            </a:r>
            <a:r>
              <a:rPr lang="en-US" altLang="zh-TW" sz="1800" i="1" dirty="0"/>
              <a:t>,S</a:t>
            </a:r>
            <a:r>
              <a:rPr lang="en-US" altLang="zh-TW" sz="1800" i="1" baseline="-25000" dirty="0"/>
              <a:t>2</a:t>
            </a:r>
            <a:r>
              <a:rPr lang="en-US" altLang="zh-TW" sz="1800" i="1" dirty="0"/>
              <a:t>,…,S</a:t>
            </a:r>
            <a:r>
              <a:rPr lang="en-US" altLang="zh-TW" sz="1800" i="1" baseline="-25000" dirty="0"/>
              <a:t>n</a:t>
            </a:r>
            <a:r>
              <a:rPr lang="en-US" altLang="zh-TW" sz="1800" i="1" dirty="0"/>
              <a:t>,S</a:t>
            </a:r>
            <a:r>
              <a:rPr lang="en-US" altLang="zh-TW" sz="1800" i="1" baseline="-25000" dirty="0"/>
              <a:t>N-1=511</a:t>
            </a:r>
            <a:r>
              <a:rPr lang="en-US" altLang="zh-TW" sz="1800" dirty="0"/>
              <a:t>)</a:t>
            </a:r>
          </a:p>
          <a:p>
            <a:pPr>
              <a:spcBef>
                <a:spcPct val="0"/>
              </a:spcBef>
              <a:buClrTx/>
              <a:buSzTx/>
              <a:buFontTx/>
              <a:buNone/>
            </a:pPr>
            <a:r>
              <a:rPr lang="en-US" altLang="zh-TW" sz="1800" dirty="0"/>
              <a:t>512 integer numbers (16-bit each) </a:t>
            </a:r>
            <a:endParaRPr lang="en-US" altLang="en-US" sz="1800" dirty="0"/>
          </a:p>
        </p:txBody>
      </p:sp>
      <p:sp>
        <p:nvSpPr>
          <p:cNvPr id="28680" name="Text Box 9"/>
          <p:cNvSpPr txBox="1">
            <a:spLocks noChangeArrowheads="1"/>
          </p:cNvSpPr>
          <p:nvPr/>
        </p:nvSpPr>
        <p:spPr bwMode="auto">
          <a:xfrm>
            <a:off x="5865813" y="5638800"/>
            <a:ext cx="40370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Each set has 8 floating point numbers (data compressed)</a:t>
            </a:r>
          </a:p>
        </p:txBody>
      </p:sp>
      <p:sp>
        <p:nvSpPr>
          <p:cNvPr id="28681" name="Text Box 27"/>
          <p:cNvSpPr txBox="1">
            <a:spLocks noChangeArrowheads="1"/>
          </p:cNvSpPr>
          <p:nvPr/>
        </p:nvSpPr>
        <p:spPr bwMode="auto">
          <a:xfrm>
            <a:off x="5713413" y="4191000"/>
            <a:ext cx="2903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endParaRPr lang="en-US" altLang="en-US" sz="1800" b="1" i="1">
              <a:sym typeface="Symbol" pitchFamily="18" charset="2"/>
            </a:endParaRPr>
          </a:p>
        </p:txBody>
      </p:sp>
      <p:sp>
        <p:nvSpPr>
          <p:cNvPr id="28682" name="Text Box 28"/>
          <p:cNvSpPr txBox="1">
            <a:spLocks noChangeArrowheads="1"/>
          </p:cNvSpPr>
          <p:nvPr/>
        </p:nvSpPr>
        <p:spPr bwMode="auto">
          <a:xfrm>
            <a:off x="5865813" y="4572000"/>
            <a:ext cx="3284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p>
          <a:p>
            <a:pPr>
              <a:spcBef>
                <a:spcPct val="0"/>
              </a:spcBef>
              <a:buClrTx/>
              <a:buSzTx/>
              <a:buFontTx/>
              <a:buNone/>
            </a:pPr>
            <a:r>
              <a:rPr lang="en-US" altLang="zh-TW" sz="1800" b="1" i="1">
                <a:sym typeface="Symbol" pitchFamily="18" charset="2"/>
              </a:rPr>
              <a:t>:</a:t>
            </a:r>
            <a:endParaRPr lang="en-US" altLang="en-US" sz="1800" b="1" i="1">
              <a:sym typeface="Symbol" pitchFamily="18" charset="2"/>
            </a:endParaRPr>
          </a:p>
        </p:txBody>
      </p:sp>
      <p:sp>
        <p:nvSpPr>
          <p:cNvPr id="28683" name="Line 31"/>
          <p:cNvSpPr>
            <a:spLocks noChangeShapeType="1"/>
          </p:cNvSpPr>
          <p:nvPr/>
        </p:nvSpPr>
        <p:spPr bwMode="auto">
          <a:xfrm>
            <a:off x="4570413" y="5791200"/>
            <a:ext cx="1066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8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2362200"/>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Rectangle 33"/>
          <p:cNvSpPr>
            <a:spLocks noChangeArrowheads="1"/>
          </p:cNvSpPr>
          <p:nvPr/>
        </p:nvSpPr>
        <p:spPr bwMode="auto">
          <a:xfrm>
            <a:off x="5637213" y="3657600"/>
            <a:ext cx="3962400" cy="1524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8686" name="Line 34"/>
          <p:cNvSpPr>
            <a:spLocks noChangeShapeType="1"/>
          </p:cNvSpPr>
          <p:nvPr/>
        </p:nvSpPr>
        <p:spPr bwMode="auto">
          <a:xfrm flipV="1">
            <a:off x="9523413" y="3048000"/>
            <a:ext cx="0" cy="6096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Text Box 35"/>
          <p:cNvSpPr txBox="1">
            <a:spLocks noChangeArrowheads="1"/>
          </p:cNvSpPr>
          <p:nvPr/>
        </p:nvSpPr>
        <p:spPr bwMode="auto">
          <a:xfrm>
            <a:off x="5103813" y="3048000"/>
            <a:ext cx="4287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Can reconstruct the waveform from</a:t>
            </a:r>
          </a:p>
          <a:p>
            <a:pPr>
              <a:spcBef>
                <a:spcPct val="0"/>
              </a:spcBef>
              <a:buClrTx/>
              <a:buSzTx/>
              <a:buFontTx/>
              <a:buNone/>
            </a:pPr>
            <a:r>
              <a:rPr lang="en-US" altLang="en-US" sz="1800"/>
              <a:t>these LPC codes</a:t>
            </a:r>
          </a:p>
        </p:txBody>
      </p:sp>
      <p:grpSp>
        <p:nvGrpSpPr>
          <p:cNvPr id="28688" name="Group 43"/>
          <p:cNvGrpSpPr>
            <a:grpSpLocks/>
          </p:cNvGrpSpPr>
          <p:nvPr/>
        </p:nvGrpSpPr>
        <p:grpSpPr bwMode="auto">
          <a:xfrm>
            <a:off x="303213" y="2682875"/>
            <a:ext cx="5410200" cy="2574925"/>
            <a:chOff x="767" y="2362"/>
            <a:chExt cx="3408" cy="1622"/>
          </a:xfrm>
        </p:grpSpPr>
        <p:pic>
          <p:nvPicPr>
            <p:cNvPr id="28690"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 y="2668"/>
              <a:ext cx="19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Line 45"/>
            <p:cNvSpPr>
              <a:spLocks noChangeShapeType="1"/>
            </p:cNvSpPr>
            <p:nvPr/>
          </p:nvSpPr>
          <p:spPr bwMode="auto">
            <a:xfrm>
              <a:off x="2351" y="3244"/>
              <a:ext cx="17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Text Box 46"/>
            <p:cNvSpPr txBox="1">
              <a:spLocks noChangeArrowheads="1"/>
            </p:cNvSpPr>
            <p:nvPr/>
          </p:nvSpPr>
          <p:spPr bwMode="auto">
            <a:xfrm>
              <a:off x="767" y="3148"/>
              <a:ext cx="10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a:t>
              </a:r>
            </a:p>
          </p:txBody>
        </p:sp>
        <p:sp>
          <p:nvSpPr>
            <p:cNvPr id="28693" name="Text Box 47"/>
            <p:cNvSpPr txBox="1">
              <a:spLocks noChangeArrowheads="1"/>
            </p:cNvSpPr>
            <p:nvPr/>
          </p:nvSpPr>
          <p:spPr bwMode="auto">
            <a:xfrm>
              <a:off x="815" y="3388"/>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y+1</a:t>
              </a:r>
            </a:p>
          </p:txBody>
        </p:sp>
        <p:sp>
          <p:nvSpPr>
            <p:cNvPr id="28694" name="Oval 48"/>
            <p:cNvSpPr>
              <a:spLocks noChangeArrowheads="1"/>
            </p:cNvSpPr>
            <p:nvPr/>
          </p:nvSpPr>
          <p:spPr bwMode="auto">
            <a:xfrm>
              <a:off x="2783" y="3936"/>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8695" name="Oval 49"/>
            <p:cNvSpPr>
              <a:spLocks noChangeArrowheads="1"/>
            </p:cNvSpPr>
            <p:nvPr/>
          </p:nvSpPr>
          <p:spPr bwMode="auto">
            <a:xfrm>
              <a:off x="2639" y="3820"/>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8696" name="Text Box 50"/>
            <p:cNvSpPr txBox="1">
              <a:spLocks noChangeArrowheads="1"/>
            </p:cNvSpPr>
            <p:nvPr/>
          </p:nvSpPr>
          <p:spPr bwMode="auto">
            <a:xfrm>
              <a:off x="911" y="3580"/>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y+2</a:t>
              </a:r>
            </a:p>
          </p:txBody>
        </p:sp>
        <p:sp>
          <p:nvSpPr>
            <p:cNvPr id="28697" name="Line 51"/>
            <p:cNvSpPr>
              <a:spLocks noChangeShapeType="1"/>
            </p:cNvSpPr>
            <p:nvPr/>
          </p:nvSpPr>
          <p:spPr bwMode="auto">
            <a:xfrm>
              <a:off x="2447" y="3504"/>
              <a:ext cx="168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8" name="Line 52"/>
            <p:cNvSpPr>
              <a:spLocks noChangeShapeType="1"/>
            </p:cNvSpPr>
            <p:nvPr/>
          </p:nvSpPr>
          <p:spPr bwMode="auto">
            <a:xfrm>
              <a:off x="2591" y="3744"/>
              <a:ext cx="15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Text Box 53"/>
            <p:cNvSpPr txBox="1">
              <a:spLocks noChangeArrowheads="1"/>
            </p:cNvSpPr>
            <p:nvPr/>
          </p:nvSpPr>
          <p:spPr bwMode="auto">
            <a:xfrm>
              <a:off x="1032" y="2362"/>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Input waveform</a:t>
              </a:r>
            </a:p>
          </p:txBody>
        </p:sp>
        <p:grpSp>
          <p:nvGrpSpPr>
            <p:cNvPr id="28700" name="Group 54"/>
            <p:cNvGrpSpPr>
              <a:grpSpLocks/>
            </p:cNvGrpSpPr>
            <p:nvPr/>
          </p:nvGrpSpPr>
          <p:grpSpPr bwMode="auto">
            <a:xfrm>
              <a:off x="1823" y="3072"/>
              <a:ext cx="338" cy="298"/>
              <a:chOff x="1823" y="3072"/>
              <a:chExt cx="338" cy="298"/>
            </a:xfrm>
          </p:grpSpPr>
          <p:sp>
            <p:nvSpPr>
              <p:cNvPr id="28711" name="Line 55"/>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2" name="Line 56"/>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3" name="Line 57"/>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4" name="Text Box 58"/>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nvGrpSpPr>
            <p:cNvPr id="28701" name="Group 59"/>
            <p:cNvGrpSpPr>
              <a:grpSpLocks/>
            </p:cNvGrpSpPr>
            <p:nvPr/>
          </p:nvGrpSpPr>
          <p:grpSpPr bwMode="auto">
            <a:xfrm>
              <a:off x="2015" y="3360"/>
              <a:ext cx="338" cy="298"/>
              <a:chOff x="1823" y="3072"/>
              <a:chExt cx="338" cy="298"/>
            </a:xfrm>
          </p:grpSpPr>
          <p:sp>
            <p:nvSpPr>
              <p:cNvPr id="28707" name="Line 60"/>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8" name="Line 61"/>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9" name="Line 62"/>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0" name="Text Box 63"/>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nvGrpSpPr>
            <p:cNvPr id="28702" name="Group 64"/>
            <p:cNvGrpSpPr>
              <a:grpSpLocks/>
            </p:cNvGrpSpPr>
            <p:nvPr/>
          </p:nvGrpSpPr>
          <p:grpSpPr bwMode="auto">
            <a:xfrm>
              <a:off x="2207" y="3648"/>
              <a:ext cx="338" cy="298"/>
              <a:chOff x="1823" y="3072"/>
              <a:chExt cx="338" cy="298"/>
            </a:xfrm>
          </p:grpSpPr>
          <p:sp>
            <p:nvSpPr>
              <p:cNvPr id="28703" name="Line 65"/>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4" name="Line 66"/>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5" name="Line 67"/>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6" name="Text Box 68"/>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sp>
        <p:nvSpPr>
          <p:cNvPr id="28689" name="Text Box 69"/>
          <p:cNvSpPr txBox="1">
            <a:spLocks noChangeArrowheads="1"/>
          </p:cNvSpPr>
          <p:nvPr/>
        </p:nvSpPr>
        <p:spPr bwMode="auto">
          <a:xfrm>
            <a:off x="744538" y="2270125"/>
            <a:ext cx="1604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For example</a:t>
            </a:r>
          </a:p>
        </p:txBody>
      </p:sp>
      <p:sp>
        <p:nvSpPr>
          <p:cNvPr id="4" name="Footer Placeholder 3">
            <a:extLst>
              <a:ext uri="{FF2B5EF4-FFF2-40B4-BE49-F238E27FC236}">
                <a16:creationId xmlns:a16="http://schemas.microsoft.com/office/drawing/2014/main" id="{74094239-E3E0-4EDB-A85B-4A94F231654E}"/>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2E950016-6FC5-4B88-8A85-AEF3709BE402}"/>
              </a:ext>
            </a:extLst>
          </p:cNvPr>
          <p:cNvSpPr>
            <a:spLocks noGrp="1"/>
          </p:cNvSpPr>
          <p:nvPr>
            <p:ph type="sldNum" sz="quarter" idx="12"/>
          </p:nvPr>
        </p:nvSpPr>
        <p:spPr/>
        <p:txBody>
          <a:bodyPr/>
          <a:lstStyle/>
          <a:p>
            <a:fld id="{65CE2D6C-B8FF-4830-ACC3-164BA4934954}" type="slidenum">
              <a:rPr lang="en-US" altLang="en-US" smtClean="0"/>
              <a:pPr/>
              <a:t>27</a:t>
            </a:fld>
            <a:endParaRPr lang="en-US" altLang="en-US"/>
          </a:p>
        </p:txBody>
      </p:sp>
      <p:sp>
        <p:nvSpPr>
          <p:cNvPr id="2" name="TextBox 1">
            <a:extLst>
              <a:ext uri="{FF2B5EF4-FFF2-40B4-BE49-F238E27FC236}">
                <a16:creationId xmlns:a16="http://schemas.microsoft.com/office/drawing/2014/main" id="{27083811-67D6-9B5F-5901-5B47F7D86C21}"/>
              </a:ext>
            </a:extLst>
          </p:cNvPr>
          <p:cNvSpPr txBox="1"/>
          <p:nvPr/>
        </p:nvSpPr>
        <p:spPr>
          <a:xfrm>
            <a:off x="598735" y="5175248"/>
            <a:ext cx="3072764" cy="369332"/>
          </a:xfrm>
          <a:prstGeom prst="rect">
            <a:avLst/>
          </a:prstGeom>
          <a:noFill/>
        </p:spPr>
        <p:txBody>
          <a:bodyPr wrap="none" rtlCol="0">
            <a:spAutoFit/>
          </a:bodyPr>
          <a:lstStyle/>
          <a:p>
            <a:r>
              <a:rPr lang="en-US" dirty="0" err="1"/>
              <a:t>Non_overlapping</a:t>
            </a:r>
            <a:r>
              <a:rPr lang="en-US" dirty="0"/>
              <a:t> </a:t>
            </a:r>
            <a:r>
              <a:rPr lang="en-US" dirty="0">
                <a:sym typeface="Symbol" panose="05050102010706020507" pitchFamily="18" charset="2"/>
              </a:rPr>
              <a:t> </a:t>
            </a:r>
            <a:r>
              <a:rPr lang="en-US" dirty="0"/>
              <a:t>20ms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54375" y="622798"/>
            <a:ext cx="9713911" cy="906908"/>
          </a:xfrm>
        </p:spPr>
        <p:txBody>
          <a:bodyPr>
            <a:normAutofit fontScale="90000"/>
          </a:bodyPr>
          <a:lstStyle/>
          <a:p>
            <a:pPr eaLnBrk="1" hangingPunct="1"/>
            <a:r>
              <a:rPr lang="en-US" altLang="en-US" sz="2400" b="1" dirty="0"/>
              <a:t>Linear predicted Coding LPC concept</a:t>
            </a:r>
            <a:br>
              <a:rPr lang="en-US" altLang="en-US" sz="2400" b="1" dirty="0"/>
            </a:br>
            <a:r>
              <a:rPr lang="en-US" altLang="en-US" sz="2400" dirty="0"/>
              <a:t>we want to find a set of a1,a2,..,a8, so when applied to all </a:t>
            </a:r>
            <a:r>
              <a:rPr lang="en-US" altLang="en-US" sz="2400" i="1" dirty="0"/>
              <a:t>Sn</a:t>
            </a:r>
            <a:r>
              <a:rPr lang="en-US" altLang="en-US" sz="2400" dirty="0"/>
              <a:t> in this frame (n=0,1,..N-1), the total error </a:t>
            </a:r>
            <a:r>
              <a:rPr lang="en-US" altLang="en-US" sz="2400" i="1" dirty="0"/>
              <a:t>E</a:t>
            </a:r>
            <a:r>
              <a:rPr lang="en-US" altLang="en-US" sz="2400" dirty="0"/>
              <a:t> (n=0</a:t>
            </a:r>
            <a:r>
              <a:rPr lang="en-US" altLang="en-US" sz="2400" dirty="0">
                <a:sym typeface="Wingdings" pitchFamily="2" charset="2"/>
              </a:rPr>
              <a:t>N-1)</a:t>
            </a:r>
            <a:r>
              <a:rPr lang="en-US" altLang="en-US" sz="2400" dirty="0"/>
              <a:t>is minimum</a:t>
            </a:r>
          </a:p>
        </p:txBody>
      </p:sp>
      <p:sp>
        <p:nvSpPr>
          <p:cNvPr id="29701" name="Rectangle 3"/>
          <p:cNvSpPr>
            <a:spLocks noGrp="1" noChangeArrowheads="1"/>
          </p:cNvSpPr>
          <p:nvPr>
            <p:ph type="body" sz="half" idx="1"/>
          </p:nvPr>
        </p:nvSpPr>
        <p:spPr>
          <a:xfrm>
            <a:off x="4071949" y="5761209"/>
            <a:ext cx="206376" cy="327025"/>
          </a:xfrm>
        </p:spPr>
        <p:txBody>
          <a:bodyPr>
            <a:normAutofit fontScale="70000" lnSpcReduction="20000"/>
          </a:bodyPr>
          <a:lstStyle/>
          <a:p>
            <a:pPr eaLnBrk="1" hangingPunct="1"/>
            <a:r>
              <a:rPr lang="en-US" altLang="en-US" sz="2400"/>
              <a:t> </a:t>
            </a:r>
          </a:p>
        </p:txBody>
      </p:sp>
      <mc:AlternateContent xmlns:mc="http://schemas.openxmlformats.org/markup-compatibility/2006" xmlns:a14="http://schemas.microsoft.com/office/drawing/2010/main">
        <mc:Choice Requires="a14">
          <p:sp>
            <p:nvSpPr>
              <p:cNvPr id="29702" name="Object 4"/>
              <p:cNvSpPr txBox="1">
                <a:spLocks noGrp="1"/>
              </p:cNvSpPr>
              <p:nvPr>
                <p:ph sz="quarter" idx="2"/>
              </p:nvPr>
            </p:nvSpPr>
            <p:spPr bwMode="auto">
              <a:xfrm>
                <a:off x="725469" y="1530584"/>
                <a:ext cx="8716471" cy="2193925"/>
              </a:xfrm>
              <a:prstGeom prst="rect">
                <a:avLst/>
              </a:prstGeom>
              <a:noFill/>
              <a:ln w="9525">
                <a:solidFill>
                  <a:schemeClr val="accent1"/>
                </a:solidFill>
                <a:miter lim="800000"/>
                <a:headEnd/>
                <a:tailEnd/>
              </a:ln>
            </p:spPr>
            <p:txBody>
              <a:bodyPr>
                <a:noAutofit/>
              </a:bodyPr>
              <a:lstStyle/>
              <a:p>
                <a:pPr>
                  <a:buNone/>
                </a:pPr>
                <a14:m>
                  <m:oMathPara xmlns:m="http://schemas.openxmlformats.org/officeDocument/2006/math">
                    <m:oMathParaPr>
                      <m:jc m:val="left"/>
                    </m:oMathParaPr>
                    <m:oMath xmlns:m="http://schemas.openxmlformats.org/officeDocument/2006/math">
                      <m:r>
                        <m:rPr>
                          <m:nor/>
                        </m:rPr>
                        <a:rPr lang="en-US" sz="2000" i="0" smtClean="0">
                          <a:solidFill>
                            <a:srgbClr val="000000"/>
                          </a:solidFill>
                          <a:latin typeface="Cambria Math" panose="02040503050406030204" pitchFamily="18" charset="0"/>
                        </a:rPr>
                        <m:t>Predicted</m:t>
                      </m:r>
                      <m:r>
                        <m:rPr>
                          <m:nor/>
                        </m:rPr>
                        <a:rPr lang="en-US" sz="2000" i="0" smtClean="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m:rPr>
                              <m:sty m:val="p"/>
                            </m:rPr>
                            <a:rPr lang="en-US" sz="2000" i="0">
                              <a:solidFill>
                                <a:srgbClr val="000000"/>
                              </a:solidFill>
                              <a:latin typeface="Cambria Math" panose="02040503050406030204" pitchFamily="18" charset="0"/>
                            </a:rPr>
                            <m:t>n</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at</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𝑛</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using</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past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history</m:t>
                      </m:r>
                    </m:oMath>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b>
                      </m:sSub>
                    </m:oMath>
                    <m:oMath xmlns:m="http://schemas.openxmlformats.org/officeDocument/2006/math">
                      <m:r>
                        <m:rPr>
                          <m:nor/>
                        </m:rPr>
                        <a:rPr lang="en-US" sz="2000" i="0">
                          <a:solidFill>
                            <a:srgbClr val="000000"/>
                          </a:solidFill>
                          <a:latin typeface="Cambria Math" panose="02040503050406030204" pitchFamily="18" charset="0"/>
                        </a:rPr>
                        <m:t>predicted</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error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at</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oMath>
                    <m:oMath xmlns:m="http://schemas.openxmlformats.org/officeDocument/2006/math">
                      <m:r>
                        <m:rPr>
                          <m:nor/>
                        </m:rPr>
                        <a:rPr lang="en-US" sz="2000" i="0">
                          <a:solidFill>
                            <a:srgbClr val="000000"/>
                          </a:solidFill>
                          <a:latin typeface="Cambria Math" panose="02040503050406030204" pitchFamily="18" charset="0"/>
                        </a:rPr>
                        <m:t>so</m:t>
                      </m:r>
                      <m:r>
                        <m:rPr>
                          <m:nor/>
                        </m:rPr>
                        <a:rPr lang="en-US" sz="2000" b="0" i="0" smtClean="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error</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𝐸</m:t>
                      </m:r>
                      <m:r>
                        <a:rPr lang="en-US" sz="2000" b="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𝑖𝑠</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whole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segment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from</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 </m:t>
                      </m:r>
                      <m:r>
                        <a:rPr lang="en-US" sz="2000" i="1">
                          <a:solidFill>
                            <a:srgbClr val="000000"/>
                          </a:solidFill>
                          <a:latin typeface="Cambria Math" panose="02040503050406030204" pitchFamily="18" charset="0"/>
                        </a:rPr>
                        <m:t>𝑡𝑜</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oMath>
                    <m:oMath xmlns:m="http://schemas.openxmlformats.org/officeDocument/2006/math">
                      <m:r>
                        <a:rPr lang="en-US" sz="2000" i="1">
                          <a:solidFill>
                            <a:srgbClr val="000000"/>
                          </a:solidFill>
                          <a:latin typeface="Cambria Math" panose="02040503050406030204" pitchFamily="18" charset="0"/>
                        </a:rPr>
                        <m:t>𝐸</m:t>
                      </m:r>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e>
                              </m:d>
                            </m:e>
                            <m:sup>
                              <m:r>
                                <a:rPr lang="en-US" sz="2000" i="1">
                                  <a:solidFill>
                                    <a:srgbClr val="000000"/>
                                  </a:solidFill>
                                  <a:latin typeface="Cambria Math" panose="02040503050406030204" pitchFamily="18" charset="0"/>
                                </a:rPr>
                                <m:t>2</m:t>
                              </m:r>
                            </m:sup>
                          </m:sSup>
                        </m:e>
                      </m:nary>
                    </m:oMath>
                  </m:oMathPara>
                </a14:m>
                <a:endParaRPr lang="en-US" sz="1800" dirty="0"/>
              </a:p>
            </p:txBody>
          </p:sp>
        </mc:Choice>
        <mc:Fallback xmlns="">
          <p:sp>
            <p:nvSpPr>
              <p:cNvPr id="29702" name="Object 4"/>
              <p:cNvSpPr txBox="1">
                <a:spLocks noGrp="1" noRot="1" noChangeAspect="1" noMove="1" noResize="1" noEditPoints="1" noAdjustHandles="1" noChangeArrowheads="1" noChangeShapeType="1" noTextEdit="1"/>
              </p:cNvSpPr>
              <p:nvPr>
                <p:ph sz="quarter" idx="2"/>
              </p:nvPr>
            </p:nvSpPr>
            <p:spPr bwMode="auto">
              <a:xfrm>
                <a:off x="725469" y="1530584"/>
                <a:ext cx="8716471" cy="2193925"/>
              </a:xfrm>
              <a:prstGeom prst="rect">
                <a:avLst/>
              </a:prstGeom>
              <a:blipFill>
                <a:blip r:embed="rId4"/>
                <a:stretch>
                  <a:fillRect/>
                </a:stretch>
              </a:blipFill>
              <a:ln w="9525">
                <a:solidFill>
                  <a:schemeClr val="accent1"/>
                </a:solidFill>
                <a:miter lim="800000"/>
                <a:headEnd/>
                <a:tailEnd/>
              </a:ln>
            </p:spPr>
            <p:txBody>
              <a:bodyPr/>
              <a:lstStyle/>
              <a:p>
                <a:r>
                  <a:rPr lang="en-US">
                    <a:noFill/>
                  </a:rPr>
                  <a:t> </a:t>
                </a:r>
              </a:p>
            </p:txBody>
          </p:sp>
        </mc:Fallback>
      </mc:AlternateContent>
      <p:sp>
        <p:nvSpPr>
          <p:cNvPr id="29703" name="Text Box 41"/>
          <p:cNvSpPr txBox="1">
            <a:spLocks noChangeArrowheads="1"/>
          </p:cNvSpPr>
          <p:nvPr/>
        </p:nvSpPr>
        <p:spPr bwMode="auto">
          <a:xfrm>
            <a:off x="989025" y="6485109"/>
            <a:ext cx="33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0</a:t>
            </a:r>
          </a:p>
        </p:txBody>
      </p:sp>
      <p:sp>
        <p:nvSpPr>
          <p:cNvPr id="29704" name="Text Box 43"/>
          <p:cNvSpPr txBox="1">
            <a:spLocks noChangeArrowheads="1"/>
          </p:cNvSpPr>
          <p:nvPr/>
        </p:nvSpPr>
        <p:spPr bwMode="auto">
          <a:xfrm>
            <a:off x="6856425" y="6485109"/>
            <a:ext cx="1406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N-1=511</a:t>
            </a:r>
          </a:p>
        </p:txBody>
      </p:sp>
      <p:grpSp>
        <p:nvGrpSpPr>
          <p:cNvPr id="29706" name="Group 1"/>
          <p:cNvGrpSpPr>
            <a:grpSpLocks/>
          </p:cNvGrpSpPr>
          <p:nvPr/>
        </p:nvGrpSpPr>
        <p:grpSpPr bwMode="auto">
          <a:xfrm>
            <a:off x="1039812" y="3573666"/>
            <a:ext cx="7223138" cy="3062287"/>
            <a:chOff x="1639887" y="2933045"/>
            <a:chExt cx="7223216" cy="3657600"/>
          </a:xfrm>
        </p:grpSpPr>
        <p:sp>
          <p:nvSpPr>
            <p:cNvPr id="29709" name="Line 6"/>
            <p:cNvSpPr>
              <a:spLocks noChangeShapeType="1"/>
            </p:cNvSpPr>
            <p:nvPr/>
          </p:nvSpPr>
          <p:spPr bwMode="auto">
            <a:xfrm>
              <a:off x="1639887" y="6438245"/>
              <a:ext cx="6705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Line 7"/>
            <p:cNvSpPr>
              <a:spLocks noChangeShapeType="1"/>
            </p:cNvSpPr>
            <p:nvPr/>
          </p:nvSpPr>
          <p:spPr bwMode="auto">
            <a:xfrm flipV="1">
              <a:off x="1639887" y="2933045"/>
              <a:ext cx="0" cy="3505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1" name="Freeform 8"/>
            <p:cNvSpPr>
              <a:spLocks/>
            </p:cNvSpPr>
            <p:nvPr/>
          </p:nvSpPr>
          <p:spPr bwMode="auto">
            <a:xfrm>
              <a:off x="2036762" y="3739495"/>
              <a:ext cx="5699125" cy="2546350"/>
            </a:xfrm>
            <a:custGeom>
              <a:avLst/>
              <a:gdLst>
                <a:gd name="T0" fmla="*/ 0 w 1200"/>
                <a:gd name="T1" fmla="*/ 2147483647 h 688"/>
                <a:gd name="T2" fmla="*/ 2147483647 w 1200"/>
                <a:gd name="T3" fmla="*/ 2147483647 h 688"/>
                <a:gd name="T4" fmla="*/ 2147483647 w 1200"/>
                <a:gd name="T5" fmla="*/ 2147483647 h 688"/>
                <a:gd name="T6" fmla="*/ 2147483647 w 1200"/>
                <a:gd name="T7" fmla="*/ 2147483647 h 688"/>
                <a:gd name="T8" fmla="*/ 2147483647 w 1200"/>
                <a:gd name="T9" fmla="*/ 2147483647 h 688"/>
                <a:gd name="T10" fmla="*/ 2147483647 w 1200"/>
                <a:gd name="T11" fmla="*/ 2147483647 h 688"/>
                <a:gd name="T12" fmla="*/ 2147483647 w 1200"/>
                <a:gd name="T13" fmla="*/ 2147483647 h 688"/>
                <a:gd name="T14" fmla="*/ 2147483647 w 1200"/>
                <a:gd name="T15" fmla="*/ 2147483647 h 688"/>
                <a:gd name="T16" fmla="*/ 2147483647 w 1200"/>
                <a:gd name="T17" fmla="*/ 2147483647 h 688"/>
                <a:gd name="T18" fmla="*/ 2147483647 w 1200"/>
                <a:gd name="T19" fmla="*/ 2147483647 h 688"/>
                <a:gd name="T20" fmla="*/ 2147483647 w 1200"/>
                <a:gd name="T21" fmla="*/ 2147483647 h 688"/>
                <a:gd name="T22" fmla="*/ 2147483647 w 1200"/>
                <a:gd name="T23" fmla="*/ 2147483647 h 688"/>
                <a:gd name="T24" fmla="*/ 2147483647 w 1200"/>
                <a:gd name="T25" fmla="*/ 2147483647 h 688"/>
                <a:gd name="T26" fmla="*/ 2147483647 w 1200"/>
                <a:gd name="T27" fmla="*/ 2147483647 h 688"/>
                <a:gd name="T28" fmla="*/ 2147483647 w 1200"/>
                <a:gd name="T29" fmla="*/ 2147483647 h 6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0" h="688">
                  <a:moveTo>
                    <a:pt x="0" y="456"/>
                  </a:moveTo>
                  <a:cubicBezTo>
                    <a:pt x="56" y="352"/>
                    <a:pt x="112" y="248"/>
                    <a:pt x="144" y="216"/>
                  </a:cubicBezTo>
                  <a:cubicBezTo>
                    <a:pt x="176" y="184"/>
                    <a:pt x="168" y="288"/>
                    <a:pt x="192" y="264"/>
                  </a:cubicBezTo>
                  <a:cubicBezTo>
                    <a:pt x="216" y="240"/>
                    <a:pt x="264" y="56"/>
                    <a:pt x="288" y="72"/>
                  </a:cubicBezTo>
                  <a:cubicBezTo>
                    <a:pt x="312" y="88"/>
                    <a:pt x="320" y="264"/>
                    <a:pt x="336" y="360"/>
                  </a:cubicBezTo>
                  <a:cubicBezTo>
                    <a:pt x="352" y="456"/>
                    <a:pt x="352" y="672"/>
                    <a:pt x="384" y="648"/>
                  </a:cubicBezTo>
                  <a:cubicBezTo>
                    <a:pt x="416" y="624"/>
                    <a:pt x="496" y="280"/>
                    <a:pt x="528" y="216"/>
                  </a:cubicBezTo>
                  <a:cubicBezTo>
                    <a:pt x="560" y="152"/>
                    <a:pt x="552" y="288"/>
                    <a:pt x="576" y="264"/>
                  </a:cubicBezTo>
                  <a:cubicBezTo>
                    <a:pt x="600" y="240"/>
                    <a:pt x="648" y="8"/>
                    <a:pt x="672" y="72"/>
                  </a:cubicBezTo>
                  <a:cubicBezTo>
                    <a:pt x="696" y="136"/>
                    <a:pt x="688" y="632"/>
                    <a:pt x="720" y="648"/>
                  </a:cubicBezTo>
                  <a:cubicBezTo>
                    <a:pt x="752" y="664"/>
                    <a:pt x="832" y="240"/>
                    <a:pt x="864" y="168"/>
                  </a:cubicBezTo>
                  <a:cubicBezTo>
                    <a:pt x="896" y="96"/>
                    <a:pt x="888" y="232"/>
                    <a:pt x="912" y="216"/>
                  </a:cubicBezTo>
                  <a:cubicBezTo>
                    <a:pt x="936" y="200"/>
                    <a:pt x="976" y="0"/>
                    <a:pt x="1008" y="72"/>
                  </a:cubicBezTo>
                  <a:cubicBezTo>
                    <a:pt x="1040" y="144"/>
                    <a:pt x="1072" y="608"/>
                    <a:pt x="1104" y="648"/>
                  </a:cubicBezTo>
                  <a:cubicBezTo>
                    <a:pt x="1136" y="688"/>
                    <a:pt x="1168" y="500"/>
                    <a:pt x="1200" y="312"/>
                  </a:cubicBez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Text Box 14"/>
            <p:cNvSpPr txBox="1">
              <a:spLocks noChangeArrowheads="1"/>
            </p:cNvSpPr>
            <p:nvPr/>
          </p:nvSpPr>
          <p:spPr bwMode="auto">
            <a:xfrm>
              <a:off x="2554287" y="39998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n-2</a:t>
              </a:r>
            </a:p>
          </p:txBody>
        </p:sp>
        <p:sp>
          <p:nvSpPr>
            <p:cNvPr id="29713" name="Text Box 15"/>
            <p:cNvSpPr txBox="1">
              <a:spLocks noChangeArrowheads="1"/>
            </p:cNvSpPr>
            <p:nvPr/>
          </p:nvSpPr>
          <p:spPr bwMode="auto">
            <a:xfrm>
              <a:off x="2097087" y="43046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n-4</a:t>
              </a:r>
            </a:p>
          </p:txBody>
        </p:sp>
        <p:sp>
          <p:nvSpPr>
            <p:cNvPr id="29714" name="Text Box 16"/>
            <p:cNvSpPr txBox="1">
              <a:spLocks noChangeArrowheads="1"/>
            </p:cNvSpPr>
            <p:nvPr/>
          </p:nvSpPr>
          <p:spPr bwMode="auto">
            <a:xfrm>
              <a:off x="2630487" y="46094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r>
                <a:rPr lang="en-US" altLang="en-US" sz="1800" baseline="-25000" dirty="0"/>
                <a:t>n-3</a:t>
              </a:r>
            </a:p>
          </p:txBody>
        </p:sp>
        <p:sp>
          <p:nvSpPr>
            <p:cNvPr id="29715" name="Text Box 17"/>
            <p:cNvSpPr txBox="1">
              <a:spLocks noChangeArrowheads="1"/>
            </p:cNvSpPr>
            <p:nvPr/>
          </p:nvSpPr>
          <p:spPr bwMode="auto">
            <a:xfrm>
              <a:off x="2782887" y="35426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n-1</a:t>
              </a:r>
            </a:p>
          </p:txBody>
        </p:sp>
        <p:sp>
          <p:nvSpPr>
            <p:cNvPr id="29716" name="Line 22"/>
            <p:cNvSpPr>
              <a:spLocks noChangeShapeType="1"/>
            </p:cNvSpPr>
            <p:nvPr/>
          </p:nvSpPr>
          <p:spPr bwMode="auto">
            <a:xfrm flipV="1">
              <a:off x="3392487" y="3695045"/>
              <a:ext cx="228600" cy="2286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7" name="Oval 23"/>
            <p:cNvSpPr>
              <a:spLocks noChangeArrowheads="1"/>
            </p:cNvSpPr>
            <p:nvPr/>
          </p:nvSpPr>
          <p:spPr bwMode="auto">
            <a:xfrm>
              <a:off x="3621087" y="3618845"/>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9718" name="Oval 24"/>
            <p:cNvSpPr>
              <a:spLocks noChangeArrowheads="1"/>
            </p:cNvSpPr>
            <p:nvPr/>
          </p:nvSpPr>
          <p:spPr bwMode="auto">
            <a:xfrm>
              <a:off x="3360247" y="3991907"/>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9719" name="Text Box 25"/>
            <p:cNvSpPr txBox="1">
              <a:spLocks noChangeArrowheads="1"/>
            </p:cNvSpPr>
            <p:nvPr/>
          </p:nvSpPr>
          <p:spPr bwMode="auto">
            <a:xfrm>
              <a:off x="3534031" y="3750607"/>
              <a:ext cx="436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r>
                <a:rPr lang="en-US" altLang="en-US" sz="1800" baseline="-25000" dirty="0"/>
                <a:t>n</a:t>
              </a:r>
            </a:p>
          </p:txBody>
        </p:sp>
        <p:graphicFrame>
          <p:nvGraphicFramePr>
            <p:cNvPr id="29720" name="Object 29"/>
            <p:cNvGraphicFramePr>
              <a:graphicFrameLocks noChangeAspect="1"/>
            </p:cNvGraphicFramePr>
            <p:nvPr>
              <p:extLst>
                <p:ext uri="{D42A27DB-BD31-4B8C-83A1-F6EECF244321}">
                  <p14:modId xmlns:p14="http://schemas.microsoft.com/office/powerpoint/2010/main" val="3540174246"/>
                </p:ext>
              </p:extLst>
            </p:nvPr>
          </p:nvGraphicFramePr>
          <p:xfrm>
            <a:off x="3697287" y="3390245"/>
            <a:ext cx="330200" cy="457200"/>
          </p:xfrm>
          <a:graphic>
            <a:graphicData uri="http://schemas.openxmlformats.org/presentationml/2006/ole">
              <mc:AlternateContent xmlns:mc="http://schemas.openxmlformats.org/markup-compatibility/2006">
                <mc:Choice xmlns:v="urn:schemas-microsoft-com:vml" Requires="v">
                  <p:oleObj spid="_x0000_s4108" name="Equation" r:id="rId5" imgW="165028" imgH="228501" progId="Equation.3">
                    <p:embed/>
                  </p:oleObj>
                </mc:Choice>
                <mc:Fallback>
                  <p:oleObj name="Equation" r:id="rId5" imgW="165028" imgH="228501"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287" y="3390245"/>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21" name="Line 32"/>
            <p:cNvSpPr>
              <a:spLocks noChangeShapeType="1"/>
            </p:cNvSpPr>
            <p:nvPr/>
          </p:nvSpPr>
          <p:spPr bwMode="auto">
            <a:xfrm>
              <a:off x="2630487" y="45332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2" name="Line 33"/>
            <p:cNvSpPr>
              <a:spLocks noChangeShapeType="1"/>
            </p:cNvSpPr>
            <p:nvPr/>
          </p:nvSpPr>
          <p:spPr bwMode="auto">
            <a:xfrm>
              <a:off x="2935287" y="4685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3" name="Line 34"/>
            <p:cNvSpPr>
              <a:spLocks noChangeShapeType="1"/>
            </p:cNvSpPr>
            <p:nvPr/>
          </p:nvSpPr>
          <p:spPr bwMode="auto">
            <a:xfrm>
              <a:off x="3087687" y="4304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4" name="Line 35"/>
            <p:cNvSpPr>
              <a:spLocks noChangeShapeType="1"/>
            </p:cNvSpPr>
            <p:nvPr/>
          </p:nvSpPr>
          <p:spPr bwMode="auto">
            <a:xfrm>
              <a:off x="3316287" y="39998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5" name="Text Box 36"/>
            <p:cNvSpPr txBox="1">
              <a:spLocks noChangeArrowheads="1"/>
            </p:cNvSpPr>
            <p:nvPr/>
          </p:nvSpPr>
          <p:spPr bwMode="auto">
            <a:xfrm>
              <a:off x="1691080" y="3134181"/>
              <a:ext cx="979755" cy="110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p>
            <a:p>
              <a:pPr>
                <a:spcBef>
                  <a:spcPct val="0"/>
                </a:spcBef>
                <a:buClrTx/>
                <a:buSzTx/>
                <a:buFontTx/>
                <a:buNone/>
              </a:pPr>
              <a:r>
                <a:rPr lang="en-US" altLang="en-US" sz="1800" dirty="0"/>
                <a:t>Signal </a:t>
              </a:r>
            </a:p>
            <a:p>
              <a:pPr>
                <a:spcBef>
                  <a:spcPct val="0"/>
                </a:spcBef>
                <a:buClrTx/>
                <a:buSzTx/>
                <a:buFontTx/>
                <a:buNone/>
              </a:pPr>
              <a:r>
                <a:rPr lang="en-US" altLang="en-US" sz="1800" dirty="0"/>
                <a:t>level</a:t>
              </a:r>
            </a:p>
          </p:txBody>
        </p:sp>
        <p:sp>
          <p:nvSpPr>
            <p:cNvPr id="29726" name="Text Box 37"/>
            <p:cNvSpPr txBox="1">
              <a:spLocks noChangeArrowheads="1"/>
            </p:cNvSpPr>
            <p:nvPr/>
          </p:nvSpPr>
          <p:spPr bwMode="auto">
            <a:xfrm>
              <a:off x="7889966" y="6020296"/>
              <a:ext cx="973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n</a:t>
              </a:r>
            </a:p>
          </p:txBody>
        </p:sp>
        <p:sp>
          <p:nvSpPr>
            <p:cNvPr id="29727" name="AutoShape 38"/>
            <p:cNvSpPr>
              <a:spLocks/>
            </p:cNvSpPr>
            <p:nvPr/>
          </p:nvSpPr>
          <p:spPr bwMode="auto">
            <a:xfrm>
              <a:off x="4251531" y="3605352"/>
              <a:ext cx="45719" cy="365102"/>
            </a:xfrm>
            <a:prstGeom prst="rightBrace">
              <a:avLst>
                <a:gd name="adj1" fmla="val 75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graphicFrame>
          <p:nvGraphicFramePr>
            <p:cNvPr id="29728" name="Object 39"/>
            <p:cNvGraphicFramePr>
              <a:graphicFrameLocks noChangeAspect="1"/>
            </p:cNvGraphicFramePr>
            <p:nvPr>
              <p:extLst>
                <p:ext uri="{D42A27DB-BD31-4B8C-83A1-F6EECF244321}">
                  <p14:modId xmlns:p14="http://schemas.microsoft.com/office/powerpoint/2010/main" val="2735064088"/>
                </p:ext>
              </p:extLst>
            </p:nvPr>
          </p:nvGraphicFramePr>
          <p:xfrm>
            <a:off x="4313405" y="3552544"/>
            <a:ext cx="358775" cy="422275"/>
          </p:xfrm>
          <a:graphic>
            <a:graphicData uri="http://schemas.openxmlformats.org/presentationml/2006/ole">
              <mc:AlternateContent xmlns:mc="http://schemas.openxmlformats.org/markup-compatibility/2006">
                <mc:Choice xmlns:v="urn:schemas-microsoft-com:vml" Requires="v">
                  <p:oleObj spid="_x0000_s4109" name="Equation" r:id="rId7" imgW="215713" imgH="253780" progId="Equation.3">
                    <p:embed/>
                  </p:oleObj>
                </mc:Choice>
                <mc:Fallback>
                  <p:oleObj name="Equation" r:id="rId7" imgW="215713" imgH="253780" progId="Equation.3">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405" y="3552544"/>
                          <a:ext cx="3587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29" name="Line 40"/>
            <p:cNvSpPr>
              <a:spLocks noChangeShapeType="1"/>
            </p:cNvSpPr>
            <p:nvPr/>
          </p:nvSpPr>
          <p:spPr bwMode="auto">
            <a:xfrm flipV="1">
              <a:off x="3437192" y="4015744"/>
              <a:ext cx="873062" cy="1382"/>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0" name="Line 42"/>
            <p:cNvSpPr>
              <a:spLocks noChangeShapeType="1"/>
            </p:cNvSpPr>
            <p:nvPr/>
          </p:nvSpPr>
          <p:spPr bwMode="auto">
            <a:xfrm flipV="1">
              <a:off x="7735887" y="636204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1" name="Line 45"/>
            <p:cNvSpPr>
              <a:spLocks noChangeShapeType="1"/>
            </p:cNvSpPr>
            <p:nvPr/>
          </p:nvSpPr>
          <p:spPr bwMode="auto">
            <a:xfrm>
              <a:off x="2513012" y="4741207"/>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2" name="Line 46"/>
            <p:cNvSpPr>
              <a:spLocks noChangeShapeType="1"/>
            </p:cNvSpPr>
            <p:nvPr/>
          </p:nvSpPr>
          <p:spPr bwMode="auto">
            <a:xfrm>
              <a:off x="2284412" y="4969807"/>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29707" name="Straight Connector 3"/>
          <p:cNvCxnSpPr>
            <a:cxnSpLocks noChangeShapeType="1"/>
          </p:cNvCxnSpPr>
          <p:nvPr/>
        </p:nvCxnSpPr>
        <p:spPr bwMode="auto">
          <a:xfrm>
            <a:off x="2823838" y="4455986"/>
            <a:ext cx="0" cy="1977629"/>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8" name="Text Box 37"/>
          <p:cNvSpPr txBox="1">
            <a:spLocks noChangeArrowheads="1"/>
          </p:cNvSpPr>
          <p:nvPr/>
        </p:nvSpPr>
        <p:spPr bwMode="auto">
          <a:xfrm>
            <a:off x="2400371" y="6370285"/>
            <a:ext cx="576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   n</a:t>
            </a:r>
          </a:p>
        </p:txBody>
      </p:sp>
      <p:sp>
        <p:nvSpPr>
          <p:cNvPr id="4" name="Footer Placeholder 3">
            <a:extLst>
              <a:ext uri="{FF2B5EF4-FFF2-40B4-BE49-F238E27FC236}">
                <a16:creationId xmlns:a16="http://schemas.microsoft.com/office/drawing/2014/main" id="{459FBB33-93C6-45D2-ADF3-389332CCF9C9}"/>
              </a:ext>
            </a:extLst>
          </p:cNvPr>
          <p:cNvSpPr>
            <a:spLocks noGrp="1"/>
          </p:cNvSpPr>
          <p:nvPr>
            <p:ph type="ftr" sz="quarter" idx="11"/>
          </p:nvPr>
        </p:nvSpPr>
        <p:spPr>
          <a:xfrm>
            <a:off x="2816396" y="6453390"/>
            <a:ext cx="3135895" cy="365125"/>
          </a:xfrm>
        </p:spPr>
        <p:txBody>
          <a:bodyPr/>
          <a:lstStyle/>
          <a:p>
            <a:pPr>
              <a:defRPr/>
            </a:pPr>
            <a:r>
              <a:rPr lang="en-US" altLang="zh-CN" dirty="0"/>
              <a:t>Feature extraction, v.230913a</a:t>
            </a:r>
          </a:p>
        </p:txBody>
      </p:sp>
      <p:sp>
        <p:nvSpPr>
          <p:cNvPr id="5" name="Slide Number Placeholder 4">
            <a:extLst>
              <a:ext uri="{FF2B5EF4-FFF2-40B4-BE49-F238E27FC236}">
                <a16:creationId xmlns:a16="http://schemas.microsoft.com/office/drawing/2014/main" id="{61CEF3EE-5257-4452-818E-1D2B31E114BC}"/>
              </a:ext>
            </a:extLst>
          </p:cNvPr>
          <p:cNvSpPr>
            <a:spLocks noGrp="1"/>
          </p:cNvSpPr>
          <p:nvPr>
            <p:ph type="sldNum" sz="quarter" idx="12"/>
          </p:nvPr>
        </p:nvSpPr>
        <p:spPr/>
        <p:txBody>
          <a:bodyPr/>
          <a:lstStyle/>
          <a:p>
            <a:fld id="{8A3E68DF-02DA-49D8-9092-E76F2DA11D19}" type="slidenum">
              <a:rPr lang="en-US" altLang="en-US" smtClean="0"/>
              <a:pPr/>
              <a:t>28</a:t>
            </a:fld>
            <a:endParaRPr lang="en-US" altLang="en-US"/>
          </a:p>
        </p:txBody>
      </p:sp>
      <p:sp>
        <p:nvSpPr>
          <p:cNvPr id="3" name="TextBox 2">
            <a:extLst>
              <a:ext uri="{FF2B5EF4-FFF2-40B4-BE49-F238E27FC236}">
                <a16:creationId xmlns:a16="http://schemas.microsoft.com/office/drawing/2014/main" id="{AB16751D-ED2D-32DA-95DB-0693C48EFBCA}"/>
              </a:ext>
            </a:extLst>
          </p:cNvPr>
          <p:cNvSpPr txBox="1"/>
          <p:nvPr/>
        </p:nvSpPr>
        <p:spPr>
          <a:xfrm>
            <a:off x="7108374" y="3857099"/>
            <a:ext cx="2310659" cy="2031325"/>
          </a:xfrm>
          <a:prstGeom prst="rect">
            <a:avLst/>
          </a:prstGeom>
          <a:noFill/>
        </p:spPr>
        <p:txBody>
          <a:bodyPr wrap="square" rtlCol="0">
            <a:spAutoFit/>
          </a:bodyPr>
          <a:lstStyle/>
          <a:p>
            <a:r>
              <a:rPr lang="en-US" dirty="0">
                <a:solidFill>
                  <a:srgbClr val="FF0000"/>
                </a:solidFill>
              </a:rPr>
              <a:t>Note: It is possible to make prediction if the signal S is a periodical wave. If S is random, LPC won’t work.</a:t>
            </a:r>
          </a:p>
        </p:txBody>
      </p:sp>
      <p:sp>
        <p:nvSpPr>
          <p:cNvPr id="39" name="Line 40">
            <a:extLst>
              <a:ext uri="{FF2B5EF4-FFF2-40B4-BE49-F238E27FC236}">
                <a16:creationId xmlns:a16="http://schemas.microsoft.com/office/drawing/2014/main" id="{8D8D2C78-10D9-4609-B9F5-0C1E544DC02D}"/>
              </a:ext>
            </a:extLst>
          </p:cNvPr>
          <p:cNvSpPr>
            <a:spLocks noChangeShapeType="1"/>
          </p:cNvSpPr>
          <p:nvPr/>
        </p:nvSpPr>
        <p:spPr bwMode="auto">
          <a:xfrm>
            <a:off x="3396402" y="4112760"/>
            <a:ext cx="533394"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a:extLst>
              <a:ext uri="{FF2B5EF4-FFF2-40B4-BE49-F238E27FC236}">
                <a16:creationId xmlns:a16="http://schemas.microsoft.com/office/drawing/2014/main" id="{DEA4E755-BFC2-4549-8773-5D095C06BAED}"/>
              </a:ext>
            </a:extLst>
          </p:cNvPr>
          <p:cNvSpPr txBox="1"/>
          <p:nvPr/>
        </p:nvSpPr>
        <p:spPr>
          <a:xfrm>
            <a:off x="3824748" y="3822497"/>
            <a:ext cx="1500732" cy="369332"/>
          </a:xfrm>
          <a:prstGeom prst="rect">
            <a:avLst/>
          </a:prstGeom>
          <a:noFill/>
        </p:spPr>
        <p:txBody>
          <a:bodyPr wrap="none" rtlCol="0">
            <a:spAutoFit/>
          </a:bodyPr>
          <a:lstStyle/>
          <a:p>
            <a:r>
              <a:rPr lang="en-US" dirty="0"/>
              <a:t>Predicted </a:t>
            </a:r>
            <a:r>
              <a:rPr lang="en-US" i="1" dirty="0"/>
              <a:t>S</a:t>
            </a:r>
            <a:endParaRPr lang="en-HK"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495301" y="531507"/>
            <a:ext cx="4456112" cy="886131"/>
          </a:xfrm>
        </p:spPr>
        <p:txBody>
          <a:bodyPr>
            <a:normAutofit fontScale="90000"/>
          </a:bodyPr>
          <a:lstStyle/>
          <a:p>
            <a:pPr eaLnBrk="1" hangingPunct="1"/>
            <a:r>
              <a:rPr lang="en-US" altLang="en-US" sz="2400" b="1" dirty="0"/>
              <a:t>Class Exercise 3.3</a:t>
            </a:r>
            <a:br>
              <a:rPr lang="en-US" altLang="en-US" sz="2400" b="1" dirty="0"/>
            </a:br>
            <a:r>
              <a:rPr lang="en-US" altLang="en-US" sz="2400" dirty="0"/>
              <a:t>Concept: we want to find a set of a1,a2,..,a8, so when applied to all </a:t>
            </a:r>
            <a:r>
              <a:rPr lang="en-US" altLang="en-US" sz="2400" i="1" dirty="0"/>
              <a:t>Sn</a:t>
            </a:r>
            <a:r>
              <a:rPr lang="en-US" altLang="en-US" sz="2400" dirty="0"/>
              <a:t> in this frame (n=0,1,..N-1), the total error </a:t>
            </a:r>
            <a:r>
              <a:rPr lang="en-US" altLang="en-US" sz="2400" i="1" dirty="0"/>
              <a:t>E</a:t>
            </a:r>
            <a:r>
              <a:rPr lang="en-US" altLang="en-US" sz="2400" dirty="0"/>
              <a:t> (n=0</a:t>
            </a:r>
            <a:r>
              <a:rPr lang="en-US" altLang="en-US" sz="2400" dirty="0">
                <a:sym typeface="Wingdings" pitchFamily="2" charset="2"/>
              </a:rPr>
              <a:t>N-1)</a:t>
            </a:r>
            <a:r>
              <a:rPr lang="en-US" altLang="en-US" sz="2400" dirty="0"/>
              <a:t>is minimum</a:t>
            </a:r>
          </a:p>
        </p:txBody>
      </p:sp>
      <p:sp>
        <p:nvSpPr>
          <p:cNvPr id="29701" name="Rectangle 3"/>
          <p:cNvSpPr>
            <a:spLocks noGrp="1" noChangeArrowheads="1"/>
          </p:cNvSpPr>
          <p:nvPr>
            <p:ph type="body" sz="half" idx="1"/>
          </p:nvPr>
        </p:nvSpPr>
        <p:spPr>
          <a:xfrm>
            <a:off x="3275011" y="5781583"/>
            <a:ext cx="206376" cy="327025"/>
          </a:xfrm>
        </p:spPr>
        <p:txBody>
          <a:bodyPr>
            <a:normAutofit fontScale="70000" lnSpcReduction="20000"/>
          </a:bodyPr>
          <a:lstStyle/>
          <a:p>
            <a:pPr eaLnBrk="1" hangingPunct="1"/>
            <a:r>
              <a:rPr lang="en-US" altLang="en-US" sz="2400"/>
              <a:t> </a:t>
            </a:r>
          </a:p>
        </p:txBody>
      </p:sp>
      <mc:AlternateContent xmlns:mc="http://schemas.openxmlformats.org/markup-compatibility/2006" xmlns:a14="http://schemas.microsoft.com/office/drawing/2010/main">
        <mc:Choice Requires="a14">
          <p:sp>
            <p:nvSpPr>
              <p:cNvPr id="29702" name="Object 4"/>
              <p:cNvSpPr txBox="1">
                <a:spLocks noGrp="1"/>
              </p:cNvSpPr>
              <p:nvPr>
                <p:ph sz="quarter" idx="2"/>
              </p:nvPr>
            </p:nvSpPr>
            <p:spPr bwMode="auto">
              <a:xfrm>
                <a:off x="121140" y="1803961"/>
                <a:ext cx="5011737" cy="2193925"/>
              </a:xfrm>
              <a:prstGeom prst="rect">
                <a:avLst/>
              </a:prstGeom>
              <a:noFill/>
              <a:ln w="9525">
                <a:solidFill>
                  <a:schemeClr val="accent1"/>
                </a:solidFill>
                <a:miter lim="800000"/>
                <a:headEnd/>
                <a:tailEnd/>
              </a:ln>
            </p:spPr>
            <p:txBody>
              <a:bodyPr>
                <a:noAutofit/>
              </a:bodyPr>
              <a:lstStyle/>
              <a:p>
                <a:pPr>
                  <a:buNone/>
                </a:pPr>
                <a14:m>
                  <m:oMathPara xmlns:m="http://schemas.openxmlformats.org/officeDocument/2006/math">
                    <m:oMathParaPr>
                      <m:jc m:val="left"/>
                    </m:oMathParaPr>
                    <m:oMath xmlns:m="http://schemas.openxmlformats.org/officeDocument/2006/math">
                      <m:r>
                        <m:rPr>
                          <m:nor/>
                        </m:rPr>
                        <a:rPr lang="en-US" sz="1800" i="0" smtClean="0">
                          <a:solidFill>
                            <a:srgbClr val="000000"/>
                          </a:solidFill>
                          <a:latin typeface="Cambria Math" panose="02040503050406030204" pitchFamily="18" charset="0"/>
                        </a:rPr>
                        <m:t>Predicted</m:t>
                      </m:r>
                      <m:r>
                        <m:rPr>
                          <m:nor/>
                        </m:rPr>
                        <a:rPr lang="en-US" sz="1800" i="0" smtClean="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i="1">
                                  <a:solidFill>
                                    <a:srgbClr val="000000"/>
                                  </a:solidFill>
                                  <a:latin typeface="Cambria Math" panose="02040503050406030204" pitchFamily="18" charset="0"/>
                                </a:rPr>
                                <m:t>𝑠</m:t>
                              </m:r>
                            </m:e>
                          </m:acc>
                        </m:e>
                        <m:sub>
                          <m:r>
                            <m:rPr>
                              <m:sty m:val="p"/>
                            </m:rPr>
                            <a:rPr lang="en-US" sz="1800" i="0">
                              <a:solidFill>
                                <a:srgbClr val="000000"/>
                              </a:solidFill>
                              <a:latin typeface="Cambria Math" panose="02040503050406030204" pitchFamily="18" charset="0"/>
                            </a:rPr>
                            <m:t>n</m:t>
                          </m:r>
                        </m:sub>
                      </m:sSub>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at</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𝑛</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using</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the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past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history</m:t>
                      </m:r>
                    </m:oMath>
                    <m:oMath xmlns:m="http://schemas.openxmlformats.org/officeDocument/2006/math">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i="1">
                                  <a:solidFill>
                                    <a:srgbClr val="000000"/>
                                  </a:solidFill>
                                  <a:latin typeface="Cambria Math" panose="02040503050406030204" pitchFamily="18" charset="0"/>
                                </a:rPr>
                                <m:t>𝑠</m:t>
                              </m:r>
                            </m:e>
                          </m:acc>
                        </m:e>
                        <m:sub>
                          <m:r>
                            <a:rPr lang="en-US" sz="1800" i="1">
                              <a:solidFill>
                                <a:srgbClr val="000000"/>
                              </a:solidFill>
                              <a:latin typeface="Cambria Math" panose="02040503050406030204" pitchFamily="18" charset="0"/>
                            </a:rPr>
                            <m:t>𝑛</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𝑎</m:t>
                          </m:r>
                        </m:e>
                        <m:sub>
                          <m:r>
                            <a:rPr lang="en-US" sz="1800" i="1">
                              <a:solidFill>
                                <a:srgbClr val="000000"/>
                              </a:solidFill>
                              <a:latin typeface="Cambria Math" panose="02040503050406030204" pitchFamily="18" charset="0"/>
                            </a:rPr>
                            <m:t>1</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𝑎</m:t>
                          </m:r>
                        </m:e>
                        <m:sub>
                          <m:r>
                            <a:rPr lang="en-US" sz="1800" i="1">
                              <a:solidFill>
                                <a:srgbClr val="000000"/>
                              </a:solidFill>
                              <a:latin typeface="Cambria Math" panose="02040503050406030204" pitchFamily="18" charset="0"/>
                            </a:rPr>
                            <m:t>2</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𝑎</m:t>
                          </m:r>
                        </m:e>
                        <m:sub>
                          <m:r>
                            <a:rPr lang="en-US" sz="1800" i="1">
                              <a:solidFill>
                                <a:srgbClr val="000000"/>
                              </a:solidFill>
                              <a:latin typeface="Cambria Math" panose="02040503050406030204" pitchFamily="18" charset="0"/>
                            </a:rPr>
                            <m:t>3</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−3</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𝑎</m:t>
                          </m:r>
                        </m:e>
                        <m:sub>
                          <m:r>
                            <a:rPr lang="en-US" sz="1800" i="1">
                              <a:solidFill>
                                <a:srgbClr val="000000"/>
                              </a:solidFill>
                              <a:latin typeface="Cambria Math" panose="02040503050406030204" pitchFamily="18" charset="0"/>
                            </a:rPr>
                            <m:t>𝑝</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𝑝</m:t>
                          </m:r>
                        </m:sub>
                      </m:sSub>
                    </m:oMath>
                    <m:oMath xmlns:m="http://schemas.openxmlformats.org/officeDocument/2006/math">
                      <m:r>
                        <m:rPr>
                          <m:nor/>
                        </m:rPr>
                        <a:rPr lang="en-US" sz="1800" i="0">
                          <a:solidFill>
                            <a:srgbClr val="000000"/>
                          </a:solidFill>
                          <a:latin typeface="Cambria Math" panose="02040503050406030204" pitchFamily="18" charset="0"/>
                        </a:rPr>
                        <m:t>predicted</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error</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at</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𝑒</m:t>
                          </m:r>
                        </m:e>
                        <m:sub>
                          <m:r>
                            <a:rPr lang="en-US" sz="1800" i="1">
                              <a:solidFill>
                                <a:srgbClr val="000000"/>
                              </a:solidFill>
                              <a:latin typeface="Cambria Math" panose="02040503050406030204" pitchFamily="18" charset="0"/>
                            </a:rPr>
                            <m:t>𝑛</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𝑛</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i="1">
                                  <a:solidFill>
                                    <a:srgbClr val="000000"/>
                                  </a:solidFill>
                                  <a:latin typeface="Cambria Math" panose="02040503050406030204" pitchFamily="18" charset="0"/>
                                </a:rPr>
                                <m:t>𝑠</m:t>
                              </m:r>
                            </m:e>
                          </m:acc>
                        </m:e>
                        <m:sub>
                          <m:r>
                            <a:rPr lang="en-US" sz="1800" i="1">
                              <a:solidFill>
                                <a:srgbClr val="000000"/>
                              </a:solidFill>
                              <a:latin typeface="Cambria Math" panose="02040503050406030204" pitchFamily="18" charset="0"/>
                            </a:rPr>
                            <m:t>𝑛</m:t>
                          </m:r>
                        </m:sub>
                      </m:sSub>
                    </m:oMath>
                    <m:oMath xmlns:m="http://schemas.openxmlformats.org/officeDocument/2006/math">
                      <m:r>
                        <m:rPr>
                          <m:nor/>
                        </m:rPr>
                        <a:rPr lang="en-US" sz="1800" i="0">
                          <a:solidFill>
                            <a:srgbClr val="000000"/>
                          </a:solidFill>
                          <a:latin typeface="Cambria Math" panose="02040503050406030204" pitchFamily="18" charset="0"/>
                        </a:rPr>
                        <m:t>so</m:t>
                      </m:r>
                      <m:r>
                        <m:rPr>
                          <m:nor/>
                        </m:rPr>
                        <a:rPr lang="en-US" sz="1800" b="0" i="0" smtClean="0">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error</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𝐸</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𝑖𝑠</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for</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the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whole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segment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from</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=0 </m:t>
                      </m:r>
                      <m:r>
                        <a:rPr lang="en-US" sz="1800" i="1">
                          <a:solidFill>
                            <a:srgbClr val="000000"/>
                          </a:solidFill>
                          <a:latin typeface="Cambria Math" panose="02040503050406030204" pitchFamily="18" charset="0"/>
                        </a:rPr>
                        <m:t>𝑡𝑜</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oMath>
                    <m:oMath xmlns:m="http://schemas.openxmlformats.org/officeDocument/2006/math">
                      <m:r>
                        <a:rPr lang="en-US" sz="1800" i="1">
                          <a:solidFill>
                            <a:srgbClr val="000000"/>
                          </a:solidFill>
                          <a:latin typeface="Cambria Math" panose="02040503050406030204" pitchFamily="18" charset="0"/>
                        </a:rPr>
                        <m:t>𝐸</m:t>
                      </m:r>
                      <m:r>
                        <a:rPr lang="en-US" sz="1800" i="1">
                          <a:solidFill>
                            <a:srgbClr val="000000"/>
                          </a:solidFill>
                          <a:latin typeface="Cambria Math" panose="02040503050406030204" pitchFamily="18" charset="0"/>
                        </a:rPr>
                        <m:t>=</m:t>
                      </m:r>
                      <m:nary>
                        <m:naryPr>
                          <m:chr m:val="∑"/>
                          <m:ctrlPr>
                            <a:rPr lang="en-US" sz="1800" i="1">
                              <a:solidFill>
                                <a:srgbClr val="000000"/>
                              </a:solidFill>
                              <a:latin typeface="Cambria Math" panose="02040503050406030204" pitchFamily="18" charset="0"/>
                            </a:rPr>
                          </m:ctrlPr>
                        </m:naryPr>
                        <m:sub>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=0</m:t>
                          </m:r>
                        </m:sub>
                        <m:sup>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p>
                        <m:e>
                          <m:sSup>
                            <m:sSupPr>
                              <m:ctrlPr>
                                <a:rPr lang="en-US" sz="1800" i="1">
                                  <a:solidFill>
                                    <a:srgbClr val="000000"/>
                                  </a:solidFill>
                                  <a:latin typeface="Cambria Math" panose="02040503050406030204" pitchFamily="18" charset="0"/>
                                </a:rPr>
                              </m:ctrlPr>
                            </m:sSupPr>
                            <m:e>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𝑒</m:t>
                                      </m:r>
                                    </m:e>
                                    <m:sub>
                                      <m:r>
                                        <a:rPr lang="en-US" sz="1800" i="1">
                                          <a:solidFill>
                                            <a:srgbClr val="000000"/>
                                          </a:solidFill>
                                          <a:latin typeface="Cambria Math" panose="02040503050406030204" pitchFamily="18" charset="0"/>
                                        </a:rPr>
                                        <m:t>𝑛</m:t>
                                      </m:r>
                                    </m:sub>
                                  </m:sSub>
                                </m:e>
                              </m:d>
                            </m:e>
                            <m:sup>
                              <m:r>
                                <a:rPr lang="en-US" sz="1800" i="1">
                                  <a:solidFill>
                                    <a:srgbClr val="000000"/>
                                  </a:solidFill>
                                  <a:latin typeface="Cambria Math" panose="02040503050406030204" pitchFamily="18" charset="0"/>
                                </a:rPr>
                                <m:t>2</m:t>
                              </m:r>
                            </m:sup>
                          </m:sSup>
                        </m:e>
                      </m:nary>
                    </m:oMath>
                  </m:oMathPara>
                </a14:m>
                <a:endParaRPr lang="en-US" sz="1800" dirty="0"/>
              </a:p>
            </p:txBody>
          </p:sp>
        </mc:Choice>
        <mc:Fallback xmlns="">
          <p:sp>
            <p:nvSpPr>
              <p:cNvPr id="29702" name="Object 4"/>
              <p:cNvSpPr txBox="1">
                <a:spLocks noGrp="1" noRot="1" noChangeAspect="1" noMove="1" noResize="1" noEditPoints="1" noAdjustHandles="1" noChangeArrowheads="1" noChangeShapeType="1" noTextEdit="1"/>
              </p:cNvSpPr>
              <p:nvPr>
                <p:ph sz="quarter" idx="2"/>
              </p:nvPr>
            </p:nvSpPr>
            <p:spPr bwMode="auto">
              <a:xfrm>
                <a:off x="121140" y="1803961"/>
                <a:ext cx="5011737" cy="2193925"/>
              </a:xfrm>
              <a:prstGeom prst="rect">
                <a:avLst/>
              </a:prstGeom>
              <a:blipFill>
                <a:blip r:embed="rId4"/>
                <a:stretch>
                  <a:fillRect b="-276"/>
                </a:stretch>
              </a:blipFill>
              <a:ln w="9525">
                <a:solidFill>
                  <a:schemeClr val="accent1"/>
                </a:solidFill>
                <a:miter lim="800000"/>
                <a:headEnd/>
                <a:tailEnd/>
              </a:ln>
            </p:spPr>
            <p:txBody>
              <a:bodyPr/>
              <a:lstStyle/>
              <a:p>
                <a:r>
                  <a:rPr lang="en-US">
                    <a:noFill/>
                  </a:rPr>
                  <a:t> </a:t>
                </a:r>
              </a:p>
            </p:txBody>
          </p:sp>
        </mc:Fallback>
      </mc:AlternateContent>
      <p:sp>
        <p:nvSpPr>
          <p:cNvPr id="29703" name="Text Box 41"/>
          <p:cNvSpPr txBox="1">
            <a:spLocks noChangeArrowheads="1"/>
          </p:cNvSpPr>
          <p:nvPr/>
        </p:nvSpPr>
        <p:spPr bwMode="auto">
          <a:xfrm>
            <a:off x="192087" y="6505483"/>
            <a:ext cx="33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0</a:t>
            </a:r>
          </a:p>
        </p:txBody>
      </p:sp>
      <p:sp>
        <p:nvSpPr>
          <p:cNvPr id="29704" name="Text Box 43"/>
          <p:cNvSpPr txBox="1">
            <a:spLocks noChangeArrowheads="1"/>
          </p:cNvSpPr>
          <p:nvPr/>
        </p:nvSpPr>
        <p:spPr bwMode="auto">
          <a:xfrm>
            <a:off x="6059487" y="6505483"/>
            <a:ext cx="1406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N-1=511</a:t>
            </a:r>
          </a:p>
        </p:txBody>
      </p:sp>
      <mc:AlternateContent xmlns:mc="http://schemas.openxmlformats.org/markup-compatibility/2006" xmlns:a14="http://schemas.microsoft.com/office/drawing/2010/main">
        <mc:Choice Requires="a14">
          <p:sp>
            <p:nvSpPr>
              <p:cNvPr id="29705" name="Text Box 44"/>
              <p:cNvSpPr txBox="1">
                <a:spLocks noChangeArrowheads="1"/>
              </p:cNvSpPr>
              <p:nvPr/>
            </p:nvSpPr>
            <p:spPr bwMode="auto">
              <a:xfrm>
                <a:off x="5111812" y="276317"/>
                <a:ext cx="4759200" cy="3026854"/>
              </a:xfrm>
              <a:prstGeom prst="rect">
                <a:avLst/>
              </a:prstGeom>
              <a:noFill/>
              <a:ln w="12700">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olidFill>
                      <a:srgbClr val="0070C0"/>
                    </a:solidFill>
                  </a:rPr>
                  <a:t>MC: the error function </a:t>
                </a:r>
                <a:r>
                  <a:rPr lang="en-US" altLang="en-US" sz="1800" dirty="0" err="1">
                    <a:solidFill>
                      <a:srgbClr val="0070C0"/>
                    </a:solidFill>
                  </a:rPr>
                  <a:t>e</a:t>
                </a:r>
                <a:r>
                  <a:rPr lang="en-US" altLang="en-US" sz="1800" baseline="-25000" dirty="0" err="1">
                    <a:solidFill>
                      <a:srgbClr val="0070C0"/>
                    </a:solidFill>
                  </a:rPr>
                  <a:t>n</a:t>
                </a:r>
                <a:r>
                  <a:rPr lang="en-US" altLang="en-US" sz="1800" dirty="0">
                    <a:solidFill>
                      <a:srgbClr val="0070C0"/>
                    </a:solidFill>
                  </a:rPr>
                  <a:t> at n=130,</a:t>
                </a:r>
              </a:p>
              <a:p>
                <a:pPr>
                  <a:spcBef>
                    <a:spcPct val="0"/>
                  </a:spcBef>
                  <a:buClrTx/>
                  <a:buSzTx/>
                  <a:buNone/>
                </a:pPr>
                <a14:m>
                  <m:oMathPara xmlns:m="http://schemas.openxmlformats.org/officeDocument/2006/math">
                    <m:oMathParaPr>
                      <m:jc m:val="left"/>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1)  </m:t>
                          </m:r>
                          <m:r>
                            <a:rPr lang="en-US" i="1">
                              <a:solidFill>
                                <a:srgbClr val="0070C0"/>
                              </a:solidFill>
                              <a:latin typeface="Cambria Math" panose="02040503050406030204" pitchFamily="18" charset="0"/>
                            </a:rPr>
                            <m:t>𝑒</m:t>
                          </m:r>
                        </m:e>
                        <m:sub>
                          <m:r>
                            <a:rPr lang="en-US" i="1">
                              <a:solidFill>
                                <a:srgbClr val="0070C0"/>
                              </a:solidFill>
                              <a:latin typeface="Cambria Math" panose="02040503050406030204" pitchFamily="18" charset="0"/>
                            </a:rPr>
                            <m:t>130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1</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129</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2</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128</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3</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127</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𝑝</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130−8=122</m:t>
                          </m:r>
                        </m:sub>
                      </m:sSub>
                      <m:r>
                        <a:rPr lang="en-US" sz="2400" i="1">
                          <a:solidFill>
                            <a:srgbClr val="0070C0"/>
                          </a:solidFill>
                          <a:latin typeface="Cambria Math" panose="02040503050406030204" pitchFamily="18" charset="0"/>
                        </a:rPr>
                        <m:t>)</m:t>
                      </m:r>
                    </m:oMath>
                  </m:oMathPara>
                </a14:m>
                <a:endParaRPr lang="en-US" altLang="en-US" sz="2000" dirty="0">
                  <a:solidFill>
                    <a:srgbClr val="0070C0"/>
                  </a:solidFill>
                </a:endParaRPr>
              </a:p>
              <a:p>
                <a:pPr>
                  <a:spcBef>
                    <a:spcPct val="0"/>
                  </a:spcBef>
                  <a:buClrTx/>
                  <a:buSzTx/>
                  <a:buNone/>
                </a:pPr>
                <a:endParaRPr lang="en-US" altLang="en-US" sz="1600" dirty="0">
                  <a:solidFill>
                    <a:srgbClr val="0070C0"/>
                  </a:solidFill>
                </a:endParaRPr>
              </a:p>
              <a:p>
                <a:pPr>
                  <a:spcBef>
                    <a:spcPct val="0"/>
                  </a:spcBef>
                  <a:buClrTx/>
                  <a:buSzTx/>
                  <a:buFontTx/>
                  <a:buNone/>
                </a:pPr>
                <a14:m>
                  <m:oMathPara xmlns:m="http://schemas.openxmlformats.org/officeDocument/2006/math">
                    <m:oMathParaPr>
                      <m:jc m:val="left"/>
                    </m:oMathParaPr>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2)  </m:t>
                          </m:r>
                          <m:r>
                            <a:rPr lang="en-US" sz="2400" i="1">
                              <a:solidFill>
                                <a:srgbClr val="0070C0"/>
                              </a:solidFill>
                              <a:latin typeface="Cambria Math" panose="02040503050406030204" pitchFamily="18" charset="0"/>
                            </a:rPr>
                            <m:t>𝑒</m:t>
                          </m:r>
                        </m:e>
                        <m:sub>
                          <m:r>
                            <a:rPr lang="en-US" sz="2400" i="1">
                              <a:solidFill>
                                <a:srgbClr val="0070C0"/>
                              </a:solidFill>
                              <a:latin typeface="Cambria Math" panose="02040503050406030204" pitchFamily="18" charset="0"/>
                            </a:rPr>
                            <m:t>130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1</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m:t>
                          </m:r>
                          <m:r>
                            <a:rPr lang="en-US" sz="2400" b="0" i="1" smtClean="0">
                              <a:solidFill>
                                <a:srgbClr val="0070C0"/>
                              </a:solidFill>
                              <a:latin typeface="Cambria Math" panose="02040503050406030204" pitchFamily="18" charset="0"/>
                            </a:rPr>
                            <m:t>30</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2</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m:t>
                          </m:r>
                          <m:r>
                            <a:rPr lang="en-US" sz="2400" b="0" i="1" smtClean="0">
                              <a:solidFill>
                                <a:srgbClr val="0070C0"/>
                              </a:solidFill>
                              <a:latin typeface="Cambria Math" panose="02040503050406030204" pitchFamily="18" charset="0"/>
                            </a:rPr>
                            <m:t>9</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3</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12</m:t>
                          </m:r>
                          <m:r>
                            <a:rPr lang="en-US" sz="2400" b="0" i="1" smtClean="0">
                              <a:solidFill>
                                <a:srgbClr val="0070C0"/>
                              </a:solidFill>
                              <a:latin typeface="Cambria Math" panose="02040503050406030204" pitchFamily="18" charset="0"/>
                            </a:rPr>
                            <m:t>8</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𝑝</m:t>
                          </m:r>
                        </m:sub>
                      </m:sSub>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𝑠</m:t>
                          </m:r>
                        </m:e>
                        <m:sub>
                          <m:r>
                            <a:rPr lang="en-US" sz="2400" i="1">
                              <a:solidFill>
                                <a:srgbClr val="0070C0"/>
                              </a:solidFill>
                              <a:latin typeface="Cambria Math" panose="02040503050406030204" pitchFamily="18" charset="0"/>
                            </a:rPr>
                            <m:t>13</m:t>
                          </m:r>
                          <m:r>
                            <a:rPr lang="en-US" sz="2400" b="0" i="1" smtClean="0">
                              <a:solidFill>
                                <a:srgbClr val="0070C0"/>
                              </a:solidFill>
                              <a:latin typeface="Cambria Math" panose="02040503050406030204" pitchFamily="18" charset="0"/>
                            </a:rPr>
                            <m:t>1</m:t>
                          </m:r>
                          <m:r>
                            <a:rPr lang="en-US" sz="2400" i="1">
                              <a:solidFill>
                                <a:srgbClr val="0070C0"/>
                              </a:solidFill>
                              <a:latin typeface="Cambria Math" panose="02040503050406030204" pitchFamily="18" charset="0"/>
                            </a:rPr>
                            <m:t>−8=12</m:t>
                          </m:r>
                          <m:r>
                            <a:rPr lang="en-US" sz="2400" b="0" i="1" smtClean="0">
                              <a:solidFill>
                                <a:srgbClr val="0070C0"/>
                              </a:solidFill>
                              <a:latin typeface="Cambria Math" panose="02040503050406030204" pitchFamily="18" charset="0"/>
                            </a:rPr>
                            <m:t>3</m:t>
                          </m:r>
                        </m:sub>
                      </m:sSub>
                      <m:r>
                        <a:rPr lang="en-US" sz="2400" i="1" smtClean="0">
                          <a:solidFill>
                            <a:srgbClr val="0070C0"/>
                          </a:solidFill>
                          <a:latin typeface="Cambria Math" panose="02040503050406030204" pitchFamily="18" charset="0"/>
                        </a:rPr>
                        <m:t>)</m:t>
                      </m:r>
                    </m:oMath>
                  </m:oMathPara>
                </a14:m>
                <a:endParaRPr lang="en-US" altLang="en-US" sz="1600" dirty="0">
                  <a:solidFill>
                    <a:srgbClr val="0070C0"/>
                  </a:solidFill>
                </a:endParaRPr>
              </a:p>
            </p:txBody>
          </p:sp>
        </mc:Choice>
        <mc:Fallback xmlns="">
          <p:sp>
            <p:nvSpPr>
              <p:cNvPr id="29705" name="Text Box 44"/>
              <p:cNvSpPr txBox="1">
                <a:spLocks noRot="1" noChangeAspect="1" noMove="1" noResize="1" noEditPoints="1" noAdjustHandles="1" noChangeArrowheads="1" noChangeShapeType="1" noTextEdit="1"/>
              </p:cNvSpPr>
              <p:nvPr/>
            </p:nvSpPr>
            <p:spPr bwMode="auto">
              <a:xfrm>
                <a:off x="5111812" y="276317"/>
                <a:ext cx="4759200" cy="3026854"/>
              </a:xfrm>
              <a:prstGeom prst="rect">
                <a:avLst/>
              </a:prstGeom>
              <a:blipFill>
                <a:blip r:embed="rId5"/>
                <a:stretch>
                  <a:fillRect l="-1023" t="-802" b="-1002"/>
                </a:stretch>
              </a:blip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9708" name="Text Box 37"/>
          <p:cNvSpPr txBox="1">
            <a:spLocks noChangeArrowheads="1"/>
          </p:cNvSpPr>
          <p:nvPr/>
        </p:nvSpPr>
        <p:spPr bwMode="auto">
          <a:xfrm>
            <a:off x="1712912" y="6427696"/>
            <a:ext cx="4299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   </a:t>
            </a:r>
          </a:p>
        </p:txBody>
      </p:sp>
      <p:sp>
        <p:nvSpPr>
          <p:cNvPr id="4" name="Footer Placeholder 3">
            <a:extLst>
              <a:ext uri="{FF2B5EF4-FFF2-40B4-BE49-F238E27FC236}">
                <a16:creationId xmlns:a16="http://schemas.microsoft.com/office/drawing/2014/main" id="{459FBB33-93C6-45D2-ADF3-389332CCF9C9}"/>
              </a:ext>
            </a:extLst>
          </p:cNvPr>
          <p:cNvSpPr>
            <a:spLocks noGrp="1"/>
          </p:cNvSpPr>
          <p:nvPr>
            <p:ph type="ftr" sz="quarter" idx="11"/>
          </p:nvPr>
        </p:nvSpPr>
        <p:spPr>
          <a:xfrm>
            <a:off x="2011864" y="6346734"/>
            <a:ext cx="3135895" cy="365125"/>
          </a:xfrm>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61CEF3EE-5257-4452-818E-1D2B31E114BC}"/>
              </a:ext>
            </a:extLst>
          </p:cNvPr>
          <p:cNvSpPr>
            <a:spLocks noGrp="1"/>
          </p:cNvSpPr>
          <p:nvPr>
            <p:ph type="sldNum" sz="quarter" idx="12"/>
          </p:nvPr>
        </p:nvSpPr>
        <p:spPr/>
        <p:txBody>
          <a:bodyPr/>
          <a:lstStyle/>
          <a:p>
            <a:fld id="{8A3E68DF-02DA-49D8-9092-E76F2DA11D19}" type="slidenum">
              <a:rPr lang="en-US" altLang="en-US" smtClean="0"/>
              <a:pPr/>
              <a:t>29</a:t>
            </a:fld>
            <a:endParaRPr lang="en-US" altLang="en-US"/>
          </a:p>
        </p:txBody>
      </p:sp>
      <p:sp>
        <p:nvSpPr>
          <p:cNvPr id="2" name="TextBox 1">
            <a:extLst>
              <a:ext uri="{FF2B5EF4-FFF2-40B4-BE49-F238E27FC236}">
                <a16:creationId xmlns:a16="http://schemas.microsoft.com/office/drawing/2014/main" id="{92F9F1BA-6DFD-792A-BB4F-39D6090C68E8}"/>
              </a:ext>
            </a:extLst>
          </p:cNvPr>
          <p:cNvSpPr txBox="1"/>
          <p:nvPr/>
        </p:nvSpPr>
        <p:spPr>
          <a:xfrm>
            <a:off x="4418935" y="3322946"/>
            <a:ext cx="5415549" cy="1754326"/>
          </a:xfrm>
          <a:prstGeom prst="rect">
            <a:avLst/>
          </a:prstGeom>
          <a:solidFill>
            <a:schemeClr val="bg1">
              <a:alpha val="73000"/>
            </a:schemeClr>
          </a:solidFill>
        </p:spPr>
        <p:txBody>
          <a:bodyPr wrap="square" rtlCol="0">
            <a:spAutoFit/>
          </a:bodyPr>
          <a:lstStyle/>
          <a:p>
            <a:pPr>
              <a:spcBef>
                <a:spcPct val="0"/>
              </a:spcBef>
              <a:buClrTx/>
              <a:buSzTx/>
              <a:buFontTx/>
              <a:buNone/>
            </a:pPr>
            <a:r>
              <a:rPr lang="en-US" altLang="en-US" sz="1800" dirty="0"/>
              <a:t> (student exercise) . Draw it on the graph</a:t>
            </a:r>
          </a:p>
          <a:p>
            <a:pPr>
              <a:spcBef>
                <a:spcPct val="0"/>
              </a:spcBef>
              <a:buClrTx/>
              <a:buSzTx/>
              <a:buFontTx/>
              <a:buChar char="•"/>
            </a:pPr>
            <a:r>
              <a:rPr lang="en-US" altLang="en-US" sz="1800" dirty="0"/>
              <a:t>Write the error function at n=288</a:t>
            </a:r>
          </a:p>
          <a:p>
            <a:pPr>
              <a:spcBef>
                <a:spcPct val="0"/>
              </a:spcBef>
              <a:buClrTx/>
              <a:buSzTx/>
              <a:buFontTx/>
              <a:buChar char="•"/>
            </a:pPr>
            <a:r>
              <a:rPr lang="en-US" altLang="en-US" sz="1800" dirty="0"/>
              <a:t>Why e</a:t>
            </a:r>
            <a:r>
              <a:rPr lang="en-US" altLang="en-US" sz="1800" baseline="-25000" dirty="0"/>
              <a:t>0</a:t>
            </a:r>
            <a:r>
              <a:rPr lang="en-US" altLang="en-US" sz="1800" dirty="0"/>
              <a:t>= s</a:t>
            </a:r>
            <a:r>
              <a:rPr lang="en-US" altLang="en-US" sz="1800" baseline="-25000" dirty="0"/>
              <a:t>0</a:t>
            </a:r>
            <a:r>
              <a:rPr lang="en-US" altLang="en-US" sz="1800" dirty="0"/>
              <a:t>?</a:t>
            </a:r>
          </a:p>
          <a:p>
            <a:pPr>
              <a:spcBef>
                <a:spcPct val="0"/>
              </a:spcBef>
              <a:buClrTx/>
              <a:buSzTx/>
              <a:buFontTx/>
              <a:buChar char="•"/>
            </a:pPr>
            <a:r>
              <a:rPr lang="en-US" altLang="en-US" sz="1800" dirty="0"/>
              <a:t>Write E for n=1,..N-1, (showing n=1, 8, 130,288,511)</a:t>
            </a:r>
          </a:p>
          <a:p>
            <a:endParaRPr lang="en-US" dirty="0"/>
          </a:p>
        </p:txBody>
      </p:sp>
      <p:pic>
        <p:nvPicPr>
          <p:cNvPr id="3074" name="Picture 2">
            <a:extLst>
              <a:ext uri="{FF2B5EF4-FFF2-40B4-BE49-F238E27FC236}">
                <a16:creationId xmlns:a16="http://schemas.microsoft.com/office/drawing/2014/main" id="{36574FA8-3580-3C6D-8A12-ADF0A6BBF1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466" y="5237945"/>
            <a:ext cx="1431818" cy="143181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a:extLst>
              <a:ext uri="{FF2B5EF4-FFF2-40B4-BE49-F238E27FC236}">
                <a16:creationId xmlns:a16="http://schemas.microsoft.com/office/drawing/2014/main" id="{DC048814-CE84-4DC7-A0D4-7A2EF2B401E0}"/>
              </a:ext>
            </a:extLst>
          </p:cNvPr>
          <p:cNvSpPr txBox="1">
            <a:spLocks noChangeArrowheads="1"/>
          </p:cNvSpPr>
          <p:nvPr/>
        </p:nvSpPr>
        <p:spPr>
          <a:xfrm>
            <a:off x="3186821" y="5922839"/>
            <a:ext cx="206376" cy="32702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sz="2400"/>
              <a:t> </a:t>
            </a:r>
          </a:p>
        </p:txBody>
      </p:sp>
      <p:grpSp>
        <p:nvGrpSpPr>
          <p:cNvPr id="40" name="Group 1">
            <a:extLst>
              <a:ext uri="{FF2B5EF4-FFF2-40B4-BE49-F238E27FC236}">
                <a16:creationId xmlns:a16="http://schemas.microsoft.com/office/drawing/2014/main" id="{A0C9BD4C-F085-4C25-8009-26C087AEF7FE}"/>
              </a:ext>
            </a:extLst>
          </p:cNvPr>
          <p:cNvGrpSpPr>
            <a:grpSpLocks/>
          </p:cNvGrpSpPr>
          <p:nvPr/>
        </p:nvGrpSpPr>
        <p:grpSpPr bwMode="auto">
          <a:xfrm>
            <a:off x="154684" y="3735296"/>
            <a:ext cx="7223138" cy="3062287"/>
            <a:chOff x="1639887" y="2933045"/>
            <a:chExt cx="7223216" cy="3657600"/>
          </a:xfrm>
        </p:grpSpPr>
        <p:sp>
          <p:nvSpPr>
            <p:cNvPr id="41" name="Line 6">
              <a:extLst>
                <a:ext uri="{FF2B5EF4-FFF2-40B4-BE49-F238E27FC236}">
                  <a16:creationId xmlns:a16="http://schemas.microsoft.com/office/drawing/2014/main" id="{611B454A-2811-4641-B05D-B7FA25B39B57}"/>
                </a:ext>
              </a:extLst>
            </p:cNvPr>
            <p:cNvSpPr>
              <a:spLocks noChangeShapeType="1"/>
            </p:cNvSpPr>
            <p:nvPr/>
          </p:nvSpPr>
          <p:spPr bwMode="auto">
            <a:xfrm>
              <a:off x="1639887" y="6438245"/>
              <a:ext cx="6705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7">
              <a:extLst>
                <a:ext uri="{FF2B5EF4-FFF2-40B4-BE49-F238E27FC236}">
                  <a16:creationId xmlns:a16="http://schemas.microsoft.com/office/drawing/2014/main" id="{CC79FD7E-0B03-4672-90E3-DFBF8B9475F2}"/>
                </a:ext>
              </a:extLst>
            </p:cNvPr>
            <p:cNvSpPr>
              <a:spLocks noChangeShapeType="1"/>
            </p:cNvSpPr>
            <p:nvPr/>
          </p:nvSpPr>
          <p:spPr bwMode="auto">
            <a:xfrm flipV="1">
              <a:off x="1639887" y="2933045"/>
              <a:ext cx="0" cy="3505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8">
              <a:extLst>
                <a:ext uri="{FF2B5EF4-FFF2-40B4-BE49-F238E27FC236}">
                  <a16:creationId xmlns:a16="http://schemas.microsoft.com/office/drawing/2014/main" id="{98227441-B75F-458D-BC73-AF845A51827D}"/>
                </a:ext>
              </a:extLst>
            </p:cNvPr>
            <p:cNvSpPr>
              <a:spLocks/>
            </p:cNvSpPr>
            <p:nvPr/>
          </p:nvSpPr>
          <p:spPr bwMode="auto">
            <a:xfrm>
              <a:off x="2036762" y="3739495"/>
              <a:ext cx="5699125" cy="2546350"/>
            </a:xfrm>
            <a:custGeom>
              <a:avLst/>
              <a:gdLst>
                <a:gd name="T0" fmla="*/ 0 w 1200"/>
                <a:gd name="T1" fmla="*/ 2147483647 h 688"/>
                <a:gd name="T2" fmla="*/ 2147483647 w 1200"/>
                <a:gd name="T3" fmla="*/ 2147483647 h 688"/>
                <a:gd name="T4" fmla="*/ 2147483647 w 1200"/>
                <a:gd name="T5" fmla="*/ 2147483647 h 688"/>
                <a:gd name="T6" fmla="*/ 2147483647 w 1200"/>
                <a:gd name="T7" fmla="*/ 2147483647 h 688"/>
                <a:gd name="T8" fmla="*/ 2147483647 w 1200"/>
                <a:gd name="T9" fmla="*/ 2147483647 h 688"/>
                <a:gd name="T10" fmla="*/ 2147483647 w 1200"/>
                <a:gd name="T11" fmla="*/ 2147483647 h 688"/>
                <a:gd name="T12" fmla="*/ 2147483647 w 1200"/>
                <a:gd name="T13" fmla="*/ 2147483647 h 688"/>
                <a:gd name="T14" fmla="*/ 2147483647 w 1200"/>
                <a:gd name="T15" fmla="*/ 2147483647 h 688"/>
                <a:gd name="T16" fmla="*/ 2147483647 w 1200"/>
                <a:gd name="T17" fmla="*/ 2147483647 h 688"/>
                <a:gd name="T18" fmla="*/ 2147483647 w 1200"/>
                <a:gd name="T19" fmla="*/ 2147483647 h 688"/>
                <a:gd name="T20" fmla="*/ 2147483647 w 1200"/>
                <a:gd name="T21" fmla="*/ 2147483647 h 688"/>
                <a:gd name="T22" fmla="*/ 2147483647 w 1200"/>
                <a:gd name="T23" fmla="*/ 2147483647 h 688"/>
                <a:gd name="T24" fmla="*/ 2147483647 w 1200"/>
                <a:gd name="T25" fmla="*/ 2147483647 h 688"/>
                <a:gd name="T26" fmla="*/ 2147483647 w 1200"/>
                <a:gd name="T27" fmla="*/ 2147483647 h 688"/>
                <a:gd name="T28" fmla="*/ 2147483647 w 1200"/>
                <a:gd name="T29" fmla="*/ 2147483647 h 6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0" h="688">
                  <a:moveTo>
                    <a:pt x="0" y="456"/>
                  </a:moveTo>
                  <a:cubicBezTo>
                    <a:pt x="56" y="352"/>
                    <a:pt x="112" y="248"/>
                    <a:pt x="144" y="216"/>
                  </a:cubicBezTo>
                  <a:cubicBezTo>
                    <a:pt x="176" y="184"/>
                    <a:pt x="168" y="288"/>
                    <a:pt x="192" y="264"/>
                  </a:cubicBezTo>
                  <a:cubicBezTo>
                    <a:pt x="216" y="240"/>
                    <a:pt x="264" y="56"/>
                    <a:pt x="288" y="72"/>
                  </a:cubicBezTo>
                  <a:cubicBezTo>
                    <a:pt x="312" y="88"/>
                    <a:pt x="320" y="264"/>
                    <a:pt x="336" y="360"/>
                  </a:cubicBezTo>
                  <a:cubicBezTo>
                    <a:pt x="352" y="456"/>
                    <a:pt x="352" y="672"/>
                    <a:pt x="384" y="648"/>
                  </a:cubicBezTo>
                  <a:cubicBezTo>
                    <a:pt x="416" y="624"/>
                    <a:pt x="496" y="280"/>
                    <a:pt x="528" y="216"/>
                  </a:cubicBezTo>
                  <a:cubicBezTo>
                    <a:pt x="560" y="152"/>
                    <a:pt x="552" y="288"/>
                    <a:pt x="576" y="264"/>
                  </a:cubicBezTo>
                  <a:cubicBezTo>
                    <a:pt x="600" y="240"/>
                    <a:pt x="648" y="8"/>
                    <a:pt x="672" y="72"/>
                  </a:cubicBezTo>
                  <a:cubicBezTo>
                    <a:pt x="696" y="136"/>
                    <a:pt x="688" y="632"/>
                    <a:pt x="720" y="648"/>
                  </a:cubicBezTo>
                  <a:cubicBezTo>
                    <a:pt x="752" y="664"/>
                    <a:pt x="832" y="240"/>
                    <a:pt x="864" y="168"/>
                  </a:cubicBezTo>
                  <a:cubicBezTo>
                    <a:pt x="896" y="96"/>
                    <a:pt x="888" y="232"/>
                    <a:pt x="912" y="216"/>
                  </a:cubicBezTo>
                  <a:cubicBezTo>
                    <a:pt x="936" y="200"/>
                    <a:pt x="976" y="0"/>
                    <a:pt x="1008" y="72"/>
                  </a:cubicBezTo>
                  <a:cubicBezTo>
                    <a:pt x="1040" y="144"/>
                    <a:pt x="1072" y="608"/>
                    <a:pt x="1104" y="648"/>
                  </a:cubicBezTo>
                  <a:cubicBezTo>
                    <a:pt x="1136" y="688"/>
                    <a:pt x="1168" y="500"/>
                    <a:pt x="1200" y="312"/>
                  </a:cubicBez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Text Box 14">
              <a:extLst>
                <a:ext uri="{FF2B5EF4-FFF2-40B4-BE49-F238E27FC236}">
                  <a16:creationId xmlns:a16="http://schemas.microsoft.com/office/drawing/2014/main" id="{999A2B68-31E5-4CF9-BD03-F23E8893BB3C}"/>
                </a:ext>
              </a:extLst>
            </p:cNvPr>
            <p:cNvSpPr txBox="1">
              <a:spLocks noChangeArrowheads="1"/>
            </p:cNvSpPr>
            <p:nvPr/>
          </p:nvSpPr>
          <p:spPr bwMode="auto">
            <a:xfrm>
              <a:off x="2554287" y="39998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n-2</a:t>
              </a:r>
            </a:p>
          </p:txBody>
        </p:sp>
        <p:sp>
          <p:nvSpPr>
            <p:cNvPr id="45" name="Text Box 15">
              <a:extLst>
                <a:ext uri="{FF2B5EF4-FFF2-40B4-BE49-F238E27FC236}">
                  <a16:creationId xmlns:a16="http://schemas.microsoft.com/office/drawing/2014/main" id="{7DC09596-88BD-4C4C-B943-CD31E38E36E5}"/>
                </a:ext>
              </a:extLst>
            </p:cNvPr>
            <p:cNvSpPr txBox="1">
              <a:spLocks noChangeArrowheads="1"/>
            </p:cNvSpPr>
            <p:nvPr/>
          </p:nvSpPr>
          <p:spPr bwMode="auto">
            <a:xfrm>
              <a:off x="2097087" y="43046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n-4</a:t>
              </a:r>
            </a:p>
          </p:txBody>
        </p:sp>
        <p:sp>
          <p:nvSpPr>
            <p:cNvPr id="46" name="Text Box 16">
              <a:extLst>
                <a:ext uri="{FF2B5EF4-FFF2-40B4-BE49-F238E27FC236}">
                  <a16:creationId xmlns:a16="http://schemas.microsoft.com/office/drawing/2014/main" id="{D246B616-6F62-4047-B349-B9A3DC62249E}"/>
                </a:ext>
              </a:extLst>
            </p:cNvPr>
            <p:cNvSpPr txBox="1">
              <a:spLocks noChangeArrowheads="1"/>
            </p:cNvSpPr>
            <p:nvPr/>
          </p:nvSpPr>
          <p:spPr bwMode="auto">
            <a:xfrm>
              <a:off x="2630487" y="46094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r>
                <a:rPr lang="en-US" altLang="en-US" sz="1800" baseline="-25000" dirty="0"/>
                <a:t>n-3</a:t>
              </a:r>
            </a:p>
          </p:txBody>
        </p:sp>
        <p:sp>
          <p:nvSpPr>
            <p:cNvPr id="47" name="Text Box 17">
              <a:extLst>
                <a:ext uri="{FF2B5EF4-FFF2-40B4-BE49-F238E27FC236}">
                  <a16:creationId xmlns:a16="http://schemas.microsoft.com/office/drawing/2014/main" id="{B5EC8AB5-EDB6-4DB9-9834-AE6B68A57F8F}"/>
                </a:ext>
              </a:extLst>
            </p:cNvPr>
            <p:cNvSpPr txBox="1">
              <a:spLocks noChangeArrowheads="1"/>
            </p:cNvSpPr>
            <p:nvPr/>
          </p:nvSpPr>
          <p:spPr bwMode="auto">
            <a:xfrm>
              <a:off x="2782887" y="354264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a:t>
              </a:r>
              <a:r>
                <a:rPr lang="en-US" altLang="en-US" sz="1800" baseline="-25000"/>
                <a:t>n-1</a:t>
              </a:r>
            </a:p>
          </p:txBody>
        </p:sp>
        <p:sp>
          <p:nvSpPr>
            <p:cNvPr id="48" name="Line 22">
              <a:extLst>
                <a:ext uri="{FF2B5EF4-FFF2-40B4-BE49-F238E27FC236}">
                  <a16:creationId xmlns:a16="http://schemas.microsoft.com/office/drawing/2014/main" id="{187F1C58-6D0A-4427-AEBA-C424F2D953FD}"/>
                </a:ext>
              </a:extLst>
            </p:cNvPr>
            <p:cNvSpPr>
              <a:spLocks noChangeShapeType="1"/>
            </p:cNvSpPr>
            <p:nvPr/>
          </p:nvSpPr>
          <p:spPr bwMode="auto">
            <a:xfrm flipV="1">
              <a:off x="3392487" y="3695045"/>
              <a:ext cx="228600" cy="228600"/>
            </a:xfrm>
            <a:prstGeom prst="line">
              <a:avLst/>
            </a:prstGeom>
            <a:noFill/>
            <a:ln w="127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Oval 23">
              <a:extLst>
                <a:ext uri="{FF2B5EF4-FFF2-40B4-BE49-F238E27FC236}">
                  <a16:creationId xmlns:a16="http://schemas.microsoft.com/office/drawing/2014/main" id="{E6DFB546-D7F4-443B-9C2B-AE66CBB350C3}"/>
                </a:ext>
              </a:extLst>
            </p:cNvPr>
            <p:cNvSpPr>
              <a:spLocks noChangeArrowheads="1"/>
            </p:cNvSpPr>
            <p:nvPr/>
          </p:nvSpPr>
          <p:spPr bwMode="auto">
            <a:xfrm>
              <a:off x="3621087" y="3618845"/>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50" name="Oval 24">
              <a:extLst>
                <a:ext uri="{FF2B5EF4-FFF2-40B4-BE49-F238E27FC236}">
                  <a16:creationId xmlns:a16="http://schemas.microsoft.com/office/drawing/2014/main" id="{5B6EA18E-F5CE-4BAD-979D-08880AF24AED}"/>
                </a:ext>
              </a:extLst>
            </p:cNvPr>
            <p:cNvSpPr>
              <a:spLocks noChangeArrowheads="1"/>
            </p:cNvSpPr>
            <p:nvPr/>
          </p:nvSpPr>
          <p:spPr bwMode="auto">
            <a:xfrm>
              <a:off x="3360247" y="3991907"/>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51" name="Text Box 25">
              <a:extLst>
                <a:ext uri="{FF2B5EF4-FFF2-40B4-BE49-F238E27FC236}">
                  <a16:creationId xmlns:a16="http://schemas.microsoft.com/office/drawing/2014/main" id="{60D0C1A7-5AA4-4DF5-A811-52DD679FA9D0}"/>
                </a:ext>
              </a:extLst>
            </p:cNvPr>
            <p:cNvSpPr txBox="1">
              <a:spLocks noChangeArrowheads="1"/>
            </p:cNvSpPr>
            <p:nvPr/>
          </p:nvSpPr>
          <p:spPr bwMode="auto">
            <a:xfrm>
              <a:off x="3534031" y="3750607"/>
              <a:ext cx="436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r>
                <a:rPr lang="en-US" altLang="en-US" sz="1800" baseline="-25000" dirty="0"/>
                <a:t>n</a:t>
              </a:r>
            </a:p>
          </p:txBody>
        </p:sp>
        <p:graphicFrame>
          <p:nvGraphicFramePr>
            <p:cNvPr id="52" name="Object 29">
              <a:extLst>
                <a:ext uri="{FF2B5EF4-FFF2-40B4-BE49-F238E27FC236}">
                  <a16:creationId xmlns:a16="http://schemas.microsoft.com/office/drawing/2014/main" id="{2DF5F3B7-5D1F-4BDC-9667-7ABD1557391B}"/>
                </a:ext>
              </a:extLst>
            </p:cNvPr>
            <p:cNvGraphicFramePr>
              <a:graphicFrameLocks noChangeAspect="1"/>
            </p:cNvGraphicFramePr>
            <p:nvPr>
              <p:extLst>
                <p:ext uri="{D42A27DB-BD31-4B8C-83A1-F6EECF244321}">
                  <p14:modId xmlns:p14="http://schemas.microsoft.com/office/powerpoint/2010/main" val="4082465952"/>
                </p:ext>
              </p:extLst>
            </p:nvPr>
          </p:nvGraphicFramePr>
          <p:xfrm>
            <a:off x="3697287" y="3390245"/>
            <a:ext cx="330200" cy="457200"/>
          </p:xfrm>
          <a:graphic>
            <a:graphicData uri="http://schemas.openxmlformats.org/presentationml/2006/ole">
              <mc:AlternateContent xmlns:mc="http://schemas.openxmlformats.org/markup-compatibility/2006">
                <mc:Choice xmlns:v="urn:schemas-microsoft-com:vml" Requires="v">
                  <p:oleObj spid="_x0000_s5132" name="Equation" r:id="rId7" imgW="165028" imgH="228501" progId="Equation.3">
                    <p:embed/>
                  </p:oleObj>
                </mc:Choice>
                <mc:Fallback>
                  <p:oleObj name="Equation" r:id="rId7" imgW="165028" imgH="228501" progId="Equation.3">
                    <p:embed/>
                    <p:pic>
                      <p:nvPicPr>
                        <p:cNvPr id="2972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287" y="3390245"/>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Line 32">
              <a:extLst>
                <a:ext uri="{FF2B5EF4-FFF2-40B4-BE49-F238E27FC236}">
                  <a16:creationId xmlns:a16="http://schemas.microsoft.com/office/drawing/2014/main" id="{6CF16C60-2790-4779-B215-C0BA7F7A3205}"/>
                </a:ext>
              </a:extLst>
            </p:cNvPr>
            <p:cNvSpPr>
              <a:spLocks noChangeShapeType="1"/>
            </p:cNvSpPr>
            <p:nvPr/>
          </p:nvSpPr>
          <p:spPr bwMode="auto">
            <a:xfrm>
              <a:off x="2630487" y="45332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33">
              <a:extLst>
                <a:ext uri="{FF2B5EF4-FFF2-40B4-BE49-F238E27FC236}">
                  <a16:creationId xmlns:a16="http://schemas.microsoft.com/office/drawing/2014/main" id="{93389371-2133-4363-A11E-99552B2C8255}"/>
                </a:ext>
              </a:extLst>
            </p:cNvPr>
            <p:cNvSpPr>
              <a:spLocks noChangeShapeType="1"/>
            </p:cNvSpPr>
            <p:nvPr/>
          </p:nvSpPr>
          <p:spPr bwMode="auto">
            <a:xfrm>
              <a:off x="2935287" y="4685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34">
              <a:extLst>
                <a:ext uri="{FF2B5EF4-FFF2-40B4-BE49-F238E27FC236}">
                  <a16:creationId xmlns:a16="http://schemas.microsoft.com/office/drawing/2014/main" id="{E97629CB-92DD-41EA-8121-07000AA2E8C2}"/>
                </a:ext>
              </a:extLst>
            </p:cNvPr>
            <p:cNvSpPr>
              <a:spLocks noChangeShapeType="1"/>
            </p:cNvSpPr>
            <p:nvPr/>
          </p:nvSpPr>
          <p:spPr bwMode="auto">
            <a:xfrm>
              <a:off x="3087687" y="4304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35">
              <a:extLst>
                <a:ext uri="{FF2B5EF4-FFF2-40B4-BE49-F238E27FC236}">
                  <a16:creationId xmlns:a16="http://schemas.microsoft.com/office/drawing/2014/main" id="{1C8CED3F-7924-449A-A924-BDEDD1D6DF48}"/>
                </a:ext>
              </a:extLst>
            </p:cNvPr>
            <p:cNvSpPr>
              <a:spLocks noChangeShapeType="1"/>
            </p:cNvSpPr>
            <p:nvPr/>
          </p:nvSpPr>
          <p:spPr bwMode="auto">
            <a:xfrm>
              <a:off x="3316287" y="39998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ext Box 36">
              <a:extLst>
                <a:ext uri="{FF2B5EF4-FFF2-40B4-BE49-F238E27FC236}">
                  <a16:creationId xmlns:a16="http://schemas.microsoft.com/office/drawing/2014/main" id="{946CA5A2-DEC9-405B-8CAA-EBBE5E583C1F}"/>
                </a:ext>
              </a:extLst>
            </p:cNvPr>
            <p:cNvSpPr txBox="1">
              <a:spLocks noChangeArrowheads="1"/>
            </p:cNvSpPr>
            <p:nvPr/>
          </p:nvSpPr>
          <p:spPr bwMode="auto">
            <a:xfrm>
              <a:off x="1691080" y="3134181"/>
              <a:ext cx="979755" cy="110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a:t>
              </a:r>
            </a:p>
            <a:p>
              <a:pPr>
                <a:spcBef>
                  <a:spcPct val="0"/>
                </a:spcBef>
                <a:buClrTx/>
                <a:buSzTx/>
                <a:buFontTx/>
                <a:buNone/>
              </a:pPr>
              <a:r>
                <a:rPr lang="en-US" altLang="en-US" sz="1800" dirty="0"/>
                <a:t>Signal </a:t>
              </a:r>
            </a:p>
            <a:p>
              <a:pPr>
                <a:spcBef>
                  <a:spcPct val="0"/>
                </a:spcBef>
                <a:buClrTx/>
                <a:buSzTx/>
                <a:buFontTx/>
                <a:buNone/>
              </a:pPr>
              <a:r>
                <a:rPr lang="en-US" altLang="en-US" sz="1800" dirty="0"/>
                <a:t>level</a:t>
              </a:r>
            </a:p>
          </p:txBody>
        </p:sp>
        <p:sp>
          <p:nvSpPr>
            <p:cNvPr id="58" name="Text Box 37">
              <a:extLst>
                <a:ext uri="{FF2B5EF4-FFF2-40B4-BE49-F238E27FC236}">
                  <a16:creationId xmlns:a16="http://schemas.microsoft.com/office/drawing/2014/main" id="{40085C5E-1374-40B2-991B-17AA9A72C03F}"/>
                </a:ext>
              </a:extLst>
            </p:cNvPr>
            <p:cNvSpPr txBox="1">
              <a:spLocks noChangeArrowheads="1"/>
            </p:cNvSpPr>
            <p:nvPr/>
          </p:nvSpPr>
          <p:spPr bwMode="auto">
            <a:xfrm>
              <a:off x="7889966" y="6020296"/>
              <a:ext cx="973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n</a:t>
              </a:r>
            </a:p>
          </p:txBody>
        </p:sp>
        <p:sp>
          <p:nvSpPr>
            <p:cNvPr id="59" name="AutoShape 38">
              <a:extLst>
                <a:ext uri="{FF2B5EF4-FFF2-40B4-BE49-F238E27FC236}">
                  <a16:creationId xmlns:a16="http://schemas.microsoft.com/office/drawing/2014/main" id="{2321ADB5-D2A8-4CF9-87FD-694CF25C8485}"/>
                </a:ext>
              </a:extLst>
            </p:cNvPr>
            <p:cNvSpPr>
              <a:spLocks/>
            </p:cNvSpPr>
            <p:nvPr/>
          </p:nvSpPr>
          <p:spPr bwMode="auto">
            <a:xfrm>
              <a:off x="4251531" y="3605352"/>
              <a:ext cx="45719" cy="365102"/>
            </a:xfrm>
            <a:prstGeom prst="rightBrace">
              <a:avLst>
                <a:gd name="adj1" fmla="val 75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graphicFrame>
          <p:nvGraphicFramePr>
            <p:cNvPr id="60" name="Object 39">
              <a:extLst>
                <a:ext uri="{FF2B5EF4-FFF2-40B4-BE49-F238E27FC236}">
                  <a16:creationId xmlns:a16="http://schemas.microsoft.com/office/drawing/2014/main" id="{69FB26F4-12A7-4BA3-A5E2-1FC3719DC100}"/>
                </a:ext>
              </a:extLst>
            </p:cNvPr>
            <p:cNvGraphicFramePr>
              <a:graphicFrameLocks noChangeAspect="1"/>
            </p:cNvGraphicFramePr>
            <p:nvPr>
              <p:extLst>
                <p:ext uri="{D42A27DB-BD31-4B8C-83A1-F6EECF244321}">
                  <p14:modId xmlns:p14="http://schemas.microsoft.com/office/powerpoint/2010/main" val="2079795960"/>
                </p:ext>
              </p:extLst>
            </p:nvPr>
          </p:nvGraphicFramePr>
          <p:xfrm>
            <a:off x="4313405" y="3552544"/>
            <a:ext cx="358775" cy="422275"/>
          </p:xfrm>
          <a:graphic>
            <a:graphicData uri="http://schemas.openxmlformats.org/presentationml/2006/ole">
              <mc:AlternateContent xmlns:mc="http://schemas.openxmlformats.org/markup-compatibility/2006">
                <mc:Choice xmlns:v="urn:schemas-microsoft-com:vml" Requires="v">
                  <p:oleObj spid="_x0000_s5133" name="Equation" r:id="rId9" imgW="215713" imgH="253780" progId="Equation.3">
                    <p:embed/>
                  </p:oleObj>
                </mc:Choice>
                <mc:Fallback>
                  <p:oleObj name="Equation" r:id="rId9" imgW="215713" imgH="253780" progId="Equation.3">
                    <p:embed/>
                    <p:pic>
                      <p:nvPicPr>
                        <p:cNvPr id="29728" name="Object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3405" y="3552544"/>
                          <a:ext cx="3587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Line 40">
              <a:extLst>
                <a:ext uri="{FF2B5EF4-FFF2-40B4-BE49-F238E27FC236}">
                  <a16:creationId xmlns:a16="http://schemas.microsoft.com/office/drawing/2014/main" id="{224A98A9-023D-4C82-B103-C72F06A12E0E}"/>
                </a:ext>
              </a:extLst>
            </p:cNvPr>
            <p:cNvSpPr>
              <a:spLocks noChangeShapeType="1"/>
            </p:cNvSpPr>
            <p:nvPr/>
          </p:nvSpPr>
          <p:spPr bwMode="auto">
            <a:xfrm flipV="1">
              <a:off x="3437192" y="4015744"/>
              <a:ext cx="873062" cy="1382"/>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42">
              <a:extLst>
                <a:ext uri="{FF2B5EF4-FFF2-40B4-BE49-F238E27FC236}">
                  <a16:creationId xmlns:a16="http://schemas.microsoft.com/office/drawing/2014/main" id="{FDA23676-ECFD-469C-A294-B90622FFB3A3}"/>
                </a:ext>
              </a:extLst>
            </p:cNvPr>
            <p:cNvSpPr>
              <a:spLocks noChangeShapeType="1"/>
            </p:cNvSpPr>
            <p:nvPr/>
          </p:nvSpPr>
          <p:spPr bwMode="auto">
            <a:xfrm flipV="1">
              <a:off x="7735887" y="636204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45">
              <a:extLst>
                <a:ext uri="{FF2B5EF4-FFF2-40B4-BE49-F238E27FC236}">
                  <a16:creationId xmlns:a16="http://schemas.microsoft.com/office/drawing/2014/main" id="{19D91618-3B05-4035-BF6C-66A322210EC9}"/>
                </a:ext>
              </a:extLst>
            </p:cNvPr>
            <p:cNvSpPr>
              <a:spLocks noChangeShapeType="1"/>
            </p:cNvSpPr>
            <p:nvPr/>
          </p:nvSpPr>
          <p:spPr bwMode="auto">
            <a:xfrm>
              <a:off x="2513012" y="4741207"/>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46">
              <a:extLst>
                <a:ext uri="{FF2B5EF4-FFF2-40B4-BE49-F238E27FC236}">
                  <a16:creationId xmlns:a16="http://schemas.microsoft.com/office/drawing/2014/main" id="{FB9A45DA-D61E-4A40-9534-0529EAE1DA6F}"/>
                </a:ext>
              </a:extLst>
            </p:cNvPr>
            <p:cNvSpPr>
              <a:spLocks noChangeShapeType="1"/>
            </p:cNvSpPr>
            <p:nvPr/>
          </p:nvSpPr>
          <p:spPr bwMode="auto">
            <a:xfrm>
              <a:off x="2284412" y="4969807"/>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65" name="Straight Connector 3">
            <a:extLst>
              <a:ext uri="{FF2B5EF4-FFF2-40B4-BE49-F238E27FC236}">
                <a16:creationId xmlns:a16="http://schemas.microsoft.com/office/drawing/2014/main" id="{9DE937D8-C869-44E6-8994-221E1E5A75B9}"/>
              </a:ext>
            </a:extLst>
          </p:cNvPr>
          <p:cNvCxnSpPr>
            <a:cxnSpLocks noChangeShapeType="1"/>
          </p:cNvCxnSpPr>
          <p:nvPr/>
        </p:nvCxnSpPr>
        <p:spPr bwMode="auto">
          <a:xfrm>
            <a:off x="1938710" y="4617616"/>
            <a:ext cx="0" cy="1977629"/>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 Box 37">
            <a:extLst>
              <a:ext uri="{FF2B5EF4-FFF2-40B4-BE49-F238E27FC236}">
                <a16:creationId xmlns:a16="http://schemas.microsoft.com/office/drawing/2014/main" id="{76C30C8D-152A-4BBB-BA53-D1C43FF1D3C6}"/>
              </a:ext>
            </a:extLst>
          </p:cNvPr>
          <p:cNvSpPr txBox="1">
            <a:spLocks noChangeArrowheads="1"/>
          </p:cNvSpPr>
          <p:nvPr/>
        </p:nvSpPr>
        <p:spPr bwMode="auto">
          <a:xfrm>
            <a:off x="1515243" y="6531915"/>
            <a:ext cx="576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   n</a:t>
            </a:r>
          </a:p>
        </p:txBody>
      </p:sp>
      <p:sp>
        <p:nvSpPr>
          <p:cNvPr id="68" name="Line 40">
            <a:extLst>
              <a:ext uri="{FF2B5EF4-FFF2-40B4-BE49-F238E27FC236}">
                <a16:creationId xmlns:a16="http://schemas.microsoft.com/office/drawing/2014/main" id="{2D6A72A9-B381-4DCA-9D89-C08C6080EDFE}"/>
              </a:ext>
            </a:extLst>
          </p:cNvPr>
          <p:cNvSpPr>
            <a:spLocks noChangeShapeType="1"/>
          </p:cNvSpPr>
          <p:nvPr/>
        </p:nvSpPr>
        <p:spPr bwMode="auto">
          <a:xfrm>
            <a:off x="2511274" y="4274390"/>
            <a:ext cx="533394"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TextBox 68">
            <a:extLst>
              <a:ext uri="{FF2B5EF4-FFF2-40B4-BE49-F238E27FC236}">
                <a16:creationId xmlns:a16="http://schemas.microsoft.com/office/drawing/2014/main" id="{3DCAF563-BFEE-47FF-ACE0-161EEFF6EE5C}"/>
              </a:ext>
            </a:extLst>
          </p:cNvPr>
          <p:cNvSpPr txBox="1"/>
          <p:nvPr/>
        </p:nvSpPr>
        <p:spPr>
          <a:xfrm>
            <a:off x="2939620" y="3984127"/>
            <a:ext cx="1500732" cy="369332"/>
          </a:xfrm>
          <a:prstGeom prst="rect">
            <a:avLst/>
          </a:prstGeom>
          <a:noFill/>
        </p:spPr>
        <p:txBody>
          <a:bodyPr wrap="none" rtlCol="0">
            <a:spAutoFit/>
          </a:bodyPr>
          <a:lstStyle/>
          <a:p>
            <a:r>
              <a:rPr lang="en-US" dirty="0"/>
              <a:t>Predicted </a:t>
            </a:r>
            <a:r>
              <a:rPr lang="en-US" i="1" dirty="0"/>
              <a:t>S</a:t>
            </a:r>
            <a:endParaRPr lang="en-HK" i="1" dirty="0"/>
          </a:p>
        </p:txBody>
      </p:sp>
    </p:spTree>
    <p:extLst>
      <p:ext uri="{BB962C8B-B14F-4D97-AF65-F5344CB8AC3E}">
        <p14:creationId xmlns:p14="http://schemas.microsoft.com/office/powerpoint/2010/main" val="376947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normAutofit fontScale="90000"/>
          </a:bodyPr>
          <a:lstStyle/>
          <a:p>
            <a:pPr eaLnBrk="1" hangingPunct="1"/>
            <a:r>
              <a:rPr lang="en-US" altLang="zh-CN" sz="3600">
                <a:ea typeface="SimSun" pitchFamily="2" charset="-122"/>
              </a:rPr>
              <a:t>You can see the filter band output</a:t>
            </a:r>
            <a:br>
              <a:rPr lang="en-US" altLang="zh-CN" sz="3600">
                <a:ea typeface="SimSun" pitchFamily="2" charset="-122"/>
              </a:rPr>
            </a:br>
            <a:r>
              <a:rPr lang="en-US" altLang="zh-CN" sz="3600">
                <a:ea typeface="SimSun" pitchFamily="2" charset="-122"/>
              </a:rPr>
              <a:t>using windows-media-player for a frame</a:t>
            </a:r>
            <a:endParaRPr lang="en-US" altLang="en-US" sz="3600"/>
          </a:p>
        </p:txBody>
      </p:sp>
      <p:sp>
        <p:nvSpPr>
          <p:cNvPr id="5125" name="Rectangle 3"/>
          <p:cNvSpPr>
            <a:spLocks noGrp="1" noChangeArrowheads="1"/>
          </p:cNvSpPr>
          <p:nvPr>
            <p:ph idx="1"/>
          </p:nvPr>
        </p:nvSpPr>
        <p:spPr>
          <a:xfrm>
            <a:off x="531813" y="1600200"/>
            <a:ext cx="8912225" cy="4530725"/>
          </a:xfrm>
        </p:spPr>
        <p:txBody>
          <a:bodyPr/>
          <a:lstStyle/>
          <a:p>
            <a:pPr eaLnBrk="1" hangingPunct="1"/>
            <a:r>
              <a:rPr lang="en-US" altLang="zh-CN" dirty="0">
                <a:ea typeface="SimSun" pitchFamily="2" charset="-122"/>
              </a:rPr>
              <a:t> Try to look at it</a:t>
            </a:r>
          </a:p>
          <a:p>
            <a:pPr eaLnBrk="1" hangingPunct="1"/>
            <a:r>
              <a:rPr lang="en-US" altLang="zh-CN" dirty="0">
                <a:ea typeface="SimSun" pitchFamily="2" charset="-122"/>
              </a:rPr>
              <a:t>Run</a:t>
            </a:r>
          </a:p>
          <a:p>
            <a:pPr lvl="1" eaLnBrk="1" hangingPunct="1"/>
            <a:r>
              <a:rPr lang="en-US" altLang="zh-CN" dirty="0">
                <a:ea typeface="SimSun" pitchFamily="2" charset="-122"/>
              </a:rPr>
              <a:t>windows-media-player</a:t>
            </a:r>
          </a:p>
          <a:p>
            <a:pPr lvl="1" eaLnBrk="1" hangingPunct="1"/>
            <a:r>
              <a:rPr lang="en-US" altLang="zh-CN" dirty="0">
                <a:ea typeface="SimSun" pitchFamily="2" charset="-122"/>
              </a:rPr>
              <a:t>To play music</a:t>
            </a:r>
          </a:p>
          <a:p>
            <a:pPr lvl="1" eaLnBrk="1" hangingPunct="1"/>
            <a:r>
              <a:rPr lang="en-US" altLang="zh-CN" dirty="0">
                <a:ea typeface="SimSun" pitchFamily="2" charset="-122"/>
              </a:rPr>
              <a:t>Right-click, select</a:t>
            </a:r>
          </a:p>
          <a:p>
            <a:pPr lvl="2" eaLnBrk="1" hangingPunct="1"/>
            <a:r>
              <a:rPr lang="en-US" altLang="zh-CN" dirty="0">
                <a:ea typeface="SimSun" pitchFamily="2" charset="-122"/>
              </a:rPr>
              <a:t>Visualization / bar and waves</a:t>
            </a:r>
          </a:p>
          <a:p>
            <a:pPr lvl="2" eaLnBrk="1" hangingPunct="1"/>
            <a:r>
              <a:rPr lang="en-US" altLang="zh-CN" dirty="0">
                <a:solidFill>
                  <a:srgbClr val="FF6600"/>
                </a:solidFill>
                <a:ea typeface="SimSun" pitchFamily="2" charset="-122"/>
                <a:hlinkClick r:id="rId2"/>
              </a:rPr>
              <a:t>Video Demo</a:t>
            </a:r>
            <a:endParaRPr lang="en-US" altLang="zh-CN" dirty="0">
              <a:solidFill>
                <a:srgbClr val="FF6600"/>
              </a:solidFill>
              <a:ea typeface="SimSun" pitchFamily="2" charset="-122"/>
            </a:endParaRPr>
          </a:p>
          <a:p>
            <a:pPr lvl="1" eaLnBrk="1" hangingPunct="1"/>
            <a:endParaRPr lang="en-US" altLang="en-US" dirty="0"/>
          </a:p>
        </p:txBody>
      </p:sp>
      <p:pic>
        <p:nvPicPr>
          <p:cNvPr id="5126"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1676400"/>
            <a:ext cx="3248025"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Freeform 6"/>
          <p:cNvSpPr>
            <a:spLocks/>
          </p:cNvSpPr>
          <p:nvPr/>
        </p:nvSpPr>
        <p:spPr bwMode="auto">
          <a:xfrm>
            <a:off x="6094413" y="3505200"/>
            <a:ext cx="2743200" cy="1930400"/>
          </a:xfrm>
          <a:custGeom>
            <a:avLst/>
            <a:gdLst>
              <a:gd name="T0" fmla="*/ 0 w 1728"/>
              <a:gd name="T1" fmla="*/ 2147483647 h 1216"/>
              <a:gd name="T2" fmla="*/ 2147483647 w 1728"/>
              <a:gd name="T3" fmla="*/ 2147483647 h 1216"/>
              <a:gd name="T4" fmla="*/ 2147483647 w 1728"/>
              <a:gd name="T5" fmla="*/ 2147483647 h 1216"/>
              <a:gd name="T6" fmla="*/ 2147483647 w 1728"/>
              <a:gd name="T7" fmla="*/ 2147483647 h 1216"/>
              <a:gd name="T8" fmla="*/ 2147483647 w 1728"/>
              <a:gd name="T9" fmla="*/ 2147483647 h 1216"/>
              <a:gd name="T10" fmla="*/ 2147483647 w 1728"/>
              <a:gd name="T11" fmla="*/ 2147483647 h 1216"/>
              <a:gd name="T12" fmla="*/ 2147483647 w 1728"/>
              <a:gd name="T13" fmla="*/ 2147483647 h 1216"/>
              <a:gd name="T14" fmla="*/ 2147483647 w 1728"/>
              <a:gd name="T15" fmla="*/ 2147483647 h 1216"/>
              <a:gd name="T16" fmla="*/ 2147483647 w 1728"/>
              <a:gd name="T17" fmla="*/ 2147483647 h 1216"/>
              <a:gd name="T18" fmla="*/ 2147483647 w 1728"/>
              <a:gd name="T19" fmla="*/ 2147483647 h 1216"/>
              <a:gd name="T20" fmla="*/ 2147483647 w 1728"/>
              <a:gd name="T21" fmla="*/ 2147483647 h 1216"/>
              <a:gd name="T22" fmla="*/ 2147483647 w 1728"/>
              <a:gd name="T23" fmla="*/ 2147483647 h 1216"/>
              <a:gd name="T24" fmla="*/ 2147483647 w 1728"/>
              <a:gd name="T25" fmla="*/ 2147483647 h 1216"/>
              <a:gd name="T26" fmla="*/ 2147483647 w 1728"/>
              <a:gd name="T27" fmla="*/ 2147483647 h 1216"/>
              <a:gd name="T28" fmla="*/ 2147483647 w 1728"/>
              <a:gd name="T29" fmla="*/ 2147483647 h 1216"/>
              <a:gd name="T30" fmla="*/ 2147483647 w 1728"/>
              <a:gd name="T31" fmla="*/ 2147483647 h 1216"/>
              <a:gd name="T32" fmla="*/ 2147483647 w 1728"/>
              <a:gd name="T33" fmla="*/ 2147483647 h 1216"/>
              <a:gd name="T34" fmla="*/ 2147483647 w 1728"/>
              <a:gd name="T35" fmla="*/ 2147483647 h 1216"/>
              <a:gd name="T36" fmla="*/ 2147483647 w 1728"/>
              <a:gd name="T37" fmla="*/ 2147483647 h 1216"/>
              <a:gd name="T38" fmla="*/ 2147483647 w 1728"/>
              <a:gd name="T39" fmla="*/ 2147483647 h 1216"/>
              <a:gd name="T40" fmla="*/ 2147483647 w 1728"/>
              <a:gd name="T41" fmla="*/ 2147483647 h 1216"/>
              <a:gd name="T42" fmla="*/ 2147483647 w 1728"/>
              <a:gd name="T43" fmla="*/ 2147483647 h 1216"/>
              <a:gd name="T44" fmla="*/ 2147483647 w 1728"/>
              <a:gd name="T45" fmla="*/ 2147483647 h 1216"/>
              <a:gd name="T46" fmla="*/ 2147483647 w 1728"/>
              <a:gd name="T47" fmla="*/ 2147483647 h 1216"/>
              <a:gd name="T48" fmla="*/ 2147483647 w 1728"/>
              <a:gd name="T49" fmla="*/ 2147483647 h 1216"/>
              <a:gd name="T50" fmla="*/ 2147483647 w 1728"/>
              <a:gd name="T51" fmla="*/ 2147483647 h 1216"/>
              <a:gd name="T52" fmla="*/ 2147483647 w 1728"/>
              <a:gd name="T53" fmla="*/ 2147483647 h 1216"/>
              <a:gd name="T54" fmla="*/ 2147483647 w 1728"/>
              <a:gd name="T55" fmla="*/ 2147483647 h 1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8" h="1216">
                <a:moveTo>
                  <a:pt x="0" y="816"/>
                </a:moveTo>
                <a:cubicBezTo>
                  <a:pt x="16" y="864"/>
                  <a:pt x="32" y="912"/>
                  <a:pt x="48" y="912"/>
                </a:cubicBezTo>
                <a:cubicBezTo>
                  <a:pt x="64" y="912"/>
                  <a:pt x="72" y="816"/>
                  <a:pt x="96" y="816"/>
                </a:cubicBezTo>
                <a:cubicBezTo>
                  <a:pt x="120" y="816"/>
                  <a:pt x="160" y="856"/>
                  <a:pt x="192" y="912"/>
                </a:cubicBezTo>
                <a:cubicBezTo>
                  <a:pt x="224" y="968"/>
                  <a:pt x="264" y="1144"/>
                  <a:pt x="288" y="1152"/>
                </a:cubicBezTo>
                <a:cubicBezTo>
                  <a:pt x="312" y="1160"/>
                  <a:pt x="312" y="1008"/>
                  <a:pt x="336" y="960"/>
                </a:cubicBezTo>
                <a:cubicBezTo>
                  <a:pt x="360" y="912"/>
                  <a:pt x="408" y="912"/>
                  <a:pt x="432" y="864"/>
                </a:cubicBezTo>
                <a:cubicBezTo>
                  <a:pt x="456" y="816"/>
                  <a:pt x="448" y="704"/>
                  <a:pt x="480" y="672"/>
                </a:cubicBezTo>
                <a:cubicBezTo>
                  <a:pt x="512" y="640"/>
                  <a:pt x="584" y="664"/>
                  <a:pt x="624" y="672"/>
                </a:cubicBezTo>
                <a:cubicBezTo>
                  <a:pt x="664" y="680"/>
                  <a:pt x="696" y="736"/>
                  <a:pt x="720" y="720"/>
                </a:cubicBezTo>
                <a:cubicBezTo>
                  <a:pt x="744" y="704"/>
                  <a:pt x="752" y="624"/>
                  <a:pt x="768" y="576"/>
                </a:cubicBezTo>
                <a:cubicBezTo>
                  <a:pt x="784" y="528"/>
                  <a:pt x="792" y="520"/>
                  <a:pt x="816" y="432"/>
                </a:cubicBezTo>
                <a:cubicBezTo>
                  <a:pt x="840" y="344"/>
                  <a:pt x="880" y="96"/>
                  <a:pt x="912" y="48"/>
                </a:cubicBezTo>
                <a:cubicBezTo>
                  <a:pt x="944" y="0"/>
                  <a:pt x="984" y="56"/>
                  <a:pt x="1008" y="144"/>
                </a:cubicBezTo>
                <a:cubicBezTo>
                  <a:pt x="1032" y="232"/>
                  <a:pt x="1040" y="496"/>
                  <a:pt x="1056" y="576"/>
                </a:cubicBezTo>
                <a:cubicBezTo>
                  <a:pt x="1072" y="656"/>
                  <a:pt x="1088" y="688"/>
                  <a:pt x="1104" y="624"/>
                </a:cubicBezTo>
                <a:cubicBezTo>
                  <a:pt x="1120" y="560"/>
                  <a:pt x="1136" y="216"/>
                  <a:pt x="1152" y="192"/>
                </a:cubicBezTo>
                <a:cubicBezTo>
                  <a:pt x="1168" y="168"/>
                  <a:pt x="1192" y="408"/>
                  <a:pt x="1200" y="480"/>
                </a:cubicBezTo>
                <a:cubicBezTo>
                  <a:pt x="1208" y="552"/>
                  <a:pt x="1192" y="624"/>
                  <a:pt x="1200" y="624"/>
                </a:cubicBezTo>
                <a:cubicBezTo>
                  <a:pt x="1208" y="624"/>
                  <a:pt x="1224" y="504"/>
                  <a:pt x="1248" y="480"/>
                </a:cubicBezTo>
                <a:cubicBezTo>
                  <a:pt x="1272" y="456"/>
                  <a:pt x="1320" y="424"/>
                  <a:pt x="1344" y="480"/>
                </a:cubicBezTo>
                <a:cubicBezTo>
                  <a:pt x="1368" y="536"/>
                  <a:pt x="1376" y="744"/>
                  <a:pt x="1392" y="816"/>
                </a:cubicBezTo>
                <a:cubicBezTo>
                  <a:pt x="1408" y="888"/>
                  <a:pt x="1424" y="920"/>
                  <a:pt x="1440" y="912"/>
                </a:cubicBezTo>
                <a:cubicBezTo>
                  <a:pt x="1456" y="904"/>
                  <a:pt x="1464" y="776"/>
                  <a:pt x="1488" y="768"/>
                </a:cubicBezTo>
                <a:cubicBezTo>
                  <a:pt x="1512" y="760"/>
                  <a:pt x="1560" y="808"/>
                  <a:pt x="1584" y="864"/>
                </a:cubicBezTo>
                <a:cubicBezTo>
                  <a:pt x="1608" y="920"/>
                  <a:pt x="1624" y="1048"/>
                  <a:pt x="1632" y="1104"/>
                </a:cubicBezTo>
                <a:cubicBezTo>
                  <a:pt x="1640" y="1160"/>
                  <a:pt x="1616" y="1184"/>
                  <a:pt x="1632" y="1200"/>
                </a:cubicBezTo>
                <a:cubicBezTo>
                  <a:pt x="1648" y="1216"/>
                  <a:pt x="1688" y="1208"/>
                  <a:pt x="1728" y="1200"/>
                </a:cubicBezTo>
              </a:path>
            </a:pathLst>
          </a:custGeom>
          <a:noFill/>
          <a:ln w="5715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Rectangle 7"/>
          <p:cNvSpPr>
            <a:spLocks noChangeArrowheads="1"/>
          </p:cNvSpPr>
          <p:nvPr/>
        </p:nvSpPr>
        <p:spPr bwMode="auto">
          <a:xfrm>
            <a:off x="3732213" y="4953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zh-CN" sz="2400">
                <a:ea typeface="SimSun" pitchFamily="2" charset="-122"/>
              </a:rPr>
              <a:t>Spectral envelop</a:t>
            </a:r>
            <a:endParaRPr lang="en-US" altLang="en-US" sz="2400"/>
          </a:p>
        </p:txBody>
      </p:sp>
      <p:sp>
        <p:nvSpPr>
          <p:cNvPr id="5129" name="Line 8"/>
          <p:cNvSpPr>
            <a:spLocks noChangeShapeType="1"/>
          </p:cNvSpPr>
          <p:nvPr/>
        </p:nvSpPr>
        <p:spPr bwMode="auto">
          <a:xfrm flipV="1">
            <a:off x="4189413" y="4648200"/>
            <a:ext cx="1905000" cy="533400"/>
          </a:xfrm>
          <a:prstGeom prst="line">
            <a:avLst/>
          </a:prstGeom>
          <a:noFill/>
          <a:ln w="57150">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9"/>
          <p:cNvSpPr>
            <a:spLocks noChangeShapeType="1"/>
          </p:cNvSpPr>
          <p:nvPr/>
        </p:nvSpPr>
        <p:spPr bwMode="auto">
          <a:xfrm>
            <a:off x="5789613" y="6858000"/>
            <a:ext cx="3352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0"/>
          <p:cNvSpPr>
            <a:spLocks noChangeShapeType="1"/>
          </p:cNvSpPr>
          <p:nvPr/>
        </p:nvSpPr>
        <p:spPr bwMode="auto">
          <a:xfrm>
            <a:off x="5789613" y="64770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Text Box 11"/>
          <p:cNvSpPr txBox="1">
            <a:spLocks noChangeArrowheads="1"/>
          </p:cNvSpPr>
          <p:nvPr/>
        </p:nvSpPr>
        <p:spPr bwMode="auto">
          <a:xfrm>
            <a:off x="6551613" y="64912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Frequency</a:t>
            </a:r>
            <a:endParaRPr lang="en-US" altLang="en-US" sz="1800"/>
          </a:p>
        </p:txBody>
      </p:sp>
      <p:sp>
        <p:nvSpPr>
          <p:cNvPr id="5133" name="Line 12"/>
          <p:cNvSpPr>
            <a:spLocks noChangeShapeType="1"/>
          </p:cNvSpPr>
          <p:nvPr/>
        </p:nvSpPr>
        <p:spPr bwMode="auto">
          <a:xfrm flipV="1">
            <a:off x="5789613" y="1828800"/>
            <a:ext cx="0" cy="464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Text Box 13"/>
          <p:cNvSpPr txBox="1">
            <a:spLocks noChangeArrowheads="1"/>
          </p:cNvSpPr>
          <p:nvPr/>
        </p:nvSpPr>
        <p:spPr bwMode="auto">
          <a:xfrm>
            <a:off x="4875213" y="2209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energy</a:t>
            </a:r>
            <a:endParaRPr lang="en-US" altLang="en-US" sz="1800"/>
          </a:p>
        </p:txBody>
      </p:sp>
      <p:sp>
        <p:nvSpPr>
          <p:cNvPr id="4" name="Footer Placeholder 3">
            <a:extLst>
              <a:ext uri="{FF2B5EF4-FFF2-40B4-BE49-F238E27FC236}">
                <a16:creationId xmlns:a16="http://schemas.microsoft.com/office/drawing/2014/main" id="{D08228E6-90B1-4A28-8BCB-7CE1E9EEF7B9}"/>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48A6B8A3-EFDE-4BAE-97FD-F363D60B23F2}"/>
              </a:ext>
            </a:extLst>
          </p:cNvPr>
          <p:cNvSpPr>
            <a:spLocks noGrp="1"/>
          </p:cNvSpPr>
          <p:nvPr>
            <p:ph type="sldNum" sz="quarter" idx="12"/>
          </p:nvPr>
        </p:nvSpPr>
        <p:spPr/>
        <p:txBody>
          <a:bodyPr/>
          <a:lstStyle/>
          <a:p>
            <a:fld id="{65CE2D6C-B8FF-4830-ACC3-164BA4934954}"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pPr algn="r" eaLnBrk="1" hangingPunct="1">
              <a:defRPr/>
            </a:pPr>
            <a:r>
              <a:rPr lang="en-US" dirty="0">
                <a:solidFill>
                  <a:srgbClr val="FF0000"/>
                </a:solidFill>
              </a:rPr>
              <a:t>Answers</a:t>
            </a:r>
            <a:r>
              <a:rPr lang="en-US" dirty="0"/>
              <a:t>: </a:t>
            </a:r>
            <a:br>
              <a:rPr lang="en-US" dirty="0"/>
            </a:br>
            <a:r>
              <a:rPr lang="en-US" dirty="0"/>
              <a:t>Exercise 3.2</a:t>
            </a:r>
          </a:p>
        </p:txBody>
      </p:sp>
      <p:sp>
        <p:nvSpPr>
          <p:cNvPr id="52229" name="Text Box 4"/>
          <p:cNvSpPr>
            <a:spLocks noGrp="1" noChangeArrowheads="1"/>
          </p:cNvSpPr>
          <p:nvPr>
            <p:ph type="body" sz="half" idx="1"/>
          </p:nvPr>
        </p:nvSpPr>
        <p:spPr>
          <a:xfrm>
            <a:off x="495300" y="1600200"/>
            <a:ext cx="9104313" cy="5121276"/>
          </a:xfrm>
          <a:noFill/>
          <a:ln w="12700" cap="flat">
            <a:solidFill>
              <a:schemeClr val="tx1"/>
            </a:solidFill>
            <a:miter lim="800000"/>
            <a:headEnd/>
            <a:tailEnd/>
          </a:ln>
        </p:spPr>
        <p:txBody>
          <a:bodyPr/>
          <a:lstStyle/>
          <a:p>
            <a:pPr eaLnBrk="1" hangingPunct="1"/>
            <a:r>
              <a:rPr lang="en-US" altLang="en-US" sz="2400" dirty="0"/>
              <a:t>Write error function at N=130,draw </a:t>
            </a:r>
            <a:r>
              <a:rPr lang="en-US" altLang="en-US" sz="2400" dirty="0" err="1"/>
              <a:t>e</a:t>
            </a:r>
            <a:r>
              <a:rPr lang="en-US" altLang="en-US" sz="2400" baseline="-25000" dirty="0" err="1"/>
              <a:t>n</a:t>
            </a:r>
            <a:r>
              <a:rPr lang="en-US" altLang="en-US" sz="2400" dirty="0"/>
              <a:t> on the graph</a:t>
            </a:r>
          </a:p>
          <a:p>
            <a:pPr eaLnBrk="1" hangingPunct="1"/>
            <a:endParaRPr lang="en-US" altLang="en-US" sz="2400" dirty="0"/>
          </a:p>
          <a:p>
            <a:pPr eaLnBrk="1" hangingPunct="1"/>
            <a:endParaRPr lang="en-US" altLang="en-US" sz="2400" dirty="0"/>
          </a:p>
          <a:p>
            <a:pPr eaLnBrk="1" hangingPunct="1"/>
            <a:endParaRPr lang="en-US" altLang="en-US" sz="2400" dirty="0"/>
          </a:p>
          <a:p>
            <a:pPr eaLnBrk="1" hangingPunct="1"/>
            <a:r>
              <a:rPr lang="en-US" altLang="en-US" sz="2400" dirty="0"/>
              <a:t>Write the error function at N=288</a:t>
            </a:r>
          </a:p>
          <a:p>
            <a:pPr eaLnBrk="1" hangingPunct="1"/>
            <a:endParaRPr lang="en-US" altLang="en-US" sz="2400" dirty="0"/>
          </a:p>
          <a:p>
            <a:pPr eaLnBrk="1" hangingPunct="1"/>
            <a:endParaRPr lang="en-US" altLang="en-US" sz="2400" dirty="0"/>
          </a:p>
          <a:p>
            <a:pPr eaLnBrk="1" hangingPunct="1"/>
            <a:r>
              <a:rPr lang="en-US" altLang="en-US" sz="2400" dirty="0"/>
              <a:t>Why e</a:t>
            </a:r>
            <a:r>
              <a:rPr lang="en-US" altLang="en-US" sz="2400" baseline="-25000" dirty="0"/>
              <a:t>1</a:t>
            </a:r>
            <a:r>
              <a:rPr lang="en-US" altLang="en-US" sz="2400" dirty="0"/>
              <a:t>= 0?</a:t>
            </a:r>
          </a:p>
          <a:p>
            <a:pPr lvl="1" eaLnBrk="1" hangingPunct="1"/>
            <a:r>
              <a:rPr lang="en-US" altLang="en-US" sz="2000" dirty="0"/>
              <a:t>Answer: Because s</a:t>
            </a:r>
            <a:r>
              <a:rPr lang="en-US" altLang="en-US" sz="2000" baseline="-25000" dirty="0"/>
              <a:t>-1</a:t>
            </a:r>
            <a:r>
              <a:rPr lang="en-US" altLang="en-US" sz="2000" dirty="0"/>
              <a:t>, s</a:t>
            </a:r>
            <a:r>
              <a:rPr lang="en-US" altLang="en-US" sz="2000" baseline="-25000" dirty="0"/>
              <a:t>-2</a:t>
            </a:r>
            <a:r>
              <a:rPr lang="en-US" altLang="en-US" sz="2000" dirty="0"/>
              <a:t>,.., s</a:t>
            </a:r>
            <a:r>
              <a:rPr lang="en-US" altLang="en-US" sz="2000" baseline="-25000" dirty="0"/>
              <a:t>-8</a:t>
            </a:r>
            <a:r>
              <a:rPr lang="en-US" altLang="en-US" sz="2000" dirty="0"/>
              <a:t> are outside the frame and they are considered as 0. The effect to the overall solution is very small.</a:t>
            </a:r>
          </a:p>
          <a:p>
            <a:pPr lvl="1" eaLnBrk="1" hangingPunct="1"/>
            <a:endParaRPr lang="en-US" altLang="en-US" sz="2000" dirty="0"/>
          </a:p>
          <a:p>
            <a:pPr>
              <a:spcBef>
                <a:spcPct val="0"/>
              </a:spcBef>
              <a:buClrTx/>
              <a:buSzTx/>
              <a:buFontTx/>
              <a:buChar char="•"/>
            </a:pPr>
            <a:r>
              <a:rPr lang="en-US" altLang="en-US" sz="2400" dirty="0"/>
              <a:t>Write E for n=1,..N-1, (showing n=1, 8, 130,288,511)</a:t>
            </a:r>
          </a:p>
          <a:p>
            <a:pPr>
              <a:spcBef>
                <a:spcPct val="0"/>
              </a:spcBef>
              <a:buClrTx/>
              <a:buSzTx/>
              <a:buFontTx/>
              <a:buNone/>
            </a:pPr>
            <a:endParaRPr lang="en-US" altLang="en-US" sz="2400" dirty="0"/>
          </a:p>
          <a:p>
            <a:pPr>
              <a:spcBef>
                <a:spcPct val="0"/>
              </a:spcBef>
              <a:buClrTx/>
              <a:buSzTx/>
              <a:buFontTx/>
              <a:buChar char="•"/>
            </a:pPr>
            <a:endParaRPr lang="en-US" altLang="en-US" sz="1600" dirty="0">
              <a:ea typeface="新細明體" pitchFamily="18" charset="-120"/>
            </a:endParaRPr>
          </a:p>
        </p:txBody>
      </p:sp>
      <mc:AlternateContent xmlns:mc="http://schemas.openxmlformats.org/markup-compatibility/2006" xmlns:a14="http://schemas.microsoft.com/office/drawing/2010/main">
        <mc:Choice Requires="a14">
          <p:sp>
            <p:nvSpPr>
              <p:cNvPr id="52230" name="Object 5"/>
              <p:cNvSpPr txBox="1">
                <a:spLocks noGrp="1"/>
              </p:cNvSpPr>
              <p:nvPr>
                <p:ph sz="quarter" idx="2"/>
              </p:nvPr>
            </p:nvSpPr>
            <p:spPr bwMode="auto">
              <a:xfrm>
                <a:off x="841375" y="2085974"/>
                <a:ext cx="8758238" cy="1009691"/>
              </a:xfrm>
              <a:prstGeom prst="rect">
                <a:avLst/>
              </a:prstGeom>
              <a:noFill/>
              <a:ln>
                <a:noFill/>
              </a:ln>
              <a:effectLst/>
            </p:spPr>
            <p:txBody>
              <a:bodyPr>
                <a:normAutofit fontScale="25000" lnSpcReduction="20000"/>
              </a:bodyPr>
              <a:lstStyle/>
              <a:p>
                <a:pPr>
                  <a:buNone/>
                </a:pPr>
                <a14:m>
                  <m:oMathPara xmlns:m="http://schemas.openxmlformats.org/officeDocument/2006/math">
                    <m:oMathParaPr>
                      <m:jc m:val="left"/>
                    </m:oMathParaPr>
                    <m:oMath xmlns:m="http://schemas.openxmlformats.org/officeDocument/2006/math">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𝑒</m:t>
                          </m:r>
                        </m:e>
                        <m:sub>
                          <m:r>
                            <a:rPr lang="en-US" sz="9600" i="1">
                              <a:solidFill>
                                <a:srgbClr val="000000"/>
                              </a:solidFill>
                              <a:latin typeface="Cambria Math" panose="02040503050406030204" pitchFamily="18" charset="0"/>
                            </a:rPr>
                            <m:t>130</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130</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acc>
                            <m:accPr>
                              <m:chr m:val="̃"/>
                              <m:ctrlPr>
                                <a:rPr lang="en-US" sz="9600" i="1">
                                  <a:solidFill>
                                    <a:srgbClr val="000000"/>
                                  </a:solidFill>
                                  <a:latin typeface="Cambria Math" panose="02040503050406030204" pitchFamily="18" charset="0"/>
                                </a:rPr>
                              </m:ctrlPr>
                            </m:accPr>
                            <m:e>
                              <m:r>
                                <a:rPr lang="en-US" sz="9600" i="1">
                                  <a:solidFill>
                                    <a:srgbClr val="000000"/>
                                  </a:solidFill>
                                  <a:latin typeface="Cambria Math" panose="02040503050406030204" pitchFamily="18" charset="0"/>
                                </a:rPr>
                                <m:t>𝑠</m:t>
                              </m:r>
                            </m:e>
                          </m:acc>
                        </m:e>
                        <m:sub>
                          <m:r>
                            <a:rPr lang="en-US" sz="9600" i="1">
                              <a:solidFill>
                                <a:srgbClr val="000000"/>
                              </a:solidFill>
                              <a:latin typeface="Cambria Math" panose="02040503050406030204" pitchFamily="18" charset="0"/>
                            </a:rPr>
                            <m:t>130</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130</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𝑎</m:t>
                          </m:r>
                        </m:e>
                        <m:sub>
                          <m:r>
                            <a:rPr lang="en-US" sz="9600" i="1">
                              <a:solidFill>
                                <a:srgbClr val="000000"/>
                              </a:solidFill>
                              <a:latin typeface="Cambria Math" panose="02040503050406030204" pitchFamily="18" charset="0"/>
                            </a:rPr>
                            <m:t>1</m:t>
                          </m:r>
                        </m:sub>
                      </m:sSub>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129</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𝑎</m:t>
                          </m:r>
                        </m:e>
                        <m:sub>
                          <m:r>
                            <a:rPr lang="en-US" sz="9600" i="1">
                              <a:solidFill>
                                <a:srgbClr val="000000"/>
                              </a:solidFill>
                              <a:latin typeface="Cambria Math" panose="02040503050406030204" pitchFamily="18" charset="0"/>
                            </a:rPr>
                            <m:t>2</m:t>
                          </m:r>
                        </m:sub>
                      </m:sSub>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128</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𝑎</m:t>
                          </m:r>
                        </m:e>
                        <m:sub>
                          <m:r>
                            <a:rPr lang="en-US" sz="9600" i="1">
                              <a:solidFill>
                                <a:srgbClr val="000000"/>
                              </a:solidFill>
                              <a:latin typeface="Cambria Math" panose="02040503050406030204" pitchFamily="18" charset="0"/>
                            </a:rPr>
                            <m:t>3</m:t>
                          </m:r>
                        </m:sub>
                      </m:sSub>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127</m:t>
                          </m:r>
                        </m:sub>
                      </m:sSub>
                      <m:r>
                        <a:rPr lang="en-US" sz="9600" i="1">
                          <a:solidFill>
                            <a:srgbClr val="000000"/>
                          </a:solidFill>
                          <a:latin typeface="Cambria Math" panose="02040503050406030204" pitchFamily="18" charset="0"/>
                        </a:rPr>
                        <m:t>+...+</m:t>
                      </m:r>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𝑎</m:t>
                          </m:r>
                        </m:e>
                        <m:sub>
                          <m:r>
                            <a:rPr lang="en-US" sz="9600" i="1">
                              <a:solidFill>
                                <a:srgbClr val="000000"/>
                              </a:solidFill>
                              <a:latin typeface="Cambria Math" panose="02040503050406030204" pitchFamily="18" charset="0"/>
                            </a:rPr>
                            <m:t>𝑝</m:t>
                          </m:r>
                        </m:sub>
                      </m:sSub>
                      <m:sSub>
                        <m:sSubPr>
                          <m:ctrlPr>
                            <a:rPr lang="en-US" sz="9600" i="1">
                              <a:solidFill>
                                <a:srgbClr val="000000"/>
                              </a:solidFill>
                              <a:latin typeface="Cambria Math" panose="02040503050406030204" pitchFamily="18" charset="0"/>
                            </a:rPr>
                          </m:ctrlPr>
                        </m:sSubPr>
                        <m:e>
                          <m:r>
                            <a:rPr lang="en-US" sz="9600" i="1">
                              <a:solidFill>
                                <a:srgbClr val="000000"/>
                              </a:solidFill>
                              <a:latin typeface="Cambria Math" panose="02040503050406030204" pitchFamily="18" charset="0"/>
                            </a:rPr>
                            <m:t>𝑠</m:t>
                          </m:r>
                        </m:e>
                        <m:sub>
                          <m:r>
                            <a:rPr lang="en-US" sz="9600" i="1">
                              <a:solidFill>
                                <a:srgbClr val="000000"/>
                              </a:solidFill>
                              <a:latin typeface="Cambria Math" panose="02040503050406030204" pitchFamily="18" charset="0"/>
                            </a:rPr>
                            <m:t>130−8=122</m:t>
                          </m:r>
                        </m:sub>
                      </m:sSub>
                      <m:r>
                        <a:rPr lang="en-US" sz="9600" i="1">
                          <a:solidFill>
                            <a:srgbClr val="000000"/>
                          </a:solidFill>
                          <a:latin typeface="Cambria Math" panose="02040503050406030204" pitchFamily="18" charset="0"/>
                        </a:rPr>
                        <m:t>)</m:t>
                      </m:r>
                    </m:oMath>
                  </m:oMathPara>
                </a14:m>
                <a:endParaRPr lang="en-US" sz="9600" dirty="0"/>
              </a:p>
              <a:p>
                <a:pPr>
                  <a:buNone/>
                </a:pPr>
                <a:r>
                  <a:rPr lang="en-US" sz="11200" dirty="0">
                    <a:solidFill>
                      <a:srgbClr val="FF0000"/>
                    </a:solidFill>
                  </a:rPr>
                  <a:t>Choice 1 is correct</a:t>
                </a:r>
              </a:p>
            </p:txBody>
          </p:sp>
        </mc:Choice>
        <mc:Fallback xmlns="">
          <p:sp>
            <p:nvSpPr>
              <p:cNvPr id="52230" name="Object 5"/>
              <p:cNvSpPr txBox="1">
                <a:spLocks noGrp="1" noRot="1" noChangeAspect="1" noMove="1" noResize="1" noEditPoints="1" noAdjustHandles="1" noChangeArrowheads="1" noChangeShapeType="1" noTextEdit="1"/>
              </p:cNvSpPr>
              <p:nvPr>
                <p:ph sz="quarter" idx="2"/>
              </p:nvPr>
            </p:nvSpPr>
            <p:spPr bwMode="auto">
              <a:xfrm>
                <a:off x="841375" y="2085974"/>
                <a:ext cx="8758238" cy="1009691"/>
              </a:xfrm>
              <a:prstGeom prst="rect">
                <a:avLst/>
              </a:prstGeom>
              <a:blipFill>
                <a:blip r:embed="rId2"/>
                <a:stretch>
                  <a:fillRect l="-1392" b="-4337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231" name="Object 7"/>
              <p:cNvSpPr txBox="1">
                <a:spLocks noGrp="1"/>
              </p:cNvSpPr>
              <p:nvPr>
                <p:ph sz="quarter" idx="3"/>
              </p:nvPr>
            </p:nvSpPr>
            <p:spPr bwMode="auto">
              <a:xfrm>
                <a:off x="808551" y="3762334"/>
                <a:ext cx="8598974" cy="942976"/>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𝑒</m:t>
                          </m:r>
                        </m:e>
                        <m:sub>
                          <m:r>
                            <a:rPr lang="en-US" sz="4500" i="1">
                              <a:solidFill>
                                <a:srgbClr val="000000"/>
                              </a:solidFill>
                              <a:latin typeface="Cambria Math" panose="02040503050406030204" pitchFamily="18" charset="0"/>
                            </a:rPr>
                            <m:t>288</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288</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acc>
                            <m:accPr>
                              <m:chr m:val="̃"/>
                              <m:ctrlPr>
                                <a:rPr lang="en-US" sz="4500" i="1">
                                  <a:solidFill>
                                    <a:srgbClr val="000000"/>
                                  </a:solidFill>
                                  <a:latin typeface="Cambria Math" panose="02040503050406030204" pitchFamily="18" charset="0"/>
                                </a:rPr>
                              </m:ctrlPr>
                            </m:accPr>
                            <m:e>
                              <m:r>
                                <a:rPr lang="en-US" sz="4500" i="1">
                                  <a:solidFill>
                                    <a:srgbClr val="000000"/>
                                  </a:solidFill>
                                  <a:latin typeface="Cambria Math" panose="02040503050406030204" pitchFamily="18" charset="0"/>
                                </a:rPr>
                                <m:t>𝑠</m:t>
                              </m:r>
                            </m:e>
                          </m:acc>
                        </m:e>
                        <m:sub>
                          <m:r>
                            <a:rPr lang="en-US" sz="4500" i="1">
                              <a:solidFill>
                                <a:srgbClr val="000000"/>
                              </a:solidFill>
                              <a:latin typeface="Cambria Math" panose="02040503050406030204" pitchFamily="18" charset="0"/>
                            </a:rPr>
                            <m:t>288</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288</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𝑎</m:t>
                          </m:r>
                        </m:e>
                        <m:sub>
                          <m:r>
                            <a:rPr lang="en-US" sz="4500" i="1">
                              <a:solidFill>
                                <a:srgbClr val="000000"/>
                              </a:solidFill>
                              <a:latin typeface="Cambria Math" panose="02040503050406030204" pitchFamily="18" charset="0"/>
                            </a:rPr>
                            <m:t>1</m:t>
                          </m:r>
                        </m:sub>
                      </m:sSub>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287</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𝑎</m:t>
                          </m:r>
                        </m:e>
                        <m:sub>
                          <m:r>
                            <a:rPr lang="en-US" sz="4500" i="1">
                              <a:solidFill>
                                <a:srgbClr val="000000"/>
                              </a:solidFill>
                              <a:latin typeface="Cambria Math" panose="02040503050406030204" pitchFamily="18" charset="0"/>
                            </a:rPr>
                            <m:t>2</m:t>
                          </m:r>
                        </m:sub>
                      </m:sSub>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286</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𝑎</m:t>
                          </m:r>
                        </m:e>
                        <m:sub>
                          <m:r>
                            <a:rPr lang="en-US" sz="4500" i="1">
                              <a:solidFill>
                                <a:srgbClr val="000000"/>
                              </a:solidFill>
                              <a:latin typeface="Cambria Math" panose="02040503050406030204" pitchFamily="18" charset="0"/>
                            </a:rPr>
                            <m:t>3</m:t>
                          </m:r>
                        </m:sub>
                      </m:sSub>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285</m:t>
                          </m:r>
                        </m:sub>
                      </m:sSub>
                      <m:r>
                        <a:rPr lang="en-US" sz="4500" i="1">
                          <a:solidFill>
                            <a:srgbClr val="000000"/>
                          </a:solidFill>
                          <a:latin typeface="Cambria Math" panose="02040503050406030204" pitchFamily="18" charset="0"/>
                        </a:rPr>
                        <m:t>+...+</m:t>
                      </m:r>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𝑎</m:t>
                          </m:r>
                        </m:e>
                        <m:sub>
                          <m:r>
                            <a:rPr lang="en-US" sz="4500" i="1">
                              <a:solidFill>
                                <a:srgbClr val="000000"/>
                              </a:solidFill>
                              <a:latin typeface="Cambria Math" panose="02040503050406030204" pitchFamily="18" charset="0"/>
                            </a:rPr>
                            <m:t>𝑝</m:t>
                          </m:r>
                        </m:sub>
                      </m:sSub>
                      <m:sSub>
                        <m:sSubPr>
                          <m:ctrlPr>
                            <a:rPr lang="en-US" sz="4500" i="1">
                              <a:solidFill>
                                <a:srgbClr val="000000"/>
                              </a:solidFill>
                              <a:latin typeface="Cambria Math" panose="02040503050406030204" pitchFamily="18" charset="0"/>
                            </a:rPr>
                          </m:ctrlPr>
                        </m:sSubPr>
                        <m:e>
                          <m:r>
                            <a:rPr lang="en-US" sz="4500" i="1">
                              <a:solidFill>
                                <a:srgbClr val="000000"/>
                              </a:solidFill>
                              <a:latin typeface="Cambria Math" panose="02040503050406030204" pitchFamily="18" charset="0"/>
                            </a:rPr>
                            <m:t>𝑠</m:t>
                          </m:r>
                        </m:e>
                        <m:sub>
                          <m:r>
                            <a:rPr lang="en-US" sz="4500" i="1">
                              <a:solidFill>
                                <a:srgbClr val="000000"/>
                              </a:solidFill>
                              <a:latin typeface="Cambria Math" panose="02040503050406030204" pitchFamily="18" charset="0"/>
                            </a:rPr>
                            <m:t>288−8=280</m:t>
                          </m:r>
                        </m:sub>
                      </m:sSub>
                      <m:r>
                        <a:rPr lang="en-US" sz="4500" i="1">
                          <a:solidFill>
                            <a:srgbClr val="000000"/>
                          </a:solidFill>
                          <a:latin typeface="Cambria Math" panose="02040503050406030204" pitchFamily="18" charset="0"/>
                        </a:rPr>
                        <m:t>)</m:t>
                      </m:r>
                    </m:oMath>
                  </m:oMathPara>
                </a14:m>
                <a:endParaRPr lang="en-US" sz="4000" dirty="0"/>
              </a:p>
              <a:p>
                <a:pPr>
                  <a:buNone/>
                </a:pPr>
                <a:endParaRPr lang="en-US" dirty="0"/>
              </a:p>
            </p:txBody>
          </p:sp>
        </mc:Choice>
        <mc:Fallback xmlns="">
          <p:sp>
            <p:nvSpPr>
              <p:cNvPr id="52231" name="Object 7"/>
              <p:cNvSpPr txBox="1">
                <a:spLocks noGrp="1" noRot="1" noChangeAspect="1" noMove="1" noResize="1" noEditPoints="1" noAdjustHandles="1" noChangeArrowheads="1" noChangeShapeType="1" noTextEdit="1"/>
              </p:cNvSpPr>
              <p:nvPr>
                <p:ph sz="quarter" idx="3"/>
              </p:nvPr>
            </p:nvSpPr>
            <p:spPr bwMode="auto">
              <a:xfrm>
                <a:off x="808551" y="3762334"/>
                <a:ext cx="8598974" cy="942976"/>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232" name="Object 9"/>
              <p:cNvSpPr txBox="1"/>
              <p:nvPr/>
            </p:nvSpPr>
            <p:spPr bwMode="auto">
              <a:xfrm>
                <a:off x="438150" y="5800726"/>
                <a:ext cx="8969375" cy="55562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0</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1</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8</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130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130</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288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288</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e>
                                <m:sub>
                                  <m:r>
                                    <a:rPr lang="en-US" i="1">
                                      <a:solidFill>
                                        <a:srgbClr val="000000"/>
                                      </a:solidFill>
                                      <a:latin typeface="Cambria Math" panose="02040503050406030204" pitchFamily="18" charset="0"/>
                                    </a:rPr>
                                    <m:t>511</m:t>
                                  </m:r>
                                </m:sub>
                              </m:sSub>
                            </m:e>
                          </m:d>
                        </m:e>
                        <m:sup>
                          <m:r>
                            <a:rPr lang="en-US" i="1">
                              <a:solidFill>
                                <a:srgbClr val="000000"/>
                              </a:solidFill>
                              <a:latin typeface="Cambria Math" panose="02040503050406030204" pitchFamily="18" charset="0"/>
                            </a:rPr>
                            <m:t>2</m:t>
                          </m:r>
                        </m:sup>
                      </m:sSup>
                    </m:oMath>
                  </m:oMathPara>
                </a14:m>
                <a:endParaRPr lang="en-US" dirty="0"/>
              </a:p>
            </p:txBody>
          </p:sp>
        </mc:Choice>
        <mc:Fallback xmlns="">
          <p:sp>
            <p:nvSpPr>
              <p:cNvPr id="52232" name="Object 9"/>
              <p:cNvSpPr txBox="1">
                <a:spLocks noRot="1" noChangeAspect="1" noMove="1" noResize="1" noEditPoints="1" noAdjustHandles="1" noChangeArrowheads="1" noChangeShapeType="1" noTextEdit="1"/>
              </p:cNvSpPr>
              <p:nvPr/>
            </p:nvSpPr>
            <p:spPr bwMode="auto">
              <a:xfrm>
                <a:off x="438150" y="5800726"/>
                <a:ext cx="8969375" cy="555625"/>
              </a:xfrm>
              <a:prstGeom prst="rect">
                <a:avLst/>
              </a:prstGeom>
              <a:blipFill>
                <a:blip r:embed="rId4"/>
                <a:stretch>
                  <a:fillRect/>
                </a:stretch>
              </a:blipFill>
              <a:ln>
                <a:noFill/>
              </a:ln>
              <a:effectLst/>
            </p:spPr>
            <p:txBody>
              <a:bodyPr/>
              <a:lstStyle/>
              <a:p>
                <a:r>
                  <a:rPr lang="en-US">
                    <a:noFill/>
                  </a:rPr>
                  <a:t> </a:t>
                </a:r>
              </a:p>
            </p:txBody>
          </p:sp>
        </mc:Fallback>
      </mc:AlternateContent>
      <p:sp>
        <p:nvSpPr>
          <p:cNvPr id="52233" name="TextBox 1"/>
          <p:cNvSpPr txBox="1">
            <a:spLocks noChangeArrowheads="1"/>
          </p:cNvSpPr>
          <p:nvPr/>
        </p:nvSpPr>
        <p:spPr bwMode="auto">
          <a:xfrm>
            <a:off x="2817813" y="555625"/>
            <a:ext cx="133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measured</a:t>
            </a:r>
          </a:p>
        </p:txBody>
      </p:sp>
      <p:cxnSp>
        <p:nvCxnSpPr>
          <p:cNvPr id="52234" name="Straight Arrow Connector 3"/>
          <p:cNvCxnSpPr>
            <a:cxnSpLocks noChangeShapeType="1"/>
          </p:cNvCxnSpPr>
          <p:nvPr/>
        </p:nvCxnSpPr>
        <p:spPr bwMode="auto">
          <a:xfrm flipH="1">
            <a:off x="1751013" y="896938"/>
            <a:ext cx="1905000" cy="1312862"/>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35" name="TextBox 4"/>
          <p:cNvSpPr txBox="1">
            <a:spLocks noChangeArrowheads="1"/>
          </p:cNvSpPr>
          <p:nvPr/>
        </p:nvSpPr>
        <p:spPr bwMode="auto">
          <a:xfrm>
            <a:off x="4799013" y="896938"/>
            <a:ext cx="126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predicted</a:t>
            </a:r>
          </a:p>
        </p:txBody>
      </p:sp>
      <p:cxnSp>
        <p:nvCxnSpPr>
          <p:cNvPr id="52236" name="Straight Arrow Connector 6"/>
          <p:cNvCxnSpPr>
            <a:cxnSpLocks noChangeShapeType="1"/>
          </p:cNvCxnSpPr>
          <p:nvPr/>
        </p:nvCxnSpPr>
        <p:spPr bwMode="auto">
          <a:xfrm flipH="1">
            <a:off x="2284413" y="1266825"/>
            <a:ext cx="2514600" cy="942975"/>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37" name="TextBox 7"/>
          <p:cNvSpPr txBox="1">
            <a:spLocks noChangeArrowheads="1"/>
          </p:cNvSpPr>
          <p:nvPr/>
        </p:nvSpPr>
        <p:spPr bwMode="auto">
          <a:xfrm>
            <a:off x="454025" y="3429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Prediction error</a:t>
            </a:r>
          </a:p>
        </p:txBody>
      </p:sp>
      <p:cxnSp>
        <p:nvCxnSpPr>
          <p:cNvPr id="52238" name="Straight Arrow Connector 9"/>
          <p:cNvCxnSpPr>
            <a:cxnSpLocks noChangeShapeType="1"/>
          </p:cNvCxnSpPr>
          <p:nvPr/>
        </p:nvCxnSpPr>
        <p:spPr bwMode="auto">
          <a:xfrm>
            <a:off x="495300" y="711200"/>
            <a:ext cx="417513" cy="14224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ooter Placeholder 9">
            <a:extLst>
              <a:ext uri="{FF2B5EF4-FFF2-40B4-BE49-F238E27FC236}">
                <a16:creationId xmlns:a16="http://schemas.microsoft.com/office/drawing/2014/main" id="{986ECEC1-AB61-4F76-A49D-0D4490D6BF4A}"/>
              </a:ext>
            </a:extLst>
          </p:cNvPr>
          <p:cNvSpPr>
            <a:spLocks noGrp="1"/>
          </p:cNvSpPr>
          <p:nvPr>
            <p:ph type="ftr" sz="quarter" idx="11"/>
          </p:nvPr>
        </p:nvSpPr>
        <p:spPr/>
        <p:txBody>
          <a:bodyPr/>
          <a:lstStyle/>
          <a:p>
            <a:pPr>
              <a:defRPr/>
            </a:pPr>
            <a:r>
              <a:rPr lang="en-US" altLang="zh-CN"/>
              <a:t>Feature extraction, v.230913a</a:t>
            </a:r>
          </a:p>
        </p:txBody>
      </p:sp>
      <p:sp>
        <p:nvSpPr>
          <p:cNvPr id="11" name="Slide Number Placeholder 10">
            <a:extLst>
              <a:ext uri="{FF2B5EF4-FFF2-40B4-BE49-F238E27FC236}">
                <a16:creationId xmlns:a16="http://schemas.microsoft.com/office/drawing/2014/main" id="{DF4947C3-0EF7-4543-94D1-DF398B1AFAF1}"/>
              </a:ext>
            </a:extLst>
          </p:cNvPr>
          <p:cNvSpPr>
            <a:spLocks noGrp="1"/>
          </p:cNvSpPr>
          <p:nvPr>
            <p:ph type="sldNum" sz="quarter" idx="12"/>
          </p:nvPr>
        </p:nvSpPr>
        <p:spPr/>
        <p:txBody>
          <a:bodyPr/>
          <a:lstStyle/>
          <a:p>
            <a:fld id="{8A3E68DF-02DA-49D8-9092-E76F2DA11D19}" type="slidenum">
              <a:rPr lang="en-US" altLang="en-US" smtClean="0"/>
              <a:pPr/>
              <a:t>30</a:t>
            </a:fld>
            <a:endParaRPr lang="en-US" altLang="en-US"/>
          </a:p>
        </p:txBody>
      </p:sp>
    </p:spTree>
    <p:extLst>
      <p:ext uri="{BB962C8B-B14F-4D97-AF65-F5344CB8AC3E}">
        <p14:creationId xmlns:p14="http://schemas.microsoft.com/office/powerpoint/2010/main" val="3135099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altLang="zh-TW">
                <a:ea typeface="新細明體" pitchFamily="18" charset="-120"/>
              </a:rPr>
              <a:t>LPC idea and procedure</a:t>
            </a:r>
          </a:p>
        </p:txBody>
      </p:sp>
      <p:sp>
        <p:nvSpPr>
          <p:cNvPr id="30725" name="Rectangle 3"/>
          <p:cNvSpPr>
            <a:spLocks noGrp="1" noChangeArrowheads="1"/>
          </p:cNvSpPr>
          <p:nvPr>
            <p:ph idx="1"/>
          </p:nvPr>
        </p:nvSpPr>
        <p:spPr/>
        <p:txBody>
          <a:bodyPr>
            <a:normAutofit lnSpcReduction="10000"/>
          </a:bodyPr>
          <a:lstStyle/>
          <a:p>
            <a:pPr eaLnBrk="1" hangingPunct="1">
              <a:lnSpc>
                <a:spcPct val="90000"/>
              </a:lnSpc>
            </a:pPr>
            <a:r>
              <a:rPr lang="en-US" altLang="zh-TW" sz="2400" dirty="0">
                <a:ea typeface="新細明體" pitchFamily="18" charset="-120"/>
              </a:rPr>
              <a:t>The idea: from all samples s</a:t>
            </a:r>
            <a:r>
              <a:rPr lang="en-US" altLang="zh-TW" sz="2400" baseline="-25000" dirty="0">
                <a:ea typeface="新細明體" pitchFamily="18" charset="-120"/>
              </a:rPr>
              <a:t>0</a:t>
            </a:r>
            <a:r>
              <a:rPr lang="en-US" altLang="zh-TW" sz="2400" dirty="0">
                <a:ea typeface="新細明體" pitchFamily="18" charset="-120"/>
              </a:rPr>
              <a:t>,s</a:t>
            </a:r>
            <a:r>
              <a:rPr lang="en-US" altLang="zh-TW" sz="2400" baseline="-25000" dirty="0">
                <a:ea typeface="新細明體" pitchFamily="18" charset="-120"/>
              </a:rPr>
              <a:t>1</a:t>
            </a:r>
            <a:r>
              <a:rPr lang="en-US" altLang="zh-TW" sz="2400" dirty="0">
                <a:ea typeface="新細明體" pitchFamily="18" charset="-120"/>
              </a:rPr>
              <a:t>,s</a:t>
            </a:r>
            <a:r>
              <a:rPr lang="en-US" altLang="zh-TW" sz="2400" baseline="-25000" dirty="0">
                <a:ea typeface="新細明體" pitchFamily="18" charset="-120"/>
              </a:rPr>
              <a:t>2</a:t>
            </a:r>
            <a:r>
              <a:rPr lang="en-US" altLang="zh-TW" sz="2400" dirty="0">
                <a:ea typeface="新細明體" pitchFamily="18" charset="-120"/>
              </a:rPr>
              <a:t>,s</a:t>
            </a:r>
            <a:r>
              <a:rPr lang="en-US" altLang="zh-TW" sz="2400" baseline="-25000" dirty="0">
                <a:ea typeface="新細明體" pitchFamily="18" charset="-120"/>
              </a:rPr>
              <a:t>N-1=511</a:t>
            </a:r>
            <a:r>
              <a:rPr lang="en-US" altLang="zh-TW" sz="2400" dirty="0">
                <a:ea typeface="新細明體" pitchFamily="18" charset="-120"/>
              </a:rPr>
              <a:t>, we want to find </a:t>
            </a:r>
            <a:r>
              <a:rPr lang="en-US" altLang="zh-TW" sz="2400" i="1" dirty="0">
                <a:ea typeface="新細明體" pitchFamily="18" charset="-120"/>
              </a:rPr>
              <a:t>a</a:t>
            </a:r>
            <a:r>
              <a:rPr lang="en-US" altLang="zh-TW" sz="2400" i="1" baseline="-25000" dirty="0">
                <a:ea typeface="新細明體" pitchFamily="18" charset="-120"/>
              </a:rPr>
              <a:t>p</a:t>
            </a:r>
            <a:r>
              <a:rPr lang="en-US" altLang="zh-TW" sz="2400" dirty="0">
                <a:ea typeface="新細明體" pitchFamily="18" charset="-120"/>
              </a:rPr>
              <a:t>(p=1,2,..,8), so that E is a minimum. The periodicity of the input signal provides information for finding the result.</a:t>
            </a:r>
          </a:p>
          <a:p>
            <a:pPr eaLnBrk="1" hangingPunct="1">
              <a:lnSpc>
                <a:spcPct val="90000"/>
              </a:lnSpc>
            </a:pPr>
            <a:r>
              <a:rPr lang="en-US" altLang="zh-TW" sz="2400" dirty="0">
                <a:ea typeface="新細明體" pitchFamily="18" charset="-120"/>
              </a:rPr>
              <a:t>Procedures</a:t>
            </a:r>
          </a:p>
          <a:p>
            <a:pPr lvl="1" eaLnBrk="1" hangingPunct="1">
              <a:lnSpc>
                <a:spcPct val="90000"/>
              </a:lnSpc>
            </a:pPr>
            <a:r>
              <a:rPr lang="en-US" altLang="zh-TW" sz="2000" dirty="0">
                <a:ea typeface="新細明體" pitchFamily="18" charset="-120"/>
              </a:rPr>
              <a:t>For a speech signal, we first get the signal frame of size </a:t>
            </a:r>
            <a:r>
              <a:rPr lang="en-US" altLang="zh-TW" sz="2000" i="1" dirty="0">
                <a:ea typeface="新細明體" pitchFamily="18" charset="-120"/>
              </a:rPr>
              <a:t>N</a:t>
            </a:r>
            <a:r>
              <a:rPr lang="en-US" altLang="zh-TW" sz="2000" dirty="0">
                <a:ea typeface="新細明體" pitchFamily="18" charset="-120"/>
              </a:rPr>
              <a:t>=512 by windowing(will discuss later).</a:t>
            </a:r>
          </a:p>
          <a:p>
            <a:pPr lvl="1" eaLnBrk="1" hangingPunct="1">
              <a:lnSpc>
                <a:spcPct val="90000"/>
              </a:lnSpc>
            </a:pPr>
            <a:r>
              <a:rPr lang="en-US" altLang="zh-TW" sz="2000" dirty="0">
                <a:ea typeface="新細明體" pitchFamily="18" charset="-120"/>
              </a:rPr>
              <a:t>Sampling at 25.6KHz, it is equal to a period of 20ms.</a:t>
            </a:r>
          </a:p>
          <a:p>
            <a:pPr lvl="1" eaLnBrk="1" hangingPunct="1">
              <a:lnSpc>
                <a:spcPct val="90000"/>
              </a:lnSpc>
            </a:pPr>
            <a:r>
              <a:rPr lang="en-US" altLang="zh-TW" sz="2000" dirty="0">
                <a:ea typeface="新細明體" pitchFamily="18" charset="-120"/>
              </a:rPr>
              <a:t>The signal frame is (</a:t>
            </a:r>
            <a:r>
              <a:rPr lang="en-US" altLang="zh-TW" sz="2000" i="1" dirty="0">
                <a:ea typeface="新細明體" pitchFamily="18" charset="-120"/>
              </a:rPr>
              <a:t>S</a:t>
            </a:r>
            <a:r>
              <a:rPr lang="en-US" altLang="zh-TW" sz="2000" i="1" baseline="-25000" dirty="0">
                <a:ea typeface="新細明體" pitchFamily="18" charset="-120"/>
              </a:rPr>
              <a:t>0</a:t>
            </a:r>
            <a:r>
              <a:rPr lang="en-US" altLang="zh-TW" sz="2000" i="1" dirty="0">
                <a:ea typeface="新細明體" pitchFamily="18" charset="-120"/>
              </a:rPr>
              <a:t>,S</a:t>
            </a:r>
            <a:r>
              <a:rPr lang="en-US" altLang="zh-TW" sz="2000" i="1" baseline="-25000" dirty="0">
                <a:ea typeface="新細明體" pitchFamily="18" charset="-120"/>
              </a:rPr>
              <a:t>1</a:t>
            </a:r>
            <a:r>
              <a:rPr lang="en-US" altLang="zh-TW" sz="2000" i="1" dirty="0">
                <a:ea typeface="新細明體" pitchFamily="18" charset="-120"/>
              </a:rPr>
              <a:t>,S</a:t>
            </a:r>
            <a:r>
              <a:rPr lang="en-US" altLang="zh-TW" sz="2000" i="1" baseline="-25000" dirty="0">
                <a:ea typeface="新細明體" pitchFamily="18" charset="-120"/>
              </a:rPr>
              <a:t>2</a:t>
            </a:r>
            <a:r>
              <a:rPr lang="en-US" altLang="zh-TW" sz="2000" i="1" dirty="0">
                <a:ea typeface="新細明體" pitchFamily="18" charset="-120"/>
              </a:rPr>
              <a:t>,…,S</a:t>
            </a:r>
            <a:r>
              <a:rPr lang="en-US" altLang="zh-TW" sz="2000" i="1" baseline="-25000" dirty="0">
                <a:ea typeface="新細明體" pitchFamily="18" charset="-120"/>
              </a:rPr>
              <a:t>N-1=511</a:t>
            </a:r>
            <a:r>
              <a:rPr lang="en-US" altLang="zh-TW" sz="2000" dirty="0">
                <a:ea typeface="新細明體" pitchFamily="18" charset="-120"/>
              </a:rPr>
              <a:t>) total 512 samples. </a:t>
            </a:r>
          </a:p>
          <a:p>
            <a:pPr lvl="1" eaLnBrk="1" hangingPunct="1">
              <a:lnSpc>
                <a:spcPct val="90000"/>
              </a:lnSpc>
            </a:pPr>
            <a:r>
              <a:rPr lang="en-US" altLang="zh-TW" sz="2000" dirty="0">
                <a:ea typeface="新細明體" pitchFamily="18" charset="-120"/>
              </a:rPr>
              <a:t>Ignore the effect of outside elements by setting them to zero, I.e. S</a:t>
            </a:r>
            <a:r>
              <a:rPr lang="en-US" altLang="zh-TW" sz="2000" baseline="-25000" dirty="0">
                <a:ea typeface="新細明體" pitchFamily="18" charset="-120"/>
              </a:rPr>
              <a:t>-</a:t>
            </a:r>
            <a:r>
              <a:rPr lang="en-US" altLang="zh-TW" sz="2000" baseline="-25000" dirty="0">
                <a:ea typeface="新細明體" pitchFamily="18" charset="-120"/>
                <a:sym typeface="Symbol" pitchFamily="18" charset="2"/>
              </a:rPr>
              <a:t></a:t>
            </a:r>
            <a:r>
              <a:rPr lang="en-US" altLang="zh-TW" sz="2000" baseline="-25000" dirty="0">
                <a:ea typeface="新細明體" pitchFamily="18" charset="-120"/>
              </a:rPr>
              <a:t> </a:t>
            </a:r>
            <a:r>
              <a:rPr lang="en-US" altLang="zh-TW" sz="2000" dirty="0">
                <a:ea typeface="新細明體" pitchFamily="18" charset="-120"/>
              </a:rPr>
              <a:t>..=S</a:t>
            </a:r>
            <a:r>
              <a:rPr lang="en-US" altLang="zh-TW" sz="2000" baseline="-25000" dirty="0">
                <a:ea typeface="新細明體" pitchFamily="18" charset="-120"/>
              </a:rPr>
              <a:t>-2 </a:t>
            </a:r>
            <a:r>
              <a:rPr lang="en-US" altLang="zh-TW" sz="2000" dirty="0">
                <a:ea typeface="新細明體" pitchFamily="18" charset="-120"/>
              </a:rPr>
              <a:t>= S</a:t>
            </a:r>
            <a:r>
              <a:rPr lang="en-US" altLang="zh-TW" sz="2000" baseline="-25000" dirty="0">
                <a:ea typeface="新細明體" pitchFamily="18" charset="-120"/>
              </a:rPr>
              <a:t>-1 </a:t>
            </a:r>
            <a:r>
              <a:rPr lang="en-US" altLang="zh-TW" sz="2000" dirty="0">
                <a:ea typeface="新細明體" pitchFamily="18" charset="-120"/>
              </a:rPr>
              <a:t>=S</a:t>
            </a:r>
            <a:r>
              <a:rPr lang="en-US" altLang="zh-TW" sz="2000" baseline="-25000" dirty="0">
                <a:ea typeface="新細明體" pitchFamily="18" charset="-120"/>
              </a:rPr>
              <a:t>512 </a:t>
            </a:r>
            <a:r>
              <a:rPr lang="en-US" altLang="zh-TW" sz="2000" dirty="0">
                <a:ea typeface="新細明體" pitchFamily="18" charset="-120"/>
              </a:rPr>
              <a:t>=S</a:t>
            </a:r>
            <a:r>
              <a:rPr lang="en-US" altLang="zh-TW" sz="2000" baseline="-25000" dirty="0">
                <a:ea typeface="新細明體" pitchFamily="18" charset="-120"/>
              </a:rPr>
              <a:t>513</a:t>
            </a:r>
            <a:r>
              <a:rPr lang="en-US" altLang="zh-TW" sz="2000" dirty="0">
                <a:ea typeface="新細明體" pitchFamily="18" charset="-120"/>
              </a:rPr>
              <a:t>=…= S</a:t>
            </a:r>
            <a:r>
              <a:rPr lang="en-US" altLang="zh-TW" sz="2000" baseline="-25000" dirty="0">
                <a:ea typeface="新細明體" pitchFamily="18" charset="-120"/>
                <a:sym typeface="Symbol" pitchFamily="18" charset="2"/>
              </a:rPr>
              <a:t></a:t>
            </a:r>
            <a:r>
              <a:rPr lang="en-US" altLang="zh-TW" sz="2000" dirty="0">
                <a:ea typeface="新細明體" pitchFamily="18" charset="-120"/>
              </a:rPr>
              <a:t>=0 etc.</a:t>
            </a:r>
          </a:p>
          <a:p>
            <a:pPr lvl="1" eaLnBrk="1" hangingPunct="1">
              <a:lnSpc>
                <a:spcPct val="90000"/>
              </a:lnSpc>
            </a:pPr>
            <a:r>
              <a:rPr lang="en-US" altLang="zh-TW" sz="2000" dirty="0">
                <a:ea typeface="新細明體" pitchFamily="18" charset="-120"/>
              </a:rPr>
              <a:t>We want to calculate LPC parameters of order </a:t>
            </a:r>
            <a:r>
              <a:rPr lang="en-US" altLang="zh-TW" sz="2000" i="1" dirty="0">
                <a:ea typeface="新細明體" pitchFamily="18" charset="-120"/>
              </a:rPr>
              <a:t>p=8</a:t>
            </a:r>
            <a:r>
              <a:rPr lang="en-US" altLang="zh-TW" sz="2000" dirty="0">
                <a:ea typeface="新細明體" pitchFamily="18" charset="-120"/>
              </a:rPr>
              <a:t>, i.e. </a:t>
            </a:r>
            <a:r>
              <a:rPr lang="en-US" altLang="zh-TW" sz="2000" i="1" dirty="0">
                <a:ea typeface="新細明體" pitchFamily="18" charset="-120"/>
                <a:sym typeface="Symbol" pitchFamily="18" charset="2"/>
              </a:rPr>
              <a:t></a:t>
            </a:r>
            <a:r>
              <a:rPr lang="en-US" altLang="zh-TW" sz="2000" i="1" baseline="-25000" dirty="0">
                <a:ea typeface="新細明體" pitchFamily="18" charset="-120"/>
                <a:sym typeface="Symbol" pitchFamily="18" charset="2"/>
              </a:rPr>
              <a:t>1</a:t>
            </a:r>
            <a:r>
              <a:rPr lang="en-US" altLang="zh-TW" sz="2000" i="1" dirty="0">
                <a:ea typeface="新細明體" pitchFamily="18" charset="-120"/>
                <a:sym typeface="Symbol" pitchFamily="18" charset="2"/>
              </a:rPr>
              <a:t>, </a:t>
            </a:r>
            <a:r>
              <a:rPr lang="en-US" altLang="zh-TW" sz="2000" i="1" baseline="-25000" dirty="0">
                <a:ea typeface="新細明體" pitchFamily="18" charset="-120"/>
                <a:sym typeface="Symbol" pitchFamily="18" charset="2"/>
              </a:rPr>
              <a:t>2</a:t>
            </a:r>
            <a:r>
              <a:rPr lang="en-US" altLang="zh-TW" sz="2000" i="1" dirty="0">
                <a:ea typeface="新細明體" pitchFamily="18" charset="-120"/>
                <a:sym typeface="Symbol" pitchFamily="18" charset="2"/>
              </a:rPr>
              <a:t>, </a:t>
            </a:r>
            <a:r>
              <a:rPr lang="en-US" altLang="zh-TW" sz="2000" i="1" baseline="-25000" dirty="0">
                <a:ea typeface="新細明體" pitchFamily="18" charset="-120"/>
                <a:sym typeface="Symbol" pitchFamily="18" charset="2"/>
              </a:rPr>
              <a:t>3</a:t>
            </a:r>
            <a:r>
              <a:rPr lang="en-US" altLang="zh-TW" sz="2000" i="1" dirty="0">
                <a:ea typeface="新細明體" pitchFamily="18" charset="-120"/>
                <a:sym typeface="Symbol" pitchFamily="18" charset="2"/>
              </a:rPr>
              <a:t>, </a:t>
            </a:r>
            <a:r>
              <a:rPr lang="en-US" altLang="zh-TW" sz="2000" i="1" baseline="-25000" dirty="0">
                <a:ea typeface="新細明體" pitchFamily="18" charset="-120"/>
                <a:sym typeface="Symbol" pitchFamily="18" charset="2"/>
              </a:rPr>
              <a:t>4</a:t>
            </a:r>
            <a:r>
              <a:rPr lang="en-US" altLang="zh-TW" sz="2000" i="1" dirty="0">
                <a:ea typeface="新細明體" pitchFamily="18" charset="-120"/>
                <a:sym typeface="Symbol" pitchFamily="18" charset="2"/>
              </a:rPr>
              <a:t>,.. </a:t>
            </a:r>
            <a:r>
              <a:rPr lang="en-US" altLang="zh-TW" sz="2000" i="1" baseline="-25000" dirty="0">
                <a:ea typeface="新細明體" pitchFamily="18" charset="-120"/>
                <a:sym typeface="Symbol" pitchFamily="18" charset="2"/>
              </a:rPr>
              <a:t>p=8</a:t>
            </a:r>
            <a:r>
              <a:rPr lang="en-US" altLang="zh-TW" sz="2000" dirty="0">
                <a:ea typeface="新細明體" pitchFamily="18" charset="-120"/>
                <a:sym typeface="Symbol" pitchFamily="18" charset="2"/>
              </a:rPr>
              <a:t>.</a:t>
            </a:r>
          </a:p>
          <a:p>
            <a:pPr lvl="1" eaLnBrk="1" hangingPunct="1">
              <a:lnSpc>
                <a:spcPct val="90000"/>
              </a:lnSpc>
            </a:pPr>
            <a:r>
              <a:rPr lang="en-US" altLang="zh-TW" sz="2000" i="1" dirty="0">
                <a:ea typeface="新細明體" pitchFamily="18" charset="-120"/>
                <a:sym typeface="Symbol" pitchFamily="18" charset="2"/>
              </a:rPr>
              <a:t>P</a:t>
            </a:r>
            <a:r>
              <a:rPr lang="en-US" altLang="zh-TW" sz="2000" dirty="0">
                <a:ea typeface="新細明體" pitchFamily="18" charset="-120"/>
                <a:sym typeface="Symbol" pitchFamily="18" charset="2"/>
              </a:rPr>
              <a:t>=8 is the minimal choice , using higher </a:t>
            </a:r>
            <a:r>
              <a:rPr lang="en-US" altLang="zh-TW" sz="2000" i="1" dirty="0">
                <a:ea typeface="新細明體" pitchFamily="18" charset="-120"/>
                <a:sym typeface="Symbol" pitchFamily="18" charset="2"/>
              </a:rPr>
              <a:t>P, say</a:t>
            </a:r>
            <a:r>
              <a:rPr lang="en-US" altLang="zh-TW" sz="2000" dirty="0">
                <a:ea typeface="新細明體" pitchFamily="18" charset="-120"/>
                <a:sym typeface="Symbol" pitchFamily="18" charset="2"/>
              </a:rPr>
              <a:t> up to 13 will get better sound quality. But experiments show that </a:t>
            </a:r>
            <a:r>
              <a:rPr lang="en-US" altLang="zh-TW" sz="2000" i="1" dirty="0">
                <a:ea typeface="新細明體" pitchFamily="18" charset="-120"/>
                <a:sym typeface="Symbol" pitchFamily="18" charset="2"/>
              </a:rPr>
              <a:t>p</a:t>
            </a:r>
            <a:r>
              <a:rPr lang="en-US" altLang="zh-TW" sz="2000" dirty="0">
                <a:ea typeface="新細明體" pitchFamily="18" charset="-120"/>
                <a:sym typeface="Symbol" pitchFamily="18" charset="2"/>
              </a:rPr>
              <a:t>&gt;13 has no significant impact on the sound  quality. </a:t>
            </a:r>
          </a:p>
        </p:txBody>
      </p:sp>
      <p:sp>
        <p:nvSpPr>
          <p:cNvPr id="30726" name="TextBox 1"/>
          <p:cNvSpPr txBox="1">
            <a:spLocks noChangeArrowheads="1"/>
          </p:cNvSpPr>
          <p:nvPr/>
        </p:nvSpPr>
        <p:spPr bwMode="auto">
          <a:xfrm>
            <a:off x="8656638" y="192088"/>
            <a:ext cx="559769"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W3</a:t>
            </a:r>
          </a:p>
        </p:txBody>
      </p:sp>
      <p:sp>
        <p:nvSpPr>
          <p:cNvPr id="4" name="Footer Placeholder 3">
            <a:extLst>
              <a:ext uri="{FF2B5EF4-FFF2-40B4-BE49-F238E27FC236}">
                <a16:creationId xmlns:a16="http://schemas.microsoft.com/office/drawing/2014/main" id="{45D1E490-A80B-494C-9713-EF245D6EBAAC}"/>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6BAB4ACB-7599-414A-B5AF-BD85DEE64F5B}"/>
              </a:ext>
            </a:extLst>
          </p:cNvPr>
          <p:cNvSpPr>
            <a:spLocks noGrp="1"/>
          </p:cNvSpPr>
          <p:nvPr>
            <p:ph type="sldNum" sz="quarter" idx="12"/>
          </p:nvPr>
        </p:nvSpPr>
        <p:spPr/>
        <p:txBody>
          <a:bodyPr/>
          <a:lstStyle/>
          <a:p>
            <a:fld id="{65CE2D6C-B8FF-4830-ACC3-164BA4934954}" type="slidenum">
              <a:rPr lang="en-US" altLang="en-US" smtClean="0"/>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95300" y="277813"/>
            <a:ext cx="1941513" cy="1139825"/>
          </a:xfrm>
        </p:spPr>
        <p:txBody>
          <a:bodyPr>
            <a:normAutofit fontScale="90000"/>
          </a:bodyPr>
          <a:lstStyle/>
          <a:p>
            <a:pPr eaLnBrk="1" hangingPunct="1"/>
            <a:r>
              <a:rPr lang="en-US" altLang="en-US" sz="2800"/>
              <a:t>For each 30ms time frame</a:t>
            </a:r>
          </a:p>
        </p:txBody>
      </p:sp>
      <p:sp>
        <p:nvSpPr>
          <p:cNvPr id="31749" name="Rectangle 3"/>
          <p:cNvSpPr>
            <a:spLocks noGrp="1" noChangeArrowheads="1"/>
          </p:cNvSpPr>
          <p:nvPr>
            <p:ph type="body" sz="half" idx="1"/>
          </p:nvPr>
        </p:nvSpPr>
        <p:spPr/>
        <p:txBody>
          <a:bodyPr/>
          <a:lstStyle/>
          <a:p>
            <a:pPr eaLnBrk="1" hangingPunct="1"/>
            <a:r>
              <a:rPr lang="en-US" altLang="en-US" sz="2400"/>
              <a:t> </a:t>
            </a:r>
          </a:p>
        </p:txBody>
      </p:sp>
      <mc:AlternateContent xmlns:mc="http://schemas.openxmlformats.org/markup-compatibility/2006" xmlns:a14="http://schemas.microsoft.com/office/drawing/2010/main">
        <mc:Choice Requires="a14">
          <p:sp>
            <p:nvSpPr>
              <p:cNvPr id="31750" name="Object 31"/>
              <p:cNvSpPr txBox="1">
                <a:spLocks noGrp="1"/>
              </p:cNvSpPr>
              <p:nvPr>
                <p:ph sz="quarter" idx="2"/>
              </p:nvPr>
            </p:nvSpPr>
            <p:spPr bwMode="auto">
              <a:xfrm>
                <a:off x="1457325" y="1524000"/>
                <a:ext cx="7026275" cy="5181600"/>
              </a:xfrm>
              <a:prstGeom prst="rect">
                <a:avLst/>
              </a:prstGeom>
              <a:noFill/>
              <a:ln>
                <a:noFill/>
              </a:ln>
            </p:spPr>
            <p:txBody>
              <a:bodyPr>
                <a:noAutofit/>
              </a:bodyPr>
              <a:lstStyle/>
              <a:p>
                <a:pPr>
                  <a:buNone/>
                </a:pPr>
                <a14:m>
                  <m:oMathPara xmlns:m="http://schemas.openxmlformats.org/officeDocument/2006/math">
                    <m:oMathParaPr>
                      <m:jc m:val="left"/>
                    </m:oMathParaPr>
                    <m:oMath xmlns:m="http://schemas.openxmlformats.org/officeDocument/2006/math">
                      <m:r>
                        <m:rPr>
                          <m:nor/>
                        </m:rPr>
                        <a:rPr lang="en-US" sz="2000" i="0" smtClean="0">
                          <a:solidFill>
                            <a:srgbClr val="000000"/>
                          </a:solidFill>
                          <a:latin typeface="Cambria Math" panose="02040503050406030204" pitchFamily="18" charset="0"/>
                        </a:rPr>
                        <m:t>The</m:t>
                      </m:r>
                      <m:r>
                        <m:rPr>
                          <m:nor/>
                        </m:rPr>
                        <a:rPr lang="en-US" sz="2000" i="0" smtClean="0">
                          <a:solidFill>
                            <a:srgbClr val="000000"/>
                          </a:solidFill>
                          <a:latin typeface="Cambria Math" panose="02040503050406030204" pitchFamily="18" charset="0"/>
                        </a:rPr>
                        <m:t> </m:t>
                      </m:r>
                      <m:r>
                        <m:rPr>
                          <m:nor/>
                        </m:rPr>
                        <a:rPr lang="en-US" sz="2000" i="0" smtClean="0">
                          <a:solidFill>
                            <a:srgbClr val="000000"/>
                          </a:solidFill>
                          <a:latin typeface="Cambria Math" panose="02040503050406030204" pitchFamily="18" charset="0"/>
                        </a:rPr>
                        <m:t>predicted</m:t>
                      </m:r>
                      <m:r>
                        <m:rPr>
                          <m:nor/>
                        </m:rPr>
                        <a:rPr lang="en-US" sz="2000" i="0" smtClean="0">
                          <a:solidFill>
                            <a:srgbClr val="000000"/>
                          </a:solidFill>
                          <a:latin typeface="Cambria Math" panose="02040503050406030204" pitchFamily="18" charset="0"/>
                        </a:rPr>
                        <m:t> </m:t>
                      </m:r>
                      <m:r>
                        <m:rPr>
                          <m:nor/>
                        </m:rPr>
                        <a:rPr lang="en-US" sz="2000" i="0" smtClean="0">
                          <a:solidFill>
                            <a:srgbClr val="000000"/>
                          </a:solidFill>
                          <a:latin typeface="Cambria Math" panose="02040503050406030204" pitchFamily="18" charset="0"/>
                        </a:rPr>
                        <m:t>value</m:t>
                      </m:r>
                      <m:r>
                        <m:rPr>
                          <m:nor/>
                        </m:rPr>
                        <a:rPr lang="en-US" sz="2000" i="0" smtClean="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is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denoted</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by</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r>
                        <a:rPr lang="en-US" sz="2000" i="0">
                          <a:solidFill>
                            <a:srgbClr val="000000"/>
                          </a:solidFill>
                          <a:latin typeface="Cambria Math" panose="02040503050406030204" pitchFamily="18" charset="0"/>
                        </a:rPr>
                        <m:t> </m:t>
                      </m:r>
                    </m:oMath>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b>
                      </m:sSub>
                      <m:r>
                        <a:rPr lang="en-US" sz="2000" i="1">
                          <a:solidFill>
                            <a:srgbClr val="000000"/>
                          </a:solidFill>
                          <a:latin typeface="Cambria Math" panose="02040503050406030204" pitchFamily="18" charset="0"/>
                        </a:rPr>
                        <m:t>−−−(1)</m:t>
                      </m:r>
                    </m:oMath>
                    <m:oMath xmlns:m="http://schemas.openxmlformats.org/officeDocument/2006/math">
                      <m:r>
                        <m:rPr>
                          <m:nor/>
                        </m:rPr>
                        <a:rPr lang="en-US" sz="2000" i="0">
                          <a:solidFill>
                            <a:srgbClr val="000000"/>
                          </a:solidFill>
                          <a:latin typeface="Cambria Math" panose="02040503050406030204" pitchFamily="18" charset="0"/>
                        </a:rPr>
                        <m:t>prediction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error</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𝑠</m:t>
                              </m:r>
                            </m:e>
                          </m:acc>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from</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b>
                      </m:sSub>
                      <m:r>
                        <a:rPr lang="en-US" sz="2000" i="1">
                          <a:solidFill>
                            <a:srgbClr val="000000"/>
                          </a:solidFill>
                          <a:latin typeface="Cambria Math" panose="02040503050406030204" pitchFamily="18" charset="0"/>
                        </a:rPr>
                        <m:t>)</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sub>
                          </m:sSub>
                        </m:e>
                      </m:nary>
                      <m:r>
                        <a:rPr lang="en-US" sz="2000" i="1">
                          <a:solidFill>
                            <a:srgbClr val="000000"/>
                          </a:solidFill>
                          <a:latin typeface="Cambria Math" panose="02040503050406030204" pitchFamily="18" charset="0"/>
                        </a:rPr>
                        <m:t>,</m:t>
                      </m:r>
                    </m:oMath>
                    <m:oMath xmlns:m="http://schemas.openxmlformats.org/officeDocument/2006/math">
                      <m:r>
                        <m:rPr>
                          <m:nor/>
                        </m:rPr>
                        <a:rPr lang="en-US" sz="2000" i="0">
                          <a:solidFill>
                            <a:srgbClr val="000000"/>
                          </a:solidFill>
                          <a:latin typeface="Cambria Math" panose="02040503050406030204" pitchFamily="18" charset="0"/>
                        </a:rPr>
                        <m:t>so</m:t>
                      </m:r>
                      <m:r>
                        <m:rPr>
                          <m:nor/>
                        </m:rPr>
                        <a:rPr lang="en-US" sz="2000" b="0" i="0" smtClean="0">
                          <a:solidFill>
                            <a:srgbClr val="000000"/>
                          </a:solidFill>
                          <a:latin typeface="Cambria Math" panose="02040503050406030204" pitchFamily="18" charset="0"/>
                        </a:rPr>
                        <m:t>, </m:t>
                      </m:r>
                      <m:r>
                        <m:rPr>
                          <m:nor/>
                        </m:rPr>
                        <a:rPr lang="en-US" sz="2000" b="0" i="0" smtClean="0">
                          <a:solidFill>
                            <a:srgbClr val="000000"/>
                          </a:solidFill>
                          <a:latin typeface="Cambria Math" panose="02040503050406030204" pitchFamily="18" charset="0"/>
                        </a:rPr>
                        <m:t>for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whole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frame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from</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 </m:t>
                      </m:r>
                      <m:r>
                        <a:rPr lang="en-US" sz="2000" i="1">
                          <a:solidFill>
                            <a:srgbClr val="000000"/>
                          </a:solidFill>
                          <a:latin typeface="Cambria Math" panose="02040503050406030204" pitchFamily="18" charset="0"/>
                        </a:rPr>
                        <m:t>𝑡𝑜</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oMath>
                    <m:oMath xmlns:m="http://schemas.openxmlformats.org/officeDocument/2006/math">
                      <m:r>
                        <a:rPr lang="en-US" sz="2000" i="1">
                          <a:solidFill>
                            <a:srgbClr val="000000"/>
                          </a:solidFill>
                          <a:latin typeface="Cambria Math" panose="02040503050406030204" pitchFamily="18" charset="0"/>
                        </a:rPr>
                        <m:t>𝐸</m:t>
                      </m:r>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𝑒</m:t>
                                      </m:r>
                                    </m:e>
                                    <m:sub>
                                      <m:r>
                                        <a:rPr lang="en-US" sz="2000" i="1">
                                          <a:solidFill>
                                            <a:srgbClr val="000000"/>
                                          </a:solidFill>
                                          <a:latin typeface="Cambria Math" panose="02040503050406030204" pitchFamily="18" charset="0"/>
                                        </a:rPr>
                                        <m:t>𝑛</m:t>
                                      </m:r>
                                    </m:sub>
                                  </m:sSub>
                                </m:e>
                              </m:d>
                            </m:e>
                            <m:sup>
                              <m:r>
                                <a:rPr lang="en-US" sz="2000" i="1">
                                  <a:solidFill>
                                    <a:srgbClr val="000000"/>
                                  </a:solidFill>
                                  <a:latin typeface="Cambria Math" panose="02040503050406030204" pitchFamily="18" charset="0"/>
                                </a:rPr>
                                <m:t>2</m:t>
                              </m:r>
                            </m:sup>
                          </m:sSup>
                        </m:e>
                      </m:nary>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sub>
                                      </m:sSub>
                                    </m:e>
                                  </m:nary>
                                </m:e>
                              </m:d>
                            </m:e>
                            <m:sup>
                              <m:r>
                                <a:rPr lang="en-US" sz="2000" i="1">
                                  <a:solidFill>
                                    <a:srgbClr val="000000"/>
                                  </a:solidFill>
                                  <a:latin typeface="Cambria Math" panose="02040503050406030204" pitchFamily="18" charset="0"/>
                                </a:rPr>
                                <m:t>2</m:t>
                              </m:r>
                            </m:sup>
                          </m:sSup>
                        </m:e>
                      </m:nary>
                    </m:oMath>
                    <m:oMath xmlns:m="http://schemas.openxmlformats.org/officeDocument/2006/math">
                      <m:r>
                        <m:rPr>
                          <m:nor/>
                        </m:rPr>
                        <a:rPr lang="en-US" sz="2000">
                          <a:solidFill>
                            <a:srgbClr val="000000"/>
                          </a:solidFill>
                          <a:latin typeface="Cambria Math" panose="02040503050406030204" pitchFamily="18" charset="0"/>
                        </a:rPr>
                        <m:t>To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find</m:t>
                      </m:r>
                      <m:r>
                        <m:rPr>
                          <m:nor/>
                        </m:rPr>
                        <a:rPr lang="en-US" sz="200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=1,2,..</m:t>
                          </m:r>
                          <m:r>
                            <a:rPr lang="en-US" sz="2000" i="1">
                              <a:solidFill>
                                <a:srgbClr val="000000"/>
                              </a:solidFill>
                              <a:latin typeface="Cambria Math" panose="02040503050406030204" pitchFamily="18" charset="0"/>
                            </a:rPr>
                            <m:t>𝑝</m:t>
                          </m:r>
                        </m:sub>
                      </m:sSub>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that</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generates</m:t>
                      </m:r>
                      <m:r>
                        <m:rPr>
                          <m:nor/>
                        </m:rPr>
                        <a:rPr lang="en-US" sz="200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𝐸</m:t>
                      </m:r>
                      <m:r>
                        <a:rPr lang="en-US" sz="2000" i="1" baseline="-25000">
                          <a:solidFill>
                            <a:srgbClr val="000000"/>
                          </a:solidFill>
                          <a:latin typeface="Cambria Math" panose="02040503050406030204" pitchFamily="18" charset="0"/>
                        </a:rPr>
                        <m:t>𝑚𝑖𝑛</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need</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solve</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for</m:t>
                      </m:r>
                      <m:r>
                        <m:rPr>
                          <m:nor/>
                        </m:rPr>
                        <a:rPr lang="en-US" sz="2000">
                          <a:solidFill>
                            <a:srgbClr val="000000"/>
                          </a:solidFill>
                          <a:latin typeface="Cambria Math" panose="02040503050406030204" pitchFamily="18" charset="0"/>
                        </a:rPr>
                        <m:t> </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𝐸</m:t>
                          </m:r>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sub>
                          </m:sSub>
                        </m:den>
                      </m:f>
                      <m:r>
                        <m:rPr>
                          <m:nor/>
                        </m:rPr>
                        <a:rPr lang="en-US" sz="2000">
                          <a:solidFill>
                            <a:srgbClr val="000000"/>
                          </a:solidFill>
                          <a:latin typeface="Cambria Math" panose="02040503050406030204" pitchFamily="18" charset="0"/>
                        </a:rPr>
                        <m:t>=0, </m:t>
                      </m:r>
                      <m:r>
                        <m:rPr>
                          <m:nor/>
                        </m:rPr>
                        <a:rPr lang="en-US" sz="2000">
                          <a:solidFill>
                            <a:srgbClr val="000000"/>
                          </a:solidFill>
                          <a:latin typeface="Cambria Math" panose="02040503050406030204" pitchFamily="18" charset="0"/>
                        </a:rPr>
                        <m:t>for</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all</m:t>
                      </m:r>
                      <m:r>
                        <m:rPr>
                          <m:nor/>
                        </m:rPr>
                        <a:rPr lang="en-US" sz="2000">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i</m:t>
                      </m:r>
                      <m:r>
                        <m:rPr>
                          <m:nor/>
                        </m:rPr>
                        <a:rPr lang="en-US" sz="2000">
                          <a:solidFill>
                            <a:srgbClr val="000000"/>
                          </a:solidFill>
                          <a:latin typeface="Cambria Math" panose="02040503050406030204" pitchFamily="18" charset="0"/>
                        </a:rPr>
                        <m:t>=1,2,</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oMath>
                  </m:oMathPara>
                </a14:m>
                <a:br>
                  <a:rPr lang="en-US" sz="2000" dirty="0">
                    <a:solidFill>
                      <a:srgbClr val="000000"/>
                    </a:solidFill>
                    <a:latin typeface="Cambria Math" panose="02040503050406030204" pitchFamily="18" charset="0"/>
                  </a:rPr>
                </a:br>
                <a:endParaRPr lang="en-US" sz="2000" dirty="0"/>
              </a:p>
            </p:txBody>
          </p:sp>
        </mc:Choice>
        <mc:Fallback xmlns="">
          <p:sp>
            <p:nvSpPr>
              <p:cNvPr id="31750" name="Object 31"/>
              <p:cNvSpPr txBox="1">
                <a:spLocks noGrp="1" noRot="1" noChangeAspect="1" noMove="1" noResize="1" noEditPoints="1" noAdjustHandles="1" noChangeArrowheads="1" noChangeShapeType="1" noTextEdit="1"/>
              </p:cNvSpPr>
              <p:nvPr>
                <p:ph sz="quarter" idx="2"/>
              </p:nvPr>
            </p:nvSpPr>
            <p:spPr bwMode="auto">
              <a:xfrm>
                <a:off x="1457325" y="1524000"/>
                <a:ext cx="7026275" cy="5181600"/>
              </a:xfrm>
              <a:prstGeom prst="rect">
                <a:avLst/>
              </a:prstGeom>
              <a:blipFill>
                <a:blip r:embed="rId3"/>
                <a:stretch>
                  <a:fillRect/>
                </a:stretch>
              </a:blipFill>
              <a:ln>
                <a:noFill/>
              </a:ln>
            </p:spPr>
            <p:txBody>
              <a:bodyPr/>
              <a:lstStyle/>
              <a:p>
                <a:r>
                  <a:rPr lang="en-US">
                    <a:noFill/>
                  </a:rPr>
                  <a:t> </a:t>
                </a:r>
              </a:p>
            </p:txBody>
          </p:sp>
        </mc:Fallback>
      </mc:AlternateContent>
      <p:grpSp>
        <p:nvGrpSpPr>
          <p:cNvPr id="31751" name="Group 38"/>
          <p:cNvGrpSpPr>
            <a:grpSpLocks/>
          </p:cNvGrpSpPr>
          <p:nvPr/>
        </p:nvGrpSpPr>
        <p:grpSpPr bwMode="auto">
          <a:xfrm>
            <a:off x="2284413" y="0"/>
            <a:ext cx="6408737" cy="1401763"/>
            <a:chOff x="1151" y="0"/>
            <a:chExt cx="4037" cy="883"/>
          </a:xfrm>
        </p:grpSpPr>
        <p:pic>
          <p:nvPicPr>
            <p:cNvPr id="317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 y="207"/>
              <a:ext cx="1824"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Line 6"/>
            <p:cNvSpPr>
              <a:spLocks noChangeShapeType="1"/>
            </p:cNvSpPr>
            <p:nvPr/>
          </p:nvSpPr>
          <p:spPr bwMode="auto">
            <a:xfrm>
              <a:off x="2735" y="768"/>
              <a:ext cx="81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Text Box 7"/>
            <p:cNvSpPr txBox="1">
              <a:spLocks noChangeArrowheads="1"/>
            </p:cNvSpPr>
            <p:nvPr/>
          </p:nvSpPr>
          <p:spPr bwMode="auto">
            <a:xfrm>
              <a:off x="1151" y="652"/>
              <a:ext cx="10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a:t>
              </a:r>
            </a:p>
          </p:txBody>
        </p:sp>
        <p:sp>
          <p:nvSpPr>
            <p:cNvPr id="31755" name="Text Box 14"/>
            <p:cNvSpPr txBox="1">
              <a:spLocks noChangeArrowheads="1"/>
            </p:cNvSpPr>
            <p:nvPr/>
          </p:nvSpPr>
          <p:spPr bwMode="auto">
            <a:xfrm>
              <a:off x="1429" y="0"/>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Input waveform</a:t>
              </a:r>
            </a:p>
          </p:txBody>
        </p:sp>
        <p:grpSp>
          <p:nvGrpSpPr>
            <p:cNvPr id="31756" name="Group 15"/>
            <p:cNvGrpSpPr>
              <a:grpSpLocks/>
            </p:cNvGrpSpPr>
            <p:nvPr/>
          </p:nvGrpSpPr>
          <p:grpSpPr bwMode="auto">
            <a:xfrm>
              <a:off x="2207" y="576"/>
              <a:ext cx="338" cy="298"/>
              <a:chOff x="1823" y="3072"/>
              <a:chExt cx="338" cy="298"/>
            </a:xfrm>
          </p:grpSpPr>
          <p:sp>
            <p:nvSpPr>
              <p:cNvPr id="31758" name="Line 16"/>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Line 17"/>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18"/>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Text Box 19"/>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sp>
          <p:nvSpPr>
            <p:cNvPr id="31757" name="Rectangle 30"/>
            <p:cNvSpPr>
              <a:spLocks noChangeArrowheads="1"/>
            </p:cNvSpPr>
            <p:nvPr/>
          </p:nvSpPr>
          <p:spPr bwMode="auto">
            <a:xfrm>
              <a:off x="3599" y="624"/>
              <a:ext cx="1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endParaRPr lang="en-US" altLang="en-US" sz="1800" b="1" i="1">
                <a:sym typeface="Symbol" pitchFamily="18" charset="2"/>
              </a:endParaRPr>
            </a:p>
          </p:txBody>
        </p:sp>
      </p:grpSp>
      <p:sp>
        <p:nvSpPr>
          <p:cNvPr id="4" name="Footer Placeholder 3">
            <a:extLst>
              <a:ext uri="{FF2B5EF4-FFF2-40B4-BE49-F238E27FC236}">
                <a16:creationId xmlns:a16="http://schemas.microsoft.com/office/drawing/2014/main" id="{2E9F1C21-AE64-4EF4-A906-200FC03B28E4}"/>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1BB860DD-576E-45E4-9FA3-207BBD4A2CFE}"/>
              </a:ext>
            </a:extLst>
          </p:cNvPr>
          <p:cNvSpPr>
            <a:spLocks noGrp="1"/>
          </p:cNvSpPr>
          <p:nvPr>
            <p:ph type="sldNum" sz="quarter" idx="12"/>
          </p:nvPr>
        </p:nvSpPr>
        <p:spPr/>
        <p:txBody>
          <a:bodyPr/>
          <a:lstStyle/>
          <a:p>
            <a:fld id="{8A3E68DF-02DA-49D8-9092-E76F2DA11D19}" type="slidenum">
              <a:rPr lang="en-US" altLang="en-US" smtClean="0"/>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a:extLst>
              <a:ext uri="{FF2B5EF4-FFF2-40B4-BE49-F238E27FC236}">
                <a16:creationId xmlns:a16="http://schemas.microsoft.com/office/drawing/2014/main" id="{9107D2AE-1CE3-4CF0-81BD-315E1F96A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3" y="328613"/>
            <a:ext cx="2895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Grp="1" noChangeArrowheads="1"/>
          </p:cNvSpPr>
          <p:nvPr>
            <p:ph type="title"/>
          </p:nvPr>
        </p:nvSpPr>
        <p:spPr/>
        <p:txBody>
          <a:bodyPr/>
          <a:lstStyle/>
          <a:p>
            <a:r>
              <a:rPr lang="en-US" altLang="en-US" sz="2400" dirty="0"/>
              <a:t>                                     Solve for </a:t>
            </a:r>
            <a:r>
              <a:rPr lang="en-US" altLang="en-US" sz="2400" i="1" dirty="0"/>
              <a:t>a</a:t>
            </a:r>
            <a:r>
              <a:rPr lang="en-US" altLang="en-US" sz="2400" i="1" baseline="-25000" dirty="0"/>
              <a:t>1,2,…,p</a:t>
            </a:r>
            <a:br>
              <a:rPr lang="en-US" altLang="en-US" sz="2400" dirty="0"/>
            </a:br>
            <a:r>
              <a:rPr lang="en-US" altLang="en-US" sz="2400" dirty="0"/>
              <a:t>          </a:t>
            </a:r>
            <a:br>
              <a:rPr lang="en-US" altLang="en-US" sz="2400" i="1" baseline="-25000" dirty="0"/>
            </a:br>
            <a:endParaRPr lang="en-US" altLang="en-US" sz="2400" i="1" baseline="-25000" dirty="0"/>
          </a:p>
        </p:txBody>
      </p:sp>
      <p:sp>
        <p:nvSpPr>
          <p:cNvPr id="32773" name="Rectangle 3"/>
          <p:cNvSpPr>
            <a:spLocks noGrp="1" noChangeArrowheads="1"/>
          </p:cNvSpPr>
          <p:nvPr>
            <p:ph type="body" sz="half" idx="1"/>
          </p:nvPr>
        </p:nvSpPr>
        <p:spPr>
          <a:xfrm>
            <a:off x="4442023" y="5678319"/>
            <a:ext cx="433190" cy="452606"/>
          </a:xfrm>
        </p:spPr>
        <p:txBody>
          <a:bodyPr>
            <a:normAutofit lnSpcReduction="10000"/>
          </a:bodyPr>
          <a:lstStyle/>
          <a:p>
            <a:pPr eaLnBrk="1" hangingPunct="1"/>
            <a:r>
              <a:rPr lang="en-US" altLang="en-US" sz="2400"/>
              <a:t> </a:t>
            </a:r>
          </a:p>
        </p:txBody>
      </p:sp>
      <mc:AlternateContent xmlns:mc="http://schemas.openxmlformats.org/markup-compatibility/2006" xmlns:a14="http://schemas.microsoft.com/office/drawing/2010/main">
        <mc:Choice Requires="a14">
          <p:sp>
            <p:nvSpPr>
              <p:cNvPr id="32774" name="Object 4"/>
              <p:cNvSpPr txBox="1">
                <a:spLocks noGrp="1"/>
              </p:cNvSpPr>
              <p:nvPr>
                <p:ph sz="half" idx="2"/>
              </p:nvPr>
            </p:nvSpPr>
            <p:spPr bwMode="auto">
              <a:xfrm>
                <a:off x="448727" y="1417638"/>
                <a:ext cx="7650163" cy="4067175"/>
              </a:xfrm>
              <a:prstGeom prst="rect">
                <a:avLst/>
              </a:prstGeom>
              <a:noFill/>
              <a:ln>
                <a:noFill/>
              </a:ln>
            </p:spPr>
            <p:txBody>
              <a:bodyPr>
                <a:noAutofit/>
              </a:bodyPr>
              <a:lstStyle/>
              <a:p>
                <a:pPr>
                  <a:buNone/>
                </a:pPr>
                <a14:m>
                  <m:oMathPara xmlns:m="http://schemas.openxmlformats.org/officeDocument/2006/math">
                    <m:oMathParaPr>
                      <m:jc m:val="left"/>
                    </m:oMathParaPr>
                    <m:oMath xmlns:m="http://schemas.openxmlformats.org/officeDocument/2006/math">
                      <m:r>
                        <m:rPr>
                          <m:nor/>
                        </m:rPr>
                        <a:rPr lang="en-US" sz="2000" smtClean="0">
                          <a:solidFill>
                            <a:srgbClr val="000000"/>
                          </a:solidFill>
                          <a:latin typeface="Cambria Math" panose="02040503050406030204" pitchFamily="18" charset="0"/>
                        </a:rPr>
                        <m:t>To</m:t>
                      </m:r>
                      <m:r>
                        <m:rPr>
                          <m:nor/>
                        </m:rPr>
                        <a:rPr lang="en-US" sz="2000" smtClean="0">
                          <a:solidFill>
                            <a:srgbClr val="000000"/>
                          </a:solidFill>
                          <a:latin typeface="Cambria Math" panose="02040503050406030204" pitchFamily="18" charset="0"/>
                        </a:rPr>
                        <m:t> </m:t>
                      </m:r>
                      <m:r>
                        <m:rPr>
                          <m:nor/>
                        </m:rPr>
                        <a:rPr lang="en-US" sz="2000" smtClean="0">
                          <a:solidFill>
                            <a:srgbClr val="000000"/>
                          </a:solidFill>
                          <a:latin typeface="Cambria Math" panose="02040503050406030204" pitchFamily="18" charset="0"/>
                        </a:rPr>
                        <m:t>find</m:t>
                      </m:r>
                      <m:r>
                        <m:rPr>
                          <m:nor/>
                        </m:rPr>
                        <a:rPr lang="en-US" sz="2000" smtClean="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=1,2,..</m:t>
                          </m:r>
                          <m:r>
                            <a:rPr lang="en-US" sz="2000" i="1">
                              <a:solidFill>
                                <a:srgbClr val="000000"/>
                              </a:solidFill>
                              <a:latin typeface="Cambria Math" panose="02040503050406030204" pitchFamily="18" charset="0"/>
                            </a:rPr>
                            <m:t>𝑝</m:t>
                          </m:r>
                        </m:sub>
                      </m:sSub>
                      <m:r>
                        <m:rPr>
                          <m:nor/>
                        </m:rPr>
                        <a:rPr lang="en-US" sz="2000" b="0" i="0" smtClean="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that</m:t>
                      </m:r>
                      <m:r>
                        <m:rPr>
                          <m:nor/>
                        </m:rPr>
                        <a:rPr lang="en-US" sz="2000" b="0" i="0" smtClean="0">
                          <a:solidFill>
                            <a:srgbClr val="000000"/>
                          </a:solidFill>
                          <a:latin typeface="Cambria Math" panose="02040503050406030204" pitchFamily="18" charset="0"/>
                        </a:rPr>
                        <m:t> </m:t>
                      </m:r>
                      <m:r>
                        <m:rPr>
                          <m:nor/>
                        </m:rPr>
                        <a:rPr lang="en-US" sz="2000" b="0" i="0" smtClean="0">
                          <a:solidFill>
                            <a:srgbClr val="000000"/>
                          </a:solidFill>
                          <a:latin typeface="Cambria Math" panose="02040503050406030204" pitchFamily="18" charset="0"/>
                        </a:rPr>
                        <m:t>generates</m:t>
                      </m:r>
                      <m:r>
                        <m:rPr>
                          <m:nor/>
                        </m:rPr>
                        <a:rPr lang="en-US" sz="2000" b="0" i="0"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𝐸</m:t>
                      </m:r>
                      <m:r>
                        <a:rPr lang="en-US" sz="2000" i="1" baseline="-25000">
                          <a:solidFill>
                            <a:srgbClr val="000000"/>
                          </a:solidFill>
                          <a:latin typeface="Cambria Math" panose="02040503050406030204" pitchFamily="18" charset="0"/>
                        </a:rPr>
                        <m:t>𝑚𝑖𝑛</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need</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solve</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for</m:t>
                      </m:r>
                      <m:r>
                        <m:rPr>
                          <m:nor/>
                        </m:rPr>
                        <a:rPr lang="en-US" sz="2000">
                          <a:solidFill>
                            <a:srgbClr val="000000"/>
                          </a:solidFill>
                          <a:latin typeface="Cambria Math" panose="02040503050406030204" pitchFamily="18" charset="0"/>
                        </a:rPr>
                        <m:t> </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𝐸</m:t>
                          </m:r>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𝑖</m:t>
                              </m:r>
                            </m:sub>
                          </m:sSub>
                        </m:den>
                      </m:f>
                      <m:r>
                        <m:rPr>
                          <m:nor/>
                        </m:rPr>
                        <a:rPr lang="en-US" sz="2000">
                          <a:solidFill>
                            <a:srgbClr val="000000"/>
                          </a:solidFill>
                          <a:latin typeface="Cambria Math" panose="02040503050406030204" pitchFamily="18" charset="0"/>
                        </a:rPr>
                        <m:t>=0, </m:t>
                      </m:r>
                      <m:r>
                        <m:rPr>
                          <m:nor/>
                        </m:rPr>
                        <a:rPr lang="en-US" sz="2000">
                          <a:solidFill>
                            <a:srgbClr val="000000"/>
                          </a:solidFill>
                          <a:latin typeface="Cambria Math" panose="02040503050406030204" pitchFamily="18" charset="0"/>
                        </a:rPr>
                        <m:t>for</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all</m:t>
                      </m:r>
                      <m:r>
                        <m:rPr>
                          <m:nor/>
                        </m:rPr>
                        <a:rPr lang="en-US" sz="2000">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i</m:t>
                      </m:r>
                      <m:r>
                        <m:rPr>
                          <m:nor/>
                        </m:rPr>
                        <a:rPr lang="en-US" sz="2000">
                          <a:solidFill>
                            <a:srgbClr val="000000"/>
                          </a:solidFill>
                          <a:latin typeface="Cambria Math" panose="02040503050406030204" pitchFamily="18" charset="0"/>
                        </a:rPr>
                        <m:t>=1,2,</m:t>
                      </m:r>
                      <m:r>
                        <a:rPr lang="en-US" sz="2000" b="0" i="1"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𝑝</m:t>
                      </m:r>
                    </m:oMath>
                    <m:oMath xmlns:m="http://schemas.openxmlformats.org/officeDocument/2006/math">
                      <m:r>
                        <m:rPr>
                          <m:nor/>
                        </m:rPr>
                        <a:rPr lang="en-US" sz="2000" i="0">
                          <a:solidFill>
                            <a:srgbClr val="000000"/>
                          </a:solidFill>
                          <a:latin typeface="Cambria Math" panose="02040503050406030204" pitchFamily="18" charset="0"/>
                        </a:rPr>
                        <m:t>After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some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manupulations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have</m:t>
                      </m:r>
                    </m:oMath>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5"/>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m:t>
                                    </m:r>
                                  </m:sub>
                                </m:sSub>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−2</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−3</m:t>
                                    </m:r>
                                  </m:sub>
                                </m:sSub>
                              </m:e>
                            </m:mr>
                            <m:mr>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−2</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r>
                                      <a:rPr lang="en-US" sz="2000" i="1">
                                        <a:solidFill>
                                          <a:srgbClr val="000000"/>
                                        </a:solidFill>
                                        <a:latin typeface="Cambria Math" panose="02040503050406030204" pitchFamily="18" charset="0"/>
                                      </a:rPr>
                                      <m:t>−3</m:t>
                                    </m:r>
                                  </m:sub>
                                </m:sSub>
                              </m:e>
                              <m:e>
                                <m:r>
                                  <a:rPr lang="en-US" sz="2000" i="1">
                                    <a:solidFill>
                                      <a:srgbClr val="000000"/>
                                    </a:solidFill>
                                    <a:latin typeface="Cambria Math" panose="02040503050406030204" pitchFamily="18" charset="0"/>
                                  </a:rPr>
                                  <m:t>...,</m:t>
                                </m:r>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3</m:t>
                                    </m:r>
                                  </m:sub>
                                </m:sSub>
                              </m:e>
                            </m:mr>
                            <m:mr>
                              <m:e>
                                <m:r>
                                  <a:rPr lang="en-US" sz="2000" i="1">
                                    <a:solidFill>
                                      <a:srgbClr val="000000"/>
                                    </a:solidFill>
                                    <a:latin typeface="Cambria Math" panose="02040503050406030204" pitchFamily="18" charset="0"/>
                                  </a:rPr>
                                  <m:t>:</m:t>
                                </m:r>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m:t>
                                    </m:r>
                                  </m:sub>
                                </m:sSub>
                              </m:e>
                            </m:mr>
                            <m:mr>
                              <m:e>
                                <m:r>
                                  <a:rPr lang="en-US" sz="2000" i="1">
                                    <a:solidFill>
                                      <a:srgbClr val="000000"/>
                                    </a:solidFill>
                                    <a:latin typeface="Cambria Math" panose="02040503050406030204" pitchFamily="18" charset="0"/>
                                  </a:rPr>
                                  <m:t>:</m:t>
                                </m:r>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sub>
                                </m:sSub>
                              </m:e>
                            </m:mr>
                          </m:m>
                        </m:e>
                      </m:d>
                      <m:r>
                        <a:rPr lang="en-US" sz="2000" i="1">
                          <a:solidFill>
                            <a:srgbClr val="000000"/>
                          </a:solidFill>
                          <a:latin typeface="Cambria Math" panose="02040503050406030204" pitchFamily="18" charset="0"/>
                        </a:rPr>
                        <m:t>−−(2)</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−1−0</m:t>
                          </m:r>
                        </m:sup>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e>
                          </m:d>
                        </m:e>
                      </m:nary>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nary>
                        <m:naryPr>
                          <m:chr m:val="∑"/>
                          <m:ctrlPr>
                            <a:rPr lang="en-US" sz="2000" i="1" smtClean="0">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𝑖</m:t>
                          </m:r>
                        </m:sup>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auto</m:t>
                          </m:r>
                          <m:r>
                            <m:rPr>
                              <m:nor/>
                            </m:rPr>
                            <a:rPr lang="en-US" sz="2000" i="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correlation</m:t>
                          </m:r>
                          <m:r>
                            <m:rPr>
                              <m:nor/>
                            </m:rPr>
                            <a:rPr lang="en-US" sz="2000" b="0" i="0" smtClean="0">
                              <a:solidFill>
                                <a:srgbClr val="000000"/>
                              </a:solidFill>
                              <a:latin typeface="Cambria Math" panose="02040503050406030204" pitchFamily="18" charset="0"/>
                            </a:rPr>
                            <m:t> </m:t>
                          </m:r>
                          <m:r>
                            <m:rPr>
                              <m:nor/>
                            </m:rPr>
                            <a:rPr lang="en-US" sz="2000" b="0" i="0" smtClean="0">
                              <a:solidFill>
                                <a:srgbClr val="000000"/>
                              </a:solidFill>
                              <a:latin typeface="Cambria Math" panose="02040503050406030204" pitchFamily="18" charset="0"/>
                            </a:rPr>
                            <m:t>values</m:t>
                          </m:r>
                        </m:e>
                      </m:nary>
                    </m:oMath>
                    <m:oMath xmlns:m="http://schemas.openxmlformats.org/officeDocument/2006/math">
                      <m:r>
                        <m:rPr>
                          <m:nor/>
                        </m:rPr>
                        <a:rPr lang="en-US" sz="2000" i="0">
                          <a:solidFill>
                            <a:srgbClr val="000000"/>
                          </a:solidFill>
                          <a:latin typeface="Cambria Math" panose="02040503050406030204" pitchFamily="18" charset="0"/>
                        </a:rPr>
                        <m:t>If</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know</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𝑝</m:t>
                          </m:r>
                        </m:sub>
                      </m:sSub>
                      <m:r>
                        <m:rPr>
                          <m:nor/>
                        </m:rPr>
                        <a:rPr lang="en-US" sz="2000" b="0" i="0" smtClean="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auto</m:t>
                      </m:r>
                      <m:r>
                        <m:rPr>
                          <m:nor/>
                        </m:rPr>
                        <a:rPr lang="en-US" sz="2000">
                          <a:solidFill>
                            <a:srgbClr val="000000"/>
                          </a:solidFill>
                          <a:latin typeface="Cambria Math" panose="02040503050406030204" pitchFamily="18" charset="0"/>
                        </a:rPr>
                        <m:t>−</m:t>
                      </m:r>
                      <m:r>
                        <m:rPr>
                          <m:nor/>
                        </m:rPr>
                        <a:rPr lang="en-US" sz="2000">
                          <a:solidFill>
                            <a:srgbClr val="000000"/>
                          </a:solidFill>
                          <a:latin typeface="Cambria Math" panose="02040503050406030204" pitchFamily="18" charset="0"/>
                        </a:rPr>
                        <m:t>correlation</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values</m:t>
                      </m:r>
                      <m:r>
                        <m:rPr>
                          <m:nor/>
                        </m:rPr>
                        <a:rPr lang="en-US" sz="2000" b="0" i="0" smtClean="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can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find</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out</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𝑝</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by</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set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of</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equations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in</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32774" name="Object 4"/>
              <p:cNvSpPr txBox="1">
                <a:spLocks noRot="1" noChangeAspect="1" noMove="1" noResize="1" noEditPoints="1" noAdjustHandles="1" noChangeArrowheads="1" noChangeShapeType="1" noTextEdit="1"/>
              </p:cNvSpPr>
              <p:nvPr>
                <p:ph sz="half" idx="2"/>
              </p:nvPr>
            </p:nvSpPr>
            <p:spPr bwMode="auto">
              <a:xfrm>
                <a:off x="448727" y="1417638"/>
                <a:ext cx="7650163" cy="4067175"/>
              </a:xfrm>
              <a:prstGeom prst="rect">
                <a:avLst/>
              </a:prstGeom>
              <a:blipFill>
                <a:blip r:embed="rId4"/>
                <a:stretch>
                  <a:fillRect b="-27736"/>
                </a:stretch>
              </a:blipFill>
              <a:ln>
                <a:noFill/>
              </a:ln>
            </p:spPr>
            <p:txBody>
              <a:bodyPr/>
              <a:lstStyle/>
              <a:p>
                <a:r>
                  <a:rPr lang="en-US">
                    <a:noFill/>
                  </a:rPr>
                  <a:t> </a:t>
                </a:r>
              </a:p>
            </p:txBody>
          </p:sp>
        </mc:Fallback>
      </mc:AlternateContent>
      <p:grpSp>
        <p:nvGrpSpPr>
          <p:cNvPr id="32775" name="Group 18"/>
          <p:cNvGrpSpPr>
            <a:grpSpLocks/>
          </p:cNvGrpSpPr>
          <p:nvPr/>
        </p:nvGrpSpPr>
        <p:grpSpPr bwMode="auto">
          <a:xfrm>
            <a:off x="2284413" y="45243"/>
            <a:ext cx="6248399" cy="1539876"/>
            <a:chOff x="1151" y="-87"/>
            <a:chExt cx="4037" cy="970"/>
          </a:xfrm>
        </p:grpSpPr>
        <p:sp>
          <p:nvSpPr>
            <p:cNvPr id="32780" name="Line 20"/>
            <p:cNvSpPr>
              <a:spLocks noChangeShapeType="1"/>
            </p:cNvSpPr>
            <p:nvPr/>
          </p:nvSpPr>
          <p:spPr bwMode="auto">
            <a:xfrm>
              <a:off x="2735" y="768"/>
              <a:ext cx="81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1" name="Text Box 21"/>
            <p:cNvSpPr txBox="1">
              <a:spLocks noChangeArrowheads="1"/>
            </p:cNvSpPr>
            <p:nvPr/>
          </p:nvSpPr>
          <p:spPr bwMode="auto">
            <a:xfrm>
              <a:off x="1151" y="652"/>
              <a:ext cx="10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y</a:t>
              </a:r>
            </a:p>
          </p:txBody>
        </p:sp>
        <p:sp>
          <p:nvSpPr>
            <p:cNvPr id="32782" name="Text Box 22"/>
            <p:cNvSpPr txBox="1">
              <a:spLocks noChangeArrowheads="1"/>
            </p:cNvSpPr>
            <p:nvPr/>
          </p:nvSpPr>
          <p:spPr bwMode="auto">
            <a:xfrm>
              <a:off x="1414" y="-87"/>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Input waveform</a:t>
              </a:r>
            </a:p>
          </p:txBody>
        </p:sp>
        <p:grpSp>
          <p:nvGrpSpPr>
            <p:cNvPr id="32783" name="Group 23"/>
            <p:cNvGrpSpPr>
              <a:grpSpLocks/>
            </p:cNvGrpSpPr>
            <p:nvPr/>
          </p:nvGrpSpPr>
          <p:grpSpPr bwMode="auto">
            <a:xfrm>
              <a:off x="2207" y="576"/>
              <a:ext cx="338" cy="298"/>
              <a:chOff x="1823" y="3072"/>
              <a:chExt cx="338" cy="298"/>
            </a:xfrm>
          </p:grpSpPr>
          <p:sp>
            <p:nvSpPr>
              <p:cNvPr id="32785" name="Line 24"/>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6" name="Line 25"/>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7" name="Line 26"/>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8" name="Text Box 27"/>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sp>
          <p:nvSpPr>
            <p:cNvPr id="32784" name="Rectangle 28"/>
            <p:cNvSpPr>
              <a:spLocks noChangeArrowheads="1"/>
            </p:cNvSpPr>
            <p:nvPr/>
          </p:nvSpPr>
          <p:spPr bwMode="auto">
            <a:xfrm>
              <a:off x="3599" y="624"/>
              <a:ext cx="1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1800" b="1" i="1">
                  <a:sym typeface="Symbol" pitchFamily="18" charset="2"/>
                </a:rPr>
                <a:t>1, 2, 3, 4,.. 8</a:t>
              </a:r>
              <a:endParaRPr lang="en-US" altLang="en-US" sz="1800" b="1" i="1">
                <a:sym typeface="Symbol" pitchFamily="18" charset="2"/>
              </a:endParaRPr>
            </a:p>
          </p:txBody>
        </p:sp>
      </p:grpSp>
      <p:sp>
        <p:nvSpPr>
          <p:cNvPr id="32776" name="Text Box 29"/>
          <p:cNvSpPr txBox="1">
            <a:spLocks noChangeArrowheads="1"/>
          </p:cNvSpPr>
          <p:nvPr/>
        </p:nvSpPr>
        <p:spPr bwMode="auto">
          <a:xfrm>
            <a:off x="5205412" y="2058987"/>
            <a:ext cx="4232275" cy="377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900" dirty="0"/>
              <a:t>Derivations can be found at</a:t>
            </a:r>
          </a:p>
          <a:p>
            <a:pPr>
              <a:spcBef>
                <a:spcPct val="0"/>
              </a:spcBef>
              <a:buClrTx/>
              <a:buSzTx/>
              <a:buFontTx/>
              <a:buNone/>
            </a:pPr>
            <a:r>
              <a:rPr lang="en-US" altLang="en-US" sz="900" dirty="0"/>
              <a:t>http://www.cslu.ogi.edu/people/hosom/cs552/lecture07_features.ppt</a:t>
            </a:r>
          </a:p>
        </p:txBody>
      </p:sp>
      <p:sp>
        <p:nvSpPr>
          <p:cNvPr id="32777" name="Text Box 30"/>
          <p:cNvSpPr txBox="1">
            <a:spLocks noChangeArrowheads="1"/>
          </p:cNvSpPr>
          <p:nvPr/>
        </p:nvSpPr>
        <p:spPr bwMode="auto">
          <a:xfrm>
            <a:off x="6624423" y="6211888"/>
            <a:ext cx="2808287"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Use Durbin’s equation </a:t>
            </a:r>
          </a:p>
          <a:p>
            <a:pPr>
              <a:spcBef>
                <a:spcPct val="0"/>
              </a:spcBef>
              <a:buClrTx/>
              <a:buSzTx/>
              <a:buFontTx/>
              <a:buNone/>
            </a:pPr>
            <a:r>
              <a:rPr lang="en-US" altLang="en-US" sz="1800" dirty="0"/>
              <a:t>to solve this</a:t>
            </a:r>
          </a:p>
        </p:txBody>
      </p:sp>
      <p:sp>
        <p:nvSpPr>
          <p:cNvPr id="32778" name="TextBox 1"/>
          <p:cNvSpPr txBox="1">
            <a:spLocks noChangeArrowheads="1"/>
          </p:cNvSpPr>
          <p:nvPr/>
        </p:nvSpPr>
        <p:spPr bwMode="auto">
          <a:xfrm>
            <a:off x="7232187" y="2705011"/>
            <a:ext cx="22219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dirty="0"/>
              <a:t>See (https://en.wikipedia.org/wiki/Linear_prediction)</a:t>
            </a:r>
            <a:endParaRPr lang="en-US" altLang="en-US" sz="1600" dirty="0"/>
          </a:p>
        </p:txBody>
      </p:sp>
      <p:sp>
        <p:nvSpPr>
          <p:cNvPr id="6" name="Footer Placeholder 5">
            <a:extLst>
              <a:ext uri="{FF2B5EF4-FFF2-40B4-BE49-F238E27FC236}">
                <a16:creationId xmlns:a16="http://schemas.microsoft.com/office/drawing/2014/main" id="{9C984E90-0F05-42F1-8075-7B975D565D7B}"/>
              </a:ext>
            </a:extLst>
          </p:cNvPr>
          <p:cNvSpPr>
            <a:spLocks noGrp="1"/>
          </p:cNvSpPr>
          <p:nvPr>
            <p:ph type="ftr" sz="quarter" idx="11"/>
          </p:nvPr>
        </p:nvSpPr>
        <p:spPr/>
        <p:txBody>
          <a:bodyPr/>
          <a:lstStyle/>
          <a:p>
            <a:pPr>
              <a:defRPr/>
            </a:pPr>
            <a:r>
              <a:rPr lang="en-US" altLang="zh-CN"/>
              <a:t>Feature extraction, v.230913a</a:t>
            </a:r>
          </a:p>
        </p:txBody>
      </p:sp>
      <p:sp>
        <p:nvSpPr>
          <p:cNvPr id="7" name="Slide Number Placeholder 6">
            <a:extLst>
              <a:ext uri="{FF2B5EF4-FFF2-40B4-BE49-F238E27FC236}">
                <a16:creationId xmlns:a16="http://schemas.microsoft.com/office/drawing/2014/main" id="{211CA191-7D07-4DB9-B603-3AE8D58823E0}"/>
              </a:ext>
            </a:extLst>
          </p:cNvPr>
          <p:cNvSpPr>
            <a:spLocks noGrp="1"/>
          </p:cNvSpPr>
          <p:nvPr>
            <p:ph type="sldNum" sz="quarter" idx="12"/>
          </p:nvPr>
        </p:nvSpPr>
        <p:spPr/>
        <p:txBody>
          <a:bodyPr/>
          <a:lstStyle/>
          <a:p>
            <a:fld id="{853A7383-5897-4A6F-A750-EE6AF110ACE4}" type="slidenum">
              <a:rPr lang="en-US" altLang="en-US" smtClean="0"/>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noFill/>
        </p:spPr>
        <p:txBody>
          <a:bodyPr lIns="92075" tIns="46038" rIns="92075" bIns="46038" anchor="ctr"/>
          <a:lstStyle/>
          <a:p>
            <a:pPr eaLnBrk="1" hangingPunct="1"/>
            <a:r>
              <a:rPr lang="zh-TW" altLang="en-US">
                <a:ea typeface="新細明體" pitchFamily="18" charset="-120"/>
              </a:rPr>
              <a:t> </a:t>
            </a:r>
          </a:p>
        </p:txBody>
      </p:sp>
      <p:sp>
        <p:nvSpPr>
          <p:cNvPr id="33797" name="Rectangle 3"/>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For each time frame (25 </a:t>
            </a:r>
            <a:r>
              <a:rPr lang="en-US" altLang="zh-TW" dirty="0" err="1">
                <a:ea typeface="新細明體" pitchFamily="18" charset="-120"/>
              </a:rPr>
              <a:t>ms</a:t>
            </a:r>
            <a:r>
              <a:rPr lang="en-US" altLang="zh-TW" dirty="0">
                <a:ea typeface="新細明體" pitchFamily="18" charset="-120"/>
              </a:rPr>
              <a:t>), data is valid only inside the window.</a:t>
            </a:r>
          </a:p>
          <a:p>
            <a:pPr eaLnBrk="1" hangingPunct="1"/>
            <a:r>
              <a:rPr lang="en-US" altLang="zh-TW" dirty="0">
                <a:ea typeface="新細明體" pitchFamily="18" charset="-120"/>
              </a:rPr>
              <a:t>20.48 KHZ sampling, a window frame (25ms) has 512 samples (N)</a:t>
            </a:r>
          </a:p>
          <a:p>
            <a:pPr eaLnBrk="1" hangingPunct="1"/>
            <a:r>
              <a:rPr lang="en-US" altLang="zh-TW" dirty="0">
                <a:ea typeface="新細明體" pitchFamily="18" charset="-120"/>
              </a:rPr>
              <a:t>Require 8-order LPC, </a:t>
            </a:r>
            <a:r>
              <a:rPr lang="en-US" altLang="zh-TW" dirty="0" err="1">
                <a:ea typeface="新細明體" pitchFamily="18" charset="-120"/>
              </a:rPr>
              <a:t>i</a:t>
            </a:r>
            <a:r>
              <a:rPr lang="en-US" altLang="zh-TW" i="1" dirty="0">
                <a:ea typeface="新細明體" pitchFamily="18" charset="-120"/>
              </a:rPr>
              <a:t>=1,2,3,..,8</a:t>
            </a:r>
            <a:endParaRPr lang="en-US" altLang="zh-TW" dirty="0">
              <a:ea typeface="新細明體" pitchFamily="18" charset="-120"/>
            </a:endParaRPr>
          </a:p>
          <a:p>
            <a:pPr eaLnBrk="1" hangingPunct="1"/>
            <a:r>
              <a:rPr lang="en-US" altLang="zh-TW" dirty="0">
                <a:ea typeface="新細明體" pitchFamily="18" charset="-120"/>
              </a:rPr>
              <a:t>Calculate using </a:t>
            </a:r>
            <a:r>
              <a:rPr lang="en-US" altLang="zh-TW" i="1" dirty="0">
                <a:ea typeface="新細明體" pitchFamily="18" charset="-120"/>
              </a:rPr>
              <a:t>r</a:t>
            </a:r>
            <a:r>
              <a:rPr lang="en-US" altLang="zh-TW" i="1" baseline="-25000" dirty="0">
                <a:ea typeface="新細明體" pitchFamily="18" charset="-120"/>
              </a:rPr>
              <a:t>0</a:t>
            </a:r>
            <a:r>
              <a:rPr lang="en-US" altLang="zh-TW" i="1" dirty="0">
                <a:ea typeface="新細明體" pitchFamily="18" charset="-120"/>
              </a:rPr>
              <a:t>, r</a:t>
            </a:r>
            <a:r>
              <a:rPr lang="en-US" altLang="zh-TW" i="1" baseline="-25000" dirty="0">
                <a:ea typeface="新細明體" pitchFamily="18" charset="-120"/>
              </a:rPr>
              <a:t>1</a:t>
            </a:r>
            <a:r>
              <a:rPr lang="en-US" altLang="zh-TW" i="1" dirty="0">
                <a:ea typeface="新細明體" pitchFamily="18" charset="-120"/>
              </a:rPr>
              <a:t>, r</a:t>
            </a:r>
            <a:r>
              <a:rPr lang="en-US" altLang="zh-TW" i="1" baseline="-25000" dirty="0">
                <a:ea typeface="新細明體" pitchFamily="18" charset="-120"/>
              </a:rPr>
              <a:t>2</a:t>
            </a:r>
            <a:r>
              <a:rPr lang="en-US" altLang="zh-TW" i="1" dirty="0">
                <a:ea typeface="新細明體" pitchFamily="18" charset="-120"/>
              </a:rPr>
              <a:t>,..,r</a:t>
            </a:r>
            <a:r>
              <a:rPr lang="en-US" altLang="zh-TW" i="1" baseline="-25000" dirty="0">
                <a:ea typeface="新細明體" pitchFamily="18" charset="-120"/>
              </a:rPr>
              <a:t>8</a:t>
            </a:r>
            <a:r>
              <a:rPr lang="en-US" altLang="zh-TW" dirty="0">
                <a:ea typeface="新細明體" pitchFamily="18" charset="-120"/>
              </a:rPr>
              <a:t>, using the above formulas, then get LPC parameters </a:t>
            </a:r>
            <a:r>
              <a:rPr lang="en-US" altLang="zh-TW" i="1" dirty="0">
                <a:ea typeface="新細明體" pitchFamily="18" charset="-120"/>
              </a:rPr>
              <a:t>a</a:t>
            </a:r>
            <a:r>
              <a:rPr lang="en-US" altLang="zh-TW" i="1" baseline="-25000" dirty="0">
                <a:ea typeface="新細明體" pitchFamily="18" charset="-120"/>
              </a:rPr>
              <a:t>1</a:t>
            </a:r>
            <a:r>
              <a:rPr lang="en-US" altLang="zh-TW" i="1" dirty="0">
                <a:ea typeface="新細明體" pitchFamily="18" charset="-120"/>
              </a:rPr>
              <a:t>, a</a:t>
            </a:r>
            <a:r>
              <a:rPr lang="en-US" altLang="zh-TW" i="1" baseline="-25000" dirty="0">
                <a:ea typeface="新細明體" pitchFamily="18" charset="-120"/>
              </a:rPr>
              <a:t>2</a:t>
            </a:r>
            <a:r>
              <a:rPr lang="en-US" altLang="zh-TW" i="1" dirty="0">
                <a:ea typeface="新細明體" pitchFamily="18" charset="-120"/>
              </a:rPr>
              <a:t>,.. a</a:t>
            </a:r>
            <a:r>
              <a:rPr lang="en-US" altLang="zh-TW" i="1" baseline="-25000" dirty="0">
                <a:ea typeface="新細明體" pitchFamily="18" charset="-120"/>
              </a:rPr>
              <a:t>8</a:t>
            </a:r>
            <a:r>
              <a:rPr lang="en-US" altLang="zh-TW" dirty="0">
                <a:ea typeface="新細明體" pitchFamily="18" charset="-120"/>
              </a:rPr>
              <a:t> by the Durbin recursive Procedure. </a:t>
            </a:r>
          </a:p>
        </p:txBody>
      </p:sp>
      <p:sp>
        <p:nvSpPr>
          <p:cNvPr id="33798" name="Rectangle 5"/>
          <p:cNvSpPr>
            <a:spLocks noChangeArrowheads="1"/>
          </p:cNvSpPr>
          <p:nvPr/>
        </p:nvSpPr>
        <p:spPr bwMode="auto">
          <a:xfrm>
            <a:off x="973138" y="8985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zh-TW" altLang="en-US" sz="2400">
              <a:latin typeface="Book Antiqua" pitchFamily="18" charset="0"/>
            </a:endParaRPr>
          </a:p>
        </p:txBody>
      </p:sp>
      <p:sp>
        <p:nvSpPr>
          <p:cNvPr id="33799" name="Rectangle 9"/>
          <p:cNvSpPr>
            <a:spLocks noChangeArrowheads="1"/>
          </p:cNvSpPr>
          <p:nvPr/>
        </p:nvSpPr>
        <p:spPr bwMode="auto">
          <a:xfrm>
            <a:off x="760413" y="533400"/>
            <a:ext cx="84010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zh-TW" sz="3600">
                <a:solidFill>
                  <a:schemeClr val="tx2"/>
                </a:solidFill>
                <a:latin typeface="Garamond" pitchFamily="18" charset="0"/>
              </a:rPr>
              <a:t>The example</a:t>
            </a:r>
            <a:endParaRPr lang="en-US" altLang="zh-TW" sz="4400">
              <a:solidFill>
                <a:schemeClr val="tx2"/>
              </a:solidFill>
              <a:latin typeface="Garamond" pitchFamily="18" charset="0"/>
            </a:endParaRPr>
          </a:p>
        </p:txBody>
      </p:sp>
      <p:sp>
        <p:nvSpPr>
          <p:cNvPr id="4" name="Footer Placeholder 3">
            <a:extLst>
              <a:ext uri="{FF2B5EF4-FFF2-40B4-BE49-F238E27FC236}">
                <a16:creationId xmlns:a16="http://schemas.microsoft.com/office/drawing/2014/main" id="{C34FADE8-DE26-48A0-B83D-B3A267C895F9}"/>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BBAD423C-620B-4E3E-A2D7-B056C5E4B52A}"/>
              </a:ext>
            </a:extLst>
          </p:cNvPr>
          <p:cNvSpPr>
            <a:spLocks noGrp="1"/>
          </p:cNvSpPr>
          <p:nvPr>
            <p:ph type="sldNum" sz="quarter" idx="12"/>
          </p:nvPr>
        </p:nvSpPr>
        <p:spPr/>
        <p:txBody>
          <a:bodyPr/>
          <a:lstStyle/>
          <a:p>
            <a:fld id="{65CE2D6C-B8FF-4830-ACC3-164BA4934954}"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noFill/>
        </p:spPr>
        <p:txBody>
          <a:bodyPr lIns="92075" tIns="46038" rIns="92075" bIns="46038" anchor="ctr"/>
          <a:lstStyle/>
          <a:p>
            <a:pPr eaLnBrk="1" hangingPunct="1"/>
            <a:r>
              <a:rPr lang="en-US" altLang="zh-TW" sz="3600">
                <a:ea typeface="新細明體" pitchFamily="18" charset="-120"/>
              </a:rPr>
              <a:t>Steps for each time frame to find a set of LPC</a:t>
            </a:r>
            <a:endParaRPr lang="en-US" altLang="zh-TW">
              <a:ea typeface="新細明體" pitchFamily="18" charset="-120"/>
            </a:endParaRPr>
          </a:p>
        </p:txBody>
      </p:sp>
      <p:sp>
        <p:nvSpPr>
          <p:cNvPr id="34821" name="Rectangle 3"/>
          <p:cNvSpPr>
            <a:spLocks noGrp="1" noChangeArrowheads="1"/>
          </p:cNvSpPr>
          <p:nvPr>
            <p:ph type="body" sz="half" idx="1"/>
          </p:nvPr>
        </p:nvSpPr>
        <p:spPr>
          <a:xfrm>
            <a:off x="495300" y="1600200"/>
            <a:ext cx="8342313" cy="4530725"/>
          </a:xfrm>
          <a:noFill/>
        </p:spPr>
        <p:txBody>
          <a:bodyPr lIns="92075" tIns="46038" rIns="92075" bIns="46038">
            <a:normAutofit/>
          </a:bodyPr>
          <a:lstStyle/>
          <a:p>
            <a:pPr eaLnBrk="1" hangingPunct="1">
              <a:lnSpc>
                <a:spcPct val="90000"/>
              </a:lnSpc>
            </a:pPr>
            <a:r>
              <a:rPr lang="en-US" altLang="zh-TW" sz="2400" dirty="0">
                <a:ea typeface="新細明體" pitchFamily="18" charset="-120"/>
              </a:rPr>
              <a:t>(step1) N=WINDOW=512, the speech signal is </a:t>
            </a:r>
            <a:r>
              <a:rPr lang="en-US" altLang="zh-TW" sz="2400" i="1" dirty="0">
                <a:ea typeface="新細明體" pitchFamily="18" charset="-120"/>
              </a:rPr>
              <a:t>s</a:t>
            </a:r>
            <a:r>
              <a:rPr lang="en-US" altLang="zh-TW" sz="2400" i="1" baseline="-25000" dirty="0">
                <a:ea typeface="新細明體" pitchFamily="18" charset="-120"/>
              </a:rPr>
              <a:t>0</a:t>
            </a:r>
            <a:r>
              <a:rPr lang="en-US" altLang="zh-TW" sz="2400" i="1" dirty="0">
                <a:ea typeface="新細明體" pitchFamily="18" charset="-120"/>
              </a:rPr>
              <a:t>,s</a:t>
            </a:r>
            <a:r>
              <a:rPr lang="en-US" altLang="zh-TW" sz="2400" i="1" baseline="-25000" dirty="0">
                <a:ea typeface="新細明體" pitchFamily="18" charset="-120"/>
              </a:rPr>
              <a:t>1</a:t>
            </a:r>
            <a:r>
              <a:rPr lang="en-US" altLang="zh-TW" sz="2400" i="1" dirty="0">
                <a:ea typeface="新細明體" pitchFamily="18" charset="-120"/>
              </a:rPr>
              <a:t>,..,s</a:t>
            </a:r>
            <a:r>
              <a:rPr lang="en-US" altLang="zh-TW" sz="2400" i="1" baseline="-25000" dirty="0">
                <a:ea typeface="新細明體" pitchFamily="18" charset="-120"/>
              </a:rPr>
              <a:t>511</a:t>
            </a:r>
            <a:endParaRPr lang="en-US" altLang="zh-TW" sz="2400" dirty="0">
              <a:ea typeface="新細明體" pitchFamily="18" charset="-120"/>
            </a:endParaRPr>
          </a:p>
          <a:p>
            <a:pPr eaLnBrk="1" hangingPunct="1">
              <a:lnSpc>
                <a:spcPct val="90000"/>
              </a:lnSpc>
            </a:pPr>
            <a:r>
              <a:rPr lang="en-US" altLang="zh-TW" sz="2400" dirty="0">
                <a:ea typeface="新細明體" pitchFamily="18" charset="-120"/>
              </a:rPr>
              <a:t>(step2) Order of LPC is 8, so </a:t>
            </a:r>
            <a:r>
              <a:rPr lang="en-US" altLang="zh-TW" sz="2400" i="1" dirty="0">
                <a:ea typeface="新細明體" pitchFamily="18" charset="-120"/>
              </a:rPr>
              <a:t>r</a:t>
            </a:r>
            <a:r>
              <a:rPr lang="en-US" altLang="zh-TW" sz="2400" i="1" baseline="-25000" dirty="0">
                <a:ea typeface="新細明體" pitchFamily="18" charset="-120"/>
              </a:rPr>
              <a:t>0</a:t>
            </a:r>
            <a:r>
              <a:rPr lang="en-US" altLang="zh-TW" sz="2400" i="1" dirty="0">
                <a:ea typeface="新細明體" pitchFamily="18" charset="-120"/>
              </a:rPr>
              <a:t>, r</a:t>
            </a:r>
            <a:r>
              <a:rPr lang="en-US" altLang="zh-TW" sz="2400" i="1" baseline="-25000" dirty="0">
                <a:ea typeface="新細明體" pitchFamily="18" charset="-120"/>
              </a:rPr>
              <a:t>1</a:t>
            </a:r>
            <a:r>
              <a:rPr lang="en-US" altLang="zh-TW" sz="2400" i="1" dirty="0">
                <a:ea typeface="新細明體" pitchFamily="18" charset="-120"/>
              </a:rPr>
              <a:t>,..,r</a:t>
            </a:r>
            <a:r>
              <a:rPr lang="en-US" altLang="zh-TW" sz="2400" i="1" baseline="-25000" dirty="0">
                <a:ea typeface="新細明體" pitchFamily="18" charset="-120"/>
              </a:rPr>
              <a:t>8</a:t>
            </a:r>
            <a:r>
              <a:rPr lang="en-US" altLang="zh-TW" sz="2400" i="1" dirty="0">
                <a:ea typeface="新細明體" pitchFamily="18" charset="-120"/>
              </a:rPr>
              <a:t> </a:t>
            </a:r>
            <a:r>
              <a:rPr lang="en-US" altLang="zh-TW" sz="2400" dirty="0">
                <a:ea typeface="新細明體" pitchFamily="18" charset="-120"/>
              </a:rPr>
              <a:t>required are:</a:t>
            </a: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endParaRPr lang="en-US" altLang="zh-TW" sz="2000" dirty="0">
              <a:ea typeface="新細明體" pitchFamily="18" charset="-120"/>
            </a:endParaRPr>
          </a:p>
          <a:p>
            <a:pPr eaLnBrk="1" hangingPunct="1">
              <a:lnSpc>
                <a:spcPct val="90000"/>
              </a:lnSpc>
            </a:pPr>
            <a:r>
              <a:rPr lang="en-US" altLang="zh-TW" sz="2000" dirty="0">
                <a:ea typeface="新細明體" pitchFamily="18" charset="-120"/>
              </a:rPr>
              <a:t>(step3) Solve the set of linear equations (see previous slides)</a:t>
            </a:r>
          </a:p>
        </p:txBody>
      </p:sp>
      <mc:AlternateContent xmlns:mc="http://schemas.openxmlformats.org/markup-compatibility/2006" xmlns:a14="http://schemas.microsoft.com/office/drawing/2010/main">
        <mc:Choice Requires="a14">
          <p:sp>
            <p:nvSpPr>
              <p:cNvPr id="34822" name="Object 6"/>
              <p:cNvSpPr txBox="1">
                <a:spLocks noGrp="1"/>
              </p:cNvSpPr>
              <p:nvPr>
                <p:ph sz="half" idx="2"/>
              </p:nvPr>
            </p:nvSpPr>
            <p:spPr bwMode="auto">
              <a:xfrm>
                <a:off x="836613" y="2514600"/>
                <a:ext cx="8001000" cy="3429000"/>
              </a:xfrm>
              <a:prstGeom prst="rect">
                <a:avLst/>
              </a:prstGeom>
              <a:noFill/>
              <a:ln>
                <a:noFill/>
              </a:ln>
            </p:spPr>
            <p:txBody>
              <a:bodyPr>
                <a:normAutofit fontScale="77500" lnSpcReduction="20000"/>
              </a:bodyPr>
              <a:lstStyle/>
              <a:p>
                <a:pPr>
                  <a:buNone/>
                </a:pPr>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a14:m>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6</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509</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6</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7</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508</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 xmlns:m="http://schemas.openxmlformats.org/officeDocument/2006/math">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7</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7</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9</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504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8</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9</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10</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503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511</m:t>
                          </m:r>
                        </m:sub>
                      </m:sSub>
                    </m:oMath>
                  </m:oMathPara>
                </a14:m>
                <a:endParaRPr lang="en-US" dirty="0"/>
              </a:p>
            </p:txBody>
          </p:sp>
        </mc:Choice>
        <mc:Fallback xmlns="">
          <p:sp>
            <p:nvSpPr>
              <p:cNvPr id="34822" name="Object 6"/>
              <p:cNvSpPr txBox="1">
                <a:spLocks noRot="1" noChangeAspect="1" noMove="1" noResize="1" noEditPoints="1" noAdjustHandles="1" noChangeArrowheads="1" noChangeShapeType="1" noTextEdit="1"/>
              </p:cNvSpPr>
              <p:nvPr>
                <p:ph sz="half" idx="2"/>
              </p:nvPr>
            </p:nvSpPr>
            <p:spPr bwMode="auto">
              <a:xfrm>
                <a:off x="836613" y="2514600"/>
                <a:ext cx="8001000" cy="3429000"/>
              </a:xfrm>
              <a:prstGeom prst="rect">
                <a:avLst/>
              </a:prstGeom>
              <a:blipFill>
                <a:blip r:embed="rId3"/>
                <a:stretch>
                  <a:fillRect/>
                </a:stretch>
              </a:blipFill>
              <a:ln>
                <a:noFill/>
              </a:ln>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05D40C28-EBF5-4ADE-B946-7826208B90BD}"/>
              </a:ext>
            </a:extLst>
          </p:cNvPr>
          <p:cNvSpPr>
            <a:spLocks noGrp="1"/>
          </p:cNvSpPr>
          <p:nvPr>
            <p:ph type="ftr" sz="quarter" idx="11"/>
          </p:nvPr>
        </p:nvSpPr>
        <p:spPr/>
        <p:txBody>
          <a:bodyPr/>
          <a:lstStyle/>
          <a:p>
            <a:pPr>
              <a:defRPr/>
            </a:pPr>
            <a:r>
              <a:rPr lang="en-US" altLang="zh-CN"/>
              <a:t>Feature extraction, v.230913a</a:t>
            </a:r>
          </a:p>
        </p:txBody>
      </p:sp>
      <p:sp>
        <p:nvSpPr>
          <p:cNvPr id="7" name="Slide Number Placeholder 6">
            <a:extLst>
              <a:ext uri="{FF2B5EF4-FFF2-40B4-BE49-F238E27FC236}">
                <a16:creationId xmlns:a16="http://schemas.microsoft.com/office/drawing/2014/main" id="{1FB60B9C-2F09-4921-9739-9F0510846E60}"/>
              </a:ext>
            </a:extLst>
          </p:cNvPr>
          <p:cNvSpPr>
            <a:spLocks noGrp="1"/>
          </p:cNvSpPr>
          <p:nvPr>
            <p:ph type="sldNum" sz="quarter" idx="12"/>
          </p:nvPr>
        </p:nvSpPr>
        <p:spPr/>
        <p:txBody>
          <a:bodyPr/>
          <a:lstStyle/>
          <a:p>
            <a:fld id="{853A7383-5897-4A6F-A750-EE6AF110ACE4}" type="slidenum">
              <a:rPr lang="en-US" altLang="en-US" smtClean="0"/>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noFill/>
        </p:spPr>
        <p:txBody>
          <a:bodyPr lIns="92075" tIns="46038" rIns="92075" bIns="46038" anchor="ctr"/>
          <a:lstStyle/>
          <a:p>
            <a:pPr eaLnBrk="1" hangingPunct="1"/>
            <a:r>
              <a:rPr lang="en-US" altLang="zh-TW" sz="3200">
                <a:ea typeface="新細明體" pitchFamily="18" charset="-120"/>
              </a:rPr>
              <a:t>Program segmentation</a:t>
            </a:r>
            <a:r>
              <a:rPr lang="en-US" altLang="zh-CN" sz="3200">
                <a:ea typeface="新細明體" pitchFamily="18" charset="-120"/>
              </a:rPr>
              <a:t> algorithm</a:t>
            </a:r>
            <a:r>
              <a:rPr lang="en-US" altLang="zh-TW" sz="3200">
                <a:ea typeface="新細明體" pitchFamily="18" charset="-120"/>
              </a:rPr>
              <a:t> for auto-correlation </a:t>
            </a:r>
          </a:p>
        </p:txBody>
      </p:sp>
      <p:sp>
        <p:nvSpPr>
          <p:cNvPr id="35845" name="Rectangle 3"/>
          <p:cNvSpPr>
            <a:spLocks noGrp="1" noChangeArrowheads="1"/>
          </p:cNvSpPr>
          <p:nvPr>
            <p:ph idx="1"/>
          </p:nvPr>
        </p:nvSpPr>
        <p:spPr>
          <a:noFill/>
        </p:spPr>
        <p:txBody>
          <a:bodyPr lIns="92075" tIns="46038" rIns="92075" bIns="46038"/>
          <a:lstStyle/>
          <a:p>
            <a:pPr eaLnBrk="1" hangingPunct="1"/>
            <a:r>
              <a:rPr lang="en-US" altLang="zh-TW" sz="2000">
                <a:ea typeface="新細明體" pitchFamily="18" charset="-120"/>
              </a:rPr>
              <a:t>WINDOW=size of the frame; auto_coeff = autocorrelation matrix; sig = input, ORDER = lpc order</a:t>
            </a:r>
          </a:p>
          <a:p>
            <a:pPr eaLnBrk="1" hangingPunct="1"/>
            <a:r>
              <a:rPr lang="en-US" altLang="zh-TW" sz="2000">
                <a:ea typeface="新細明體" pitchFamily="18" charset="-120"/>
              </a:rPr>
              <a:t>void autocorrelation(float *sig, float *auto_coeff)</a:t>
            </a:r>
          </a:p>
          <a:p>
            <a:pPr eaLnBrk="1" hangingPunct="1"/>
            <a:r>
              <a:rPr lang="en-US" altLang="zh-TW" sz="2000">
                <a:ea typeface="新細明體" pitchFamily="18" charset="-120"/>
              </a:rPr>
              <a:t>{int i,j;</a:t>
            </a:r>
          </a:p>
          <a:p>
            <a:pPr eaLnBrk="1" hangingPunct="1"/>
            <a:r>
              <a:rPr lang="en-US" altLang="zh-TW" sz="2000">
                <a:ea typeface="新細明體" pitchFamily="18" charset="-120"/>
              </a:rPr>
              <a:t>  for (i=0;i&lt;=ORDER;i++)</a:t>
            </a:r>
          </a:p>
          <a:p>
            <a:pPr eaLnBrk="1" hangingPunct="1"/>
            <a:r>
              <a:rPr lang="en-US" altLang="zh-TW" sz="2000">
                <a:ea typeface="新細明體" pitchFamily="18" charset="-120"/>
              </a:rPr>
              <a:t>  {</a:t>
            </a:r>
          </a:p>
          <a:p>
            <a:pPr eaLnBrk="1" hangingPunct="1"/>
            <a:r>
              <a:rPr lang="en-US" altLang="zh-TW" sz="2000">
                <a:ea typeface="新細明體" pitchFamily="18" charset="-120"/>
              </a:rPr>
              <a:t>    auto_coeff[i]=0.0;</a:t>
            </a:r>
          </a:p>
          <a:p>
            <a:pPr eaLnBrk="1" hangingPunct="1"/>
            <a:r>
              <a:rPr lang="en-US" altLang="zh-TW" sz="2000">
                <a:ea typeface="新細明體" pitchFamily="18" charset="-120"/>
              </a:rPr>
              <a:t>    for (j=i;j&lt;WINDOW;j++)</a:t>
            </a:r>
          </a:p>
          <a:p>
            <a:pPr eaLnBrk="1" hangingPunct="1"/>
            <a:r>
              <a:rPr lang="en-US" altLang="zh-TW" sz="2000">
                <a:ea typeface="新細明體" pitchFamily="18" charset="-120"/>
              </a:rPr>
              <a:t>       auto_coeff[i]+= sig[j]*sig[j-i];</a:t>
            </a:r>
          </a:p>
          <a:p>
            <a:pPr eaLnBrk="1" hangingPunct="1"/>
            <a:r>
              <a:rPr lang="en-US" altLang="zh-TW" sz="2000">
                <a:ea typeface="新細明體" pitchFamily="18" charset="-120"/>
              </a:rPr>
              <a:t>  }</a:t>
            </a:r>
          </a:p>
          <a:p>
            <a:pPr eaLnBrk="1" hangingPunct="1"/>
            <a:r>
              <a:rPr lang="en-US" altLang="zh-TW" sz="2000">
                <a:ea typeface="新細明體" pitchFamily="18" charset="-120"/>
              </a:rPr>
              <a:t>}</a:t>
            </a:r>
          </a:p>
        </p:txBody>
      </p:sp>
      <p:sp>
        <p:nvSpPr>
          <p:cNvPr id="4" name="Footer Placeholder 3">
            <a:extLst>
              <a:ext uri="{FF2B5EF4-FFF2-40B4-BE49-F238E27FC236}">
                <a16:creationId xmlns:a16="http://schemas.microsoft.com/office/drawing/2014/main" id="{0B7761DF-B44A-400E-B9F0-F3AC22DEBB70}"/>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49217F93-31B3-4826-9857-7BD3C857E393}"/>
              </a:ext>
            </a:extLst>
          </p:cNvPr>
          <p:cNvSpPr>
            <a:spLocks noGrp="1"/>
          </p:cNvSpPr>
          <p:nvPr>
            <p:ph type="sldNum" sz="quarter" idx="12"/>
          </p:nvPr>
        </p:nvSpPr>
        <p:spPr/>
        <p:txBody>
          <a:bodyPr/>
          <a:lstStyle/>
          <a:p>
            <a:fld id="{65CE2D6C-B8FF-4830-ACC3-164BA4934954}" type="slidenum">
              <a:rPr lang="en-US" altLang="en-US" smtClean="0"/>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95141" y="274638"/>
            <a:ext cx="8912543" cy="457198"/>
          </a:xfrm>
        </p:spPr>
        <p:txBody>
          <a:bodyPr>
            <a:normAutofit fontScale="90000"/>
          </a:bodyPr>
          <a:lstStyle/>
          <a:p>
            <a:pPr eaLnBrk="1" hangingPunct="1"/>
            <a:r>
              <a:rPr lang="en-US" altLang="zh-CN" dirty="0">
                <a:ea typeface="SimSun" pitchFamily="2" charset="-122"/>
              </a:rPr>
              <a:t>Class exercise 3.3 </a:t>
            </a:r>
            <a:endParaRPr lang="en-US" altLang="en-US" dirty="0"/>
          </a:p>
        </p:txBody>
      </p:sp>
      <p:sp>
        <p:nvSpPr>
          <p:cNvPr id="37893" name="Rectangle 3"/>
          <p:cNvSpPr>
            <a:spLocks noGrp="1" noChangeArrowheads="1"/>
          </p:cNvSpPr>
          <p:nvPr>
            <p:ph idx="1"/>
          </p:nvPr>
        </p:nvSpPr>
        <p:spPr>
          <a:xfrm>
            <a:off x="133191" y="607481"/>
            <a:ext cx="6210459" cy="4581807"/>
          </a:xfrm>
        </p:spPr>
        <p:txBody>
          <a:bodyPr>
            <a:normAutofit/>
          </a:bodyPr>
          <a:lstStyle/>
          <a:p>
            <a:pPr marL="533400" indent="-533400" eaLnBrk="1" hangingPunct="1"/>
            <a:r>
              <a:rPr lang="en-US" altLang="en-US" sz="2000" dirty="0"/>
              <a:t>A speech waveform S has the values s0,s1,s2,s3,s4,s5,s6,s7,s8= [1,3,2,1,4,1,2,4,3]. </a:t>
            </a:r>
            <a:r>
              <a:rPr lang="en-US" altLang="zh-TW" sz="2000" dirty="0">
                <a:ea typeface="新細明體" pitchFamily="18" charset="-120"/>
              </a:rPr>
              <a:t>The frame size is 4. </a:t>
            </a:r>
          </a:p>
          <a:p>
            <a:pPr marL="914400" lvl="1" indent="-457200" eaLnBrk="1" hangingPunct="1"/>
            <a:r>
              <a:rPr lang="en-US" altLang="zh-CN" sz="1800" dirty="0">
                <a:ea typeface="SimSun" pitchFamily="2" charset="-122"/>
              </a:rPr>
              <a:t>For this exercise , for simplicity no pre-emphasis is used (or assume </a:t>
            </a:r>
            <a:r>
              <a:rPr lang="en-US" altLang="en-US" sz="1800" dirty="0"/>
              <a:t>pre-emphasis constant is 0)</a:t>
            </a:r>
            <a:endParaRPr lang="en-US" altLang="zh-CN" sz="1800" dirty="0">
              <a:ea typeface="SimSun" pitchFamily="2" charset="-122"/>
            </a:endParaRPr>
          </a:p>
          <a:p>
            <a:pPr marL="914400" lvl="1" indent="-457200" eaLnBrk="1" hangingPunct="1"/>
            <a:r>
              <a:rPr lang="en-US" altLang="zh-TW" sz="1800" dirty="0">
                <a:ea typeface="新細明體" pitchFamily="18" charset="-120"/>
              </a:rPr>
              <a:t>First, find auto-correlation parameter r0, r1, r2 for the first frame.</a:t>
            </a:r>
            <a:endParaRPr lang="en-US" altLang="zh-CN" sz="1800" dirty="0">
              <a:ea typeface="SimSun" pitchFamily="2" charset="-122"/>
            </a:endParaRPr>
          </a:p>
          <a:p>
            <a:pPr marL="914400" lvl="1" indent="-457200" eaLnBrk="1" hangingPunct="1"/>
            <a:r>
              <a:rPr lang="en-US" altLang="en-US" sz="1800" dirty="0"/>
              <a:t>If we use LPC order 2 for our feature extraction system, find LPC coefficients a1, a2.</a:t>
            </a:r>
            <a:endParaRPr lang="en-US" altLang="zh-CN" sz="1800" dirty="0">
              <a:ea typeface="SimSun" pitchFamily="2" charset="-122"/>
            </a:endParaRPr>
          </a:p>
          <a:p>
            <a:pPr marL="914400" lvl="1" indent="-457200" eaLnBrk="1" hangingPunct="1"/>
            <a:r>
              <a:rPr lang="en-US" altLang="en-US" sz="1800" dirty="0"/>
              <a:t>If the number of overlapping samples for two frames is 2, find the LPC coefficients of the second frame. </a:t>
            </a:r>
          </a:p>
          <a:p>
            <a:pPr marL="914400" lvl="1" indent="-457200" eaLnBrk="1" hangingPunct="1"/>
            <a:r>
              <a:rPr lang="en-US" altLang="en-US" sz="1800" dirty="0"/>
              <a:t>Mc choices</a:t>
            </a:r>
          </a:p>
          <a:p>
            <a:pPr marL="914400" lvl="1" indent="-457200" eaLnBrk="1" hangingPunct="1"/>
            <a:endParaRPr lang="en-US" altLang="en-US" sz="1600" dirty="0"/>
          </a:p>
          <a:p>
            <a:pPr marL="914400" lvl="1" indent="-457200" eaLnBrk="1" hangingPunct="1"/>
            <a:endParaRPr lang="en-US" altLang="en-US" sz="2000" dirty="0"/>
          </a:p>
        </p:txBody>
      </p:sp>
      <p:sp>
        <p:nvSpPr>
          <p:cNvPr id="4" name="Footer Placeholder 3">
            <a:extLst>
              <a:ext uri="{FF2B5EF4-FFF2-40B4-BE49-F238E27FC236}">
                <a16:creationId xmlns:a16="http://schemas.microsoft.com/office/drawing/2014/main" id="{F8A635A1-88A8-49B6-B3B6-7D251DE31D78}"/>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A58A31DC-7E46-4A7E-9B03-E59D95840FC5}"/>
              </a:ext>
            </a:extLst>
          </p:cNvPr>
          <p:cNvSpPr>
            <a:spLocks noGrp="1"/>
          </p:cNvSpPr>
          <p:nvPr>
            <p:ph type="sldNum" sz="quarter" idx="12"/>
          </p:nvPr>
        </p:nvSpPr>
        <p:spPr/>
        <p:txBody>
          <a:bodyPr/>
          <a:lstStyle/>
          <a:p>
            <a:fld id="{65CE2D6C-B8FF-4830-ACC3-164BA4934954}" type="slidenum">
              <a:rPr lang="en-US" altLang="en-US" smtClean="0"/>
              <a:pPr/>
              <a:t>37</a:t>
            </a:fld>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75DBCD2-8008-EEAF-4227-627A8D8DDC92}"/>
                  </a:ext>
                </a:extLst>
              </p:cNvPr>
              <p:cNvSpPr txBox="1"/>
              <p:nvPr/>
            </p:nvSpPr>
            <p:spPr>
              <a:xfrm>
                <a:off x="1742206" y="4388246"/>
                <a:ext cx="2639441" cy="862287"/>
              </a:xfrm>
              <a:prstGeom prst="rect">
                <a:avLst/>
              </a:prstGeom>
              <a:noFill/>
              <a:ln>
                <a:solidFill>
                  <a:schemeClr val="accent1"/>
                </a:solidFill>
              </a:ln>
            </p:spPr>
            <p:txBody>
              <a:bodyPr wrap="none" rtlCol="0">
                <a:spAutoFit/>
              </a:bodyPr>
              <a:lstStyle/>
              <a:p>
                <a:r>
                  <a:rPr lang="en-US" sz="1800" dirty="0">
                    <a:solidFill>
                      <a:srgbClr val="FF0000"/>
                    </a:solidFill>
                  </a:rPr>
                  <a:t>Choice 1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11</m:t>
                              </m:r>
                            </m:e>
                            <m:e>
                              <m:r>
                                <a:rPr lang="en-US" sz="1800" i="1">
                                  <a:solidFill>
                                    <a:srgbClr val="FF0000"/>
                                  </a:solidFill>
                                  <a:latin typeface="Cambria Math" panose="02040503050406030204" pitchFamily="18" charset="0"/>
                                </a:rPr>
                                <m:t>15</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1</m:t>
                              </m:r>
                            </m:e>
                          </m:m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2</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5</m:t>
                              </m:r>
                            </m:e>
                          </m:mr>
                        </m:m>
                      </m:e>
                    </m:d>
                  </m:oMath>
                </a14:m>
                <a:endParaRPr lang="en-US" dirty="0">
                  <a:solidFill>
                    <a:srgbClr val="FF0000"/>
                  </a:solidFill>
                </a:endParaRPr>
              </a:p>
            </p:txBody>
          </p:sp>
        </mc:Choice>
        <mc:Fallback xmlns="">
          <p:sp>
            <p:nvSpPr>
              <p:cNvPr id="2" name="TextBox 1">
                <a:extLst>
                  <a:ext uri="{FF2B5EF4-FFF2-40B4-BE49-F238E27FC236}">
                    <a16:creationId xmlns:a16="http://schemas.microsoft.com/office/drawing/2014/main" id="{075DBCD2-8008-EEAF-4227-627A8D8DDC92}"/>
                  </a:ext>
                </a:extLst>
              </p:cNvPr>
              <p:cNvSpPr txBox="1">
                <a:spLocks noRot="1" noChangeAspect="1" noMove="1" noResize="1" noEditPoints="1" noAdjustHandles="1" noChangeArrowheads="1" noChangeShapeType="1" noTextEdit="1"/>
              </p:cNvSpPr>
              <p:nvPr/>
            </p:nvSpPr>
            <p:spPr>
              <a:xfrm>
                <a:off x="1742206" y="4388246"/>
                <a:ext cx="2639441" cy="862287"/>
              </a:xfrm>
              <a:prstGeom prst="rect">
                <a:avLst/>
              </a:prstGeom>
              <a:blipFill>
                <a:blip r:embed="rId2"/>
                <a:stretch>
                  <a:fillRect l="-1839" t="-349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579F77-6F73-7A04-9B3A-B8962F2CC9DF}"/>
                  </a:ext>
                </a:extLst>
              </p:cNvPr>
              <p:cNvSpPr txBox="1"/>
              <p:nvPr/>
            </p:nvSpPr>
            <p:spPr>
              <a:xfrm>
                <a:off x="5310983" y="4388246"/>
                <a:ext cx="2639441" cy="862287"/>
              </a:xfrm>
              <a:prstGeom prst="rect">
                <a:avLst/>
              </a:prstGeom>
              <a:noFill/>
              <a:ln>
                <a:solidFill>
                  <a:schemeClr val="accent1"/>
                </a:solidFill>
              </a:ln>
            </p:spPr>
            <p:txBody>
              <a:bodyPr wrap="none" rtlCol="0">
                <a:spAutoFit/>
              </a:bodyPr>
              <a:lstStyle/>
              <a:p>
                <a:r>
                  <a:rPr lang="en-US" sz="1800" dirty="0">
                    <a:solidFill>
                      <a:srgbClr val="FF0000"/>
                    </a:solidFill>
                  </a:rPr>
                  <a:t>Choice 2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m:t>
                              </m:r>
                              <m:r>
                                <a:rPr lang="en-US" sz="1800" b="0" i="1" smtClean="0">
                                  <a:solidFill>
                                    <a:srgbClr val="FF0000"/>
                                  </a:solidFill>
                                  <a:latin typeface="Cambria Math" panose="02040503050406030204" pitchFamily="18" charset="0"/>
                                </a:rPr>
                                <m:t>1</m:t>
                              </m:r>
                            </m:e>
                            <m:e>
                              <m:r>
                                <a:rPr lang="en-US" sz="1800" b="0" i="1" smtClean="0">
                                  <a:solidFill>
                                    <a:srgbClr val="FF0000"/>
                                  </a:solidFill>
                                  <a:latin typeface="Cambria Math" panose="02040503050406030204" pitchFamily="18" charset="0"/>
                                </a:rPr>
                                <m:t>15</m:t>
                              </m:r>
                            </m:e>
                          </m:mr>
                          <m:mr>
                            <m:e>
                              <m:r>
                                <a:rPr lang="en-US" sz="1800" b="0" i="1" smtClean="0">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m:t>
                              </m:r>
                              <m:r>
                                <a:rPr lang="en-US" sz="1800" b="0" i="1" smtClean="0">
                                  <a:solidFill>
                                    <a:srgbClr val="FF0000"/>
                                  </a:solidFill>
                                  <a:latin typeface="Cambria Math" panose="02040503050406030204" pitchFamily="18" charset="0"/>
                                </a:rPr>
                                <m:t>1</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1</m:t>
                              </m:r>
                            </m:e>
                          </m:m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2</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5</m:t>
                              </m:r>
                            </m:e>
                          </m:mr>
                        </m:m>
                      </m:e>
                    </m:d>
                  </m:oMath>
                </a14:m>
                <a:endParaRPr lang="en-US" dirty="0">
                  <a:solidFill>
                    <a:srgbClr val="FF0000"/>
                  </a:solidFill>
                </a:endParaRPr>
              </a:p>
            </p:txBody>
          </p:sp>
        </mc:Choice>
        <mc:Fallback xmlns="">
          <p:sp>
            <p:nvSpPr>
              <p:cNvPr id="3" name="TextBox 2">
                <a:extLst>
                  <a:ext uri="{FF2B5EF4-FFF2-40B4-BE49-F238E27FC236}">
                    <a16:creationId xmlns:a16="http://schemas.microsoft.com/office/drawing/2014/main" id="{68579F77-6F73-7A04-9B3A-B8962F2CC9DF}"/>
                  </a:ext>
                </a:extLst>
              </p:cNvPr>
              <p:cNvSpPr txBox="1">
                <a:spLocks noRot="1" noChangeAspect="1" noMove="1" noResize="1" noEditPoints="1" noAdjustHandles="1" noChangeArrowheads="1" noChangeShapeType="1" noTextEdit="1"/>
              </p:cNvSpPr>
              <p:nvPr/>
            </p:nvSpPr>
            <p:spPr>
              <a:xfrm>
                <a:off x="5310983" y="4388246"/>
                <a:ext cx="2639441" cy="862287"/>
              </a:xfrm>
              <a:prstGeom prst="rect">
                <a:avLst/>
              </a:prstGeom>
              <a:blipFill>
                <a:blip r:embed="rId3"/>
                <a:stretch>
                  <a:fillRect l="-1609" t="-349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E7A92A-2C8E-7AA6-7E22-7F7CF860804A}"/>
                  </a:ext>
                </a:extLst>
              </p:cNvPr>
              <p:cNvSpPr txBox="1"/>
              <p:nvPr/>
            </p:nvSpPr>
            <p:spPr>
              <a:xfrm>
                <a:off x="1810823" y="5453068"/>
                <a:ext cx="2639441" cy="862287"/>
              </a:xfrm>
              <a:prstGeom prst="rect">
                <a:avLst/>
              </a:prstGeom>
              <a:noFill/>
              <a:ln>
                <a:solidFill>
                  <a:schemeClr val="accent1"/>
                </a:solidFill>
              </a:ln>
            </p:spPr>
            <p:txBody>
              <a:bodyPr wrap="none" rtlCol="0">
                <a:spAutoFit/>
              </a:bodyPr>
              <a:lstStyle/>
              <a:p>
                <a:r>
                  <a:rPr lang="en-US" sz="1800" dirty="0">
                    <a:solidFill>
                      <a:srgbClr val="FF0000"/>
                    </a:solidFill>
                  </a:rPr>
                  <a:t>Choice 3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11</m:t>
                              </m:r>
                            </m:e>
                            <m:e>
                              <m:r>
                                <a:rPr lang="en-US" sz="1800" i="1">
                                  <a:solidFill>
                                    <a:srgbClr val="FF0000"/>
                                  </a:solidFill>
                                  <a:latin typeface="Cambria Math" panose="02040503050406030204" pitchFamily="18" charset="0"/>
                                </a:rPr>
                                <m:t>15</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b="0" i="1" smtClean="0">
                                  <a:solidFill>
                                    <a:srgbClr val="FF0000"/>
                                  </a:solidFill>
                                  <a:latin typeface="Cambria Math" panose="02040503050406030204" pitchFamily="18" charset="0"/>
                                </a:rPr>
                                <m:t>2</m:t>
                              </m:r>
                            </m:e>
                          </m:mr>
                          <m:mr>
                            <m:e>
                              <m:r>
                                <a:rPr lang="en-US" sz="1800" i="1">
                                  <a:solidFill>
                                    <a:srgbClr val="FF0000"/>
                                  </a:solidFill>
                                  <a:latin typeface="Cambria Math" panose="02040503050406030204" pitchFamily="18" charset="0"/>
                                </a:rPr>
                                <m:t>𝑎</m:t>
                              </m:r>
                              <m:r>
                                <a:rPr lang="en-US" sz="1800" b="0" i="1" smtClean="0">
                                  <a:solidFill>
                                    <a:srgbClr val="FF0000"/>
                                  </a:solidFill>
                                  <a:latin typeface="Cambria Math" panose="02040503050406030204" pitchFamily="18" charset="0"/>
                                </a:rPr>
                                <m:t>1</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5</m:t>
                              </m:r>
                            </m:e>
                          </m:mr>
                        </m:m>
                      </m:e>
                    </m:d>
                  </m:oMath>
                </a14:m>
                <a:endParaRPr lang="en-US" dirty="0">
                  <a:solidFill>
                    <a:srgbClr val="FF0000"/>
                  </a:solidFill>
                </a:endParaRPr>
              </a:p>
            </p:txBody>
          </p:sp>
        </mc:Choice>
        <mc:Fallback xmlns="">
          <p:sp>
            <p:nvSpPr>
              <p:cNvPr id="6" name="TextBox 5">
                <a:extLst>
                  <a:ext uri="{FF2B5EF4-FFF2-40B4-BE49-F238E27FC236}">
                    <a16:creationId xmlns:a16="http://schemas.microsoft.com/office/drawing/2014/main" id="{48E7A92A-2C8E-7AA6-7E22-7F7CF860804A}"/>
                  </a:ext>
                </a:extLst>
              </p:cNvPr>
              <p:cNvSpPr txBox="1">
                <a:spLocks noRot="1" noChangeAspect="1" noMove="1" noResize="1" noEditPoints="1" noAdjustHandles="1" noChangeArrowheads="1" noChangeShapeType="1" noTextEdit="1"/>
              </p:cNvSpPr>
              <p:nvPr/>
            </p:nvSpPr>
            <p:spPr>
              <a:xfrm>
                <a:off x="1810823" y="5453068"/>
                <a:ext cx="2639441" cy="862287"/>
              </a:xfrm>
              <a:prstGeom prst="rect">
                <a:avLst/>
              </a:prstGeom>
              <a:blipFill>
                <a:blip r:embed="rId4"/>
                <a:stretch>
                  <a:fillRect l="-1609" t="-349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DE397E-1848-E7DA-7130-C0EE8AB98729}"/>
                  </a:ext>
                </a:extLst>
              </p:cNvPr>
              <p:cNvSpPr txBox="1"/>
              <p:nvPr/>
            </p:nvSpPr>
            <p:spPr>
              <a:xfrm>
                <a:off x="5310983" y="5473566"/>
                <a:ext cx="2641749" cy="985719"/>
              </a:xfrm>
              <a:prstGeom prst="rect">
                <a:avLst/>
              </a:prstGeom>
              <a:noFill/>
              <a:ln>
                <a:solidFill>
                  <a:schemeClr val="accent1"/>
                </a:solidFill>
              </a:ln>
            </p:spPr>
            <p:txBody>
              <a:bodyPr wrap="none" rtlCol="0">
                <a:spAutoFit/>
              </a:bodyPr>
              <a:lstStyle/>
              <a:p>
                <a:r>
                  <a:rPr lang="en-US" sz="1800" dirty="0">
                    <a:solidFill>
                      <a:srgbClr val="FF0000"/>
                    </a:solidFill>
                  </a:rPr>
                  <a:t>Choice 4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11</m:t>
                              </m:r>
                            </m:e>
                            <m:e>
                              <m:r>
                                <a:rPr lang="en-US" sz="1800" i="1">
                                  <a:solidFill>
                                    <a:srgbClr val="FF0000"/>
                                  </a:solidFill>
                                  <a:latin typeface="Cambria Math" panose="02040503050406030204" pitchFamily="18" charset="0"/>
                                </a:rPr>
                                <m:t>15</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b="0" i="1" smtClean="0">
                                  <a:solidFill>
                                    <a:srgbClr val="FF0000"/>
                                  </a:solidFill>
                                  <a:latin typeface="Cambria Math" panose="02040503050406030204" pitchFamily="18" charset="0"/>
                                </a:rPr>
                                <m:t>2</m:t>
                              </m:r>
                            </m:e>
                          </m:mr>
                          <m:mr>
                            <m:e>
                              <m:r>
                                <a:rPr lang="en-US" sz="1800" i="1">
                                  <a:solidFill>
                                    <a:srgbClr val="FF0000"/>
                                  </a:solidFill>
                                  <a:latin typeface="Cambria Math" panose="02040503050406030204" pitchFamily="18" charset="0"/>
                                </a:rPr>
                                <m:t>𝑎</m:t>
                              </m:r>
                              <m:r>
                                <a:rPr lang="en-US" sz="1800" b="0" i="1" smtClean="0">
                                  <a:solidFill>
                                    <a:srgbClr val="FF0000"/>
                                  </a:solidFill>
                                  <a:latin typeface="Cambria Math" panose="02040503050406030204" pitchFamily="18" charset="0"/>
                                </a:rPr>
                                <m:t>1</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eqArr>
                                <m:eqArrPr>
                                  <m:ctrlPr>
                                    <a:rPr lang="en-US" sz="1800" b="0" i="1" smtClean="0">
                                      <a:solidFill>
                                        <a:srgbClr val="FF0000"/>
                                      </a:solidFill>
                                      <a:latin typeface="Cambria Math" panose="02040503050406030204" pitchFamily="18" charset="0"/>
                                    </a:rPr>
                                  </m:ctrlPr>
                                </m:eqArrPr>
                                <m:e>
                                  <m:r>
                                    <a:rPr lang="en-US" sz="1800" b="0" i="1" smtClean="0">
                                      <a:solidFill>
                                        <a:srgbClr val="FF0000"/>
                                      </a:solidFill>
                                      <a:latin typeface="Cambria Math" panose="02040503050406030204" pitchFamily="18" charset="0"/>
                                    </a:rPr>
                                    <m:t>5</m:t>
                                  </m:r>
                                </m:e>
                                <m:e>
                                  <m:r>
                                    <a:rPr lang="en-US" sz="1800" b="0" i="1" smtClean="0">
                                      <a:solidFill>
                                        <a:srgbClr val="FF0000"/>
                                      </a:solidFill>
                                      <a:latin typeface="Cambria Math" panose="02040503050406030204" pitchFamily="18" charset="0"/>
                                    </a:rPr>
                                    <m:t>11</m:t>
                                  </m:r>
                                </m:e>
                              </m:eqArr>
                            </m:e>
                          </m:mr>
                          <m:mr>
                            <m:e/>
                          </m:mr>
                        </m:m>
                      </m:e>
                    </m:d>
                  </m:oMath>
                </a14:m>
                <a:endParaRPr lang="en-US" dirty="0">
                  <a:solidFill>
                    <a:srgbClr val="FF0000"/>
                  </a:solidFill>
                </a:endParaRPr>
              </a:p>
            </p:txBody>
          </p:sp>
        </mc:Choice>
        <mc:Fallback xmlns="">
          <p:sp>
            <p:nvSpPr>
              <p:cNvPr id="7" name="TextBox 6">
                <a:extLst>
                  <a:ext uri="{FF2B5EF4-FFF2-40B4-BE49-F238E27FC236}">
                    <a16:creationId xmlns:a16="http://schemas.microsoft.com/office/drawing/2014/main" id="{6ADE397E-1848-E7DA-7130-C0EE8AB98729}"/>
                  </a:ext>
                </a:extLst>
              </p:cNvPr>
              <p:cNvSpPr txBox="1">
                <a:spLocks noRot="1" noChangeAspect="1" noMove="1" noResize="1" noEditPoints="1" noAdjustHandles="1" noChangeArrowheads="1" noChangeShapeType="1" noTextEdit="1"/>
              </p:cNvSpPr>
              <p:nvPr/>
            </p:nvSpPr>
            <p:spPr>
              <a:xfrm>
                <a:off x="5310983" y="5473566"/>
                <a:ext cx="2641749" cy="985719"/>
              </a:xfrm>
              <a:prstGeom prst="rect">
                <a:avLst/>
              </a:prstGeom>
              <a:blipFill>
                <a:blip r:embed="rId5"/>
                <a:stretch>
                  <a:fillRect l="-1606" t="-304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3">
                <a:extLst>
                  <a:ext uri="{FF2B5EF4-FFF2-40B4-BE49-F238E27FC236}">
                    <a16:creationId xmlns:a16="http://schemas.microsoft.com/office/drawing/2014/main" id="{B2E35485-9F46-3AD7-DE3B-9A768B53226C}"/>
                  </a:ext>
                </a:extLst>
              </p:cNvPr>
              <p:cNvSpPr txBox="1">
                <a:spLocks noChangeArrowheads="1"/>
              </p:cNvSpPr>
              <p:nvPr/>
            </p:nvSpPr>
            <p:spPr>
              <a:xfrm>
                <a:off x="5864225" y="1055035"/>
                <a:ext cx="3905409" cy="283051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33400" indent="-533400" fontAlgn="auto">
                  <a:spcAft>
                    <a:spcPts val="0"/>
                  </a:spcAft>
                </a:pPr>
                <a14:m>
                  <m:oMath xmlns:m="http://schemas.openxmlformats.org/officeDocument/2006/math">
                    <m:d>
                      <m:dPr>
                        <m:begChr m:val="["/>
                        <m:endChr m:val="]"/>
                        <m:ctrlPr>
                          <a:rPr lang="en-US" sz="2400" i="1" smtClean="0">
                            <a:solidFill>
                              <a:srgbClr val="000000"/>
                            </a:solidFill>
                            <a:latin typeface="Cambria Math" panose="02040503050406030204" pitchFamily="18" charset="0"/>
                          </a:rPr>
                        </m:ctrlPr>
                      </m:dPr>
                      <m:e>
                        <m:m>
                          <m:mPr>
                            <m:plcHide m:val="on"/>
                            <m:mcs>
                              <m:mc>
                                <m:mcPr>
                                  <m:count m:val="5"/>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−3</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mr>
                        </m:m>
                      </m:e>
                    </m:d>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𝑝</m:t>
                                  </m:r>
                                </m:sub>
                              </m:sSub>
                            </m:e>
                          </m:mr>
                        </m:m>
                      </m:e>
                    </m:d>
                  </m:oMath>
                </a14:m>
                <a:endParaRPr lang="en-US" sz="2400" i="1" dirty="0">
                  <a:solidFill>
                    <a:srgbClr val="000000"/>
                  </a:solidFill>
                  <a:latin typeface="Cambria Math" panose="02040503050406030204" pitchFamily="18" charset="0"/>
                </a:endParaRPr>
              </a:p>
              <a:p>
                <a:pPr marL="533400" indent="-533400" fontAlgn="auto">
                  <a:spcAft>
                    <a:spcPts val="0"/>
                  </a:spcAft>
                </a:pPr>
                <a14:m>
                  <m:oMath xmlns:m="http://schemas.openxmlformats.org/officeDocument/2006/math">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sub>
                              </m:sSub>
                            </m:e>
                          </m:mr>
                        </m:m>
                      </m:e>
                    </m:d>
                  </m:oMath>
                </a14:m>
                <a:endParaRPr lang="en-US" altLang="en-US" dirty="0"/>
              </a:p>
            </p:txBody>
          </p:sp>
        </mc:Choice>
        <mc:Fallback xmlns="">
          <p:sp>
            <p:nvSpPr>
              <p:cNvPr id="8" name="Rectangle 3">
                <a:extLst>
                  <a:ext uri="{FF2B5EF4-FFF2-40B4-BE49-F238E27FC236}">
                    <a16:creationId xmlns:a16="http://schemas.microsoft.com/office/drawing/2014/main" id="{B2E35485-9F46-3AD7-DE3B-9A768B53226C}"/>
                  </a:ext>
                </a:extLst>
              </p:cNvPr>
              <p:cNvSpPr txBox="1">
                <a:spLocks noRot="1" noChangeAspect="1" noMove="1" noResize="1" noEditPoints="1" noAdjustHandles="1" noChangeArrowheads="1" noChangeShapeType="1" noTextEdit="1"/>
              </p:cNvSpPr>
              <p:nvPr/>
            </p:nvSpPr>
            <p:spPr>
              <a:xfrm>
                <a:off x="5864225" y="1055035"/>
                <a:ext cx="3905409" cy="2830513"/>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CF8AF57-75B7-C3AF-1599-48608FC0B763}"/>
              </a:ext>
            </a:extLst>
          </p:cNvPr>
          <p:cNvSpPr txBox="1"/>
          <p:nvPr/>
        </p:nvSpPr>
        <p:spPr>
          <a:xfrm>
            <a:off x="718631" y="6456645"/>
            <a:ext cx="8484695" cy="369332"/>
          </a:xfrm>
          <a:prstGeom prst="rect">
            <a:avLst/>
          </a:prstGeom>
          <a:noFill/>
        </p:spPr>
        <p:txBody>
          <a:bodyPr wrap="none" rtlCol="0">
            <a:spAutoFit/>
          </a:bodyPr>
          <a:lstStyle/>
          <a:p>
            <a:r>
              <a:rPr lang="en-US" altLang="en-US" sz="1800" dirty="0"/>
              <a:t>Student </a:t>
            </a:r>
            <a:r>
              <a:rPr lang="en-US" altLang="en-US" sz="1800" dirty="0" err="1"/>
              <a:t>exercise:Repeat</a:t>
            </a:r>
            <a:r>
              <a:rPr lang="en-US" altLang="en-US" sz="1800" dirty="0"/>
              <a:t> the question if pre-emphasis constant is 0.98.</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zh-CN">
                <a:solidFill>
                  <a:srgbClr val="FF0000"/>
                </a:solidFill>
                <a:ea typeface="SimSun" pitchFamily="2" charset="-122"/>
              </a:rPr>
              <a:t>Answer: </a:t>
            </a:r>
            <a:r>
              <a:rPr lang="en-US" altLang="zh-CN">
                <a:ea typeface="SimSun" pitchFamily="2" charset="-122"/>
              </a:rPr>
              <a:t>Class exercise 3.3 </a:t>
            </a:r>
            <a:endParaRPr lang="en-US" altLang="en-US"/>
          </a:p>
        </p:txBody>
      </p:sp>
      <p:sp>
        <p:nvSpPr>
          <p:cNvPr id="53251" name="Content Placeholder 2"/>
          <p:cNvSpPr>
            <a:spLocks noGrp="1"/>
          </p:cNvSpPr>
          <p:nvPr>
            <p:ph idx="1"/>
          </p:nvPr>
        </p:nvSpPr>
        <p:spPr/>
        <p:txBody>
          <a:bodyPr/>
          <a:lstStyle/>
          <a:p>
            <a:r>
              <a:rPr lang="en-US" altLang="en-US" sz="2800" dirty="0"/>
              <a:t>Frame size=4, first frame is [1,3,2,1]</a:t>
            </a:r>
          </a:p>
          <a:p>
            <a:pPr lvl="1"/>
            <a:r>
              <a:rPr lang="en-US" altLang="en-US" sz="2400" dirty="0"/>
              <a:t>r0=1x1+ 3x3 +2x2 +1x1=15</a:t>
            </a:r>
          </a:p>
          <a:p>
            <a:pPr lvl="1"/>
            <a:r>
              <a:rPr lang="en-US" altLang="en-US" sz="2400" dirty="0"/>
              <a:t>r1= 	   3x1 +2x3 +1x2=11</a:t>
            </a:r>
            <a:endParaRPr lang="en-US" altLang="en-US" dirty="0"/>
          </a:p>
          <a:p>
            <a:pPr lvl="1"/>
            <a:r>
              <a:rPr lang="en-US" altLang="en-US" sz="2400" dirty="0"/>
              <a:t>r2=                  2x1 +1x3=5</a:t>
            </a:r>
            <a:endParaRPr lang="en-US" altLang="en-US" dirty="0"/>
          </a:p>
          <a:p>
            <a:r>
              <a:rPr lang="en-US" altLang="en-US" dirty="0"/>
              <a:t> </a:t>
            </a:r>
            <a:br>
              <a:rPr lang="en-US" altLang="en-US" dirty="0"/>
            </a:br>
            <a:endParaRPr lang="en-US" altLang="en-US" dirty="0"/>
          </a:p>
        </p:txBody>
      </p:sp>
      <mc:AlternateContent xmlns:mc="http://schemas.openxmlformats.org/markup-compatibility/2006" xmlns:a14="http://schemas.microsoft.com/office/drawing/2010/main">
        <mc:Choice Requires="a14">
          <p:sp>
            <p:nvSpPr>
              <p:cNvPr id="53254" name="Object 5"/>
              <p:cNvSpPr txBox="1"/>
              <p:nvPr/>
            </p:nvSpPr>
            <p:spPr bwMode="auto">
              <a:xfrm>
                <a:off x="1370012" y="3810000"/>
                <a:ext cx="3962399" cy="26447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smtClean="0">
                              <a:solidFill>
                                <a:srgbClr val="000000"/>
                              </a:solidFill>
                              <a:latin typeface="Cambria Math" panose="02040503050406030204" pitchFamily="18" charset="0"/>
                            </a:rPr>
                          </m:ctrlPr>
                        </m:dPr>
                        <m:e>
                          <m:m>
                            <m:mPr>
                              <m:plcHide m:val="on"/>
                              <m:mcs>
                                <m:mc>
                                  <m:mcPr>
                                    <m:count m:val="2"/>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0</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2</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𝑟</m:t>
                                </m:r>
                                <m:r>
                                  <a:rPr lang="en-US" sz="2000" i="1">
                                    <a:solidFill>
                                      <a:srgbClr val="000000"/>
                                    </a:solidFill>
                                    <a:latin typeface="Cambria Math" panose="02040503050406030204" pitchFamily="18" charset="0"/>
                                  </a:rPr>
                                  <m:t>2</m:t>
                                </m:r>
                              </m:e>
                            </m:mr>
                          </m:m>
                        </m:e>
                      </m:d>
                    </m:oMath>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2"/>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15</m:t>
                                </m:r>
                              </m:e>
                              <m:e>
                                <m:r>
                                  <a:rPr lang="en-US" sz="2000" i="1">
                                    <a:solidFill>
                                      <a:srgbClr val="000000"/>
                                    </a:solidFill>
                                    <a:latin typeface="Cambria Math" panose="02040503050406030204" pitchFamily="18" charset="0"/>
                                  </a:rPr>
                                  <m:t>11</m:t>
                                </m:r>
                              </m:e>
                            </m:mr>
                            <m:mr>
                              <m:e>
                                <m:r>
                                  <a:rPr lang="en-US" sz="2000" i="1">
                                    <a:solidFill>
                                      <a:srgbClr val="000000"/>
                                    </a:solidFill>
                                    <a:latin typeface="Cambria Math" panose="02040503050406030204" pitchFamily="18" charset="0"/>
                                  </a:rPr>
                                  <m:t>11</m:t>
                                </m:r>
                              </m:e>
                              <m:e>
                                <m:r>
                                  <a:rPr lang="en-US" sz="2000" i="1">
                                    <a:solidFill>
                                      <a:srgbClr val="000000"/>
                                    </a:solidFill>
                                    <a:latin typeface="Cambria Math" panose="02040503050406030204" pitchFamily="18" charset="0"/>
                                  </a:rPr>
                                  <m:t>15</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2</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11</m:t>
                                </m:r>
                              </m:e>
                            </m:mr>
                            <m:mr>
                              <m:e>
                                <m:r>
                                  <a:rPr lang="en-US" sz="2000" i="1">
                                    <a:solidFill>
                                      <a:srgbClr val="000000"/>
                                    </a:solidFill>
                                    <a:latin typeface="Cambria Math" panose="02040503050406030204" pitchFamily="18" charset="0"/>
                                  </a:rPr>
                                  <m:t>5</m:t>
                                </m:r>
                              </m:e>
                            </m:mr>
                          </m:m>
                        </m:e>
                      </m:d>
                    </m:oMath>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2</m:t>
                                </m:r>
                              </m:e>
                            </m:mr>
                          </m:m>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𝑖𝑛𝑣𝑒𝑟𝑠𝑒</m:t>
                      </m:r>
                      <m:d>
                        <m:dPr>
                          <m:ctrlPr>
                            <a:rPr lang="en-US" sz="2000" i="1">
                              <a:solidFill>
                                <a:srgbClr val="000000"/>
                              </a:solidFill>
                              <a:latin typeface="Cambria Math" panose="02040503050406030204" pitchFamily="18" charset="0"/>
                            </a:rPr>
                          </m:ctrlPr>
                        </m:dPr>
                        <m:e>
                          <m:d>
                            <m:dPr>
                              <m:begChr m:val="["/>
                              <m:endChr m:val="]"/>
                              <m:ctrlPr>
                                <a:rPr lang="en-US" sz="2000" i="1">
                                  <a:solidFill>
                                    <a:srgbClr val="000000"/>
                                  </a:solidFill>
                                  <a:latin typeface="Cambria Math" panose="02040503050406030204" pitchFamily="18" charset="0"/>
                                </a:rPr>
                              </m:ctrlPr>
                            </m:dPr>
                            <m:e>
                              <m:m>
                                <m:mPr>
                                  <m:plcHide m:val="on"/>
                                  <m:mcs>
                                    <m:mc>
                                      <m:mcPr>
                                        <m:count m:val="2"/>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15</m:t>
                                    </m:r>
                                  </m:e>
                                  <m:e>
                                    <m:r>
                                      <a:rPr lang="en-US" sz="2000" i="1">
                                        <a:solidFill>
                                          <a:srgbClr val="000000"/>
                                        </a:solidFill>
                                        <a:latin typeface="Cambria Math" panose="02040503050406030204" pitchFamily="18" charset="0"/>
                                      </a:rPr>
                                      <m:t>11</m:t>
                                    </m:r>
                                  </m:e>
                                </m:mr>
                                <m:mr>
                                  <m:e>
                                    <m:r>
                                      <a:rPr lang="en-US" sz="2000" i="1">
                                        <a:solidFill>
                                          <a:srgbClr val="000000"/>
                                        </a:solidFill>
                                        <a:latin typeface="Cambria Math" panose="02040503050406030204" pitchFamily="18" charset="0"/>
                                      </a:rPr>
                                      <m:t>11</m:t>
                                    </m:r>
                                  </m:e>
                                  <m:e>
                                    <m:r>
                                      <a:rPr lang="en-US" sz="2000" i="1">
                                        <a:solidFill>
                                          <a:srgbClr val="000000"/>
                                        </a:solidFill>
                                        <a:latin typeface="Cambria Math" panose="02040503050406030204" pitchFamily="18" charset="0"/>
                                      </a:rPr>
                                      <m:t>15</m:t>
                                    </m:r>
                                  </m:e>
                                </m:mr>
                              </m:m>
                            </m:e>
                          </m:d>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11</m:t>
                                </m:r>
                              </m:e>
                            </m:mr>
                            <m:mr>
                              <m:e>
                                <m:r>
                                  <a:rPr lang="en-US" sz="2000" i="1">
                                    <a:solidFill>
                                      <a:srgbClr val="000000"/>
                                    </a:solidFill>
                                    <a:latin typeface="Cambria Math" panose="02040503050406030204" pitchFamily="18" charset="0"/>
                                  </a:rPr>
                                  <m:t>5</m:t>
                                </m:r>
                              </m:e>
                            </m:mr>
                          </m:m>
                        </m:e>
                      </m:d>
                    </m:oMath>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2</m:t>
                                </m:r>
                              </m:e>
                            </m:mr>
                          </m:m>
                        </m:e>
                      </m:d>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m:rPr>
                                    <m:nor/>
                                  </m:rPr>
                                  <a:rPr lang="en-US" sz="2000" i="0">
                                    <a:solidFill>
                                      <a:srgbClr val="000000"/>
                                    </a:solidFill>
                                    <a:latin typeface="Cambria Math" panose="02040503050406030204" pitchFamily="18" charset="0"/>
                                  </a:rPr>
                                  <m:t>1.0577</m:t>
                                </m:r>
                              </m:e>
                            </m:mr>
                            <m:mr>
                              <m:e>
                                <m:r>
                                  <m:rPr>
                                    <m:nor/>
                                  </m:rPr>
                                  <a:rPr lang="en-US" sz="2000" i="0">
                                    <a:solidFill>
                                      <a:srgbClr val="000000"/>
                                    </a:solidFill>
                                    <a:latin typeface="Cambria Math" panose="02040503050406030204" pitchFamily="18" charset="0"/>
                                  </a:rPr>
                                  <m:t>−0.4423</m:t>
                                </m:r>
                              </m:e>
                            </m:mr>
                          </m:m>
                        </m:e>
                      </m:d>
                      <m:r>
                        <a:rPr lang="en-US" sz="2000" i="0">
                          <a:solidFill>
                            <a:srgbClr val="000000"/>
                          </a:solidFill>
                          <a:latin typeface="Cambria Math" panose="02040503050406030204" pitchFamily="18" charset="0"/>
                        </a:rPr>
                        <m:t> </m:t>
                      </m:r>
                    </m:oMath>
                  </m:oMathPara>
                </a14:m>
                <a:endParaRPr lang="en-US" sz="2000" dirty="0"/>
              </a:p>
            </p:txBody>
          </p:sp>
        </mc:Choice>
        <mc:Fallback xmlns="">
          <p:sp>
            <p:nvSpPr>
              <p:cNvPr id="53254" name="Object 5"/>
              <p:cNvSpPr txBox="1">
                <a:spLocks noRot="1" noChangeAspect="1" noMove="1" noResize="1" noEditPoints="1" noAdjustHandles="1" noChangeArrowheads="1" noChangeShapeType="1" noTextEdit="1"/>
              </p:cNvSpPr>
              <p:nvPr/>
            </p:nvSpPr>
            <p:spPr bwMode="auto">
              <a:xfrm>
                <a:off x="1370012" y="3810000"/>
                <a:ext cx="3962399" cy="2644775"/>
              </a:xfrm>
              <a:prstGeom prst="rect">
                <a:avLst/>
              </a:prstGeom>
              <a:blipFill>
                <a:blip r:embed="rId2"/>
                <a:stretch>
                  <a:fillRect/>
                </a:stretch>
              </a:blipFill>
              <a:ln>
                <a:noFill/>
              </a:ln>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82E34C24-F9BB-407B-A945-1822C4147942}"/>
              </a:ext>
            </a:extLst>
          </p:cNvPr>
          <p:cNvSpPr>
            <a:spLocks noGrp="1"/>
          </p:cNvSpPr>
          <p:nvPr>
            <p:ph type="ftr" sz="quarter" idx="11"/>
          </p:nvPr>
        </p:nvSpPr>
        <p:spPr/>
        <p:txBody>
          <a:bodyPr/>
          <a:lstStyle/>
          <a:p>
            <a:pPr>
              <a:defRPr/>
            </a:pPr>
            <a:r>
              <a:rPr lang="en-US" altLang="zh-CN"/>
              <a:t>Feature extraction, v.230913a</a:t>
            </a:r>
          </a:p>
        </p:txBody>
      </p:sp>
      <p:sp>
        <p:nvSpPr>
          <p:cNvPr id="7" name="Slide Number Placeholder 6">
            <a:extLst>
              <a:ext uri="{FF2B5EF4-FFF2-40B4-BE49-F238E27FC236}">
                <a16:creationId xmlns:a16="http://schemas.microsoft.com/office/drawing/2014/main" id="{AB6D3E70-0530-4615-9D6D-D607C93178D9}"/>
              </a:ext>
            </a:extLst>
          </p:cNvPr>
          <p:cNvSpPr>
            <a:spLocks noGrp="1"/>
          </p:cNvSpPr>
          <p:nvPr>
            <p:ph type="sldNum" sz="quarter" idx="12"/>
          </p:nvPr>
        </p:nvSpPr>
        <p:spPr/>
        <p:txBody>
          <a:bodyPr/>
          <a:lstStyle/>
          <a:p>
            <a:fld id="{65CE2D6C-B8FF-4830-ACC3-164BA4934954}" type="slidenum">
              <a:rPr lang="en-US" altLang="en-US" smtClean="0"/>
              <a:pPr/>
              <a:t>38</a:t>
            </a:fld>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371BA5B-7700-2DE0-AC7F-FC6DD91E822D}"/>
                  </a:ext>
                </a:extLst>
              </p:cNvPr>
              <p:cNvSpPr txBox="1"/>
              <p:nvPr/>
            </p:nvSpPr>
            <p:spPr>
              <a:xfrm>
                <a:off x="6323012" y="4267200"/>
                <a:ext cx="2639441" cy="862287"/>
              </a:xfrm>
              <a:prstGeom prst="rect">
                <a:avLst/>
              </a:prstGeom>
              <a:noFill/>
              <a:ln>
                <a:solidFill>
                  <a:schemeClr val="accent1"/>
                </a:solidFill>
              </a:ln>
            </p:spPr>
            <p:txBody>
              <a:bodyPr wrap="none" rtlCol="0">
                <a:spAutoFit/>
              </a:bodyPr>
              <a:lstStyle/>
              <a:p>
                <a:r>
                  <a:rPr lang="en-US" sz="1800" dirty="0">
                    <a:solidFill>
                      <a:srgbClr val="FF0000"/>
                    </a:solidFill>
                  </a:rPr>
                  <a:t>Choice 1 is correct </a:t>
                </a:r>
              </a:p>
              <a:p>
                <a:r>
                  <a:rPr lang="en-US" sz="1800" dirty="0">
                    <a:solidFill>
                      <a:srgbClr val="FF0000"/>
                    </a:solidFill>
                  </a:rPr>
                  <a:t>1)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m>
                          <m:mPr>
                            <m:plcHide m:val="on"/>
                            <m:mcs>
                              <m:mc>
                                <m:mcPr>
                                  <m:count m:val="2"/>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15</m:t>
                              </m:r>
                            </m:e>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11</m:t>
                              </m:r>
                            </m:e>
                            <m:e>
                              <m:r>
                                <a:rPr lang="en-US" sz="1800" i="1">
                                  <a:solidFill>
                                    <a:srgbClr val="FF0000"/>
                                  </a:solidFill>
                                  <a:latin typeface="Cambria Math" panose="02040503050406030204" pitchFamily="18" charset="0"/>
                                </a:rPr>
                                <m:t>15</m:t>
                              </m:r>
                            </m:e>
                          </m:mr>
                        </m:m>
                      </m:e>
                    </m:d>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1</m:t>
                              </m:r>
                            </m:e>
                          </m:mr>
                          <m:mr>
                            <m:e>
                              <m:r>
                                <a:rPr lang="en-US" sz="1800" i="1">
                                  <a:solidFill>
                                    <a:srgbClr val="FF0000"/>
                                  </a:solidFill>
                                  <a:latin typeface="Cambria Math" panose="02040503050406030204" pitchFamily="18" charset="0"/>
                                </a:rPr>
                                <m:t>𝑎</m:t>
                              </m:r>
                              <m:r>
                                <a:rPr lang="en-US" sz="1800" i="1">
                                  <a:solidFill>
                                    <a:srgbClr val="FF0000"/>
                                  </a:solidFill>
                                  <a:latin typeface="Cambria Math" panose="02040503050406030204" pitchFamily="18" charset="0"/>
                                </a:rPr>
                                <m:t>2</m:t>
                              </m:r>
                            </m:e>
                          </m:mr>
                        </m:m>
                      </m:e>
                    </m:d>
                    <m:r>
                      <a:rPr lang="en-US" sz="1800" i="1">
                        <a:solidFill>
                          <a:srgbClr val="FF0000"/>
                        </a:solidFill>
                        <a:latin typeface="Cambria Math" panose="02040503050406030204" pitchFamily="18" charset="0"/>
                      </a:rPr>
                      <m:t>=</m:t>
                    </m:r>
                    <m:d>
                      <m:dPr>
                        <m:begChr m:val="["/>
                        <m:endChr m:val="]"/>
                        <m:ctrlPr>
                          <a:rPr lang="en-US" sz="1800" i="1">
                            <a:solidFill>
                              <a:srgbClr val="FF0000"/>
                            </a:solidFill>
                            <a:latin typeface="Cambria Math" panose="02040503050406030204" pitchFamily="18" charset="0"/>
                          </a:rPr>
                        </m:ctrlPr>
                      </m:dPr>
                      <m:e>
                        <m:m>
                          <m:mPr>
                            <m:plcHide m:val="on"/>
                            <m:mcs>
                              <m:mc>
                                <m:mcPr>
                                  <m:count m:val="1"/>
                                  <m:mcJc m:val="center"/>
                                </m:mcPr>
                              </m:mc>
                            </m:mcs>
                            <m:ctrlPr>
                              <a:rPr lang="en-US" sz="1800" i="1">
                                <a:solidFill>
                                  <a:srgbClr val="FF0000"/>
                                </a:solidFill>
                                <a:latin typeface="Cambria Math" panose="02040503050406030204" pitchFamily="18" charset="0"/>
                              </a:rPr>
                            </m:ctrlPr>
                          </m:mPr>
                          <m:mr>
                            <m:e>
                              <m:r>
                                <a:rPr lang="en-US" sz="1800" i="1">
                                  <a:solidFill>
                                    <a:srgbClr val="FF0000"/>
                                  </a:solidFill>
                                  <a:latin typeface="Cambria Math" panose="02040503050406030204" pitchFamily="18" charset="0"/>
                                </a:rPr>
                                <m:t>11</m:t>
                              </m:r>
                            </m:e>
                          </m:mr>
                          <m:mr>
                            <m:e>
                              <m:r>
                                <a:rPr lang="en-US" sz="1800" i="1">
                                  <a:solidFill>
                                    <a:srgbClr val="FF0000"/>
                                  </a:solidFill>
                                  <a:latin typeface="Cambria Math" panose="02040503050406030204" pitchFamily="18" charset="0"/>
                                </a:rPr>
                                <m:t>5</m:t>
                              </m:r>
                            </m:e>
                          </m:mr>
                        </m:m>
                      </m:e>
                    </m:d>
                  </m:oMath>
                </a14:m>
                <a:endParaRPr lang="en-US" dirty="0">
                  <a:solidFill>
                    <a:srgbClr val="FF0000"/>
                  </a:solidFill>
                </a:endParaRPr>
              </a:p>
            </p:txBody>
          </p:sp>
        </mc:Choice>
        <mc:Fallback xmlns="">
          <p:sp>
            <p:nvSpPr>
              <p:cNvPr id="2" name="TextBox 1">
                <a:extLst>
                  <a:ext uri="{FF2B5EF4-FFF2-40B4-BE49-F238E27FC236}">
                    <a16:creationId xmlns:a16="http://schemas.microsoft.com/office/drawing/2014/main" id="{7371BA5B-7700-2DE0-AC7F-FC6DD91E822D}"/>
                  </a:ext>
                </a:extLst>
              </p:cNvPr>
              <p:cNvSpPr txBox="1">
                <a:spLocks noRot="1" noChangeAspect="1" noMove="1" noResize="1" noEditPoints="1" noAdjustHandles="1" noChangeArrowheads="1" noChangeShapeType="1" noTextEdit="1"/>
              </p:cNvSpPr>
              <p:nvPr/>
            </p:nvSpPr>
            <p:spPr>
              <a:xfrm>
                <a:off x="6323012" y="4267200"/>
                <a:ext cx="2639441" cy="862287"/>
              </a:xfrm>
              <a:prstGeom prst="rect">
                <a:avLst/>
              </a:prstGeom>
              <a:blipFill>
                <a:blip r:embed="rId3"/>
                <a:stretch>
                  <a:fillRect l="-1609" t="-279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1C5B9E9F-FCAB-9795-EE9F-32D0F9B35E54}"/>
                  </a:ext>
                </a:extLst>
              </p:cNvPr>
              <p:cNvSpPr txBox="1">
                <a:spLocks noChangeArrowheads="1"/>
              </p:cNvSpPr>
              <p:nvPr/>
            </p:nvSpPr>
            <p:spPr>
              <a:xfrm>
                <a:off x="5902325" y="1382056"/>
                <a:ext cx="3905409" cy="283051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33400" indent="-533400" fontAlgn="auto">
                  <a:spcAft>
                    <a:spcPts val="0"/>
                  </a:spcAft>
                </a:pPr>
                <a14:m>
                  <m:oMath xmlns:m="http://schemas.openxmlformats.org/officeDocument/2006/math">
                    <m:d>
                      <m:dPr>
                        <m:begChr m:val="["/>
                        <m:endChr m:val="]"/>
                        <m:ctrlPr>
                          <a:rPr lang="en-US" sz="2400" i="1" smtClean="0">
                            <a:solidFill>
                              <a:srgbClr val="000000"/>
                            </a:solidFill>
                            <a:latin typeface="Cambria Math" panose="02040503050406030204" pitchFamily="18" charset="0"/>
                          </a:rPr>
                        </m:ctrlPr>
                      </m:dPr>
                      <m:e>
                        <m:m>
                          <m:mPr>
                            <m:plcHide m:val="on"/>
                            <m:mcs>
                              <m:mc>
                                <m:mcPr>
                                  <m:count m:val="5"/>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−1</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−2</m:t>
                                  </m:r>
                                </m:sub>
                              </m:sSub>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r>
                                    <a:rPr lang="en-US" sz="2400" i="1">
                                      <a:solidFill>
                                        <a:srgbClr val="000000"/>
                                      </a:solidFill>
                                      <a:latin typeface="Cambria Math" panose="02040503050406030204" pitchFamily="18" charset="0"/>
                                    </a:rPr>
                                    <m:t>−3</m:t>
                                  </m:r>
                                </m:sub>
                              </m:sSub>
                            </m:e>
                            <m:e>
                              <m:r>
                                <a:rPr lang="en-US" sz="2400" i="1">
                                  <a:solidFill>
                                    <a:srgbClr val="000000"/>
                                  </a:solidFill>
                                  <a:latin typeface="Cambria Math" panose="02040503050406030204" pitchFamily="18" charset="0"/>
                                </a:rPr>
                                <m:t>...,</m:t>
                              </m:r>
                            </m:e>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0</m:t>
                                  </m:r>
                                </m:sub>
                              </m:sSub>
                            </m:e>
                          </m:mr>
                        </m:m>
                      </m:e>
                    </m:d>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𝑝</m:t>
                                  </m:r>
                                </m:sub>
                              </m:sSub>
                            </m:e>
                          </m:mr>
                        </m:m>
                      </m:e>
                    </m:d>
                  </m:oMath>
                </a14:m>
                <a:endParaRPr lang="en-US" sz="2400" i="1" dirty="0">
                  <a:solidFill>
                    <a:srgbClr val="000000"/>
                  </a:solidFill>
                  <a:latin typeface="Cambria Math" panose="02040503050406030204" pitchFamily="18" charset="0"/>
                </a:endParaRPr>
              </a:p>
              <a:p>
                <a:pPr marL="533400" indent="-533400" fontAlgn="auto">
                  <a:spcAft>
                    <a:spcPts val="0"/>
                  </a:spcAft>
                </a:pPr>
                <a14:m>
                  <m:oMath xmlns:m="http://schemas.openxmlformats.org/officeDocument/2006/math">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1</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2</m:t>
                                  </m:r>
                                </m:sub>
                              </m:sSub>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3</m:t>
                                  </m:r>
                                </m:sub>
                              </m:sSub>
                            </m:e>
                          </m:mr>
                          <m:mr>
                            <m:e>
                              <m:r>
                                <a:rPr lang="en-US" sz="2400" i="1">
                                  <a:solidFill>
                                    <a:srgbClr val="000000"/>
                                  </a:solidFill>
                                  <a:latin typeface="Cambria Math" panose="02040503050406030204" pitchFamily="18" charset="0"/>
                                </a:rPr>
                                <m:t>:</m:t>
                              </m:r>
                            </m:e>
                          </m:mr>
                          <m:m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𝑟</m:t>
                                  </m:r>
                                </m:e>
                                <m:sub>
                                  <m:r>
                                    <a:rPr lang="en-US" sz="2400" i="1">
                                      <a:solidFill>
                                        <a:srgbClr val="000000"/>
                                      </a:solidFill>
                                      <a:latin typeface="Cambria Math" panose="02040503050406030204" pitchFamily="18" charset="0"/>
                                    </a:rPr>
                                    <m:t>𝑝</m:t>
                                  </m:r>
                                </m:sub>
                              </m:sSub>
                            </m:e>
                          </m:mr>
                        </m:m>
                      </m:e>
                    </m:d>
                  </m:oMath>
                </a14:m>
                <a:endParaRPr lang="en-US" altLang="en-US" dirty="0"/>
              </a:p>
            </p:txBody>
          </p:sp>
        </mc:Choice>
        <mc:Fallback xmlns="">
          <p:sp>
            <p:nvSpPr>
              <p:cNvPr id="3" name="Rectangle 3">
                <a:extLst>
                  <a:ext uri="{FF2B5EF4-FFF2-40B4-BE49-F238E27FC236}">
                    <a16:creationId xmlns:a16="http://schemas.microsoft.com/office/drawing/2014/main" id="{1C5B9E9F-FCAB-9795-EE9F-32D0F9B35E54}"/>
                  </a:ext>
                </a:extLst>
              </p:cNvPr>
              <p:cNvSpPr txBox="1">
                <a:spLocks noRot="1" noChangeAspect="1" noMove="1" noResize="1" noEditPoints="1" noAdjustHandles="1" noChangeArrowheads="1" noChangeShapeType="1" noTextEdit="1"/>
              </p:cNvSpPr>
              <p:nvPr/>
            </p:nvSpPr>
            <p:spPr>
              <a:xfrm>
                <a:off x="5902325" y="1382056"/>
                <a:ext cx="3905409" cy="2830513"/>
              </a:xfrm>
              <a:prstGeom prst="rect">
                <a:avLst/>
              </a:prstGeom>
              <a:blipFill>
                <a:blip r:embed="rId4"/>
                <a:stretch>
                  <a:fillRect r="-156"/>
                </a:stretch>
              </a:blipFill>
            </p:spPr>
            <p:txBody>
              <a:bodyPr/>
              <a:lstStyle/>
              <a:p>
                <a:r>
                  <a:rPr lang="en-US">
                    <a:noFill/>
                  </a:rPr>
                  <a:t> </a:t>
                </a:r>
              </a:p>
            </p:txBody>
          </p:sp>
        </mc:Fallback>
      </mc:AlternateContent>
    </p:spTree>
    <p:extLst>
      <p:ext uri="{BB962C8B-B14F-4D97-AF65-F5344CB8AC3E}">
        <p14:creationId xmlns:p14="http://schemas.microsoft.com/office/powerpoint/2010/main" val="3430776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Demo video: Sound recorder and reconstructed using LPC  </a:t>
            </a:r>
            <a:r>
              <a:rPr lang="en-US" dirty="0">
                <a:hlinkClick r:id="rId2"/>
              </a:rPr>
              <a:t>https://youtu.be/KpmvGju_WcM</a:t>
            </a:r>
            <a:endParaRPr lang="en-US" dirty="0"/>
          </a:p>
          <a:p>
            <a:r>
              <a:rPr lang="en-US" dirty="0"/>
              <a:t> </a:t>
            </a:r>
          </a:p>
        </p:txBody>
      </p:sp>
      <p:sp>
        <p:nvSpPr>
          <p:cNvPr id="6" name="Slide Number Placeholder 5"/>
          <p:cNvSpPr txBox="1">
            <a:spLocks/>
          </p:cNvSpPr>
          <p:nvPr/>
        </p:nvSpPr>
        <p:spPr>
          <a:xfrm>
            <a:off x="7086577" y="5500798"/>
            <a:ext cx="2310659" cy="365125"/>
          </a:xfrm>
          <a:prstGeom prst="rect">
            <a:avLst/>
          </a:prstGeom>
          <a:noFill/>
        </p:spPr>
        <p:txBody>
          <a:bodyPr vert="horz" lIns="91440" tIns="45720" rIns="91440" bIns="45720" rtlCol="0" anchor="ctr"/>
          <a:lstStyle>
            <a:defPPr>
              <a:defRPr lang="en-US"/>
            </a:defPPr>
            <a:lvl1pPr algn="r" rtl="0" eaLnBrk="0" fontAlgn="base" hangingPunct="0">
              <a:spcBef>
                <a:spcPct val="20000"/>
              </a:spcBef>
              <a:spcAft>
                <a:spcPct val="0"/>
              </a:spcAft>
              <a:buClr>
                <a:schemeClr val="bg2"/>
              </a:buClr>
              <a:buSzPct val="75000"/>
              <a:buFont typeface="Wingdings" pitchFamily="2" charset="2"/>
              <a:buChar char="p"/>
              <a:defRPr sz="2800" kern="1200">
                <a:solidFill>
                  <a:schemeClr val="tx1"/>
                </a:solidFill>
                <a:latin typeface="Verdana" pitchFamily="34" charset="0"/>
                <a:ea typeface="新細明體" pitchFamily="18" charset="-120"/>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kern="1200">
                <a:solidFill>
                  <a:schemeClr val="tx1"/>
                </a:solidFill>
                <a:latin typeface="Verdana" pitchFamily="34" charset="0"/>
                <a:ea typeface="新細明體" pitchFamily="18" charset="-120"/>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kern="1200">
                <a:solidFill>
                  <a:schemeClr val="tx1"/>
                </a:solidFill>
                <a:latin typeface="Verdana" pitchFamily="34" charset="0"/>
                <a:ea typeface="新細明體" pitchFamily="18" charset="-120"/>
                <a:cs typeface="+mn-cs"/>
              </a:defRPr>
            </a:lvl3pPr>
            <a:lvl4pPr marL="1600200" indent="-228600" algn="l" rtl="0" eaLnBrk="0" fontAlgn="base" hangingPunct="0">
              <a:spcBef>
                <a:spcPct val="20000"/>
              </a:spcBef>
              <a:spcAft>
                <a:spcPct val="0"/>
              </a:spcAft>
              <a:buClr>
                <a:schemeClr val="bg2"/>
              </a:buClr>
              <a:buFont typeface="Wingdings" pitchFamily="2" charset="2"/>
              <a:buChar char="§"/>
              <a:defRPr kern="1200">
                <a:solidFill>
                  <a:schemeClr val="tx1"/>
                </a:solidFill>
                <a:latin typeface="Verdana" pitchFamily="34" charset="0"/>
                <a:ea typeface="新細明體" pitchFamily="18" charset="-120"/>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5pPr>
            <a:lvl6pPr marL="2514600" indent="-228600" algn="l" defTabSz="914400" rtl="0" eaLnBrk="0" fontAlgn="base" latinLnBrk="0"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6pPr>
            <a:lvl7pPr marL="2971800" indent="-228600" algn="l" defTabSz="914400" rtl="0" eaLnBrk="0" fontAlgn="base" latinLnBrk="0"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7pPr>
            <a:lvl8pPr marL="3429000" indent="-228600" algn="l" defTabSz="914400" rtl="0" eaLnBrk="0" fontAlgn="base" latinLnBrk="0"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8pPr>
            <a:lvl9pPr marL="3886200" indent="-228600" algn="l" defTabSz="914400" rtl="0" eaLnBrk="0" fontAlgn="base" latinLnBrk="0" hangingPunct="0">
              <a:spcBef>
                <a:spcPct val="20000"/>
              </a:spcBef>
              <a:spcAft>
                <a:spcPct val="0"/>
              </a:spcAft>
              <a:buClr>
                <a:schemeClr val="tx2"/>
              </a:buClr>
              <a:buSzPct val="80000"/>
              <a:buFont typeface="Wingdings" pitchFamily="2" charset="2"/>
              <a:buChar char="§"/>
              <a:defRPr kern="1200">
                <a:solidFill>
                  <a:schemeClr val="tx1"/>
                </a:solidFill>
                <a:latin typeface="Verdana" pitchFamily="34" charset="0"/>
                <a:ea typeface="新細明體" pitchFamily="18" charset="-120"/>
                <a:cs typeface="+mn-cs"/>
              </a:defRPr>
            </a:lvl9pPr>
          </a:lstStyle>
          <a:p>
            <a:pPr>
              <a:spcBef>
                <a:spcPct val="0"/>
              </a:spcBef>
              <a:buClrTx/>
              <a:buSzTx/>
              <a:buFontTx/>
              <a:buNone/>
            </a:pPr>
            <a:fld id="{E7877861-571F-408F-A672-A65B27AC3FCF}" type="slidenum">
              <a:rPr lang="en-US" altLang="en-US" sz="1000" smtClean="0"/>
              <a:pPr>
                <a:spcBef>
                  <a:spcPct val="0"/>
                </a:spcBef>
                <a:buClrTx/>
                <a:buSzTx/>
                <a:buFontTx/>
                <a:buNone/>
              </a:pPr>
              <a:t>39</a:t>
            </a:fld>
            <a:endParaRPr lang="en-US" altLang="en-US" sz="1000"/>
          </a:p>
        </p:txBody>
      </p:sp>
      <p:sp>
        <p:nvSpPr>
          <p:cNvPr id="7" name="Line 4"/>
          <p:cNvSpPr>
            <a:spLocks noChangeShapeType="1"/>
          </p:cNvSpPr>
          <p:nvPr/>
        </p:nvSpPr>
        <p:spPr bwMode="auto">
          <a:xfrm>
            <a:off x="2547015" y="4097447"/>
            <a:ext cx="908050" cy="30480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5"/>
          <p:cNvSpPr>
            <a:spLocks noChangeShapeType="1"/>
          </p:cNvSpPr>
          <p:nvPr/>
        </p:nvSpPr>
        <p:spPr bwMode="auto">
          <a:xfrm flipV="1">
            <a:off x="2712115" y="4707047"/>
            <a:ext cx="660400" cy="45720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6"/>
          <p:cNvSpPr>
            <a:spLocks noChangeArrowheads="1"/>
          </p:cNvSpPr>
          <p:nvPr/>
        </p:nvSpPr>
        <p:spPr bwMode="auto">
          <a:xfrm>
            <a:off x="4699665" y="4332397"/>
            <a:ext cx="647700" cy="3683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 name="Rectangle 7"/>
          <p:cNvSpPr>
            <a:spLocks noChangeArrowheads="1"/>
          </p:cNvSpPr>
          <p:nvPr/>
        </p:nvSpPr>
        <p:spPr bwMode="auto">
          <a:xfrm>
            <a:off x="4758402" y="4310172"/>
            <a:ext cx="67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X</a:t>
            </a:r>
          </a:p>
        </p:txBody>
      </p:sp>
      <p:sp>
        <p:nvSpPr>
          <p:cNvPr id="11" name="Line 8"/>
          <p:cNvSpPr>
            <a:spLocks noChangeShapeType="1"/>
          </p:cNvSpPr>
          <p:nvPr/>
        </p:nvSpPr>
        <p:spPr bwMode="auto">
          <a:xfrm>
            <a:off x="5353715" y="4554647"/>
            <a:ext cx="412750" cy="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
          <p:cNvSpPr>
            <a:spLocks noChangeArrowheads="1"/>
          </p:cNvSpPr>
          <p:nvPr/>
        </p:nvSpPr>
        <p:spPr bwMode="auto">
          <a:xfrm>
            <a:off x="5749002" y="4157772"/>
            <a:ext cx="186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Time-varying</a:t>
            </a:r>
          </a:p>
        </p:txBody>
      </p:sp>
      <p:sp>
        <p:nvSpPr>
          <p:cNvPr id="13" name="Rectangle 10"/>
          <p:cNvSpPr>
            <a:spLocks noChangeArrowheads="1"/>
          </p:cNvSpPr>
          <p:nvPr/>
        </p:nvSpPr>
        <p:spPr bwMode="auto">
          <a:xfrm>
            <a:off x="5831552" y="4538772"/>
            <a:ext cx="163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digital filter</a:t>
            </a:r>
          </a:p>
        </p:txBody>
      </p:sp>
      <p:sp>
        <p:nvSpPr>
          <p:cNvPr id="14" name="Rectangle 11"/>
          <p:cNvSpPr>
            <a:spLocks noChangeArrowheads="1"/>
          </p:cNvSpPr>
          <p:nvPr/>
        </p:nvSpPr>
        <p:spPr bwMode="auto">
          <a:xfrm>
            <a:off x="8471565" y="4310172"/>
            <a:ext cx="963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output</a:t>
            </a:r>
          </a:p>
        </p:txBody>
      </p:sp>
      <p:sp>
        <p:nvSpPr>
          <p:cNvPr id="15" name="Line 12"/>
          <p:cNvSpPr>
            <a:spLocks noChangeShapeType="1"/>
          </p:cNvSpPr>
          <p:nvPr/>
        </p:nvSpPr>
        <p:spPr bwMode="auto">
          <a:xfrm>
            <a:off x="8076277" y="4554647"/>
            <a:ext cx="41275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3"/>
          <p:cNvSpPr>
            <a:spLocks noChangeArrowheads="1"/>
          </p:cNvSpPr>
          <p:nvPr/>
        </p:nvSpPr>
        <p:spPr bwMode="auto">
          <a:xfrm>
            <a:off x="549940" y="3852972"/>
            <a:ext cx="1874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Impulse train </a:t>
            </a:r>
          </a:p>
          <a:p>
            <a:pPr>
              <a:spcBef>
                <a:spcPct val="0"/>
              </a:spcBef>
              <a:buClrTx/>
              <a:buSzTx/>
              <a:buFontTx/>
              <a:buNone/>
            </a:pPr>
            <a:r>
              <a:rPr lang="en-US" altLang="zh-TW" sz="2400" dirty="0">
                <a:latin typeface="Times New Roman" pitchFamily="18" charset="0"/>
              </a:rPr>
              <a:t>Generator</a:t>
            </a:r>
          </a:p>
        </p:txBody>
      </p:sp>
      <p:sp>
        <p:nvSpPr>
          <p:cNvPr id="17" name="Line 14"/>
          <p:cNvSpPr>
            <a:spLocks noChangeShapeType="1"/>
          </p:cNvSpPr>
          <p:nvPr/>
        </p:nvSpPr>
        <p:spPr bwMode="auto">
          <a:xfrm>
            <a:off x="3207415" y="4554647"/>
            <a:ext cx="2476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5"/>
          <p:cNvSpPr>
            <a:spLocks noChangeShapeType="1"/>
          </p:cNvSpPr>
          <p:nvPr/>
        </p:nvSpPr>
        <p:spPr bwMode="auto">
          <a:xfrm>
            <a:off x="3537615" y="4554647"/>
            <a:ext cx="1155700" cy="0"/>
          </a:xfrm>
          <a:prstGeom prst="line">
            <a:avLst/>
          </a:prstGeom>
          <a:noFill/>
          <a:ln w="12700">
            <a:solidFill>
              <a:schemeClr val="tx1"/>
            </a:solidFill>
            <a:round/>
            <a:headEnd type="oval"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6"/>
          <p:cNvSpPr>
            <a:spLocks noChangeArrowheads="1"/>
          </p:cNvSpPr>
          <p:nvPr/>
        </p:nvSpPr>
        <p:spPr bwMode="auto">
          <a:xfrm>
            <a:off x="3520152" y="3700572"/>
            <a:ext cx="2114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Voice/unvoiced</a:t>
            </a:r>
          </a:p>
          <a:p>
            <a:pPr>
              <a:spcBef>
                <a:spcPct val="0"/>
              </a:spcBef>
              <a:buClrTx/>
              <a:buSzTx/>
              <a:buFontTx/>
              <a:buNone/>
            </a:pPr>
            <a:r>
              <a:rPr lang="en-US" altLang="zh-TW" sz="2400">
                <a:latin typeface="Times New Roman" pitchFamily="18" charset="0"/>
              </a:rPr>
              <a:t>switch</a:t>
            </a:r>
          </a:p>
        </p:txBody>
      </p:sp>
      <p:sp>
        <p:nvSpPr>
          <p:cNvPr id="20" name="Line 17"/>
          <p:cNvSpPr>
            <a:spLocks noChangeShapeType="1"/>
          </p:cNvSpPr>
          <p:nvPr/>
        </p:nvSpPr>
        <p:spPr bwMode="auto">
          <a:xfrm>
            <a:off x="5023515" y="4707047"/>
            <a:ext cx="0" cy="3810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8"/>
          <p:cNvSpPr>
            <a:spLocks noChangeArrowheads="1"/>
          </p:cNvSpPr>
          <p:nvPr/>
        </p:nvSpPr>
        <p:spPr bwMode="auto">
          <a:xfrm>
            <a:off x="4593302" y="5224572"/>
            <a:ext cx="77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Gain</a:t>
            </a:r>
          </a:p>
        </p:txBody>
      </p:sp>
      <p:sp>
        <p:nvSpPr>
          <p:cNvPr id="22" name="Line 19"/>
          <p:cNvSpPr>
            <a:spLocks noChangeShapeType="1"/>
          </p:cNvSpPr>
          <p:nvPr/>
        </p:nvSpPr>
        <p:spPr bwMode="auto">
          <a:xfrm>
            <a:off x="6839615" y="3945047"/>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0"/>
          <p:cNvSpPr>
            <a:spLocks noChangeShapeType="1"/>
          </p:cNvSpPr>
          <p:nvPr/>
        </p:nvSpPr>
        <p:spPr bwMode="auto">
          <a:xfrm>
            <a:off x="7417465" y="3945047"/>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auto">
          <a:xfrm>
            <a:off x="1073224" y="4897547"/>
            <a:ext cx="935038" cy="1073150"/>
          </a:xfrm>
          <a:custGeom>
            <a:avLst/>
            <a:gdLst>
              <a:gd name="T0" fmla="*/ 2147483647 w 589"/>
              <a:gd name="T1" fmla="*/ 2147483647 h 676"/>
              <a:gd name="T2" fmla="*/ 2147483647 w 589"/>
              <a:gd name="T3" fmla="*/ 2147483647 h 676"/>
              <a:gd name="T4" fmla="*/ 2147483647 w 589"/>
              <a:gd name="T5" fmla="*/ 2147483647 h 676"/>
              <a:gd name="T6" fmla="*/ 2147483647 w 589"/>
              <a:gd name="T7" fmla="*/ 2147483647 h 676"/>
              <a:gd name="T8" fmla="*/ 2147483647 w 589"/>
              <a:gd name="T9" fmla="*/ 2147483647 h 676"/>
              <a:gd name="T10" fmla="*/ 2147483647 w 589"/>
              <a:gd name="T11" fmla="*/ 2147483647 h 676"/>
              <a:gd name="T12" fmla="*/ 2147483647 w 589"/>
              <a:gd name="T13" fmla="*/ 2147483647 h 676"/>
              <a:gd name="T14" fmla="*/ 2147483647 w 589"/>
              <a:gd name="T15" fmla="*/ 2147483647 h 676"/>
              <a:gd name="T16" fmla="*/ 2147483647 w 589"/>
              <a:gd name="T17" fmla="*/ 2147483647 h 676"/>
              <a:gd name="T18" fmla="*/ 2147483647 w 589"/>
              <a:gd name="T19" fmla="*/ 2147483647 h 676"/>
              <a:gd name="T20" fmla="*/ 2147483647 w 589"/>
              <a:gd name="T21" fmla="*/ 2147483647 h 676"/>
              <a:gd name="T22" fmla="*/ 2147483647 w 589"/>
              <a:gd name="T23" fmla="*/ 2147483647 h 676"/>
              <a:gd name="T24" fmla="*/ 2147483647 w 589"/>
              <a:gd name="T25" fmla="*/ 2147483647 h 676"/>
              <a:gd name="T26" fmla="*/ 2147483647 w 589"/>
              <a:gd name="T27" fmla="*/ 2147483647 h 676"/>
              <a:gd name="T28" fmla="*/ 2147483647 w 589"/>
              <a:gd name="T29" fmla="*/ 2147483647 h 676"/>
              <a:gd name="T30" fmla="*/ 2147483647 w 589"/>
              <a:gd name="T31" fmla="*/ 2147483647 h 676"/>
              <a:gd name="T32" fmla="*/ 2147483647 w 589"/>
              <a:gd name="T33" fmla="*/ 2147483647 h 676"/>
              <a:gd name="T34" fmla="*/ 2147483647 w 589"/>
              <a:gd name="T35" fmla="*/ 2147483647 h 676"/>
              <a:gd name="T36" fmla="*/ 2147483647 w 589"/>
              <a:gd name="T37" fmla="*/ 2147483647 h 676"/>
              <a:gd name="T38" fmla="*/ 2147483647 w 589"/>
              <a:gd name="T39" fmla="*/ 2147483647 h 676"/>
              <a:gd name="T40" fmla="*/ 2147483647 w 589"/>
              <a:gd name="T41" fmla="*/ 2147483647 h 676"/>
              <a:gd name="T42" fmla="*/ 2147483647 w 589"/>
              <a:gd name="T43" fmla="*/ 2147483647 h 676"/>
              <a:gd name="T44" fmla="*/ 2147483647 w 589"/>
              <a:gd name="T45" fmla="*/ 2147483647 h 676"/>
              <a:gd name="T46" fmla="*/ 2147483647 w 589"/>
              <a:gd name="T47" fmla="*/ 2147483647 h 676"/>
              <a:gd name="T48" fmla="*/ 2147483647 w 589"/>
              <a:gd name="T49" fmla="*/ 2147483647 h 676"/>
              <a:gd name="T50" fmla="*/ 2147483647 w 589"/>
              <a:gd name="T51" fmla="*/ 2147483647 h 676"/>
              <a:gd name="T52" fmla="*/ 2147483647 w 589"/>
              <a:gd name="T53" fmla="*/ 2147483647 h 676"/>
              <a:gd name="T54" fmla="*/ 2147483647 w 589"/>
              <a:gd name="T55" fmla="*/ 2147483647 h 676"/>
              <a:gd name="T56" fmla="*/ 2147483647 w 589"/>
              <a:gd name="T57" fmla="*/ 2147483647 h 676"/>
              <a:gd name="T58" fmla="*/ 2147483647 w 589"/>
              <a:gd name="T59" fmla="*/ 2147483647 h 676"/>
              <a:gd name="T60" fmla="*/ 2147483647 w 589"/>
              <a:gd name="T61" fmla="*/ 2147483647 h 676"/>
              <a:gd name="T62" fmla="*/ 2147483647 w 589"/>
              <a:gd name="T63" fmla="*/ 2147483647 h 676"/>
              <a:gd name="T64" fmla="*/ 2147483647 w 589"/>
              <a:gd name="T65" fmla="*/ 2147483647 h 676"/>
              <a:gd name="T66" fmla="*/ 2147483647 w 589"/>
              <a:gd name="T67" fmla="*/ 2147483647 h 676"/>
              <a:gd name="T68" fmla="*/ 2147483647 w 589"/>
              <a:gd name="T69" fmla="*/ 2147483647 h 676"/>
              <a:gd name="T70" fmla="*/ 2147483647 w 589"/>
              <a:gd name="T71" fmla="*/ 2147483647 h 676"/>
              <a:gd name="T72" fmla="*/ 2147483647 w 589"/>
              <a:gd name="T73" fmla="*/ 2147483647 h 676"/>
              <a:gd name="T74" fmla="*/ 2147483647 w 589"/>
              <a:gd name="T75" fmla="*/ 2147483647 h 676"/>
              <a:gd name="T76" fmla="*/ 2147483647 w 589"/>
              <a:gd name="T77" fmla="*/ 2147483647 h 676"/>
              <a:gd name="T78" fmla="*/ 2147483647 w 589"/>
              <a:gd name="T79" fmla="*/ 2147483647 h 676"/>
              <a:gd name="T80" fmla="*/ 2147483647 w 589"/>
              <a:gd name="T81" fmla="*/ 2147483647 h 676"/>
              <a:gd name="T82" fmla="*/ 2147483647 w 589"/>
              <a:gd name="T83" fmla="*/ 2147483647 h 676"/>
              <a:gd name="T84" fmla="*/ 2147483647 w 589"/>
              <a:gd name="T85" fmla="*/ 2147483647 h 676"/>
              <a:gd name="T86" fmla="*/ 2147483647 w 589"/>
              <a:gd name="T87" fmla="*/ 2147483647 h 676"/>
              <a:gd name="T88" fmla="*/ 2147483647 w 589"/>
              <a:gd name="T89" fmla="*/ 2147483647 h 676"/>
              <a:gd name="T90" fmla="*/ 2147483647 w 589"/>
              <a:gd name="T91" fmla="*/ 2147483647 h 676"/>
              <a:gd name="T92" fmla="*/ 2147483647 w 589"/>
              <a:gd name="T93" fmla="*/ 2147483647 h 676"/>
              <a:gd name="T94" fmla="*/ 2147483647 w 589"/>
              <a:gd name="T95" fmla="*/ 2147483647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9" h="676">
                <a:moveTo>
                  <a:pt x="0" y="240"/>
                </a:moveTo>
                <a:lnTo>
                  <a:pt x="35" y="180"/>
                </a:lnTo>
                <a:lnTo>
                  <a:pt x="35" y="135"/>
                </a:lnTo>
                <a:lnTo>
                  <a:pt x="35" y="180"/>
                </a:lnTo>
                <a:lnTo>
                  <a:pt x="0" y="240"/>
                </a:lnTo>
                <a:lnTo>
                  <a:pt x="35" y="315"/>
                </a:lnTo>
                <a:lnTo>
                  <a:pt x="0" y="240"/>
                </a:lnTo>
                <a:lnTo>
                  <a:pt x="35" y="315"/>
                </a:lnTo>
                <a:lnTo>
                  <a:pt x="51" y="360"/>
                </a:lnTo>
                <a:lnTo>
                  <a:pt x="0" y="240"/>
                </a:lnTo>
                <a:lnTo>
                  <a:pt x="51" y="135"/>
                </a:lnTo>
                <a:lnTo>
                  <a:pt x="51" y="90"/>
                </a:lnTo>
                <a:lnTo>
                  <a:pt x="68" y="135"/>
                </a:lnTo>
                <a:lnTo>
                  <a:pt x="84" y="225"/>
                </a:lnTo>
                <a:lnTo>
                  <a:pt x="100" y="285"/>
                </a:lnTo>
                <a:lnTo>
                  <a:pt x="100" y="375"/>
                </a:lnTo>
                <a:lnTo>
                  <a:pt x="116" y="435"/>
                </a:lnTo>
                <a:lnTo>
                  <a:pt x="100" y="390"/>
                </a:lnTo>
                <a:lnTo>
                  <a:pt x="100" y="270"/>
                </a:lnTo>
                <a:lnTo>
                  <a:pt x="100" y="225"/>
                </a:lnTo>
                <a:lnTo>
                  <a:pt x="100" y="180"/>
                </a:lnTo>
                <a:lnTo>
                  <a:pt x="133" y="270"/>
                </a:lnTo>
                <a:lnTo>
                  <a:pt x="149" y="330"/>
                </a:lnTo>
                <a:lnTo>
                  <a:pt x="165" y="390"/>
                </a:lnTo>
                <a:lnTo>
                  <a:pt x="165" y="435"/>
                </a:lnTo>
                <a:lnTo>
                  <a:pt x="165" y="375"/>
                </a:lnTo>
                <a:lnTo>
                  <a:pt x="165" y="285"/>
                </a:lnTo>
                <a:lnTo>
                  <a:pt x="149" y="165"/>
                </a:lnTo>
                <a:lnTo>
                  <a:pt x="149" y="120"/>
                </a:lnTo>
                <a:lnTo>
                  <a:pt x="165" y="240"/>
                </a:lnTo>
                <a:lnTo>
                  <a:pt x="165" y="285"/>
                </a:lnTo>
                <a:lnTo>
                  <a:pt x="181" y="330"/>
                </a:lnTo>
                <a:lnTo>
                  <a:pt x="165" y="285"/>
                </a:lnTo>
                <a:lnTo>
                  <a:pt x="165" y="195"/>
                </a:lnTo>
                <a:lnTo>
                  <a:pt x="165" y="105"/>
                </a:lnTo>
                <a:lnTo>
                  <a:pt x="165" y="15"/>
                </a:lnTo>
                <a:lnTo>
                  <a:pt x="198" y="120"/>
                </a:lnTo>
                <a:lnTo>
                  <a:pt x="214" y="240"/>
                </a:lnTo>
                <a:lnTo>
                  <a:pt x="214" y="330"/>
                </a:lnTo>
                <a:lnTo>
                  <a:pt x="214" y="420"/>
                </a:lnTo>
                <a:lnTo>
                  <a:pt x="230" y="510"/>
                </a:lnTo>
                <a:lnTo>
                  <a:pt x="230" y="555"/>
                </a:lnTo>
                <a:lnTo>
                  <a:pt x="230" y="510"/>
                </a:lnTo>
                <a:lnTo>
                  <a:pt x="230" y="390"/>
                </a:lnTo>
                <a:lnTo>
                  <a:pt x="230" y="270"/>
                </a:lnTo>
                <a:lnTo>
                  <a:pt x="230" y="150"/>
                </a:lnTo>
                <a:lnTo>
                  <a:pt x="230" y="270"/>
                </a:lnTo>
                <a:lnTo>
                  <a:pt x="230" y="390"/>
                </a:lnTo>
                <a:lnTo>
                  <a:pt x="230" y="435"/>
                </a:lnTo>
                <a:lnTo>
                  <a:pt x="230" y="315"/>
                </a:lnTo>
                <a:lnTo>
                  <a:pt x="214" y="195"/>
                </a:lnTo>
                <a:lnTo>
                  <a:pt x="214" y="270"/>
                </a:lnTo>
                <a:lnTo>
                  <a:pt x="230" y="390"/>
                </a:lnTo>
                <a:lnTo>
                  <a:pt x="230" y="435"/>
                </a:lnTo>
                <a:lnTo>
                  <a:pt x="230" y="285"/>
                </a:lnTo>
                <a:lnTo>
                  <a:pt x="230" y="165"/>
                </a:lnTo>
                <a:lnTo>
                  <a:pt x="230" y="75"/>
                </a:lnTo>
                <a:lnTo>
                  <a:pt x="246" y="135"/>
                </a:lnTo>
                <a:lnTo>
                  <a:pt x="263" y="255"/>
                </a:lnTo>
                <a:lnTo>
                  <a:pt x="263" y="375"/>
                </a:lnTo>
                <a:lnTo>
                  <a:pt x="279" y="465"/>
                </a:lnTo>
                <a:lnTo>
                  <a:pt x="263" y="330"/>
                </a:lnTo>
                <a:lnTo>
                  <a:pt x="246" y="210"/>
                </a:lnTo>
                <a:lnTo>
                  <a:pt x="246" y="120"/>
                </a:lnTo>
                <a:lnTo>
                  <a:pt x="263" y="270"/>
                </a:lnTo>
                <a:lnTo>
                  <a:pt x="263" y="360"/>
                </a:lnTo>
                <a:lnTo>
                  <a:pt x="263" y="450"/>
                </a:lnTo>
                <a:lnTo>
                  <a:pt x="263" y="360"/>
                </a:lnTo>
                <a:lnTo>
                  <a:pt x="263" y="240"/>
                </a:lnTo>
                <a:lnTo>
                  <a:pt x="246" y="150"/>
                </a:lnTo>
                <a:lnTo>
                  <a:pt x="246" y="105"/>
                </a:lnTo>
                <a:lnTo>
                  <a:pt x="263" y="195"/>
                </a:lnTo>
                <a:lnTo>
                  <a:pt x="279" y="315"/>
                </a:lnTo>
                <a:lnTo>
                  <a:pt x="279" y="435"/>
                </a:lnTo>
                <a:lnTo>
                  <a:pt x="279" y="480"/>
                </a:lnTo>
                <a:lnTo>
                  <a:pt x="279" y="435"/>
                </a:lnTo>
                <a:lnTo>
                  <a:pt x="279" y="315"/>
                </a:lnTo>
                <a:lnTo>
                  <a:pt x="279" y="195"/>
                </a:lnTo>
                <a:lnTo>
                  <a:pt x="279" y="75"/>
                </a:lnTo>
                <a:lnTo>
                  <a:pt x="295" y="180"/>
                </a:lnTo>
                <a:lnTo>
                  <a:pt x="295" y="300"/>
                </a:lnTo>
                <a:lnTo>
                  <a:pt x="295" y="420"/>
                </a:lnTo>
                <a:lnTo>
                  <a:pt x="295" y="510"/>
                </a:lnTo>
                <a:lnTo>
                  <a:pt x="295" y="465"/>
                </a:lnTo>
                <a:lnTo>
                  <a:pt x="295" y="315"/>
                </a:lnTo>
                <a:lnTo>
                  <a:pt x="295" y="195"/>
                </a:lnTo>
                <a:lnTo>
                  <a:pt x="295" y="150"/>
                </a:lnTo>
                <a:lnTo>
                  <a:pt x="295" y="300"/>
                </a:lnTo>
                <a:lnTo>
                  <a:pt x="311" y="390"/>
                </a:lnTo>
                <a:lnTo>
                  <a:pt x="311" y="480"/>
                </a:lnTo>
                <a:lnTo>
                  <a:pt x="311" y="405"/>
                </a:lnTo>
                <a:lnTo>
                  <a:pt x="311" y="285"/>
                </a:lnTo>
                <a:lnTo>
                  <a:pt x="311" y="135"/>
                </a:lnTo>
                <a:lnTo>
                  <a:pt x="311" y="45"/>
                </a:lnTo>
                <a:lnTo>
                  <a:pt x="344" y="195"/>
                </a:lnTo>
                <a:lnTo>
                  <a:pt x="344" y="285"/>
                </a:lnTo>
                <a:lnTo>
                  <a:pt x="360" y="375"/>
                </a:lnTo>
                <a:lnTo>
                  <a:pt x="360" y="300"/>
                </a:lnTo>
                <a:lnTo>
                  <a:pt x="360" y="180"/>
                </a:lnTo>
                <a:lnTo>
                  <a:pt x="360" y="60"/>
                </a:lnTo>
                <a:lnTo>
                  <a:pt x="360" y="165"/>
                </a:lnTo>
                <a:lnTo>
                  <a:pt x="360" y="285"/>
                </a:lnTo>
                <a:lnTo>
                  <a:pt x="360" y="435"/>
                </a:lnTo>
                <a:lnTo>
                  <a:pt x="360" y="585"/>
                </a:lnTo>
                <a:lnTo>
                  <a:pt x="376" y="675"/>
                </a:lnTo>
                <a:lnTo>
                  <a:pt x="360" y="585"/>
                </a:lnTo>
                <a:lnTo>
                  <a:pt x="360" y="435"/>
                </a:lnTo>
                <a:lnTo>
                  <a:pt x="360" y="255"/>
                </a:lnTo>
                <a:lnTo>
                  <a:pt x="360" y="135"/>
                </a:lnTo>
                <a:lnTo>
                  <a:pt x="360" y="45"/>
                </a:lnTo>
                <a:lnTo>
                  <a:pt x="360" y="195"/>
                </a:lnTo>
                <a:lnTo>
                  <a:pt x="360" y="315"/>
                </a:lnTo>
                <a:lnTo>
                  <a:pt x="360" y="405"/>
                </a:lnTo>
                <a:lnTo>
                  <a:pt x="360" y="330"/>
                </a:lnTo>
                <a:lnTo>
                  <a:pt x="360" y="180"/>
                </a:lnTo>
                <a:lnTo>
                  <a:pt x="360" y="90"/>
                </a:lnTo>
                <a:lnTo>
                  <a:pt x="360" y="165"/>
                </a:lnTo>
                <a:lnTo>
                  <a:pt x="376" y="285"/>
                </a:lnTo>
                <a:lnTo>
                  <a:pt x="376" y="405"/>
                </a:lnTo>
                <a:lnTo>
                  <a:pt x="376" y="495"/>
                </a:lnTo>
                <a:lnTo>
                  <a:pt x="360" y="405"/>
                </a:lnTo>
                <a:lnTo>
                  <a:pt x="360" y="255"/>
                </a:lnTo>
                <a:lnTo>
                  <a:pt x="360" y="105"/>
                </a:lnTo>
                <a:lnTo>
                  <a:pt x="360" y="60"/>
                </a:lnTo>
                <a:lnTo>
                  <a:pt x="393" y="195"/>
                </a:lnTo>
                <a:lnTo>
                  <a:pt x="409" y="315"/>
                </a:lnTo>
                <a:lnTo>
                  <a:pt x="409" y="465"/>
                </a:lnTo>
                <a:lnTo>
                  <a:pt x="415" y="480"/>
                </a:lnTo>
                <a:lnTo>
                  <a:pt x="415" y="576"/>
                </a:lnTo>
                <a:lnTo>
                  <a:pt x="409" y="615"/>
                </a:lnTo>
                <a:lnTo>
                  <a:pt x="409" y="570"/>
                </a:lnTo>
                <a:lnTo>
                  <a:pt x="409" y="420"/>
                </a:lnTo>
                <a:lnTo>
                  <a:pt x="409" y="270"/>
                </a:lnTo>
                <a:lnTo>
                  <a:pt x="415" y="144"/>
                </a:lnTo>
                <a:lnTo>
                  <a:pt x="441" y="255"/>
                </a:lnTo>
                <a:lnTo>
                  <a:pt x="458" y="315"/>
                </a:lnTo>
                <a:lnTo>
                  <a:pt x="458" y="180"/>
                </a:lnTo>
                <a:lnTo>
                  <a:pt x="458" y="90"/>
                </a:lnTo>
                <a:lnTo>
                  <a:pt x="458" y="45"/>
                </a:lnTo>
                <a:lnTo>
                  <a:pt x="490" y="165"/>
                </a:lnTo>
                <a:lnTo>
                  <a:pt x="506" y="285"/>
                </a:lnTo>
                <a:lnTo>
                  <a:pt x="506" y="375"/>
                </a:lnTo>
                <a:lnTo>
                  <a:pt x="506" y="420"/>
                </a:lnTo>
                <a:lnTo>
                  <a:pt x="490" y="315"/>
                </a:lnTo>
                <a:lnTo>
                  <a:pt x="490" y="195"/>
                </a:lnTo>
                <a:lnTo>
                  <a:pt x="474" y="105"/>
                </a:lnTo>
                <a:lnTo>
                  <a:pt x="474" y="60"/>
                </a:lnTo>
                <a:lnTo>
                  <a:pt x="474" y="195"/>
                </a:lnTo>
                <a:lnTo>
                  <a:pt x="474" y="345"/>
                </a:lnTo>
                <a:lnTo>
                  <a:pt x="474" y="495"/>
                </a:lnTo>
                <a:lnTo>
                  <a:pt x="474" y="585"/>
                </a:lnTo>
                <a:lnTo>
                  <a:pt x="458" y="495"/>
                </a:lnTo>
                <a:lnTo>
                  <a:pt x="458" y="345"/>
                </a:lnTo>
                <a:lnTo>
                  <a:pt x="458" y="165"/>
                </a:lnTo>
                <a:lnTo>
                  <a:pt x="458" y="75"/>
                </a:lnTo>
                <a:lnTo>
                  <a:pt x="490" y="210"/>
                </a:lnTo>
                <a:lnTo>
                  <a:pt x="490" y="330"/>
                </a:lnTo>
                <a:lnTo>
                  <a:pt x="506" y="420"/>
                </a:lnTo>
                <a:lnTo>
                  <a:pt x="490" y="270"/>
                </a:lnTo>
                <a:lnTo>
                  <a:pt x="490" y="150"/>
                </a:lnTo>
                <a:lnTo>
                  <a:pt x="523" y="285"/>
                </a:lnTo>
                <a:lnTo>
                  <a:pt x="523" y="405"/>
                </a:lnTo>
                <a:lnTo>
                  <a:pt x="523" y="450"/>
                </a:lnTo>
                <a:lnTo>
                  <a:pt x="506" y="360"/>
                </a:lnTo>
                <a:lnTo>
                  <a:pt x="506" y="210"/>
                </a:lnTo>
                <a:lnTo>
                  <a:pt x="506" y="120"/>
                </a:lnTo>
                <a:lnTo>
                  <a:pt x="539" y="255"/>
                </a:lnTo>
                <a:lnTo>
                  <a:pt x="539" y="375"/>
                </a:lnTo>
                <a:lnTo>
                  <a:pt x="539" y="465"/>
                </a:lnTo>
                <a:lnTo>
                  <a:pt x="539" y="390"/>
                </a:lnTo>
                <a:lnTo>
                  <a:pt x="539" y="240"/>
                </a:lnTo>
                <a:lnTo>
                  <a:pt x="539" y="120"/>
                </a:lnTo>
                <a:lnTo>
                  <a:pt x="539" y="30"/>
                </a:lnTo>
                <a:lnTo>
                  <a:pt x="555" y="165"/>
                </a:lnTo>
                <a:lnTo>
                  <a:pt x="555" y="285"/>
                </a:lnTo>
                <a:lnTo>
                  <a:pt x="555" y="405"/>
                </a:lnTo>
                <a:lnTo>
                  <a:pt x="555" y="495"/>
                </a:lnTo>
                <a:lnTo>
                  <a:pt x="555" y="360"/>
                </a:lnTo>
                <a:lnTo>
                  <a:pt x="555" y="240"/>
                </a:lnTo>
                <a:lnTo>
                  <a:pt x="555" y="90"/>
                </a:lnTo>
                <a:lnTo>
                  <a:pt x="555" y="0"/>
                </a:lnTo>
                <a:lnTo>
                  <a:pt x="571" y="45"/>
                </a:lnTo>
                <a:lnTo>
                  <a:pt x="588" y="165"/>
                </a:lnTo>
                <a:lnTo>
                  <a:pt x="588" y="255"/>
                </a:lnTo>
                <a:lnTo>
                  <a:pt x="588" y="345"/>
                </a:lnTo>
                <a:lnTo>
                  <a:pt x="555" y="225"/>
                </a:lnTo>
                <a:lnTo>
                  <a:pt x="539" y="105"/>
                </a:lnTo>
                <a:lnTo>
                  <a:pt x="571" y="255"/>
                </a:lnTo>
                <a:lnTo>
                  <a:pt x="571" y="345"/>
                </a:lnTo>
                <a:lnTo>
                  <a:pt x="571" y="435"/>
                </a:lnTo>
                <a:lnTo>
                  <a:pt x="555" y="390"/>
                </a:lnTo>
                <a:lnTo>
                  <a:pt x="539" y="34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24"/>
          <p:cNvSpPr>
            <a:spLocks noChangeArrowheads="1"/>
          </p:cNvSpPr>
          <p:nvPr/>
        </p:nvSpPr>
        <p:spPr bwMode="auto">
          <a:xfrm>
            <a:off x="5996652" y="3548172"/>
            <a:ext cx="349134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LPC parameters (order 10)</a:t>
            </a:r>
          </a:p>
        </p:txBody>
      </p:sp>
      <p:sp>
        <p:nvSpPr>
          <p:cNvPr id="27" name="Rectangle 25"/>
          <p:cNvSpPr>
            <a:spLocks noChangeArrowheads="1"/>
          </p:cNvSpPr>
          <p:nvPr/>
        </p:nvSpPr>
        <p:spPr bwMode="auto">
          <a:xfrm>
            <a:off x="5785515" y="4103797"/>
            <a:ext cx="2273300" cy="977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8" name="Rectangle 26"/>
          <p:cNvSpPr>
            <a:spLocks noChangeArrowheads="1"/>
          </p:cNvSpPr>
          <p:nvPr/>
        </p:nvSpPr>
        <p:spPr bwMode="auto">
          <a:xfrm>
            <a:off x="5915690" y="4081572"/>
            <a:ext cx="1911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Time varying </a:t>
            </a:r>
          </a:p>
          <a:p>
            <a:pPr>
              <a:spcBef>
                <a:spcPct val="0"/>
              </a:spcBef>
              <a:buClrTx/>
              <a:buSzTx/>
              <a:buFontTx/>
              <a:buNone/>
            </a:pPr>
            <a:r>
              <a:rPr lang="en-US" altLang="zh-TW" sz="2400">
                <a:latin typeface="Times New Roman" pitchFamily="18" charset="0"/>
              </a:rPr>
              <a:t>digital filter</a:t>
            </a:r>
          </a:p>
        </p:txBody>
      </p:sp>
      <p:cxnSp>
        <p:nvCxnSpPr>
          <p:cNvPr id="29" name="Straight Connector 28"/>
          <p:cNvCxnSpPr/>
          <p:nvPr/>
        </p:nvCxnSpPr>
        <p:spPr>
          <a:xfrm>
            <a:off x="780460" y="2997419"/>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80460" y="2584153"/>
            <a:ext cx="0" cy="41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932860" y="2584153"/>
            <a:ext cx="0" cy="41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83672" y="2584153"/>
            <a:ext cx="0" cy="413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237660" y="2584153"/>
            <a:ext cx="0" cy="41326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1860" y="3097917"/>
            <a:ext cx="2676502" cy="923330"/>
          </a:xfrm>
          <a:prstGeom prst="rect">
            <a:avLst/>
          </a:prstGeom>
          <a:noFill/>
        </p:spPr>
        <p:txBody>
          <a:bodyPr wrap="none" rtlCol="0">
            <a:spAutoFit/>
          </a:bodyPr>
          <a:lstStyle/>
          <a:p>
            <a:r>
              <a:rPr lang="en-US" dirty="0"/>
              <a:t>Pulse train simulates </a:t>
            </a:r>
          </a:p>
          <a:p>
            <a:r>
              <a:rPr lang="en-US" dirty="0"/>
              <a:t>Glottal Pluses </a:t>
            </a:r>
          </a:p>
          <a:p>
            <a:r>
              <a:rPr lang="en-US" dirty="0" err="1"/>
              <a:t>e.g</a:t>
            </a:r>
            <a:r>
              <a:rPr lang="en-US" dirty="0"/>
              <a:t> (50Hz)</a:t>
            </a:r>
          </a:p>
        </p:txBody>
      </p:sp>
      <p:sp>
        <p:nvSpPr>
          <p:cNvPr id="35" name="TextBox 34"/>
          <p:cNvSpPr txBox="1"/>
          <p:nvPr/>
        </p:nvSpPr>
        <p:spPr>
          <a:xfrm>
            <a:off x="623140" y="1295400"/>
            <a:ext cx="8821646" cy="553998"/>
          </a:xfrm>
          <a:prstGeom prst="rect">
            <a:avLst/>
          </a:prstGeom>
          <a:noFill/>
        </p:spPr>
        <p:txBody>
          <a:bodyPr wrap="none" rtlCol="0">
            <a:spAutoFit/>
          </a:bodyPr>
          <a:lstStyle/>
          <a:p>
            <a:r>
              <a:rPr lang="en-US" sz="1000" dirty="0">
                <a:hlinkClick r:id="rId3"/>
              </a:rPr>
              <a:t>Example code in </a:t>
            </a:r>
            <a:r>
              <a:rPr lang="en-US" sz="1000" dirty="0" err="1">
                <a:hlinkClick r:id="rId3"/>
              </a:rPr>
              <a:t>Matlab</a:t>
            </a:r>
            <a:endParaRPr lang="en-US" sz="1000" dirty="0">
              <a:hlinkClick r:id="rId3"/>
            </a:endParaRPr>
          </a:p>
          <a:p>
            <a:r>
              <a:rPr lang="en-US" sz="1000" dirty="0">
                <a:hlinkClick r:id="rId3"/>
              </a:rPr>
              <a:t>https://www.mathworks.com/matlabcentral/fileexchange/13529-speech-compression-using-linear-predictive-coding/content/LPC_fin</a:t>
            </a:r>
            <a:endParaRPr lang="en-US" sz="1000" dirty="0"/>
          </a:p>
          <a:p>
            <a:endParaRPr lang="en-US" sz="1000" dirty="0"/>
          </a:p>
        </p:txBody>
      </p:sp>
      <p:sp>
        <p:nvSpPr>
          <p:cNvPr id="36" name="Title 35"/>
          <p:cNvSpPr txBox="1">
            <a:spLocks noGrp="1"/>
          </p:cNvSpPr>
          <p:nvPr>
            <p:ph type="title"/>
          </p:nvPr>
        </p:nvSpPr>
        <p:spPr>
          <a:xfrm>
            <a:off x="906432" y="476808"/>
            <a:ext cx="8089971" cy="738664"/>
          </a:xfrm>
          <a:prstGeom prst="rect">
            <a:avLst/>
          </a:prstGeom>
          <a:noFill/>
        </p:spPr>
        <p:txBody>
          <a:bodyPr wrap="none" rtlCol="0">
            <a:spAutoFit/>
          </a:bodyPr>
          <a:lstStyle/>
          <a:p>
            <a:r>
              <a:rPr lang="en-US" sz="3200" dirty="0"/>
              <a:t>Application of LPC for speech data compression</a:t>
            </a:r>
            <a:br>
              <a:rPr lang="en-US" sz="3200" dirty="0"/>
            </a:br>
            <a:endParaRPr lang="en-US" sz="1000" dirty="0"/>
          </a:p>
        </p:txBody>
      </p:sp>
      <p:sp>
        <p:nvSpPr>
          <p:cNvPr id="37" name="Oval 36"/>
          <p:cNvSpPr/>
          <p:nvPr/>
        </p:nvSpPr>
        <p:spPr>
          <a:xfrm>
            <a:off x="1313860" y="27907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28446" y="277936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41288" y="27907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E9B1703-83D2-46B0-84F3-AD7559DDA681}"/>
              </a:ext>
            </a:extLst>
          </p:cNvPr>
          <p:cNvSpPr>
            <a:spLocks noGrp="1"/>
          </p:cNvSpPr>
          <p:nvPr>
            <p:ph type="ftr" sz="quarter" idx="11"/>
          </p:nvPr>
        </p:nvSpPr>
        <p:spPr/>
        <p:txBody>
          <a:bodyPr/>
          <a:lstStyle/>
          <a:p>
            <a:pPr>
              <a:defRPr/>
            </a:pPr>
            <a:r>
              <a:rPr lang="en-US" altLang="zh-CN"/>
              <a:t>Feature extraction, v.230913a</a:t>
            </a:r>
          </a:p>
        </p:txBody>
      </p:sp>
      <p:sp>
        <p:nvSpPr>
          <p:cNvPr id="25" name="Slide Number Placeholder 24">
            <a:extLst>
              <a:ext uri="{FF2B5EF4-FFF2-40B4-BE49-F238E27FC236}">
                <a16:creationId xmlns:a16="http://schemas.microsoft.com/office/drawing/2014/main" id="{4C1D505C-2A0F-4EE6-B1C7-8104598CC5F9}"/>
              </a:ext>
            </a:extLst>
          </p:cNvPr>
          <p:cNvSpPr>
            <a:spLocks noGrp="1"/>
          </p:cNvSpPr>
          <p:nvPr>
            <p:ph type="sldNum" sz="quarter" idx="12"/>
          </p:nvPr>
        </p:nvSpPr>
        <p:spPr/>
        <p:txBody>
          <a:bodyPr/>
          <a:lstStyle/>
          <a:p>
            <a:fld id="{65CE2D6C-B8FF-4830-ACC3-164BA4934954}" type="slidenum">
              <a:rPr lang="en-US" altLang="en-US" smtClean="0"/>
              <a:pPr/>
              <a:t>39</a:t>
            </a:fld>
            <a:endParaRPr lang="en-US" altLang="en-US"/>
          </a:p>
        </p:txBody>
      </p:sp>
    </p:spTree>
    <p:extLst>
      <p:ext uri="{BB962C8B-B14F-4D97-AF65-F5344CB8AC3E}">
        <p14:creationId xmlns:p14="http://schemas.microsoft.com/office/powerpoint/2010/main" val="329612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p:txBody>
          <a:bodyPr>
            <a:normAutofit fontScale="90000"/>
          </a:bodyPr>
          <a:lstStyle/>
          <a:p>
            <a:pPr eaLnBrk="1" hangingPunct="1"/>
            <a:r>
              <a:rPr lang="en-US" altLang="en-US" sz="4000"/>
              <a:t>Speech recognition idea using 4 linear filters, each bandwidth is 2.5KHz</a:t>
            </a:r>
            <a:endParaRPr lang="en-US" altLang="en-US" sz="2400"/>
          </a:p>
        </p:txBody>
      </p:sp>
      <p:sp>
        <p:nvSpPr>
          <p:cNvPr id="6151" name="Rectangle 3"/>
          <p:cNvSpPr>
            <a:spLocks noGrp="1" noChangeArrowheads="1"/>
          </p:cNvSpPr>
          <p:nvPr>
            <p:ph idx="1"/>
          </p:nvPr>
        </p:nvSpPr>
        <p:spPr>
          <a:xfrm>
            <a:off x="381000" y="1524000"/>
            <a:ext cx="8988425" cy="4551363"/>
          </a:xfrm>
        </p:spPr>
        <p:txBody>
          <a:bodyPr/>
          <a:lstStyle/>
          <a:p>
            <a:pPr eaLnBrk="1" hangingPunct="1"/>
            <a:r>
              <a:rPr lang="en-US" altLang="en-US" sz="2400"/>
              <a:t>Two sounds with two Spectral Envelopes SE</a:t>
            </a:r>
            <a:r>
              <a:rPr lang="en-US" altLang="en-US" sz="2400" baseline="-25000"/>
              <a:t>ar</a:t>
            </a:r>
            <a:r>
              <a:rPr lang="en-US" altLang="en-US" sz="2400"/>
              <a:t>,SE</a:t>
            </a:r>
            <a:r>
              <a:rPr lang="en-US" altLang="en-US" sz="2400" baseline="-25000"/>
              <a:t>ei</a:t>
            </a:r>
            <a:r>
              <a:rPr lang="en-US" altLang="en-US" sz="2400"/>
              <a:t> ,E.g. Spectral Envelop (SE) “ar”, Spectral envelop “ei”</a:t>
            </a:r>
          </a:p>
        </p:txBody>
      </p:sp>
      <p:sp>
        <p:nvSpPr>
          <p:cNvPr id="6148" name="Rectangle 72"/>
          <p:cNvSpPr>
            <a:spLocks noChangeArrowheads="1"/>
          </p:cNvSpPr>
          <p:nvPr/>
        </p:nvSpPr>
        <p:spPr bwMode="auto">
          <a:xfrm>
            <a:off x="1522413" y="4343400"/>
            <a:ext cx="762000" cy="9906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49" name="Rectangle 44"/>
          <p:cNvSpPr>
            <a:spLocks noChangeArrowheads="1"/>
          </p:cNvSpPr>
          <p:nvPr/>
        </p:nvSpPr>
        <p:spPr bwMode="auto">
          <a:xfrm>
            <a:off x="1096963" y="2484438"/>
            <a:ext cx="3508375" cy="37147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en-US" sz="1800"/>
              <a:t>Spectral envelope SE</a:t>
            </a:r>
            <a:r>
              <a:rPr lang="en-US" altLang="en-US" sz="1800" baseline="-25000"/>
              <a:t>ar</a:t>
            </a:r>
            <a:r>
              <a:rPr lang="en-US" altLang="en-US" sz="1800"/>
              <a:t>=“ar”</a:t>
            </a:r>
          </a:p>
        </p:txBody>
      </p:sp>
      <p:sp>
        <p:nvSpPr>
          <p:cNvPr id="6152" name="Line 6"/>
          <p:cNvSpPr>
            <a:spLocks noChangeShapeType="1"/>
          </p:cNvSpPr>
          <p:nvPr/>
        </p:nvSpPr>
        <p:spPr bwMode="auto">
          <a:xfrm>
            <a:off x="5865813" y="53340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Line 7"/>
          <p:cNvSpPr>
            <a:spLocks noChangeShapeType="1"/>
          </p:cNvSpPr>
          <p:nvPr/>
        </p:nvSpPr>
        <p:spPr bwMode="auto">
          <a:xfrm flipV="1">
            <a:off x="5865813" y="3048000"/>
            <a:ext cx="0" cy="2362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Text Box 8"/>
          <p:cNvSpPr txBox="1">
            <a:spLocks noChangeArrowheads="1"/>
          </p:cNvSpPr>
          <p:nvPr/>
        </p:nvSpPr>
        <p:spPr bwMode="auto">
          <a:xfrm>
            <a:off x="4951413" y="34290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energy</a:t>
            </a:r>
            <a:endParaRPr lang="en-US" altLang="en-US" sz="1800"/>
          </a:p>
        </p:txBody>
      </p:sp>
      <p:sp>
        <p:nvSpPr>
          <p:cNvPr id="6155" name="Line 11"/>
          <p:cNvSpPr>
            <a:spLocks noChangeShapeType="1"/>
          </p:cNvSpPr>
          <p:nvPr/>
        </p:nvSpPr>
        <p:spPr bwMode="auto">
          <a:xfrm>
            <a:off x="1446213" y="53340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Line 12"/>
          <p:cNvSpPr>
            <a:spLocks noChangeShapeType="1"/>
          </p:cNvSpPr>
          <p:nvPr/>
        </p:nvSpPr>
        <p:spPr bwMode="auto">
          <a:xfrm flipV="1">
            <a:off x="1522413" y="2895600"/>
            <a:ext cx="0" cy="2590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Text Box 13"/>
          <p:cNvSpPr txBox="1">
            <a:spLocks noChangeArrowheads="1"/>
          </p:cNvSpPr>
          <p:nvPr/>
        </p:nvSpPr>
        <p:spPr bwMode="auto">
          <a:xfrm>
            <a:off x="608013" y="32766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energy</a:t>
            </a:r>
            <a:endParaRPr lang="en-US" altLang="en-US" sz="1800"/>
          </a:p>
        </p:txBody>
      </p:sp>
      <p:sp>
        <p:nvSpPr>
          <p:cNvPr id="6158" name="Text Box 14"/>
          <p:cNvSpPr txBox="1">
            <a:spLocks noChangeArrowheads="1"/>
          </p:cNvSpPr>
          <p:nvPr/>
        </p:nvSpPr>
        <p:spPr bwMode="auto">
          <a:xfrm>
            <a:off x="4722813" y="4876800"/>
            <a:ext cx="77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Freq.</a:t>
            </a:r>
          </a:p>
        </p:txBody>
      </p:sp>
      <p:sp>
        <p:nvSpPr>
          <p:cNvPr id="6159" name="Text Box 15"/>
          <p:cNvSpPr txBox="1">
            <a:spLocks noChangeArrowheads="1"/>
          </p:cNvSpPr>
          <p:nvPr/>
        </p:nvSpPr>
        <p:spPr bwMode="auto">
          <a:xfrm>
            <a:off x="8837613" y="4953000"/>
            <a:ext cx="77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Freq.</a:t>
            </a:r>
          </a:p>
        </p:txBody>
      </p:sp>
      <p:sp>
        <p:nvSpPr>
          <p:cNvPr id="6160" name="Text Box 19"/>
          <p:cNvSpPr txBox="1">
            <a:spLocks noChangeArrowheads="1"/>
          </p:cNvSpPr>
          <p:nvPr/>
        </p:nvSpPr>
        <p:spPr bwMode="auto">
          <a:xfrm>
            <a:off x="2284413" y="4572000"/>
            <a:ext cx="1525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Spectrum A</a:t>
            </a:r>
          </a:p>
        </p:txBody>
      </p:sp>
      <p:sp>
        <p:nvSpPr>
          <p:cNvPr id="6161" name="Rectangle 20"/>
          <p:cNvSpPr>
            <a:spLocks noChangeArrowheads="1"/>
          </p:cNvSpPr>
          <p:nvPr/>
        </p:nvSpPr>
        <p:spPr bwMode="auto">
          <a:xfrm>
            <a:off x="6627813" y="4572000"/>
            <a:ext cx="1527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Spectrum B</a:t>
            </a:r>
          </a:p>
        </p:txBody>
      </p:sp>
      <p:sp>
        <p:nvSpPr>
          <p:cNvPr id="6162" name="Rectangle 21"/>
          <p:cNvSpPr>
            <a:spLocks noChangeArrowheads="1"/>
          </p:cNvSpPr>
          <p:nvPr/>
        </p:nvSpPr>
        <p:spPr bwMode="auto">
          <a:xfrm>
            <a:off x="1522413" y="2971800"/>
            <a:ext cx="7620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63" name="Rectangle 22"/>
          <p:cNvSpPr>
            <a:spLocks noChangeArrowheads="1"/>
          </p:cNvSpPr>
          <p:nvPr/>
        </p:nvSpPr>
        <p:spPr bwMode="auto">
          <a:xfrm>
            <a:off x="22844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64" name="Rectangle 23"/>
          <p:cNvSpPr>
            <a:spLocks noChangeArrowheads="1"/>
          </p:cNvSpPr>
          <p:nvPr/>
        </p:nvSpPr>
        <p:spPr bwMode="auto">
          <a:xfrm>
            <a:off x="29702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65" name="Rectangle 24"/>
          <p:cNvSpPr>
            <a:spLocks noChangeArrowheads="1"/>
          </p:cNvSpPr>
          <p:nvPr/>
        </p:nvSpPr>
        <p:spPr bwMode="auto">
          <a:xfrm>
            <a:off x="36560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66" name="Text Box 25"/>
          <p:cNvSpPr txBox="1">
            <a:spLocks noChangeArrowheads="1"/>
          </p:cNvSpPr>
          <p:nvPr/>
        </p:nvSpPr>
        <p:spPr bwMode="auto">
          <a:xfrm>
            <a:off x="760413" y="54864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 filter     1       2      3       4</a:t>
            </a:r>
          </a:p>
        </p:txBody>
      </p:sp>
      <p:sp>
        <p:nvSpPr>
          <p:cNvPr id="6167" name="Text Box 26"/>
          <p:cNvSpPr txBox="1">
            <a:spLocks noChangeArrowheads="1"/>
          </p:cNvSpPr>
          <p:nvPr/>
        </p:nvSpPr>
        <p:spPr bwMode="auto">
          <a:xfrm>
            <a:off x="5256213" y="54102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 filter   1       2       3       4</a:t>
            </a:r>
          </a:p>
        </p:txBody>
      </p:sp>
      <p:sp>
        <p:nvSpPr>
          <p:cNvPr id="6168" name="Line 34"/>
          <p:cNvSpPr>
            <a:spLocks noChangeShapeType="1"/>
          </p:cNvSpPr>
          <p:nvPr/>
        </p:nvSpPr>
        <p:spPr bwMode="auto">
          <a:xfrm flipV="1">
            <a:off x="5865813" y="2895600"/>
            <a:ext cx="0" cy="2590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9" name="Rectangle 36"/>
          <p:cNvSpPr>
            <a:spLocks noChangeArrowheads="1"/>
          </p:cNvSpPr>
          <p:nvPr/>
        </p:nvSpPr>
        <p:spPr bwMode="auto">
          <a:xfrm>
            <a:off x="5865813" y="2971800"/>
            <a:ext cx="7620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0" name="Rectangle 37"/>
          <p:cNvSpPr>
            <a:spLocks noChangeArrowheads="1"/>
          </p:cNvSpPr>
          <p:nvPr/>
        </p:nvSpPr>
        <p:spPr bwMode="auto">
          <a:xfrm>
            <a:off x="66278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1" name="Rectangle 38"/>
          <p:cNvSpPr>
            <a:spLocks noChangeArrowheads="1"/>
          </p:cNvSpPr>
          <p:nvPr/>
        </p:nvSpPr>
        <p:spPr bwMode="auto">
          <a:xfrm>
            <a:off x="73136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2" name="Rectangle 39"/>
          <p:cNvSpPr>
            <a:spLocks noChangeArrowheads="1"/>
          </p:cNvSpPr>
          <p:nvPr/>
        </p:nvSpPr>
        <p:spPr bwMode="auto">
          <a:xfrm>
            <a:off x="7999413" y="2971800"/>
            <a:ext cx="6858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3" name="Line 41"/>
          <p:cNvSpPr>
            <a:spLocks noChangeShapeType="1"/>
          </p:cNvSpPr>
          <p:nvPr/>
        </p:nvSpPr>
        <p:spPr bwMode="auto">
          <a:xfrm flipV="1">
            <a:off x="2284413" y="3886200"/>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174" name="Line 42"/>
          <p:cNvSpPr>
            <a:spLocks noChangeShapeType="1"/>
          </p:cNvSpPr>
          <p:nvPr/>
        </p:nvSpPr>
        <p:spPr bwMode="auto">
          <a:xfrm>
            <a:off x="2970213" y="3429000"/>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75" name="Line 43"/>
          <p:cNvSpPr>
            <a:spLocks noChangeShapeType="1"/>
          </p:cNvSpPr>
          <p:nvPr/>
        </p:nvSpPr>
        <p:spPr bwMode="auto">
          <a:xfrm>
            <a:off x="3656013" y="4191000"/>
            <a:ext cx="60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176" name="Rectangle 45"/>
          <p:cNvSpPr>
            <a:spLocks noChangeArrowheads="1"/>
          </p:cNvSpPr>
          <p:nvPr/>
        </p:nvSpPr>
        <p:spPr bwMode="auto">
          <a:xfrm>
            <a:off x="2284413" y="3886200"/>
            <a:ext cx="685800" cy="14478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7" name="Rectangle 46"/>
          <p:cNvSpPr>
            <a:spLocks noChangeArrowheads="1"/>
          </p:cNvSpPr>
          <p:nvPr/>
        </p:nvSpPr>
        <p:spPr bwMode="auto">
          <a:xfrm>
            <a:off x="2970213" y="3429000"/>
            <a:ext cx="685800" cy="1905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8" name="Rectangle 47"/>
          <p:cNvSpPr>
            <a:spLocks noChangeArrowheads="1"/>
          </p:cNvSpPr>
          <p:nvPr/>
        </p:nvSpPr>
        <p:spPr bwMode="auto">
          <a:xfrm>
            <a:off x="3656013" y="4191000"/>
            <a:ext cx="685800" cy="1143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79" name="Freeform 18"/>
          <p:cNvSpPr>
            <a:spLocks/>
          </p:cNvSpPr>
          <p:nvPr/>
        </p:nvSpPr>
        <p:spPr bwMode="auto">
          <a:xfrm>
            <a:off x="1522413" y="3124200"/>
            <a:ext cx="2743200" cy="1752600"/>
          </a:xfrm>
          <a:custGeom>
            <a:avLst/>
            <a:gdLst>
              <a:gd name="T0" fmla="*/ 0 w 1728"/>
              <a:gd name="T1" fmla="*/ 2147483647 h 1104"/>
              <a:gd name="T2" fmla="*/ 2147483647 w 1728"/>
              <a:gd name="T3" fmla="*/ 2147483647 h 1104"/>
              <a:gd name="T4" fmla="*/ 2147483647 w 1728"/>
              <a:gd name="T5" fmla="*/ 2147483647 h 1104"/>
              <a:gd name="T6" fmla="*/ 2147483647 w 1728"/>
              <a:gd name="T7" fmla="*/ 2147483647 h 1104"/>
              <a:gd name="T8" fmla="*/ 2147483647 w 1728"/>
              <a:gd name="T9" fmla="*/ 2147483647 h 1104"/>
              <a:gd name="T10" fmla="*/ 2147483647 w 1728"/>
              <a:gd name="T11" fmla="*/ 2147483647 h 1104"/>
              <a:gd name="T12" fmla="*/ 2147483647 w 1728"/>
              <a:gd name="T13" fmla="*/ 2147483647 h 1104"/>
              <a:gd name="T14" fmla="*/ 2147483647 w 1728"/>
              <a:gd name="T15" fmla="*/ 2147483647 h 1104"/>
              <a:gd name="T16" fmla="*/ 2147483647 w 1728"/>
              <a:gd name="T17" fmla="*/ 2147483647 h 1104"/>
              <a:gd name="T18" fmla="*/ 2147483647 w 1728"/>
              <a:gd name="T19" fmla="*/ 2147483647 h 1104"/>
              <a:gd name="T20" fmla="*/ 2147483647 w 1728"/>
              <a:gd name="T21" fmla="*/ 2147483647 h 1104"/>
              <a:gd name="T22" fmla="*/ 2147483647 w 1728"/>
              <a:gd name="T23" fmla="*/ 2147483647 h 1104"/>
              <a:gd name="T24" fmla="*/ 2147483647 w 1728"/>
              <a:gd name="T25" fmla="*/ 2147483647 h 1104"/>
              <a:gd name="T26" fmla="*/ 2147483647 w 1728"/>
              <a:gd name="T27" fmla="*/ 2147483647 h 1104"/>
              <a:gd name="T28" fmla="*/ 2147483647 w 1728"/>
              <a:gd name="T29" fmla="*/ 2147483647 h 1104"/>
              <a:gd name="T30" fmla="*/ 2147483647 w 1728"/>
              <a:gd name="T31" fmla="*/ 2147483647 h 1104"/>
              <a:gd name="T32" fmla="*/ 2147483647 w 1728"/>
              <a:gd name="T33" fmla="*/ 2147483647 h 1104"/>
              <a:gd name="T34" fmla="*/ 2147483647 w 1728"/>
              <a:gd name="T35" fmla="*/ 2147483647 h 1104"/>
              <a:gd name="T36" fmla="*/ 2147483647 w 1728"/>
              <a:gd name="T37" fmla="*/ 2147483647 h 1104"/>
              <a:gd name="T38" fmla="*/ 2147483647 w 1728"/>
              <a:gd name="T39" fmla="*/ 2147483647 h 1104"/>
              <a:gd name="T40" fmla="*/ 2147483647 w 1728"/>
              <a:gd name="T41" fmla="*/ 2147483647 h 1104"/>
              <a:gd name="T42" fmla="*/ 2147483647 w 1728"/>
              <a:gd name="T43" fmla="*/ 2147483647 h 1104"/>
              <a:gd name="T44" fmla="*/ 2147483647 w 1728"/>
              <a:gd name="T45" fmla="*/ 2147483647 h 1104"/>
              <a:gd name="T46" fmla="*/ 2147483647 w 1728"/>
              <a:gd name="T47" fmla="*/ 2147483647 h 1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28" h="1104">
                <a:moveTo>
                  <a:pt x="0" y="736"/>
                </a:moveTo>
                <a:cubicBezTo>
                  <a:pt x="12" y="760"/>
                  <a:pt x="24" y="784"/>
                  <a:pt x="48" y="784"/>
                </a:cubicBezTo>
                <a:cubicBezTo>
                  <a:pt x="72" y="784"/>
                  <a:pt x="120" y="728"/>
                  <a:pt x="144" y="736"/>
                </a:cubicBezTo>
                <a:cubicBezTo>
                  <a:pt x="168" y="744"/>
                  <a:pt x="168" y="792"/>
                  <a:pt x="192" y="832"/>
                </a:cubicBezTo>
                <a:cubicBezTo>
                  <a:pt x="216" y="872"/>
                  <a:pt x="272" y="968"/>
                  <a:pt x="288" y="976"/>
                </a:cubicBezTo>
                <a:cubicBezTo>
                  <a:pt x="304" y="984"/>
                  <a:pt x="272" y="904"/>
                  <a:pt x="288" y="880"/>
                </a:cubicBezTo>
                <a:cubicBezTo>
                  <a:pt x="304" y="856"/>
                  <a:pt x="352" y="864"/>
                  <a:pt x="384" y="832"/>
                </a:cubicBezTo>
                <a:cubicBezTo>
                  <a:pt x="416" y="800"/>
                  <a:pt x="448" y="728"/>
                  <a:pt x="480" y="688"/>
                </a:cubicBezTo>
                <a:cubicBezTo>
                  <a:pt x="512" y="648"/>
                  <a:pt x="536" y="608"/>
                  <a:pt x="576" y="592"/>
                </a:cubicBezTo>
                <a:cubicBezTo>
                  <a:pt x="616" y="576"/>
                  <a:pt x="688" y="616"/>
                  <a:pt x="720" y="592"/>
                </a:cubicBezTo>
                <a:cubicBezTo>
                  <a:pt x="752" y="568"/>
                  <a:pt x="736" y="496"/>
                  <a:pt x="768" y="448"/>
                </a:cubicBezTo>
                <a:cubicBezTo>
                  <a:pt x="800" y="400"/>
                  <a:pt x="872" y="320"/>
                  <a:pt x="912" y="304"/>
                </a:cubicBezTo>
                <a:cubicBezTo>
                  <a:pt x="952" y="288"/>
                  <a:pt x="984" y="320"/>
                  <a:pt x="1008" y="352"/>
                </a:cubicBezTo>
                <a:cubicBezTo>
                  <a:pt x="1032" y="384"/>
                  <a:pt x="1024" y="520"/>
                  <a:pt x="1056" y="496"/>
                </a:cubicBezTo>
                <a:cubicBezTo>
                  <a:pt x="1088" y="472"/>
                  <a:pt x="1168" y="288"/>
                  <a:pt x="1200" y="208"/>
                </a:cubicBezTo>
                <a:cubicBezTo>
                  <a:pt x="1232" y="128"/>
                  <a:pt x="1232" y="32"/>
                  <a:pt x="1248" y="16"/>
                </a:cubicBezTo>
                <a:cubicBezTo>
                  <a:pt x="1264" y="0"/>
                  <a:pt x="1280" y="48"/>
                  <a:pt x="1296" y="112"/>
                </a:cubicBezTo>
                <a:cubicBezTo>
                  <a:pt x="1312" y="176"/>
                  <a:pt x="1328" y="360"/>
                  <a:pt x="1344" y="400"/>
                </a:cubicBezTo>
                <a:cubicBezTo>
                  <a:pt x="1360" y="440"/>
                  <a:pt x="1376" y="312"/>
                  <a:pt x="1392" y="352"/>
                </a:cubicBezTo>
                <a:cubicBezTo>
                  <a:pt x="1408" y="392"/>
                  <a:pt x="1416" y="584"/>
                  <a:pt x="1440" y="640"/>
                </a:cubicBezTo>
                <a:cubicBezTo>
                  <a:pt x="1464" y="696"/>
                  <a:pt x="1504" y="648"/>
                  <a:pt x="1536" y="688"/>
                </a:cubicBezTo>
                <a:cubicBezTo>
                  <a:pt x="1568" y="728"/>
                  <a:pt x="1616" y="816"/>
                  <a:pt x="1632" y="880"/>
                </a:cubicBezTo>
                <a:cubicBezTo>
                  <a:pt x="1648" y="944"/>
                  <a:pt x="1616" y="1040"/>
                  <a:pt x="1632" y="1072"/>
                </a:cubicBezTo>
                <a:cubicBezTo>
                  <a:pt x="1648" y="1104"/>
                  <a:pt x="1688" y="1088"/>
                  <a:pt x="1728" y="1072"/>
                </a:cubicBezTo>
              </a:path>
            </a:pathLst>
          </a:custGeom>
          <a:noFill/>
          <a:ln w="57150" cap="flat" cmpd="sng">
            <a:solidFill>
              <a:srgbClr val="00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80" name="Rectangle 48"/>
          <p:cNvSpPr>
            <a:spLocks noChangeArrowheads="1"/>
          </p:cNvSpPr>
          <p:nvPr/>
        </p:nvSpPr>
        <p:spPr bwMode="auto">
          <a:xfrm>
            <a:off x="5865813" y="4648200"/>
            <a:ext cx="762000" cy="6858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81" name="Rectangle 49"/>
          <p:cNvSpPr>
            <a:spLocks noChangeArrowheads="1"/>
          </p:cNvSpPr>
          <p:nvPr/>
        </p:nvSpPr>
        <p:spPr bwMode="auto">
          <a:xfrm>
            <a:off x="6627813" y="4191000"/>
            <a:ext cx="685800" cy="11430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82" name="Rectangle 50"/>
          <p:cNvSpPr>
            <a:spLocks noChangeArrowheads="1"/>
          </p:cNvSpPr>
          <p:nvPr/>
        </p:nvSpPr>
        <p:spPr bwMode="auto">
          <a:xfrm>
            <a:off x="7313613" y="3505200"/>
            <a:ext cx="685800" cy="18288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83" name="Rectangle 51"/>
          <p:cNvSpPr>
            <a:spLocks noChangeArrowheads="1"/>
          </p:cNvSpPr>
          <p:nvPr/>
        </p:nvSpPr>
        <p:spPr bwMode="auto">
          <a:xfrm>
            <a:off x="7999413" y="4343400"/>
            <a:ext cx="685800" cy="9906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6184" name="Freeform 5"/>
          <p:cNvSpPr>
            <a:spLocks/>
          </p:cNvSpPr>
          <p:nvPr/>
        </p:nvSpPr>
        <p:spPr bwMode="auto">
          <a:xfrm>
            <a:off x="5942013" y="3124200"/>
            <a:ext cx="2743200" cy="1930400"/>
          </a:xfrm>
          <a:custGeom>
            <a:avLst/>
            <a:gdLst>
              <a:gd name="T0" fmla="*/ 0 w 1728"/>
              <a:gd name="T1" fmla="*/ 2147483647 h 1216"/>
              <a:gd name="T2" fmla="*/ 2147483647 w 1728"/>
              <a:gd name="T3" fmla="*/ 2147483647 h 1216"/>
              <a:gd name="T4" fmla="*/ 2147483647 w 1728"/>
              <a:gd name="T5" fmla="*/ 2147483647 h 1216"/>
              <a:gd name="T6" fmla="*/ 2147483647 w 1728"/>
              <a:gd name="T7" fmla="*/ 2147483647 h 1216"/>
              <a:gd name="T8" fmla="*/ 2147483647 w 1728"/>
              <a:gd name="T9" fmla="*/ 2147483647 h 1216"/>
              <a:gd name="T10" fmla="*/ 2147483647 w 1728"/>
              <a:gd name="T11" fmla="*/ 2147483647 h 1216"/>
              <a:gd name="T12" fmla="*/ 2147483647 w 1728"/>
              <a:gd name="T13" fmla="*/ 2147483647 h 1216"/>
              <a:gd name="T14" fmla="*/ 2147483647 w 1728"/>
              <a:gd name="T15" fmla="*/ 2147483647 h 1216"/>
              <a:gd name="T16" fmla="*/ 2147483647 w 1728"/>
              <a:gd name="T17" fmla="*/ 2147483647 h 1216"/>
              <a:gd name="T18" fmla="*/ 2147483647 w 1728"/>
              <a:gd name="T19" fmla="*/ 2147483647 h 1216"/>
              <a:gd name="T20" fmla="*/ 2147483647 w 1728"/>
              <a:gd name="T21" fmla="*/ 2147483647 h 1216"/>
              <a:gd name="T22" fmla="*/ 2147483647 w 1728"/>
              <a:gd name="T23" fmla="*/ 2147483647 h 1216"/>
              <a:gd name="T24" fmla="*/ 2147483647 w 1728"/>
              <a:gd name="T25" fmla="*/ 2147483647 h 1216"/>
              <a:gd name="T26" fmla="*/ 2147483647 w 1728"/>
              <a:gd name="T27" fmla="*/ 2147483647 h 1216"/>
              <a:gd name="T28" fmla="*/ 2147483647 w 1728"/>
              <a:gd name="T29" fmla="*/ 2147483647 h 1216"/>
              <a:gd name="T30" fmla="*/ 2147483647 w 1728"/>
              <a:gd name="T31" fmla="*/ 2147483647 h 1216"/>
              <a:gd name="T32" fmla="*/ 2147483647 w 1728"/>
              <a:gd name="T33" fmla="*/ 2147483647 h 1216"/>
              <a:gd name="T34" fmla="*/ 2147483647 w 1728"/>
              <a:gd name="T35" fmla="*/ 2147483647 h 1216"/>
              <a:gd name="T36" fmla="*/ 2147483647 w 1728"/>
              <a:gd name="T37" fmla="*/ 2147483647 h 1216"/>
              <a:gd name="T38" fmla="*/ 2147483647 w 1728"/>
              <a:gd name="T39" fmla="*/ 2147483647 h 1216"/>
              <a:gd name="T40" fmla="*/ 2147483647 w 1728"/>
              <a:gd name="T41" fmla="*/ 2147483647 h 1216"/>
              <a:gd name="T42" fmla="*/ 2147483647 w 1728"/>
              <a:gd name="T43" fmla="*/ 2147483647 h 1216"/>
              <a:gd name="T44" fmla="*/ 2147483647 w 1728"/>
              <a:gd name="T45" fmla="*/ 2147483647 h 1216"/>
              <a:gd name="T46" fmla="*/ 2147483647 w 1728"/>
              <a:gd name="T47" fmla="*/ 2147483647 h 1216"/>
              <a:gd name="T48" fmla="*/ 2147483647 w 1728"/>
              <a:gd name="T49" fmla="*/ 2147483647 h 1216"/>
              <a:gd name="T50" fmla="*/ 2147483647 w 1728"/>
              <a:gd name="T51" fmla="*/ 2147483647 h 1216"/>
              <a:gd name="T52" fmla="*/ 2147483647 w 1728"/>
              <a:gd name="T53" fmla="*/ 2147483647 h 1216"/>
              <a:gd name="T54" fmla="*/ 2147483647 w 1728"/>
              <a:gd name="T55" fmla="*/ 2147483647 h 1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8" h="1216">
                <a:moveTo>
                  <a:pt x="0" y="816"/>
                </a:moveTo>
                <a:cubicBezTo>
                  <a:pt x="16" y="864"/>
                  <a:pt x="32" y="912"/>
                  <a:pt x="48" y="912"/>
                </a:cubicBezTo>
                <a:cubicBezTo>
                  <a:pt x="64" y="912"/>
                  <a:pt x="72" y="816"/>
                  <a:pt x="96" y="816"/>
                </a:cubicBezTo>
                <a:cubicBezTo>
                  <a:pt x="120" y="816"/>
                  <a:pt x="160" y="856"/>
                  <a:pt x="192" y="912"/>
                </a:cubicBezTo>
                <a:cubicBezTo>
                  <a:pt x="224" y="968"/>
                  <a:pt x="264" y="1144"/>
                  <a:pt x="288" y="1152"/>
                </a:cubicBezTo>
                <a:cubicBezTo>
                  <a:pt x="312" y="1160"/>
                  <a:pt x="312" y="1008"/>
                  <a:pt x="336" y="960"/>
                </a:cubicBezTo>
                <a:cubicBezTo>
                  <a:pt x="360" y="912"/>
                  <a:pt x="408" y="912"/>
                  <a:pt x="432" y="864"/>
                </a:cubicBezTo>
                <a:cubicBezTo>
                  <a:pt x="456" y="816"/>
                  <a:pt x="448" y="704"/>
                  <a:pt x="480" y="672"/>
                </a:cubicBezTo>
                <a:cubicBezTo>
                  <a:pt x="512" y="640"/>
                  <a:pt x="584" y="664"/>
                  <a:pt x="624" y="672"/>
                </a:cubicBezTo>
                <a:cubicBezTo>
                  <a:pt x="664" y="680"/>
                  <a:pt x="696" y="736"/>
                  <a:pt x="720" y="720"/>
                </a:cubicBezTo>
                <a:cubicBezTo>
                  <a:pt x="744" y="704"/>
                  <a:pt x="752" y="624"/>
                  <a:pt x="768" y="576"/>
                </a:cubicBezTo>
                <a:cubicBezTo>
                  <a:pt x="784" y="528"/>
                  <a:pt x="792" y="520"/>
                  <a:pt x="816" y="432"/>
                </a:cubicBezTo>
                <a:cubicBezTo>
                  <a:pt x="840" y="344"/>
                  <a:pt x="880" y="96"/>
                  <a:pt x="912" y="48"/>
                </a:cubicBezTo>
                <a:cubicBezTo>
                  <a:pt x="944" y="0"/>
                  <a:pt x="984" y="56"/>
                  <a:pt x="1008" y="144"/>
                </a:cubicBezTo>
                <a:cubicBezTo>
                  <a:pt x="1032" y="232"/>
                  <a:pt x="1040" y="496"/>
                  <a:pt x="1056" y="576"/>
                </a:cubicBezTo>
                <a:cubicBezTo>
                  <a:pt x="1072" y="656"/>
                  <a:pt x="1088" y="688"/>
                  <a:pt x="1104" y="624"/>
                </a:cubicBezTo>
                <a:cubicBezTo>
                  <a:pt x="1120" y="560"/>
                  <a:pt x="1136" y="216"/>
                  <a:pt x="1152" y="192"/>
                </a:cubicBezTo>
                <a:cubicBezTo>
                  <a:pt x="1168" y="168"/>
                  <a:pt x="1192" y="408"/>
                  <a:pt x="1200" y="480"/>
                </a:cubicBezTo>
                <a:cubicBezTo>
                  <a:pt x="1208" y="552"/>
                  <a:pt x="1192" y="624"/>
                  <a:pt x="1200" y="624"/>
                </a:cubicBezTo>
                <a:cubicBezTo>
                  <a:pt x="1208" y="624"/>
                  <a:pt x="1224" y="504"/>
                  <a:pt x="1248" y="480"/>
                </a:cubicBezTo>
                <a:cubicBezTo>
                  <a:pt x="1272" y="456"/>
                  <a:pt x="1320" y="424"/>
                  <a:pt x="1344" y="480"/>
                </a:cubicBezTo>
                <a:cubicBezTo>
                  <a:pt x="1368" y="536"/>
                  <a:pt x="1376" y="744"/>
                  <a:pt x="1392" y="816"/>
                </a:cubicBezTo>
                <a:cubicBezTo>
                  <a:pt x="1408" y="888"/>
                  <a:pt x="1424" y="920"/>
                  <a:pt x="1440" y="912"/>
                </a:cubicBezTo>
                <a:cubicBezTo>
                  <a:pt x="1456" y="904"/>
                  <a:pt x="1464" y="776"/>
                  <a:pt x="1488" y="768"/>
                </a:cubicBezTo>
                <a:cubicBezTo>
                  <a:pt x="1512" y="760"/>
                  <a:pt x="1560" y="808"/>
                  <a:pt x="1584" y="864"/>
                </a:cubicBezTo>
                <a:cubicBezTo>
                  <a:pt x="1608" y="920"/>
                  <a:pt x="1624" y="1048"/>
                  <a:pt x="1632" y="1104"/>
                </a:cubicBezTo>
                <a:cubicBezTo>
                  <a:pt x="1640" y="1160"/>
                  <a:pt x="1616" y="1184"/>
                  <a:pt x="1632" y="1200"/>
                </a:cubicBezTo>
                <a:cubicBezTo>
                  <a:pt x="1648" y="1216"/>
                  <a:pt x="1688" y="1208"/>
                  <a:pt x="1728" y="1200"/>
                </a:cubicBezTo>
              </a:path>
            </a:pathLst>
          </a:custGeom>
          <a:noFill/>
          <a:ln w="5715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 name="Text Box 53"/>
          <p:cNvSpPr txBox="1">
            <a:spLocks noChangeArrowheads="1"/>
          </p:cNvSpPr>
          <p:nvPr/>
        </p:nvSpPr>
        <p:spPr bwMode="auto">
          <a:xfrm>
            <a:off x="1674813" y="6096000"/>
            <a:ext cx="2681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v1       v2     v3     v4</a:t>
            </a:r>
          </a:p>
        </p:txBody>
      </p:sp>
      <p:sp>
        <p:nvSpPr>
          <p:cNvPr id="6186" name="Text Box 54"/>
          <p:cNvSpPr txBox="1">
            <a:spLocks noChangeArrowheads="1"/>
          </p:cNvSpPr>
          <p:nvPr/>
        </p:nvSpPr>
        <p:spPr bwMode="auto">
          <a:xfrm>
            <a:off x="6018213" y="6096000"/>
            <a:ext cx="264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w1     w2      w3   w4</a:t>
            </a:r>
          </a:p>
        </p:txBody>
      </p:sp>
      <p:sp>
        <p:nvSpPr>
          <p:cNvPr id="6187" name="Rectangle 56"/>
          <p:cNvSpPr>
            <a:spLocks noChangeArrowheads="1"/>
          </p:cNvSpPr>
          <p:nvPr/>
        </p:nvSpPr>
        <p:spPr bwMode="auto">
          <a:xfrm>
            <a:off x="5792788" y="2403475"/>
            <a:ext cx="3502025" cy="371475"/>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en-US" sz="1800"/>
              <a:t>Spectral envelope SE</a:t>
            </a:r>
            <a:r>
              <a:rPr lang="en-US" altLang="en-US" sz="1800" baseline="-25000"/>
              <a:t>ei</a:t>
            </a:r>
            <a:r>
              <a:rPr lang="en-US" altLang="en-US" sz="1800"/>
              <a:t>=“ei”</a:t>
            </a:r>
          </a:p>
        </p:txBody>
      </p:sp>
      <p:sp>
        <p:nvSpPr>
          <p:cNvPr id="6188" name="Line 57"/>
          <p:cNvSpPr>
            <a:spLocks noChangeShapeType="1"/>
          </p:cNvSpPr>
          <p:nvPr/>
        </p:nvSpPr>
        <p:spPr bwMode="auto">
          <a:xfrm>
            <a:off x="1903413" y="5867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89" name="Line 58"/>
          <p:cNvSpPr>
            <a:spLocks noChangeShapeType="1"/>
          </p:cNvSpPr>
          <p:nvPr/>
        </p:nvSpPr>
        <p:spPr bwMode="auto">
          <a:xfrm>
            <a:off x="2665413" y="5867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0" name="Line 59"/>
          <p:cNvSpPr>
            <a:spLocks noChangeShapeType="1"/>
          </p:cNvSpPr>
          <p:nvPr/>
        </p:nvSpPr>
        <p:spPr bwMode="auto">
          <a:xfrm>
            <a:off x="3351213" y="5867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1" name="Line 60"/>
          <p:cNvSpPr>
            <a:spLocks noChangeShapeType="1"/>
          </p:cNvSpPr>
          <p:nvPr/>
        </p:nvSpPr>
        <p:spPr bwMode="auto">
          <a:xfrm>
            <a:off x="3960813" y="5867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2" name="Line 61"/>
          <p:cNvSpPr>
            <a:spLocks noChangeShapeType="1"/>
          </p:cNvSpPr>
          <p:nvPr/>
        </p:nvSpPr>
        <p:spPr bwMode="auto">
          <a:xfrm>
            <a:off x="6170613" y="579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3" name="Line 62"/>
          <p:cNvSpPr>
            <a:spLocks noChangeShapeType="1"/>
          </p:cNvSpPr>
          <p:nvPr/>
        </p:nvSpPr>
        <p:spPr bwMode="auto">
          <a:xfrm>
            <a:off x="6932613" y="579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4" name="Line 64"/>
          <p:cNvSpPr>
            <a:spLocks noChangeShapeType="1"/>
          </p:cNvSpPr>
          <p:nvPr/>
        </p:nvSpPr>
        <p:spPr bwMode="auto">
          <a:xfrm>
            <a:off x="8380413" y="579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5" name="Line 65"/>
          <p:cNvSpPr>
            <a:spLocks noChangeShapeType="1"/>
          </p:cNvSpPr>
          <p:nvPr/>
        </p:nvSpPr>
        <p:spPr bwMode="auto">
          <a:xfrm>
            <a:off x="7694613" y="5791200"/>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6196" name="Text Box 66"/>
          <p:cNvSpPr txBox="1">
            <a:spLocks noChangeArrowheads="1"/>
          </p:cNvSpPr>
          <p:nvPr/>
        </p:nvSpPr>
        <p:spPr bwMode="auto">
          <a:xfrm>
            <a:off x="5089525" y="5975350"/>
            <a:ext cx="763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a:t>
            </a:r>
          </a:p>
          <a:p>
            <a:pPr>
              <a:spcBef>
                <a:spcPct val="0"/>
              </a:spcBef>
              <a:buClrTx/>
              <a:buSzTx/>
              <a:buFontTx/>
              <a:buNone/>
            </a:pPr>
            <a:r>
              <a:rPr lang="en-US" altLang="en-US" sz="1800"/>
              <a:t>out</a:t>
            </a:r>
          </a:p>
        </p:txBody>
      </p:sp>
      <p:sp>
        <p:nvSpPr>
          <p:cNvPr id="6197" name="Text Box 67"/>
          <p:cNvSpPr txBox="1">
            <a:spLocks noChangeArrowheads="1"/>
          </p:cNvSpPr>
          <p:nvPr/>
        </p:nvSpPr>
        <p:spPr bwMode="auto">
          <a:xfrm>
            <a:off x="836613" y="5867400"/>
            <a:ext cx="763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a:t>
            </a:r>
          </a:p>
          <a:p>
            <a:pPr>
              <a:spcBef>
                <a:spcPct val="0"/>
              </a:spcBef>
              <a:buClrTx/>
              <a:buSzTx/>
              <a:buFontTx/>
              <a:buNone/>
            </a:pPr>
            <a:r>
              <a:rPr lang="en-US" altLang="en-US" sz="1800"/>
              <a:t>out</a:t>
            </a:r>
          </a:p>
        </p:txBody>
      </p:sp>
      <p:sp>
        <p:nvSpPr>
          <p:cNvPr id="6198" name="Text Box 68"/>
          <p:cNvSpPr txBox="1">
            <a:spLocks noChangeArrowheads="1"/>
          </p:cNvSpPr>
          <p:nvPr/>
        </p:nvSpPr>
        <p:spPr bwMode="auto">
          <a:xfrm>
            <a:off x="8761413" y="5359400"/>
            <a:ext cx="923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10KHz</a:t>
            </a:r>
          </a:p>
        </p:txBody>
      </p:sp>
      <p:sp>
        <p:nvSpPr>
          <p:cNvPr id="6199" name="Text Box 69"/>
          <p:cNvSpPr txBox="1">
            <a:spLocks noChangeArrowheads="1"/>
          </p:cNvSpPr>
          <p:nvPr/>
        </p:nvSpPr>
        <p:spPr bwMode="auto">
          <a:xfrm>
            <a:off x="4265613" y="5257800"/>
            <a:ext cx="923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10KHz</a:t>
            </a:r>
          </a:p>
        </p:txBody>
      </p:sp>
      <p:sp>
        <p:nvSpPr>
          <p:cNvPr id="6200" name="Text Box 70"/>
          <p:cNvSpPr txBox="1">
            <a:spLocks noChangeArrowheads="1"/>
          </p:cNvSpPr>
          <p:nvPr/>
        </p:nvSpPr>
        <p:spPr bwMode="auto">
          <a:xfrm>
            <a:off x="1203325" y="5060950"/>
            <a:ext cx="327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0</a:t>
            </a:r>
          </a:p>
        </p:txBody>
      </p:sp>
      <p:sp>
        <p:nvSpPr>
          <p:cNvPr id="6201" name="Text Box 71"/>
          <p:cNvSpPr txBox="1">
            <a:spLocks noChangeArrowheads="1"/>
          </p:cNvSpPr>
          <p:nvPr/>
        </p:nvSpPr>
        <p:spPr bwMode="auto">
          <a:xfrm>
            <a:off x="5622925" y="5137150"/>
            <a:ext cx="327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0</a:t>
            </a:r>
          </a:p>
        </p:txBody>
      </p:sp>
      <p:sp>
        <p:nvSpPr>
          <p:cNvPr id="4" name="Footer Placeholder 3">
            <a:extLst>
              <a:ext uri="{FF2B5EF4-FFF2-40B4-BE49-F238E27FC236}">
                <a16:creationId xmlns:a16="http://schemas.microsoft.com/office/drawing/2014/main" id="{B30D8663-E4BD-4E49-B79F-564412EFF0FA}"/>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4E9E4BCD-4413-4130-BB14-4B70803CA87B}"/>
              </a:ext>
            </a:extLst>
          </p:cNvPr>
          <p:cNvSpPr>
            <a:spLocks noGrp="1"/>
          </p:cNvSpPr>
          <p:nvPr>
            <p:ph type="sldNum" sz="quarter" idx="12"/>
          </p:nvPr>
        </p:nvSpPr>
        <p:spPr/>
        <p:txBody>
          <a:bodyPr/>
          <a:lstStyle/>
          <a:p>
            <a:fld id="{65CE2D6C-B8FF-4830-ACC3-164BA4934954}" type="slidenum">
              <a:rPr lang="en-US" altLang="en-US" smtClean="0"/>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279" y="240241"/>
            <a:ext cx="8644546" cy="524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9066212" y="5867400"/>
            <a:ext cx="341472" cy="258764"/>
          </a:xfrm>
        </p:spPr>
        <p:txBody>
          <a:bodyPr>
            <a:normAutofit fontScale="40000" lnSpcReduction="20000"/>
          </a:bodyPr>
          <a:lstStyle/>
          <a:p>
            <a:r>
              <a:rPr lang="en-US" dirty="0"/>
              <a:t> </a:t>
            </a:r>
          </a:p>
        </p:txBody>
      </p:sp>
      <p:sp>
        <p:nvSpPr>
          <p:cNvPr id="6" name="TextBox 5"/>
          <p:cNvSpPr txBox="1"/>
          <p:nvPr/>
        </p:nvSpPr>
        <p:spPr>
          <a:xfrm>
            <a:off x="195453" y="424907"/>
            <a:ext cx="1133644" cy="1200329"/>
          </a:xfrm>
          <a:prstGeom prst="rect">
            <a:avLst/>
          </a:prstGeom>
          <a:noFill/>
        </p:spPr>
        <p:txBody>
          <a:bodyPr wrap="none" rtlCol="0">
            <a:spAutoFit/>
          </a:bodyPr>
          <a:lstStyle/>
          <a:p>
            <a:r>
              <a:rPr lang="en-US" dirty="0"/>
              <a:t>Sound </a:t>
            </a:r>
          </a:p>
          <a:p>
            <a:r>
              <a:rPr lang="en-US" dirty="0"/>
              <a:t>Source</a:t>
            </a:r>
          </a:p>
          <a:p>
            <a:r>
              <a:rPr lang="en-US" dirty="0"/>
              <a:t>In time </a:t>
            </a:r>
          </a:p>
          <a:p>
            <a:r>
              <a:rPr lang="en-US" dirty="0"/>
              <a:t>samples</a:t>
            </a:r>
          </a:p>
        </p:txBody>
      </p:sp>
      <p:sp>
        <p:nvSpPr>
          <p:cNvPr id="8" name="TextBox 7"/>
          <p:cNvSpPr txBox="1"/>
          <p:nvPr/>
        </p:nvSpPr>
        <p:spPr>
          <a:xfrm>
            <a:off x="0" y="1828800"/>
            <a:ext cx="1550937" cy="923330"/>
          </a:xfrm>
          <a:prstGeom prst="rect">
            <a:avLst/>
          </a:prstGeom>
          <a:noFill/>
        </p:spPr>
        <p:txBody>
          <a:bodyPr wrap="none" rtlCol="0">
            <a:spAutoFit/>
          </a:bodyPr>
          <a:lstStyle/>
          <a:p>
            <a:r>
              <a:rPr lang="en-US" dirty="0"/>
              <a:t>1=Voice</a:t>
            </a:r>
          </a:p>
          <a:p>
            <a:r>
              <a:rPr lang="en-US" dirty="0"/>
              <a:t> or </a:t>
            </a:r>
          </a:p>
          <a:p>
            <a:r>
              <a:rPr lang="en-US" dirty="0"/>
              <a:t>0=unvoiced</a:t>
            </a:r>
          </a:p>
        </p:txBody>
      </p:sp>
      <p:sp>
        <p:nvSpPr>
          <p:cNvPr id="9" name="TextBox 8"/>
          <p:cNvSpPr txBox="1"/>
          <p:nvPr/>
        </p:nvSpPr>
        <p:spPr>
          <a:xfrm>
            <a:off x="13011" y="3048000"/>
            <a:ext cx="1383712" cy="923330"/>
          </a:xfrm>
          <a:prstGeom prst="rect">
            <a:avLst/>
          </a:prstGeom>
          <a:noFill/>
        </p:spPr>
        <p:txBody>
          <a:bodyPr wrap="none" rtlCol="0">
            <a:spAutoFit/>
          </a:bodyPr>
          <a:lstStyle/>
          <a:p>
            <a:r>
              <a:rPr lang="en-US" dirty="0"/>
              <a:t>Pitch </a:t>
            </a:r>
          </a:p>
          <a:p>
            <a:r>
              <a:rPr lang="en-US" dirty="0"/>
              <a:t>Frequency</a:t>
            </a:r>
          </a:p>
          <a:p>
            <a:r>
              <a:rPr lang="en-US" dirty="0"/>
              <a:t>In Hz</a:t>
            </a:r>
          </a:p>
        </p:txBody>
      </p:sp>
      <p:sp>
        <p:nvSpPr>
          <p:cNvPr id="10" name="TextBox 9"/>
          <p:cNvSpPr txBox="1"/>
          <p:nvPr/>
        </p:nvSpPr>
        <p:spPr>
          <a:xfrm>
            <a:off x="109732" y="4539734"/>
            <a:ext cx="992579" cy="369332"/>
          </a:xfrm>
          <a:prstGeom prst="rect">
            <a:avLst/>
          </a:prstGeom>
          <a:noFill/>
        </p:spPr>
        <p:txBody>
          <a:bodyPr wrap="none" rtlCol="0">
            <a:spAutoFit/>
          </a:bodyPr>
          <a:lstStyle/>
          <a:p>
            <a:r>
              <a:rPr lang="en-US" dirty="0"/>
              <a:t>Energy</a:t>
            </a:r>
          </a:p>
        </p:txBody>
      </p:sp>
      <p:sp>
        <p:nvSpPr>
          <p:cNvPr id="7" name="Rectangle 6"/>
          <p:cNvSpPr/>
          <p:nvPr/>
        </p:nvSpPr>
        <p:spPr>
          <a:xfrm>
            <a:off x="2436812" y="5715000"/>
            <a:ext cx="6858000" cy="646331"/>
          </a:xfrm>
          <a:prstGeom prst="rect">
            <a:avLst/>
          </a:prstGeom>
        </p:spPr>
        <p:txBody>
          <a:bodyPr wrap="square">
            <a:spAutoFit/>
          </a:bodyPr>
          <a:lstStyle/>
          <a:p>
            <a:r>
              <a:rPr lang="en-US" dirty="0"/>
              <a:t>Demo video: Sound recorder and reconstructed using LPC  </a:t>
            </a:r>
            <a:r>
              <a:rPr lang="en-US" dirty="0">
                <a:hlinkClick r:id="rId3"/>
              </a:rPr>
              <a:t>https://youtu.be/KpmvGju_WcM</a:t>
            </a:r>
            <a:endParaRPr lang="en-US" dirty="0"/>
          </a:p>
        </p:txBody>
      </p:sp>
      <p:sp>
        <p:nvSpPr>
          <p:cNvPr id="11" name="TextBox 10"/>
          <p:cNvSpPr txBox="1"/>
          <p:nvPr/>
        </p:nvSpPr>
        <p:spPr>
          <a:xfrm>
            <a:off x="1979612" y="55575"/>
            <a:ext cx="7366119" cy="369332"/>
          </a:xfrm>
          <a:prstGeom prst="rect">
            <a:avLst/>
          </a:prstGeom>
          <a:noFill/>
        </p:spPr>
        <p:txBody>
          <a:bodyPr wrap="none" rtlCol="0">
            <a:spAutoFit/>
          </a:bodyPr>
          <a:lstStyle/>
          <a:p>
            <a:r>
              <a:rPr lang="en-US" dirty="0"/>
              <a:t>1       2       3       4        5       6         7         8      9       10</a:t>
            </a:r>
          </a:p>
        </p:txBody>
      </p:sp>
      <p:sp>
        <p:nvSpPr>
          <p:cNvPr id="12" name="Footer Placeholder 11">
            <a:extLst>
              <a:ext uri="{FF2B5EF4-FFF2-40B4-BE49-F238E27FC236}">
                <a16:creationId xmlns:a16="http://schemas.microsoft.com/office/drawing/2014/main" id="{C1B97F30-E956-4699-9057-66F1DCABCF31}"/>
              </a:ext>
            </a:extLst>
          </p:cNvPr>
          <p:cNvSpPr>
            <a:spLocks noGrp="1"/>
          </p:cNvSpPr>
          <p:nvPr>
            <p:ph type="ftr" sz="quarter" idx="11"/>
          </p:nvPr>
        </p:nvSpPr>
        <p:spPr/>
        <p:txBody>
          <a:bodyPr/>
          <a:lstStyle/>
          <a:p>
            <a:pPr>
              <a:defRPr/>
            </a:pPr>
            <a:r>
              <a:rPr lang="en-US" altLang="zh-CN"/>
              <a:t>Feature extraction, v.230913a</a:t>
            </a:r>
          </a:p>
        </p:txBody>
      </p:sp>
      <p:sp>
        <p:nvSpPr>
          <p:cNvPr id="13" name="Slide Number Placeholder 12">
            <a:extLst>
              <a:ext uri="{FF2B5EF4-FFF2-40B4-BE49-F238E27FC236}">
                <a16:creationId xmlns:a16="http://schemas.microsoft.com/office/drawing/2014/main" id="{2DBA852A-FD8A-4FAB-8D67-754D230AD00C}"/>
              </a:ext>
            </a:extLst>
          </p:cNvPr>
          <p:cNvSpPr>
            <a:spLocks noGrp="1"/>
          </p:cNvSpPr>
          <p:nvPr>
            <p:ph type="sldNum" sz="quarter" idx="12"/>
          </p:nvPr>
        </p:nvSpPr>
        <p:spPr/>
        <p:txBody>
          <a:bodyPr/>
          <a:lstStyle/>
          <a:p>
            <a:fld id="{65CE2D6C-B8FF-4830-ACC3-164BA4934954}" type="slidenum">
              <a:rPr lang="en-US" altLang="en-US" smtClean="0"/>
              <a:pPr/>
              <a:t>40</a:t>
            </a:fld>
            <a:endParaRPr lang="en-US" altLang="en-US"/>
          </a:p>
        </p:txBody>
      </p:sp>
    </p:spTree>
    <p:extLst>
      <p:ext uri="{BB962C8B-B14F-4D97-AF65-F5344CB8AC3E}">
        <p14:creationId xmlns:p14="http://schemas.microsoft.com/office/powerpoint/2010/main" val="843835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p:txBody>
          <a:bodyPr/>
          <a:lstStyle/>
          <a:p>
            <a:pPr eaLnBrk="1" hangingPunct="1"/>
            <a:r>
              <a:rPr lang="en-US" altLang="en-US" dirty="0"/>
              <a:t>(D) </a:t>
            </a:r>
            <a:r>
              <a:rPr lang="en-US" altLang="en-US" dirty="0" err="1"/>
              <a:t>Cepstrum</a:t>
            </a:r>
            <a:endParaRPr lang="en-US" altLang="en-US" dirty="0"/>
          </a:p>
        </p:txBody>
      </p:sp>
      <p:sp>
        <p:nvSpPr>
          <p:cNvPr id="38917" name="Rectangle 5"/>
          <p:cNvSpPr>
            <a:spLocks noGrp="1" noChangeArrowheads="1"/>
          </p:cNvSpPr>
          <p:nvPr>
            <p:ph type="subTitle" idx="1"/>
          </p:nvPr>
        </p:nvSpPr>
        <p:spPr>
          <a:xfrm>
            <a:off x="1485900" y="3270250"/>
            <a:ext cx="7656513" cy="3587750"/>
          </a:xfrm>
        </p:spPr>
        <p:txBody>
          <a:bodyPr/>
          <a:lstStyle/>
          <a:p>
            <a:pPr algn="l" eaLnBrk="1" hangingPunct="1"/>
            <a:r>
              <a:rPr lang="en-US" altLang="en-US" sz="2400" dirty="0"/>
              <a:t>A new word by reversing the first 4 letters of spectrum </a:t>
            </a:r>
            <a:r>
              <a:rPr lang="en-US" altLang="en-US" sz="2400" dirty="0">
                <a:sym typeface="Wingdings" pitchFamily="2" charset="2"/>
              </a:rPr>
              <a:t> </a:t>
            </a:r>
            <a:r>
              <a:rPr lang="en-US" altLang="en-US" sz="2400" dirty="0" err="1">
                <a:sym typeface="Wingdings" pitchFamily="2" charset="2"/>
              </a:rPr>
              <a:t>cepstrum</a:t>
            </a:r>
            <a:r>
              <a:rPr lang="en-US" altLang="en-US" sz="2400" dirty="0">
                <a:sym typeface="Wingdings" pitchFamily="2" charset="2"/>
              </a:rPr>
              <a:t>.</a:t>
            </a:r>
          </a:p>
          <a:p>
            <a:pPr algn="l" eaLnBrk="1" hangingPunct="1"/>
            <a:r>
              <a:rPr lang="en-US" altLang="en-US" sz="2400" dirty="0"/>
              <a:t>It is the spectrum of a spectrum of a signal</a:t>
            </a:r>
          </a:p>
          <a:p>
            <a:pPr algn="l" eaLnBrk="1" hangingPunct="1"/>
            <a:r>
              <a:rPr lang="en-US" altLang="en-US" sz="2400" dirty="0"/>
              <a:t>MFCC (</a:t>
            </a:r>
            <a:r>
              <a:rPr lang="en-US" altLang="en-US" sz="2400" b="1" dirty="0"/>
              <a:t>Mel-frequency </a:t>
            </a:r>
            <a:r>
              <a:rPr lang="en-US" altLang="en-US" sz="2400" b="1" dirty="0" err="1"/>
              <a:t>cepstrum</a:t>
            </a:r>
            <a:r>
              <a:rPr lang="en-US" altLang="en-US" sz="2400" dirty="0"/>
              <a:t>) is the most popular audio signal representation method nowadays</a:t>
            </a:r>
          </a:p>
          <a:p>
            <a:pPr eaLnBrk="1" hangingPunct="1"/>
            <a:endParaRPr lang="en-US" altLang="en-US" dirty="0"/>
          </a:p>
        </p:txBody>
      </p:sp>
      <p:sp>
        <p:nvSpPr>
          <p:cNvPr id="4" name="Footer Placeholder 3">
            <a:extLst>
              <a:ext uri="{FF2B5EF4-FFF2-40B4-BE49-F238E27FC236}">
                <a16:creationId xmlns:a16="http://schemas.microsoft.com/office/drawing/2014/main" id="{A86BDB85-3622-424D-9ECB-65108729B68D}"/>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534A6EEB-779D-470B-A0F4-F505932DE3CC}"/>
              </a:ext>
            </a:extLst>
          </p:cNvPr>
          <p:cNvSpPr>
            <a:spLocks noGrp="1"/>
          </p:cNvSpPr>
          <p:nvPr>
            <p:ph type="sldNum" sz="quarter" idx="12"/>
          </p:nvPr>
        </p:nvSpPr>
        <p:spPr/>
        <p:txBody>
          <a:bodyPr/>
          <a:lstStyle/>
          <a:p>
            <a:fld id="{FAA8FF96-867F-4EE8-8394-585EE08E236B}" type="slidenum">
              <a:rPr lang="en-US" altLang="en-US" smtClean="0"/>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fontScale="90000"/>
          </a:bodyPr>
          <a:lstStyle/>
          <a:p>
            <a:pPr eaLnBrk="1" hangingPunct="1"/>
            <a:r>
              <a:rPr lang="en-US" altLang="zh-CN" sz="4000" dirty="0">
                <a:ea typeface="SimSun" pitchFamily="2" charset="-122"/>
              </a:rPr>
              <a:t>Glottis and </a:t>
            </a:r>
            <a:r>
              <a:rPr lang="en-US" altLang="zh-CN" sz="4000" dirty="0" err="1">
                <a:ea typeface="SimSun" pitchFamily="2" charset="-122"/>
              </a:rPr>
              <a:t>cepstrum</a:t>
            </a:r>
            <a:br>
              <a:rPr lang="en-US" altLang="zh-CN" sz="4000" dirty="0">
                <a:ea typeface="SimSun" pitchFamily="2" charset="-122"/>
              </a:rPr>
            </a:br>
            <a:r>
              <a:rPr lang="en-US" altLang="zh-TW" sz="3600" dirty="0">
                <a:ea typeface="新細明體" pitchFamily="18" charset="-120"/>
              </a:rPr>
              <a:t>Speech wave (X(m))= Excitation (E(m)) . Filter (H(m))</a:t>
            </a:r>
            <a:endParaRPr lang="en-US" altLang="en-US" sz="3600" dirty="0">
              <a:ea typeface="新細明體" pitchFamily="18" charset="-120"/>
            </a:endParaRPr>
          </a:p>
        </p:txBody>
      </p:sp>
      <p:sp>
        <p:nvSpPr>
          <p:cNvPr id="39941" name="Rectangle 3"/>
          <p:cNvSpPr>
            <a:spLocks noGrp="1" noChangeArrowheads="1"/>
          </p:cNvSpPr>
          <p:nvPr>
            <p:ph idx="1"/>
          </p:nvPr>
        </p:nvSpPr>
        <p:spPr>
          <a:xfrm>
            <a:off x="531813" y="1600200"/>
            <a:ext cx="8912225" cy="4530725"/>
          </a:xfrm>
        </p:spPr>
        <p:txBody>
          <a:bodyPr/>
          <a:lstStyle/>
          <a:p>
            <a:pPr eaLnBrk="1" hangingPunct="1"/>
            <a:r>
              <a:rPr lang="en-US" altLang="zh-CN">
                <a:ea typeface="SimSun" pitchFamily="2" charset="-122"/>
              </a:rPr>
              <a:t> </a:t>
            </a:r>
            <a:endParaRPr lang="en-US" altLang="en-US"/>
          </a:p>
        </p:txBody>
      </p:sp>
      <p:sp>
        <p:nvSpPr>
          <p:cNvPr id="39942" name="Text Box 6"/>
          <p:cNvSpPr txBox="1">
            <a:spLocks noChangeArrowheads="1"/>
          </p:cNvSpPr>
          <p:nvPr/>
        </p:nvSpPr>
        <p:spPr bwMode="auto">
          <a:xfrm>
            <a:off x="1293813" y="5943600"/>
            <a:ext cx="7515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http://home.hib.no/al/engelsk/seksjon/SOFF-MASTER/ill061.gif</a:t>
            </a:r>
          </a:p>
        </p:txBody>
      </p:sp>
      <p:sp>
        <p:nvSpPr>
          <p:cNvPr id="39943" name="Text Box 7"/>
          <p:cNvSpPr txBox="1">
            <a:spLocks noChangeArrowheads="1"/>
          </p:cNvSpPr>
          <p:nvPr/>
        </p:nvSpPr>
        <p:spPr bwMode="auto">
          <a:xfrm>
            <a:off x="3896519" y="1563687"/>
            <a:ext cx="1447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 </a:t>
            </a:r>
            <a:r>
              <a:rPr lang="en-US" altLang="zh-CN" sz="2400" b="1" dirty="0">
                <a:ea typeface="SimSun" pitchFamily="2" charset="-122"/>
              </a:rPr>
              <a:t>[H(m)]</a:t>
            </a:r>
          </a:p>
          <a:p>
            <a:pPr>
              <a:spcBef>
                <a:spcPct val="0"/>
              </a:spcBef>
              <a:buClrTx/>
              <a:buSzTx/>
              <a:buFontTx/>
              <a:buNone/>
            </a:pPr>
            <a:r>
              <a:rPr lang="en-US" altLang="zh-CN" sz="1800" dirty="0">
                <a:ea typeface="SimSun" pitchFamily="2" charset="-122"/>
              </a:rPr>
              <a:t>(</a:t>
            </a:r>
            <a:r>
              <a:rPr lang="en-US" altLang="zh-CN" sz="1800" u="sng" dirty="0">
                <a:ea typeface="SimSun" pitchFamily="2" charset="-122"/>
              </a:rPr>
              <a:t>Vocal tract filter</a:t>
            </a:r>
            <a:r>
              <a:rPr lang="en-US" altLang="zh-CN" sz="1800" dirty="0">
                <a:ea typeface="SimSun" pitchFamily="2" charset="-122"/>
              </a:rPr>
              <a:t>)</a:t>
            </a:r>
            <a:endParaRPr lang="en-US" altLang="en-US" sz="1800" dirty="0"/>
          </a:p>
        </p:txBody>
      </p:sp>
      <p:sp>
        <p:nvSpPr>
          <p:cNvPr id="39944" name="Line 8"/>
          <p:cNvSpPr>
            <a:spLocks noChangeShapeType="1"/>
          </p:cNvSpPr>
          <p:nvPr/>
        </p:nvSpPr>
        <p:spPr bwMode="auto">
          <a:xfrm flipH="1">
            <a:off x="3046413" y="2209800"/>
            <a:ext cx="533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5" name="Line 9"/>
          <p:cNvSpPr>
            <a:spLocks noChangeShapeType="1"/>
          </p:cNvSpPr>
          <p:nvPr/>
        </p:nvSpPr>
        <p:spPr bwMode="auto">
          <a:xfrm flipH="1">
            <a:off x="5637213" y="2209800"/>
            <a:ext cx="533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Text Box 10"/>
          <p:cNvSpPr txBox="1">
            <a:spLocks noChangeArrowheads="1"/>
          </p:cNvSpPr>
          <p:nvPr/>
        </p:nvSpPr>
        <p:spPr bwMode="auto">
          <a:xfrm>
            <a:off x="1065213" y="1752600"/>
            <a:ext cx="244951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Output</a:t>
            </a:r>
          </a:p>
          <a:p>
            <a:pPr>
              <a:spcBef>
                <a:spcPct val="0"/>
              </a:spcBef>
              <a:buClrTx/>
              <a:buSzTx/>
              <a:buFontTx/>
              <a:buNone/>
            </a:pPr>
            <a:r>
              <a:rPr lang="en-US" altLang="zh-CN" sz="1800" dirty="0">
                <a:ea typeface="SimSun" pitchFamily="2" charset="-122"/>
              </a:rPr>
              <a:t>So voice has a</a:t>
            </a:r>
          </a:p>
          <a:p>
            <a:pPr>
              <a:spcBef>
                <a:spcPct val="0"/>
              </a:spcBef>
              <a:buClrTx/>
              <a:buSzTx/>
              <a:buFontTx/>
              <a:buNone/>
            </a:pPr>
            <a:r>
              <a:rPr lang="en-US" altLang="zh-CN" sz="1800" dirty="0">
                <a:ea typeface="SimSun" pitchFamily="2" charset="-122"/>
              </a:rPr>
              <a:t>strong glottis </a:t>
            </a:r>
          </a:p>
          <a:p>
            <a:pPr>
              <a:spcBef>
                <a:spcPct val="0"/>
              </a:spcBef>
              <a:buClrTx/>
              <a:buSzTx/>
              <a:buFontTx/>
              <a:buNone/>
            </a:pPr>
            <a:r>
              <a:rPr lang="en-US" altLang="zh-CN" sz="1800" dirty="0">
                <a:ea typeface="SimSun" pitchFamily="2" charset="-122"/>
              </a:rPr>
              <a:t>Excitation,</a:t>
            </a:r>
          </a:p>
          <a:p>
            <a:pPr>
              <a:spcBef>
                <a:spcPct val="0"/>
              </a:spcBef>
              <a:buClrTx/>
              <a:buSzTx/>
              <a:buFontTx/>
              <a:buNone/>
            </a:pPr>
            <a:r>
              <a:rPr lang="en-US" altLang="zh-CN" sz="1800" dirty="0">
                <a:ea typeface="SimSun" pitchFamily="2" charset="-122"/>
              </a:rPr>
              <a:t>X(m) is in Frequency domain content</a:t>
            </a:r>
          </a:p>
          <a:p>
            <a:pPr>
              <a:spcBef>
                <a:spcPct val="0"/>
              </a:spcBef>
              <a:buClrTx/>
              <a:buSzTx/>
              <a:buFontTx/>
              <a:buNone/>
            </a:pPr>
            <a:endParaRPr lang="en-US" altLang="zh-CN" sz="1800" dirty="0">
              <a:ea typeface="SimSun" pitchFamily="2" charset="-122"/>
            </a:endParaRPr>
          </a:p>
          <a:p>
            <a:pPr>
              <a:spcBef>
                <a:spcPct val="0"/>
              </a:spcBef>
              <a:buClrTx/>
              <a:buSzTx/>
              <a:buFontTx/>
              <a:buNone/>
            </a:pPr>
            <a:r>
              <a:rPr lang="en-US" altLang="zh-CN" sz="1800" dirty="0">
                <a:ea typeface="SimSun" pitchFamily="2" charset="-122"/>
              </a:rPr>
              <a:t>In </a:t>
            </a:r>
            <a:r>
              <a:rPr lang="en-US" altLang="zh-CN" sz="1800" dirty="0" err="1">
                <a:ea typeface="SimSun" pitchFamily="2" charset="-122"/>
              </a:rPr>
              <a:t>Ceptsrum</a:t>
            </a:r>
            <a:r>
              <a:rPr lang="en-US" altLang="zh-CN" sz="1800" dirty="0">
                <a:ea typeface="SimSun" pitchFamily="2" charset="-122"/>
              </a:rPr>
              <a:t> </a:t>
            </a:r>
          </a:p>
          <a:p>
            <a:pPr>
              <a:spcBef>
                <a:spcPct val="0"/>
              </a:spcBef>
              <a:buClrTx/>
              <a:buSzTx/>
              <a:buFontTx/>
              <a:buNone/>
            </a:pPr>
            <a:r>
              <a:rPr lang="en-US" altLang="zh-CN" sz="1800" dirty="0">
                <a:ea typeface="SimSun" pitchFamily="2" charset="-122"/>
              </a:rPr>
              <a:t>We can easily identify and </a:t>
            </a:r>
          </a:p>
          <a:p>
            <a:pPr>
              <a:spcBef>
                <a:spcPct val="0"/>
              </a:spcBef>
              <a:buClrTx/>
              <a:buSzTx/>
              <a:buFontTx/>
              <a:buNone/>
            </a:pPr>
            <a:r>
              <a:rPr lang="en-US" altLang="zh-CN" sz="1800" dirty="0">
                <a:ea typeface="SimSun" pitchFamily="2" charset="-122"/>
              </a:rPr>
              <a:t>remove the glottal excitation</a:t>
            </a:r>
          </a:p>
          <a:p>
            <a:pPr>
              <a:spcBef>
                <a:spcPct val="0"/>
              </a:spcBef>
              <a:buClrTx/>
              <a:buSzTx/>
              <a:buFontTx/>
              <a:buNone/>
            </a:pPr>
            <a:endParaRPr lang="en-US" altLang="en-US" sz="1800" dirty="0"/>
          </a:p>
        </p:txBody>
      </p:sp>
      <p:pic>
        <p:nvPicPr>
          <p:cNvPr id="39947" name="Picture 12" descr="http://home.hib.no/al/engelsk/seksjon/SOFF-MASTER/ill0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3124200"/>
            <a:ext cx="26908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Freeform 13"/>
          <p:cNvSpPr>
            <a:spLocks/>
          </p:cNvSpPr>
          <p:nvPr/>
        </p:nvSpPr>
        <p:spPr bwMode="auto">
          <a:xfrm>
            <a:off x="6932613" y="1981200"/>
            <a:ext cx="609600" cy="457200"/>
          </a:xfrm>
          <a:custGeom>
            <a:avLst/>
            <a:gdLst>
              <a:gd name="T0" fmla="*/ 0 w 384"/>
              <a:gd name="T1" fmla="*/ 2147483647 h 288"/>
              <a:gd name="T2" fmla="*/ 2147483647 w 384"/>
              <a:gd name="T3" fmla="*/ 0 h 288"/>
              <a:gd name="T4" fmla="*/ 2147483647 w 384"/>
              <a:gd name="T5" fmla="*/ 2147483647 h 288"/>
              <a:gd name="T6" fmla="*/ 0 60000 65536"/>
              <a:gd name="T7" fmla="*/ 0 60000 65536"/>
              <a:gd name="T8" fmla="*/ 0 60000 65536"/>
            </a:gdLst>
            <a:ahLst/>
            <a:cxnLst>
              <a:cxn ang="T6">
                <a:pos x="T0" y="T1"/>
              </a:cxn>
              <a:cxn ang="T7">
                <a:pos x="T2" y="T3"/>
              </a:cxn>
              <a:cxn ang="T8">
                <a:pos x="T4" y="T5"/>
              </a:cxn>
            </a:cxnLst>
            <a:rect l="0" t="0" r="r" b="b"/>
            <a:pathLst>
              <a:path w="384" h="288">
                <a:moveTo>
                  <a:pt x="0" y="288"/>
                </a:moveTo>
                <a:cubicBezTo>
                  <a:pt x="16" y="144"/>
                  <a:pt x="32" y="0"/>
                  <a:pt x="96" y="0"/>
                </a:cubicBezTo>
                <a:cubicBezTo>
                  <a:pt x="160" y="0"/>
                  <a:pt x="272" y="144"/>
                  <a:pt x="384" y="288"/>
                </a:cubicBezTo>
              </a:path>
            </a:pathLst>
          </a:custGeom>
          <a:noFill/>
          <a:ln w="1270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Line 14"/>
          <p:cNvSpPr>
            <a:spLocks noChangeShapeType="1"/>
          </p:cNvSpPr>
          <p:nvPr/>
        </p:nvSpPr>
        <p:spPr bwMode="auto">
          <a:xfrm>
            <a:off x="7542213" y="2438400"/>
            <a:ext cx="304800"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0" name="Freeform 15"/>
          <p:cNvSpPr>
            <a:spLocks/>
          </p:cNvSpPr>
          <p:nvPr/>
        </p:nvSpPr>
        <p:spPr bwMode="auto">
          <a:xfrm>
            <a:off x="7847013" y="1981200"/>
            <a:ext cx="609600" cy="457200"/>
          </a:xfrm>
          <a:custGeom>
            <a:avLst/>
            <a:gdLst>
              <a:gd name="T0" fmla="*/ 0 w 384"/>
              <a:gd name="T1" fmla="*/ 2147483647 h 288"/>
              <a:gd name="T2" fmla="*/ 2147483647 w 384"/>
              <a:gd name="T3" fmla="*/ 0 h 288"/>
              <a:gd name="T4" fmla="*/ 2147483647 w 384"/>
              <a:gd name="T5" fmla="*/ 2147483647 h 288"/>
              <a:gd name="T6" fmla="*/ 0 60000 65536"/>
              <a:gd name="T7" fmla="*/ 0 60000 65536"/>
              <a:gd name="T8" fmla="*/ 0 60000 65536"/>
            </a:gdLst>
            <a:ahLst/>
            <a:cxnLst>
              <a:cxn ang="T6">
                <a:pos x="T0" y="T1"/>
              </a:cxn>
              <a:cxn ang="T7">
                <a:pos x="T2" y="T3"/>
              </a:cxn>
              <a:cxn ang="T8">
                <a:pos x="T4" y="T5"/>
              </a:cxn>
            </a:cxnLst>
            <a:rect l="0" t="0" r="r" b="b"/>
            <a:pathLst>
              <a:path w="384" h="288">
                <a:moveTo>
                  <a:pt x="0" y="288"/>
                </a:moveTo>
                <a:cubicBezTo>
                  <a:pt x="16" y="144"/>
                  <a:pt x="32" y="0"/>
                  <a:pt x="96" y="0"/>
                </a:cubicBezTo>
                <a:cubicBezTo>
                  <a:pt x="160" y="0"/>
                  <a:pt x="272" y="144"/>
                  <a:pt x="384" y="288"/>
                </a:cubicBezTo>
              </a:path>
            </a:pathLst>
          </a:custGeom>
          <a:noFill/>
          <a:ln w="1270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1" name="Line 16"/>
          <p:cNvSpPr>
            <a:spLocks noChangeShapeType="1"/>
          </p:cNvSpPr>
          <p:nvPr/>
        </p:nvSpPr>
        <p:spPr bwMode="auto">
          <a:xfrm>
            <a:off x="8456613" y="2438400"/>
            <a:ext cx="304800"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Line 17"/>
          <p:cNvSpPr>
            <a:spLocks noChangeShapeType="1"/>
          </p:cNvSpPr>
          <p:nvPr/>
        </p:nvSpPr>
        <p:spPr bwMode="auto">
          <a:xfrm>
            <a:off x="6704013" y="2438400"/>
            <a:ext cx="228600"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3" name="Text Box 18"/>
          <p:cNvSpPr txBox="1">
            <a:spLocks noChangeArrowheads="1"/>
          </p:cNvSpPr>
          <p:nvPr/>
        </p:nvSpPr>
        <p:spPr bwMode="auto">
          <a:xfrm>
            <a:off x="7161213" y="3048000"/>
            <a:ext cx="21431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u="sng">
                <a:ea typeface="SimSun" pitchFamily="2" charset="-122"/>
              </a:rPr>
              <a:t>Glottal excitation</a:t>
            </a:r>
          </a:p>
          <a:p>
            <a:pPr>
              <a:spcBef>
                <a:spcPct val="0"/>
              </a:spcBef>
              <a:buClrTx/>
              <a:buSzTx/>
              <a:buFontTx/>
              <a:buNone/>
            </a:pPr>
            <a:r>
              <a:rPr lang="en-US" altLang="zh-CN" sz="1800">
                <a:ea typeface="SimSun" pitchFamily="2" charset="-122"/>
              </a:rPr>
              <a:t>From</a:t>
            </a:r>
          </a:p>
          <a:p>
            <a:pPr>
              <a:spcBef>
                <a:spcPct val="0"/>
              </a:spcBef>
              <a:buClrTx/>
              <a:buSzTx/>
              <a:buFontTx/>
              <a:buNone/>
            </a:pPr>
            <a:r>
              <a:rPr lang="en-US" altLang="zh-CN" sz="1800">
                <a:ea typeface="SimSun" pitchFamily="2" charset="-122"/>
              </a:rPr>
              <a:t>Vocal cords</a:t>
            </a:r>
          </a:p>
          <a:p>
            <a:pPr>
              <a:spcBef>
                <a:spcPct val="0"/>
              </a:spcBef>
              <a:buClrTx/>
              <a:buSzTx/>
              <a:buFontTx/>
              <a:buNone/>
            </a:pPr>
            <a:r>
              <a:rPr lang="en-US" altLang="zh-CN" sz="1800">
                <a:ea typeface="SimSun" pitchFamily="2" charset="-122"/>
              </a:rPr>
              <a:t>(Glottis)</a:t>
            </a:r>
            <a:endParaRPr lang="en-US" altLang="en-US" sz="1800"/>
          </a:p>
        </p:txBody>
      </p:sp>
      <p:sp>
        <p:nvSpPr>
          <p:cNvPr id="39954" name="Line 19"/>
          <p:cNvSpPr>
            <a:spLocks noChangeShapeType="1"/>
          </p:cNvSpPr>
          <p:nvPr/>
        </p:nvSpPr>
        <p:spPr bwMode="auto">
          <a:xfrm flipH="1">
            <a:off x="5789613" y="2667000"/>
            <a:ext cx="1143000" cy="2362200"/>
          </a:xfrm>
          <a:prstGeom prst="line">
            <a:avLst/>
          </a:prstGeom>
          <a:noFill/>
          <a:ln w="127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5" name="Freeform 23"/>
          <p:cNvSpPr>
            <a:spLocks/>
          </p:cNvSpPr>
          <p:nvPr/>
        </p:nvSpPr>
        <p:spPr bwMode="auto">
          <a:xfrm>
            <a:off x="3579813" y="1524000"/>
            <a:ext cx="1981200" cy="1524000"/>
          </a:xfrm>
          <a:custGeom>
            <a:avLst/>
            <a:gdLst>
              <a:gd name="T0" fmla="*/ 0 w 1248"/>
              <a:gd name="T1" fmla="*/ 2147483647 h 960"/>
              <a:gd name="T2" fmla="*/ 0 w 1248"/>
              <a:gd name="T3" fmla="*/ 2147483647 h 960"/>
              <a:gd name="T4" fmla="*/ 2147483647 w 1248"/>
              <a:gd name="T5" fmla="*/ 2147483647 h 960"/>
              <a:gd name="T6" fmla="*/ 2147483647 w 1248"/>
              <a:gd name="T7" fmla="*/ 2147483647 h 960"/>
              <a:gd name="T8" fmla="*/ 2147483647 w 1248"/>
              <a:gd name="T9" fmla="*/ 2147483647 h 960"/>
              <a:gd name="T10" fmla="*/ 2147483647 w 1248"/>
              <a:gd name="T11" fmla="*/ 0 h 960"/>
              <a:gd name="T12" fmla="*/ 2147483647 w 1248"/>
              <a:gd name="T13" fmla="*/ 0 h 960"/>
              <a:gd name="T14" fmla="*/ 2147483647 w 1248"/>
              <a:gd name="T15" fmla="*/ 2147483647 h 960"/>
              <a:gd name="T16" fmla="*/ 2147483647 w 1248"/>
              <a:gd name="T17" fmla="*/ 2147483647 h 960"/>
              <a:gd name="T18" fmla="*/ 2147483647 w 1248"/>
              <a:gd name="T19" fmla="*/ 2147483647 h 960"/>
              <a:gd name="T20" fmla="*/ 2147483647 w 1248"/>
              <a:gd name="T21" fmla="*/ 2147483647 h 960"/>
              <a:gd name="T22" fmla="*/ 2147483647 w 1248"/>
              <a:gd name="T23" fmla="*/ 2147483647 h 960"/>
              <a:gd name="T24" fmla="*/ 2147483647 w 1248"/>
              <a:gd name="T25" fmla="*/ 2147483647 h 960"/>
              <a:gd name="T26" fmla="*/ 2147483647 w 1248"/>
              <a:gd name="T27" fmla="*/ 2147483647 h 960"/>
              <a:gd name="T28" fmla="*/ 2147483647 w 1248"/>
              <a:gd name="T29" fmla="*/ 2147483647 h 960"/>
              <a:gd name="T30" fmla="*/ 2147483647 w 1248"/>
              <a:gd name="T31" fmla="*/ 2147483647 h 960"/>
              <a:gd name="T32" fmla="*/ 2147483647 w 1248"/>
              <a:gd name="T33" fmla="*/ 2147483647 h 960"/>
              <a:gd name="T34" fmla="*/ 2147483647 w 1248"/>
              <a:gd name="T35" fmla="*/ 2147483647 h 960"/>
              <a:gd name="T36" fmla="*/ 2147483647 w 1248"/>
              <a:gd name="T37" fmla="*/ 2147483647 h 960"/>
              <a:gd name="T38" fmla="*/ 2147483647 w 1248"/>
              <a:gd name="T39" fmla="*/ 2147483647 h 960"/>
              <a:gd name="T40" fmla="*/ 0 w 1248"/>
              <a:gd name="T41" fmla="*/ 2147483647 h 960"/>
              <a:gd name="T42" fmla="*/ 0 w 1248"/>
              <a:gd name="T43" fmla="*/ 2147483647 h 9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48" h="960">
                <a:moveTo>
                  <a:pt x="0" y="528"/>
                </a:moveTo>
                <a:lnTo>
                  <a:pt x="0" y="336"/>
                </a:lnTo>
                <a:lnTo>
                  <a:pt x="144" y="336"/>
                </a:lnTo>
                <a:lnTo>
                  <a:pt x="144" y="192"/>
                </a:lnTo>
                <a:lnTo>
                  <a:pt x="336" y="192"/>
                </a:lnTo>
                <a:lnTo>
                  <a:pt x="336" y="0"/>
                </a:lnTo>
                <a:lnTo>
                  <a:pt x="912" y="0"/>
                </a:lnTo>
                <a:lnTo>
                  <a:pt x="912" y="192"/>
                </a:lnTo>
                <a:lnTo>
                  <a:pt x="1056" y="192"/>
                </a:lnTo>
                <a:lnTo>
                  <a:pt x="1056" y="384"/>
                </a:lnTo>
                <a:lnTo>
                  <a:pt x="1248" y="384"/>
                </a:lnTo>
                <a:lnTo>
                  <a:pt x="1248" y="624"/>
                </a:lnTo>
                <a:lnTo>
                  <a:pt x="1056" y="624"/>
                </a:lnTo>
                <a:lnTo>
                  <a:pt x="1056" y="816"/>
                </a:lnTo>
                <a:lnTo>
                  <a:pt x="912" y="816"/>
                </a:lnTo>
                <a:lnTo>
                  <a:pt x="912" y="960"/>
                </a:lnTo>
                <a:lnTo>
                  <a:pt x="384" y="960"/>
                </a:lnTo>
                <a:lnTo>
                  <a:pt x="384" y="816"/>
                </a:lnTo>
                <a:lnTo>
                  <a:pt x="192" y="816"/>
                </a:lnTo>
                <a:lnTo>
                  <a:pt x="192" y="624"/>
                </a:lnTo>
                <a:lnTo>
                  <a:pt x="0" y="624"/>
                </a:lnTo>
                <a:lnTo>
                  <a:pt x="0" y="528"/>
                </a:ln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6" name="Text Box 25"/>
          <p:cNvSpPr txBox="1">
            <a:spLocks noChangeArrowheads="1"/>
          </p:cNvSpPr>
          <p:nvPr/>
        </p:nvSpPr>
        <p:spPr bwMode="auto">
          <a:xfrm>
            <a:off x="8027988" y="2478088"/>
            <a:ext cx="15921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b="1" dirty="0">
                <a:ea typeface="SimSun" pitchFamily="2" charset="-122"/>
              </a:rPr>
              <a:t>[E(m)]</a:t>
            </a:r>
            <a:endParaRPr lang="en-US" altLang="en-US" b="1" dirty="0"/>
          </a:p>
        </p:txBody>
      </p:sp>
      <p:sp>
        <p:nvSpPr>
          <p:cNvPr id="39957" name="Text Box 27"/>
          <p:cNvSpPr txBox="1">
            <a:spLocks noChangeArrowheads="1"/>
          </p:cNvSpPr>
          <p:nvPr/>
        </p:nvSpPr>
        <p:spPr bwMode="auto">
          <a:xfrm>
            <a:off x="2284413" y="1524000"/>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b="1" dirty="0">
                <a:ea typeface="SimSun" pitchFamily="2" charset="-122"/>
              </a:rPr>
              <a:t>[X(m)]</a:t>
            </a:r>
            <a:endParaRPr lang="en-US" altLang="en-US" b="1" dirty="0"/>
          </a:p>
        </p:txBody>
      </p:sp>
      <p:sp>
        <p:nvSpPr>
          <p:cNvPr id="4" name="Footer Placeholder 3">
            <a:extLst>
              <a:ext uri="{FF2B5EF4-FFF2-40B4-BE49-F238E27FC236}">
                <a16:creationId xmlns:a16="http://schemas.microsoft.com/office/drawing/2014/main" id="{E2C44F44-4004-4D85-92F1-38DC25C67FBC}"/>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FCC4D1C2-F3AC-4980-BF78-12E78F096BD3}"/>
              </a:ext>
            </a:extLst>
          </p:cNvPr>
          <p:cNvSpPr>
            <a:spLocks noGrp="1"/>
          </p:cNvSpPr>
          <p:nvPr>
            <p:ph type="sldNum" sz="quarter" idx="12"/>
          </p:nvPr>
        </p:nvSpPr>
        <p:spPr/>
        <p:txBody>
          <a:bodyPr/>
          <a:lstStyle/>
          <a:p>
            <a:fld id="{65CE2D6C-B8FF-4830-ACC3-164BA4934954}" type="slidenum">
              <a:rPr lang="en-US" altLang="en-US" smtClean="0"/>
              <a:pPr/>
              <a:t>42</a:t>
            </a:fld>
            <a:endParaRPr lang="en-US" altLang="en-US"/>
          </a:p>
        </p:txBody>
      </p:sp>
      <p:sp>
        <p:nvSpPr>
          <p:cNvPr id="2" name="Rectangle: Rounded Corners 1">
            <a:extLst>
              <a:ext uri="{FF2B5EF4-FFF2-40B4-BE49-F238E27FC236}">
                <a16:creationId xmlns:a16="http://schemas.microsoft.com/office/drawing/2014/main" id="{21F91CA2-338F-AE41-2CBB-87D225A8FDE7}"/>
              </a:ext>
            </a:extLst>
          </p:cNvPr>
          <p:cNvSpPr/>
          <p:nvPr/>
        </p:nvSpPr>
        <p:spPr>
          <a:xfrm>
            <a:off x="3383465" y="3230562"/>
            <a:ext cx="2230095" cy="1580218"/>
          </a:xfrm>
          <a:prstGeom prst="roundRect">
            <a:avLst/>
          </a:prstGeom>
          <a:noFill/>
          <a:ln>
            <a:solidFill>
              <a:srgbClr val="00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19">
            <a:extLst>
              <a:ext uri="{FF2B5EF4-FFF2-40B4-BE49-F238E27FC236}">
                <a16:creationId xmlns:a16="http://schemas.microsoft.com/office/drawing/2014/main" id="{24D1CD75-0517-2176-53F3-FD21BC2DB7A2}"/>
              </a:ext>
            </a:extLst>
          </p:cNvPr>
          <p:cNvSpPr>
            <a:spLocks noChangeShapeType="1"/>
          </p:cNvSpPr>
          <p:nvPr/>
        </p:nvSpPr>
        <p:spPr bwMode="auto">
          <a:xfrm>
            <a:off x="4610100" y="2932548"/>
            <a:ext cx="1" cy="251975"/>
          </a:xfrm>
          <a:prstGeom prst="line">
            <a:avLst/>
          </a:prstGeom>
          <a:noFill/>
          <a:ln w="127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Recall: Discrete Fourier transform </a:t>
            </a:r>
            <a:r>
              <a:rPr lang="en-US" i="1" dirty="0"/>
              <a:t>DFT</a:t>
            </a:r>
            <a:r>
              <a:rPr lang="en-US" dirty="0"/>
              <a:t> and </a:t>
            </a:r>
            <a:br>
              <a:rPr lang="en-US" dirty="0"/>
            </a:br>
            <a:r>
              <a:rPr lang="en-US" dirty="0"/>
              <a:t>Inverse Discrete Fourier transform </a:t>
            </a:r>
            <a:r>
              <a:rPr lang="en-US" i="1" dirty="0"/>
              <a:t>IDFT</a:t>
            </a:r>
          </a:p>
        </p:txBody>
      </p:sp>
      <p:sp>
        <p:nvSpPr>
          <p:cNvPr id="3" name="Content Placeholder 2"/>
          <p:cNvSpPr>
            <a:spLocks noGrp="1"/>
          </p:cNvSpPr>
          <p:nvPr>
            <p:ph idx="1"/>
          </p:nvPr>
        </p:nvSpPr>
        <p:spPr/>
        <p:txBody>
          <a:bodyPr/>
          <a:lstStyle/>
          <a:p>
            <a:r>
              <a:rPr lang="en-US" dirty="0"/>
              <a:t> </a:t>
            </a:r>
          </a:p>
        </p:txBody>
      </p:sp>
      <p:sp>
        <p:nvSpPr>
          <p:cNvPr id="6" name="TextBox 5"/>
          <p:cNvSpPr txBox="1"/>
          <p:nvPr/>
        </p:nvSpPr>
        <p:spPr>
          <a:xfrm>
            <a:off x="1031846" y="1421202"/>
            <a:ext cx="7774629" cy="1200329"/>
          </a:xfrm>
          <a:prstGeom prst="rect">
            <a:avLst/>
          </a:prstGeom>
          <a:noFill/>
        </p:spPr>
        <p:txBody>
          <a:bodyPr wrap="none" rtlCol="0">
            <a:spAutoFit/>
          </a:bodyPr>
          <a:lstStyle/>
          <a:p>
            <a:r>
              <a:rPr lang="en-US" sz="1200" dirty="0">
                <a:hlinkClick r:id="rId3"/>
              </a:rPr>
              <a:t>https://en.wikipedia.org/wiki/Discrete_Fourier_transform</a:t>
            </a:r>
            <a:endParaRPr lang="en-US" sz="1200" dirty="0"/>
          </a:p>
          <a:p>
            <a:r>
              <a:rPr lang="en-US" sz="1200" dirty="0" err="1"/>
              <a:t>Matlab</a:t>
            </a:r>
            <a:r>
              <a:rPr lang="en-US" sz="1200" dirty="0"/>
              <a:t> code: </a:t>
            </a:r>
          </a:p>
          <a:p>
            <a:r>
              <a:rPr lang="en-US" sz="1200" dirty="0">
                <a:hlinkClick r:id="rId4"/>
              </a:rPr>
              <a:t>https://www.mathworks.com/matlabcentral/fileexchange/41228-dft-and-idft/content/Untitled3.m</a:t>
            </a:r>
            <a:endParaRPr lang="en-US" sz="1200" dirty="0"/>
          </a:p>
          <a:p>
            <a:endParaRPr lang="en-US" dirty="0"/>
          </a:p>
          <a:p>
            <a:endParaRPr lang="en-US" dirty="0"/>
          </a:p>
        </p:txBody>
      </p:sp>
      <mc:AlternateContent xmlns:mc="http://schemas.openxmlformats.org/markup-compatibility/2006" xmlns:a14="http://schemas.microsoft.com/office/drawing/2010/main">
        <mc:Choice Requires="a14">
          <p:sp>
            <p:nvSpPr>
              <p:cNvPr id="8" name="Object 8"/>
              <p:cNvSpPr txBox="1"/>
              <p:nvPr/>
            </p:nvSpPr>
            <p:spPr bwMode="auto">
              <a:xfrm>
                <a:off x="419100" y="2228850"/>
                <a:ext cx="6938963" cy="254476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Fourier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Transform</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sup>
                          </m:sSup>
                        </m:e>
                      </m:nary>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e>
                          </m:d>
                        </m:e>
                      </m:nary>
                    </m:oMath>
                    <m:oMath xmlns:m="http://schemas.openxmlformats.org/officeDocument/2006/math">
                      <m:r>
                        <m:rPr>
                          <m:nor/>
                        </m:rPr>
                        <a:rPr lang="en-US" i="0">
                          <a:solidFill>
                            <a:srgbClr val="000000"/>
                          </a:solidFill>
                          <a:latin typeface="Cambria Math" panose="02040503050406030204" pitchFamily="18" charset="0"/>
                        </a:rPr>
                        <m:t>Inverse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Fourier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Transform</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𝑁</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sup>
                          </m:sSup>
                        </m:e>
                      </m:nary>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𝑁</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e>
                          </m:d>
                        </m:e>
                      </m:nary>
                    </m:oMath>
                  </m:oMathPara>
                </a14:m>
                <a:endParaRPr lang="en-US" dirty="0"/>
              </a:p>
            </p:txBody>
          </p:sp>
        </mc:Choice>
        <mc:Fallback xmlns="">
          <p:sp>
            <p:nvSpPr>
              <p:cNvPr id="8" name="Object 8"/>
              <p:cNvSpPr txBox="1">
                <a:spLocks noRot="1" noChangeAspect="1" noMove="1" noResize="1" noEditPoints="1" noAdjustHandles="1" noChangeArrowheads="1" noChangeShapeType="1" noTextEdit="1"/>
              </p:cNvSpPr>
              <p:nvPr/>
            </p:nvSpPr>
            <p:spPr bwMode="auto">
              <a:xfrm>
                <a:off x="419100" y="2228850"/>
                <a:ext cx="6938963" cy="2544763"/>
              </a:xfrm>
              <a:prstGeom prst="rect">
                <a:avLst/>
              </a:prstGeom>
              <a:blipFill>
                <a:blip r:embed="rId5"/>
                <a:stretch>
                  <a:fillRect/>
                </a:stretch>
              </a:blipFill>
              <a:ln>
                <a:noFill/>
              </a:ln>
            </p:spPr>
            <p:txBody>
              <a:bodyPr/>
              <a:lstStyle/>
              <a:p>
                <a:r>
                  <a:rPr lang="en-US">
                    <a:noFill/>
                  </a:rPr>
                  <a:t> </a:t>
                </a:r>
              </a:p>
            </p:txBody>
          </p:sp>
        </mc:Fallback>
      </mc:AlternateContent>
      <p:sp>
        <p:nvSpPr>
          <p:cNvPr id="7" name="TextBox 6"/>
          <p:cNvSpPr txBox="1"/>
          <p:nvPr/>
        </p:nvSpPr>
        <p:spPr>
          <a:xfrm>
            <a:off x="1109098" y="4784587"/>
            <a:ext cx="6668813" cy="1754326"/>
          </a:xfrm>
          <a:prstGeom prst="rect">
            <a:avLst/>
          </a:prstGeom>
          <a:noFill/>
        </p:spPr>
        <p:txBody>
          <a:bodyPr wrap="none" rtlCol="0">
            <a:spAutoFit/>
          </a:bodyPr>
          <a:lstStyle/>
          <a:p>
            <a:r>
              <a:rPr lang="en-US" i="1" dirty="0"/>
              <a:t>N</a:t>
            </a:r>
            <a:r>
              <a:rPr lang="en-US" dirty="0"/>
              <a:t>=number of time samples</a:t>
            </a:r>
          </a:p>
          <a:p>
            <a:r>
              <a:rPr lang="en-US" i="1" dirty="0"/>
              <a:t>k</a:t>
            </a:r>
            <a:r>
              <a:rPr lang="en-US" dirty="0"/>
              <a:t>=time index of the current sample , it is from 0 to N-1</a:t>
            </a:r>
          </a:p>
          <a:p>
            <a:r>
              <a:rPr lang="en-US" i="1" dirty="0" err="1"/>
              <a:t>s</a:t>
            </a:r>
            <a:r>
              <a:rPr lang="en-US" i="1" baseline="-25000" dirty="0" err="1"/>
              <a:t>k</a:t>
            </a:r>
            <a:r>
              <a:rPr lang="en-US" dirty="0"/>
              <a:t>=value of the signal sample at time </a:t>
            </a:r>
            <a:r>
              <a:rPr lang="en-US" i="1" dirty="0"/>
              <a:t>k</a:t>
            </a:r>
          </a:p>
          <a:p>
            <a:r>
              <a:rPr lang="en-US" i="1" dirty="0"/>
              <a:t>m</a:t>
            </a:r>
            <a:r>
              <a:rPr lang="en-US" dirty="0"/>
              <a:t>=frequency index (from 0 Hz to N-1 Hz)</a:t>
            </a:r>
          </a:p>
          <a:p>
            <a:r>
              <a:rPr lang="en-US" i="1" dirty="0" err="1"/>
              <a:t>X</a:t>
            </a:r>
            <a:r>
              <a:rPr lang="en-US" i="1" baseline="-25000" dirty="0" err="1"/>
              <a:t>m</a:t>
            </a:r>
            <a:r>
              <a:rPr lang="en-US" dirty="0"/>
              <a:t>= amount of frequency </a:t>
            </a:r>
            <a:r>
              <a:rPr lang="en-US" i="1" dirty="0"/>
              <a:t>m</a:t>
            </a:r>
            <a:r>
              <a:rPr lang="en-US" dirty="0"/>
              <a:t> in the signal of all </a:t>
            </a:r>
            <a:r>
              <a:rPr lang="en-US" dirty="0" err="1"/>
              <a:t>s</a:t>
            </a:r>
            <a:r>
              <a:rPr lang="en-US" i="1" baseline="-25000" dirty="0" err="1"/>
              <a:t>k</a:t>
            </a:r>
            <a:endParaRPr lang="en-US" dirty="0"/>
          </a:p>
          <a:p>
            <a:endParaRPr lang="en-US" dirty="0"/>
          </a:p>
        </p:txBody>
      </p:sp>
      <mc:AlternateContent xmlns:mc="http://schemas.openxmlformats.org/markup-compatibility/2006" xmlns:a14="http://schemas.microsoft.com/office/drawing/2010/main">
        <mc:Choice Requires="a14">
          <p:sp>
            <p:nvSpPr>
              <p:cNvPr id="9" name="Object 8"/>
              <p:cNvSpPr txBox="1"/>
              <p:nvPr/>
            </p:nvSpPr>
            <p:spPr bwMode="auto">
              <a:xfrm>
                <a:off x="7502525" y="2620963"/>
                <a:ext cx="2249488" cy="1447800"/>
              </a:xfrm>
              <a:prstGeom prst="rect">
                <a:avLst/>
              </a:prstGeom>
              <a:noFill/>
              <a:ln>
                <a:solidFill>
                  <a:schemeClr val="accent1"/>
                </a:solidFill>
              </a:ln>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Note</m:t>
                      </m:r>
                      <m:r>
                        <m:rPr>
                          <m:nor/>
                        </m:rPr>
                        <a:rPr lang="en-US" i="0">
                          <a:solidFill>
                            <a:srgbClr val="000000"/>
                          </a:solidFill>
                          <a:latin typeface="Cambria Math" panose="02040503050406030204" pitchFamily="18" charset="0"/>
                        </a:rPr>
                        <m:t>: </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𝜃</m:t>
                          </m:r>
                        </m:sup>
                      </m:sSup>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7502525" y="2620963"/>
                <a:ext cx="2249488" cy="1447800"/>
              </a:xfrm>
              <a:prstGeom prst="rect">
                <a:avLst/>
              </a:prstGeom>
              <a:blipFill>
                <a:blip r:embed="rId6"/>
                <a:stretch>
                  <a:fillRect b="-418"/>
                </a:stretch>
              </a:blipFill>
              <a:ln>
                <a:solidFill>
                  <a:schemeClr val="accent1"/>
                </a:solidFill>
              </a:ln>
            </p:spPr>
            <p:txBody>
              <a:bodyPr/>
              <a:lstStyle/>
              <a:p>
                <a:r>
                  <a:rPr lang="en-US">
                    <a:noFill/>
                  </a:rPr>
                  <a:t> </a:t>
                </a:r>
              </a:p>
            </p:txBody>
          </p:sp>
        </mc:Fallback>
      </mc:AlternateContent>
      <p:sp>
        <p:nvSpPr>
          <p:cNvPr id="14" name="Footer Placeholder 13">
            <a:extLst>
              <a:ext uri="{FF2B5EF4-FFF2-40B4-BE49-F238E27FC236}">
                <a16:creationId xmlns:a16="http://schemas.microsoft.com/office/drawing/2014/main" id="{D220E3DE-3B2E-4923-BB12-32DFE590AA8A}"/>
              </a:ext>
            </a:extLst>
          </p:cNvPr>
          <p:cNvSpPr>
            <a:spLocks noGrp="1"/>
          </p:cNvSpPr>
          <p:nvPr>
            <p:ph type="ftr" sz="quarter" idx="11"/>
          </p:nvPr>
        </p:nvSpPr>
        <p:spPr/>
        <p:txBody>
          <a:bodyPr/>
          <a:lstStyle/>
          <a:p>
            <a:pPr>
              <a:defRPr/>
            </a:pPr>
            <a:r>
              <a:rPr lang="en-US" altLang="zh-CN"/>
              <a:t>Feature extraction, v.230913a</a:t>
            </a:r>
          </a:p>
        </p:txBody>
      </p:sp>
      <p:sp>
        <p:nvSpPr>
          <p:cNvPr id="15" name="Slide Number Placeholder 14">
            <a:extLst>
              <a:ext uri="{FF2B5EF4-FFF2-40B4-BE49-F238E27FC236}">
                <a16:creationId xmlns:a16="http://schemas.microsoft.com/office/drawing/2014/main" id="{773E7D3D-87C0-4096-B4A6-B451A5A35C8F}"/>
              </a:ext>
            </a:extLst>
          </p:cNvPr>
          <p:cNvSpPr>
            <a:spLocks noGrp="1"/>
          </p:cNvSpPr>
          <p:nvPr>
            <p:ph type="sldNum" sz="quarter" idx="12"/>
          </p:nvPr>
        </p:nvSpPr>
        <p:spPr/>
        <p:txBody>
          <a:bodyPr/>
          <a:lstStyle/>
          <a:p>
            <a:fld id="{65CE2D6C-B8FF-4830-ACC3-164BA4934954}" type="slidenum">
              <a:rPr lang="en-US" altLang="en-US" smtClean="0"/>
              <a:pPr/>
              <a:t>43</a:t>
            </a:fld>
            <a:endParaRPr lang="en-US" altLang="en-US"/>
          </a:p>
        </p:txBody>
      </p:sp>
    </p:spTree>
    <p:extLst>
      <p:ext uri="{BB962C8B-B14F-4D97-AF65-F5344CB8AC3E}">
        <p14:creationId xmlns:p14="http://schemas.microsoft.com/office/powerpoint/2010/main" val="2681189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altLang="zh-CN" dirty="0">
                <a:ea typeface="SimSun" pitchFamily="2" charset="-122"/>
              </a:rPr>
              <a:t>Cepstral analysis</a:t>
            </a:r>
            <a:endParaRPr lang="en-US" altLang="en-US" dirty="0"/>
          </a:p>
        </p:txBody>
      </p:sp>
      <p:sp>
        <p:nvSpPr>
          <p:cNvPr id="40965" name="Rectangle 3"/>
          <p:cNvSpPr>
            <a:spLocks noGrp="1" noChangeArrowheads="1"/>
          </p:cNvSpPr>
          <p:nvPr>
            <p:ph idx="1"/>
          </p:nvPr>
        </p:nvSpPr>
        <p:spPr>
          <a:xfrm>
            <a:off x="531813" y="1600200"/>
            <a:ext cx="8912225" cy="4530725"/>
          </a:xfrm>
        </p:spPr>
        <p:txBody>
          <a:bodyPr>
            <a:normAutofit fontScale="92500" lnSpcReduction="20000"/>
          </a:bodyPr>
          <a:lstStyle/>
          <a:p>
            <a:pPr eaLnBrk="1" hangingPunct="1"/>
            <a:r>
              <a:rPr lang="en-US" altLang="zh-CN" sz="2400" dirty="0">
                <a:ea typeface="SimSun" pitchFamily="2" charset="-122"/>
              </a:rPr>
              <a:t>Signal(s)=convolution(*) of </a:t>
            </a:r>
          </a:p>
          <a:p>
            <a:pPr lvl="1" eaLnBrk="1" hangingPunct="1"/>
            <a:r>
              <a:rPr lang="en-US" altLang="zh-CN" sz="2000" dirty="0">
                <a:ea typeface="SimSun" pitchFamily="2" charset="-122"/>
              </a:rPr>
              <a:t>glottal excitation (e) and </a:t>
            </a:r>
            <a:r>
              <a:rPr lang="en-US" altLang="zh-CN" sz="2000" dirty="0" err="1">
                <a:ea typeface="SimSun" pitchFamily="2" charset="-122"/>
              </a:rPr>
              <a:t>vocal_tract_filter</a:t>
            </a:r>
            <a:r>
              <a:rPr lang="en-US" altLang="zh-CN" sz="2000" dirty="0">
                <a:ea typeface="SimSun" pitchFamily="2" charset="-122"/>
              </a:rPr>
              <a:t> (h)</a:t>
            </a:r>
          </a:p>
          <a:p>
            <a:pPr lvl="1" eaLnBrk="1" hangingPunct="1"/>
            <a:r>
              <a:rPr lang="en-US" altLang="zh-CN" sz="2000" dirty="0">
                <a:ea typeface="SimSun" pitchFamily="2" charset="-122"/>
              </a:rPr>
              <a:t>s(k)=e(k)*h(k), k is time index  </a:t>
            </a:r>
          </a:p>
          <a:p>
            <a:pPr eaLnBrk="1" hangingPunct="1"/>
            <a:r>
              <a:rPr lang="en-US" altLang="zh-CN" sz="2400" dirty="0">
                <a:ea typeface="SimSun" pitchFamily="2" charset="-122"/>
              </a:rPr>
              <a:t>After Fourier transform FT: FT{s(k)}=FT{e(k)*h(k)}</a:t>
            </a:r>
          </a:p>
          <a:p>
            <a:pPr lvl="1" eaLnBrk="1" hangingPunct="1"/>
            <a:r>
              <a:rPr lang="en-US" altLang="zh-CN" sz="2000" dirty="0">
                <a:ea typeface="SimSun" pitchFamily="2" charset="-122"/>
              </a:rPr>
              <a:t>Convolution(*) becomes multiplication (.)</a:t>
            </a:r>
          </a:p>
          <a:p>
            <a:pPr lvl="1" eaLnBrk="1" hangingPunct="1"/>
            <a:r>
              <a:rPr lang="en-US" altLang="zh-CN" sz="2000" dirty="0">
                <a:ea typeface="SimSun" pitchFamily="2" charset="-122"/>
              </a:rPr>
              <a:t>n(time index)</a:t>
            </a:r>
            <a:r>
              <a:rPr lang="en-US" altLang="zh-CN" sz="2000" dirty="0">
                <a:ea typeface="SimSun" pitchFamily="2" charset="-122"/>
                <a:sym typeface="Wingdings" pitchFamily="2" charset="2"/>
              </a:rPr>
              <a:t> m(frequency index), </a:t>
            </a:r>
          </a:p>
          <a:p>
            <a:pPr eaLnBrk="1" hangingPunct="1"/>
            <a:r>
              <a:rPr lang="en-US" altLang="zh-CN" sz="2400" i="1" dirty="0">
                <a:ea typeface="SimSun" pitchFamily="2" charset="-122"/>
              </a:rPr>
              <a:t>S(m) = E(m).H(m)</a:t>
            </a:r>
          </a:p>
          <a:p>
            <a:pPr eaLnBrk="1" hangingPunct="1"/>
            <a:r>
              <a:rPr lang="en-US" altLang="zh-CN" sz="2400" dirty="0">
                <a:ea typeface="SimSun" pitchFamily="2" charset="-122"/>
              </a:rPr>
              <a:t>Find the magnitude of the spectrum</a:t>
            </a:r>
          </a:p>
          <a:p>
            <a:pPr eaLnBrk="1" hangingPunct="1"/>
            <a:r>
              <a:rPr lang="en-US" altLang="zh-CN" sz="2400" i="1" dirty="0">
                <a:ea typeface="SimSun" pitchFamily="2" charset="-122"/>
              </a:rPr>
              <a:t>|S(m)| = |E(m)|.|H(m)|</a:t>
            </a:r>
          </a:p>
          <a:p>
            <a:pPr eaLnBrk="1" hangingPunct="1"/>
            <a:r>
              <a:rPr lang="en-US" altLang="zh-CN" sz="2400" i="1" dirty="0">
                <a:ea typeface="SimSun" pitchFamily="2" charset="-122"/>
              </a:rPr>
              <a:t>log</a:t>
            </a:r>
            <a:r>
              <a:rPr lang="en-US" altLang="zh-CN" sz="2400" i="1" baseline="-25000" dirty="0">
                <a:ea typeface="SimSun" pitchFamily="2" charset="-122"/>
              </a:rPr>
              <a:t>10 </a:t>
            </a:r>
            <a:r>
              <a:rPr lang="en-US" altLang="zh-CN" sz="2400" i="1" dirty="0">
                <a:ea typeface="SimSun" pitchFamily="2" charset="-122"/>
              </a:rPr>
              <a:t>|S(m)|= log</a:t>
            </a:r>
            <a:r>
              <a:rPr lang="en-US" altLang="zh-CN" sz="2400" i="1" baseline="-25000" dirty="0">
                <a:ea typeface="SimSun" pitchFamily="2" charset="-122"/>
              </a:rPr>
              <a:t>10</a:t>
            </a:r>
            <a:r>
              <a:rPr lang="en-US" altLang="zh-CN" sz="2400" i="1" dirty="0">
                <a:ea typeface="SimSun" pitchFamily="2" charset="-122"/>
              </a:rPr>
              <a:t>{|E(m)|}+ log</a:t>
            </a:r>
            <a:r>
              <a:rPr lang="en-US" altLang="zh-CN" sz="2400" i="1" baseline="-25000" dirty="0">
                <a:ea typeface="SimSun" pitchFamily="2" charset="-122"/>
              </a:rPr>
              <a:t>10</a:t>
            </a:r>
            <a:r>
              <a:rPr lang="en-US" altLang="zh-CN" sz="2400" i="1" dirty="0">
                <a:ea typeface="SimSun" pitchFamily="2" charset="-122"/>
              </a:rPr>
              <a:t>{|H(m)|}</a:t>
            </a:r>
          </a:p>
          <a:p>
            <a:r>
              <a:rPr lang="en-US" altLang="en-US" sz="2400" i="1" dirty="0" err="1"/>
              <a:t>Cepstrum</a:t>
            </a:r>
            <a:r>
              <a:rPr lang="en-US" altLang="en-US" sz="2400" i="1" dirty="0"/>
              <a:t> C(n)=</a:t>
            </a:r>
            <a:r>
              <a:rPr lang="en-US" altLang="en-US" sz="2400" i="1" dirty="0">
                <a:solidFill>
                  <a:srgbClr val="FF0000"/>
                </a:solidFill>
              </a:rPr>
              <a:t>IDFT(</a:t>
            </a:r>
            <a:r>
              <a:rPr lang="en-US" altLang="zh-CN" sz="2400" i="1" dirty="0">
                <a:ea typeface="SimSun" pitchFamily="2" charset="-122"/>
              </a:rPr>
              <a:t>log</a:t>
            </a:r>
            <a:r>
              <a:rPr lang="en-US" altLang="zh-CN" sz="2400" i="1" baseline="-25000" dirty="0">
                <a:ea typeface="SimSun" pitchFamily="2" charset="-122"/>
              </a:rPr>
              <a:t>10 </a:t>
            </a:r>
            <a:r>
              <a:rPr lang="en-US" altLang="zh-CN" sz="2400" i="1" dirty="0">
                <a:ea typeface="SimSun" pitchFamily="2" charset="-122"/>
              </a:rPr>
              <a:t>|S(m)|</a:t>
            </a:r>
            <a:r>
              <a:rPr lang="en-US" altLang="zh-CN" sz="2400" i="1" dirty="0">
                <a:solidFill>
                  <a:srgbClr val="FF0000"/>
                </a:solidFill>
                <a:ea typeface="SimSun" pitchFamily="2" charset="-122"/>
              </a:rPr>
              <a:t>)</a:t>
            </a:r>
            <a:r>
              <a:rPr lang="en-US" altLang="zh-CN" sz="2400" i="1" dirty="0">
                <a:ea typeface="SimSun" pitchFamily="2" charset="-122"/>
              </a:rPr>
              <a:t>=</a:t>
            </a:r>
            <a:r>
              <a:rPr lang="en-US" altLang="zh-CN" sz="2400" i="1" dirty="0">
                <a:solidFill>
                  <a:srgbClr val="FF0000"/>
                </a:solidFill>
                <a:ea typeface="SimSun" pitchFamily="2" charset="-122"/>
              </a:rPr>
              <a:t>IDFT(</a:t>
            </a:r>
            <a:r>
              <a:rPr lang="en-US" altLang="zh-CN" sz="2400" i="1" dirty="0">
                <a:ea typeface="SimSun" pitchFamily="2" charset="-122"/>
              </a:rPr>
              <a:t>  log</a:t>
            </a:r>
            <a:r>
              <a:rPr lang="en-US" altLang="zh-CN" sz="2400" i="1" baseline="-25000" dirty="0">
                <a:ea typeface="SimSun" pitchFamily="2" charset="-122"/>
              </a:rPr>
              <a:t>10</a:t>
            </a:r>
            <a:r>
              <a:rPr lang="en-US" altLang="zh-CN" sz="2400" i="1" dirty="0">
                <a:ea typeface="SimSun" pitchFamily="2" charset="-122"/>
              </a:rPr>
              <a:t>{|E(m)|}+ log</a:t>
            </a:r>
            <a:r>
              <a:rPr lang="en-US" altLang="zh-CN" sz="2400" i="1" baseline="-25000" dirty="0">
                <a:ea typeface="SimSun" pitchFamily="2" charset="-122"/>
              </a:rPr>
              <a:t>10</a:t>
            </a:r>
            <a:r>
              <a:rPr lang="en-US" altLang="zh-CN" sz="2400" i="1" dirty="0">
                <a:ea typeface="SimSun" pitchFamily="2" charset="-122"/>
              </a:rPr>
              <a:t>{|H(m)|}  </a:t>
            </a:r>
            <a:r>
              <a:rPr lang="en-US" altLang="zh-CN" sz="2400" i="1" dirty="0">
                <a:solidFill>
                  <a:srgbClr val="FF0000"/>
                </a:solidFill>
                <a:ea typeface="SimSun" pitchFamily="2" charset="-122"/>
              </a:rPr>
              <a:t>)</a:t>
            </a:r>
          </a:p>
          <a:p>
            <a:r>
              <a:rPr lang="en-US" altLang="en-US" sz="2400" i="1" dirty="0">
                <a:ea typeface="SimSun" pitchFamily="2" charset="-122"/>
              </a:rPr>
              <a:t>Note: Fourier transform has Linearity property: </a:t>
            </a:r>
          </a:p>
          <a:p>
            <a:pPr lvl="1"/>
            <a:r>
              <a:rPr lang="en-US" altLang="en-US" sz="2000" i="1" dirty="0">
                <a:ea typeface="SimSun" pitchFamily="2" charset="-122"/>
              </a:rPr>
              <a:t>DFT{ax(t)+b(y(t)}=</a:t>
            </a:r>
            <a:r>
              <a:rPr lang="en-US" altLang="en-US" sz="2000" i="1" dirty="0" err="1">
                <a:ea typeface="SimSun" pitchFamily="2" charset="-122"/>
              </a:rPr>
              <a:t>a∙DFT</a:t>
            </a:r>
            <a:r>
              <a:rPr lang="en-US" altLang="en-US" sz="2000" i="1" dirty="0">
                <a:ea typeface="SimSun" pitchFamily="2" charset="-122"/>
              </a:rPr>
              <a:t>{x(t)}+</a:t>
            </a:r>
            <a:r>
              <a:rPr lang="en-US" altLang="en-US" sz="2000" i="1" dirty="0" err="1">
                <a:ea typeface="SimSun" pitchFamily="2" charset="-122"/>
              </a:rPr>
              <a:t>b∙DFT</a:t>
            </a:r>
            <a:r>
              <a:rPr lang="en-US" altLang="en-US" sz="2000" i="1" dirty="0">
                <a:ea typeface="SimSun" pitchFamily="2" charset="-122"/>
              </a:rPr>
              <a:t>{y(t)}</a:t>
            </a:r>
          </a:p>
          <a:p>
            <a:pPr lvl="1"/>
            <a:r>
              <a:rPr lang="en-US" altLang="en-US" sz="2000" i="1" dirty="0"/>
              <a:t>See </a:t>
            </a:r>
            <a:r>
              <a:rPr lang="en-US" altLang="en-US" sz="2000" i="1" dirty="0">
                <a:hlinkClick r:id="rId2"/>
              </a:rPr>
              <a:t>http://fourier.eng.hmc.edu/e101/lectures/handout3/node2.html</a:t>
            </a:r>
            <a:endParaRPr lang="en-US" altLang="en-US" sz="2000" i="1" dirty="0"/>
          </a:p>
          <a:p>
            <a:pPr lvl="1"/>
            <a:endParaRPr lang="en-US" altLang="en-US" sz="2000" i="1" dirty="0"/>
          </a:p>
        </p:txBody>
      </p:sp>
      <p:sp>
        <p:nvSpPr>
          <p:cNvPr id="40966" name="Text Box 4"/>
          <p:cNvSpPr txBox="1">
            <a:spLocks noChangeArrowheads="1"/>
          </p:cNvSpPr>
          <p:nvPr/>
        </p:nvSpPr>
        <p:spPr bwMode="auto">
          <a:xfrm>
            <a:off x="379412" y="228600"/>
            <a:ext cx="75964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Ref: </a:t>
            </a:r>
            <a:r>
              <a:rPr lang="en-US" altLang="en-US" sz="1800" dirty="0">
                <a:hlinkClick r:id="rId3"/>
              </a:rPr>
              <a:t>http://iitg.vlab.co.in</a:t>
            </a:r>
            <a:r>
              <a:rPr lang="en-US" altLang="en-US" sz="1800">
                <a:hlinkClick r:id="rId3"/>
              </a:rPr>
              <a:t>/?sub=59&amp;brch=164&amp;sim=615&amp;cnt=1</a:t>
            </a:r>
            <a:endParaRPr lang="en-US" altLang="en-US" sz="1800"/>
          </a:p>
          <a:p>
            <a:pPr>
              <a:spcBef>
                <a:spcPct val="0"/>
              </a:spcBef>
              <a:buClrTx/>
              <a:buSzTx/>
              <a:buFontTx/>
              <a:buNone/>
            </a:pPr>
            <a:endParaRPr lang="en-US" altLang="en-US" sz="1800" dirty="0"/>
          </a:p>
        </p:txBody>
      </p:sp>
      <p:sp>
        <p:nvSpPr>
          <p:cNvPr id="4" name="Footer Placeholder 3">
            <a:extLst>
              <a:ext uri="{FF2B5EF4-FFF2-40B4-BE49-F238E27FC236}">
                <a16:creationId xmlns:a16="http://schemas.microsoft.com/office/drawing/2014/main" id="{4E8DC080-9C5A-44FA-9449-9EEF21E79857}"/>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BFAC1D55-610A-4CC3-8D6E-4397D1F39345}"/>
              </a:ext>
            </a:extLst>
          </p:cNvPr>
          <p:cNvSpPr>
            <a:spLocks noGrp="1"/>
          </p:cNvSpPr>
          <p:nvPr>
            <p:ph type="sldNum" sz="quarter" idx="12"/>
          </p:nvPr>
        </p:nvSpPr>
        <p:spPr/>
        <p:txBody>
          <a:bodyPr/>
          <a:lstStyle/>
          <a:p>
            <a:fld id="{65CE2D6C-B8FF-4830-ACC3-164BA4934954}" type="slidenum">
              <a:rPr lang="en-US" altLang="en-US" smtClean="0"/>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674479" y="94258"/>
            <a:ext cx="8912225" cy="762000"/>
          </a:xfrm>
        </p:spPr>
        <p:txBody>
          <a:bodyPr/>
          <a:lstStyle/>
          <a:p>
            <a:pPr algn="l" eaLnBrk="1" hangingPunct="1"/>
            <a:r>
              <a:rPr lang="en-US" altLang="zh-CN" dirty="0" err="1">
                <a:ea typeface="SimSun" pitchFamily="2" charset="-122"/>
              </a:rPr>
              <a:t>Cepstrum</a:t>
            </a:r>
            <a:r>
              <a:rPr lang="en-US" altLang="zh-CN" dirty="0">
                <a:ea typeface="SimSun" pitchFamily="2" charset="-122"/>
              </a:rPr>
              <a:t> </a:t>
            </a:r>
            <a:endParaRPr lang="en-US" altLang="en-US" dirty="0"/>
          </a:p>
        </p:txBody>
      </p:sp>
      <p:sp>
        <p:nvSpPr>
          <p:cNvPr id="41989" name="Rectangle 3"/>
          <p:cNvSpPr>
            <a:spLocks noGrp="1" noChangeArrowheads="1"/>
          </p:cNvSpPr>
          <p:nvPr>
            <p:ph idx="1"/>
          </p:nvPr>
        </p:nvSpPr>
        <p:spPr>
          <a:xfrm>
            <a:off x="540335" y="971850"/>
            <a:ext cx="9180512" cy="5749625"/>
          </a:xfrm>
        </p:spPr>
        <p:txBody>
          <a:bodyPr>
            <a:normAutofit fontScale="92500" lnSpcReduction="20000"/>
          </a:bodyPr>
          <a:lstStyle/>
          <a:p>
            <a:pPr eaLnBrk="1" hangingPunct="1">
              <a:lnSpc>
                <a:spcPct val="90000"/>
              </a:lnSpc>
            </a:pPr>
            <a:r>
              <a:rPr lang="en-US" altLang="zh-CN" sz="2400" dirty="0">
                <a:ea typeface="SimSun" pitchFamily="2" charset="-122"/>
              </a:rPr>
              <a:t>C(n)=IDFT[log</a:t>
            </a:r>
            <a:r>
              <a:rPr lang="en-US" altLang="zh-CN" sz="2400" baseline="-25000" dirty="0">
                <a:ea typeface="SimSun" pitchFamily="2" charset="-122"/>
              </a:rPr>
              <a:t>10 </a:t>
            </a:r>
            <a:r>
              <a:rPr lang="en-US" altLang="zh-CN" sz="2400" dirty="0">
                <a:ea typeface="SimSun" pitchFamily="2" charset="-122"/>
              </a:rPr>
              <a:t>|X(m)|]=</a:t>
            </a:r>
          </a:p>
          <a:p>
            <a:pPr eaLnBrk="1" hangingPunct="1">
              <a:lnSpc>
                <a:spcPct val="90000"/>
              </a:lnSpc>
            </a:pPr>
            <a:r>
              <a:rPr lang="en-US" altLang="zh-CN" sz="2400" dirty="0">
                <a:ea typeface="SimSun" pitchFamily="2" charset="-122"/>
              </a:rPr>
              <a:t>IDFT[ log</a:t>
            </a:r>
            <a:r>
              <a:rPr lang="en-US" altLang="zh-CN" sz="2400" baseline="-25000" dirty="0">
                <a:ea typeface="SimSun" pitchFamily="2" charset="-122"/>
              </a:rPr>
              <a:t>10</a:t>
            </a:r>
            <a:r>
              <a:rPr lang="en-US" altLang="zh-CN" sz="2400" dirty="0">
                <a:ea typeface="SimSun" pitchFamily="2" charset="-122"/>
              </a:rPr>
              <a:t>{|E(m)|} + log</a:t>
            </a:r>
            <a:r>
              <a:rPr lang="en-US" altLang="zh-CN" sz="2400" baseline="-25000" dirty="0">
                <a:ea typeface="SimSun" pitchFamily="2" charset="-122"/>
              </a:rPr>
              <a:t>10</a:t>
            </a:r>
            <a:r>
              <a:rPr lang="en-US" altLang="zh-CN" sz="2400" dirty="0">
                <a:ea typeface="SimSun" pitchFamily="2" charset="-122"/>
              </a:rPr>
              <a:t>{|H(m)|} ]</a:t>
            </a:r>
          </a:p>
          <a:p>
            <a:pPr eaLnBrk="1" hangingPunct="1">
              <a:lnSpc>
                <a:spcPct val="90000"/>
              </a:lnSpc>
            </a:pPr>
            <a:endParaRPr lang="en-US" altLang="zh-CN" sz="2400" dirty="0">
              <a:ea typeface="SimSun" pitchFamily="2" charset="-12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endParaRPr lang="en-US" altLang="zh-CN" sz="2400" dirty="0">
              <a:ea typeface="SimSun" pitchFamily="2" charset="-122"/>
              <a:sym typeface="Wingdings" pitchFamily="2" charset="2"/>
            </a:endParaRPr>
          </a:p>
          <a:p>
            <a:pPr eaLnBrk="1" hangingPunct="1">
              <a:lnSpc>
                <a:spcPct val="90000"/>
              </a:lnSpc>
            </a:pPr>
            <a:r>
              <a:rPr lang="en-US" altLang="zh-CN" sz="2400" dirty="0">
                <a:ea typeface="SimSun" pitchFamily="2" charset="-122"/>
                <a:sym typeface="Wingdings" pitchFamily="2" charset="2"/>
              </a:rPr>
              <a:t>Why do we prefer to use </a:t>
            </a:r>
            <a:r>
              <a:rPr lang="en-US" altLang="zh-CN" sz="2400" dirty="0" err="1">
                <a:ea typeface="SimSun" pitchFamily="2" charset="-122"/>
                <a:sym typeface="Wingdings" pitchFamily="2" charset="2"/>
              </a:rPr>
              <a:t>Cepstrum</a:t>
            </a:r>
            <a:r>
              <a:rPr lang="en-US" altLang="zh-CN" sz="2400" dirty="0">
                <a:ea typeface="SimSun" pitchFamily="2" charset="-122"/>
                <a:sym typeface="Wingdings" pitchFamily="2" charset="2"/>
              </a:rPr>
              <a:t>? Because in C(n), you can see E(n) and H(n) are at two different positions along the n axis (</a:t>
            </a:r>
            <a:r>
              <a:rPr lang="en-US" altLang="zh-CN" sz="2400" dirty="0">
                <a:ea typeface="SimSun" pitchFamily="2" charset="-122"/>
              </a:rPr>
              <a:t>index for </a:t>
            </a:r>
            <a:r>
              <a:rPr lang="en-US" altLang="zh-CN" sz="2400" dirty="0" err="1">
                <a:ea typeface="SimSun" pitchFamily="2" charset="-122"/>
              </a:rPr>
              <a:t>Cepstrum</a:t>
            </a:r>
            <a:r>
              <a:rPr lang="en-US" altLang="zh-CN" sz="2400" dirty="0">
                <a:ea typeface="SimSun" pitchFamily="2" charset="-122"/>
              </a:rPr>
              <a:t>)</a:t>
            </a:r>
            <a:r>
              <a:rPr lang="en-US" altLang="zh-CN" sz="2400" dirty="0">
                <a:ea typeface="SimSun" pitchFamily="2" charset="-122"/>
                <a:sym typeface="Wingdings" pitchFamily="2" charset="2"/>
              </a:rPr>
              <a:t>. </a:t>
            </a:r>
          </a:p>
          <a:p>
            <a:pPr eaLnBrk="1" hangingPunct="1">
              <a:lnSpc>
                <a:spcPct val="90000"/>
              </a:lnSpc>
            </a:pPr>
            <a:r>
              <a:rPr lang="en-US" altLang="zh-CN" sz="2400" dirty="0">
                <a:ea typeface="SimSun" pitchFamily="2" charset="-122"/>
                <a:sym typeface="Wingdings" pitchFamily="2" charset="2"/>
              </a:rPr>
              <a:t>Therefore, you can use it for </a:t>
            </a:r>
          </a:p>
          <a:p>
            <a:pPr lvl="1">
              <a:lnSpc>
                <a:spcPct val="90000"/>
              </a:lnSpc>
            </a:pPr>
            <a:r>
              <a:rPr lang="en-US" altLang="zh-CN" sz="2000" dirty="0">
                <a:ea typeface="SimSun" pitchFamily="2" charset="-122"/>
                <a:sym typeface="Wingdings" pitchFamily="2" charset="2"/>
              </a:rPr>
              <a:t>(</a:t>
            </a:r>
            <a:r>
              <a:rPr lang="en-US" altLang="zh-CN" sz="2000" dirty="0" err="1">
                <a:ea typeface="SimSun" pitchFamily="2" charset="-122"/>
                <a:sym typeface="Wingdings" pitchFamily="2" charset="2"/>
              </a:rPr>
              <a:t>i</a:t>
            </a:r>
            <a:r>
              <a:rPr lang="en-US" altLang="zh-CN" sz="2000" dirty="0">
                <a:ea typeface="SimSun" pitchFamily="2" charset="-122"/>
                <a:sym typeface="Wingdings" pitchFamily="2" charset="2"/>
              </a:rPr>
              <a:t>) glottal excitation removal </a:t>
            </a:r>
          </a:p>
          <a:p>
            <a:pPr lvl="1">
              <a:lnSpc>
                <a:spcPct val="90000"/>
              </a:lnSpc>
            </a:pPr>
            <a:r>
              <a:rPr lang="en-US" altLang="zh-CN" sz="2000" dirty="0">
                <a:ea typeface="SimSun" pitchFamily="2" charset="-122"/>
                <a:sym typeface="Wingdings" pitchFamily="2" charset="2"/>
              </a:rPr>
              <a:t>(ii) vocal tract filter analysis</a:t>
            </a:r>
            <a:endParaRPr lang="en-US" altLang="en-US" dirty="0"/>
          </a:p>
        </p:txBody>
      </p:sp>
      <p:grpSp>
        <p:nvGrpSpPr>
          <p:cNvPr id="41990" name="Group 25"/>
          <p:cNvGrpSpPr>
            <a:grpSpLocks/>
          </p:cNvGrpSpPr>
          <p:nvPr/>
        </p:nvGrpSpPr>
        <p:grpSpPr bwMode="auto">
          <a:xfrm>
            <a:off x="455612" y="2514601"/>
            <a:ext cx="8904289" cy="2150832"/>
            <a:chOff x="298" y="1440"/>
            <a:chExt cx="5609" cy="1373"/>
          </a:xfrm>
        </p:grpSpPr>
        <p:grpSp>
          <p:nvGrpSpPr>
            <p:cNvPr id="41991" name="Group 23"/>
            <p:cNvGrpSpPr>
              <a:grpSpLocks/>
            </p:cNvGrpSpPr>
            <p:nvPr/>
          </p:nvGrpSpPr>
          <p:grpSpPr bwMode="auto">
            <a:xfrm>
              <a:off x="479" y="1536"/>
              <a:ext cx="5428" cy="1277"/>
              <a:chOff x="383" y="3139"/>
              <a:chExt cx="5428" cy="1277"/>
            </a:xfrm>
          </p:grpSpPr>
          <p:sp>
            <p:nvSpPr>
              <p:cNvPr id="41993" name="Text Box 6"/>
              <p:cNvSpPr txBox="1">
                <a:spLocks noChangeArrowheads="1"/>
              </p:cNvSpPr>
              <p:nvPr/>
            </p:nvSpPr>
            <p:spPr bwMode="auto">
              <a:xfrm>
                <a:off x="968" y="3407"/>
                <a:ext cx="887" cy="2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windowing</a:t>
                </a:r>
                <a:endParaRPr lang="en-US" altLang="en-US" sz="1800"/>
              </a:p>
            </p:txBody>
          </p:sp>
          <p:sp>
            <p:nvSpPr>
              <p:cNvPr id="41994" name="Text Box 7"/>
              <p:cNvSpPr txBox="1">
                <a:spLocks noChangeArrowheads="1"/>
              </p:cNvSpPr>
              <p:nvPr/>
            </p:nvSpPr>
            <p:spPr bwMode="auto">
              <a:xfrm>
                <a:off x="2312" y="3407"/>
                <a:ext cx="405" cy="2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DFT</a:t>
                </a:r>
                <a:endParaRPr lang="en-US" altLang="en-US" sz="1800"/>
              </a:p>
            </p:txBody>
          </p:sp>
          <p:sp>
            <p:nvSpPr>
              <p:cNvPr id="41995" name="Text Box 8"/>
              <p:cNvSpPr txBox="1">
                <a:spLocks noChangeArrowheads="1"/>
              </p:cNvSpPr>
              <p:nvPr/>
            </p:nvSpPr>
            <p:spPr bwMode="auto">
              <a:xfrm>
                <a:off x="3032" y="3407"/>
                <a:ext cx="878" cy="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err="1">
                    <a:ea typeface="SimSun" pitchFamily="2" charset="-122"/>
                  </a:rPr>
                  <a:t>Log|X</a:t>
                </a:r>
                <a:r>
                  <a:rPr lang="en-US" altLang="zh-CN" sz="1800" dirty="0">
                    <a:ea typeface="SimSun" pitchFamily="2" charset="-122"/>
                  </a:rPr>
                  <a:t>(m)|</a:t>
                </a:r>
                <a:endParaRPr lang="en-US" altLang="en-US" sz="1800" dirty="0"/>
              </a:p>
            </p:txBody>
          </p:sp>
          <p:sp>
            <p:nvSpPr>
              <p:cNvPr id="41996" name="Text Box 9"/>
              <p:cNvSpPr txBox="1">
                <a:spLocks noChangeArrowheads="1"/>
              </p:cNvSpPr>
              <p:nvPr/>
            </p:nvSpPr>
            <p:spPr bwMode="auto">
              <a:xfrm>
                <a:off x="4520" y="3407"/>
                <a:ext cx="546" cy="41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IDFT</a:t>
                </a:r>
              </a:p>
              <a:p>
                <a:pPr>
                  <a:spcBef>
                    <a:spcPct val="0"/>
                  </a:spcBef>
                  <a:buClrTx/>
                  <a:buSzTx/>
                  <a:buFontTx/>
                  <a:buNone/>
                </a:pPr>
                <a:r>
                  <a:rPr lang="en-US" altLang="zh-CN" sz="1800" dirty="0">
                    <a:ea typeface="SimSun" pitchFamily="2" charset="-122"/>
                  </a:rPr>
                  <a:t>/IDCT</a:t>
                </a:r>
                <a:endParaRPr lang="en-US" altLang="en-US" sz="1800" dirty="0"/>
              </a:p>
            </p:txBody>
          </p:sp>
          <p:sp>
            <p:nvSpPr>
              <p:cNvPr id="41997" name="Line 10"/>
              <p:cNvSpPr>
                <a:spLocks noChangeShapeType="1"/>
              </p:cNvSpPr>
              <p:nvPr/>
            </p:nvSpPr>
            <p:spPr bwMode="auto">
              <a:xfrm>
                <a:off x="728" y="3551"/>
                <a:ext cx="24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1998" name="Line 11"/>
              <p:cNvSpPr>
                <a:spLocks noChangeShapeType="1"/>
              </p:cNvSpPr>
              <p:nvPr/>
            </p:nvSpPr>
            <p:spPr bwMode="auto">
              <a:xfrm>
                <a:off x="1880" y="3551"/>
                <a:ext cx="3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1999" name="Line 12"/>
              <p:cNvSpPr>
                <a:spLocks noChangeShapeType="1"/>
              </p:cNvSpPr>
              <p:nvPr/>
            </p:nvSpPr>
            <p:spPr bwMode="auto">
              <a:xfrm>
                <a:off x="2696" y="3551"/>
                <a:ext cx="33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2000" name="Line 13"/>
              <p:cNvSpPr>
                <a:spLocks noChangeShapeType="1"/>
              </p:cNvSpPr>
              <p:nvPr/>
            </p:nvSpPr>
            <p:spPr bwMode="auto">
              <a:xfrm>
                <a:off x="3848" y="3503"/>
                <a:ext cx="67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2001" name="Text Box 14"/>
              <p:cNvSpPr txBox="1">
                <a:spLocks noChangeArrowheads="1"/>
              </p:cNvSpPr>
              <p:nvPr/>
            </p:nvSpPr>
            <p:spPr bwMode="auto">
              <a:xfrm>
                <a:off x="1871" y="3139"/>
                <a:ext cx="11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dirty="0"/>
              </a:p>
            </p:txBody>
          </p:sp>
          <p:sp>
            <p:nvSpPr>
              <p:cNvPr id="42002" name="Text Box 15"/>
              <p:cNvSpPr txBox="1">
                <a:spLocks noChangeArrowheads="1"/>
              </p:cNvSpPr>
              <p:nvPr/>
            </p:nvSpPr>
            <p:spPr bwMode="auto">
              <a:xfrm>
                <a:off x="2648" y="3167"/>
                <a:ext cx="487"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X(m)</a:t>
                </a:r>
                <a:endParaRPr lang="en-US" altLang="en-US" sz="1800" dirty="0"/>
              </a:p>
            </p:txBody>
          </p:sp>
          <p:sp>
            <p:nvSpPr>
              <p:cNvPr id="42003" name="Text Box 16"/>
              <p:cNvSpPr txBox="1">
                <a:spLocks noChangeArrowheads="1"/>
              </p:cNvSpPr>
              <p:nvPr/>
            </p:nvSpPr>
            <p:spPr bwMode="auto">
              <a:xfrm>
                <a:off x="3848" y="3167"/>
                <a:ext cx="856"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err="1">
                    <a:ea typeface="SimSun" pitchFamily="2" charset="-122"/>
                  </a:rPr>
                  <a:t>Log|X</a:t>
                </a:r>
                <a:r>
                  <a:rPr lang="en-US" altLang="zh-CN" sz="1800" dirty="0">
                    <a:ea typeface="SimSun" pitchFamily="2" charset="-122"/>
                  </a:rPr>
                  <a:t>(w)|</a:t>
                </a:r>
                <a:endParaRPr lang="en-US" altLang="en-US" sz="1800" dirty="0"/>
              </a:p>
            </p:txBody>
          </p:sp>
          <p:sp>
            <p:nvSpPr>
              <p:cNvPr id="42004" name="Text Box 18"/>
              <p:cNvSpPr txBox="1">
                <a:spLocks noChangeArrowheads="1"/>
              </p:cNvSpPr>
              <p:nvPr/>
            </p:nvSpPr>
            <p:spPr bwMode="auto">
              <a:xfrm>
                <a:off x="383" y="3648"/>
                <a:ext cx="3210"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k=time index</a:t>
                </a:r>
              </a:p>
              <a:p>
                <a:pPr>
                  <a:spcBef>
                    <a:spcPct val="0"/>
                  </a:spcBef>
                  <a:buClrTx/>
                  <a:buSzTx/>
                  <a:buFontTx/>
                  <a:buNone/>
                </a:pPr>
                <a:r>
                  <a:rPr lang="en-US" altLang="zh-CN" sz="1800" dirty="0">
                    <a:ea typeface="SimSun" pitchFamily="2" charset="-122"/>
                  </a:rPr>
                  <a:t>m=frequency</a:t>
                </a:r>
              </a:p>
              <a:p>
                <a:pPr>
                  <a:spcBef>
                    <a:spcPct val="0"/>
                  </a:spcBef>
                  <a:buClrTx/>
                  <a:buSzTx/>
                  <a:buFontTx/>
                  <a:buNone/>
                </a:pPr>
                <a:r>
                  <a:rPr lang="en-US" altLang="zh-CN" sz="1800" dirty="0">
                    <a:ea typeface="SimSun" pitchFamily="2" charset="-122"/>
                  </a:rPr>
                  <a:t>I-DFT=Inverse-discrete Fourier transform</a:t>
                </a:r>
              </a:p>
              <a:p>
                <a:pPr>
                  <a:spcBef>
                    <a:spcPct val="0"/>
                  </a:spcBef>
                  <a:buClrTx/>
                  <a:buSzTx/>
                  <a:buFontTx/>
                  <a:buNone/>
                </a:pPr>
                <a:r>
                  <a:rPr lang="en-US" altLang="zh-CN" sz="1800" dirty="0">
                    <a:ea typeface="SimSun" pitchFamily="2" charset="-122"/>
                  </a:rPr>
                  <a:t>n=index for </a:t>
                </a:r>
                <a:r>
                  <a:rPr lang="en-US" altLang="zh-CN" sz="1800" dirty="0" err="1">
                    <a:ea typeface="SimSun" pitchFamily="2" charset="-122"/>
                  </a:rPr>
                  <a:t>Cepstrum</a:t>
                </a:r>
                <a:r>
                  <a:rPr lang="en-US" altLang="zh-CN" sz="1800" dirty="0">
                    <a:ea typeface="SimSun" pitchFamily="2" charset="-122"/>
                  </a:rPr>
                  <a:t> </a:t>
                </a:r>
                <a:endParaRPr lang="en-US" altLang="en-US" sz="1800" dirty="0"/>
              </a:p>
            </p:txBody>
          </p:sp>
          <p:sp>
            <p:nvSpPr>
              <p:cNvPr id="42005" name="Text Box 19"/>
              <p:cNvSpPr txBox="1">
                <a:spLocks noChangeArrowheads="1"/>
              </p:cNvSpPr>
              <p:nvPr/>
            </p:nvSpPr>
            <p:spPr bwMode="auto">
              <a:xfrm>
                <a:off x="383" y="3379"/>
                <a:ext cx="431"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dirty="0">
                    <a:ea typeface="SimSun" pitchFamily="2" charset="-122"/>
                  </a:rPr>
                  <a:t>S(k)</a:t>
                </a:r>
                <a:endParaRPr lang="en-US" altLang="en-US" sz="1800" dirty="0"/>
              </a:p>
            </p:txBody>
          </p:sp>
          <p:sp>
            <p:nvSpPr>
              <p:cNvPr id="42006" name="Text Box 20"/>
              <p:cNvSpPr txBox="1">
                <a:spLocks noChangeArrowheads="1"/>
              </p:cNvSpPr>
              <p:nvPr/>
            </p:nvSpPr>
            <p:spPr bwMode="auto">
              <a:xfrm>
                <a:off x="5375" y="3379"/>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C(n)</a:t>
                </a:r>
                <a:endParaRPr lang="en-US" altLang="en-US" sz="1800"/>
              </a:p>
            </p:txBody>
          </p:sp>
          <p:sp>
            <p:nvSpPr>
              <p:cNvPr id="42007" name="Line 21"/>
              <p:cNvSpPr>
                <a:spLocks noChangeShapeType="1"/>
              </p:cNvSpPr>
              <p:nvPr/>
            </p:nvSpPr>
            <p:spPr bwMode="auto">
              <a:xfrm>
                <a:off x="5066" y="3503"/>
                <a:ext cx="31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grpSp>
        <p:sp>
          <p:nvSpPr>
            <p:cNvPr id="41992" name="Rectangle 24"/>
            <p:cNvSpPr>
              <a:spLocks noChangeArrowheads="1"/>
            </p:cNvSpPr>
            <p:nvPr/>
          </p:nvSpPr>
          <p:spPr bwMode="auto">
            <a:xfrm>
              <a:off x="298" y="1440"/>
              <a:ext cx="5605" cy="13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grpSp>
      <p:sp>
        <p:nvSpPr>
          <p:cNvPr id="2" name="TextBox 1"/>
          <p:cNvSpPr txBox="1"/>
          <p:nvPr/>
        </p:nvSpPr>
        <p:spPr>
          <a:xfrm>
            <a:off x="5772045" y="155552"/>
            <a:ext cx="3948802" cy="2031325"/>
          </a:xfrm>
          <a:prstGeom prst="rect">
            <a:avLst/>
          </a:prstGeom>
          <a:noFill/>
          <a:ln>
            <a:solidFill>
              <a:schemeClr val="accent1"/>
            </a:solidFill>
          </a:ln>
        </p:spPr>
        <p:txBody>
          <a:bodyPr wrap="square" rtlCol="0">
            <a:spAutoFit/>
          </a:bodyPr>
          <a:lstStyle/>
          <a:p>
            <a:r>
              <a:rPr lang="en-US" dirty="0"/>
              <a:t>In MFCC (Mel scale cepstral coefficients) implementation</a:t>
            </a:r>
          </a:p>
          <a:p>
            <a:r>
              <a:rPr lang="en-US" dirty="0"/>
              <a:t>IDCT (Inverse Discrete Cosine Transform) is used to reduce dimension from filter bands (e.g. 20) to MFCC (e.g. 13).see appendix</a:t>
            </a:r>
          </a:p>
        </p:txBody>
      </p:sp>
      <p:cxnSp>
        <p:nvCxnSpPr>
          <p:cNvPr id="4" name="Straight Arrow Connector 3"/>
          <p:cNvCxnSpPr/>
          <p:nvPr/>
        </p:nvCxnSpPr>
        <p:spPr>
          <a:xfrm>
            <a:off x="7310438" y="2459295"/>
            <a:ext cx="384174" cy="574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E2896EEA-14BC-4485-B646-6E44F0E10F46}"/>
              </a:ext>
            </a:extLst>
          </p:cNvPr>
          <p:cNvSpPr>
            <a:spLocks noGrp="1"/>
          </p:cNvSpPr>
          <p:nvPr>
            <p:ph type="ftr" sz="quarter" idx="11"/>
          </p:nvPr>
        </p:nvSpPr>
        <p:spPr/>
        <p:txBody>
          <a:bodyPr/>
          <a:lstStyle/>
          <a:p>
            <a:pPr>
              <a:defRPr/>
            </a:pPr>
            <a:r>
              <a:rPr lang="en-US" altLang="zh-CN"/>
              <a:t>Feature extraction, v.230913a</a:t>
            </a:r>
          </a:p>
        </p:txBody>
      </p:sp>
      <p:sp>
        <p:nvSpPr>
          <p:cNvPr id="7" name="Slide Number Placeholder 6">
            <a:extLst>
              <a:ext uri="{FF2B5EF4-FFF2-40B4-BE49-F238E27FC236}">
                <a16:creationId xmlns:a16="http://schemas.microsoft.com/office/drawing/2014/main" id="{C4E6AE6A-77E9-4507-8BF3-EAB7EE563770}"/>
              </a:ext>
            </a:extLst>
          </p:cNvPr>
          <p:cNvSpPr>
            <a:spLocks noGrp="1"/>
          </p:cNvSpPr>
          <p:nvPr>
            <p:ph type="sldNum" sz="quarter" idx="12"/>
          </p:nvPr>
        </p:nvSpPr>
        <p:spPr/>
        <p:txBody>
          <a:bodyPr/>
          <a:lstStyle/>
          <a:p>
            <a:fld id="{65CE2D6C-B8FF-4830-ACC3-164BA4934954}" type="slidenum">
              <a:rPr lang="en-US" altLang="en-US" smtClean="0"/>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altLang="zh-CN" sz="2800">
                <a:ea typeface="SimSun" pitchFamily="2" charset="-122"/>
              </a:rPr>
              <a:t>Example of cepstrum</a:t>
            </a:r>
            <a:br>
              <a:rPr lang="en-US" altLang="zh-CN" sz="2400">
                <a:ea typeface="SimSun" pitchFamily="2" charset="-122"/>
              </a:rPr>
            </a:br>
            <a:r>
              <a:rPr lang="en-US" altLang="zh-CN" sz="1600">
                <a:ea typeface="SimSun" pitchFamily="2" charset="-122"/>
              </a:rPr>
              <a:t>http://www.cse.cuhk.edu.hk/%7Ekhwong/www2/cmsc5707/demo_for_ch4_cepstrum.zip</a:t>
            </a:r>
            <a:br>
              <a:rPr lang="en-US" altLang="zh-CN" sz="4000">
                <a:ea typeface="SimSun" pitchFamily="2" charset="-122"/>
              </a:rPr>
            </a:br>
            <a:r>
              <a:rPr lang="en-US" altLang="en-US" sz="2000"/>
              <a:t>Run spCepstrumDemo in matlab</a:t>
            </a:r>
          </a:p>
        </p:txBody>
      </p:sp>
      <p:sp>
        <p:nvSpPr>
          <p:cNvPr id="43013" name="Rectangle 3"/>
          <p:cNvSpPr>
            <a:spLocks noGrp="1" noChangeArrowheads="1"/>
          </p:cNvSpPr>
          <p:nvPr>
            <p:ph idx="1"/>
          </p:nvPr>
        </p:nvSpPr>
        <p:spPr>
          <a:xfrm>
            <a:off x="531813" y="1600200"/>
            <a:ext cx="8912225" cy="4530725"/>
          </a:xfrm>
        </p:spPr>
        <p:txBody>
          <a:bodyPr/>
          <a:lstStyle/>
          <a:p>
            <a:pPr eaLnBrk="1" hangingPunct="1"/>
            <a:r>
              <a:rPr lang="en-US" altLang="zh-CN">
                <a:ea typeface="SimSun" pitchFamily="2" charset="-122"/>
              </a:rPr>
              <a:t> </a:t>
            </a:r>
            <a:endParaRPr lang="en-US" altLang="en-US"/>
          </a:p>
        </p:txBody>
      </p:sp>
      <p:sp>
        <p:nvSpPr>
          <p:cNvPr id="43014" name="Text Box 5"/>
          <p:cNvSpPr txBox="1">
            <a:spLocks noChangeArrowheads="1"/>
          </p:cNvSpPr>
          <p:nvPr/>
        </p:nvSpPr>
        <p:spPr bwMode="auto">
          <a:xfrm>
            <a:off x="4875213" y="1524000"/>
            <a:ext cx="498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'sor1.wav‘</a:t>
            </a:r>
            <a:r>
              <a:rPr lang="en-US" altLang="zh-CN" sz="1800">
                <a:ea typeface="SimSun" pitchFamily="2" charset="-122"/>
              </a:rPr>
              <a:t>=sampling frequency 22.05KHz</a:t>
            </a:r>
            <a:endParaRPr lang="en-US" altLang="en-US" sz="1800"/>
          </a:p>
          <a:p>
            <a:pPr>
              <a:spcBef>
                <a:spcPct val="0"/>
              </a:spcBef>
              <a:buClrTx/>
              <a:buSzTx/>
              <a:buFontTx/>
              <a:buNone/>
            </a:pPr>
            <a:endParaRPr lang="en-US" altLang="en-US" sz="1800"/>
          </a:p>
        </p:txBody>
      </p:sp>
      <p:pic>
        <p:nvPicPr>
          <p:cNvPr id="43015" name="Picture 10" descr="cept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2057400"/>
            <a:ext cx="64198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649177" y="6022459"/>
            <a:ext cx="870751" cy="369332"/>
          </a:xfrm>
          <a:prstGeom prst="rect">
            <a:avLst/>
          </a:prstGeom>
          <a:noFill/>
        </p:spPr>
        <p:txBody>
          <a:bodyPr wrap="none" rtlCol="0">
            <a:spAutoFit/>
          </a:bodyPr>
          <a:lstStyle/>
          <a:p>
            <a:r>
              <a:rPr lang="en-US" dirty="0"/>
              <a:t>n axis</a:t>
            </a:r>
          </a:p>
        </p:txBody>
      </p:sp>
      <p:sp>
        <p:nvSpPr>
          <p:cNvPr id="11" name="TextBox 10"/>
          <p:cNvSpPr txBox="1"/>
          <p:nvPr/>
        </p:nvSpPr>
        <p:spPr>
          <a:xfrm>
            <a:off x="868227" y="4572000"/>
            <a:ext cx="1308371" cy="369332"/>
          </a:xfrm>
          <a:prstGeom prst="rect">
            <a:avLst/>
          </a:prstGeom>
          <a:noFill/>
        </p:spPr>
        <p:txBody>
          <a:bodyPr wrap="none" rtlCol="0">
            <a:spAutoFit/>
          </a:bodyPr>
          <a:lstStyle/>
          <a:p>
            <a:r>
              <a:rPr lang="en-US" dirty="0" err="1"/>
              <a:t>Cepstrum</a:t>
            </a:r>
            <a:endParaRPr lang="en-US" dirty="0"/>
          </a:p>
        </p:txBody>
      </p:sp>
      <p:sp>
        <p:nvSpPr>
          <p:cNvPr id="4" name="TextBox 3"/>
          <p:cNvSpPr txBox="1"/>
          <p:nvPr/>
        </p:nvSpPr>
        <p:spPr>
          <a:xfrm>
            <a:off x="989012" y="2819400"/>
            <a:ext cx="686406" cy="369332"/>
          </a:xfrm>
          <a:prstGeom prst="rect">
            <a:avLst/>
          </a:prstGeom>
          <a:noFill/>
        </p:spPr>
        <p:txBody>
          <a:bodyPr wrap="none" rtlCol="0">
            <a:spAutoFit/>
          </a:bodyPr>
          <a:lstStyle/>
          <a:p>
            <a:r>
              <a:rPr lang="en-US" dirty="0"/>
              <a:t>S(k)</a:t>
            </a:r>
          </a:p>
        </p:txBody>
      </p:sp>
      <p:sp>
        <p:nvSpPr>
          <p:cNvPr id="5" name="TextBox 4"/>
          <p:cNvSpPr txBox="1"/>
          <p:nvPr/>
        </p:nvSpPr>
        <p:spPr>
          <a:xfrm>
            <a:off x="7649177" y="3932238"/>
            <a:ext cx="1654620" cy="369332"/>
          </a:xfrm>
          <a:prstGeom prst="rect">
            <a:avLst/>
          </a:prstGeom>
          <a:noFill/>
        </p:spPr>
        <p:txBody>
          <a:bodyPr wrap="none" rtlCol="0">
            <a:spAutoFit/>
          </a:bodyPr>
          <a:lstStyle/>
          <a:p>
            <a:r>
              <a:rPr lang="en-US" dirty="0"/>
              <a:t>K time index</a:t>
            </a:r>
          </a:p>
        </p:txBody>
      </p:sp>
      <p:cxnSp>
        <p:nvCxnSpPr>
          <p:cNvPr id="7" name="Straight Arrow Connector 6"/>
          <p:cNvCxnSpPr/>
          <p:nvPr/>
        </p:nvCxnSpPr>
        <p:spPr>
          <a:xfrm>
            <a:off x="1619206" y="3417888"/>
            <a:ext cx="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6170" y="3743107"/>
            <a:ext cx="1362040" cy="646331"/>
          </a:xfrm>
          <a:prstGeom prst="rect">
            <a:avLst/>
          </a:prstGeom>
          <a:noFill/>
        </p:spPr>
        <p:txBody>
          <a:bodyPr wrap="none" rtlCol="0">
            <a:spAutoFit/>
          </a:bodyPr>
          <a:lstStyle/>
          <a:p>
            <a:r>
              <a:rPr lang="en-US" dirty="0"/>
              <a:t>Cepstral </a:t>
            </a:r>
          </a:p>
          <a:p>
            <a:r>
              <a:rPr lang="en-US" dirty="0"/>
              <a:t>transform</a:t>
            </a:r>
          </a:p>
        </p:txBody>
      </p:sp>
      <p:sp>
        <p:nvSpPr>
          <p:cNvPr id="6" name="Footer Placeholder 5">
            <a:extLst>
              <a:ext uri="{FF2B5EF4-FFF2-40B4-BE49-F238E27FC236}">
                <a16:creationId xmlns:a16="http://schemas.microsoft.com/office/drawing/2014/main" id="{9919C29A-A45E-499C-8F80-46B6DBD490A4}"/>
              </a:ext>
            </a:extLst>
          </p:cNvPr>
          <p:cNvSpPr>
            <a:spLocks noGrp="1"/>
          </p:cNvSpPr>
          <p:nvPr>
            <p:ph type="ftr" sz="quarter" idx="11"/>
          </p:nvPr>
        </p:nvSpPr>
        <p:spPr/>
        <p:txBody>
          <a:bodyPr/>
          <a:lstStyle/>
          <a:p>
            <a:pPr>
              <a:defRPr/>
            </a:pPr>
            <a:r>
              <a:rPr lang="en-US" altLang="zh-CN"/>
              <a:t>Feature extraction, v.230913a</a:t>
            </a:r>
          </a:p>
        </p:txBody>
      </p:sp>
      <p:sp>
        <p:nvSpPr>
          <p:cNvPr id="10" name="Slide Number Placeholder 9">
            <a:extLst>
              <a:ext uri="{FF2B5EF4-FFF2-40B4-BE49-F238E27FC236}">
                <a16:creationId xmlns:a16="http://schemas.microsoft.com/office/drawing/2014/main" id="{EC4A0BCB-08E2-4FAD-9F2D-6F087D086458}"/>
              </a:ext>
            </a:extLst>
          </p:cNvPr>
          <p:cNvSpPr>
            <a:spLocks noGrp="1"/>
          </p:cNvSpPr>
          <p:nvPr>
            <p:ph type="sldNum" sz="quarter" idx="12"/>
          </p:nvPr>
        </p:nvSpPr>
        <p:spPr/>
        <p:txBody>
          <a:bodyPr/>
          <a:lstStyle/>
          <a:p>
            <a:fld id="{65CE2D6C-B8FF-4830-ACC3-164BA4934954}" type="slidenum">
              <a:rPr lang="en-US" altLang="en-US" smtClean="0"/>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a:xfrm>
            <a:off x="0" y="277813"/>
            <a:ext cx="8912225" cy="1139825"/>
          </a:xfrm>
        </p:spPr>
        <p:txBody>
          <a:bodyPr/>
          <a:lstStyle/>
          <a:p>
            <a:pPr eaLnBrk="1" hangingPunct="1"/>
            <a:r>
              <a:rPr lang="en-US" altLang="en-US" sz="3600"/>
              <a:t> </a:t>
            </a:r>
          </a:p>
        </p:txBody>
      </p:sp>
      <p:sp>
        <p:nvSpPr>
          <p:cNvPr id="44037" name="Rectangle 3"/>
          <p:cNvSpPr>
            <a:spLocks noGrp="1" noChangeArrowheads="1"/>
          </p:cNvSpPr>
          <p:nvPr>
            <p:ph type="body" idx="4294967295"/>
          </p:nvPr>
        </p:nvSpPr>
        <p:spPr>
          <a:xfrm>
            <a:off x="9561513" y="5732463"/>
            <a:ext cx="341312" cy="398462"/>
          </a:xfrm>
        </p:spPr>
        <p:txBody>
          <a:bodyPr>
            <a:normAutofit fontScale="70000" lnSpcReduction="20000"/>
          </a:bodyPr>
          <a:lstStyle/>
          <a:p>
            <a:pPr eaLnBrk="1" hangingPunct="1"/>
            <a:r>
              <a:rPr lang="en-US" altLang="zh-CN">
                <a:ea typeface="SimSun" pitchFamily="2" charset="-122"/>
              </a:rPr>
              <a:t> </a:t>
            </a:r>
            <a:endParaRPr lang="en-US" altLang="en-US"/>
          </a:p>
        </p:txBody>
      </p:sp>
      <p:pic>
        <p:nvPicPr>
          <p:cNvPr id="44038" name="Picture 5" descr="experiment6-theory-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919" y="28575"/>
            <a:ext cx="6885764"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6"/>
          <p:cNvSpPr txBox="1">
            <a:spLocks noChangeArrowheads="1"/>
          </p:cNvSpPr>
          <p:nvPr/>
        </p:nvSpPr>
        <p:spPr bwMode="auto">
          <a:xfrm>
            <a:off x="150812" y="6424932"/>
            <a:ext cx="5715000" cy="43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100" dirty="0">
                <a:hlinkClick r:id="rId3"/>
              </a:rPr>
              <a:t>http://iitg.vlab.co.in/?sub=59&amp;brch=164&amp;sim=615&amp;cnt=1</a:t>
            </a:r>
            <a:endParaRPr lang="en-US" altLang="en-US" sz="1100" dirty="0"/>
          </a:p>
          <a:p>
            <a:pPr>
              <a:spcBef>
                <a:spcPct val="0"/>
              </a:spcBef>
              <a:buClrTx/>
              <a:buSzTx/>
              <a:buFontTx/>
              <a:buNone/>
            </a:pPr>
            <a:r>
              <a:rPr lang="en-US" altLang="en-US" sz="1100" dirty="0">
                <a:hlinkClick r:id="rId4"/>
              </a:rPr>
              <a:t>http://www.engineeringproductivitytools.com/stuff/T0001/PT01.HTM</a:t>
            </a:r>
            <a:endParaRPr lang="en-US" altLang="en-US" sz="1100" dirty="0"/>
          </a:p>
        </p:txBody>
      </p:sp>
      <p:sp>
        <p:nvSpPr>
          <p:cNvPr id="44040" name="Oval 7"/>
          <p:cNvSpPr>
            <a:spLocks noChangeArrowheads="1"/>
          </p:cNvSpPr>
          <p:nvPr/>
        </p:nvSpPr>
        <p:spPr bwMode="auto">
          <a:xfrm>
            <a:off x="4418013" y="5410200"/>
            <a:ext cx="3276600" cy="990600"/>
          </a:xfrm>
          <a:prstGeom prst="ellipse">
            <a:avLst/>
          </a:pr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4041" name="Text Box 8"/>
          <p:cNvSpPr txBox="1">
            <a:spLocks noChangeArrowheads="1"/>
          </p:cNvSpPr>
          <p:nvPr/>
        </p:nvSpPr>
        <p:spPr bwMode="auto">
          <a:xfrm>
            <a:off x="6232525" y="5365750"/>
            <a:ext cx="3292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Glottal excitation cepstrum</a:t>
            </a:r>
          </a:p>
        </p:txBody>
      </p:sp>
      <p:sp>
        <p:nvSpPr>
          <p:cNvPr id="44042" name="Oval 9"/>
          <p:cNvSpPr>
            <a:spLocks noChangeArrowheads="1"/>
          </p:cNvSpPr>
          <p:nvPr/>
        </p:nvSpPr>
        <p:spPr bwMode="auto">
          <a:xfrm>
            <a:off x="2894013" y="5334000"/>
            <a:ext cx="1447800" cy="1143000"/>
          </a:xfrm>
          <a:prstGeom prst="ellipse">
            <a:avLst/>
          </a:pr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4043" name="Text Box 10"/>
          <p:cNvSpPr txBox="1">
            <a:spLocks noChangeArrowheads="1"/>
          </p:cNvSpPr>
          <p:nvPr/>
        </p:nvSpPr>
        <p:spPr bwMode="auto">
          <a:xfrm>
            <a:off x="3427413" y="5816443"/>
            <a:ext cx="1452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Vocal track</a:t>
            </a:r>
          </a:p>
          <a:p>
            <a:pPr>
              <a:spcBef>
                <a:spcPct val="0"/>
              </a:spcBef>
              <a:buClrTx/>
              <a:buSzTx/>
              <a:buFontTx/>
              <a:buNone/>
            </a:pPr>
            <a:r>
              <a:rPr lang="en-US" altLang="en-US" sz="1800" dirty="0" err="1"/>
              <a:t>cepstrum</a:t>
            </a:r>
            <a:endParaRPr lang="en-US" altLang="en-US" sz="1800" dirty="0"/>
          </a:p>
        </p:txBody>
      </p:sp>
      <p:sp>
        <p:nvSpPr>
          <p:cNvPr id="44044" name="TextBox 1"/>
          <p:cNvSpPr txBox="1">
            <a:spLocks noChangeArrowheads="1"/>
          </p:cNvSpPr>
          <p:nvPr/>
        </p:nvSpPr>
        <p:spPr bwMode="auto">
          <a:xfrm>
            <a:off x="303213" y="76200"/>
            <a:ext cx="3049587"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s(n) time </a:t>
            </a:r>
          </a:p>
          <a:p>
            <a:pPr>
              <a:spcBef>
                <a:spcPct val="0"/>
              </a:spcBef>
              <a:buClrTx/>
              <a:buSzTx/>
              <a:buFontTx/>
              <a:buNone/>
            </a:pPr>
            <a:r>
              <a:rPr lang="en-US" altLang="en-US" sz="1800" dirty="0"/>
              <a:t>domain signal</a:t>
            </a:r>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r>
              <a:rPr lang="en-US" altLang="en-US" sz="1800" dirty="0"/>
              <a:t>x(n)=windowed(s(n))</a:t>
            </a:r>
          </a:p>
          <a:p>
            <a:pPr>
              <a:spcBef>
                <a:spcPct val="0"/>
              </a:spcBef>
              <a:buClrTx/>
              <a:buSzTx/>
              <a:buFontTx/>
              <a:buNone/>
            </a:pPr>
            <a:r>
              <a:rPr lang="en-US" altLang="en-US" sz="1800" dirty="0"/>
              <a:t>Suppress two sides</a:t>
            </a:r>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r>
              <a:rPr lang="en-US" altLang="en-US" sz="1800" dirty="0"/>
              <a:t>|x(w)|=</a:t>
            </a:r>
            <a:r>
              <a:rPr lang="en-US" altLang="en-US" sz="1800" dirty="0" err="1"/>
              <a:t>dft</a:t>
            </a:r>
            <a:r>
              <a:rPr lang="en-US" altLang="en-US" sz="1800" dirty="0"/>
              <a:t>(x(n))</a:t>
            </a:r>
          </a:p>
          <a:p>
            <a:pPr>
              <a:spcBef>
                <a:spcPct val="0"/>
              </a:spcBef>
              <a:buClrTx/>
              <a:buSzTx/>
              <a:buFontTx/>
              <a:buNone/>
            </a:pPr>
            <a:r>
              <a:rPr lang="en-US" altLang="en-US" sz="1800" dirty="0"/>
              <a:t> = frequency signal</a:t>
            </a:r>
          </a:p>
          <a:p>
            <a:pPr>
              <a:spcBef>
                <a:spcPct val="0"/>
              </a:spcBef>
              <a:buClrTx/>
              <a:buSzTx/>
              <a:buFontTx/>
              <a:buNone/>
            </a:pPr>
            <a:endParaRPr lang="en-US" altLang="en-US" sz="1800" dirty="0"/>
          </a:p>
          <a:p>
            <a:pPr>
              <a:spcBef>
                <a:spcPct val="0"/>
              </a:spcBef>
              <a:buClrTx/>
              <a:buSzTx/>
              <a:buFontTx/>
              <a:buNone/>
            </a:pPr>
            <a:r>
              <a:rPr lang="en-US" altLang="en-US" sz="1800" dirty="0"/>
              <a:t>(</a:t>
            </a:r>
            <a:r>
              <a:rPr lang="en-US" altLang="en-US" sz="1800" dirty="0" err="1"/>
              <a:t>dft</a:t>
            </a:r>
            <a:r>
              <a:rPr lang="en-US" altLang="en-US" sz="1800" dirty="0"/>
              <a:t>=discrete Fourier transform)</a:t>
            </a:r>
          </a:p>
          <a:p>
            <a:pPr>
              <a:spcBef>
                <a:spcPct val="0"/>
              </a:spcBef>
              <a:buClrTx/>
              <a:buSzTx/>
              <a:buFontTx/>
              <a:buNone/>
            </a:pPr>
            <a:endParaRPr lang="en-US" altLang="en-US" sz="1800" dirty="0"/>
          </a:p>
          <a:p>
            <a:pPr>
              <a:spcBef>
                <a:spcPct val="0"/>
              </a:spcBef>
              <a:buClrTx/>
              <a:buSzTx/>
              <a:buFontTx/>
              <a:buNone/>
            </a:pPr>
            <a:r>
              <a:rPr lang="en-US" altLang="en-US" sz="1800" dirty="0"/>
              <a:t>Log (|x(w)|)</a:t>
            </a:r>
          </a:p>
          <a:p>
            <a:pPr>
              <a:spcBef>
                <a:spcPct val="0"/>
              </a:spcBef>
              <a:buClrTx/>
              <a:buSzTx/>
              <a:buFontTx/>
              <a:buNone/>
            </a:pPr>
            <a:endParaRPr lang="en-US" altLang="en-US" sz="1800" dirty="0"/>
          </a:p>
          <a:p>
            <a:pPr>
              <a:spcBef>
                <a:spcPct val="0"/>
              </a:spcBef>
              <a:buClrTx/>
              <a:buSzTx/>
              <a:buFontTx/>
              <a:buNone/>
            </a:pPr>
            <a:endParaRPr lang="en-US" altLang="en-US" sz="1800" dirty="0"/>
          </a:p>
          <a:p>
            <a:pPr>
              <a:spcBef>
                <a:spcPct val="0"/>
              </a:spcBef>
              <a:buClrTx/>
              <a:buSzTx/>
              <a:buFontTx/>
              <a:buNone/>
            </a:pPr>
            <a:r>
              <a:rPr lang="en-US" altLang="en-US" sz="1800" dirty="0"/>
              <a:t>C(n)=</a:t>
            </a:r>
          </a:p>
          <a:p>
            <a:pPr>
              <a:spcBef>
                <a:spcPct val="0"/>
              </a:spcBef>
              <a:buClrTx/>
              <a:buSzTx/>
              <a:buFontTx/>
              <a:buNone/>
            </a:pPr>
            <a:r>
              <a:rPr lang="en-US" altLang="en-US" sz="1800" dirty="0" err="1"/>
              <a:t>iDft</a:t>
            </a:r>
            <a:r>
              <a:rPr lang="en-US" altLang="en-US" sz="1800" dirty="0"/>
              <a:t>(Log (|x(w)|))</a:t>
            </a:r>
          </a:p>
          <a:p>
            <a:pPr>
              <a:spcBef>
                <a:spcPct val="0"/>
              </a:spcBef>
              <a:buClrTx/>
              <a:buSzTx/>
              <a:buFontTx/>
              <a:buNone/>
            </a:pPr>
            <a:r>
              <a:rPr lang="en-US" altLang="en-US" sz="1800" dirty="0"/>
              <a:t>gives </a:t>
            </a:r>
            <a:r>
              <a:rPr lang="en-US" altLang="en-US" sz="1800" dirty="0" err="1"/>
              <a:t>Cepstrum</a:t>
            </a:r>
            <a:endParaRPr lang="en-US" altLang="en-US" sz="1800" dirty="0"/>
          </a:p>
          <a:p>
            <a:pPr>
              <a:spcBef>
                <a:spcPct val="0"/>
              </a:spcBef>
              <a:buClrTx/>
              <a:buSzTx/>
              <a:buFontTx/>
              <a:buNone/>
            </a:pPr>
            <a:endParaRPr lang="en-US" altLang="en-US" sz="1800" dirty="0"/>
          </a:p>
        </p:txBody>
      </p:sp>
      <p:cxnSp>
        <p:nvCxnSpPr>
          <p:cNvPr id="44045" name="Straight Arrow Connector 3"/>
          <p:cNvCxnSpPr>
            <a:cxnSpLocks noChangeShapeType="1"/>
          </p:cNvCxnSpPr>
          <p:nvPr/>
        </p:nvCxnSpPr>
        <p:spPr bwMode="auto">
          <a:xfrm>
            <a:off x="2917825" y="1143000"/>
            <a:ext cx="0" cy="6858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6" name="Straight Arrow Connector 14"/>
          <p:cNvCxnSpPr>
            <a:cxnSpLocks noChangeShapeType="1"/>
          </p:cNvCxnSpPr>
          <p:nvPr/>
        </p:nvCxnSpPr>
        <p:spPr bwMode="auto">
          <a:xfrm flipH="1">
            <a:off x="2894013" y="2341563"/>
            <a:ext cx="0" cy="76200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7" name="Straight Arrow Connector 17"/>
          <p:cNvCxnSpPr>
            <a:cxnSpLocks noChangeShapeType="1"/>
          </p:cNvCxnSpPr>
          <p:nvPr/>
        </p:nvCxnSpPr>
        <p:spPr bwMode="auto">
          <a:xfrm>
            <a:off x="2887663" y="3708400"/>
            <a:ext cx="12700" cy="814388"/>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8" name="Straight Arrow Connector 18"/>
          <p:cNvCxnSpPr>
            <a:cxnSpLocks noChangeShapeType="1"/>
          </p:cNvCxnSpPr>
          <p:nvPr/>
        </p:nvCxnSpPr>
        <p:spPr bwMode="auto">
          <a:xfrm flipH="1">
            <a:off x="2925763" y="4953000"/>
            <a:ext cx="4762" cy="595313"/>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ooter Placeholder 3">
            <a:extLst>
              <a:ext uri="{FF2B5EF4-FFF2-40B4-BE49-F238E27FC236}">
                <a16:creationId xmlns:a16="http://schemas.microsoft.com/office/drawing/2014/main" id="{ED4A8A2D-0576-4A36-AD74-2622EC9AB37E}"/>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731080E5-026A-45D8-AAB2-B797507A1A90}"/>
              </a:ext>
            </a:extLst>
          </p:cNvPr>
          <p:cNvSpPr>
            <a:spLocks noGrp="1"/>
          </p:cNvSpPr>
          <p:nvPr>
            <p:ph type="sldNum" sz="quarter" idx="12"/>
          </p:nvPr>
        </p:nvSpPr>
        <p:spPr/>
        <p:txBody>
          <a:bodyPr/>
          <a:lstStyle/>
          <a:p>
            <a:fld id="{CF6A2BCF-6960-4D02-AE42-EDEE00212A9C}" type="slidenum">
              <a:rPr lang="en-US" altLang="en-US" smtClean="0"/>
              <a:pPr/>
              <a:t>47</a:t>
            </a:fld>
            <a:endParaRPr lang="en-US" altLang="en-US"/>
          </a:p>
        </p:txBody>
      </p:sp>
      <p:cxnSp>
        <p:nvCxnSpPr>
          <p:cNvPr id="3" name="Straight Arrow Connector 2">
            <a:extLst>
              <a:ext uri="{FF2B5EF4-FFF2-40B4-BE49-F238E27FC236}">
                <a16:creationId xmlns:a16="http://schemas.microsoft.com/office/drawing/2014/main" id="{CF9EEF62-BA6D-456E-B4D5-A9BE30993333}"/>
              </a:ext>
            </a:extLst>
          </p:cNvPr>
          <p:cNvCxnSpPr/>
          <p:nvPr/>
        </p:nvCxnSpPr>
        <p:spPr>
          <a:xfrm>
            <a:off x="1002182" y="724205"/>
            <a:ext cx="0" cy="418795"/>
          </a:xfrm>
          <a:prstGeom prst="straightConnector1">
            <a:avLst/>
          </a:prstGeom>
          <a:ln w="44450" cmpd="thickThi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AA6D989-E564-401E-B2C1-C2B424C059AC}"/>
              </a:ext>
            </a:extLst>
          </p:cNvPr>
          <p:cNvCxnSpPr/>
          <p:nvPr/>
        </p:nvCxnSpPr>
        <p:spPr>
          <a:xfrm>
            <a:off x="1002182" y="2132165"/>
            <a:ext cx="0" cy="418795"/>
          </a:xfrm>
          <a:prstGeom prst="straightConnector1">
            <a:avLst/>
          </a:prstGeom>
          <a:ln w="44450" cmpd="thickThi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2197E7-9625-4E6C-8F4D-F101EF370FEC}"/>
              </a:ext>
            </a:extLst>
          </p:cNvPr>
          <p:cNvCxnSpPr>
            <a:cxnSpLocks/>
          </p:cNvCxnSpPr>
          <p:nvPr/>
        </p:nvCxnSpPr>
        <p:spPr>
          <a:xfrm>
            <a:off x="173637" y="3708400"/>
            <a:ext cx="0" cy="921895"/>
          </a:xfrm>
          <a:prstGeom prst="straightConnector1">
            <a:avLst/>
          </a:prstGeom>
          <a:ln w="44450" cmpd="thickThi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1006E4E-F665-4C11-A6BC-5182B4078B2D}"/>
              </a:ext>
            </a:extLst>
          </p:cNvPr>
          <p:cNvCxnSpPr>
            <a:cxnSpLocks/>
          </p:cNvCxnSpPr>
          <p:nvPr/>
        </p:nvCxnSpPr>
        <p:spPr>
          <a:xfrm>
            <a:off x="1209885" y="4953000"/>
            <a:ext cx="0" cy="457200"/>
          </a:xfrm>
          <a:prstGeom prst="straightConnector1">
            <a:avLst/>
          </a:prstGeom>
          <a:ln w="44450" cmpd="thickThi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a:xfrm>
            <a:off x="495141" y="-47625"/>
            <a:ext cx="5218271" cy="1465263"/>
          </a:xfrm>
        </p:spPr>
        <p:txBody>
          <a:bodyPr/>
          <a:lstStyle/>
          <a:p>
            <a:pPr eaLnBrk="1" hangingPunct="1"/>
            <a:r>
              <a:rPr lang="en-US" altLang="zh-CN" dirty="0">
                <a:ea typeface="SimSun" pitchFamily="2" charset="-122"/>
              </a:rPr>
              <a:t>Liftering (to remove glottal excitation)</a:t>
            </a:r>
            <a:endParaRPr lang="en-US" altLang="en-US" dirty="0"/>
          </a:p>
        </p:txBody>
      </p:sp>
      <p:sp>
        <p:nvSpPr>
          <p:cNvPr id="45062" name="Rectangle 3"/>
          <p:cNvSpPr>
            <a:spLocks noGrp="1" noChangeArrowheads="1"/>
          </p:cNvSpPr>
          <p:nvPr>
            <p:ph idx="1"/>
          </p:nvPr>
        </p:nvSpPr>
        <p:spPr>
          <a:xfrm>
            <a:off x="266701" y="1602581"/>
            <a:ext cx="3694112" cy="4530725"/>
          </a:xfrm>
        </p:spPr>
        <p:txBody>
          <a:bodyPr/>
          <a:lstStyle/>
          <a:p>
            <a:pPr eaLnBrk="1" hangingPunct="1"/>
            <a:r>
              <a:rPr lang="en-US" altLang="zh-CN" sz="2400" dirty="0">
                <a:ea typeface="SimSun" pitchFamily="2" charset="-122"/>
              </a:rPr>
              <a:t>Low time liftering:</a:t>
            </a:r>
          </a:p>
          <a:p>
            <a:pPr lvl="1" eaLnBrk="1" hangingPunct="1"/>
            <a:r>
              <a:rPr lang="en-US" altLang="zh-CN" sz="2000" dirty="0">
                <a:ea typeface="SimSun" pitchFamily="2" charset="-122"/>
              </a:rPr>
              <a:t>Magnify (or Inspect) the low time to find the vocal tract filter </a:t>
            </a:r>
            <a:r>
              <a:rPr lang="en-US" altLang="zh-CN" sz="2000" dirty="0" err="1">
                <a:ea typeface="SimSun" pitchFamily="2" charset="-122"/>
              </a:rPr>
              <a:t>cepstrum</a:t>
            </a:r>
            <a:endParaRPr lang="en-US" altLang="zh-CN" sz="2000" dirty="0">
              <a:ea typeface="SimSun" pitchFamily="2" charset="-122"/>
            </a:endParaRPr>
          </a:p>
          <a:p>
            <a:pPr eaLnBrk="1" hangingPunct="1"/>
            <a:r>
              <a:rPr lang="en-US" altLang="zh-CN" sz="2400" dirty="0">
                <a:ea typeface="SimSun" pitchFamily="2" charset="-122"/>
              </a:rPr>
              <a:t>High time liftering:</a:t>
            </a:r>
          </a:p>
          <a:p>
            <a:pPr lvl="1" eaLnBrk="1" hangingPunct="1"/>
            <a:r>
              <a:rPr lang="en-US" altLang="zh-CN" sz="2000" dirty="0">
                <a:ea typeface="SimSun" pitchFamily="2" charset="-122"/>
              </a:rPr>
              <a:t>Magnify (or Inspect) the high time to find the glottal excitation </a:t>
            </a:r>
            <a:r>
              <a:rPr lang="en-US" altLang="zh-CN" sz="2000" dirty="0" err="1">
                <a:ea typeface="SimSun" pitchFamily="2" charset="-122"/>
              </a:rPr>
              <a:t>cepstrum</a:t>
            </a:r>
            <a:r>
              <a:rPr lang="en-US" altLang="zh-CN" sz="2000" dirty="0">
                <a:ea typeface="SimSun" pitchFamily="2" charset="-122"/>
              </a:rPr>
              <a:t> (remove this part for speech recognition.</a:t>
            </a:r>
          </a:p>
          <a:p>
            <a:pPr lvl="1" eaLnBrk="1" hangingPunct="1"/>
            <a:endParaRPr lang="en-US" altLang="zh-CN" sz="2000" dirty="0">
              <a:ea typeface="SimSun" pitchFamily="2" charset="-122"/>
            </a:endParaRPr>
          </a:p>
        </p:txBody>
      </p:sp>
      <p:pic>
        <p:nvPicPr>
          <p:cNvPr id="4506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3962400"/>
            <a:ext cx="59436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3" name="Text Box 6"/>
          <p:cNvSpPr txBox="1">
            <a:spLocks noChangeArrowheads="1"/>
          </p:cNvSpPr>
          <p:nvPr/>
        </p:nvSpPr>
        <p:spPr bwMode="auto">
          <a:xfrm>
            <a:off x="3275013" y="219075"/>
            <a:ext cx="2651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zh-CN" sz="1800">
              <a:ea typeface="SimSun" pitchFamily="2" charset="-122"/>
            </a:endParaRPr>
          </a:p>
          <a:p>
            <a:pPr>
              <a:spcBef>
                <a:spcPct val="0"/>
              </a:spcBef>
              <a:buClrTx/>
              <a:buSzTx/>
              <a:buFontTx/>
              <a:buNone/>
            </a:pPr>
            <a:endParaRPr lang="en-US" altLang="zh-CN" sz="1800">
              <a:ea typeface="SimSun" pitchFamily="2" charset="-122"/>
            </a:endParaRPr>
          </a:p>
          <a:p>
            <a:pPr>
              <a:spcBef>
                <a:spcPct val="0"/>
              </a:spcBef>
              <a:buClrTx/>
              <a:buSzTx/>
              <a:buFontTx/>
              <a:buNone/>
            </a:pPr>
            <a:r>
              <a:rPr lang="en-US" altLang="zh-CN" sz="1800">
                <a:ea typeface="SimSun" pitchFamily="2" charset="-122"/>
              </a:rPr>
              <a:t> </a:t>
            </a:r>
            <a:endParaRPr lang="en-US" altLang="en-US" sz="1800">
              <a:ea typeface="SimSun" pitchFamily="2" charset="-122"/>
            </a:endParaRPr>
          </a:p>
        </p:txBody>
      </p:sp>
      <p:sp>
        <p:nvSpPr>
          <p:cNvPr id="45064" name="Text Box 8"/>
          <p:cNvSpPr txBox="1">
            <a:spLocks noChangeArrowheads="1"/>
          </p:cNvSpPr>
          <p:nvPr/>
        </p:nvSpPr>
        <p:spPr bwMode="auto">
          <a:xfrm>
            <a:off x="6018213" y="2057400"/>
            <a:ext cx="27765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a:ea typeface="SimSun" pitchFamily="2" charset="-122"/>
              </a:rPr>
              <a:t>Glottal excitation</a:t>
            </a:r>
          </a:p>
          <a:p>
            <a:pPr>
              <a:spcBef>
                <a:spcPct val="0"/>
              </a:spcBef>
              <a:buClrTx/>
              <a:buSzTx/>
              <a:buFontTx/>
              <a:buNone/>
            </a:pPr>
            <a:r>
              <a:rPr lang="en-US" altLang="zh-CN" sz="1800">
                <a:ea typeface="SimSun" pitchFamily="2" charset="-122"/>
              </a:rPr>
              <a:t>Cepstrum, useless for </a:t>
            </a:r>
          </a:p>
          <a:p>
            <a:pPr>
              <a:spcBef>
                <a:spcPct val="0"/>
              </a:spcBef>
              <a:buClrTx/>
              <a:buSzTx/>
              <a:buFontTx/>
              <a:buNone/>
            </a:pPr>
            <a:r>
              <a:rPr lang="en-US" altLang="zh-CN" sz="1800">
                <a:ea typeface="SimSun" pitchFamily="2" charset="-122"/>
              </a:rPr>
              <a:t>speech recognition, </a:t>
            </a:r>
          </a:p>
          <a:p>
            <a:pPr>
              <a:spcBef>
                <a:spcPct val="0"/>
              </a:spcBef>
              <a:buClrTx/>
              <a:buSzTx/>
              <a:buFontTx/>
              <a:buNone/>
            </a:pPr>
            <a:endParaRPr lang="en-US" altLang="zh-CN" sz="1800">
              <a:ea typeface="SimSun" pitchFamily="2" charset="-122"/>
            </a:endParaRPr>
          </a:p>
        </p:txBody>
      </p:sp>
      <p:sp>
        <p:nvSpPr>
          <p:cNvPr id="45065" name="Text Box 14"/>
          <p:cNvSpPr txBox="1">
            <a:spLocks noChangeArrowheads="1"/>
          </p:cNvSpPr>
          <p:nvPr/>
        </p:nvSpPr>
        <p:spPr bwMode="auto">
          <a:xfrm>
            <a:off x="6170613" y="5942013"/>
            <a:ext cx="3244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Frequency =FS/ quefrency</a:t>
            </a:r>
          </a:p>
          <a:p>
            <a:pPr>
              <a:spcBef>
                <a:spcPct val="0"/>
              </a:spcBef>
              <a:buClrTx/>
              <a:buSzTx/>
              <a:buFontTx/>
              <a:buNone/>
            </a:pPr>
            <a:r>
              <a:rPr lang="en-US" altLang="zh-CN" sz="1800">
                <a:ea typeface="SimSun" pitchFamily="2" charset="-122"/>
              </a:rPr>
              <a:t>FS=sample frequency</a:t>
            </a:r>
          </a:p>
          <a:p>
            <a:pPr>
              <a:spcBef>
                <a:spcPct val="0"/>
              </a:spcBef>
              <a:buClrTx/>
              <a:buSzTx/>
              <a:buFontTx/>
              <a:buNone/>
            </a:pPr>
            <a:r>
              <a:rPr lang="en-US" altLang="zh-CN" sz="1800">
                <a:ea typeface="SimSun" pitchFamily="2" charset="-122"/>
              </a:rPr>
              <a:t>=22050</a:t>
            </a:r>
            <a:endParaRPr lang="en-US" altLang="en-US" sz="1800"/>
          </a:p>
        </p:txBody>
      </p:sp>
      <p:sp>
        <p:nvSpPr>
          <p:cNvPr id="45066" name="AutoShape 15"/>
          <p:cNvSpPr>
            <a:spLocks/>
          </p:cNvSpPr>
          <p:nvPr/>
        </p:nvSpPr>
        <p:spPr bwMode="auto">
          <a:xfrm rot="5400000">
            <a:off x="6799263" y="1733550"/>
            <a:ext cx="571500" cy="3810000"/>
          </a:xfrm>
          <a:prstGeom prst="leftBrace">
            <a:avLst>
              <a:gd name="adj1" fmla="val 5555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5067" name="Line 16"/>
          <p:cNvSpPr>
            <a:spLocks noChangeShapeType="1"/>
          </p:cNvSpPr>
          <p:nvPr/>
        </p:nvSpPr>
        <p:spPr bwMode="auto">
          <a:xfrm flipH="1">
            <a:off x="5180013" y="3581400"/>
            <a:ext cx="0" cy="23622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45068" name="Text Box 17"/>
          <p:cNvSpPr txBox="1">
            <a:spLocks noChangeArrowheads="1"/>
          </p:cNvSpPr>
          <p:nvPr/>
        </p:nvSpPr>
        <p:spPr bwMode="auto">
          <a:xfrm>
            <a:off x="4341813" y="1676400"/>
            <a:ext cx="1524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CN" sz="1800" u="sng">
                <a:ea typeface="SimSun" pitchFamily="2" charset="-122"/>
              </a:rPr>
              <a:t>Vocal tract</a:t>
            </a:r>
            <a:endParaRPr lang="en-US" altLang="zh-CN" sz="1800">
              <a:ea typeface="SimSun" pitchFamily="2" charset="-122"/>
            </a:endParaRPr>
          </a:p>
          <a:p>
            <a:pPr>
              <a:spcBef>
                <a:spcPct val="0"/>
              </a:spcBef>
              <a:buClrTx/>
              <a:buSzTx/>
              <a:buFontTx/>
              <a:buNone/>
            </a:pPr>
            <a:r>
              <a:rPr lang="en-US" altLang="zh-CN" sz="1800">
                <a:ea typeface="SimSun" pitchFamily="2" charset="-122"/>
              </a:rPr>
              <a:t>Cepstrum</a:t>
            </a:r>
          </a:p>
          <a:p>
            <a:pPr>
              <a:spcBef>
                <a:spcPct val="0"/>
              </a:spcBef>
              <a:buClrTx/>
              <a:buSzTx/>
              <a:buFontTx/>
              <a:buNone/>
            </a:pPr>
            <a:r>
              <a:rPr lang="en-US" altLang="zh-CN" sz="1800">
                <a:ea typeface="SimSun" pitchFamily="2" charset="-122"/>
              </a:rPr>
              <a:t>Used for </a:t>
            </a:r>
          </a:p>
          <a:p>
            <a:pPr>
              <a:spcBef>
                <a:spcPct val="0"/>
              </a:spcBef>
              <a:buClrTx/>
              <a:buSzTx/>
              <a:buFontTx/>
              <a:buNone/>
            </a:pPr>
            <a:r>
              <a:rPr lang="en-US" altLang="zh-CN" sz="1800">
                <a:ea typeface="SimSun" pitchFamily="2" charset="-122"/>
              </a:rPr>
              <a:t>Speech </a:t>
            </a:r>
          </a:p>
          <a:p>
            <a:pPr>
              <a:spcBef>
                <a:spcPct val="0"/>
              </a:spcBef>
              <a:buClrTx/>
              <a:buSzTx/>
              <a:buFontTx/>
              <a:buNone/>
            </a:pPr>
            <a:r>
              <a:rPr lang="en-US" altLang="zh-CN" sz="1800">
                <a:ea typeface="SimSun" pitchFamily="2" charset="-122"/>
              </a:rPr>
              <a:t>recognition</a:t>
            </a:r>
          </a:p>
        </p:txBody>
      </p:sp>
      <p:sp>
        <p:nvSpPr>
          <p:cNvPr id="45069" name="AutoShape 18"/>
          <p:cNvSpPr>
            <a:spLocks/>
          </p:cNvSpPr>
          <p:nvPr/>
        </p:nvSpPr>
        <p:spPr bwMode="auto">
          <a:xfrm rot="5400000">
            <a:off x="4684713" y="3543300"/>
            <a:ext cx="533400" cy="457200"/>
          </a:xfrm>
          <a:prstGeom prst="leftBrace">
            <a:avLst>
              <a:gd name="adj1" fmla="val 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5070" name="Text Box 19"/>
          <p:cNvSpPr txBox="1">
            <a:spLocks noChangeArrowheads="1"/>
          </p:cNvSpPr>
          <p:nvPr/>
        </p:nvSpPr>
        <p:spPr bwMode="auto">
          <a:xfrm>
            <a:off x="1467352" y="5865804"/>
            <a:ext cx="3757613"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2000" dirty="0"/>
              <a:t>Actual Cut-off is found </a:t>
            </a:r>
          </a:p>
          <a:p>
            <a:pPr>
              <a:spcBef>
                <a:spcPct val="0"/>
              </a:spcBef>
              <a:buClrTx/>
              <a:buSzTx/>
              <a:buFontTx/>
              <a:buNone/>
            </a:pPr>
            <a:r>
              <a:rPr lang="en-US" altLang="en-US" sz="2000" dirty="0"/>
              <a:t>by experiment</a:t>
            </a:r>
            <a:endParaRPr lang="en-US" altLang="en-US" sz="1200" dirty="0"/>
          </a:p>
        </p:txBody>
      </p:sp>
      <p:sp>
        <p:nvSpPr>
          <p:cNvPr id="45071" name="Line 20"/>
          <p:cNvSpPr>
            <a:spLocks noChangeShapeType="1"/>
          </p:cNvSpPr>
          <p:nvPr/>
        </p:nvSpPr>
        <p:spPr bwMode="auto">
          <a:xfrm>
            <a:off x="2968626" y="2961482"/>
            <a:ext cx="175260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5072" name="Line 21"/>
          <p:cNvSpPr>
            <a:spLocks noChangeShapeType="1"/>
          </p:cNvSpPr>
          <p:nvPr/>
        </p:nvSpPr>
        <p:spPr bwMode="auto">
          <a:xfrm flipV="1">
            <a:off x="3884612" y="3429000"/>
            <a:ext cx="3048001" cy="876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en-US"/>
          </a:p>
        </p:txBody>
      </p:sp>
      <p:sp>
        <p:nvSpPr>
          <p:cNvPr id="4" name="Footer Placeholder 3">
            <a:extLst>
              <a:ext uri="{FF2B5EF4-FFF2-40B4-BE49-F238E27FC236}">
                <a16:creationId xmlns:a16="http://schemas.microsoft.com/office/drawing/2014/main" id="{EF615E3F-6A45-42B4-9D88-5DE83DFFF577}"/>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C7793E13-1AD4-4888-BC71-4C70B332D7EB}"/>
              </a:ext>
            </a:extLst>
          </p:cNvPr>
          <p:cNvSpPr>
            <a:spLocks noGrp="1"/>
          </p:cNvSpPr>
          <p:nvPr>
            <p:ph type="sldNum" sz="quarter" idx="12"/>
          </p:nvPr>
        </p:nvSpPr>
        <p:spPr/>
        <p:txBody>
          <a:bodyPr/>
          <a:lstStyle/>
          <a:p>
            <a:fld id="{65CE2D6C-B8FF-4830-ACC3-164BA4934954}" type="slidenum">
              <a:rPr lang="en-US" altLang="en-US" smtClean="0"/>
              <a:pPr/>
              <a:t>48</a:t>
            </a:fld>
            <a:endParaRPr lang="en-US" altLang="en-US"/>
          </a:p>
        </p:txBody>
      </p:sp>
      <p:pic>
        <p:nvPicPr>
          <p:cNvPr id="3" name="Picture 12" descr="http://home.hib.no/al/engelsk/seksjon/SOFF-MASTER/ill061.gif">
            <a:extLst>
              <a:ext uri="{FF2B5EF4-FFF2-40B4-BE49-F238E27FC236}">
                <a16:creationId xmlns:a16="http://schemas.microsoft.com/office/drawing/2014/main" id="{B6FCE100-C8E6-138E-1439-506B1EF94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153" y="199341"/>
            <a:ext cx="1748434" cy="18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E6007AFF-B651-13DB-5C37-228A2FE99827}"/>
              </a:ext>
            </a:extLst>
          </p:cNvPr>
          <p:cNvSpPr/>
          <p:nvPr/>
        </p:nvSpPr>
        <p:spPr>
          <a:xfrm>
            <a:off x="7618412" y="199341"/>
            <a:ext cx="1748434" cy="1167497"/>
          </a:xfrm>
          <a:prstGeom prst="roundRect">
            <a:avLst/>
          </a:prstGeom>
          <a:noFill/>
          <a:ln>
            <a:solidFill>
              <a:srgbClr val="00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0E43EE1-33DD-0E29-C905-872C3694EE83}"/>
              </a:ext>
            </a:extLst>
          </p:cNvPr>
          <p:cNvCxnSpPr>
            <a:cxnSpLocks/>
          </p:cNvCxnSpPr>
          <p:nvPr/>
        </p:nvCxnSpPr>
        <p:spPr>
          <a:xfrm flipH="1">
            <a:off x="5688139" y="985838"/>
            <a:ext cx="1930273" cy="773104"/>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E13432B-047E-AAC0-3947-0740E56029C4}"/>
              </a:ext>
            </a:extLst>
          </p:cNvPr>
          <p:cNvCxnSpPr>
            <a:cxnSpLocks/>
          </p:cNvCxnSpPr>
          <p:nvPr/>
        </p:nvCxnSpPr>
        <p:spPr>
          <a:xfrm flipH="1">
            <a:off x="7212139" y="1599408"/>
            <a:ext cx="1582611" cy="533393"/>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972B5DC-6735-8D63-266A-679A29D572A6}"/>
              </a:ext>
            </a:extLst>
          </p:cNvPr>
          <p:cNvCxnSpPr/>
          <p:nvPr/>
        </p:nvCxnSpPr>
        <p:spPr>
          <a:xfrm flipV="1">
            <a:off x="4341813" y="5880667"/>
            <a:ext cx="838200" cy="13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5" y="3412266"/>
            <a:ext cx="3981450" cy="330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488" y="2405791"/>
            <a:ext cx="13779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2"/>
          <p:cNvSpPr>
            <a:spLocks noGrp="1" noChangeArrowheads="1"/>
          </p:cNvSpPr>
          <p:nvPr>
            <p:ph type="title"/>
          </p:nvPr>
        </p:nvSpPr>
        <p:spPr>
          <a:xfrm>
            <a:off x="455613" y="533400"/>
            <a:ext cx="8191500" cy="763588"/>
          </a:xfrm>
        </p:spPr>
        <p:txBody>
          <a:bodyPr>
            <a:normAutofit fontScale="90000"/>
          </a:bodyPr>
          <a:lstStyle/>
          <a:p>
            <a:pPr eaLnBrk="1" hangingPunct="1"/>
            <a:r>
              <a:rPr lang="en-US" altLang="zh-CN" sz="4000" dirty="0">
                <a:ea typeface="SimSun" pitchFamily="2" charset="-122"/>
              </a:rPr>
              <a:t>Liftering</a:t>
            </a:r>
            <a:r>
              <a:rPr lang="en-US" altLang="en-US" sz="3700" dirty="0"/>
              <a:t> method: Select the high time and low time liftering</a:t>
            </a:r>
          </a:p>
        </p:txBody>
      </p:sp>
      <p:sp>
        <p:nvSpPr>
          <p:cNvPr id="47109" name="Rectangle 3"/>
          <p:cNvSpPr>
            <a:spLocks noGrp="1" noChangeArrowheads="1"/>
          </p:cNvSpPr>
          <p:nvPr>
            <p:ph idx="1"/>
          </p:nvPr>
        </p:nvSpPr>
        <p:spPr>
          <a:xfrm>
            <a:off x="495300" y="1676400"/>
            <a:ext cx="8912225" cy="4411663"/>
          </a:xfrm>
        </p:spPr>
        <p:txBody>
          <a:bodyPr/>
          <a:lstStyle/>
          <a:p>
            <a:pPr eaLnBrk="1" hangingPunct="1"/>
            <a:r>
              <a:rPr lang="en-US" altLang="en-US" dirty="0"/>
              <a:t> </a:t>
            </a:r>
          </a:p>
        </p:txBody>
      </p:sp>
      <p:sp>
        <p:nvSpPr>
          <p:cNvPr id="47111" name="Text Box 5"/>
          <p:cNvSpPr txBox="1">
            <a:spLocks noChangeArrowheads="1"/>
          </p:cNvSpPr>
          <p:nvPr/>
        </p:nvSpPr>
        <p:spPr bwMode="auto">
          <a:xfrm>
            <a:off x="912813" y="1619250"/>
            <a:ext cx="23622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dirty="0">
                <a:latin typeface="Arial" charset="0"/>
                <a:cs typeface="Arial" charset="0"/>
              </a:rPr>
              <a:t>Signal X</a:t>
            </a: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r>
              <a:rPr lang="en-US" altLang="en-US" sz="1800" dirty="0" err="1">
                <a:latin typeface="Arial" charset="0"/>
                <a:cs typeface="Arial" charset="0"/>
              </a:rPr>
              <a:t>Cepstrum</a:t>
            </a:r>
            <a:endParaRPr lang="en-US" altLang="en-US" sz="1800" dirty="0">
              <a:latin typeface="Arial" charset="0"/>
              <a:cs typeface="Arial" charset="0"/>
            </a:endParaRPr>
          </a:p>
          <a:p>
            <a:pPr eaLnBrk="1" hangingPunct="1">
              <a:spcBef>
                <a:spcPct val="0"/>
              </a:spcBef>
              <a:buClrTx/>
              <a:buSzTx/>
              <a:buFontTx/>
              <a:buNone/>
            </a:pPr>
            <a:r>
              <a:rPr lang="en-US" altLang="en-US" sz="1800" dirty="0">
                <a:latin typeface="Arial" charset="0"/>
                <a:cs typeface="Arial" charset="0"/>
              </a:rPr>
              <a:t>(quefrency)</a:t>
            </a: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r>
              <a:rPr lang="en-US" altLang="en-US" sz="1800" dirty="0">
                <a:latin typeface="Arial" charset="0"/>
                <a:cs typeface="Arial" charset="0"/>
              </a:rPr>
              <a:t>Select low time</a:t>
            </a:r>
          </a:p>
          <a:p>
            <a:pPr eaLnBrk="1" hangingPunct="1">
              <a:spcBef>
                <a:spcPct val="0"/>
              </a:spcBef>
              <a:buClrTx/>
              <a:buSzTx/>
              <a:buFontTx/>
              <a:buNone/>
            </a:pPr>
            <a:r>
              <a:rPr lang="en-US" altLang="en-US" sz="1800" dirty="0" err="1">
                <a:solidFill>
                  <a:srgbClr val="0066FF"/>
                </a:solidFill>
                <a:latin typeface="Arial" charset="0"/>
                <a:cs typeface="Arial" charset="0"/>
              </a:rPr>
              <a:t>C_low</a:t>
            </a:r>
            <a:r>
              <a:rPr lang="en-US" altLang="en-US" sz="1800" dirty="0">
                <a:latin typeface="Arial" charset="0"/>
                <a:cs typeface="Arial" charset="0"/>
              </a:rPr>
              <a:t> (show </a:t>
            </a:r>
            <a:r>
              <a:rPr lang="en-US" altLang="en-US" sz="1800" dirty="0">
                <a:solidFill>
                  <a:srgbClr val="FF0000"/>
                </a:solidFill>
                <a:latin typeface="Arial" charset="0"/>
                <a:cs typeface="Arial" charset="0"/>
              </a:rPr>
              <a:t>vocal track</a:t>
            </a:r>
            <a:r>
              <a:rPr lang="en-US" altLang="en-US" sz="1800" dirty="0">
                <a:latin typeface="Arial" charset="0"/>
                <a:cs typeface="Arial" charset="0"/>
              </a:rPr>
              <a:t> characteristic)</a:t>
            </a:r>
          </a:p>
        </p:txBody>
      </p:sp>
      <p:sp>
        <p:nvSpPr>
          <p:cNvPr id="47112" name="Line 6"/>
          <p:cNvSpPr>
            <a:spLocks noChangeShapeType="1"/>
          </p:cNvSpPr>
          <p:nvPr/>
        </p:nvSpPr>
        <p:spPr bwMode="auto">
          <a:xfrm>
            <a:off x="2851150" y="1868015"/>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Oval 7"/>
          <p:cNvSpPr>
            <a:spLocks noChangeArrowheads="1"/>
          </p:cNvSpPr>
          <p:nvPr/>
        </p:nvSpPr>
        <p:spPr bwMode="auto">
          <a:xfrm>
            <a:off x="4081463" y="2602214"/>
            <a:ext cx="1098549" cy="4572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7115" name="Oval 9"/>
          <p:cNvSpPr>
            <a:spLocks noChangeArrowheads="1"/>
          </p:cNvSpPr>
          <p:nvPr/>
        </p:nvSpPr>
        <p:spPr bwMode="auto">
          <a:xfrm>
            <a:off x="3712388" y="2361210"/>
            <a:ext cx="330200" cy="1066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7116" name="Freeform 10"/>
          <p:cNvSpPr>
            <a:spLocks/>
          </p:cNvSpPr>
          <p:nvPr/>
        </p:nvSpPr>
        <p:spPr bwMode="auto">
          <a:xfrm>
            <a:off x="3494880" y="3052487"/>
            <a:ext cx="382608" cy="2281513"/>
          </a:xfrm>
          <a:custGeom>
            <a:avLst/>
            <a:gdLst>
              <a:gd name="T0" fmla="*/ 2147483647 w 480"/>
              <a:gd name="T1" fmla="*/ 0 h 1536"/>
              <a:gd name="T2" fmla="*/ 2147483647 w 480"/>
              <a:gd name="T3" fmla="*/ 2147483647 h 1536"/>
              <a:gd name="T4" fmla="*/ 2147483647 w 480"/>
              <a:gd name="T5" fmla="*/ 2147483647 h 1536"/>
              <a:gd name="T6" fmla="*/ 2147483647 w 480"/>
              <a:gd name="T7" fmla="*/ 2147483647 h 15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1536">
                <a:moveTo>
                  <a:pt x="480" y="0"/>
                </a:moveTo>
                <a:cubicBezTo>
                  <a:pt x="348" y="212"/>
                  <a:pt x="216" y="424"/>
                  <a:pt x="144" y="624"/>
                </a:cubicBezTo>
                <a:cubicBezTo>
                  <a:pt x="72" y="824"/>
                  <a:pt x="0" y="1048"/>
                  <a:pt x="48" y="1200"/>
                </a:cubicBezTo>
                <a:cubicBezTo>
                  <a:pt x="96" y="1352"/>
                  <a:pt x="368" y="1480"/>
                  <a:pt x="432" y="1536"/>
                </a:cubicBezTo>
              </a:path>
            </a:pathLst>
          </a:custGeom>
          <a:noFill/>
          <a:ln w="9525" cap="flat">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7117" name="Straight Arrow Connector 5"/>
          <p:cNvCxnSpPr>
            <a:cxnSpLocks noChangeShapeType="1"/>
          </p:cNvCxnSpPr>
          <p:nvPr/>
        </p:nvCxnSpPr>
        <p:spPr bwMode="auto">
          <a:xfrm>
            <a:off x="2436813" y="1828800"/>
            <a:ext cx="838200" cy="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8" name="Straight Arrow Connector 17"/>
          <p:cNvCxnSpPr>
            <a:cxnSpLocks noChangeShapeType="1"/>
          </p:cNvCxnSpPr>
          <p:nvPr/>
        </p:nvCxnSpPr>
        <p:spPr bwMode="auto">
          <a:xfrm>
            <a:off x="2489200" y="2638425"/>
            <a:ext cx="838200" cy="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9" name="Straight Arrow Connector 18"/>
          <p:cNvCxnSpPr>
            <a:cxnSpLocks noChangeShapeType="1"/>
          </p:cNvCxnSpPr>
          <p:nvPr/>
        </p:nvCxnSpPr>
        <p:spPr bwMode="auto">
          <a:xfrm>
            <a:off x="2957513" y="4876800"/>
            <a:ext cx="587375" cy="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20" name="Straight Arrow Connector 19"/>
          <p:cNvCxnSpPr>
            <a:cxnSpLocks noChangeShapeType="1"/>
          </p:cNvCxnSpPr>
          <p:nvPr/>
        </p:nvCxnSpPr>
        <p:spPr bwMode="auto">
          <a:xfrm>
            <a:off x="3043238" y="5943600"/>
            <a:ext cx="612775" cy="0"/>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8" y="1607278"/>
            <a:ext cx="30670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19411" y="1815151"/>
            <a:ext cx="2514600" cy="1754326"/>
          </a:xfrm>
          <a:prstGeom prst="rect">
            <a:avLst/>
          </a:prstGeom>
          <a:noFill/>
        </p:spPr>
        <p:txBody>
          <a:bodyPr wrap="square" rtlCol="0">
            <a:spAutoFit/>
          </a:bodyPr>
          <a:lstStyle/>
          <a:p>
            <a:pPr eaLnBrk="1" hangingPunct="1"/>
            <a:endParaRPr lang="en-US" altLang="en-US" dirty="0">
              <a:latin typeface="Arial" charset="0"/>
              <a:cs typeface="Arial" charset="0"/>
            </a:endParaRPr>
          </a:p>
          <a:p>
            <a:pPr eaLnBrk="1" hangingPunct="1"/>
            <a:r>
              <a:rPr lang="en-US" altLang="en-US" dirty="0">
                <a:latin typeface="Arial" charset="0"/>
                <a:cs typeface="Arial" charset="0"/>
              </a:rPr>
              <a:t>Select high time, </a:t>
            </a:r>
            <a:r>
              <a:rPr lang="en-US" altLang="en-US" dirty="0" err="1">
                <a:solidFill>
                  <a:srgbClr val="FF0000"/>
                </a:solidFill>
                <a:latin typeface="Arial" charset="0"/>
                <a:cs typeface="Arial" charset="0"/>
              </a:rPr>
              <a:t>C_high</a:t>
            </a:r>
            <a:r>
              <a:rPr lang="en-US" altLang="en-US" dirty="0">
                <a:solidFill>
                  <a:srgbClr val="FF0000"/>
                </a:solidFill>
                <a:latin typeface="Arial" charset="0"/>
                <a:cs typeface="Arial" charset="0"/>
              </a:rPr>
              <a:t> </a:t>
            </a:r>
            <a:r>
              <a:rPr lang="en-US" altLang="en-US" dirty="0">
                <a:latin typeface="Arial" charset="0"/>
                <a:cs typeface="Arial" charset="0"/>
              </a:rPr>
              <a:t>(show </a:t>
            </a:r>
            <a:r>
              <a:rPr lang="en-US" altLang="en-US" dirty="0">
                <a:solidFill>
                  <a:srgbClr val="FF0000"/>
                </a:solidFill>
                <a:latin typeface="Arial" charset="0"/>
                <a:cs typeface="Arial" charset="0"/>
              </a:rPr>
              <a:t>glottal excitation </a:t>
            </a:r>
            <a:r>
              <a:rPr lang="en-US" altLang="en-US" dirty="0">
                <a:latin typeface="Arial" charset="0"/>
                <a:cs typeface="Arial" charset="0"/>
              </a:rPr>
              <a:t>characteristic</a:t>
            </a:r>
            <a:r>
              <a:rPr lang="en-US" altLang="en-US" dirty="0">
                <a:cs typeface="Arial" charset="0"/>
              </a:rPr>
              <a:t>)</a:t>
            </a:r>
          </a:p>
          <a:p>
            <a:endParaRPr lang="en-US" dirty="0"/>
          </a:p>
        </p:txBody>
      </p:sp>
      <p:cxnSp>
        <p:nvCxnSpPr>
          <p:cNvPr id="4" name="Straight Arrow Connector 3"/>
          <p:cNvCxnSpPr/>
          <p:nvPr/>
        </p:nvCxnSpPr>
        <p:spPr>
          <a:xfrm flipH="1">
            <a:off x="5484812" y="2743200"/>
            <a:ext cx="167640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Arc 4"/>
          <p:cNvSpPr/>
          <p:nvPr/>
        </p:nvSpPr>
        <p:spPr>
          <a:xfrm>
            <a:off x="4630737" y="2932076"/>
            <a:ext cx="914400" cy="1106524"/>
          </a:xfrm>
          <a:prstGeom prst="arc">
            <a:avLst/>
          </a:prstGeom>
          <a:ln>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ABC30A5B-FE46-4242-AC47-DB815766CFBF}"/>
              </a:ext>
            </a:extLst>
          </p:cNvPr>
          <p:cNvSpPr>
            <a:spLocks noGrp="1"/>
          </p:cNvSpPr>
          <p:nvPr>
            <p:ph type="ftr" sz="quarter" idx="11"/>
          </p:nvPr>
        </p:nvSpPr>
        <p:spPr/>
        <p:txBody>
          <a:bodyPr/>
          <a:lstStyle/>
          <a:p>
            <a:pPr>
              <a:defRPr/>
            </a:pPr>
            <a:r>
              <a:rPr lang="en-US" altLang="zh-CN"/>
              <a:t>Feature extraction, v.230913a</a:t>
            </a:r>
          </a:p>
        </p:txBody>
      </p:sp>
      <p:sp>
        <p:nvSpPr>
          <p:cNvPr id="8" name="Slide Number Placeholder 7">
            <a:extLst>
              <a:ext uri="{FF2B5EF4-FFF2-40B4-BE49-F238E27FC236}">
                <a16:creationId xmlns:a16="http://schemas.microsoft.com/office/drawing/2014/main" id="{850E2450-EFA2-438E-9E5D-10DB98C9ECBC}"/>
              </a:ext>
            </a:extLst>
          </p:cNvPr>
          <p:cNvSpPr>
            <a:spLocks noGrp="1"/>
          </p:cNvSpPr>
          <p:nvPr>
            <p:ph type="sldNum" sz="quarter" idx="12"/>
          </p:nvPr>
        </p:nvSpPr>
        <p:spPr/>
        <p:txBody>
          <a:bodyPr/>
          <a:lstStyle/>
          <a:p>
            <a:fld id="{65CE2D6C-B8FF-4830-ACC3-164BA4934954}" type="slidenum">
              <a:rPr lang="en-US" altLang="en-US" smtClean="0"/>
              <a:pPr/>
              <a:t>49</a:t>
            </a:fld>
            <a:endParaRPr lang="en-US" altLang="en-US"/>
          </a:p>
        </p:txBody>
      </p:sp>
      <p:sp>
        <p:nvSpPr>
          <p:cNvPr id="3" name="Rectangle 2">
            <a:extLst>
              <a:ext uri="{FF2B5EF4-FFF2-40B4-BE49-F238E27FC236}">
                <a16:creationId xmlns:a16="http://schemas.microsoft.com/office/drawing/2014/main" id="{683CC781-87A4-4AAE-BA02-167DF99F8830}"/>
              </a:ext>
            </a:extLst>
          </p:cNvPr>
          <p:cNvSpPr/>
          <p:nvPr/>
        </p:nvSpPr>
        <p:spPr>
          <a:xfrm>
            <a:off x="671275" y="3058678"/>
            <a:ext cx="2318263" cy="369332"/>
          </a:xfrm>
          <a:prstGeom prst="rect">
            <a:avLst/>
          </a:prstGeom>
        </p:spPr>
        <p:txBody>
          <a:bodyPr wrap="none">
            <a:spAutoFit/>
          </a:bodyPr>
          <a:lstStyle/>
          <a:p>
            <a:pPr eaLnBrk="1" hangingPunct="1"/>
            <a:r>
              <a:rPr lang="en-US" altLang="zh-CN" dirty="0">
                <a:solidFill>
                  <a:srgbClr val="FF0000"/>
                </a:solidFill>
                <a:ea typeface="SimSun" pitchFamily="2" charset="-122"/>
              </a:rPr>
              <a:t>Low time liftering:</a:t>
            </a:r>
          </a:p>
        </p:txBody>
      </p:sp>
      <p:sp>
        <p:nvSpPr>
          <p:cNvPr id="22" name="Rectangle 21">
            <a:extLst>
              <a:ext uri="{FF2B5EF4-FFF2-40B4-BE49-F238E27FC236}">
                <a16:creationId xmlns:a16="http://schemas.microsoft.com/office/drawing/2014/main" id="{C914AECB-63B9-4317-A4CB-DF42875729AA}"/>
              </a:ext>
            </a:extLst>
          </p:cNvPr>
          <p:cNvSpPr/>
          <p:nvPr/>
        </p:nvSpPr>
        <p:spPr>
          <a:xfrm>
            <a:off x="7225544" y="3181676"/>
            <a:ext cx="2388795" cy="369332"/>
          </a:xfrm>
          <a:prstGeom prst="rect">
            <a:avLst/>
          </a:prstGeom>
        </p:spPr>
        <p:txBody>
          <a:bodyPr wrap="none">
            <a:spAutoFit/>
          </a:bodyPr>
          <a:lstStyle/>
          <a:p>
            <a:pPr eaLnBrk="1" hangingPunct="1"/>
            <a:r>
              <a:rPr lang="en-US" altLang="zh-CN" dirty="0">
                <a:solidFill>
                  <a:srgbClr val="FF0000"/>
                </a:solidFill>
                <a:ea typeface="SimSun" pitchFamily="2" charset="-122"/>
              </a:rPr>
              <a:t>High time liftering: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normAutofit fontScale="90000"/>
          </a:bodyPr>
          <a:lstStyle/>
          <a:p>
            <a:r>
              <a:rPr lang="en-US" altLang="en-US" sz="4000" dirty="0"/>
              <a:t>Difference between two sounds (or spectral envelopes </a:t>
            </a:r>
            <a:r>
              <a:rPr lang="en-US" altLang="en-US" sz="4000" i="1" dirty="0" err="1"/>
              <a:t>SE</a:t>
            </a:r>
            <a:r>
              <a:rPr lang="en-US" altLang="en-US" sz="4000" i="1" baseline="-25000" dirty="0" err="1"/>
              <a:t>ar</a:t>
            </a:r>
            <a:r>
              <a:rPr lang="en-US" altLang="en-US" sz="4000" dirty="0"/>
              <a:t> , </a:t>
            </a:r>
            <a:r>
              <a:rPr lang="en-US" altLang="en-US" sz="4000" i="1" dirty="0" err="1"/>
              <a:t>SE</a:t>
            </a:r>
            <a:r>
              <a:rPr lang="en-US" altLang="en-US" sz="4000" i="1" baseline="-25000" dirty="0" err="1"/>
              <a:t>ei</a:t>
            </a:r>
            <a:r>
              <a:rPr lang="en-US" altLang="en-US" sz="4000" dirty="0"/>
              <a:t>)</a:t>
            </a:r>
          </a:p>
        </p:txBody>
      </p:sp>
      <p:sp>
        <p:nvSpPr>
          <p:cNvPr id="7173" name="Rectangle 3"/>
          <p:cNvSpPr>
            <a:spLocks noGrp="1" noChangeArrowheads="1"/>
          </p:cNvSpPr>
          <p:nvPr>
            <p:ph idx="1"/>
          </p:nvPr>
        </p:nvSpPr>
        <p:spPr/>
        <p:txBody>
          <a:bodyPr/>
          <a:lstStyle/>
          <a:p>
            <a:pPr eaLnBrk="1" hangingPunct="1"/>
            <a:r>
              <a:rPr lang="en-US" altLang="en-US" dirty="0"/>
              <a:t> </a:t>
            </a:r>
          </a:p>
        </p:txBody>
      </p:sp>
      <p:graphicFrame>
        <p:nvGraphicFramePr>
          <p:cNvPr id="6" name="Object 19"/>
          <p:cNvGraphicFramePr>
            <a:graphicFrameLocks noChangeAspect="1"/>
          </p:cNvGraphicFramePr>
          <p:nvPr>
            <p:extLst>
              <p:ext uri="{D42A27DB-BD31-4B8C-83A1-F6EECF244321}">
                <p14:modId xmlns:p14="http://schemas.microsoft.com/office/powerpoint/2010/main" val="458112341"/>
              </p:ext>
            </p:extLst>
          </p:nvPr>
        </p:nvGraphicFramePr>
        <p:xfrm>
          <a:off x="989012" y="1682994"/>
          <a:ext cx="8159750" cy="2297113"/>
        </p:xfrm>
        <a:graphic>
          <a:graphicData uri="http://schemas.openxmlformats.org/presentationml/2006/ole">
            <mc:AlternateContent xmlns:mc="http://schemas.openxmlformats.org/markup-compatibility/2006">
              <mc:Choice xmlns:v="urn:schemas-microsoft-com:vml" Requires="v">
                <p:oleObj spid="_x0000_s1031" name="Equation" r:id="rId3" imgW="3517560" imgH="990360" progId="Equation.3">
                  <p:embed/>
                </p:oleObj>
              </mc:Choice>
              <mc:Fallback>
                <p:oleObj name="Equation" r:id="rId3" imgW="3517560" imgH="990360" progId="Equation.3">
                  <p:embed/>
                  <p:pic>
                    <p:nvPicPr>
                      <p:cNvPr id="0" name=""/>
                      <p:cNvPicPr>
                        <a:picLocks noChangeAspect="1" noChangeArrowheads="1"/>
                      </p:cNvPicPr>
                      <p:nvPr/>
                    </p:nvPicPr>
                    <p:blipFill>
                      <a:blip r:embed="rId4"/>
                      <a:srcRect/>
                      <a:stretch>
                        <a:fillRect/>
                      </a:stretch>
                    </p:blipFill>
                    <p:spPr bwMode="auto">
                      <a:xfrm>
                        <a:off x="989012" y="1682994"/>
                        <a:ext cx="8159750"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Footer Placeholder 3">
            <a:extLst>
              <a:ext uri="{FF2B5EF4-FFF2-40B4-BE49-F238E27FC236}">
                <a16:creationId xmlns:a16="http://schemas.microsoft.com/office/drawing/2014/main" id="{20DEF6EA-7D55-407B-906D-865BE67956B9}"/>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69D8977C-550B-4F7C-B854-B6A2CCFF79D9}"/>
              </a:ext>
            </a:extLst>
          </p:cNvPr>
          <p:cNvSpPr>
            <a:spLocks noGrp="1"/>
          </p:cNvSpPr>
          <p:nvPr>
            <p:ph type="sldNum" sz="quarter" idx="12"/>
          </p:nvPr>
        </p:nvSpPr>
        <p:spPr/>
        <p:txBody>
          <a:bodyPr/>
          <a:lstStyle/>
          <a:p>
            <a:fld id="{65CE2D6C-B8FF-4830-ACC3-164BA4934954}" type="slidenum">
              <a:rPr lang="en-US" altLang="en-US" smtClean="0"/>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495142" y="274638"/>
            <a:ext cx="5199222" cy="1143000"/>
          </a:xfrm>
        </p:spPr>
        <p:txBody>
          <a:bodyPr>
            <a:noAutofit/>
          </a:bodyPr>
          <a:lstStyle/>
          <a:p>
            <a:pPr eaLnBrk="1" hangingPunct="1"/>
            <a:r>
              <a:rPr lang="en-US" altLang="en-US" sz="3600" dirty="0"/>
              <a:t>Recover Glottal excitation and vocal track spectrum</a:t>
            </a:r>
          </a:p>
        </p:txBody>
      </p:sp>
      <p:sp>
        <p:nvSpPr>
          <p:cNvPr id="48133" name="Rectangle 3"/>
          <p:cNvSpPr>
            <a:spLocks noGrp="1" noChangeArrowheads="1"/>
          </p:cNvSpPr>
          <p:nvPr>
            <p:ph idx="1"/>
          </p:nvPr>
        </p:nvSpPr>
        <p:spPr>
          <a:xfrm>
            <a:off x="495300" y="1752600"/>
            <a:ext cx="8912225" cy="4411663"/>
          </a:xfrm>
        </p:spPr>
        <p:txBody>
          <a:bodyPr/>
          <a:lstStyle/>
          <a:p>
            <a:pPr eaLnBrk="1" hangingPunct="1"/>
            <a:r>
              <a:rPr lang="en-US" altLang="en-US"/>
              <a:t> </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752600"/>
            <a:ext cx="8243888"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5" name="Text Box 5"/>
          <p:cNvSpPr txBox="1">
            <a:spLocks noChangeArrowheads="1"/>
          </p:cNvSpPr>
          <p:nvPr/>
        </p:nvSpPr>
        <p:spPr bwMode="auto">
          <a:xfrm>
            <a:off x="230188" y="2246313"/>
            <a:ext cx="1544637"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b="1" dirty="0" err="1">
                <a:solidFill>
                  <a:srgbClr val="FF0000"/>
                </a:solidFill>
                <a:latin typeface="Arial" charset="0"/>
                <a:cs typeface="Arial" charset="0"/>
              </a:rPr>
              <a:t>C_high</a:t>
            </a:r>
            <a:endParaRPr lang="en-US" altLang="en-US" sz="1800" b="1" dirty="0">
              <a:solidFill>
                <a:srgbClr val="FF0000"/>
              </a:solidFill>
              <a:latin typeface="Arial" charset="0"/>
              <a:cs typeface="Arial" charset="0"/>
            </a:endParaRPr>
          </a:p>
          <a:p>
            <a:pPr eaLnBrk="1" hangingPunct="1">
              <a:spcBef>
                <a:spcPct val="0"/>
              </a:spcBef>
              <a:buClrTx/>
              <a:buSzTx/>
              <a:buFontTx/>
              <a:buNone/>
            </a:pPr>
            <a:r>
              <a:rPr lang="en-US" altLang="en-US" sz="1800" dirty="0">
                <a:latin typeface="Arial" charset="0"/>
                <a:cs typeface="Arial" charset="0"/>
              </a:rPr>
              <a:t>For</a:t>
            </a:r>
          </a:p>
          <a:p>
            <a:pPr eaLnBrk="1" hangingPunct="1">
              <a:spcBef>
                <a:spcPct val="0"/>
              </a:spcBef>
              <a:buClrTx/>
              <a:buSzTx/>
              <a:buFontTx/>
              <a:buNone/>
            </a:pPr>
            <a:r>
              <a:rPr lang="en-US" altLang="en-US" sz="1800" dirty="0">
                <a:latin typeface="Arial" charset="0"/>
                <a:cs typeface="Arial" charset="0"/>
              </a:rPr>
              <a:t>Glottal</a:t>
            </a:r>
          </a:p>
          <a:p>
            <a:pPr eaLnBrk="1" hangingPunct="1">
              <a:spcBef>
                <a:spcPct val="0"/>
              </a:spcBef>
              <a:buClrTx/>
              <a:buSzTx/>
              <a:buFontTx/>
              <a:buNone/>
            </a:pPr>
            <a:r>
              <a:rPr lang="en-US" altLang="en-US" sz="1800" dirty="0">
                <a:latin typeface="Arial" charset="0"/>
                <a:cs typeface="Arial" charset="0"/>
              </a:rPr>
              <a:t>excitation</a:t>
            </a:r>
          </a:p>
          <a:p>
            <a:pPr eaLnBrk="1" hangingPunct="1">
              <a:spcBef>
                <a:spcPct val="0"/>
              </a:spcBef>
              <a:buClrTx/>
              <a:buSzTx/>
              <a:buFontTx/>
              <a:buNone/>
            </a:pPr>
            <a:endParaRPr lang="en-US" altLang="en-US" sz="1800" dirty="0">
              <a:latin typeface="Arial" charset="0"/>
              <a:cs typeface="Arial" charset="0"/>
            </a:endParaRPr>
          </a:p>
          <a:p>
            <a:pPr eaLnBrk="1" hangingPunct="1">
              <a:spcBef>
                <a:spcPct val="0"/>
              </a:spcBef>
              <a:buClrTx/>
              <a:buSzTx/>
              <a:buFontTx/>
              <a:buNone/>
            </a:pPr>
            <a:r>
              <a:rPr lang="en-US" altLang="en-US" sz="1800" b="1" dirty="0" err="1">
                <a:solidFill>
                  <a:srgbClr val="0066FF"/>
                </a:solidFill>
                <a:latin typeface="Arial" charset="0"/>
                <a:cs typeface="Arial" charset="0"/>
              </a:rPr>
              <a:t>C_low</a:t>
            </a:r>
            <a:endParaRPr lang="en-US" altLang="en-US" sz="1800" b="1" dirty="0">
              <a:solidFill>
                <a:srgbClr val="0066FF"/>
              </a:solidFill>
              <a:latin typeface="Arial" charset="0"/>
              <a:cs typeface="Arial" charset="0"/>
            </a:endParaRPr>
          </a:p>
          <a:p>
            <a:pPr eaLnBrk="1" hangingPunct="1">
              <a:spcBef>
                <a:spcPct val="0"/>
              </a:spcBef>
              <a:buClrTx/>
              <a:buSzTx/>
              <a:buFontTx/>
              <a:buNone/>
            </a:pPr>
            <a:r>
              <a:rPr lang="en-US" altLang="en-US" sz="1800" dirty="0">
                <a:latin typeface="Arial" charset="0"/>
                <a:cs typeface="Arial" charset="0"/>
              </a:rPr>
              <a:t>For</a:t>
            </a:r>
          </a:p>
          <a:p>
            <a:pPr eaLnBrk="1" hangingPunct="1">
              <a:spcBef>
                <a:spcPct val="0"/>
              </a:spcBef>
              <a:buClrTx/>
              <a:buSzTx/>
              <a:buFontTx/>
              <a:buNone/>
            </a:pPr>
            <a:r>
              <a:rPr lang="en-US" altLang="en-US" sz="1800" dirty="0">
                <a:latin typeface="Arial" charset="0"/>
                <a:cs typeface="Arial" charset="0"/>
              </a:rPr>
              <a:t>Vocal track</a:t>
            </a:r>
          </a:p>
          <a:p>
            <a:pPr eaLnBrk="1" hangingPunct="1">
              <a:spcBef>
                <a:spcPct val="0"/>
              </a:spcBef>
              <a:buClrTx/>
              <a:buSzTx/>
              <a:buFontTx/>
              <a:buNone/>
            </a:pPr>
            <a:r>
              <a:rPr lang="en-US" altLang="en-US" sz="1800" dirty="0">
                <a:latin typeface="Arial" charset="0"/>
                <a:cs typeface="Arial" charset="0"/>
              </a:rPr>
              <a:t>characteristic</a:t>
            </a:r>
          </a:p>
        </p:txBody>
      </p:sp>
      <p:sp>
        <p:nvSpPr>
          <p:cNvPr id="48136" name="Text Box 6"/>
          <p:cNvSpPr txBox="1">
            <a:spLocks noChangeArrowheads="1"/>
          </p:cNvSpPr>
          <p:nvPr/>
        </p:nvSpPr>
        <p:spPr bwMode="auto">
          <a:xfrm>
            <a:off x="5033963" y="5105400"/>
            <a:ext cx="43910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This peak may be the pitch period:</a:t>
            </a:r>
          </a:p>
          <a:p>
            <a:pPr eaLnBrk="1" hangingPunct="1">
              <a:spcBef>
                <a:spcPct val="0"/>
              </a:spcBef>
              <a:buClrTx/>
              <a:buSzTx/>
              <a:buFontTx/>
              <a:buNone/>
            </a:pPr>
            <a:r>
              <a:rPr lang="en-US" altLang="en-US" sz="1800">
                <a:latin typeface="Arial" charset="0"/>
                <a:cs typeface="Arial" charset="0"/>
              </a:rPr>
              <a:t>This smoothed vocal track spectrum can be used to find pitch</a:t>
            </a:r>
          </a:p>
        </p:txBody>
      </p:sp>
      <p:sp>
        <p:nvSpPr>
          <p:cNvPr id="48137" name="Text Box 7"/>
          <p:cNvSpPr txBox="1">
            <a:spLocks noChangeArrowheads="1"/>
          </p:cNvSpPr>
          <p:nvPr/>
        </p:nvSpPr>
        <p:spPr bwMode="auto">
          <a:xfrm>
            <a:off x="247650" y="5715000"/>
            <a:ext cx="9056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dirty="0">
                <a:latin typeface="Arial" charset="0"/>
                <a:cs typeface="Arial" charset="0"/>
              </a:rPr>
              <a:t>For more information see :</a:t>
            </a:r>
          </a:p>
          <a:p>
            <a:pPr eaLnBrk="1" hangingPunct="1">
              <a:spcBef>
                <a:spcPct val="0"/>
              </a:spcBef>
              <a:buClrTx/>
              <a:buSzTx/>
              <a:buFontTx/>
              <a:buNone/>
            </a:pPr>
            <a:r>
              <a:rPr lang="en-US" altLang="en-US" sz="1800" dirty="0">
                <a:latin typeface="Arial" charset="0"/>
                <a:cs typeface="Arial" charset="0"/>
              </a:rPr>
              <a:t> http://isdl.ee.washington.edu/people/stevenschimmel/sphsc503/files/notes10.pdf</a:t>
            </a:r>
          </a:p>
        </p:txBody>
      </p:sp>
      <p:sp>
        <p:nvSpPr>
          <p:cNvPr id="48138" name="Text Box 8"/>
          <p:cNvSpPr txBox="1">
            <a:spLocks noChangeArrowheads="1"/>
          </p:cNvSpPr>
          <p:nvPr/>
        </p:nvSpPr>
        <p:spPr bwMode="auto">
          <a:xfrm>
            <a:off x="5099050" y="5065713"/>
            <a:ext cx="200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endParaRPr lang="en-US" altLang="en-US" sz="1800">
              <a:latin typeface="Arial" charset="0"/>
              <a:cs typeface="Arial" charset="0"/>
            </a:endParaRPr>
          </a:p>
          <a:p>
            <a:pPr eaLnBrk="1" hangingPunct="1">
              <a:spcBef>
                <a:spcPct val="0"/>
              </a:spcBef>
              <a:buClrTx/>
              <a:buSzTx/>
              <a:buFontTx/>
              <a:buNone/>
            </a:pPr>
            <a:endParaRPr lang="en-US" altLang="en-US" sz="1800">
              <a:latin typeface="Arial" charset="0"/>
              <a:cs typeface="Arial" charset="0"/>
            </a:endParaRPr>
          </a:p>
        </p:txBody>
      </p:sp>
      <p:sp>
        <p:nvSpPr>
          <p:cNvPr id="48139" name="Line 9"/>
          <p:cNvSpPr>
            <a:spLocks noChangeShapeType="1"/>
          </p:cNvSpPr>
          <p:nvPr/>
        </p:nvSpPr>
        <p:spPr bwMode="auto">
          <a:xfrm flipV="1">
            <a:off x="5942013" y="4114800"/>
            <a:ext cx="24765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Text Box 10"/>
          <p:cNvSpPr txBox="1">
            <a:spLocks noChangeArrowheads="1"/>
          </p:cNvSpPr>
          <p:nvPr/>
        </p:nvSpPr>
        <p:spPr bwMode="auto">
          <a:xfrm>
            <a:off x="8070850" y="4837113"/>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Frequency</a:t>
            </a:r>
          </a:p>
        </p:txBody>
      </p:sp>
      <p:sp>
        <p:nvSpPr>
          <p:cNvPr id="48141" name="Text Box 11"/>
          <p:cNvSpPr txBox="1">
            <a:spLocks noChangeArrowheads="1"/>
          </p:cNvSpPr>
          <p:nvPr/>
        </p:nvSpPr>
        <p:spPr bwMode="auto">
          <a:xfrm>
            <a:off x="7921625" y="31242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Frequency</a:t>
            </a:r>
          </a:p>
        </p:txBody>
      </p:sp>
      <p:sp>
        <p:nvSpPr>
          <p:cNvPr id="48142" name="Text Box 12"/>
          <p:cNvSpPr txBox="1">
            <a:spLocks noChangeArrowheads="1"/>
          </p:cNvSpPr>
          <p:nvPr/>
        </p:nvSpPr>
        <p:spPr bwMode="auto">
          <a:xfrm>
            <a:off x="1651000" y="5029200"/>
            <a:ext cx="297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quefrency (sample index)</a:t>
            </a:r>
          </a:p>
        </p:txBody>
      </p:sp>
      <p:sp>
        <p:nvSpPr>
          <p:cNvPr id="48143" name="Text Box 13"/>
          <p:cNvSpPr txBox="1">
            <a:spLocks noChangeArrowheads="1"/>
          </p:cNvSpPr>
          <p:nvPr/>
        </p:nvSpPr>
        <p:spPr bwMode="auto">
          <a:xfrm>
            <a:off x="1733550" y="1981200"/>
            <a:ext cx="313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dirty="0" err="1">
                <a:latin typeface="Arial" charset="0"/>
                <a:cs typeface="Arial" charset="0"/>
              </a:rPr>
              <a:t>Cepstrum</a:t>
            </a:r>
            <a:r>
              <a:rPr lang="en-US" altLang="en-US" sz="1800" dirty="0">
                <a:latin typeface="Arial" charset="0"/>
                <a:cs typeface="Arial" charset="0"/>
              </a:rPr>
              <a:t> of glottal excitation</a:t>
            </a:r>
          </a:p>
        </p:txBody>
      </p:sp>
      <p:sp>
        <p:nvSpPr>
          <p:cNvPr id="48144" name="Text Box 14"/>
          <p:cNvSpPr txBox="1">
            <a:spLocks noChangeArrowheads="1"/>
          </p:cNvSpPr>
          <p:nvPr/>
        </p:nvSpPr>
        <p:spPr bwMode="auto">
          <a:xfrm>
            <a:off x="5789613" y="1120775"/>
            <a:ext cx="14026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dirty="0">
                <a:latin typeface="Arial" charset="0"/>
                <a:cs typeface="Arial" charset="0"/>
              </a:rPr>
              <a:t>Spectrum of glottal excitation</a:t>
            </a:r>
          </a:p>
        </p:txBody>
      </p:sp>
      <p:sp>
        <p:nvSpPr>
          <p:cNvPr id="48145" name="Text Box 15"/>
          <p:cNvSpPr txBox="1">
            <a:spLocks noChangeArrowheads="1"/>
          </p:cNvSpPr>
          <p:nvPr/>
        </p:nvSpPr>
        <p:spPr bwMode="auto">
          <a:xfrm>
            <a:off x="5611813" y="3352800"/>
            <a:ext cx="332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Spectrum of vocal track filter</a:t>
            </a:r>
          </a:p>
        </p:txBody>
      </p:sp>
      <p:sp>
        <p:nvSpPr>
          <p:cNvPr id="48146" name="Line 16"/>
          <p:cNvSpPr>
            <a:spLocks noChangeShapeType="1"/>
          </p:cNvSpPr>
          <p:nvPr/>
        </p:nvSpPr>
        <p:spPr bwMode="auto">
          <a:xfrm>
            <a:off x="4951413" y="2514600"/>
            <a:ext cx="577850" cy="0"/>
          </a:xfrm>
          <a:prstGeom prst="line">
            <a:avLst/>
          </a:prstGeom>
          <a:noFill/>
          <a:ln w="476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17"/>
          <p:cNvSpPr>
            <a:spLocks noChangeShapeType="1"/>
          </p:cNvSpPr>
          <p:nvPr/>
        </p:nvSpPr>
        <p:spPr bwMode="auto">
          <a:xfrm>
            <a:off x="5033963" y="4191000"/>
            <a:ext cx="495300" cy="0"/>
          </a:xfrm>
          <a:prstGeom prst="line">
            <a:avLst/>
          </a:prstGeom>
          <a:noFill/>
          <a:ln w="412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8" name="Text Box 18"/>
          <p:cNvSpPr txBox="1">
            <a:spLocks noChangeArrowheads="1"/>
          </p:cNvSpPr>
          <p:nvPr/>
        </p:nvSpPr>
        <p:spPr bwMode="auto">
          <a:xfrm>
            <a:off x="1651000" y="3657600"/>
            <a:ext cx="258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en-US" altLang="en-US" sz="1800">
                <a:latin typeface="Arial" charset="0"/>
                <a:cs typeface="Arial" charset="0"/>
              </a:rPr>
              <a:t>Cepstrum of vocal track</a:t>
            </a:r>
          </a:p>
        </p:txBody>
      </p:sp>
      <p:cxnSp>
        <p:nvCxnSpPr>
          <p:cNvPr id="48149" name="Straight Connector 4"/>
          <p:cNvCxnSpPr>
            <a:cxnSpLocks noChangeShapeType="1"/>
          </p:cNvCxnSpPr>
          <p:nvPr/>
        </p:nvCxnSpPr>
        <p:spPr bwMode="auto">
          <a:xfrm>
            <a:off x="1979613" y="1630363"/>
            <a:ext cx="2133600" cy="1908175"/>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0" name="Straight Connector 24"/>
          <p:cNvCxnSpPr>
            <a:cxnSpLocks noChangeShapeType="1"/>
          </p:cNvCxnSpPr>
          <p:nvPr/>
        </p:nvCxnSpPr>
        <p:spPr bwMode="auto">
          <a:xfrm flipH="1">
            <a:off x="2589213" y="1630363"/>
            <a:ext cx="1524000" cy="1860550"/>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1" name="TextBox 7"/>
          <p:cNvSpPr txBox="1">
            <a:spLocks noChangeArrowheads="1"/>
          </p:cNvSpPr>
          <p:nvPr/>
        </p:nvSpPr>
        <p:spPr bwMode="auto">
          <a:xfrm>
            <a:off x="1567944" y="1556822"/>
            <a:ext cx="3643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solidFill>
                  <a:srgbClr val="FF0000"/>
                </a:solidFill>
              </a:rPr>
              <a:t>No use for speech recognition</a:t>
            </a:r>
          </a:p>
        </p:txBody>
      </p:sp>
      <p:sp>
        <p:nvSpPr>
          <p:cNvPr id="48152" name="Freeform 8"/>
          <p:cNvSpPr>
            <a:spLocks/>
          </p:cNvSpPr>
          <p:nvPr/>
        </p:nvSpPr>
        <p:spPr bwMode="auto">
          <a:xfrm>
            <a:off x="4562475" y="3905250"/>
            <a:ext cx="603250" cy="723900"/>
          </a:xfrm>
          <a:custGeom>
            <a:avLst/>
            <a:gdLst>
              <a:gd name="T0" fmla="*/ 0 w 604299"/>
              <a:gd name="T1" fmla="*/ 557101 h 723569"/>
              <a:gd name="T2" fmla="*/ 126780 w 604299"/>
              <a:gd name="T3" fmla="*/ 724231 h 723569"/>
              <a:gd name="T4" fmla="*/ 602203 w 604299"/>
              <a:gd name="T5" fmla="*/ 0 h 723569"/>
              <a:gd name="T6" fmla="*/ 0 60000 65536"/>
              <a:gd name="T7" fmla="*/ 0 60000 65536"/>
              <a:gd name="T8" fmla="*/ 0 60000 65536"/>
            </a:gdLst>
            <a:ahLst/>
            <a:cxnLst>
              <a:cxn ang="T6">
                <a:pos x="T0" y="T1"/>
              </a:cxn>
              <a:cxn ang="T7">
                <a:pos x="T2" y="T3"/>
              </a:cxn>
              <a:cxn ang="T8">
                <a:pos x="T4" y="T5"/>
              </a:cxn>
            </a:cxnLst>
            <a:rect l="0" t="0" r="r" b="b"/>
            <a:pathLst>
              <a:path w="604299" h="723569">
                <a:moveTo>
                  <a:pt x="0" y="556591"/>
                </a:moveTo>
                <a:lnTo>
                  <a:pt x="127221" y="723569"/>
                </a:lnTo>
                <a:lnTo>
                  <a:pt x="604299" y="0"/>
                </a:ln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4" name="Footer Placeholder 3">
            <a:extLst>
              <a:ext uri="{FF2B5EF4-FFF2-40B4-BE49-F238E27FC236}">
                <a16:creationId xmlns:a16="http://schemas.microsoft.com/office/drawing/2014/main" id="{F8E801FF-D376-4E97-A28A-2AA9B9907D5D}"/>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A6A8372F-A707-4E58-A76F-54C672D4B7F1}"/>
              </a:ext>
            </a:extLst>
          </p:cNvPr>
          <p:cNvSpPr>
            <a:spLocks noGrp="1"/>
          </p:cNvSpPr>
          <p:nvPr>
            <p:ph type="sldNum" sz="quarter" idx="12"/>
          </p:nvPr>
        </p:nvSpPr>
        <p:spPr/>
        <p:txBody>
          <a:bodyPr/>
          <a:lstStyle/>
          <a:p>
            <a:fld id="{65CE2D6C-B8FF-4830-ACC3-164BA4934954}" type="slidenum">
              <a:rPr lang="en-US" altLang="en-US" smtClean="0"/>
              <a:pPr/>
              <a:t>50</a:t>
            </a:fld>
            <a:endParaRPr lang="en-US" altLang="en-US"/>
          </a:p>
        </p:txBody>
      </p:sp>
      <p:pic>
        <p:nvPicPr>
          <p:cNvPr id="2" name="Picture 12" descr="http://home.hib.no/al/engelsk/seksjon/SOFF-MASTER/ill061.gif">
            <a:extLst>
              <a:ext uri="{FF2B5EF4-FFF2-40B4-BE49-F238E27FC236}">
                <a16:creationId xmlns:a16="http://schemas.microsoft.com/office/drawing/2014/main" id="{42796B17-42F4-A632-8883-20E6F09B5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153" y="199341"/>
            <a:ext cx="1748434" cy="18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8461FBE8-00BC-FE9B-44A2-DD67372DC663}"/>
              </a:ext>
            </a:extLst>
          </p:cNvPr>
          <p:cNvSpPr/>
          <p:nvPr/>
        </p:nvSpPr>
        <p:spPr>
          <a:xfrm>
            <a:off x="7618412" y="199341"/>
            <a:ext cx="1748434" cy="1167497"/>
          </a:xfrm>
          <a:prstGeom prst="roundRect">
            <a:avLst/>
          </a:prstGeom>
          <a:noFill/>
          <a:ln>
            <a:solidFill>
              <a:srgbClr val="00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4402740-6D6C-527C-49A4-A2F4668EA87B}"/>
              </a:ext>
            </a:extLst>
          </p:cNvPr>
          <p:cNvCxnSpPr>
            <a:cxnSpLocks/>
          </p:cNvCxnSpPr>
          <p:nvPr/>
        </p:nvCxnSpPr>
        <p:spPr>
          <a:xfrm flipH="1">
            <a:off x="8761412" y="1654175"/>
            <a:ext cx="118418" cy="370965"/>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3C097A-5798-06D2-CB46-85980A51B8C0}"/>
              </a:ext>
            </a:extLst>
          </p:cNvPr>
          <p:cNvCxnSpPr>
            <a:cxnSpLocks/>
          </p:cNvCxnSpPr>
          <p:nvPr/>
        </p:nvCxnSpPr>
        <p:spPr>
          <a:xfrm>
            <a:off x="8130118" y="1374242"/>
            <a:ext cx="903287" cy="2424113"/>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848" y="107692"/>
            <a:ext cx="8912543" cy="655638"/>
          </a:xfrm>
        </p:spPr>
        <p:txBody>
          <a:bodyPr>
            <a:normAutofit fontScale="90000"/>
          </a:bodyPr>
          <a:lstStyle/>
          <a:p>
            <a:r>
              <a:rPr lang="en-US" dirty="0"/>
              <a:t>Exercise 3.4a, b, c</a:t>
            </a:r>
          </a:p>
        </p:txBody>
      </p:sp>
      <p:sp>
        <p:nvSpPr>
          <p:cNvPr id="5" name="Content Placeholder 4"/>
          <p:cNvSpPr>
            <a:spLocks noGrp="1"/>
          </p:cNvSpPr>
          <p:nvPr>
            <p:ph idx="1"/>
          </p:nvPr>
        </p:nvSpPr>
        <p:spPr>
          <a:xfrm>
            <a:off x="489434" y="631288"/>
            <a:ext cx="8912543" cy="6226711"/>
          </a:xfrm>
        </p:spPr>
        <p:txBody>
          <a:bodyPr>
            <a:normAutofit fontScale="25000" lnSpcReduction="20000"/>
          </a:bodyPr>
          <a:lstStyle/>
          <a:p>
            <a:r>
              <a:rPr lang="en-US" altLang="zh-CN" sz="7200" i="1" dirty="0">
                <a:solidFill>
                  <a:srgbClr val="0070C0"/>
                </a:solidFill>
                <a:ea typeface="SimSun" pitchFamily="2" charset="-122"/>
              </a:rPr>
              <a:t>Given X(m) is the spectrum , </a:t>
            </a:r>
            <a:r>
              <a:rPr lang="en-US" altLang="en-US" sz="7200" i="1" dirty="0">
                <a:solidFill>
                  <a:srgbClr val="0070C0"/>
                </a:solidFill>
              </a:rPr>
              <a:t>C(n) is the </a:t>
            </a:r>
            <a:r>
              <a:rPr lang="en-US" altLang="en-US" sz="7200" i="1" dirty="0" err="1">
                <a:solidFill>
                  <a:srgbClr val="0070C0"/>
                </a:solidFill>
              </a:rPr>
              <a:t>cepstrum</a:t>
            </a:r>
            <a:r>
              <a:rPr lang="en-US" sz="7200" dirty="0">
                <a:solidFill>
                  <a:srgbClr val="0070C0"/>
                </a:solidFill>
              </a:rPr>
              <a:t> , E(m) is the glottal excitation and H(w) is the vocal track response and </a:t>
            </a:r>
          </a:p>
          <a:p>
            <a:pPr lvl="1"/>
            <a:r>
              <a:rPr lang="en-US" altLang="zh-CN" sz="7200" i="1" dirty="0">
                <a:solidFill>
                  <a:srgbClr val="0070C0"/>
                </a:solidFill>
                <a:ea typeface="SimSun" pitchFamily="2" charset="-122"/>
              </a:rPr>
              <a:t>|X(m)| = |E(m)|.|H(m)|, </a:t>
            </a:r>
          </a:p>
          <a:p>
            <a:pPr lvl="1"/>
            <a:r>
              <a:rPr lang="en-US" altLang="zh-CN" sz="7200" i="1" dirty="0">
                <a:solidFill>
                  <a:srgbClr val="0070C0"/>
                </a:solidFill>
                <a:ea typeface="SimSun" pitchFamily="2" charset="-122"/>
              </a:rPr>
              <a:t>log</a:t>
            </a:r>
            <a:r>
              <a:rPr lang="en-US" altLang="zh-CN" sz="7200" i="1" baseline="-25000" dirty="0">
                <a:solidFill>
                  <a:srgbClr val="0070C0"/>
                </a:solidFill>
                <a:ea typeface="SimSun" pitchFamily="2" charset="-122"/>
              </a:rPr>
              <a:t>10 </a:t>
            </a:r>
            <a:r>
              <a:rPr lang="en-US" altLang="zh-CN" sz="7200" i="1" dirty="0">
                <a:solidFill>
                  <a:srgbClr val="0070C0"/>
                </a:solidFill>
                <a:ea typeface="SimSun" pitchFamily="2" charset="-122"/>
              </a:rPr>
              <a:t>|X(m)|= log</a:t>
            </a:r>
            <a:r>
              <a:rPr lang="en-US" altLang="zh-CN" sz="7200" i="1" baseline="-25000" dirty="0">
                <a:solidFill>
                  <a:srgbClr val="0070C0"/>
                </a:solidFill>
                <a:ea typeface="SimSun" pitchFamily="2" charset="-122"/>
              </a:rPr>
              <a:t>10</a:t>
            </a:r>
            <a:r>
              <a:rPr lang="en-US" altLang="zh-CN" sz="7200" i="1" dirty="0">
                <a:solidFill>
                  <a:srgbClr val="0070C0"/>
                </a:solidFill>
                <a:ea typeface="SimSun" pitchFamily="2" charset="-122"/>
              </a:rPr>
              <a:t>{|E(m)|}+ log</a:t>
            </a:r>
            <a:r>
              <a:rPr lang="en-US" altLang="zh-CN" sz="7200" i="1" baseline="-25000" dirty="0">
                <a:solidFill>
                  <a:srgbClr val="0070C0"/>
                </a:solidFill>
                <a:ea typeface="SimSun" pitchFamily="2" charset="-122"/>
              </a:rPr>
              <a:t>10</a:t>
            </a:r>
            <a:r>
              <a:rPr lang="en-US" altLang="zh-CN" sz="7200" i="1" dirty="0">
                <a:solidFill>
                  <a:srgbClr val="0070C0"/>
                </a:solidFill>
                <a:ea typeface="SimSun" pitchFamily="2" charset="-122"/>
              </a:rPr>
              <a:t>{|H(m)|}</a:t>
            </a:r>
          </a:p>
          <a:p>
            <a:pPr lvl="1"/>
            <a:r>
              <a:rPr lang="en-US" altLang="en-US" sz="7200" i="1" dirty="0" err="1">
                <a:solidFill>
                  <a:srgbClr val="0070C0"/>
                </a:solidFill>
              </a:rPr>
              <a:t>Cepstrum</a:t>
            </a:r>
            <a:r>
              <a:rPr lang="en-US" altLang="en-US" sz="7200" i="1" dirty="0">
                <a:solidFill>
                  <a:srgbClr val="0070C0"/>
                </a:solidFill>
              </a:rPr>
              <a:t> C(n)=IDFT(</a:t>
            </a:r>
            <a:r>
              <a:rPr lang="en-US" altLang="zh-CN" sz="7200" i="1" dirty="0">
                <a:solidFill>
                  <a:srgbClr val="0070C0"/>
                </a:solidFill>
                <a:ea typeface="SimSun" pitchFamily="2" charset="-122"/>
              </a:rPr>
              <a:t>log</a:t>
            </a:r>
            <a:r>
              <a:rPr lang="en-US" altLang="zh-CN" sz="7200" i="1" baseline="-25000" dirty="0">
                <a:solidFill>
                  <a:srgbClr val="0070C0"/>
                </a:solidFill>
                <a:ea typeface="SimSun" pitchFamily="2" charset="-122"/>
              </a:rPr>
              <a:t>10 </a:t>
            </a:r>
            <a:r>
              <a:rPr lang="en-US" altLang="zh-CN" sz="7200" i="1" dirty="0">
                <a:solidFill>
                  <a:srgbClr val="0070C0"/>
                </a:solidFill>
                <a:ea typeface="SimSun" pitchFamily="2" charset="-122"/>
              </a:rPr>
              <a:t>|X(m)|)=IDFT(log</a:t>
            </a:r>
            <a:r>
              <a:rPr lang="en-US" altLang="zh-CN" sz="7200" i="1" baseline="-25000" dirty="0">
                <a:solidFill>
                  <a:srgbClr val="0070C0"/>
                </a:solidFill>
                <a:ea typeface="SimSun" pitchFamily="2" charset="-122"/>
              </a:rPr>
              <a:t>10</a:t>
            </a:r>
            <a:r>
              <a:rPr lang="en-US" altLang="zh-CN" sz="7200" i="1" dirty="0">
                <a:solidFill>
                  <a:srgbClr val="0070C0"/>
                </a:solidFill>
                <a:ea typeface="SimSun" pitchFamily="2" charset="-122"/>
              </a:rPr>
              <a:t>{|E(m)|}+ log</a:t>
            </a:r>
            <a:r>
              <a:rPr lang="en-US" altLang="zh-CN" sz="7200" i="1" baseline="-25000" dirty="0">
                <a:solidFill>
                  <a:srgbClr val="0070C0"/>
                </a:solidFill>
                <a:ea typeface="SimSun" pitchFamily="2" charset="-122"/>
              </a:rPr>
              <a:t>10</a:t>
            </a:r>
            <a:r>
              <a:rPr lang="en-US" altLang="zh-CN" sz="7200" i="1" dirty="0">
                <a:solidFill>
                  <a:srgbClr val="0070C0"/>
                </a:solidFill>
                <a:ea typeface="SimSun" pitchFamily="2" charset="-122"/>
              </a:rPr>
              <a:t>{|H(m)|})</a:t>
            </a:r>
            <a:r>
              <a:rPr lang="en-US" altLang="en-US" sz="7200" i="1" dirty="0">
                <a:solidFill>
                  <a:srgbClr val="0070C0"/>
                </a:solidFill>
              </a:rPr>
              <a:t> </a:t>
            </a:r>
          </a:p>
          <a:p>
            <a:r>
              <a:rPr lang="en-US" altLang="en-US" sz="7200" i="1" dirty="0">
                <a:solidFill>
                  <a:srgbClr val="0070C0"/>
                </a:solidFill>
              </a:rPr>
              <a:t>MC questions: </a:t>
            </a:r>
            <a:r>
              <a:rPr lang="en-US" sz="7200" dirty="0">
                <a:solidFill>
                  <a:srgbClr val="0070C0"/>
                </a:solidFill>
              </a:rPr>
              <a:t>For the procedure for finding the cepstral coefficients of a speech signal S(k).</a:t>
            </a:r>
          </a:p>
          <a:p>
            <a:r>
              <a:rPr lang="en-US" sz="7200" dirty="0">
                <a:solidFill>
                  <a:srgbClr val="0070C0"/>
                </a:solidFill>
              </a:rPr>
              <a:t>(a) Why do we need low time liftering? Mc choices:</a:t>
            </a:r>
          </a:p>
          <a:p>
            <a:pPr lvl="1"/>
            <a:r>
              <a:rPr lang="en-US" sz="7200" dirty="0">
                <a:solidFill>
                  <a:srgbClr val="0070C0"/>
                </a:solidFill>
              </a:rPr>
              <a:t>1) remove glottal excitation, so that vocal track responses can be found.</a:t>
            </a:r>
          </a:p>
          <a:p>
            <a:pPr lvl="1"/>
            <a:r>
              <a:rPr lang="en-US" sz="7200" dirty="0">
                <a:solidFill>
                  <a:srgbClr val="0070C0"/>
                </a:solidFill>
              </a:rPr>
              <a:t>2) remove vocal track responses , so that glottal excitation can be found.</a:t>
            </a:r>
          </a:p>
          <a:p>
            <a:endParaRPr lang="en-US" sz="7200" dirty="0">
              <a:solidFill>
                <a:srgbClr val="0070C0"/>
              </a:solidFill>
            </a:endParaRPr>
          </a:p>
          <a:p>
            <a:r>
              <a:rPr lang="en-US" sz="7200" dirty="0">
                <a:solidFill>
                  <a:srgbClr val="0070C0"/>
                </a:solidFill>
              </a:rPr>
              <a:t>(b) Why do we need high time liftering? MC choices:</a:t>
            </a:r>
          </a:p>
          <a:p>
            <a:pPr lvl="1"/>
            <a:r>
              <a:rPr lang="en-US" sz="7200" dirty="0">
                <a:solidFill>
                  <a:srgbClr val="0070C0"/>
                </a:solidFill>
              </a:rPr>
              <a:t>1) remove glottal excitation, so that vocal track responses can be found.</a:t>
            </a:r>
          </a:p>
          <a:p>
            <a:pPr lvl="1"/>
            <a:r>
              <a:rPr lang="en-US" sz="7200" dirty="0">
                <a:solidFill>
                  <a:srgbClr val="0070C0"/>
                </a:solidFill>
              </a:rPr>
              <a:t>2) Remove vocal track information , so that glottal excitation can be found.</a:t>
            </a:r>
          </a:p>
          <a:p>
            <a:endParaRPr lang="en-US" sz="7200" dirty="0">
              <a:solidFill>
                <a:srgbClr val="0070C0"/>
              </a:solidFill>
            </a:endParaRPr>
          </a:p>
          <a:p>
            <a:r>
              <a:rPr lang="en-US" sz="7200" dirty="0">
                <a:solidFill>
                  <a:srgbClr val="0070C0"/>
                </a:solidFill>
              </a:rPr>
              <a:t>(c) Which of the following statement is true? MC choices:</a:t>
            </a:r>
          </a:p>
          <a:p>
            <a:pPr lvl="1"/>
            <a:r>
              <a:rPr lang="en-US" altLang="zh-CN" sz="7200" dirty="0">
                <a:solidFill>
                  <a:srgbClr val="0070C0"/>
                </a:solidFill>
                <a:ea typeface="SimSun" pitchFamily="2" charset="-122"/>
              </a:rPr>
              <a:t>1) : In spectrum, E and H are mixed by multiplication, While in </a:t>
            </a:r>
            <a:r>
              <a:rPr lang="en-US" altLang="en-US" sz="7200" i="1" dirty="0" err="1">
                <a:solidFill>
                  <a:srgbClr val="0070C0"/>
                </a:solidFill>
              </a:rPr>
              <a:t>Cepstrum</a:t>
            </a:r>
            <a:r>
              <a:rPr lang="en-US" altLang="en-US" sz="7200" i="1" dirty="0">
                <a:solidFill>
                  <a:srgbClr val="0070C0"/>
                </a:solidFill>
              </a:rPr>
              <a:t> , </a:t>
            </a:r>
            <a:r>
              <a:rPr lang="en-US" altLang="zh-CN" sz="7200" dirty="0">
                <a:solidFill>
                  <a:srgbClr val="0070C0"/>
                </a:solidFill>
                <a:ea typeface="SimSun" pitchFamily="2" charset="-122"/>
              </a:rPr>
              <a:t>Glottal excitation E and vocal track characteristic H are appearing separately on the quefrency axis indexed by n. So, it can easily be separated easily. </a:t>
            </a:r>
          </a:p>
          <a:p>
            <a:pPr lvl="1"/>
            <a:r>
              <a:rPr lang="en-US" altLang="zh-CN" sz="7200" dirty="0">
                <a:solidFill>
                  <a:srgbClr val="0070C0"/>
                </a:solidFill>
                <a:ea typeface="SimSun" pitchFamily="2" charset="-122"/>
              </a:rPr>
              <a:t>2) : In </a:t>
            </a:r>
            <a:r>
              <a:rPr lang="en-US" altLang="zh-CN" sz="7200" dirty="0" err="1">
                <a:solidFill>
                  <a:srgbClr val="0070C0"/>
                </a:solidFill>
                <a:ea typeface="SimSun" pitchFamily="2" charset="-122"/>
              </a:rPr>
              <a:t>Cepstrum</a:t>
            </a:r>
            <a:r>
              <a:rPr lang="en-US" altLang="zh-CN" sz="7200" dirty="0">
                <a:solidFill>
                  <a:srgbClr val="0070C0"/>
                </a:solidFill>
                <a:ea typeface="SimSun" pitchFamily="2" charset="-122"/>
              </a:rPr>
              <a:t> ,  and H are mixed by multiplication, While in Spectrum</a:t>
            </a:r>
            <a:r>
              <a:rPr lang="en-US" altLang="en-US" sz="7200" i="1" dirty="0">
                <a:solidFill>
                  <a:srgbClr val="0070C0"/>
                </a:solidFill>
              </a:rPr>
              <a:t>, </a:t>
            </a:r>
            <a:r>
              <a:rPr lang="en-US" altLang="zh-CN" sz="7200" dirty="0">
                <a:solidFill>
                  <a:srgbClr val="0070C0"/>
                </a:solidFill>
                <a:ea typeface="SimSun" pitchFamily="2" charset="-122"/>
              </a:rPr>
              <a:t>Glottal excitation E and vocal track characteristic H are appearing separately on the </a:t>
            </a:r>
            <a:r>
              <a:rPr lang="en-US" altLang="zh-CN" sz="7200" dirty="0" err="1">
                <a:solidFill>
                  <a:srgbClr val="0070C0"/>
                </a:solidFill>
                <a:ea typeface="SimSun" pitchFamily="2" charset="-122"/>
              </a:rPr>
              <a:t>frequncy</a:t>
            </a:r>
            <a:r>
              <a:rPr lang="en-US" altLang="zh-CN" sz="7200" dirty="0">
                <a:solidFill>
                  <a:srgbClr val="0070C0"/>
                </a:solidFill>
                <a:ea typeface="SimSun" pitchFamily="2" charset="-122"/>
              </a:rPr>
              <a:t> axis indexed by n. So, it can easily be separated easily.</a:t>
            </a:r>
          </a:p>
          <a:p>
            <a:r>
              <a:rPr lang="en-US" altLang="zh-CN" sz="7200" dirty="0">
                <a:solidFill>
                  <a:srgbClr val="0070C0"/>
                </a:solidFill>
                <a:ea typeface="SimSun" pitchFamily="2" charset="-122"/>
              </a:rPr>
              <a:t>Student exercise: </a:t>
            </a:r>
            <a:r>
              <a:rPr lang="en-US" sz="7200" dirty="0">
                <a:solidFill>
                  <a:srgbClr val="0070C0"/>
                </a:solidFill>
              </a:rPr>
              <a:t>Write the procedure for finding the cepstral coefficients of a speech signal S(k).</a:t>
            </a:r>
          </a:p>
          <a:p>
            <a:pPr lvl="1"/>
            <a:endParaRPr lang="en-US" dirty="0">
              <a:solidFill>
                <a:srgbClr val="0070C0"/>
              </a:solidFill>
            </a:endParaRPr>
          </a:p>
          <a:p>
            <a:pPr lvl="1"/>
            <a:endParaRPr lang="en-US" altLang="zh-CN" dirty="0">
              <a:solidFill>
                <a:srgbClr val="0070C0"/>
              </a:solidFill>
              <a:ea typeface="SimSun" pitchFamily="2" charset="-122"/>
            </a:endParaRPr>
          </a:p>
          <a:p>
            <a:endParaRPr lang="en-US" dirty="0">
              <a:solidFill>
                <a:srgbClr val="0070C0"/>
              </a:solidFill>
            </a:endParaRPr>
          </a:p>
          <a:p>
            <a:endParaRPr lang="en-US" dirty="0">
              <a:solidFill>
                <a:srgbClr val="0070C0"/>
              </a:solidFill>
            </a:endParaRPr>
          </a:p>
        </p:txBody>
      </p:sp>
      <p:sp>
        <p:nvSpPr>
          <p:cNvPr id="6" name="Footer Placeholder 5">
            <a:extLst>
              <a:ext uri="{FF2B5EF4-FFF2-40B4-BE49-F238E27FC236}">
                <a16:creationId xmlns:a16="http://schemas.microsoft.com/office/drawing/2014/main" id="{4FB6AD49-83E8-46C1-9060-386C9E8FA96F}"/>
              </a:ext>
            </a:extLst>
          </p:cNvPr>
          <p:cNvSpPr>
            <a:spLocks noGrp="1"/>
          </p:cNvSpPr>
          <p:nvPr>
            <p:ph type="ftr" sz="quarter" idx="11"/>
          </p:nvPr>
        </p:nvSpPr>
        <p:spPr/>
        <p:txBody>
          <a:bodyPr/>
          <a:lstStyle/>
          <a:p>
            <a:pPr>
              <a:defRPr/>
            </a:pPr>
            <a:r>
              <a:rPr lang="en-US" altLang="zh-CN"/>
              <a:t>Feature extraction, v.230913a</a:t>
            </a:r>
            <a:endParaRPr lang="en-US" altLang="zh-CN" dirty="0"/>
          </a:p>
        </p:txBody>
      </p:sp>
      <p:sp>
        <p:nvSpPr>
          <p:cNvPr id="7" name="Slide Number Placeholder 6">
            <a:extLst>
              <a:ext uri="{FF2B5EF4-FFF2-40B4-BE49-F238E27FC236}">
                <a16:creationId xmlns:a16="http://schemas.microsoft.com/office/drawing/2014/main" id="{1BCAA048-0427-420B-A5CD-DADD758CD361}"/>
              </a:ext>
            </a:extLst>
          </p:cNvPr>
          <p:cNvSpPr>
            <a:spLocks noGrp="1"/>
          </p:cNvSpPr>
          <p:nvPr>
            <p:ph type="sldNum" sz="quarter" idx="12"/>
          </p:nvPr>
        </p:nvSpPr>
        <p:spPr/>
        <p:txBody>
          <a:bodyPr/>
          <a:lstStyle/>
          <a:p>
            <a:fld id="{65CE2D6C-B8FF-4830-ACC3-164BA4934954}" type="slidenum">
              <a:rPr lang="en-US" altLang="en-US" smtClean="0"/>
              <a:pPr/>
              <a:t>51</a:t>
            </a:fld>
            <a:endParaRPr lang="en-US" altLang="en-US"/>
          </a:p>
        </p:txBody>
      </p:sp>
    </p:spTree>
    <p:extLst>
      <p:ext uri="{BB962C8B-B14F-4D97-AF65-F5344CB8AC3E}">
        <p14:creationId xmlns:p14="http://schemas.microsoft.com/office/powerpoint/2010/main" val="955918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141" y="274638"/>
            <a:ext cx="8912543" cy="258762"/>
          </a:xfrm>
        </p:spPr>
        <p:txBody>
          <a:bodyPr>
            <a:normAutofit fontScale="90000"/>
          </a:bodyPr>
          <a:lstStyle/>
          <a:p>
            <a:r>
              <a:rPr lang="en-US" dirty="0">
                <a:solidFill>
                  <a:srgbClr val="FF0000"/>
                </a:solidFill>
              </a:rPr>
              <a:t>Answer: </a:t>
            </a:r>
            <a:r>
              <a:rPr lang="en-US" dirty="0"/>
              <a:t>Exercise 3.4</a:t>
            </a:r>
          </a:p>
        </p:txBody>
      </p:sp>
      <p:sp>
        <p:nvSpPr>
          <p:cNvPr id="5" name="Content Placeholder 4"/>
          <p:cNvSpPr>
            <a:spLocks noGrp="1"/>
          </p:cNvSpPr>
          <p:nvPr>
            <p:ph idx="1"/>
          </p:nvPr>
        </p:nvSpPr>
        <p:spPr>
          <a:xfrm>
            <a:off x="379412" y="533400"/>
            <a:ext cx="8912543" cy="6096000"/>
          </a:xfrm>
        </p:spPr>
        <p:txBody>
          <a:bodyPr>
            <a:normAutofit fontScale="25000" lnSpcReduction="20000"/>
          </a:bodyPr>
          <a:lstStyle/>
          <a:p>
            <a:r>
              <a:rPr lang="en-US" altLang="en-US" sz="7200" i="1" dirty="0"/>
              <a:t>MC questions: </a:t>
            </a:r>
            <a:r>
              <a:rPr lang="en-US" sz="7200" dirty="0"/>
              <a:t>For the procedure for finding the cepstral coefficients of a speech signal S(k).</a:t>
            </a:r>
          </a:p>
          <a:p>
            <a:r>
              <a:rPr lang="en-US" sz="7200" dirty="0"/>
              <a:t>(a) Why do we need low time liftering? Mc choices:</a:t>
            </a:r>
          </a:p>
          <a:p>
            <a:pPr lvl="1"/>
            <a:r>
              <a:rPr lang="en-US" sz="7200" dirty="0">
                <a:solidFill>
                  <a:srgbClr val="FF0000"/>
                </a:solidFill>
              </a:rPr>
              <a:t>1) remove glottal excitation, so that vocal track responses can be found (correct)</a:t>
            </a:r>
          </a:p>
          <a:p>
            <a:pPr lvl="1"/>
            <a:r>
              <a:rPr lang="en-US" sz="7200" dirty="0"/>
              <a:t>2) remove vocal track responses , so that glottal excitation can be found</a:t>
            </a:r>
          </a:p>
          <a:p>
            <a:endParaRPr lang="en-US" sz="7200" dirty="0"/>
          </a:p>
          <a:p>
            <a:r>
              <a:rPr lang="en-US" sz="7200" dirty="0"/>
              <a:t>(b) Why do we need high time liftering? MC choices:</a:t>
            </a:r>
          </a:p>
          <a:p>
            <a:pPr lvl="1"/>
            <a:r>
              <a:rPr lang="en-US" sz="7200" dirty="0"/>
              <a:t>1) remove glottal excitation, so that vocal track responses can be found</a:t>
            </a:r>
          </a:p>
          <a:p>
            <a:pPr lvl="1"/>
            <a:r>
              <a:rPr lang="en-US" sz="7200" dirty="0">
                <a:solidFill>
                  <a:srgbClr val="FF0000"/>
                </a:solidFill>
              </a:rPr>
              <a:t>2) Remove vocal track information , so that glottal excitation can be found (correct)</a:t>
            </a:r>
          </a:p>
          <a:p>
            <a:endParaRPr lang="en-US" sz="7200" dirty="0"/>
          </a:p>
          <a:p>
            <a:r>
              <a:rPr lang="en-US" sz="7200" dirty="0"/>
              <a:t>(c) Which of the following statement is true? MC choices:</a:t>
            </a:r>
          </a:p>
          <a:p>
            <a:pPr lvl="1"/>
            <a:r>
              <a:rPr lang="en-US" altLang="zh-CN" sz="7200" dirty="0">
                <a:solidFill>
                  <a:srgbClr val="FF0000"/>
                </a:solidFill>
                <a:ea typeface="SimSun" pitchFamily="2" charset="-122"/>
              </a:rPr>
              <a:t>1) : In spectrum, E and H are mixed by multiplication, While in </a:t>
            </a:r>
            <a:r>
              <a:rPr lang="en-US" altLang="en-US" sz="7200" i="1" dirty="0" err="1">
                <a:solidFill>
                  <a:srgbClr val="FF0000"/>
                </a:solidFill>
              </a:rPr>
              <a:t>Cepstrum</a:t>
            </a:r>
            <a:r>
              <a:rPr lang="en-US" altLang="en-US" sz="7200" i="1" dirty="0">
                <a:solidFill>
                  <a:srgbClr val="FF0000"/>
                </a:solidFill>
              </a:rPr>
              <a:t> , </a:t>
            </a:r>
            <a:r>
              <a:rPr lang="en-US" altLang="zh-CN" sz="7200" dirty="0">
                <a:solidFill>
                  <a:srgbClr val="FF0000"/>
                </a:solidFill>
                <a:ea typeface="SimSun" pitchFamily="2" charset="-122"/>
              </a:rPr>
              <a:t>Glottal excitation E and vocal track characteristic H are appearing separately on the quefrency axis indexed by n. So, it can easily be separated easily. (correct)</a:t>
            </a:r>
          </a:p>
          <a:p>
            <a:pPr lvl="1"/>
            <a:r>
              <a:rPr lang="en-US" altLang="zh-CN" sz="7200" dirty="0"/>
              <a:t>2) : In </a:t>
            </a:r>
            <a:r>
              <a:rPr lang="en-US" altLang="zh-CN" sz="7200" dirty="0" err="1"/>
              <a:t>Cepstraum</a:t>
            </a:r>
            <a:r>
              <a:rPr lang="en-US" altLang="zh-CN" sz="7200" dirty="0"/>
              <a:t> ,  and H are mixed by multiplication, While in Spectrum</a:t>
            </a:r>
            <a:r>
              <a:rPr lang="en-US" altLang="en-US" sz="7200" dirty="0"/>
              <a:t>, </a:t>
            </a:r>
            <a:r>
              <a:rPr lang="en-US" altLang="zh-CN" sz="7200" dirty="0"/>
              <a:t>Glottal excitation E and vocal track characteristic H are appearing separately on the </a:t>
            </a:r>
            <a:r>
              <a:rPr lang="en-US" altLang="zh-CN" sz="7200" dirty="0" err="1"/>
              <a:t>frequncy</a:t>
            </a:r>
            <a:r>
              <a:rPr lang="en-US" altLang="zh-CN" sz="7200" dirty="0"/>
              <a:t> axis indexed by n. So, it can easily be separated easily.</a:t>
            </a:r>
          </a:p>
          <a:p>
            <a:pPr marL="0" indent="0">
              <a:buNone/>
            </a:pPr>
            <a:r>
              <a:rPr lang="en-US" sz="6400" dirty="0"/>
              <a:t>Student exercise : Write the procedure for finding the cepstral coefficients of a speech signal S(k).</a:t>
            </a:r>
          </a:p>
          <a:p>
            <a:pPr>
              <a:spcBef>
                <a:spcPct val="0"/>
              </a:spcBef>
              <a:buClrTx/>
              <a:buSzTx/>
              <a:buFontTx/>
              <a:buNone/>
            </a:pPr>
            <a:r>
              <a:rPr lang="en-US" altLang="en-US" sz="6400" dirty="0"/>
              <a:t>s(n) time </a:t>
            </a:r>
          </a:p>
          <a:p>
            <a:pPr>
              <a:spcBef>
                <a:spcPct val="0"/>
              </a:spcBef>
              <a:buClrTx/>
              <a:buSzTx/>
              <a:buFontTx/>
              <a:buNone/>
            </a:pPr>
            <a:r>
              <a:rPr lang="en-US" altLang="en-US" sz="6400" dirty="0"/>
              <a:t>domain signal</a:t>
            </a:r>
          </a:p>
          <a:p>
            <a:pPr>
              <a:spcBef>
                <a:spcPct val="0"/>
              </a:spcBef>
              <a:buClrTx/>
              <a:buSzTx/>
              <a:buFont typeface="Wingdings"/>
              <a:buChar char="à"/>
            </a:pPr>
            <a:r>
              <a:rPr lang="en-US" altLang="en-US" sz="6400" dirty="0"/>
              <a:t>s’(k)=windowed(s(k)) Suppress two sides</a:t>
            </a:r>
          </a:p>
          <a:p>
            <a:pPr>
              <a:spcBef>
                <a:spcPct val="0"/>
              </a:spcBef>
              <a:buClrTx/>
              <a:buSzTx/>
              <a:buFontTx/>
              <a:buNone/>
            </a:pPr>
            <a:r>
              <a:rPr lang="en-US" altLang="en-US" sz="6400" dirty="0">
                <a:sym typeface="Wingdings" panose="05000000000000000000" pitchFamily="2" charset="2"/>
              </a:rPr>
              <a:t></a:t>
            </a:r>
            <a:r>
              <a:rPr lang="en-US" altLang="en-US" sz="6400" dirty="0"/>
              <a:t>|X(m)|=</a:t>
            </a:r>
            <a:r>
              <a:rPr lang="en-US" altLang="en-US" sz="6400" dirty="0" err="1"/>
              <a:t>dft</a:t>
            </a:r>
            <a:r>
              <a:rPr lang="en-US" altLang="en-US" sz="6400" dirty="0"/>
              <a:t>(s’(k))  = frequency signal</a:t>
            </a:r>
          </a:p>
          <a:p>
            <a:pPr>
              <a:spcBef>
                <a:spcPct val="0"/>
              </a:spcBef>
              <a:buNone/>
            </a:pPr>
            <a:r>
              <a:rPr lang="en-US" altLang="en-US" sz="6400" dirty="0">
                <a:sym typeface="Wingdings" panose="05000000000000000000" pitchFamily="2" charset="2"/>
              </a:rPr>
              <a:t></a:t>
            </a:r>
            <a:r>
              <a:rPr lang="en-US" altLang="en-US" sz="6400" dirty="0"/>
              <a:t>(</a:t>
            </a:r>
            <a:r>
              <a:rPr lang="en-US" altLang="en-US" sz="6400" dirty="0" err="1"/>
              <a:t>dft</a:t>
            </a:r>
            <a:r>
              <a:rPr lang="en-US" altLang="en-US" sz="6400" dirty="0"/>
              <a:t>=discrete Fourier transform)</a:t>
            </a:r>
          </a:p>
          <a:p>
            <a:pPr>
              <a:spcBef>
                <a:spcPct val="0"/>
              </a:spcBef>
              <a:buNone/>
            </a:pPr>
            <a:r>
              <a:rPr lang="en-US" altLang="en-US" sz="6400" dirty="0">
                <a:sym typeface="Wingdings" panose="05000000000000000000" pitchFamily="2" charset="2"/>
              </a:rPr>
              <a:t></a:t>
            </a:r>
            <a:r>
              <a:rPr lang="en-US" altLang="en-US" sz="6400" dirty="0"/>
              <a:t>Log (|X(m)|)</a:t>
            </a:r>
          </a:p>
          <a:p>
            <a:pPr>
              <a:spcBef>
                <a:spcPct val="0"/>
              </a:spcBef>
              <a:buClrTx/>
              <a:buSzTx/>
              <a:buFontTx/>
              <a:buNone/>
            </a:pPr>
            <a:r>
              <a:rPr lang="en-US" altLang="en-US" sz="6400" dirty="0">
                <a:sym typeface="Wingdings" panose="05000000000000000000" pitchFamily="2" charset="2"/>
              </a:rPr>
              <a:t></a:t>
            </a:r>
            <a:r>
              <a:rPr lang="en-US" altLang="en-US" sz="6400" dirty="0"/>
              <a:t>C(n)=</a:t>
            </a:r>
            <a:r>
              <a:rPr lang="en-US" altLang="en-US" sz="6400" dirty="0" err="1"/>
              <a:t>iDft</a:t>
            </a:r>
            <a:r>
              <a:rPr lang="en-US" altLang="en-US" sz="6400" dirty="0"/>
              <a:t>(Log (|X(m)|))</a:t>
            </a:r>
          </a:p>
          <a:p>
            <a:pPr>
              <a:spcBef>
                <a:spcPct val="0"/>
              </a:spcBef>
              <a:buClrTx/>
              <a:buSzTx/>
              <a:buFontTx/>
              <a:buNone/>
            </a:pPr>
            <a:r>
              <a:rPr lang="en-US" altLang="en-US" sz="6400" dirty="0"/>
              <a:t>C(n) =</a:t>
            </a:r>
            <a:r>
              <a:rPr lang="en-US" altLang="en-US" sz="6400" dirty="0" err="1"/>
              <a:t>Cepstrum</a:t>
            </a:r>
            <a:r>
              <a:rPr lang="en-US" altLang="en-US" sz="6400" dirty="0"/>
              <a:t> coefficients</a:t>
            </a:r>
          </a:p>
          <a:p>
            <a:pPr marL="457200" lvl="1" indent="0">
              <a:buNone/>
            </a:pPr>
            <a:endParaRPr lang="en-US" altLang="zh-CN" sz="4400" dirty="0">
              <a:ea typeface="SimSun" pitchFamily="2" charset="-122"/>
            </a:endParaRPr>
          </a:p>
          <a:p>
            <a:endParaRPr lang="en-US" dirty="0"/>
          </a:p>
        </p:txBody>
      </p:sp>
      <p:sp>
        <p:nvSpPr>
          <p:cNvPr id="6" name="Footer Placeholder 5">
            <a:extLst>
              <a:ext uri="{FF2B5EF4-FFF2-40B4-BE49-F238E27FC236}">
                <a16:creationId xmlns:a16="http://schemas.microsoft.com/office/drawing/2014/main" id="{90BE08D9-7B31-4DAE-8A77-E9C594B0B5FB}"/>
              </a:ext>
            </a:extLst>
          </p:cNvPr>
          <p:cNvSpPr>
            <a:spLocks noGrp="1"/>
          </p:cNvSpPr>
          <p:nvPr>
            <p:ph type="ftr" sz="quarter" idx="11"/>
          </p:nvPr>
        </p:nvSpPr>
        <p:spPr/>
        <p:txBody>
          <a:bodyPr/>
          <a:lstStyle/>
          <a:p>
            <a:pPr>
              <a:defRPr/>
            </a:pPr>
            <a:r>
              <a:rPr lang="en-US" altLang="zh-CN"/>
              <a:t>Feature extraction, v.230913a</a:t>
            </a:r>
          </a:p>
        </p:txBody>
      </p:sp>
      <p:sp>
        <p:nvSpPr>
          <p:cNvPr id="7" name="Slide Number Placeholder 6">
            <a:extLst>
              <a:ext uri="{FF2B5EF4-FFF2-40B4-BE49-F238E27FC236}">
                <a16:creationId xmlns:a16="http://schemas.microsoft.com/office/drawing/2014/main" id="{37426600-4DA3-4F51-B715-BED644FE1235}"/>
              </a:ext>
            </a:extLst>
          </p:cNvPr>
          <p:cNvSpPr>
            <a:spLocks noGrp="1"/>
          </p:cNvSpPr>
          <p:nvPr>
            <p:ph type="sldNum" sz="quarter" idx="12"/>
          </p:nvPr>
        </p:nvSpPr>
        <p:spPr/>
        <p:txBody>
          <a:bodyPr/>
          <a:lstStyle/>
          <a:p>
            <a:fld id="{65CE2D6C-B8FF-4830-ACC3-164BA4934954}" type="slidenum">
              <a:rPr lang="en-US" altLang="en-US" smtClean="0"/>
              <a:pPr/>
              <a:t>52</a:t>
            </a:fld>
            <a:endParaRPr lang="en-US" altLang="en-US"/>
          </a:p>
        </p:txBody>
      </p:sp>
      <p:pic>
        <p:nvPicPr>
          <p:cNvPr id="6146" name="Picture 2">
            <a:extLst>
              <a:ext uri="{FF2B5EF4-FFF2-40B4-BE49-F238E27FC236}">
                <a16:creationId xmlns:a16="http://schemas.microsoft.com/office/drawing/2014/main" id="{3C45B99B-DDBC-BC88-C541-C557CB57B4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5025" y="5254413"/>
            <a:ext cx="1523999" cy="152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49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Summary</a:t>
            </a:r>
          </a:p>
        </p:txBody>
      </p:sp>
      <p:sp>
        <p:nvSpPr>
          <p:cNvPr id="49155" name="Content Placeholder 2"/>
          <p:cNvSpPr>
            <a:spLocks noGrp="1"/>
          </p:cNvSpPr>
          <p:nvPr>
            <p:ph idx="1"/>
          </p:nvPr>
        </p:nvSpPr>
        <p:spPr/>
        <p:txBody>
          <a:bodyPr/>
          <a:lstStyle/>
          <a:p>
            <a:r>
              <a:rPr lang="en-US" altLang="en-US" dirty="0"/>
              <a:t>Learned</a:t>
            </a:r>
          </a:p>
          <a:p>
            <a:pPr lvl="1"/>
            <a:r>
              <a:rPr lang="en-US" altLang="en-US" dirty="0"/>
              <a:t>Audio feature types</a:t>
            </a:r>
          </a:p>
          <a:p>
            <a:pPr lvl="1"/>
            <a:r>
              <a:rPr lang="en-US" altLang="en-US" dirty="0"/>
              <a:t>Signal filtering</a:t>
            </a:r>
          </a:p>
          <a:p>
            <a:pPr lvl="1"/>
            <a:r>
              <a:rPr lang="en-US" altLang="en-US" dirty="0"/>
              <a:t>How to extract audio features</a:t>
            </a:r>
          </a:p>
          <a:p>
            <a:pPr lvl="1"/>
            <a:r>
              <a:rPr lang="en-US" altLang="en-US" dirty="0"/>
              <a:t>Mel scale signal processing</a:t>
            </a:r>
          </a:p>
          <a:p>
            <a:pPr lvl="1"/>
            <a:r>
              <a:rPr lang="en-US" altLang="en-US" dirty="0" err="1"/>
              <a:t>Cepstrum</a:t>
            </a:r>
            <a:r>
              <a:rPr lang="en-US" altLang="en-US" dirty="0"/>
              <a:t> and cepstral coefficients</a:t>
            </a:r>
          </a:p>
        </p:txBody>
      </p:sp>
      <p:sp>
        <p:nvSpPr>
          <p:cNvPr id="4" name="Footer Placeholder 3">
            <a:extLst>
              <a:ext uri="{FF2B5EF4-FFF2-40B4-BE49-F238E27FC236}">
                <a16:creationId xmlns:a16="http://schemas.microsoft.com/office/drawing/2014/main" id="{1724A5B4-888A-442E-8291-DF3D07914CDE}"/>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2F7C6E9D-2FBB-42A1-8E95-3D578A910AF5}"/>
              </a:ext>
            </a:extLst>
          </p:cNvPr>
          <p:cNvSpPr>
            <a:spLocks noGrp="1"/>
          </p:cNvSpPr>
          <p:nvPr>
            <p:ph type="sldNum" sz="quarter" idx="12"/>
          </p:nvPr>
        </p:nvSpPr>
        <p:spPr/>
        <p:txBody>
          <a:bodyPr/>
          <a:lstStyle/>
          <a:p>
            <a:fld id="{65CE2D6C-B8FF-4830-ACC3-164BA4934954}" type="slidenum">
              <a:rPr lang="en-US" altLang="en-US" smtClean="0"/>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Appendix: </a:t>
            </a:r>
            <a:r>
              <a:rPr lang="en-US" dirty="0"/>
              <a:t>Discrete Cosine Transform DCT</a:t>
            </a:r>
            <a:br>
              <a:rPr lang="en-US" dirty="0"/>
            </a:br>
            <a:r>
              <a:rPr lang="en-US" dirty="0"/>
              <a:t>demo_ch3_dct_vs_fft.m</a:t>
            </a:r>
            <a:br>
              <a:rPr lang="en-US" dirty="0"/>
            </a:br>
            <a:r>
              <a:rPr lang="en-US" sz="2000" dirty="0"/>
              <a:t>see also https://en.wikipedia.org/wiki/Discrete_cosine_transform</a:t>
            </a:r>
          </a:p>
        </p:txBody>
      </p:sp>
      <p:sp>
        <p:nvSpPr>
          <p:cNvPr id="3" name="Content Placeholder 2"/>
          <p:cNvSpPr>
            <a:spLocks noGrp="1"/>
          </p:cNvSpPr>
          <p:nvPr>
            <p:ph idx="1"/>
          </p:nvPr>
        </p:nvSpPr>
        <p:spPr>
          <a:xfrm>
            <a:off x="495141" y="1593533"/>
            <a:ext cx="8912543" cy="4525963"/>
          </a:xfrm>
        </p:spPr>
        <p:txBody>
          <a:bodyPr>
            <a:normAutofit fontScale="25000" lnSpcReduction="20000"/>
          </a:bodyPr>
          <a:lstStyle/>
          <a:p>
            <a:r>
              <a:rPr lang="en-US" dirty="0"/>
              <a:t>% demo_ch3_dct_vs_fft.m</a:t>
            </a:r>
          </a:p>
          <a:p>
            <a:r>
              <a:rPr lang="en-US" dirty="0"/>
              <a:t>%MATLAB program to show difference between </a:t>
            </a:r>
            <a:r>
              <a:rPr lang="en-US" dirty="0" err="1"/>
              <a:t>dct</a:t>
            </a:r>
            <a:r>
              <a:rPr lang="en-US" dirty="0"/>
              <a:t> and </a:t>
            </a:r>
            <a:r>
              <a:rPr lang="en-US" dirty="0" err="1"/>
              <a:t>fft</a:t>
            </a:r>
            <a:endParaRPr lang="en-US" dirty="0"/>
          </a:p>
          <a:p>
            <a:r>
              <a:rPr lang="en-US" dirty="0"/>
              <a:t>%this is to sow </a:t>
            </a:r>
            <a:r>
              <a:rPr lang="en-US" dirty="0" err="1"/>
              <a:t>exp</a:t>
            </a:r>
            <a:r>
              <a:rPr lang="en-US" dirty="0"/>
              <a:t> () and sin, cos generate the same result</a:t>
            </a:r>
          </a:p>
          <a:p>
            <a:r>
              <a:rPr lang="en-US" dirty="0"/>
              <a:t> </a:t>
            </a:r>
          </a:p>
          <a:p>
            <a:r>
              <a:rPr lang="en-US" dirty="0"/>
              <a:t>%program to find the DFT/IDFT of a sequence without using the inbuilt functions</a:t>
            </a:r>
          </a:p>
          <a:p>
            <a:r>
              <a:rPr lang="en-US" dirty="0"/>
              <a:t>close all;</a:t>
            </a:r>
          </a:p>
          <a:p>
            <a:r>
              <a:rPr lang="en-US" dirty="0"/>
              <a:t>clear all;</a:t>
            </a:r>
          </a:p>
          <a:p>
            <a:r>
              <a:rPr lang="en-US" dirty="0"/>
              <a:t>%</a:t>
            </a:r>
            <a:r>
              <a:rPr lang="en-US" dirty="0" err="1"/>
              <a:t>xn</a:t>
            </a:r>
            <a:r>
              <a:rPr lang="en-US" dirty="0"/>
              <a:t>=input('Enter the sequence x(n)'); %Get the sequence from user </a:t>
            </a:r>
          </a:p>
          <a:p>
            <a:r>
              <a:rPr lang="en-US" dirty="0" err="1"/>
              <a:t>xn</a:t>
            </a:r>
            <a:r>
              <a:rPr lang="en-US" dirty="0"/>
              <a:t>=[8,16,24,32,40,48,56,64]</a:t>
            </a:r>
          </a:p>
          <a:p>
            <a:r>
              <a:rPr lang="en-US" dirty="0"/>
              <a:t>  </a:t>
            </a:r>
          </a:p>
          <a:p>
            <a:r>
              <a:rPr lang="en-US" dirty="0" err="1"/>
              <a:t>xk_fft</a:t>
            </a:r>
            <a:r>
              <a:rPr lang="en-US" dirty="0"/>
              <a:t>=</a:t>
            </a:r>
            <a:r>
              <a:rPr lang="en-US" dirty="0" err="1"/>
              <a:t>fft</a:t>
            </a:r>
            <a:r>
              <a:rPr lang="en-US" dirty="0"/>
              <a:t>(</a:t>
            </a:r>
            <a:r>
              <a:rPr lang="en-US" dirty="0" err="1"/>
              <a:t>xn</a:t>
            </a:r>
            <a:r>
              <a:rPr lang="en-US" dirty="0"/>
              <a:t>);</a:t>
            </a:r>
          </a:p>
          <a:p>
            <a:r>
              <a:rPr lang="en-US" dirty="0" err="1"/>
              <a:t>xn_recovered_full_magnitude</a:t>
            </a:r>
            <a:r>
              <a:rPr lang="en-US" dirty="0"/>
              <a:t>=abs(</a:t>
            </a:r>
            <a:r>
              <a:rPr lang="en-US" dirty="0" err="1"/>
              <a:t>ifft</a:t>
            </a:r>
            <a:r>
              <a:rPr lang="en-US" dirty="0"/>
              <a:t>(</a:t>
            </a:r>
            <a:r>
              <a:rPr lang="en-US" dirty="0" err="1"/>
              <a:t>xk_fft</a:t>
            </a:r>
            <a:r>
              <a:rPr lang="en-US" dirty="0"/>
              <a:t>));</a:t>
            </a:r>
          </a:p>
          <a:p>
            <a:r>
              <a:rPr lang="en-US" dirty="0"/>
              <a:t> </a:t>
            </a:r>
          </a:p>
          <a:p>
            <a:r>
              <a:rPr lang="en-US" dirty="0"/>
              <a:t> </a:t>
            </a:r>
          </a:p>
          <a:p>
            <a:r>
              <a:rPr lang="en-US" dirty="0"/>
              <a:t>'if we remove the last 4 </a:t>
            </a:r>
            <a:r>
              <a:rPr lang="en-US" dirty="0" err="1"/>
              <a:t>fft</a:t>
            </a:r>
            <a:r>
              <a:rPr lang="en-US" dirty="0"/>
              <a:t> parameters, we can still recover the sequence </a:t>
            </a:r>
            <a:r>
              <a:rPr lang="en-US" dirty="0" err="1"/>
              <a:t>xn</a:t>
            </a:r>
            <a:r>
              <a:rPr lang="en-US" dirty="0"/>
              <a:t>'</a:t>
            </a:r>
          </a:p>
          <a:p>
            <a:r>
              <a:rPr lang="en-US" dirty="0" err="1"/>
              <a:t>xk_fft</a:t>
            </a:r>
            <a:r>
              <a:rPr lang="en-US" dirty="0"/>
              <a:t>(5)=0;</a:t>
            </a:r>
          </a:p>
          <a:p>
            <a:r>
              <a:rPr lang="en-US" dirty="0" err="1"/>
              <a:t>xk_fft</a:t>
            </a:r>
            <a:r>
              <a:rPr lang="en-US" dirty="0"/>
              <a:t>(6)=0;</a:t>
            </a:r>
          </a:p>
          <a:p>
            <a:r>
              <a:rPr lang="en-US" dirty="0" err="1"/>
              <a:t>xk_fft</a:t>
            </a:r>
            <a:r>
              <a:rPr lang="en-US" dirty="0"/>
              <a:t>(7)=0;</a:t>
            </a:r>
          </a:p>
          <a:p>
            <a:r>
              <a:rPr lang="en-US" dirty="0" err="1"/>
              <a:t>xk_fft</a:t>
            </a:r>
            <a:r>
              <a:rPr lang="en-US" dirty="0"/>
              <a:t>(8)=0;</a:t>
            </a:r>
          </a:p>
          <a:p>
            <a:r>
              <a:rPr lang="en-US" dirty="0"/>
              <a:t> </a:t>
            </a:r>
          </a:p>
          <a:p>
            <a:r>
              <a:rPr lang="en-US" dirty="0"/>
              <a:t>xn_recovered_truncated4_magnitude=abs(</a:t>
            </a:r>
            <a:r>
              <a:rPr lang="en-US" dirty="0" err="1"/>
              <a:t>ifft</a:t>
            </a:r>
            <a:r>
              <a:rPr lang="en-US" dirty="0"/>
              <a:t>(</a:t>
            </a:r>
            <a:r>
              <a:rPr lang="en-US" dirty="0" err="1"/>
              <a:t>xk_fft</a:t>
            </a:r>
            <a:r>
              <a:rPr lang="en-US" dirty="0"/>
              <a:t>));</a:t>
            </a:r>
          </a:p>
          <a:p>
            <a:r>
              <a:rPr lang="en-US" dirty="0"/>
              <a:t>'show all </a:t>
            </a:r>
            <a:r>
              <a:rPr lang="en-US" dirty="0" err="1"/>
              <a:t>rsulst</a:t>
            </a:r>
            <a:r>
              <a:rPr lang="en-US" dirty="0"/>
              <a:t>'</a:t>
            </a:r>
          </a:p>
          <a:p>
            <a:r>
              <a:rPr lang="en-US" dirty="0"/>
              <a:t>'</a:t>
            </a:r>
            <a:r>
              <a:rPr lang="en-US" dirty="0" err="1"/>
              <a:t>orginal</a:t>
            </a:r>
            <a:r>
              <a:rPr lang="en-US" dirty="0"/>
              <a:t> </a:t>
            </a:r>
            <a:r>
              <a:rPr lang="en-US" dirty="0" err="1"/>
              <a:t>xn</a:t>
            </a:r>
            <a:r>
              <a:rPr lang="en-US" dirty="0"/>
              <a:t>'</a:t>
            </a:r>
          </a:p>
          <a:p>
            <a:r>
              <a:rPr lang="en-US" dirty="0" err="1"/>
              <a:t>xn</a:t>
            </a:r>
            <a:endParaRPr lang="en-US" dirty="0"/>
          </a:p>
          <a:p>
            <a:r>
              <a:rPr lang="en-US" dirty="0"/>
              <a:t>'</a:t>
            </a:r>
            <a:r>
              <a:rPr lang="en-US" dirty="0" err="1"/>
              <a:t>xn_recovered_full_magnitude</a:t>
            </a:r>
            <a:r>
              <a:rPr lang="en-US" dirty="0"/>
              <a:t>'</a:t>
            </a:r>
          </a:p>
          <a:p>
            <a:r>
              <a:rPr lang="en-US" dirty="0" err="1"/>
              <a:t>xn_recovered_full_magnitude</a:t>
            </a:r>
            <a:endParaRPr lang="en-US" dirty="0"/>
          </a:p>
          <a:p>
            <a:r>
              <a:rPr lang="en-US" dirty="0"/>
              <a:t> </a:t>
            </a:r>
          </a:p>
          <a:p>
            <a:r>
              <a:rPr lang="en-US" dirty="0"/>
              <a:t>'xn_recovered_truncated4_magnitude'</a:t>
            </a:r>
          </a:p>
          <a:p>
            <a:r>
              <a:rPr lang="en-US" dirty="0"/>
              <a:t>xn_recovered_truncated4_magnitude</a:t>
            </a:r>
          </a:p>
          <a:p>
            <a:r>
              <a:rPr lang="en-US" dirty="0"/>
              <a:t> </a:t>
            </a:r>
          </a:p>
          <a:p>
            <a:r>
              <a:rPr lang="en-US" dirty="0"/>
              <a:t>'press key to continue, will test </a:t>
            </a:r>
            <a:r>
              <a:rPr lang="en-US" dirty="0" err="1"/>
              <a:t>dct</a:t>
            </a:r>
            <a:r>
              <a:rPr lang="en-US" dirty="0"/>
              <a:t>'</a:t>
            </a:r>
          </a:p>
          <a:p>
            <a:r>
              <a:rPr lang="en-US" dirty="0"/>
              <a:t>'it shows the xn_recovered_truncated4_magnitude is not the same as </a:t>
            </a:r>
            <a:r>
              <a:rPr lang="en-US" dirty="0" err="1"/>
              <a:t>xn</a:t>
            </a:r>
            <a:r>
              <a:rPr lang="en-US" dirty="0"/>
              <a:t>'</a:t>
            </a:r>
          </a:p>
          <a:p>
            <a:r>
              <a:rPr lang="en-US" dirty="0"/>
              <a:t>pause</a:t>
            </a:r>
          </a:p>
          <a:p>
            <a:r>
              <a:rPr lang="en-US" dirty="0"/>
              <a:t> </a:t>
            </a:r>
          </a:p>
          <a:p>
            <a:r>
              <a:rPr lang="en-US" dirty="0"/>
              <a:t>%%%%%%%%%%%%%%%%%%%%%%%%%%%%%%%%%%%%%%%%%%%%%%%%%%%%%%%%%%%%%%%%%%%%%%%%%%</a:t>
            </a:r>
          </a:p>
          <a:p>
            <a:r>
              <a:rPr lang="en-US" dirty="0"/>
              <a:t>'if we remove the last 4 </a:t>
            </a:r>
            <a:r>
              <a:rPr lang="en-US" dirty="0" err="1"/>
              <a:t>dct</a:t>
            </a:r>
            <a:r>
              <a:rPr lang="en-US" dirty="0"/>
              <a:t> parameters, we can still recover the sequence </a:t>
            </a:r>
            <a:r>
              <a:rPr lang="en-US" dirty="0" err="1"/>
              <a:t>xn</a:t>
            </a:r>
            <a:r>
              <a:rPr lang="en-US" dirty="0"/>
              <a:t>'</a:t>
            </a:r>
          </a:p>
          <a:p>
            <a:r>
              <a:rPr lang="en-US" dirty="0" err="1"/>
              <a:t>xn_recovered_by_idct_full</a:t>
            </a:r>
            <a:r>
              <a:rPr lang="en-US" dirty="0"/>
              <a:t>=</a:t>
            </a:r>
            <a:r>
              <a:rPr lang="en-US" dirty="0" err="1"/>
              <a:t>idct</a:t>
            </a:r>
            <a:r>
              <a:rPr lang="en-US" dirty="0"/>
              <a:t>(</a:t>
            </a:r>
            <a:r>
              <a:rPr lang="en-US" dirty="0" err="1"/>
              <a:t>dct</a:t>
            </a:r>
            <a:r>
              <a:rPr lang="en-US" dirty="0"/>
              <a:t>(</a:t>
            </a:r>
            <a:r>
              <a:rPr lang="en-US" dirty="0" err="1"/>
              <a:t>xn</a:t>
            </a:r>
            <a:r>
              <a:rPr lang="en-US" dirty="0"/>
              <a:t>))</a:t>
            </a:r>
          </a:p>
          <a:p>
            <a:r>
              <a:rPr lang="en-US" dirty="0"/>
              <a:t>'</a:t>
            </a:r>
            <a:r>
              <a:rPr lang="en-US" dirty="0" err="1"/>
              <a:t>xn_recovered_by_idct_full</a:t>
            </a:r>
            <a:r>
              <a:rPr lang="en-US" dirty="0"/>
              <a:t>'</a:t>
            </a:r>
          </a:p>
          <a:p>
            <a:r>
              <a:rPr lang="en-US" dirty="0" err="1"/>
              <a:t>xn_recovered_by_idct_full</a:t>
            </a:r>
            <a:endParaRPr lang="en-US" dirty="0"/>
          </a:p>
          <a:p>
            <a:r>
              <a:rPr lang="en-US" dirty="0"/>
              <a:t> </a:t>
            </a:r>
          </a:p>
          <a:p>
            <a:r>
              <a:rPr lang="en-US" dirty="0"/>
              <a:t>%%% now truncate some </a:t>
            </a:r>
            <a:r>
              <a:rPr lang="en-US" dirty="0" err="1"/>
              <a:t>dct</a:t>
            </a:r>
            <a:r>
              <a:rPr lang="en-US" dirty="0"/>
              <a:t> parameters</a:t>
            </a:r>
          </a:p>
          <a:p>
            <a:r>
              <a:rPr lang="en-US" dirty="0"/>
              <a:t>xk3_dct=</a:t>
            </a:r>
            <a:r>
              <a:rPr lang="en-US" dirty="0" err="1"/>
              <a:t>dct</a:t>
            </a:r>
            <a:r>
              <a:rPr lang="en-US" dirty="0"/>
              <a:t>(</a:t>
            </a:r>
            <a:r>
              <a:rPr lang="en-US" dirty="0" err="1"/>
              <a:t>xn</a:t>
            </a:r>
            <a:r>
              <a:rPr lang="en-US" dirty="0"/>
              <a:t>)</a:t>
            </a:r>
          </a:p>
          <a:p>
            <a:r>
              <a:rPr lang="en-US" dirty="0"/>
              <a:t>xk3_dct(5)=0;</a:t>
            </a:r>
          </a:p>
          <a:p>
            <a:r>
              <a:rPr lang="en-US" dirty="0"/>
              <a:t> xk3_dct(6)=0;</a:t>
            </a:r>
          </a:p>
          <a:p>
            <a:r>
              <a:rPr lang="en-US" dirty="0"/>
              <a:t> xk3_dct(7)=0;</a:t>
            </a:r>
          </a:p>
          <a:p>
            <a:r>
              <a:rPr lang="en-US" dirty="0"/>
              <a:t> xk3_dct(8)=0;</a:t>
            </a:r>
          </a:p>
          <a:p>
            <a:r>
              <a:rPr lang="en-US" dirty="0"/>
              <a:t>xn_recovered_by_idct_truncated4=</a:t>
            </a:r>
            <a:r>
              <a:rPr lang="en-US" dirty="0" err="1"/>
              <a:t>idct</a:t>
            </a:r>
            <a:r>
              <a:rPr lang="en-US" dirty="0"/>
              <a:t>(xk3_dct);</a:t>
            </a:r>
          </a:p>
          <a:p>
            <a:r>
              <a:rPr lang="en-US" dirty="0"/>
              <a:t>'compare results'</a:t>
            </a:r>
          </a:p>
          <a:p>
            <a:r>
              <a:rPr lang="en-US" dirty="0"/>
              <a:t>'original input </a:t>
            </a:r>
            <a:r>
              <a:rPr lang="en-US" dirty="0" err="1"/>
              <a:t>xn</a:t>
            </a:r>
            <a:r>
              <a:rPr lang="en-US" dirty="0"/>
              <a:t>'</a:t>
            </a:r>
          </a:p>
          <a:p>
            <a:r>
              <a:rPr lang="en-US" dirty="0" err="1"/>
              <a:t>xn</a:t>
            </a:r>
            <a:endParaRPr lang="en-US" dirty="0"/>
          </a:p>
          <a:p>
            <a:r>
              <a:rPr lang="en-US" dirty="0"/>
              <a:t> '</a:t>
            </a:r>
            <a:r>
              <a:rPr lang="en-US" dirty="0" err="1"/>
              <a:t>xn_recovered_by_idct_full</a:t>
            </a:r>
            <a:r>
              <a:rPr lang="en-US" dirty="0"/>
              <a:t>'</a:t>
            </a:r>
          </a:p>
          <a:p>
            <a:r>
              <a:rPr lang="en-US" dirty="0"/>
              <a:t> </a:t>
            </a:r>
            <a:r>
              <a:rPr lang="en-US" dirty="0" err="1"/>
              <a:t>xn_recovered_by_idct_full</a:t>
            </a:r>
            <a:endParaRPr lang="en-US" dirty="0"/>
          </a:p>
          <a:p>
            <a:r>
              <a:rPr lang="en-US" dirty="0"/>
              <a:t> </a:t>
            </a:r>
          </a:p>
          <a:p>
            <a:r>
              <a:rPr lang="en-US" dirty="0"/>
              <a:t> 'xn_recovered_by_idct_truncated4'</a:t>
            </a:r>
          </a:p>
          <a:p>
            <a:r>
              <a:rPr lang="en-US" dirty="0"/>
              <a:t>xn_recovered_by_idct_truncated4</a:t>
            </a:r>
          </a:p>
          <a:p>
            <a:r>
              <a:rPr lang="en-US" dirty="0" err="1"/>
              <a:t>disp</a:t>
            </a:r>
            <a:r>
              <a:rPr lang="en-US" dirty="0"/>
              <a:t>('the whole program shows for </a:t>
            </a:r>
            <a:r>
              <a:rPr lang="en-US" dirty="0" err="1"/>
              <a:t>dct</a:t>
            </a:r>
            <a:r>
              <a:rPr lang="en-US" dirty="0"/>
              <a:t> even you truncate 4 high frequency parameters')</a:t>
            </a:r>
          </a:p>
          <a:p>
            <a:r>
              <a:rPr lang="en-US" dirty="0" err="1"/>
              <a:t>disp</a:t>
            </a:r>
            <a:r>
              <a:rPr lang="en-US" dirty="0"/>
              <a:t>('you can still recovered most of  the original data </a:t>
            </a:r>
            <a:r>
              <a:rPr lang="en-US" dirty="0" err="1"/>
              <a:t>xn</a:t>
            </a:r>
            <a:r>
              <a:rPr lang="en-US" dirty="0"/>
              <a:t>')</a:t>
            </a:r>
          </a:p>
          <a:p>
            <a:r>
              <a:rPr lang="en-US" dirty="0" err="1"/>
              <a:t>disp</a:t>
            </a:r>
            <a:r>
              <a:rPr lang="en-US" dirty="0"/>
              <a:t>('but it is not true for </a:t>
            </a:r>
            <a:r>
              <a:rPr lang="en-US" dirty="0" err="1"/>
              <a:t>fft</a:t>
            </a:r>
            <a:r>
              <a:rPr lang="en-US" dirty="0"/>
              <a:t> , so </a:t>
            </a:r>
            <a:r>
              <a:rPr lang="en-US" dirty="0" err="1"/>
              <a:t>dct</a:t>
            </a:r>
            <a:r>
              <a:rPr lang="en-US" dirty="0"/>
              <a:t> is suitable for data compression, it is used in mp3 and jpeg')</a:t>
            </a:r>
          </a:p>
          <a:p>
            <a:endParaRPr lang="en-US" dirty="0"/>
          </a:p>
        </p:txBody>
      </p:sp>
      <p:sp>
        <p:nvSpPr>
          <p:cNvPr id="6" name="Footer Placeholder 5">
            <a:extLst>
              <a:ext uri="{FF2B5EF4-FFF2-40B4-BE49-F238E27FC236}">
                <a16:creationId xmlns:a16="http://schemas.microsoft.com/office/drawing/2014/main" id="{95AB0630-527A-4A6A-9A7E-2C78939DD4E8}"/>
              </a:ext>
            </a:extLst>
          </p:cNvPr>
          <p:cNvSpPr>
            <a:spLocks noGrp="1"/>
          </p:cNvSpPr>
          <p:nvPr>
            <p:ph type="ftr" sz="quarter" idx="11"/>
          </p:nvPr>
        </p:nvSpPr>
        <p:spPr/>
        <p:txBody>
          <a:bodyPr/>
          <a:lstStyle/>
          <a:p>
            <a:pPr>
              <a:defRPr/>
            </a:pPr>
            <a:r>
              <a:rPr lang="en-US" altLang="zh-CN"/>
              <a:t>Feature extraction, v.230913a</a:t>
            </a:r>
          </a:p>
        </p:txBody>
      </p:sp>
      <p:sp>
        <p:nvSpPr>
          <p:cNvPr id="7" name="Slide Number Placeholder 6">
            <a:extLst>
              <a:ext uri="{FF2B5EF4-FFF2-40B4-BE49-F238E27FC236}">
                <a16:creationId xmlns:a16="http://schemas.microsoft.com/office/drawing/2014/main" id="{D19A1D38-B5D4-4567-B661-92F3CEF699CB}"/>
              </a:ext>
            </a:extLst>
          </p:cNvPr>
          <p:cNvSpPr>
            <a:spLocks noGrp="1"/>
          </p:cNvSpPr>
          <p:nvPr>
            <p:ph type="sldNum" sz="quarter" idx="12"/>
          </p:nvPr>
        </p:nvSpPr>
        <p:spPr/>
        <p:txBody>
          <a:bodyPr/>
          <a:lstStyle/>
          <a:p>
            <a:fld id="{65CE2D6C-B8FF-4830-ACC3-164BA4934954}" type="slidenum">
              <a:rPr lang="en-US" altLang="en-US" smtClean="0"/>
              <a:pPr/>
              <a:t>54</a:t>
            </a:fld>
            <a:endParaRPr lang="en-US" altLang="en-US"/>
          </a:p>
        </p:txBody>
      </p:sp>
    </p:spTree>
    <p:extLst>
      <p:ext uri="{BB962C8B-B14F-4D97-AF65-F5344CB8AC3E}">
        <p14:creationId xmlns:p14="http://schemas.microsoft.com/office/powerpoint/2010/main" val="2397874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DC8D-BF3B-5C62-8AA4-7284851D6BDE}"/>
              </a:ext>
            </a:extLst>
          </p:cNvPr>
          <p:cNvSpPr>
            <a:spLocks noGrp="1"/>
          </p:cNvSpPr>
          <p:nvPr>
            <p:ph type="title"/>
          </p:nvPr>
        </p:nvSpPr>
        <p:spPr/>
        <p:txBody>
          <a:bodyPr>
            <a:normAutofit/>
          </a:bodyPr>
          <a:lstStyle/>
          <a:p>
            <a:r>
              <a:rPr lang="en-US" dirty="0"/>
              <a:t>FAQ1 frequently asked equations</a:t>
            </a:r>
          </a:p>
        </p:txBody>
      </p:sp>
      <p:sp>
        <p:nvSpPr>
          <p:cNvPr id="3" name="Content Placeholder 2">
            <a:extLst>
              <a:ext uri="{FF2B5EF4-FFF2-40B4-BE49-F238E27FC236}">
                <a16:creationId xmlns:a16="http://schemas.microsoft.com/office/drawing/2014/main" id="{BE071460-B5B4-8FB4-F4E0-6F03448C58A5}"/>
              </a:ext>
            </a:extLst>
          </p:cNvPr>
          <p:cNvSpPr>
            <a:spLocks noGrp="1"/>
          </p:cNvSpPr>
          <p:nvPr>
            <p:ph idx="1"/>
          </p:nvPr>
        </p:nvSpPr>
        <p:spPr/>
        <p:txBody>
          <a:bodyPr>
            <a:normAutofit fontScale="85000" lnSpcReduction="20000"/>
          </a:bodyPr>
          <a:lstStyle/>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Question1: But I want to know the purpose of LPC is to find the value of a that minimizes the prediction error E, and MFCC aims to find the audio envelope ( H(k)- glottal excitation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MFCC(Mel scale cepstral coefficient), we starts to discuss the term “Cepstral”. After cepstral analysis you can split the sound into (1)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vocal_track_filter_part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glottal excitation part, along the cepstral axis, then you can remove the (2) glottal excitation part (by liftering) because it has little use for speech recognition.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LPC is completely different, it is a method to compress/represent data into LPC features .LPC data (e.g., a vector of 8x1 if using lpc-8) is much smaller than the source data. So, it is a method of compression. It represents the sound because two different sounds may have different LPC data. It was an old representation method until people invented MFCC.  We can represent the sound using LPC, in particular but perform badly in speech recognition. However, you can reconstruct the original sound (with distortion) from the LPC vector. So, it is used for mobile phone data compression, because it can run faster and computationally inexpensive.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FF9DBED-2057-1BFD-8F93-295CF9E74C96}"/>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1A916F82-177A-CE9C-7167-CB04F36AD526}"/>
              </a:ext>
            </a:extLst>
          </p:cNvPr>
          <p:cNvSpPr>
            <a:spLocks noGrp="1"/>
          </p:cNvSpPr>
          <p:nvPr>
            <p:ph type="sldNum" sz="quarter" idx="12"/>
          </p:nvPr>
        </p:nvSpPr>
        <p:spPr/>
        <p:txBody>
          <a:bodyPr/>
          <a:lstStyle/>
          <a:p>
            <a:fld id="{65CE2D6C-B8FF-4830-ACC3-164BA4934954}" type="slidenum">
              <a:rPr lang="en-US" altLang="en-US" smtClean="0"/>
              <a:pPr/>
              <a:t>55</a:t>
            </a:fld>
            <a:endParaRPr lang="en-US" altLang="en-US"/>
          </a:p>
        </p:txBody>
      </p:sp>
    </p:spTree>
    <p:extLst>
      <p:ext uri="{BB962C8B-B14F-4D97-AF65-F5344CB8AC3E}">
        <p14:creationId xmlns:p14="http://schemas.microsoft.com/office/powerpoint/2010/main" val="1122118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EEBF-6A1B-9CF7-E728-D44E7EFBBF57}"/>
              </a:ext>
            </a:extLst>
          </p:cNvPr>
          <p:cNvSpPr>
            <a:spLocks noGrp="1"/>
          </p:cNvSpPr>
          <p:nvPr>
            <p:ph type="title"/>
          </p:nvPr>
        </p:nvSpPr>
        <p:spPr/>
        <p:txBody>
          <a:bodyPr/>
          <a:lstStyle/>
          <a:p>
            <a:r>
              <a:rPr lang="en-US" dirty="0"/>
              <a:t>FAQ2 frequently asked equations</a:t>
            </a:r>
          </a:p>
        </p:txBody>
      </p:sp>
      <p:sp>
        <p:nvSpPr>
          <p:cNvPr id="3" name="Content Placeholder 2">
            <a:extLst>
              <a:ext uri="{FF2B5EF4-FFF2-40B4-BE49-F238E27FC236}">
                <a16:creationId xmlns:a16="http://schemas.microsoft.com/office/drawing/2014/main" id="{14192BC3-49EB-3711-38DD-83F2B307D8FD}"/>
              </a:ext>
            </a:extLst>
          </p:cNvPr>
          <p:cNvSpPr>
            <a:spLocks noGrp="1"/>
          </p:cNvSpPr>
          <p:nvPr>
            <p:ph idx="1"/>
          </p:nvPr>
        </p:nvSpPr>
        <p:spPr/>
        <p:txBody>
          <a:bodyPr>
            <a:normAutofit fontScale="47500" lnSpcReduction="20000"/>
          </a:bodyPr>
          <a:lstStyle/>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Question2: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 the A obtained through Durbin's equation (auto-correlation) the feature of audio frequency?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Answer2: It is not audio frequency, but the LPC data is related to the frequency spectrum of the source sound. Therefore you may reconstruct the original sound from LPC data.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Question3: LPC is much less computational than MFCC, so what are the disadvantages of LPC?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Answer3: It is fast in terms of calculation, but not accurate. It is good for data compression, because our ear can tolerate poor quality sounds (e.g. it can be used in  mobile phones) but not good for speech recognition.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Question4: what makes MFCC (MFCC(Mel scale cepstral coefficient), so popular?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Answer4: It is accurate in representing and preserving the essential features in speech signals that human uses for recognizing different sounds, I.e. Mel scale is implemented using different filters in the program code. Glottal excitation is also removed using liftering. You may see these features in the typical </a:t>
            </a:r>
            <a:r>
              <a:rPr lang="en-US"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mfcc</a:t>
            </a: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-program-code implementation, </a:t>
            </a:r>
            <a:r>
              <a:rPr lang="en-US"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matlab</a:t>
            </a: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python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16FF306-866C-A3EB-A4E5-48E2694A5B4A}"/>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032B9BB2-B83D-C793-08BA-946293BD1962}"/>
              </a:ext>
            </a:extLst>
          </p:cNvPr>
          <p:cNvSpPr>
            <a:spLocks noGrp="1"/>
          </p:cNvSpPr>
          <p:nvPr>
            <p:ph type="sldNum" sz="quarter" idx="12"/>
          </p:nvPr>
        </p:nvSpPr>
        <p:spPr/>
        <p:txBody>
          <a:bodyPr/>
          <a:lstStyle/>
          <a:p>
            <a:fld id="{65CE2D6C-B8FF-4830-ACC3-164BA4934954}" type="slidenum">
              <a:rPr lang="en-US" altLang="en-US" smtClean="0"/>
              <a:pPr/>
              <a:t>56</a:t>
            </a:fld>
            <a:endParaRPr lang="en-US" altLang="en-US"/>
          </a:p>
        </p:txBody>
      </p:sp>
    </p:spTree>
    <p:extLst>
      <p:ext uri="{BB962C8B-B14F-4D97-AF65-F5344CB8AC3E}">
        <p14:creationId xmlns:p14="http://schemas.microsoft.com/office/powerpoint/2010/main" val="407780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Filtering method</a:t>
            </a:r>
          </a:p>
        </p:txBody>
      </p:sp>
      <p:sp>
        <p:nvSpPr>
          <p:cNvPr id="8197" name="Rectangle 3"/>
          <p:cNvSpPr>
            <a:spLocks noGrp="1" noChangeArrowheads="1"/>
          </p:cNvSpPr>
          <p:nvPr>
            <p:ph idx="1"/>
          </p:nvPr>
        </p:nvSpPr>
        <p:spPr>
          <a:xfrm>
            <a:off x="571341" y="1087310"/>
            <a:ext cx="8912543" cy="4525963"/>
          </a:xfrm>
          <a:noFill/>
        </p:spPr>
        <p:txBody>
          <a:bodyPr lIns="92075" tIns="46038" rIns="92075" bIns="46038">
            <a:normAutofit/>
          </a:bodyPr>
          <a:lstStyle/>
          <a:p>
            <a:pPr eaLnBrk="1" hangingPunct="1"/>
            <a:r>
              <a:rPr lang="en-US" altLang="zh-TW" sz="2800" dirty="0">
                <a:ea typeface="新細明體" pitchFamily="18" charset="-120"/>
              </a:rPr>
              <a:t>Example: For each frame (N=30 </a:t>
            </a:r>
            <a:r>
              <a:rPr lang="en-US" altLang="zh-TW" sz="2800" dirty="0" err="1">
                <a:ea typeface="新細明體" pitchFamily="18" charset="-120"/>
              </a:rPr>
              <a:t>ms</a:t>
            </a:r>
            <a:r>
              <a:rPr lang="en-US" altLang="zh-TW" sz="2800" dirty="0">
                <a:ea typeface="新細明體" pitchFamily="18" charset="-120"/>
              </a:rPr>
              <a:t>), a set of filter outputs will be calculated. (frame overlap 5ms), that is non-overlapping  samples=</a:t>
            </a:r>
            <a:r>
              <a:rPr lang="en-US" altLang="zh-TW" sz="2800" dirty="0" err="1">
                <a:ea typeface="新細明體" pitchFamily="18" charset="-120"/>
              </a:rPr>
              <a:t>hop_length</a:t>
            </a:r>
            <a:r>
              <a:rPr lang="en-US" altLang="zh-TW" sz="2800" dirty="0">
                <a:ea typeface="新細明體" pitchFamily="18" charset="-120"/>
              </a:rPr>
              <a:t>=</a:t>
            </a:r>
            <a:r>
              <a:rPr lang="en-US" altLang="zh-TW" sz="2800" dirty="0" err="1">
                <a:ea typeface="新細明體" pitchFamily="18" charset="-120"/>
              </a:rPr>
              <a:t>hop_size</a:t>
            </a:r>
            <a:r>
              <a:rPr lang="en-US" altLang="zh-TW" sz="2800" dirty="0">
                <a:ea typeface="新細明體" pitchFamily="18" charset="-120"/>
              </a:rPr>
              <a:t>=N-5ms.</a:t>
            </a:r>
          </a:p>
          <a:p>
            <a:pPr eaLnBrk="1" hangingPunct="1"/>
            <a:r>
              <a:rPr lang="en-US" altLang="zh-TW" sz="2800" dirty="0">
                <a:ea typeface="新細明體" pitchFamily="18" charset="-120"/>
              </a:rPr>
              <a:t>There are many different methods for setting the filter bandwidths -- uniform or non-uniform</a:t>
            </a:r>
          </a:p>
        </p:txBody>
      </p:sp>
      <p:grpSp>
        <p:nvGrpSpPr>
          <p:cNvPr id="8198" name="Group 83"/>
          <p:cNvGrpSpPr>
            <a:grpSpLocks/>
          </p:cNvGrpSpPr>
          <p:nvPr/>
        </p:nvGrpSpPr>
        <p:grpSpPr bwMode="auto">
          <a:xfrm>
            <a:off x="1217613" y="3878263"/>
            <a:ext cx="5410200" cy="2446338"/>
            <a:chOff x="767" y="2443"/>
            <a:chExt cx="3408" cy="1541"/>
          </a:xfrm>
        </p:grpSpPr>
        <p:pic>
          <p:nvPicPr>
            <p:cNvPr id="820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 y="2668"/>
              <a:ext cx="19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Line 42"/>
            <p:cNvSpPr>
              <a:spLocks noChangeShapeType="1"/>
            </p:cNvSpPr>
            <p:nvPr/>
          </p:nvSpPr>
          <p:spPr bwMode="auto">
            <a:xfrm>
              <a:off x="2351" y="3244"/>
              <a:ext cx="17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Text Box 49"/>
            <p:cNvSpPr txBox="1">
              <a:spLocks noChangeArrowheads="1"/>
            </p:cNvSpPr>
            <p:nvPr/>
          </p:nvSpPr>
          <p:spPr bwMode="auto">
            <a:xfrm>
              <a:off x="767" y="3148"/>
              <a:ext cx="10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i</a:t>
              </a:r>
            </a:p>
          </p:txBody>
        </p:sp>
        <p:sp>
          <p:nvSpPr>
            <p:cNvPr id="8211" name="Text Box 50"/>
            <p:cNvSpPr txBox="1">
              <a:spLocks noChangeArrowheads="1"/>
            </p:cNvSpPr>
            <p:nvPr/>
          </p:nvSpPr>
          <p:spPr bwMode="auto">
            <a:xfrm>
              <a:off x="815" y="3388"/>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i+1</a:t>
              </a:r>
            </a:p>
          </p:txBody>
        </p:sp>
        <p:sp>
          <p:nvSpPr>
            <p:cNvPr id="8212" name="Oval 54"/>
            <p:cNvSpPr>
              <a:spLocks noChangeArrowheads="1"/>
            </p:cNvSpPr>
            <p:nvPr/>
          </p:nvSpPr>
          <p:spPr bwMode="auto">
            <a:xfrm>
              <a:off x="2783" y="3936"/>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8213" name="Oval 55"/>
            <p:cNvSpPr>
              <a:spLocks noChangeArrowheads="1"/>
            </p:cNvSpPr>
            <p:nvPr/>
          </p:nvSpPr>
          <p:spPr bwMode="auto">
            <a:xfrm>
              <a:off x="2639" y="3820"/>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8214" name="Text Box 56"/>
            <p:cNvSpPr txBox="1">
              <a:spLocks noChangeArrowheads="1"/>
            </p:cNvSpPr>
            <p:nvPr/>
          </p:nvSpPr>
          <p:spPr bwMode="auto">
            <a:xfrm>
              <a:off x="911" y="3580"/>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Time frame i+2</a:t>
              </a:r>
            </a:p>
          </p:txBody>
        </p:sp>
        <p:sp>
          <p:nvSpPr>
            <p:cNvPr id="8215" name="Line 57"/>
            <p:cNvSpPr>
              <a:spLocks noChangeShapeType="1"/>
            </p:cNvSpPr>
            <p:nvPr/>
          </p:nvSpPr>
          <p:spPr bwMode="auto">
            <a:xfrm>
              <a:off x="2447" y="3504"/>
              <a:ext cx="168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6" name="Line 58"/>
            <p:cNvSpPr>
              <a:spLocks noChangeShapeType="1"/>
            </p:cNvSpPr>
            <p:nvPr/>
          </p:nvSpPr>
          <p:spPr bwMode="auto">
            <a:xfrm>
              <a:off x="2591" y="3744"/>
              <a:ext cx="158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7" name="Text Box 59"/>
            <p:cNvSpPr txBox="1">
              <a:spLocks noChangeArrowheads="1"/>
            </p:cNvSpPr>
            <p:nvPr/>
          </p:nvSpPr>
          <p:spPr bwMode="auto">
            <a:xfrm>
              <a:off x="1045" y="2443"/>
              <a:ext cx="127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Input waveform</a:t>
              </a:r>
            </a:p>
          </p:txBody>
        </p:sp>
        <p:grpSp>
          <p:nvGrpSpPr>
            <p:cNvPr id="8218" name="Group 72"/>
            <p:cNvGrpSpPr>
              <a:grpSpLocks/>
            </p:cNvGrpSpPr>
            <p:nvPr/>
          </p:nvGrpSpPr>
          <p:grpSpPr bwMode="auto">
            <a:xfrm>
              <a:off x="1823" y="3072"/>
              <a:ext cx="338" cy="298"/>
              <a:chOff x="1823" y="3072"/>
              <a:chExt cx="338" cy="298"/>
            </a:xfrm>
          </p:grpSpPr>
          <p:sp>
            <p:nvSpPr>
              <p:cNvPr id="8229" name="Line 43"/>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0" name="Line 44"/>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1" name="Line 45"/>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2" name="Text Box 60"/>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nvGrpSpPr>
            <p:cNvPr id="8219" name="Group 73"/>
            <p:cNvGrpSpPr>
              <a:grpSpLocks/>
            </p:cNvGrpSpPr>
            <p:nvPr/>
          </p:nvGrpSpPr>
          <p:grpSpPr bwMode="auto">
            <a:xfrm>
              <a:off x="2015" y="3360"/>
              <a:ext cx="338" cy="298"/>
              <a:chOff x="1823" y="3072"/>
              <a:chExt cx="338" cy="298"/>
            </a:xfrm>
          </p:grpSpPr>
          <p:sp>
            <p:nvSpPr>
              <p:cNvPr id="8225" name="Line 74"/>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Line 75"/>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7" name="Line 76"/>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8" name="Text Box 77"/>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nvGrpSpPr>
            <p:cNvPr id="8220" name="Group 78"/>
            <p:cNvGrpSpPr>
              <a:grpSpLocks/>
            </p:cNvGrpSpPr>
            <p:nvPr/>
          </p:nvGrpSpPr>
          <p:grpSpPr bwMode="auto">
            <a:xfrm>
              <a:off x="2207" y="3648"/>
              <a:ext cx="338" cy="298"/>
              <a:chOff x="1823" y="3072"/>
              <a:chExt cx="338" cy="298"/>
            </a:xfrm>
          </p:grpSpPr>
          <p:sp>
            <p:nvSpPr>
              <p:cNvPr id="8221" name="Line 79"/>
              <p:cNvSpPr>
                <a:spLocks noChangeShapeType="1"/>
              </p:cNvSpPr>
              <p:nvPr/>
            </p:nvSpPr>
            <p:spPr bwMode="auto">
              <a:xfrm>
                <a:off x="187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80"/>
              <p:cNvSpPr>
                <a:spLocks noChangeShapeType="1"/>
              </p:cNvSpPr>
              <p:nvPr/>
            </p:nvSpPr>
            <p:spPr bwMode="auto">
              <a:xfrm>
                <a:off x="2111" y="3072"/>
                <a:ext cx="0" cy="2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81"/>
              <p:cNvSpPr>
                <a:spLocks noChangeShapeType="1"/>
              </p:cNvSpPr>
              <p:nvPr/>
            </p:nvSpPr>
            <p:spPr bwMode="auto">
              <a:xfrm>
                <a:off x="1871" y="3196"/>
                <a:ext cx="24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Text Box 82"/>
              <p:cNvSpPr txBox="1">
                <a:spLocks noChangeArrowheads="1"/>
              </p:cNvSpPr>
              <p:nvPr/>
            </p:nvSpPr>
            <p:spPr bwMode="auto">
              <a:xfrm>
                <a:off x="1823" y="3216"/>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30ms</a:t>
                </a:r>
              </a:p>
            </p:txBody>
          </p:sp>
        </p:grpSp>
      </p:grpSp>
      <p:sp>
        <p:nvSpPr>
          <p:cNvPr id="8199" name="Line 84"/>
          <p:cNvSpPr>
            <a:spLocks noChangeShapeType="1"/>
          </p:cNvSpPr>
          <p:nvPr/>
        </p:nvSpPr>
        <p:spPr bwMode="auto">
          <a:xfrm>
            <a:off x="3656013" y="62484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85"/>
          <p:cNvSpPr>
            <a:spLocks noChangeShapeType="1"/>
          </p:cNvSpPr>
          <p:nvPr/>
        </p:nvSpPr>
        <p:spPr bwMode="auto">
          <a:xfrm>
            <a:off x="3579813" y="62484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Line 86"/>
          <p:cNvSpPr>
            <a:spLocks noChangeShapeType="1"/>
          </p:cNvSpPr>
          <p:nvPr/>
        </p:nvSpPr>
        <p:spPr bwMode="auto">
          <a:xfrm>
            <a:off x="3351213" y="6324600"/>
            <a:ext cx="228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87"/>
          <p:cNvSpPr>
            <a:spLocks noChangeShapeType="1"/>
          </p:cNvSpPr>
          <p:nvPr/>
        </p:nvSpPr>
        <p:spPr bwMode="auto">
          <a:xfrm flipH="1">
            <a:off x="3656013" y="6324600"/>
            <a:ext cx="152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Text Box 88"/>
          <p:cNvSpPr txBox="1">
            <a:spLocks noChangeArrowheads="1"/>
          </p:cNvSpPr>
          <p:nvPr/>
        </p:nvSpPr>
        <p:spPr bwMode="auto">
          <a:xfrm>
            <a:off x="3487738" y="6457950"/>
            <a:ext cx="455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a:t>5ms</a:t>
            </a:r>
          </a:p>
        </p:txBody>
      </p:sp>
      <p:sp>
        <p:nvSpPr>
          <p:cNvPr id="8204" name="Text Box 89"/>
          <p:cNvSpPr txBox="1">
            <a:spLocks noChangeArrowheads="1"/>
          </p:cNvSpPr>
          <p:nvPr/>
        </p:nvSpPr>
        <p:spPr bwMode="auto">
          <a:xfrm>
            <a:off x="6627813" y="4953000"/>
            <a:ext cx="2919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 outputs (v1,v2,…)</a:t>
            </a:r>
          </a:p>
        </p:txBody>
      </p:sp>
      <p:sp>
        <p:nvSpPr>
          <p:cNvPr id="8205" name="Text Box 90"/>
          <p:cNvSpPr txBox="1">
            <a:spLocks noChangeArrowheads="1"/>
          </p:cNvSpPr>
          <p:nvPr/>
        </p:nvSpPr>
        <p:spPr bwMode="auto">
          <a:xfrm>
            <a:off x="6627813" y="5410200"/>
            <a:ext cx="304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 outputs (v’1,v’2,…)</a:t>
            </a:r>
          </a:p>
        </p:txBody>
      </p:sp>
      <p:sp>
        <p:nvSpPr>
          <p:cNvPr id="8206" name="Text Box 91"/>
          <p:cNvSpPr txBox="1">
            <a:spLocks noChangeArrowheads="1"/>
          </p:cNvSpPr>
          <p:nvPr/>
        </p:nvSpPr>
        <p:spPr bwMode="auto">
          <a:xfrm>
            <a:off x="6627813" y="5791200"/>
            <a:ext cx="3167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Filter outputs (v’’1,v’’2,…)</a:t>
            </a:r>
          </a:p>
        </p:txBody>
      </p:sp>
      <p:cxnSp>
        <p:nvCxnSpPr>
          <p:cNvPr id="8207" name="Straight Connector 2"/>
          <p:cNvCxnSpPr>
            <a:cxnSpLocks noChangeShapeType="1"/>
            <a:stCxn id="8226" idx="0"/>
            <a:endCxn id="8199" idx="0"/>
          </p:cNvCxnSpPr>
          <p:nvPr/>
        </p:nvCxnSpPr>
        <p:spPr bwMode="auto">
          <a:xfrm>
            <a:off x="3656013" y="5334000"/>
            <a:ext cx="0" cy="914400"/>
          </a:xfrm>
          <a:prstGeom prst="line">
            <a:avLst/>
          </a:prstGeom>
          <a:noFill/>
          <a:ln w="12700"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p:cNvCxnSpPr/>
          <p:nvPr/>
        </p:nvCxnSpPr>
        <p:spPr>
          <a:xfrm>
            <a:off x="11352212" y="4061619"/>
            <a:ext cx="76200" cy="173832"/>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9B6EC339-A712-462A-8C16-4F10068B0809}"/>
              </a:ext>
            </a:extLst>
          </p:cNvPr>
          <p:cNvSpPr>
            <a:spLocks noGrp="1"/>
          </p:cNvSpPr>
          <p:nvPr>
            <p:ph type="ftr" sz="quarter" idx="11"/>
          </p:nvPr>
        </p:nvSpPr>
        <p:spPr/>
        <p:txBody>
          <a:bodyPr/>
          <a:lstStyle/>
          <a:p>
            <a:pPr>
              <a:defRPr/>
            </a:pPr>
            <a:r>
              <a:rPr lang="en-US" altLang="zh-CN"/>
              <a:t>Feature extraction, v.230913a</a:t>
            </a:r>
          </a:p>
        </p:txBody>
      </p:sp>
      <p:sp>
        <p:nvSpPr>
          <p:cNvPr id="6" name="Slide Number Placeholder 5">
            <a:extLst>
              <a:ext uri="{FF2B5EF4-FFF2-40B4-BE49-F238E27FC236}">
                <a16:creationId xmlns:a16="http://schemas.microsoft.com/office/drawing/2014/main" id="{5458A3D5-0749-439D-8285-4B8442491882}"/>
              </a:ext>
            </a:extLst>
          </p:cNvPr>
          <p:cNvSpPr>
            <a:spLocks noGrp="1"/>
          </p:cNvSpPr>
          <p:nvPr>
            <p:ph type="sldNum" sz="quarter" idx="12"/>
          </p:nvPr>
        </p:nvSpPr>
        <p:spPr/>
        <p:txBody>
          <a:bodyPr/>
          <a:lstStyle/>
          <a:p>
            <a:fld id="{65CE2D6C-B8FF-4830-ACC3-164BA4934954}"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altLang="zh-CN">
                <a:ea typeface="SimSun" pitchFamily="2" charset="-122"/>
              </a:rPr>
              <a:t>How to determine filter band ranges</a:t>
            </a:r>
            <a:endParaRPr lang="en-US" altLang="en-US"/>
          </a:p>
        </p:txBody>
      </p:sp>
      <p:sp>
        <p:nvSpPr>
          <p:cNvPr id="9221" name="Rectangle 3"/>
          <p:cNvSpPr>
            <a:spLocks noGrp="1" noChangeArrowheads="1"/>
          </p:cNvSpPr>
          <p:nvPr>
            <p:ph idx="1"/>
          </p:nvPr>
        </p:nvSpPr>
        <p:spPr/>
        <p:txBody>
          <a:bodyPr/>
          <a:lstStyle/>
          <a:p>
            <a:pPr eaLnBrk="1" hangingPunct="1"/>
            <a:r>
              <a:rPr lang="en-US" altLang="zh-TW" dirty="0">
                <a:ea typeface="新細明體" pitchFamily="18" charset="-120"/>
              </a:rPr>
              <a:t>The pervious example of using 4 linear filters is too simple and primitive.</a:t>
            </a:r>
          </a:p>
          <a:p>
            <a:pPr eaLnBrk="1" hangingPunct="1"/>
            <a:r>
              <a:rPr lang="en-US" altLang="zh-TW" dirty="0">
                <a:ea typeface="新細明體" pitchFamily="18" charset="-120"/>
              </a:rPr>
              <a:t>We will discuss</a:t>
            </a:r>
          </a:p>
          <a:p>
            <a:pPr lvl="1" eaLnBrk="1" hangingPunct="1"/>
            <a:r>
              <a:rPr lang="en-US" altLang="zh-TW" dirty="0">
                <a:ea typeface="新細明體" pitchFamily="18" charset="-120"/>
              </a:rPr>
              <a:t>Uniform filter banks</a:t>
            </a:r>
            <a:endParaRPr lang="en-US" altLang="zh-CN" dirty="0">
              <a:ea typeface="新細明體" pitchFamily="18" charset="-120"/>
            </a:endParaRPr>
          </a:p>
          <a:p>
            <a:pPr lvl="1" eaLnBrk="1" hangingPunct="1"/>
            <a:r>
              <a:rPr lang="en-US" altLang="zh-TW" sz="2800" dirty="0">
                <a:ea typeface="新細明體" pitchFamily="18" charset="-120"/>
              </a:rPr>
              <a:t>Non-uniform filter banks</a:t>
            </a:r>
            <a:r>
              <a:rPr lang="en-US" altLang="zh-CN" sz="2800" dirty="0">
                <a:ea typeface="新細明體" pitchFamily="18" charset="-120"/>
              </a:rPr>
              <a:t>: Log frequency</a:t>
            </a:r>
          </a:p>
          <a:p>
            <a:pPr lvl="1" eaLnBrk="1" hangingPunct="1"/>
            <a:r>
              <a:rPr lang="en-US" altLang="en-US" dirty="0"/>
              <a:t>Mel filter bands</a:t>
            </a:r>
            <a:endParaRPr lang="en-US" altLang="zh-CN" dirty="0">
              <a:ea typeface="新細明體" pitchFamily="18" charset="-120"/>
            </a:endParaRPr>
          </a:p>
          <a:p>
            <a:pPr eaLnBrk="1" hangingPunct="1"/>
            <a:endParaRPr lang="en-US" altLang="zh-CN" dirty="0">
              <a:ea typeface="新細明體" pitchFamily="18" charset="-120"/>
            </a:endParaRPr>
          </a:p>
          <a:p>
            <a:pPr eaLnBrk="1" hangingPunct="1"/>
            <a:endParaRPr lang="en-US" altLang="en-US" dirty="0">
              <a:ea typeface="新細明體" pitchFamily="18" charset="-120"/>
            </a:endParaRPr>
          </a:p>
        </p:txBody>
      </p:sp>
      <p:sp>
        <p:nvSpPr>
          <p:cNvPr id="4" name="Footer Placeholder 3">
            <a:extLst>
              <a:ext uri="{FF2B5EF4-FFF2-40B4-BE49-F238E27FC236}">
                <a16:creationId xmlns:a16="http://schemas.microsoft.com/office/drawing/2014/main" id="{2F952010-B56F-4B84-975E-FACBFD570F91}"/>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6A906CDD-F8A3-4EEA-B3B6-53C1239431EF}"/>
              </a:ext>
            </a:extLst>
          </p:cNvPr>
          <p:cNvSpPr>
            <a:spLocks noGrp="1"/>
          </p:cNvSpPr>
          <p:nvPr>
            <p:ph type="sldNum" sz="quarter" idx="12"/>
          </p:nvPr>
        </p:nvSpPr>
        <p:spPr/>
        <p:txBody>
          <a:bodyPr/>
          <a:lstStyle/>
          <a:p>
            <a:fld id="{65CE2D6C-B8FF-4830-ACC3-164BA4934954}" type="slidenum">
              <a:rPr lang="en-US" altLang="en-US" smtClean="0"/>
              <a:pPr/>
              <a:t>7</a:t>
            </a:fld>
            <a:endParaRPr lang="en-US" altLang="en-US"/>
          </a:p>
        </p:txBody>
      </p:sp>
      <p:sp>
        <p:nvSpPr>
          <p:cNvPr id="3" name="TextBox 2">
            <a:extLst>
              <a:ext uri="{FF2B5EF4-FFF2-40B4-BE49-F238E27FC236}">
                <a16:creationId xmlns:a16="http://schemas.microsoft.com/office/drawing/2014/main" id="{39025999-E93C-DD48-9F03-F8E879766A0C}"/>
              </a:ext>
            </a:extLst>
          </p:cNvPr>
          <p:cNvSpPr txBox="1">
            <a:spLocks noChangeArrowheads="1"/>
          </p:cNvSpPr>
          <p:nvPr/>
        </p:nvSpPr>
        <p:spPr bwMode="auto">
          <a:xfrm>
            <a:off x="7972469" y="206677"/>
            <a:ext cx="559769"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W2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Uniform Filter Banks</a:t>
            </a:r>
          </a:p>
        </p:txBody>
      </p:sp>
      <p:sp>
        <p:nvSpPr>
          <p:cNvPr id="10245" name="Rectangle 3"/>
          <p:cNvSpPr>
            <a:spLocks noGrp="1" noChangeArrowheads="1"/>
          </p:cNvSpPr>
          <p:nvPr>
            <p:ph idx="1"/>
          </p:nvPr>
        </p:nvSpPr>
        <p:spPr>
          <a:xfrm>
            <a:off x="531813" y="1600200"/>
            <a:ext cx="8912225" cy="4530725"/>
          </a:xfrm>
          <a:noFill/>
        </p:spPr>
        <p:txBody>
          <a:bodyPr lIns="92075" tIns="46038" rIns="92075" bIns="46038"/>
          <a:lstStyle/>
          <a:p>
            <a:pPr eaLnBrk="1" hangingPunct="1"/>
            <a:r>
              <a:rPr lang="en-US" altLang="zh-TW" dirty="0">
                <a:ea typeface="新細明體" pitchFamily="18" charset="-120"/>
              </a:rPr>
              <a:t>Uniform filter banks</a:t>
            </a:r>
          </a:p>
          <a:p>
            <a:pPr lvl="1" eaLnBrk="1" hangingPunct="1"/>
            <a:r>
              <a:rPr lang="en-US" altLang="zh-TW" dirty="0">
                <a:ea typeface="新細明體" pitchFamily="18" charset="-120"/>
              </a:rPr>
              <a:t>bandwidth B= Sampling Freq... (Fs)/no. of banks (N) </a:t>
            </a:r>
          </a:p>
          <a:p>
            <a:pPr lvl="1" eaLnBrk="1" hangingPunct="1"/>
            <a:r>
              <a:rPr lang="en-US" altLang="zh-TW" dirty="0">
                <a:ea typeface="新細明體" pitchFamily="18" charset="-120"/>
              </a:rPr>
              <a:t>For example, Fs=10Kz, N=20 then B=500Hz</a:t>
            </a:r>
          </a:p>
          <a:p>
            <a:pPr lvl="1" eaLnBrk="1" hangingPunct="1"/>
            <a:r>
              <a:rPr lang="en-US" altLang="zh-TW" dirty="0">
                <a:ea typeface="新細明體" pitchFamily="18" charset="-120"/>
              </a:rPr>
              <a:t>Simple to implement but not too useful</a:t>
            </a:r>
          </a:p>
        </p:txBody>
      </p:sp>
      <p:sp>
        <p:nvSpPr>
          <p:cNvPr id="10246" name="Line 4"/>
          <p:cNvSpPr>
            <a:spLocks noChangeShapeType="1"/>
          </p:cNvSpPr>
          <p:nvPr/>
        </p:nvSpPr>
        <p:spPr bwMode="auto">
          <a:xfrm>
            <a:off x="990600" y="5943600"/>
            <a:ext cx="7756525"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Line 5"/>
          <p:cNvSpPr>
            <a:spLocks noChangeShapeType="1"/>
          </p:cNvSpPr>
          <p:nvPr/>
        </p:nvSpPr>
        <p:spPr bwMode="auto">
          <a:xfrm flipV="1">
            <a:off x="990600" y="4800600"/>
            <a:ext cx="0" cy="1143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Rectangle 6"/>
          <p:cNvSpPr>
            <a:spLocks noChangeArrowheads="1"/>
          </p:cNvSpPr>
          <p:nvPr/>
        </p:nvSpPr>
        <p:spPr bwMode="auto">
          <a:xfrm>
            <a:off x="1751013" y="5105400"/>
            <a:ext cx="893762"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49" name="Rectangle 7"/>
          <p:cNvSpPr>
            <a:spLocks noChangeArrowheads="1"/>
          </p:cNvSpPr>
          <p:nvPr/>
        </p:nvSpPr>
        <p:spPr bwMode="auto">
          <a:xfrm>
            <a:off x="264636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0" name="Rectangle 8"/>
          <p:cNvSpPr>
            <a:spLocks noChangeArrowheads="1"/>
          </p:cNvSpPr>
          <p:nvPr/>
        </p:nvSpPr>
        <p:spPr bwMode="auto">
          <a:xfrm>
            <a:off x="355441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1" name="Rectangle 9"/>
          <p:cNvSpPr>
            <a:spLocks noChangeArrowheads="1"/>
          </p:cNvSpPr>
          <p:nvPr/>
        </p:nvSpPr>
        <p:spPr bwMode="auto">
          <a:xfrm>
            <a:off x="446246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2" name="Rectangle 10"/>
          <p:cNvSpPr>
            <a:spLocks noChangeArrowheads="1"/>
          </p:cNvSpPr>
          <p:nvPr/>
        </p:nvSpPr>
        <p:spPr bwMode="auto">
          <a:xfrm>
            <a:off x="537051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3" name="Rectangle 11"/>
          <p:cNvSpPr>
            <a:spLocks noChangeArrowheads="1"/>
          </p:cNvSpPr>
          <p:nvPr/>
        </p:nvSpPr>
        <p:spPr bwMode="auto">
          <a:xfrm>
            <a:off x="6278563" y="5111750"/>
            <a:ext cx="89535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zh-TW" altLang="en-US" sz="2400">
                <a:latin typeface="Times New Roman" pitchFamily="18" charset="0"/>
              </a:rPr>
              <a:t>...</a:t>
            </a:r>
          </a:p>
        </p:txBody>
      </p:sp>
      <p:sp>
        <p:nvSpPr>
          <p:cNvPr id="10254" name="Rectangle 12"/>
          <p:cNvSpPr>
            <a:spLocks noChangeArrowheads="1"/>
          </p:cNvSpPr>
          <p:nvPr/>
        </p:nvSpPr>
        <p:spPr bwMode="auto">
          <a:xfrm>
            <a:off x="7186613" y="5111750"/>
            <a:ext cx="893762"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55" name="Rectangle 13"/>
          <p:cNvSpPr>
            <a:spLocks noChangeArrowheads="1"/>
          </p:cNvSpPr>
          <p:nvPr/>
        </p:nvSpPr>
        <p:spPr bwMode="auto">
          <a:xfrm>
            <a:off x="8729663" y="5775325"/>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freq..</a:t>
            </a:r>
          </a:p>
        </p:txBody>
      </p:sp>
      <p:sp>
        <p:nvSpPr>
          <p:cNvPr id="10256" name="Rectangle 14"/>
          <p:cNvSpPr>
            <a:spLocks noChangeArrowheads="1"/>
          </p:cNvSpPr>
          <p:nvPr/>
        </p:nvSpPr>
        <p:spPr bwMode="auto">
          <a:xfrm>
            <a:off x="12938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1</a:t>
            </a:r>
          </a:p>
        </p:txBody>
      </p:sp>
      <p:sp>
        <p:nvSpPr>
          <p:cNvPr id="10257" name="Rectangle 15"/>
          <p:cNvSpPr>
            <a:spLocks noChangeArrowheads="1"/>
          </p:cNvSpPr>
          <p:nvPr/>
        </p:nvSpPr>
        <p:spPr bwMode="auto">
          <a:xfrm>
            <a:off x="21320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2</a:t>
            </a:r>
          </a:p>
        </p:txBody>
      </p:sp>
      <p:sp>
        <p:nvSpPr>
          <p:cNvPr id="10258" name="Rectangle 16"/>
          <p:cNvSpPr>
            <a:spLocks noChangeArrowheads="1"/>
          </p:cNvSpPr>
          <p:nvPr/>
        </p:nvSpPr>
        <p:spPr bwMode="auto">
          <a:xfrm>
            <a:off x="28940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3</a:t>
            </a:r>
          </a:p>
        </p:txBody>
      </p:sp>
      <p:sp>
        <p:nvSpPr>
          <p:cNvPr id="10259" name="Rectangle 17"/>
          <p:cNvSpPr>
            <a:spLocks noChangeArrowheads="1"/>
          </p:cNvSpPr>
          <p:nvPr/>
        </p:nvSpPr>
        <p:spPr bwMode="auto">
          <a:xfrm>
            <a:off x="38084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4</a:t>
            </a:r>
          </a:p>
        </p:txBody>
      </p:sp>
      <p:sp>
        <p:nvSpPr>
          <p:cNvPr id="10260" name="Rectangle 18"/>
          <p:cNvSpPr>
            <a:spLocks noChangeArrowheads="1"/>
          </p:cNvSpPr>
          <p:nvPr/>
        </p:nvSpPr>
        <p:spPr bwMode="auto">
          <a:xfrm>
            <a:off x="4722813"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5</a:t>
            </a:r>
          </a:p>
        </p:txBody>
      </p:sp>
      <p:sp>
        <p:nvSpPr>
          <p:cNvPr id="10261" name="Rectangle 19"/>
          <p:cNvSpPr>
            <a:spLocks noChangeArrowheads="1"/>
          </p:cNvSpPr>
          <p:nvPr/>
        </p:nvSpPr>
        <p:spPr bwMode="auto">
          <a:xfrm>
            <a:off x="6502400" y="4632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a:t>
            </a:r>
          </a:p>
        </p:txBody>
      </p:sp>
      <p:sp>
        <p:nvSpPr>
          <p:cNvPr id="10262" name="Rectangle 20"/>
          <p:cNvSpPr>
            <a:spLocks noChangeArrowheads="1"/>
          </p:cNvSpPr>
          <p:nvPr/>
        </p:nvSpPr>
        <p:spPr bwMode="auto">
          <a:xfrm>
            <a:off x="7410450" y="46323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Q</a:t>
            </a:r>
          </a:p>
        </p:txBody>
      </p:sp>
      <p:sp>
        <p:nvSpPr>
          <p:cNvPr id="10263" name="Rectangle 21"/>
          <p:cNvSpPr>
            <a:spLocks noChangeArrowheads="1"/>
          </p:cNvSpPr>
          <p:nvPr/>
        </p:nvSpPr>
        <p:spPr bwMode="auto">
          <a:xfrm>
            <a:off x="1446213" y="60960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500</a:t>
            </a:r>
          </a:p>
        </p:txBody>
      </p:sp>
      <p:sp>
        <p:nvSpPr>
          <p:cNvPr id="10264" name="Rectangle 22"/>
          <p:cNvSpPr>
            <a:spLocks noChangeArrowheads="1"/>
          </p:cNvSpPr>
          <p:nvPr/>
        </p:nvSpPr>
        <p:spPr bwMode="auto">
          <a:xfrm>
            <a:off x="2459038" y="6080125"/>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1</a:t>
            </a:r>
            <a:r>
              <a:rPr lang="en-US" altLang="zh-TW" sz="2400">
                <a:latin typeface="Times New Roman" pitchFamily="18" charset="0"/>
              </a:rPr>
              <a:t>K</a:t>
            </a:r>
          </a:p>
        </p:txBody>
      </p:sp>
      <p:sp>
        <p:nvSpPr>
          <p:cNvPr id="10265" name="Rectangle 23"/>
          <p:cNvSpPr>
            <a:spLocks noChangeArrowheads="1"/>
          </p:cNvSpPr>
          <p:nvPr/>
        </p:nvSpPr>
        <p:spPr bwMode="auto">
          <a:xfrm>
            <a:off x="3284538" y="608012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1.5</a:t>
            </a:r>
            <a:r>
              <a:rPr lang="en-US" altLang="zh-TW" sz="2400">
                <a:latin typeface="Times New Roman" pitchFamily="18" charset="0"/>
              </a:rPr>
              <a:t>K</a:t>
            </a:r>
          </a:p>
        </p:txBody>
      </p:sp>
      <p:sp>
        <p:nvSpPr>
          <p:cNvPr id="10266" name="Rectangle 24"/>
          <p:cNvSpPr>
            <a:spLocks noChangeArrowheads="1"/>
          </p:cNvSpPr>
          <p:nvPr/>
        </p:nvSpPr>
        <p:spPr bwMode="auto">
          <a:xfrm>
            <a:off x="4273550" y="6080125"/>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2</a:t>
            </a:r>
            <a:r>
              <a:rPr lang="en-US" altLang="zh-TW" sz="2400">
                <a:latin typeface="Times New Roman" pitchFamily="18" charset="0"/>
              </a:rPr>
              <a:t>K</a:t>
            </a:r>
          </a:p>
        </p:txBody>
      </p:sp>
      <p:sp>
        <p:nvSpPr>
          <p:cNvPr id="10267" name="Rectangle 25"/>
          <p:cNvSpPr>
            <a:spLocks noChangeArrowheads="1"/>
          </p:cNvSpPr>
          <p:nvPr/>
        </p:nvSpPr>
        <p:spPr bwMode="auto">
          <a:xfrm>
            <a:off x="5181600" y="6080125"/>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2.5</a:t>
            </a:r>
            <a:r>
              <a:rPr lang="en-US" altLang="zh-TW" sz="2400">
                <a:latin typeface="Times New Roman" pitchFamily="18" charset="0"/>
              </a:rPr>
              <a:t>K</a:t>
            </a:r>
          </a:p>
        </p:txBody>
      </p:sp>
      <p:sp>
        <p:nvSpPr>
          <p:cNvPr id="10268" name="Rectangle 26"/>
          <p:cNvSpPr>
            <a:spLocks noChangeArrowheads="1"/>
          </p:cNvSpPr>
          <p:nvPr/>
        </p:nvSpPr>
        <p:spPr bwMode="auto">
          <a:xfrm>
            <a:off x="6007100" y="6080125"/>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3</a:t>
            </a:r>
            <a:r>
              <a:rPr lang="en-US" altLang="zh-TW" sz="2400">
                <a:latin typeface="Times New Roman" pitchFamily="18" charset="0"/>
              </a:rPr>
              <a:t>K</a:t>
            </a:r>
          </a:p>
        </p:txBody>
      </p:sp>
      <p:sp>
        <p:nvSpPr>
          <p:cNvPr id="10269" name="Rectangle 27"/>
          <p:cNvSpPr>
            <a:spLocks noChangeArrowheads="1"/>
          </p:cNvSpPr>
          <p:nvPr/>
        </p:nvSpPr>
        <p:spPr bwMode="auto">
          <a:xfrm>
            <a:off x="6750050" y="608012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a:t>
            </a:r>
          </a:p>
        </p:txBody>
      </p:sp>
      <p:sp>
        <p:nvSpPr>
          <p:cNvPr id="10270" name="Rectangle 28"/>
          <p:cNvSpPr>
            <a:spLocks noChangeArrowheads="1"/>
          </p:cNvSpPr>
          <p:nvPr/>
        </p:nvSpPr>
        <p:spPr bwMode="auto">
          <a:xfrm>
            <a:off x="8729663" y="6003925"/>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a:t>
            </a:r>
            <a:r>
              <a:rPr lang="en-US" altLang="zh-TW" sz="2400">
                <a:latin typeface="Times New Roman" pitchFamily="18" charset="0"/>
              </a:rPr>
              <a:t>Hz)</a:t>
            </a:r>
          </a:p>
        </p:txBody>
      </p:sp>
      <p:sp>
        <p:nvSpPr>
          <p:cNvPr id="10271" name="Text Box 29"/>
          <p:cNvSpPr txBox="1">
            <a:spLocks noChangeArrowheads="1"/>
          </p:cNvSpPr>
          <p:nvPr/>
        </p:nvSpPr>
        <p:spPr bwMode="auto">
          <a:xfrm>
            <a:off x="206375" y="3913188"/>
            <a:ext cx="9350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a:t>
            </a:r>
          </a:p>
          <a:p>
            <a:pPr>
              <a:spcBef>
                <a:spcPct val="0"/>
              </a:spcBef>
              <a:buClrTx/>
              <a:buSzTx/>
              <a:buFontTx/>
              <a:buNone/>
            </a:pPr>
            <a:r>
              <a:rPr lang="en-US" altLang="en-US" sz="1800"/>
              <a:t>Filter </a:t>
            </a:r>
          </a:p>
          <a:p>
            <a:pPr>
              <a:spcBef>
                <a:spcPct val="0"/>
              </a:spcBef>
              <a:buClrTx/>
              <a:buSzTx/>
              <a:buFontTx/>
              <a:buNone/>
            </a:pPr>
            <a:r>
              <a:rPr lang="en-US" altLang="en-US" sz="1800"/>
              <a:t>output</a:t>
            </a:r>
          </a:p>
        </p:txBody>
      </p:sp>
      <p:sp>
        <p:nvSpPr>
          <p:cNvPr id="10272" name="Text Box 30"/>
          <p:cNvSpPr txBox="1">
            <a:spLocks noChangeArrowheads="1"/>
          </p:cNvSpPr>
          <p:nvPr/>
        </p:nvSpPr>
        <p:spPr bwMode="auto">
          <a:xfrm>
            <a:off x="1180747" y="4077922"/>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v1</a:t>
            </a:r>
          </a:p>
        </p:txBody>
      </p:sp>
      <p:sp>
        <p:nvSpPr>
          <p:cNvPr id="10273" name="Text Box 31"/>
          <p:cNvSpPr txBox="1">
            <a:spLocks noChangeArrowheads="1"/>
          </p:cNvSpPr>
          <p:nvPr/>
        </p:nvSpPr>
        <p:spPr bwMode="auto">
          <a:xfrm>
            <a:off x="1983581" y="4052887"/>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v2</a:t>
            </a:r>
          </a:p>
        </p:txBody>
      </p:sp>
      <p:sp>
        <p:nvSpPr>
          <p:cNvPr id="10274" name="Text Box 32"/>
          <p:cNvSpPr txBox="1">
            <a:spLocks noChangeArrowheads="1"/>
          </p:cNvSpPr>
          <p:nvPr/>
        </p:nvSpPr>
        <p:spPr bwMode="auto">
          <a:xfrm>
            <a:off x="2770445" y="4029869"/>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v3</a:t>
            </a:r>
          </a:p>
        </p:txBody>
      </p:sp>
      <p:sp>
        <p:nvSpPr>
          <p:cNvPr id="10275" name="AutoShape 33"/>
          <p:cNvSpPr>
            <a:spLocks/>
          </p:cNvSpPr>
          <p:nvPr/>
        </p:nvSpPr>
        <p:spPr bwMode="auto">
          <a:xfrm rot="5400000">
            <a:off x="1284824" y="4238089"/>
            <a:ext cx="251254" cy="614276"/>
          </a:xfrm>
          <a:prstGeom prst="leftBrace">
            <a:avLst>
              <a:gd name="adj1" fmla="val 14569"/>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76" name="AutoShape 34"/>
          <p:cNvSpPr>
            <a:spLocks/>
          </p:cNvSpPr>
          <p:nvPr/>
        </p:nvSpPr>
        <p:spPr bwMode="auto">
          <a:xfrm rot="5400000">
            <a:off x="2071688" y="4151313"/>
            <a:ext cx="228600" cy="838200"/>
          </a:xfrm>
          <a:prstGeom prst="leftBrace">
            <a:avLst>
              <a:gd name="adj1" fmla="val 3055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77" name="AutoShape 35"/>
          <p:cNvSpPr>
            <a:spLocks/>
          </p:cNvSpPr>
          <p:nvPr/>
        </p:nvSpPr>
        <p:spPr bwMode="auto">
          <a:xfrm rot="5400000">
            <a:off x="2924175" y="4114800"/>
            <a:ext cx="228600" cy="838200"/>
          </a:xfrm>
          <a:prstGeom prst="leftBrace">
            <a:avLst>
              <a:gd name="adj1" fmla="val 3055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78" name="Oval 36"/>
          <p:cNvSpPr>
            <a:spLocks noChangeArrowheads="1"/>
          </p:cNvSpPr>
          <p:nvPr/>
        </p:nvSpPr>
        <p:spPr bwMode="auto">
          <a:xfrm>
            <a:off x="4037013" y="4495800"/>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79" name="Oval 37"/>
          <p:cNvSpPr>
            <a:spLocks noChangeArrowheads="1"/>
          </p:cNvSpPr>
          <p:nvPr/>
        </p:nvSpPr>
        <p:spPr bwMode="auto">
          <a:xfrm>
            <a:off x="4570413" y="4495800"/>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80" name="Oval 38"/>
          <p:cNvSpPr>
            <a:spLocks noChangeArrowheads="1"/>
          </p:cNvSpPr>
          <p:nvPr/>
        </p:nvSpPr>
        <p:spPr bwMode="auto">
          <a:xfrm>
            <a:off x="4341813" y="4495800"/>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0281" name="Rectangle 39"/>
          <p:cNvSpPr>
            <a:spLocks noChangeArrowheads="1"/>
          </p:cNvSpPr>
          <p:nvPr/>
        </p:nvSpPr>
        <p:spPr bwMode="auto">
          <a:xfrm>
            <a:off x="989013" y="5105400"/>
            <a:ext cx="817562"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 name="Footer Placeholder 3">
            <a:extLst>
              <a:ext uri="{FF2B5EF4-FFF2-40B4-BE49-F238E27FC236}">
                <a16:creationId xmlns:a16="http://schemas.microsoft.com/office/drawing/2014/main" id="{1DE61789-F528-4BB0-B4DD-37DEF5DEDCC5}"/>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661181A7-E987-4492-8CB9-0C11905AD20F}"/>
              </a:ext>
            </a:extLst>
          </p:cNvPr>
          <p:cNvSpPr>
            <a:spLocks noGrp="1"/>
          </p:cNvSpPr>
          <p:nvPr>
            <p:ph type="sldNum" sz="quarter" idx="12"/>
          </p:nvPr>
        </p:nvSpPr>
        <p:spPr/>
        <p:txBody>
          <a:bodyPr/>
          <a:lstStyle/>
          <a:p>
            <a:fld id="{65CE2D6C-B8FF-4830-ACC3-164BA4934954}"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noFill/>
        </p:spPr>
        <p:txBody>
          <a:bodyPr lIns="92075" tIns="46038" rIns="92075" bIns="46038" anchor="ctr"/>
          <a:lstStyle/>
          <a:p>
            <a:pPr eaLnBrk="1" hangingPunct="1"/>
            <a:r>
              <a:rPr lang="en-US" altLang="zh-TW" sz="4000" dirty="0">
                <a:ea typeface="新細明體" pitchFamily="18" charset="-120"/>
              </a:rPr>
              <a:t>Non-uniform filter banks</a:t>
            </a:r>
            <a:r>
              <a:rPr lang="en-US" altLang="zh-CN" sz="4000" dirty="0">
                <a:ea typeface="新細明體" pitchFamily="18" charset="-120"/>
              </a:rPr>
              <a:t>: Log frequency</a:t>
            </a:r>
            <a:endParaRPr lang="en-US" altLang="zh-TW" sz="4000" dirty="0">
              <a:ea typeface="新細明體" pitchFamily="18" charset="-120"/>
            </a:endParaRPr>
          </a:p>
        </p:txBody>
      </p:sp>
      <p:sp>
        <p:nvSpPr>
          <p:cNvPr id="11269" name="Rectangle 3"/>
          <p:cNvSpPr>
            <a:spLocks noGrp="1" noChangeArrowheads="1"/>
          </p:cNvSpPr>
          <p:nvPr>
            <p:ph type="body" sz="half" idx="1"/>
          </p:nvPr>
        </p:nvSpPr>
        <p:spPr>
          <a:xfrm>
            <a:off x="495300" y="1600200"/>
            <a:ext cx="8912225" cy="2182813"/>
          </a:xfrm>
          <a:noFill/>
        </p:spPr>
        <p:txBody>
          <a:bodyPr lIns="92075" tIns="46038" rIns="92075" bIns="46038"/>
          <a:lstStyle/>
          <a:p>
            <a:pPr eaLnBrk="1" hangingPunct="1"/>
            <a:r>
              <a:rPr lang="en-US" altLang="zh-TW" sz="2400">
                <a:ea typeface="新細明體" pitchFamily="18" charset="-120"/>
              </a:rPr>
              <a:t>Log. Freq...  scale : close to human ear </a:t>
            </a:r>
          </a:p>
          <a:p>
            <a:pPr eaLnBrk="1" hangingPunct="1"/>
            <a:endParaRPr lang="zh-TW" altLang="en-US" sz="2400">
              <a:ea typeface="新細明體" pitchFamily="18" charset="-120"/>
            </a:endParaRPr>
          </a:p>
        </p:txBody>
      </p:sp>
      <p:graphicFrame>
        <p:nvGraphicFramePr>
          <p:cNvPr id="11270" name="Object 4"/>
          <p:cNvGraphicFramePr>
            <a:graphicFrameLocks noGrp="1"/>
          </p:cNvGraphicFramePr>
          <p:nvPr>
            <p:ph sz="half" idx="2"/>
          </p:nvPr>
        </p:nvGraphicFramePr>
        <p:xfrm>
          <a:off x="1600200" y="2266950"/>
          <a:ext cx="7834313" cy="1201738"/>
        </p:xfrm>
        <a:graphic>
          <a:graphicData uri="http://schemas.openxmlformats.org/presentationml/2006/ole">
            <mc:AlternateContent xmlns:mc="http://schemas.openxmlformats.org/markup-compatibility/2006">
              <mc:Choice xmlns:v="urn:schemas-microsoft-com:vml" Requires="v">
                <p:oleObj spid="_x0000_s2055" name="Worksheet" r:id="rId3" imgW="3228975" imgH="495300" progId="Excel.Sheet.8">
                  <p:embed/>
                </p:oleObj>
              </mc:Choice>
              <mc:Fallback>
                <p:oleObj name="Worksheet" r:id="rId3" imgW="3228975" imgH="495300" progId="Excel.Shee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66950"/>
                        <a:ext cx="7834313"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Line 5"/>
          <p:cNvSpPr>
            <a:spLocks noChangeShapeType="1"/>
          </p:cNvSpPr>
          <p:nvPr/>
        </p:nvSpPr>
        <p:spPr bwMode="auto">
          <a:xfrm>
            <a:off x="742950" y="5257800"/>
            <a:ext cx="9158288"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6"/>
          <p:cNvSpPr>
            <a:spLocks noChangeArrowheads="1"/>
          </p:cNvSpPr>
          <p:nvPr/>
        </p:nvSpPr>
        <p:spPr bwMode="auto">
          <a:xfrm>
            <a:off x="1079500" y="4197350"/>
            <a:ext cx="482600"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73" name="Rectangle 7"/>
          <p:cNvSpPr>
            <a:spLocks noChangeArrowheads="1"/>
          </p:cNvSpPr>
          <p:nvPr/>
        </p:nvSpPr>
        <p:spPr bwMode="auto">
          <a:xfrm>
            <a:off x="1574800" y="4197350"/>
            <a:ext cx="1058863"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74" name="Rectangle 8"/>
          <p:cNvSpPr>
            <a:spLocks noChangeArrowheads="1"/>
          </p:cNvSpPr>
          <p:nvPr/>
        </p:nvSpPr>
        <p:spPr bwMode="auto">
          <a:xfrm>
            <a:off x="2646363" y="4197350"/>
            <a:ext cx="2298700"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75" name="Rectangle 9"/>
          <p:cNvSpPr>
            <a:spLocks noChangeArrowheads="1"/>
          </p:cNvSpPr>
          <p:nvPr/>
        </p:nvSpPr>
        <p:spPr bwMode="auto">
          <a:xfrm>
            <a:off x="642938" y="524192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200</a:t>
            </a:r>
          </a:p>
        </p:txBody>
      </p:sp>
      <p:sp>
        <p:nvSpPr>
          <p:cNvPr id="11276" name="Rectangle 10"/>
          <p:cNvSpPr>
            <a:spLocks noChangeArrowheads="1"/>
          </p:cNvSpPr>
          <p:nvPr/>
        </p:nvSpPr>
        <p:spPr bwMode="auto">
          <a:xfrm>
            <a:off x="1468438" y="524192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400</a:t>
            </a:r>
          </a:p>
        </p:txBody>
      </p:sp>
      <p:sp>
        <p:nvSpPr>
          <p:cNvPr id="11277" name="Rectangle 11"/>
          <p:cNvSpPr>
            <a:spLocks noChangeArrowheads="1"/>
          </p:cNvSpPr>
          <p:nvPr/>
        </p:nvSpPr>
        <p:spPr bwMode="auto">
          <a:xfrm>
            <a:off x="2459038" y="524192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800</a:t>
            </a:r>
          </a:p>
        </p:txBody>
      </p:sp>
      <p:sp>
        <p:nvSpPr>
          <p:cNvPr id="11278" name="Rectangle 12"/>
          <p:cNvSpPr>
            <a:spLocks noChangeArrowheads="1"/>
          </p:cNvSpPr>
          <p:nvPr/>
        </p:nvSpPr>
        <p:spPr bwMode="auto">
          <a:xfrm>
            <a:off x="4603750" y="5241925"/>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1600</a:t>
            </a:r>
          </a:p>
        </p:txBody>
      </p:sp>
      <p:sp>
        <p:nvSpPr>
          <p:cNvPr id="11279" name="Rectangle 13"/>
          <p:cNvSpPr>
            <a:spLocks noChangeArrowheads="1"/>
          </p:cNvSpPr>
          <p:nvPr/>
        </p:nvSpPr>
        <p:spPr bwMode="auto">
          <a:xfrm>
            <a:off x="4957763" y="4197350"/>
            <a:ext cx="4691062"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80" name="Rectangle 14"/>
          <p:cNvSpPr>
            <a:spLocks noChangeArrowheads="1"/>
          </p:cNvSpPr>
          <p:nvPr/>
        </p:nvSpPr>
        <p:spPr bwMode="auto">
          <a:xfrm>
            <a:off x="8977313" y="5318125"/>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zh-TW" altLang="en-US" sz="2400">
                <a:latin typeface="Times New Roman" pitchFamily="18" charset="0"/>
              </a:rPr>
              <a:t>3200</a:t>
            </a:r>
          </a:p>
        </p:txBody>
      </p:sp>
      <p:sp>
        <p:nvSpPr>
          <p:cNvPr id="11281" name="Line 15"/>
          <p:cNvSpPr>
            <a:spLocks noChangeShapeType="1"/>
          </p:cNvSpPr>
          <p:nvPr/>
        </p:nvSpPr>
        <p:spPr bwMode="auto">
          <a:xfrm flipV="1">
            <a:off x="742950" y="3886200"/>
            <a:ext cx="0" cy="1447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Rectangle 16"/>
          <p:cNvSpPr>
            <a:spLocks noChangeArrowheads="1"/>
          </p:cNvSpPr>
          <p:nvPr/>
        </p:nvSpPr>
        <p:spPr bwMode="auto">
          <a:xfrm>
            <a:off x="6419850" y="5394325"/>
            <a:ext cx="146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freq.. (Hz)</a:t>
            </a:r>
          </a:p>
        </p:txBody>
      </p:sp>
      <p:sp>
        <p:nvSpPr>
          <p:cNvPr id="11283" name="Rectangle 17"/>
          <p:cNvSpPr>
            <a:spLocks noChangeArrowheads="1"/>
          </p:cNvSpPr>
          <p:nvPr/>
        </p:nvSpPr>
        <p:spPr bwMode="auto">
          <a:xfrm>
            <a:off x="455613" y="3581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zh-TW" sz="2400">
              <a:latin typeface="Times New Roman" pitchFamily="18" charset="0"/>
            </a:endParaRPr>
          </a:p>
        </p:txBody>
      </p:sp>
      <p:sp>
        <p:nvSpPr>
          <p:cNvPr id="11284" name="Text Box 18"/>
          <p:cNvSpPr txBox="1">
            <a:spLocks noChangeArrowheads="1"/>
          </p:cNvSpPr>
          <p:nvPr/>
        </p:nvSpPr>
        <p:spPr bwMode="auto">
          <a:xfrm>
            <a:off x="1141413" y="3581400"/>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v1</a:t>
            </a:r>
          </a:p>
        </p:txBody>
      </p:sp>
      <p:sp>
        <p:nvSpPr>
          <p:cNvPr id="11285" name="Text Box 19"/>
          <p:cNvSpPr txBox="1">
            <a:spLocks noChangeArrowheads="1"/>
          </p:cNvSpPr>
          <p:nvPr/>
        </p:nvSpPr>
        <p:spPr bwMode="auto">
          <a:xfrm>
            <a:off x="1827213" y="3581400"/>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v2</a:t>
            </a:r>
          </a:p>
        </p:txBody>
      </p:sp>
      <p:sp>
        <p:nvSpPr>
          <p:cNvPr id="11286" name="Text Box 20"/>
          <p:cNvSpPr txBox="1">
            <a:spLocks noChangeArrowheads="1"/>
          </p:cNvSpPr>
          <p:nvPr/>
        </p:nvSpPr>
        <p:spPr bwMode="auto">
          <a:xfrm>
            <a:off x="3579813" y="3581400"/>
            <a:ext cx="46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v3</a:t>
            </a:r>
          </a:p>
        </p:txBody>
      </p:sp>
      <p:sp>
        <p:nvSpPr>
          <p:cNvPr id="11287" name="AutoShape 22"/>
          <p:cNvSpPr>
            <a:spLocks/>
          </p:cNvSpPr>
          <p:nvPr/>
        </p:nvSpPr>
        <p:spPr bwMode="auto">
          <a:xfrm rot="5400000">
            <a:off x="1179513" y="3771900"/>
            <a:ext cx="228600" cy="457200"/>
          </a:xfrm>
          <a:prstGeom prst="leftBrace">
            <a:avLst>
              <a:gd name="adj1" fmla="val 166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88" name="AutoShape 23"/>
          <p:cNvSpPr>
            <a:spLocks/>
          </p:cNvSpPr>
          <p:nvPr/>
        </p:nvSpPr>
        <p:spPr bwMode="auto">
          <a:xfrm rot="5400000">
            <a:off x="2017713" y="3543300"/>
            <a:ext cx="228600" cy="914400"/>
          </a:xfrm>
          <a:prstGeom prst="leftBrace">
            <a:avLst>
              <a:gd name="adj1" fmla="val 33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89" name="AutoShape 24"/>
          <p:cNvSpPr>
            <a:spLocks/>
          </p:cNvSpPr>
          <p:nvPr/>
        </p:nvSpPr>
        <p:spPr bwMode="auto">
          <a:xfrm rot="5400000">
            <a:off x="3656013" y="2971800"/>
            <a:ext cx="228600" cy="2057400"/>
          </a:xfrm>
          <a:prstGeom prst="leftBrace">
            <a:avLst>
              <a:gd name="adj1" fmla="val 7500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90" name="Oval 25"/>
          <p:cNvSpPr>
            <a:spLocks noChangeArrowheads="1"/>
          </p:cNvSpPr>
          <p:nvPr/>
        </p:nvSpPr>
        <p:spPr bwMode="auto">
          <a:xfrm>
            <a:off x="5484813" y="3962400"/>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91" name="Oval 26"/>
          <p:cNvSpPr>
            <a:spLocks noChangeArrowheads="1"/>
          </p:cNvSpPr>
          <p:nvPr/>
        </p:nvSpPr>
        <p:spPr bwMode="auto">
          <a:xfrm>
            <a:off x="5942013" y="3962400"/>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92" name="Oval 27"/>
          <p:cNvSpPr>
            <a:spLocks noChangeArrowheads="1"/>
          </p:cNvSpPr>
          <p:nvPr/>
        </p:nvSpPr>
        <p:spPr bwMode="auto">
          <a:xfrm>
            <a:off x="6399213" y="3962400"/>
            <a:ext cx="1524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11293" name="Text Box 28"/>
          <p:cNvSpPr txBox="1">
            <a:spLocks noChangeArrowheads="1"/>
          </p:cNvSpPr>
          <p:nvPr/>
        </p:nvSpPr>
        <p:spPr bwMode="auto">
          <a:xfrm>
            <a:off x="227013" y="3048000"/>
            <a:ext cx="9350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a:t>
            </a:r>
          </a:p>
          <a:p>
            <a:pPr>
              <a:spcBef>
                <a:spcPct val="0"/>
              </a:spcBef>
              <a:buClrTx/>
              <a:buSzTx/>
              <a:buFontTx/>
              <a:buNone/>
            </a:pPr>
            <a:r>
              <a:rPr lang="en-US" altLang="en-US" sz="1800"/>
              <a:t>Filter </a:t>
            </a:r>
          </a:p>
          <a:p>
            <a:pPr>
              <a:spcBef>
                <a:spcPct val="0"/>
              </a:spcBef>
              <a:buClrTx/>
              <a:buSzTx/>
              <a:buFontTx/>
              <a:buNone/>
            </a:pPr>
            <a:r>
              <a:rPr lang="en-US" altLang="en-US" sz="1800"/>
              <a:t>output</a:t>
            </a:r>
          </a:p>
        </p:txBody>
      </p:sp>
      <p:sp>
        <p:nvSpPr>
          <p:cNvPr id="4" name="Footer Placeholder 3">
            <a:extLst>
              <a:ext uri="{FF2B5EF4-FFF2-40B4-BE49-F238E27FC236}">
                <a16:creationId xmlns:a16="http://schemas.microsoft.com/office/drawing/2014/main" id="{3433202B-A566-48D5-BBEF-587CB57AD381}"/>
              </a:ext>
            </a:extLst>
          </p:cNvPr>
          <p:cNvSpPr>
            <a:spLocks noGrp="1"/>
          </p:cNvSpPr>
          <p:nvPr>
            <p:ph type="ftr" sz="quarter" idx="11"/>
          </p:nvPr>
        </p:nvSpPr>
        <p:spPr/>
        <p:txBody>
          <a:bodyPr/>
          <a:lstStyle/>
          <a:p>
            <a:pPr>
              <a:defRPr/>
            </a:pPr>
            <a:r>
              <a:rPr lang="en-US" altLang="zh-CN"/>
              <a:t>Feature extraction, v.230913a</a:t>
            </a:r>
          </a:p>
        </p:txBody>
      </p:sp>
      <p:sp>
        <p:nvSpPr>
          <p:cNvPr id="5" name="Slide Number Placeholder 4">
            <a:extLst>
              <a:ext uri="{FF2B5EF4-FFF2-40B4-BE49-F238E27FC236}">
                <a16:creationId xmlns:a16="http://schemas.microsoft.com/office/drawing/2014/main" id="{79B2A242-4A57-4B87-91F4-1CBF53DACA5E}"/>
              </a:ext>
            </a:extLst>
          </p:cNvPr>
          <p:cNvSpPr>
            <a:spLocks noGrp="1"/>
          </p:cNvSpPr>
          <p:nvPr>
            <p:ph type="sldNum" sz="quarter" idx="12"/>
          </p:nvPr>
        </p:nvSpPr>
        <p:spPr/>
        <p:txBody>
          <a:bodyPr/>
          <a:lstStyle/>
          <a:p>
            <a:fld id="{351B5D1A-EBC4-4E00-BC1F-8A8AAE965613}"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9561</Words>
  <Application>Microsoft Office PowerPoint</Application>
  <PresentationFormat>Custom</PresentationFormat>
  <Paragraphs>1118</Paragraphs>
  <Slides>56</Slides>
  <Notes>16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56</vt:i4>
      </vt:variant>
    </vt:vector>
  </HeadingPairs>
  <TitlesOfParts>
    <vt:vector size="72" baseType="lpstr">
      <vt:lpstr>新細明體</vt:lpstr>
      <vt:lpstr>SimSun</vt:lpstr>
      <vt:lpstr>SimSun</vt:lpstr>
      <vt:lpstr>Arial</vt:lpstr>
      <vt:lpstr>Book Antiqua</vt:lpstr>
      <vt:lpstr>Calibri</vt:lpstr>
      <vt:lpstr>Cambria Math</vt:lpstr>
      <vt:lpstr>Garamond</vt:lpstr>
      <vt:lpstr>Symbol</vt:lpstr>
      <vt:lpstr>Times New Roman</vt:lpstr>
      <vt:lpstr>Verdana</vt:lpstr>
      <vt:lpstr>Wingdings</vt:lpstr>
      <vt:lpstr>Office Theme</vt:lpstr>
      <vt:lpstr>Equation</vt:lpstr>
      <vt:lpstr>Worksheet</vt:lpstr>
      <vt:lpstr>公式</vt:lpstr>
      <vt:lpstr>Ch. 3: Feature extraction from audio signals</vt:lpstr>
      <vt:lpstr>(A) Filtering</vt:lpstr>
      <vt:lpstr>You can see the filter band output using windows-media-player for a frame</vt:lpstr>
      <vt:lpstr>Speech recognition idea using 4 linear filters, each bandwidth is 2.5KHz</vt:lpstr>
      <vt:lpstr>Difference between two sounds (or spectral envelopes SEar , SEei)</vt:lpstr>
      <vt:lpstr>Filtering method</vt:lpstr>
      <vt:lpstr>How to determine filter band ranges</vt:lpstr>
      <vt:lpstr>Uniform Filter Banks</vt:lpstr>
      <vt:lpstr>Non-uniform filter banks: Log frequency</vt:lpstr>
      <vt:lpstr>(B) Mel Scale: Inner ear and the cochlea (human also has filter bands)</vt:lpstr>
      <vt:lpstr>Mel filter bands (found by psychological and instrumentation experiments)</vt:lpstr>
      <vt:lpstr>Mel scale (Melody scale) From https://en.wikipedia.org/wiki/Mel_scale  </vt:lpstr>
      <vt:lpstr>Critical band scale: Mel scale</vt:lpstr>
      <vt:lpstr>Exercise 3.1:</vt:lpstr>
      <vt:lpstr>ANSWER3.1</vt:lpstr>
      <vt:lpstr>Use Matlab to plot the Mel scale </vt:lpstr>
      <vt:lpstr>(C) Use Linear Predictive coding LPC to implement filters</vt:lpstr>
      <vt:lpstr>Motivation</vt:lpstr>
      <vt:lpstr>Feature extraction data flow - The LPC (Liner predictive coding) method based method</vt:lpstr>
      <vt:lpstr>Pre-emphasis</vt:lpstr>
      <vt:lpstr>Pre-emphasis -- high pass filtering (the effect is to suppress low frequency)</vt:lpstr>
      <vt:lpstr>Class exercise 3.2</vt:lpstr>
      <vt:lpstr>Answer: Class exercise 3.2</vt:lpstr>
      <vt:lpstr>The Linear Predictive Coding  LPC method</vt:lpstr>
      <vt:lpstr>The LPC speech production model</vt:lpstr>
      <vt:lpstr>Example of a Consonant and Vowel Sound file : http://www.cse.cuhk.edu.hk/~khwong/www2/cmsc5707/sar1.wav</vt:lpstr>
      <vt:lpstr>For vowels (voiced sound), use LPC to represent the signal</vt:lpstr>
      <vt:lpstr>Linear predicted Coding LPC concept we want to find a set of a1,a2,..,a8, so when applied to all Sn in this frame (n=0,1,..N-1), the total error E (n=0N-1)is minimum</vt:lpstr>
      <vt:lpstr>Class Exercise 3.3 Concept: we want to find a set of a1,a2,..,a8, so when applied to all Sn in this frame (n=0,1,..N-1), the total error E (n=0N-1)is minimum</vt:lpstr>
      <vt:lpstr>Answers:  Exercise 3.2</vt:lpstr>
      <vt:lpstr>LPC idea and procedure</vt:lpstr>
      <vt:lpstr>For each 30ms time frame</vt:lpstr>
      <vt:lpstr>                                     Solve for a1,2,…,p            </vt:lpstr>
      <vt:lpstr> </vt:lpstr>
      <vt:lpstr>Steps for each time frame to find a set of LPC</vt:lpstr>
      <vt:lpstr>Program segmentation algorithm for auto-correlation </vt:lpstr>
      <vt:lpstr>Class exercise 3.3 </vt:lpstr>
      <vt:lpstr>Answer: Class exercise 3.3 </vt:lpstr>
      <vt:lpstr>Application of LPC for speech data compression </vt:lpstr>
      <vt:lpstr> </vt:lpstr>
      <vt:lpstr>(D) Cepstrum</vt:lpstr>
      <vt:lpstr>Glottis and cepstrum Speech wave (X(m))= Excitation (E(m)) . Filter (H(m))</vt:lpstr>
      <vt:lpstr>Recall: Discrete Fourier transform DFT and  Inverse Discrete Fourier transform IDFT</vt:lpstr>
      <vt:lpstr>Cepstral analysis</vt:lpstr>
      <vt:lpstr>Cepstrum </vt:lpstr>
      <vt:lpstr>Example of cepstrum http://www.cse.cuhk.edu.hk/%7Ekhwong/www2/cmsc5707/demo_for_ch4_cepstrum.zip Run spCepstrumDemo in matlab</vt:lpstr>
      <vt:lpstr> </vt:lpstr>
      <vt:lpstr>Liftering (to remove glottal excitation)</vt:lpstr>
      <vt:lpstr>Liftering method: Select the high time and low time liftering</vt:lpstr>
      <vt:lpstr>Recover Glottal excitation and vocal track spectrum</vt:lpstr>
      <vt:lpstr>Exercise 3.4a, b, c</vt:lpstr>
      <vt:lpstr>Answer: Exercise 3.4</vt:lpstr>
      <vt:lpstr>Summary</vt:lpstr>
      <vt:lpstr>Appendix: Discrete Cosine Transform DCT demo_ch3_dct_vs_fft.m see also https://en.wikipedia.org/wiki/Discrete_cosine_transform</vt:lpstr>
      <vt:lpstr>FAQ1 frequently asked equations</vt:lpstr>
      <vt:lpstr>FAQ2 frequently asked equations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3: Feature extraction from audio signals</dc:title>
  <dc:creator>khwong</dc:creator>
  <cp:lastModifiedBy>khwong</cp:lastModifiedBy>
  <cp:revision>9</cp:revision>
  <dcterms:modified xsi:type="dcterms:W3CDTF">2023-09-13T08:43:42Z</dcterms:modified>
</cp:coreProperties>
</file>