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62" r:id="rId6"/>
    <p:sldId id="267" r:id="rId7"/>
    <p:sldId id="269" r:id="rId8"/>
    <p:sldId id="270" r:id="rId9"/>
    <p:sldId id="273" r:id="rId10"/>
    <p:sldId id="274" r:id="rId11"/>
    <p:sldId id="276" r:id="rId12"/>
    <p:sldId id="272" r:id="rId13"/>
    <p:sldId id="271" r:id="rId14"/>
    <p:sldId id="277" r:id="rId15"/>
    <p:sldId id="278" r:id="rId16"/>
  </p:sldIdLst>
  <p:sldSz cx="9144000" cy="6858000" type="screen4x3"/>
  <p:notesSz cx="6799263" cy="9904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A688-C8A0-4706-BCBB-F5CD8AA248E5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2950"/>
            <a:ext cx="4951413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04596"/>
            <a:ext cx="5439410" cy="445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07473"/>
            <a:ext cx="2946347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81E53-72F9-4D2C-A737-DBFEAE75E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2E15-0795-48CC-B689-C05A60A3610D}" type="datetime1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0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5FB7-E8DD-4F89-87CF-289B5186D19C}" type="datetime1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64E3-F798-4515-A0E9-5E3B88C85830}" type="datetime1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1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3421-73B1-4CDC-876D-853F30411234}" type="datetime1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1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ACDA-AEFC-489A-80F1-1FF4658B6EDB}" type="datetime1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5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CB0CF-7355-44A2-A6C8-B45C75E0931B}" type="datetime1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B7ED-D86B-41CD-9DEF-0373A0CBB976}" type="datetime1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91F6F-9070-411A-A5F9-609789019122}" type="datetime1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3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28A0-2E66-401C-8FE3-A75B28EAA98E}" type="datetime1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9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A8B3-F41E-4B63-8DAD-4AE8C8037F5F}" type="datetime1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5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07E8-6039-4851-A969-ABE8E6B26E10}" type="datetime1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7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D8989-4816-44D6-8145-3BD18BD3A323}" type="datetime1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5165-9D33-4E39-A143-DDC858A96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9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-reuse.com/news_img/20100913_1.gi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youtube.com/watch?v=6L_bPeTDHBs&amp;feature=youtu.be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zedboard.org/product/zedboar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yDMdCoAg_20&amp;feature=youtu.b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support/download/index.html/content/xilinx/en/downloadNav/vivado-design-tools.html" TargetMode="External"/><Relationship Id="rId2" Type="http://schemas.openxmlformats.org/officeDocument/2006/relationships/hyperlink" Target="http://www.xilinx.com/support/download/index.html/content/xilinx/en/downloadNav/design-tool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amsterworks.co.nz/mediawiki/index.php/FPGA_Projects" TargetMode="External"/><Relationship Id="rId4" Type="http://schemas.openxmlformats.org/officeDocument/2006/relationships/hyperlink" Target="http://www.xilinx.com/support/university/vivado/vivado-workshops/Vivado-system-design-zynq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sung.com/global/business/semiconductor/" TargetMode="External"/><Relationship Id="rId2" Type="http://schemas.openxmlformats.org/officeDocument/2006/relationships/hyperlink" Target="http://en.wikipedia.org/wiki/TSM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rogrammable_Array_Logic" TargetMode="External"/><Relationship Id="rId2" Type="http://schemas.openxmlformats.org/officeDocument/2006/relationships/hyperlink" Target="http://en.wikipedia.org/wiki/Programmable_Logic_Arra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neric_array_logi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latticesemi.com/~/media/Documents/DataSheets/GAL/GAL16V8DataSheet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Xilin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Programmable logic families and embedded system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KH Wong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4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Inside a CLB (Configurable Logic block 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17475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zh-TW" sz="2400" dirty="0" smtClean="0"/>
              <a:t>The CLB is a fixed design but you can change the logic function for generating output from input G1-G4  by reprogramming the bits in the logic function lookup table.</a:t>
            </a:r>
          </a:p>
          <a:p>
            <a:pPr eaLnBrk="1" hangingPunct="1"/>
            <a:r>
              <a:rPr lang="en-US" altLang="zh-TW" sz="2400" dirty="0" smtClean="0"/>
              <a:t>This will change the overall logic function of the CLB</a:t>
            </a:r>
          </a:p>
          <a:p>
            <a:pPr eaLnBrk="1" hangingPunct="1"/>
            <a:r>
              <a:rPr lang="en-US" altLang="en-US" dirty="0" smtClean="0"/>
              <a:t>Re-programming the logic table   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CENG3430: Programmable logic  v.8a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fld id="{1C4C3D84-7E7B-4F02-8C16-931D319187B0}" type="slidenum">
              <a:rPr lang="en-US" altLang="en-US">
                <a:solidFill>
                  <a:srgbClr val="FFFFFF"/>
                </a:solidFill>
              </a:rPr>
              <a:pPr/>
              <a:t>10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8438" name="Picture 4" descr="bobz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554413"/>
            <a:ext cx="3124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066800" y="5715000"/>
            <a:ext cx="6054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r>
              <a:rPr lang="en-US" altLang="en-US" dirty="0">
                <a:hlinkClick r:id="rId3"/>
              </a:rPr>
              <a:t>http://www.design-reuse.com/news_img/20100913_1.gif</a:t>
            </a:r>
            <a:endParaRPr lang="en-US" altLang="en-US" dirty="0"/>
          </a:p>
          <a:p>
            <a:r>
              <a:rPr lang="en-US" altLang="en-US" dirty="0"/>
              <a:t>http://pldworld.biz/html/technote/pldesignline/bobz-02.gif</a:t>
            </a:r>
          </a:p>
        </p:txBody>
      </p:sp>
      <p:pic>
        <p:nvPicPr>
          <p:cNvPr id="18440" name="Picture 6" descr="20100913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909888"/>
            <a:ext cx="5334000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Oval 7"/>
          <p:cNvSpPr>
            <a:spLocks noChangeArrowheads="1"/>
          </p:cNvSpPr>
          <p:nvPr/>
        </p:nvSpPr>
        <p:spPr bwMode="auto">
          <a:xfrm>
            <a:off x="2832100" y="2895600"/>
            <a:ext cx="28194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endParaRPr lang="en-US" altLang="en-US"/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>
            <a:off x="5257800" y="31242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7010400" y="2743200"/>
            <a:ext cx="569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r>
              <a:rPr lang="en-US" altLang="en-US"/>
              <a:t>CLB</a:t>
            </a:r>
          </a:p>
        </p:txBody>
      </p:sp>
      <p:sp>
        <p:nvSpPr>
          <p:cNvPr id="18444" name="TextBox 1"/>
          <p:cNvSpPr txBox="1">
            <a:spLocks noChangeArrowheads="1"/>
          </p:cNvSpPr>
          <p:nvPr/>
        </p:nvSpPr>
        <p:spPr bwMode="auto">
          <a:xfrm>
            <a:off x="427038" y="4965700"/>
            <a:ext cx="4425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r>
              <a:rPr lang="en-US" altLang="en-US"/>
              <a:t>FPGA       CLB </a:t>
            </a:r>
          </a:p>
          <a:p>
            <a:r>
              <a:rPr lang="zh-TW" altLang="en-US"/>
              <a:t>              </a:t>
            </a:r>
            <a:r>
              <a:rPr lang="en-US" altLang="en-US"/>
              <a:t>(Configurable Logic block )       </a:t>
            </a:r>
          </a:p>
        </p:txBody>
      </p:sp>
      <p:sp>
        <p:nvSpPr>
          <p:cNvPr id="18445" name="Oval 7"/>
          <p:cNvSpPr>
            <a:spLocks noChangeArrowheads="1"/>
          </p:cNvSpPr>
          <p:nvPr/>
        </p:nvSpPr>
        <p:spPr bwMode="auto">
          <a:xfrm>
            <a:off x="5592763" y="3305175"/>
            <a:ext cx="3462337" cy="2701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7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Inside an IOB (Input Output block 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4724400" cy="46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08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XC4000, each CLB (logic block)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46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96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Programmable logic families (continue)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3528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6</a:t>
            </a:r>
            <a:r>
              <a:rPr lang="en-US" dirty="0" smtClean="0"/>
              <a:t>) </a:t>
            </a:r>
            <a:r>
              <a:rPr lang="en-US" dirty="0" err="1" smtClean="0"/>
              <a:t>SoC</a:t>
            </a:r>
            <a:r>
              <a:rPr lang="en-US" dirty="0" smtClean="0"/>
              <a:t> (2011?) (system on chip) Zynq-7000 AP </a:t>
            </a:r>
            <a:r>
              <a:rPr lang="en-US" dirty="0" err="1" smtClean="0"/>
              <a:t>SoC</a:t>
            </a:r>
            <a:r>
              <a:rPr lang="en-US" dirty="0" smtClean="0"/>
              <a:t> from  </a:t>
            </a:r>
            <a:r>
              <a:rPr lang="en-US" dirty="0" err="1" smtClean="0"/>
              <a:t>xilinx</a:t>
            </a:r>
            <a:endParaRPr lang="en-US" dirty="0" smtClean="0"/>
          </a:p>
          <a:p>
            <a:r>
              <a:rPr lang="en-US" dirty="0" smtClean="0"/>
              <a:t>Has Programmable logic and embedded processor (ARM Cortex-A9)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13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60" y="1752600"/>
            <a:ext cx="54260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0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system based on Zynq-7000 in our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562600" cy="4297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Zeboard</a:t>
            </a:r>
            <a:r>
              <a:rPr lang="en-US" dirty="0" smtClean="0"/>
              <a:t>(with</a:t>
            </a:r>
            <a:r>
              <a:rPr lang="en-US" dirty="0"/>
              <a:t> </a:t>
            </a:r>
            <a:r>
              <a:rPr lang="en-US" dirty="0" smtClean="0"/>
              <a:t>Zynq-7000 </a:t>
            </a:r>
            <a:r>
              <a:rPr lang="en-US" dirty="0" err="1" smtClean="0"/>
              <a:t>SoC</a:t>
            </a:r>
            <a:r>
              <a:rPr lang="en-US" dirty="0" smtClean="0"/>
              <a:t>)  + cos-camera</a:t>
            </a:r>
          </a:p>
          <a:p>
            <a:r>
              <a:rPr lang="en-US" dirty="0" smtClean="0"/>
              <a:t>Support varies project</a:t>
            </a:r>
          </a:p>
          <a:p>
            <a:r>
              <a:rPr lang="en-US" altLang="zh-TW" dirty="0" smtClean="0"/>
              <a:t>Examples: (</a:t>
            </a:r>
            <a:r>
              <a:rPr lang="en-US" altLang="zh-TW" dirty="0" err="1" smtClean="0"/>
              <a:t>Youtube</a:t>
            </a:r>
            <a:r>
              <a:rPr lang="en-US" altLang="zh-TW" dirty="0" smtClean="0"/>
              <a:t> links)</a:t>
            </a:r>
            <a:endParaRPr lang="en-US" altLang="zh-TW" dirty="0" smtClean="0">
              <a:hlinkClick r:id="rId3"/>
            </a:endParaRPr>
          </a:p>
          <a:p>
            <a:pPr lvl="1"/>
            <a:r>
              <a:rPr lang="en-US" altLang="zh-TW" dirty="0" smtClean="0">
                <a:hlinkClick r:id="rId3"/>
              </a:rPr>
              <a:t>Real </a:t>
            </a:r>
            <a:r>
              <a:rPr lang="en-US" altLang="zh-TW" dirty="0">
                <a:hlinkClick r:id="rId3"/>
              </a:rPr>
              <a:t>time edge detection for computer </a:t>
            </a:r>
            <a:r>
              <a:rPr lang="en-US" altLang="zh-TW" dirty="0" smtClean="0">
                <a:hlinkClick r:id="rId3"/>
              </a:rPr>
              <a:t>vision</a:t>
            </a:r>
            <a:endParaRPr lang="en-US" altLang="zh-TW" dirty="0"/>
          </a:p>
          <a:p>
            <a:pPr lvl="1"/>
            <a:r>
              <a:rPr lang="en-US" altLang="zh-TW" dirty="0" err="1" smtClean="0">
                <a:hlinkClick r:id="rId4"/>
              </a:rPr>
              <a:t>SoC</a:t>
            </a:r>
            <a:r>
              <a:rPr lang="en-US" altLang="zh-TW" dirty="0" smtClean="0">
                <a:hlinkClick r:id="rId4"/>
              </a:rPr>
              <a:t> (FPGA +ARM) based </a:t>
            </a:r>
            <a:r>
              <a:rPr lang="en-US" altLang="zh-TW" smtClean="0">
                <a:hlinkClick r:id="rId4"/>
              </a:rPr>
              <a:t>computer vision</a:t>
            </a:r>
            <a:endParaRPr lang="en-US" altLang="zh-TW" dirty="0" smtClean="0"/>
          </a:p>
          <a:p>
            <a:r>
              <a:rPr lang="en-US" dirty="0" smtClean="0"/>
              <a:t>Sound recording and processing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14</a:t>
            </a:fld>
            <a:endParaRPr lang="en-US" dirty="0"/>
          </a:p>
        </p:txBody>
      </p:sp>
      <p:pic>
        <p:nvPicPr>
          <p:cNvPr id="12290" name="Picture 2" descr="http://zedboard.org/sites/default/files/styles/product_slider/public/product/ZedBoard_RevA_sideA_0_0.png?itok=lslF6l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966" y="914400"/>
            <a:ext cx="2254593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67601" y="3135868"/>
            <a:ext cx="904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Camera</a:t>
            </a:r>
            <a:endParaRPr lang="en-US" dirty="0"/>
          </a:p>
        </p:txBody>
      </p:sp>
      <p:pic>
        <p:nvPicPr>
          <p:cNvPr id="5122" name="Picture 2" descr="C:\Users\khwong.PC91075\AppData\Local\Microsoft\Windows\Temporary Internet Files\Content.IE5\0D7AXPRZ\08-20LCC_AFront_Lg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6764" y="2814047"/>
            <a:ext cx="803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86" y="3809999"/>
            <a:ext cx="1984513" cy="139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1542588" cy="11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ISE (will become obsolete, recommended to use look-ahead versions</a:t>
            </a:r>
            <a:endParaRPr lang="en-US" dirty="0" smtClean="0"/>
          </a:p>
          <a:p>
            <a:r>
              <a:rPr lang="en-US" dirty="0" err="1" smtClean="0">
                <a:hlinkClick r:id="rId3"/>
              </a:rPr>
              <a:t>Vivado</a:t>
            </a:r>
            <a:r>
              <a:rPr lang="en-US" dirty="0" smtClean="0">
                <a:hlinkClick r:id="rId3"/>
              </a:rPr>
              <a:t> design tool</a:t>
            </a:r>
            <a:r>
              <a:rPr lang="en-US" dirty="0" smtClean="0"/>
              <a:t> (free versions are available) </a:t>
            </a:r>
          </a:p>
          <a:p>
            <a:pPr lvl="1"/>
            <a:r>
              <a:rPr lang="en-US" dirty="0" err="1" smtClean="0">
                <a:hlinkClick r:id="rId4"/>
              </a:rPr>
              <a:t>Vivado</a:t>
            </a:r>
            <a:r>
              <a:rPr lang="en-US" dirty="0" smtClean="0">
                <a:hlinkClick r:id="rId4"/>
              </a:rPr>
              <a:t>-system-design-</a:t>
            </a:r>
            <a:r>
              <a:rPr lang="en-US" dirty="0" err="1" smtClean="0">
                <a:hlinkClick r:id="rId4"/>
              </a:rPr>
              <a:t>zynq</a:t>
            </a:r>
            <a:r>
              <a:rPr lang="en-US" dirty="0" smtClean="0">
                <a:hlinkClick r:id="rId4"/>
              </a:rPr>
              <a:t>-training</a:t>
            </a:r>
            <a:endParaRPr lang="en-US" dirty="0" smtClean="0"/>
          </a:p>
          <a:p>
            <a:pPr lvl="1"/>
            <a:r>
              <a:rPr lang="en-US" b="1" dirty="0"/>
              <a:t>Please read the following link, you may get ideas for your own course free project.</a:t>
            </a:r>
            <a:br>
              <a:rPr lang="en-US" b="1" dirty="0"/>
            </a:br>
            <a:r>
              <a:rPr lang="en-US" b="1" dirty="0"/>
              <a:t>Xilinx and </a:t>
            </a:r>
            <a:r>
              <a:rPr lang="en-US" b="1" dirty="0" err="1"/>
              <a:t>Zedboard</a:t>
            </a:r>
            <a:r>
              <a:rPr lang="en-US" b="1" dirty="0"/>
              <a:t> projects </a:t>
            </a:r>
            <a:r>
              <a:rPr lang="en-US" b="1" dirty="0">
                <a:hlinkClick r:id="rId5"/>
              </a:rPr>
              <a:t>http://hamsterworks.co.nz/mediawiki/index.php/FPGA_Projects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this chapter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ASIC ?</a:t>
            </a:r>
          </a:p>
          <a:p>
            <a:pPr marL="342900" lvl="2" indent="-342900"/>
            <a:r>
              <a:rPr lang="en-US" sz="3200" dirty="0"/>
              <a:t>PAL (Programmable array logic)</a:t>
            </a:r>
          </a:p>
          <a:p>
            <a:r>
              <a:rPr lang="en-US" dirty="0" smtClean="0"/>
              <a:t>FPGA (Field-programmable gate array)</a:t>
            </a:r>
          </a:p>
          <a:p>
            <a:r>
              <a:rPr lang="en-US" dirty="0" smtClean="0"/>
              <a:t>CPLD (Complex programmable logic device)</a:t>
            </a:r>
          </a:p>
          <a:p>
            <a:r>
              <a:rPr lang="en-US" dirty="0" smtClean="0"/>
              <a:t>SOC (system on chip)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Specific integrated circuit field (ASIC)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ASIC</a:t>
            </a:r>
          </a:p>
          <a:p>
            <a:pPr lvl="1"/>
            <a:r>
              <a:rPr lang="en-US" dirty="0" smtClean="0"/>
              <a:t>Full custom (ordered by user e.g. </a:t>
            </a:r>
            <a:r>
              <a:rPr lang="en-US" dirty="0" smtClean="0">
                <a:hlinkClick r:id="rId2"/>
              </a:rPr>
              <a:t>TSMC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Semi-custom  (designed by user  Apple I-phone. To be made by </a:t>
            </a:r>
            <a:r>
              <a:rPr lang="en-US" dirty="0" smtClean="0">
                <a:hlinkClick r:id="rId2"/>
              </a:rPr>
              <a:t>TSMC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Samsung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User programmable logic families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PLA (Programmable array logic)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PAL (Programmable logic array)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GAL (gate array logic 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CPLD (</a:t>
            </a:r>
            <a:r>
              <a:rPr lang="en-US" dirty="0"/>
              <a:t>Complex programmable logic </a:t>
            </a:r>
            <a:r>
              <a:rPr lang="en-US" dirty="0" smtClean="0"/>
              <a:t>device)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FPGA (Field-programmable gate array)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 smtClean="0"/>
              <a:t>SOC (system on chip)</a:t>
            </a:r>
          </a:p>
          <a:p>
            <a:pPr lvl="3"/>
            <a:r>
              <a:rPr lang="en-US" dirty="0" smtClean="0"/>
              <a:t>FPGA + Embedded processor (ARM)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User programmable logic families</a:t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according to </a:t>
            </a:r>
            <a:r>
              <a:rPr lang="en-US" sz="2000" dirty="0" smtClean="0"/>
              <a:t>http://en.wikipedia.org/wiki/Programmable_logic_device#PLA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988" y="1594644"/>
            <a:ext cx="5943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1) PLA (1970)</a:t>
            </a:r>
            <a:r>
              <a:rPr lang="en-US" sz="2400" dirty="0" smtClean="0">
                <a:hlinkClick r:id="rId2" tooltip="Programmable Logic Array"/>
              </a:rPr>
              <a:t> Programmable Logic Array</a:t>
            </a:r>
            <a:endParaRPr lang="en-US" sz="2400" dirty="0" smtClean="0"/>
          </a:p>
          <a:p>
            <a:pPr lvl="1"/>
            <a:r>
              <a:rPr lang="en-US" sz="2000" i="1" dirty="0" smtClean="0"/>
              <a:t>A programmable logic array (PLA) has a programmable AND gate array, which links to a programmable OR gate array, which can then be conditionally complemented to produce an output.</a:t>
            </a:r>
          </a:p>
          <a:p>
            <a:pPr lvl="1"/>
            <a:r>
              <a:rPr lang="en-US" sz="2000" i="1" dirty="0" smtClean="0"/>
              <a:t>E.g. </a:t>
            </a:r>
            <a:r>
              <a:rPr lang="en-US" sz="2000" dirty="0" smtClean="0"/>
              <a:t>TMS2000</a:t>
            </a:r>
            <a:endParaRPr lang="en-US" sz="2000" i="1" dirty="0" smtClean="0"/>
          </a:p>
          <a:p>
            <a:r>
              <a:rPr lang="en-US" sz="2400" dirty="0" smtClean="0"/>
              <a:t>2) PAL (1978) </a:t>
            </a:r>
            <a:r>
              <a:rPr lang="en-US" sz="2400" dirty="0" smtClean="0">
                <a:hlinkClick r:id="rId3" tooltip="Programmable Array Logic"/>
              </a:rPr>
              <a:t>Programmable Array Logic</a:t>
            </a:r>
            <a:endParaRPr lang="en-US" sz="2400" dirty="0" smtClean="0"/>
          </a:p>
          <a:p>
            <a:pPr lvl="1"/>
            <a:r>
              <a:rPr lang="en-US" sz="2000" i="1" dirty="0" smtClean="0"/>
              <a:t>PAL devices have arrays of transistor cells arranged in a "fixed-OR, programmable-AND" plane used to implement "sum-of-products" binary logic equations for each of the outputs in terms of the inputs and either synchronous or asynchronous feedback from the outputs.</a:t>
            </a:r>
          </a:p>
          <a:p>
            <a:pPr lvl="1"/>
            <a:r>
              <a:rPr lang="en-US" sz="2000" i="1" dirty="0" smtClean="0"/>
              <a:t>Example: PAL16R6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4</a:t>
            </a:fld>
            <a:endParaRPr lang="en-US" dirty="0"/>
          </a:p>
        </p:txBody>
      </p:sp>
      <p:pic>
        <p:nvPicPr>
          <p:cNvPr id="3074" name="Picture 2" descr="http://upload.wikimedia.org/wikipedia/commons/thumb/0/0e/Programmable_logic_array_%28schematic_drawing_example%29.svg/220px-Programmable_logic_array_%28schematic_drawing_example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47800"/>
            <a:ext cx="2095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f/f0/Programmable_Logic_Device.svg/729px-Programmable_Logic_Device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61" y="4267199"/>
            <a:ext cx="3200574" cy="197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0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Programmable logic families (continue)</a:t>
            </a:r>
            <a:br>
              <a:rPr lang="en-US" dirty="0" smtClean="0"/>
            </a:br>
            <a:r>
              <a:rPr lang="en-US" sz="2700" dirty="0" smtClean="0"/>
              <a:t>according to </a:t>
            </a:r>
            <a:r>
              <a:rPr lang="en-US" sz="2000" dirty="0" smtClean="0"/>
              <a:t>http://en.wikipedia.org/wiki/Programmable_logic_device#PLA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5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3) GALs (1985) </a:t>
            </a:r>
            <a:r>
              <a:rPr lang="en-US" dirty="0" smtClean="0">
                <a:hlinkClick r:id="rId3" tooltip="Generic array logic"/>
              </a:rPr>
              <a:t>Generic array logic</a:t>
            </a:r>
            <a:endParaRPr lang="en-US" dirty="0" smtClean="0"/>
          </a:p>
          <a:p>
            <a:r>
              <a:rPr lang="en-US" dirty="0" smtClean="0"/>
              <a:t>E.g. </a:t>
            </a:r>
            <a:r>
              <a:rPr lang="en-US" altLang="en-US" dirty="0" smtClean="0">
                <a:hlinkClick r:id="rId4"/>
              </a:rPr>
              <a:t>GAL16V8</a:t>
            </a:r>
            <a:endParaRPr lang="en-US" altLang="en-US" dirty="0" smtClean="0"/>
          </a:p>
          <a:p>
            <a:r>
              <a:rPr lang="en-US" dirty="0" smtClean="0"/>
              <a:t>Each output has an flip flop for making sequential logic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56855"/>
              </p:ext>
            </p:extLst>
          </p:nvPr>
        </p:nvGraphicFramePr>
        <p:xfrm>
          <a:off x="4419600" y="1905000"/>
          <a:ext cx="3352800" cy="445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Artwork" r:id="rId5" imgW="8295238" imgH="11031490" progId="Adobe.Illustrator.7">
                  <p:embed/>
                </p:oleObj>
              </mc:Choice>
              <mc:Fallback>
                <p:oleObj name="Artwork" r:id="rId5" imgW="8295238" imgH="11031490" progId="Adobe.Illustrator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05000"/>
                        <a:ext cx="3352800" cy="445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73241" y="1567934"/>
            <a:ext cx="246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o</a:t>
            </a:r>
            <a:r>
              <a:rPr lang="en-US" b="1" u="sng" dirty="0" smtClean="0"/>
              <a:t>r / </a:t>
            </a:r>
            <a:r>
              <a:rPr lang="en-US" b="1" u="sng" dirty="0" err="1" smtClean="0"/>
              <a:t>xor</a:t>
            </a:r>
            <a:r>
              <a:rPr lang="en-US" b="1" u="sng" dirty="0" smtClean="0"/>
              <a:t> gates /Flip flops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3048000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plane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705600" y="1937266"/>
            <a:ext cx="1524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48500" y="1937266"/>
            <a:ext cx="190500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467600" y="1937266"/>
            <a:ext cx="762000" cy="168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05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Programmable logic families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399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4) CPLD (1999?)  (Complex </a:t>
            </a:r>
            <a:r>
              <a:rPr lang="en-US" dirty="0"/>
              <a:t>programmable logic </a:t>
            </a:r>
            <a:r>
              <a:rPr lang="en-US" dirty="0" smtClean="0"/>
              <a:t>device) e.g. xc9500 from </a:t>
            </a:r>
            <a:r>
              <a:rPr lang="en-US" dirty="0" err="1" smtClean="0"/>
              <a:t>xilinx</a:t>
            </a:r>
            <a:endParaRPr lang="en-US" dirty="0"/>
          </a:p>
          <a:p>
            <a:r>
              <a:rPr lang="en-US" dirty="0" smtClean="0"/>
              <a:t>Non-</a:t>
            </a:r>
            <a:r>
              <a:rPr lang="en-US" dirty="0"/>
              <a:t>v</a:t>
            </a:r>
            <a:r>
              <a:rPr lang="en-US" dirty="0" smtClean="0"/>
              <a:t>olatile (program memory still there even after power off)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603883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7543800" y="2743200"/>
            <a:ext cx="1066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13434" y="2135874"/>
            <a:ext cx="1130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page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610600" y="3200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22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XC9500 Microcell within function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7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96000" cy="49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92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Programmable logic families (continue)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5) FPGA (1988?) (field programmable gate array)</a:t>
            </a:r>
          </a:p>
          <a:p>
            <a:r>
              <a:rPr lang="en-US" dirty="0" smtClean="0"/>
              <a:t>E.g. XC4000 from</a:t>
            </a:r>
            <a:r>
              <a:rPr lang="en-US" dirty="0" smtClean="0">
                <a:hlinkClick r:id="rId2"/>
              </a:rPr>
              <a:t> </a:t>
            </a:r>
            <a:r>
              <a:rPr lang="en-US" dirty="0">
                <a:hlinkClick r:id="rId2"/>
              </a:rPr>
              <a:t>X</a:t>
            </a:r>
            <a:r>
              <a:rPr lang="en-US" dirty="0" smtClean="0">
                <a:hlinkClick r:id="rId2"/>
              </a:rPr>
              <a:t>ilinx</a:t>
            </a:r>
            <a:r>
              <a:rPr lang="en-US" dirty="0" smtClean="0"/>
              <a:t>, volatile (also has non-volatile versions)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CENG3430: Programmable logic  v.8a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55165-9D33-4E39-A143-DDC858A961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2900" smtClean="0"/>
              <a:t>Re-programmable Hardware: FPGA Field Programmable Gate Array</a:t>
            </a:r>
            <a:endParaRPr lang="en-US" altLang="en-US" sz="29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4111625" cy="4114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 what is inside an FPGA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IOB=</a:t>
            </a:r>
            <a:r>
              <a:rPr lang="en-US" altLang="en-US" dirty="0" err="1" smtClean="0"/>
              <a:t>Input/Output</a:t>
            </a:r>
            <a:r>
              <a:rPr lang="en-US" altLang="en-US" dirty="0" smtClean="0"/>
              <a:t> block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CLB=Configurable Logic block (static ram based)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Change the CLBs to get the desired functions 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CENG3430: Programmable logic  v.8a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fld id="{87C2945C-A081-4825-ACB7-A9CA0D9F621F}" type="slidenum">
              <a:rPr lang="en-US" altLang="en-US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91000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304800" y="6096000"/>
            <a:ext cx="2987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r>
              <a:rPr lang="en-US" altLang="en-US" sz="1000">
                <a:latin typeface="Times New Roman" pitchFamily="18" charset="0"/>
              </a:rPr>
              <a:t>From http://www.alldatasheet.co.kr/datasheet-pdf/pdf_kor/49173/XILINX/XCS10-3PC84C.html</a:t>
            </a:r>
          </a:p>
        </p:txBody>
      </p:sp>
      <p:sp>
        <p:nvSpPr>
          <p:cNvPr id="17416" name="Oval 6"/>
          <p:cNvSpPr>
            <a:spLocks noChangeArrowheads="1"/>
          </p:cNvSpPr>
          <p:nvPr/>
        </p:nvSpPr>
        <p:spPr bwMode="auto">
          <a:xfrm>
            <a:off x="7543800" y="4419600"/>
            <a:ext cx="7620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PMingLiU" pitchFamily="18" charset="-120"/>
              </a:defRPr>
            </a:lvl9pPr>
          </a:lstStyle>
          <a:p>
            <a:endParaRPr lang="en-US" alt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1905000" y="2743200"/>
            <a:ext cx="3124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05000" y="2819400"/>
            <a:ext cx="3124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057400" y="3581400"/>
            <a:ext cx="3581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57400" y="4000500"/>
            <a:ext cx="373380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705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675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Artwork</vt:lpstr>
      <vt:lpstr>Programmable logic families and embedded system design</vt:lpstr>
      <vt:lpstr>Overview of this chapter</vt:lpstr>
      <vt:lpstr>Application Specific integrated circuit field (ASIC)</vt:lpstr>
      <vt:lpstr>User programmable logic families  according to http://en.wikipedia.org/wiki/Programmable_logic_device#PLA</vt:lpstr>
      <vt:lpstr>User Programmable logic families (continue) according to http://en.wikipedia.org/wiki/Programmable_logic_device#PLA</vt:lpstr>
      <vt:lpstr>User Programmable logic families (continue)</vt:lpstr>
      <vt:lpstr>XC9500 Microcell within function block</vt:lpstr>
      <vt:lpstr>User Programmable logic families (continue) </vt:lpstr>
      <vt:lpstr>Re-programmable Hardware: FPGA Field Programmable Gate Array</vt:lpstr>
      <vt:lpstr>Inside a CLB (Configurable Logic block )</vt:lpstr>
      <vt:lpstr>Inside an IOB (Input Output block )</vt:lpstr>
      <vt:lpstr>XC4000, each CLB (logic block)</vt:lpstr>
      <vt:lpstr>User Programmable logic families (continue) </vt:lpstr>
      <vt:lpstr>Development system based on Zynq-7000 in our lab</vt:lpstr>
      <vt:lpstr>Software tools</vt:lpstr>
    </vt:vector>
  </TitlesOfParts>
  <Company>CUHK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FPGA, SOC and embedded system design</dc:title>
  <dc:creator>khwong</dc:creator>
  <cp:lastModifiedBy>khwong</cp:lastModifiedBy>
  <cp:revision>26</cp:revision>
  <cp:lastPrinted>2017-03-06T08:08:25Z</cp:lastPrinted>
  <dcterms:created xsi:type="dcterms:W3CDTF">2015-01-14T07:50:03Z</dcterms:created>
  <dcterms:modified xsi:type="dcterms:W3CDTF">2018-02-06T02:56:34Z</dcterms:modified>
</cp:coreProperties>
</file>