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75" r:id="rId3"/>
    <p:sldId id="356" r:id="rId4"/>
    <p:sldId id="353" r:id="rId5"/>
    <p:sldId id="348" r:id="rId6"/>
    <p:sldId id="349" r:id="rId7"/>
    <p:sldId id="351" r:id="rId8"/>
    <p:sldId id="350" r:id="rId9"/>
    <p:sldId id="352" r:id="rId10"/>
    <p:sldId id="354" r:id="rId11"/>
    <p:sldId id="355" r:id="rId12"/>
    <p:sldId id="357" r:id="rId13"/>
    <p:sldId id="347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342" r:id="rId31"/>
    <p:sldId id="343" r:id="rId32"/>
    <p:sldId id="294" r:id="rId33"/>
    <p:sldId id="312" r:id="rId34"/>
    <p:sldId id="295" r:id="rId35"/>
    <p:sldId id="296" r:id="rId36"/>
    <p:sldId id="297" r:id="rId37"/>
    <p:sldId id="298" r:id="rId38"/>
    <p:sldId id="299" r:id="rId39"/>
    <p:sldId id="317" r:id="rId40"/>
    <p:sldId id="300" r:id="rId41"/>
    <p:sldId id="301" r:id="rId42"/>
    <p:sldId id="304" r:id="rId43"/>
    <p:sldId id="321" r:id="rId44"/>
    <p:sldId id="345" r:id="rId45"/>
    <p:sldId id="344" r:id="rId46"/>
    <p:sldId id="310" r:id="rId47"/>
    <p:sldId id="322" r:id="rId48"/>
    <p:sldId id="259" r:id="rId49"/>
    <p:sldId id="260" r:id="rId50"/>
    <p:sldId id="261" r:id="rId51"/>
    <p:sldId id="262" r:id="rId52"/>
    <p:sldId id="323" r:id="rId53"/>
    <p:sldId id="263" r:id="rId54"/>
    <p:sldId id="324" r:id="rId55"/>
    <p:sldId id="266" r:id="rId56"/>
    <p:sldId id="325" r:id="rId57"/>
    <p:sldId id="326" r:id="rId58"/>
    <p:sldId id="268" r:id="rId59"/>
    <p:sldId id="273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</p:sldIdLst>
  <p:sldSz cx="9144000" cy="6858000" type="screen4x3"/>
  <p:notesSz cx="6799263" cy="99044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075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7BBEC35B-9BA6-44E2-B600-7328865A7C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4027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2950"/>
            <a:ext cx="4951413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4036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075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DFA906F0-4359-4E4C-8514-12AAA572D8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9650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9BA2-680A-4B3C-9D84-05E0C2AA8C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25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645EB-4EC3-41CE-8510-0D4B2130FE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033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275E-27FE-49B4-A398-6AE171D1D7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343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2168-06A2-4F16-9847-FA792B31C7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96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1F8FA-3C65-4460-AB3B-D7F0D8208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45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12AF-2D19-49FB-A941-22B2C08B14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552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D6437-6709-46E1-B01A-18CCD5E1CF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20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BE94-4741-4172-B36F-2797FD6832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980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1A20-BB84-4525-BB24-1973E3434A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77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FA01-30C5-43EC-B0F6-F76CD821B7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758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CD1B-E88E-4C71-A789-0BBFF4A055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051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E915-AD6A-4FA8-A146-B22AD25C2E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734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F847969-7677-4A98-B1B6-8437316FB1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35A5DD-373D-4677-9B4D-75FBA602A4AD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/>
              <a:t>VHDL 8 </a:t>
            </a:r>
            <a:br>
              <a:rPr lang="en-US" altLang="zh-TW" sz="4000" dirty="0" smtClean="0"/>
            </a:br>
            <a:r>
              <a:rPr lang="en-US" altLang="zh-TW" sz="4000" dirty="0" smtClean="0"/>
              <a:t>Practical examples</a:t>
            </a:r>
            <a:br>
              <a:rPr lang="en-US" altLang="zh-TW" sz="4000" dirty="0" smtClean="0"/>
            </a:br>
            <a:endParaRPr lang="en-US" altLang="zh-TW" sz="4000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162800" cy="1752600"/>
          </a:xfrm>
        </p:spPr>
        <p:txBody>
          <a:bodyPr/>
          <a:lstStyle/>
          <a:p>
            <a:pPr algn="l" eaLnBrk="1" hangingPunct="1"/>
            <a:r>
              <a:rPr lang="en-US" altLang="zh-TW" dirty="0" smtClean="0"/>
              <a:t>Part 1: 7-segment display ,</a:t>
            </a:r>
          </a:p>
          <a:p>
            <a:pPr algn="l" eaLnBrk="1" hangingPunct="1"/>
            <a:r>
              <a:rPr lang="en-US" altLang="zh-TW" dirty="0"/>
              <a:t>Part </a:t>
            </a:r>
            <a:r>
              <a:rPr lang="en-US" altLang="zh-TW" dirty="0" smtClean="0"/>
              <a:t>2: </a:t>
            </a:r>
            <a:r>
              <a:rPr lang="en-US" altLang="zh-TW" dirty="0"/>
              <a:t>A </a:t>
            </a:r>
            <a:r>
              <a:rPr lang="en-US" altLang="zh-TW" dirty="0" smtClean="0"/>
              <a:t>single board sound recorder</a:t>
            </a:r>
          </a:p>
          <a:p>
            <a:pPr algn="l" eaLnBrk="1" hangingPunct="1"/>
            <a:r>
              <a:rPr lang="en-US" altLang="zh-TW" dirty="0"/>
              <a:t>Part 3</a:t>
            </a:r>
            <a:r>
              <a:rPr lang="en-US" altLang="zh-TW" dirty="0" smtClean="0"/>
              <a:t>: Logic analyzer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6705600"/>
          </a:xfrm>
        </p:spPr>
        <p:txBody>
          <a:bodyPr/>
          <a:lstStyle/>
          <a:p>
            <a:r>
              <a:rPr lang="en-US" sz="1200" dirty="0" smtClean="0"/>
              <a:t> </a:t>
            </a:r>
            <a:r>
              <a:rPr lang="en-US" altLang="zh-TW" sz="1200" b="1" dirty="0"/>
              <a:t>library IEEE;  --(</a:t>
            </a:r>
            <a:r>
              <a:rPr lang="en-US" altLang="zh-TW" sz="1200" b="1" dirty="0" err="1"/>
              <a:t>Vivado</a:t>
            </a:r>
            <a:r>
              <a:rPr lang="en-US" altLang="zh-TW" sz="1200" b="1" dirty="0"/>
              <a:t> </a:t>
            </a:r>
            <a:r>
              <a:rPr lang="en-US" altLang="zh-TW" sz="1200" b="1" dirty="0" smtClean="0"/>
              <a:t>ok</a:t>
            </a:r>
            <a:r>
              <a:rPr lang="en-US" altLang="zh-TW" sz="1200" b="1" dirty="0"/>
              <a:t>)</a:t>
            </a:r>
          </a:p>
          <a:p>
            <a:r>
              <a:rPr lang="en-US" altLang="zh-TW" sz="1200" b="1" dirty="0"/>
              <a:t>use IEEE.std_logic_1164.all;</a:t>
            </a:r>
          </a:p>
          <a:p>
            <a:r>
              <a:rPr lang="en-US" altLang="zh-TW" sz="1200" b="1" dirty="0"/>
              <a:t>use </a:t>
            </a:r>
            <a:r>
              <a:rPr lang="en-US" altLang="zh-TW" sz="1200" b="1" dirty="0" err="1"/>
              <a:t>IEEE.std_logic_arith.all</a:t>
            </a:r>
            <a:r>
              <a:rPr lang="en-US" altLang="zh-TW" sz="1200" b="1" dirty="0"/>
              <a:t>; </a:t>
            </a:r>
          </a:p>
          <a:p>
            <a:r>
              <a:rPr lang="en-US" altLang="zh-TW" sz="1200" b="1" dirty="0"/>
              <a:t>use </a:t>
            </a:r>
            <a:r>
              <a:rPr lang="en-US" altLang="zh-TW" sz="1200" b="1" dirty="0" err="1"/>
              <a:t>IEEE.std_logic_unsigned.all</a:t>
            </a:r>
            <a:r>
              <a:rPr lang="en-US" altLang="zh-TW" sz="1200" b="1" dirty="0"/>
              <a:t>;</a:t>
            </a:r>
          </a:p>
          <a:p>
            <a:r>
              <a:rPr lang="en-US" altLang="zh-TW" sz="1200" b="1" dirty="0"/>
              <a:t> entity </a:t>
            </a:r>
            <a:r>
              <a:rPr lang="en-US" altLang="zh-TW" sz="1200" b="1" dirty="0" err="1"/>
              <a:t>syn_counter</a:t>
            </a:r>
            <a:r>
              <a:rPr lang="en-US" altLang="zh-TW" sz="1200" b="1" dirty="0"/>
              <a:t> is</a:t>
            </a:r>
          </a:p>
          <a:p>
            <a:r>
              <a:rPr lang="en-US" altLang="zh-TW" sz="1200" b="1" dirty="0"/>
              <a:t>port (</a:t>
            </a:r>
          </a:p>
          <a:p>
            <a:r>
              <a:rPr lang="en-US" altLang="zh-TW" sz="1200" b="1" dirty="0"/>
              <a:t>   CLK: in STD_LOGIC; </a:t>
            </a:r>
          </a:p>
          <a:p>
            <a:r>
              <a:rPr lang="en-US" altLang="zh-TW" sz="1200" b="1" dirty="0"/>
              <a:t>   RESET,CE, load, DIR: in STD_LOGIC</a:t>
            </a:r>
            <a:r>
              <a:rPr lang="en-US" altLang="zh-TW" sz="1200" b="1" dirty="0" smtClean="0"/>
              <a:t>;</a:t>
            </a:r>
            <a:endParaRPr lang="en-US" altLang="zh-TW" sz="1200" b="1" dirty="0"/>
          </a:p>
          <a:p>
            <a:r>
              <a:rPr lang="en-US" altLang="zh-TW" sz="1200" b="1" dirty="0"/>
              <a:t>   DIN: in </a:t>
            </a:r>
            <a:r>
              <a:rPr lang="en-US" altLang="zh-TW" sz="1200" b="1" dirty="0" err="1"/>
              <a:t>std_logic_vector</a:t>
            </a:r>
            <a:r>
              <a:rPr lang="en-US" altLang="zh-TW" sz="1200" b="1" dirty="0"/>
              <a:t>(3 </a:t>
            </a:r>
            <a:r>
              <a:rPr lang="en-US" altLang="zh-TW" sz="1200" b="1" dirty="0" err="1"/>
              <a:t>downto</a:t>
            </a:r>
            <a:r>
              <a:rPr lang="en-US" altLang="zh-TW" sz="1200" b="1" dirty="0"/>
              <a:t> 0);</a:t>
            </a:r>
          </a:p>
          <a:p>
            <a:r>
              <a:rPr lang="en-US" altLang="zh-TW" sz="1200" b="1" dirty="0"/>
              <a:t>   COUNT: </a:t>
            </a:r>
            <a:r>
              <a:rPr lang="en-US" altLang="zh-TW" sz="1200" b="1" dirty="0" err="1"/>
              <a:t>inout</a:t>
            </a:r>
            <a:r>
              <a:rPr lang="en-US" altLang="zh-TW" sz="1200" b="1" dirty="0"/>
              <a:t> </a:t>
            </a:r>
            <a:r>
              <a:rPr lang="en-US" altLang="zh-TW" sz="1200" b="1" dirty="0" err="1"/>
              <a:t>std_logic_vector</a:t>
            </a:r>
            <a:r>
              <a:rPr lang="en-US" altLang="zh-TW" sz="1200" b="1" dirty="0"/>
              <a:t>(3 </a:t>
            </a:r>
            <a:r>
              <a:rPr lang="en-US" altLang="zh-TW" sz="1200" b="1" dirty="0" err="1"/>
              <a:t>downto</a:t>
            </a:r>
            <a:r>
              <a:rPr lang="en-US" altLang="zh-TW" sz="1200" b="1" dirty="0"/>
              <a:t> 0));</a:t>
            </a:r>
          </a:p>
          <a:p>
            <a:r>
              <a:rPr lang="en-US" altLang="zh-TW" sz="1200" b="1" dirty="0"/>
              <a:t>end </a:t>
            </a:r>
            <a:r>
              <a:rPr lang="en-US" altLang="zh-TW" sz="1200" b="1" dirty="0" err="1"/>
              <a:t>syn_counter</a:t>
            </a:r>
            <a:r>
              <a:rPr lang="en-US" altLang="zh-TW" sz="1200" b="1" dirty="0"/>
              <a:t>;</a:t>
            </a:r>
          </a:p>
          <a:p>
            <a:r>
              <a:rPr lang="en-US" altLang="zh-TW" sz="1200" b="1" dirty="0"/>
              <a:t>architecture Behavioral of </a:t>
            </a:r>
            <a:r>
              <a:rPr lang="en-US" altLang="zh-TW" sz="1200" b="1" dirty="0" err="1"/>
              <a:t>syn_counter</a:t>
            </a:r>
            <a:r>
              <a:rPr lang="en-US" altLang="zh-TW" sz="1200" b="1" dirty="0"/>
              <a:t> is</a:t>
            </a:r>
          </a:p>
          <a:p>
            <a:r>
              <a:rPr lang="en-US" altLang="zh-TW" sz="1200" b="1" dirty="0"/>
              <a:t>begin</a:t>
            </a:r>
          </a:p>
          <a:p>
            <a:r>
              <a:rPr lang="en-US" altLang="zh-TW" sz="1200" b="1" dirty="0"/>
              <a:t>   process( reset, </a:t>
            </a:r>
            <a:r>
              <a:rPr lang="en-US" altLang="zh-TW" sz="1200" b="1" dirty="0" err="1"/>
              <a:t>clk</a:t>
            </a:r>
            <a:r>
              <a:rPr lang="en-US" altLang="zh-TW" sz="1200" b="1" dirty="0"/>
              <a:t>) begin</a:t>
            </a:r>
          </a:p>
          <a:p>
            <a:r>
              <a:rPr lang="en-US" altLang="zh-TW" sz="1200" b="1" dirty="0"/>
              <a:t>       if(reset = '1') then COUNT    &lt;= "0000";</a:t>
            </a:r>
          </a:p>
          <a:p>
            <a:r>
              <a:rPr lang="en-US" altLang="zh-TW" sz="1200" b="1" dirty="0"/>
              <a:t>       else    </a:t>
            </a:r>
          </a:p>
          <a:p>
            <a:r>
              <a:rPr lang="en-US" altLang="zh-TW" sz="1200" b="1" dirty="0"/>
              <a:t>           if(</a:t>
            </a:r>
            <a:r>
              <a:rPr lang="en-US" altLang="zh-TW" sz="1200" b="1" dirty="0" err="1"/>
              <a:t>clk'event</a:t>
            </a:r>
            <a:r>
              <a:rPr lang="en-US" altLang="zh-TW" sz="1200" b="1" dirty="0"/>
              <a:t> and </a:t>
            </a:r>
            <a:r>
              <a:rPr lang="en-US" altLang="zh-TW" sz="1200" b="1" dirty="0" err="1"/>
              <a:t>clk</a:t>
            </a:r>
            <a:r>
              <a:rPr lang="en-US" altLang="zh-TW" sz="1200" b="1" dirty="0"/>
              <a:t> = '1') then</a:t>
            </a:r>
          </a:p>
          <a:p>
            <a:r>
              <a:rPr lang="en-US" altLang="zh-TW" sz="1200" b="1" dirty="0"/>
              <a:t>               if(load = '1') then COUNT    &lt;= din;</a:t>
            </a:r>
          </a:p>
          <a:p>
            <a:r>
              <a:rPr lang="en-US" altLang="zh-TW" sz="1200" b="1" dirty="0"/>
              <a:t>               else </a:t>
            </a:r>
          </a:p>
          <a:p>
            <a:r>
              <a:rPr lang="en-US" altLang="zh-TW" sz="1200" b="1" dirty="0"/>
              <a:t>                 if(</a:t>
            </a:r>
            <a:r>
              <a:rPr lang="en-US" altLang="zh-TW" sz="1200" b="1" dirty="0" err="1"/>
              <a:t>ce</a:t>
            </a:r>
            <a:r>
              <a:rPr lang="en-US" altLang="zh-TW" sz="1200" b="1" dirty="0"/>
              <a:t> = '1') then</a:t>
            </a:r>
          </a:p>
          <a:p>
            <a:r>
              <a:rPr lang="en-US" altLang="zh-TW" sz="1200" b="1" dirty="0"/>
              <a:t>                   if( </a:t>
            </a:r>
            <a:r>
              <a:rPr lang="en-US" altLang="zh-TW" sz="1200" b="1" dirty="0" err="1"/>
              <a:t>dir</a:t>
            </a:r>
            <a:r>
              <a:rPr lang="en-US" altLang="zh-TW" sz="1200" b="1" dirty="0"/>
              <a:t> = '1') then</a:t>
            </a:r>
          </a:p>
          <a:p>
            <a:r>
              <a:rPr lang="en-US" altLang="zh-TW" sz="1200" b="1" dirty="0"/>
              <a:t>                       count    &lt;= count + 1;</a:t>
            </a:r>
          </a:p>
          <a:p>
            <a:r>
              <a:rPr lang="en-US" altLang="zh-TW" sz="1200" b="1" dirty="0"/>
              <a:t>                   else </a:t>
            </a:r>
          </a:p>
          <a:p>
            <a:r>
              <a:rPr lang="en-US" altLang="zh-TW" sz="1200" b="1" dirty="0"/>
              <a:t>                       count &lt;= count -1;</a:t>
            </a:r>
          </a:p>
          <a:p>
            <a:r>
              <a:rPr lang="en-US" altLang="zh-TW" sz="1200" b="1" dirty="0"/>
              <a:t>                   end if;</a:t>
            </a:r>
          </a:p>
          <a:p>
            <a:r>
              <a:rPr lang="en-US" altLang="zh-TW" sz="1200" b="1" dirty="0"/>
              <a:t>                 end if;</a:t>
            </a:r>
          </a:p>
          <a:p>
            <a:r>
              <a:rPr lang="en-US" altLang="zh-TW" sz="1200" b="1" dirty="0"/>
              <a:t>               end if;</a:t>
            </a:r>
          </a:p>
          <a:p>
            <a:r>
              <a:rPr lang="en-US" altLang="zh-TW" sz="1200" b="1" dirty="0"/>
              <a:t>           end if;</a:t>
            </a:r>
          </a:p>
          <a:p>
            <a:r>
              <a:rPr lang="en-US" altLang="zh-TW" sz="1200" b="1" dirty="0"/>
              <a:t>       end if;    </a:t>
            </a:r>
          </a:p>
          <a:p>
            <a:r>
              <a:rPr lang="en-US" altLang="zh-TW" sz="1200" b="1" dirty="0"/>
              <a:t>   end process;</a:t>
            </a:r>
          </a:p>
          <a:p>
            <a:r>
              <a:rPr lang="en-US" altLang="zh-TW" sz="1200" b="1" dirty="0"/>
              <a:t>end Behavioral;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0" y="62484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Rectangle 5"/>
          <p:cNvSpPr/>
          <p:nvPr/>
        </p:nvSpPr>
        <p:spPr>
          <a:xfrm>
            <a:off x="4580817" y="3124200"/>
            <a:ext cx="4572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Example of a </a:t>
            </a:r>
            <a:r>
              <a:rPr lang="en-US" dirty="0" smtClean="0"/>
              <a:t>up/down </a:t>
            </a:r>
            <a:r>
              <a:rPr lang="en-US" dirty="0"/>
              <a:t>counter</a:t>
            </a:r>
            <a:br>
              <a:rPr lang="en-US" dirty="0"/>
            </a:br>
            <a:r>
              <a:rPr lang="en-US" dirty="0"/>
              <a:t>(May be useful for the </a:t>
            </a:r>
            <a:r>
              <a:rPr lang="en-US" dirty="0" smtClean="0"/>
              <a:t>lab5 </a:t>
            </a:r>
            <a:r>
              <a:rPr lang="en-US" dirty="0"/>
              <a:t>task2)</a:t>
            </a:r>
          </a:p>
        </p:txBody>
      </p:sp>
    </p:spTree>
    <p:extLst>
      <p:ext uri="{BB962C8B-B14F-4D97-AF65-F5344CB8AC3E}">
        <p14:creationId xmlns:p14="http://schemas.microsoft.com/office/powerpoint/2010/main" val="218860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for lab5-task2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pPr lvl="0"/>
            <a:r>
              <a:rPr lang="en-US" sz="2400" dirty="0" smtClean="0"/>
              <a:t> </a:t>
            </a:r>
            <a:r>
              <a:rPr lang="en-US" sz="2400" dirty="0"/>
              <a:t>Hints for Task2:</a:t>
            </a:r>
          </a:p>
          <a:p>
            <a:pPr lvl="1"/>
            <a:r>
              <a:rPr lang="en-US" sz="2000" dirty="0"/>
              <a:t>To build the 1Hz, 8-bit counter with an output (call it </a:t>
            </a:r>
            <a:r>
              <a:rPr lang="en-US" sz="2000" dirty="0" err="1"/>
              <a:t>sec_count</a:t>
            </a:r>
            <a:r>
              <a:rPr lang="en-US" sz="2000" dirty="0"/>
              <a:t>), you need a slower input clock (1Hz). You can use the similar method for </a:t>
            </a:r>
            <a:r>
              <a:rPr lang="en-US" sz="2000" dirty="0" err="1"/>
              <a:t>ms_pulse</a:t>
            </a:r>
            <a:r>
              <a:rPr lang="en-US" sz="2000" dirty="0"/>
              <a:t> (1KHz) discussed earlier, and the input clock can be the </a:t>
            </a:r>
            <a:r>
              <a:rPr lang="en-US" sz="2000" dirty="0" err="1"/>
              <a:t>ms_pulse</a:t>
            </a:r>
            <a:r>
              <a:rPr lang="en-US" sz="2000" dirty="0"/>
              <a:t> signal. </a:t>
            </a:r>
          </a:p>
          <a:p>
            <a:pPr lvl="1"/>
            <a:r>
              <a:rPr lang="en-US" sz="2000" dirty="0"/>
              <a:t>When the input button is pressed, toggle an enable signal (e.g. </a:t>
            </a:r>
            <a:r>
              <a:rPr lang="en-US" sz="2000" dirty="0" err="1"/>
              <a:t>counter_en</a:t>
            </a:r>
            <a:r>
              <a:rPr lang="en-US" sz="2000" dirty="0"/>
              <a:t>)  to enable/disable the 1Hz counter . Also, initialize the counter value with the value of the switches.</a:t>
            </a:r>
          </a:p>
          <a:p>
            <a:pPr lvl="1"/>
            <a:r>
              <a:rPr lang="en-US" sz="2000" dirty="0"/>
              <a:t>In each second, if the counter is enabled, increase the counter value by 1. If the counter value reaches 0xFF(hex), reset it to the value of the switches. </a:t>
            </a:r>
          </a:p>
          <a:p>
            <a:pPr lvl="1"/>
            <a:r>
              <a:rPr lang="en-US" sz="2000" dirty="0"/>
              <a:t>Check the state of both </a:t>
            </a:r>
            <a:r>
              <a:rPr lang="en-US" sz="2000" dirty="0" err="1"/>
              <a:t>sec_count</a:t>
            </a:r>
            <a:r>
              <a:rPr lang="en-US" sz="2000" dirty="0"/>
              <a:t> and </a:t>
            </a:r>
            <a:r>
              <a:rPr lang="en-US" sz="2000" dirty="0" err="1"/>
              <a:t>counter_en</a:t>
            </a:r>
            <a:r>
              <a:rPr lang="en-US" sz="2000" dirty="0"/>
              <a:t> to determine the source of the digit to be displayed (either from </a:t>
            </a:r>
            <a:r>
              <a:rPr lang="en-US" sz="2000" dirty="0" smtClean="0"/>
              <a:t>the </a:t>
            </a:r>
            <a:r>
              <a:rPr lang="en-US" sz="2000" dirty="0"/>
              <a:t>1Hz counter or switches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8275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hints for lab5 task2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lvl="1"/>
            <a:r>
              <a:rPr lang="en-US" sz="2000" dirty="0" err="1"/>
              <a:t>std_logic_vector</a:t>
            </a:r>
            <a:r>
              <a:rPr lang="en-US" sz="2000" dirty="0"/>
              <a:t> cannot be incremented directly. Cast it to unsigned, signed or integer first.</a:t>
            </a:r>
          </a:p>
          <a:p>
            <a:pPr lvl="1"/>
            <a:r>
              <a:rPr lang="en-US" sz="2000" dirty="0"/>
              <a:t>To convert signal type, you can refer to the figure in the appendix. For example, if you want to cast an integer </a:t>
            </a:r>
            <a:r>
              <a:rPr lang="en-US" sz="2000" dirty="0" err="1"/>
              <a:t>sec_count</a:t>
            </a:r>
            <a:r>
              <a:rPr lang="en-US" sz="2000" dirty="0"/>
              <a:t> to a 8-bit-unsigned </a:t>
            </a:r>
            <a:r>
              <a:rPr lang="en-US" sz="2000" dirty="0" err="1"/>
              <a:t>std_logic_vector</a:t>
            </a:r>
            <a:r>
              <a:rPr lang="en-US" sz="2000" dirty="0"/>
              <a:t>, you can type “</a:t>
            </a:r>
            <a:r>
              <a:rPr lang="en-US" sz="2000" dirty="0" err="1"/>
              <a:t>std_logic_vector</a:t>
            </a:r>
            <a:r>
              <a:rPr lang="en-US" sz="2000" dirty="0"/>
              <a:t>(</a:t>
            </a:r>
            <a:r>
              <a:rPr lang="en-US" sz="2000" dirty="0" err="1"/>
              <a:t>to_unsigned</a:t>
            </a:r>
            <a:r>
              <a:rPr lang="en-US" sz="2000" dirty="0"/>
              <a:t> (</a:t>
            </a:r>
            <a:r>
              <a:rPr lang="en-US" sz="2000" dirty="0" err="1"/>
              <a:t>sec_count</a:t>
            </a:r>
            <a:r>
              <a:rPr lang="en-US" sz="2000" dirty="0"/>
              <a:t>, 8))”.</a:t>
            </a:r>
          </a:p>
          <a:p>
            <a:pPr lvl="1"/>
            <a:r>
              <a:rPr lang="en-US" sz="2000" dirty="0"/>
              <a:t>Avoid updating the same signal or I/O in different processes or else you will encounter multiple driver error (Remember processes within the same architecture run concurrently). However, it is safe to read them in different processes.</a:t>
            </a:r>
          </a:p>
          <a:p>
            <a:pPr lvl="1"/>
            <a:r>
              <a:rPr lang="en-US" sz="2000" dirty="0"/>
              <a:t>If you receive error message “Poor placement for routing between an IO pin and BUFG” while running implementation stage, you may add “</a:t>
            </a:r>
            <a:r>
              <a:rPr lang="en-US" sz="2000" dirty="0" err="1"/>
              <a:t>set_property</a:t>
            </a:r>
            <a:r>
              <a:rPr lang="en-US" sz="2000" dirty="0"/>
              <a:t> CLOCK_DEDICATED_ROUTE FALSE [</a:t>
            </a:r>
            <a:r>
              <a:rPr lang="en-US" sz="2000" dirty="0" err="1"/>
              <a:t>get_nets</a:t>
            </a:r>
            <a:r>
              <a:rPr lang="en-US" sz="2000" dirty="0"/>
              <a:t> </a:t>
            </a:r>
            <a:r>
              <a:rPr lang="en-US" sz="2000" dirty="0" err="1"/>
              <a:t>btn_IBUF</a:t>
            </a:r>
            <a:r>
              <a:rPr lang="en-US" sz="2000" dirty="0"/>
              <a:t>]” in the constraint file to omit the issue.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962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9AFDEA-83E6-4BEA-91DC-B8863EC3527D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Part 2</a:t>
            </a:r>
            <a:endParaRPr lang="en-US" alt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General concept of memory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34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462C34-27EE-46FB-B205-7A286FD3AA2F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TW" smtClean="0"/>
              <a:t>Basic structure of a microprocessor system</a:t>
            </a:r>
            <a:r>
              <a:rPr lang="en-US" altLang="zh-TW" smtClean="0"/>
              <a:t> 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CPU </a:t>
            </a:r>
          </a:p>
          <a:p>
            <a:pPr eaLnBrk="1" hangingPunct="1"/>
            <a:r>
              <a:rPr lang="en-US" altLang="zh-TW" smtClean="0"/>
              <a:t>Memory</a:t>
            </a:r>
          </a:p>
          <a:p>
            <a:pPr eaLnBrk="1" hangingPunct="1"/>
            <a:r>
              <a:rPr lang="en-US" altLang="zh-TW" smtClean="0"/>
              <a:t>Input/output and peripheral devices</a:t>
            </a:r>
          </a:p>
          <a:p>
            <a:pPr eaLnBrk="1" hangingPunct="1"/>
            <a:r>
              <a:rPr lang="en-US" altLang="zh-TW" smtClean="0"/>
              <a:t>Glue logic circuits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BEA1F0-22EB-454C-BF69-BCCE7C96EC76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4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 computer system with a microprocessor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762000" y="1981200"/>
            <a:ext cx="7543800" cy="426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200">
              <a:latin typeface="Times New Roman" pitchFamily="18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3775075" y="2247900"/>
            <a:ext cx="1863725" cy="118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Micro-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Processor (CPU)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6897688" y="2514600"/>
            <a:ext cx="1408112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</a:rPr>
              <a:t>memory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3516313" y="3848100"/>
            <a:ext cx="519112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4295775" y="3848100"/>
            <a:ext cx="5207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5337175" y="3848100"/>
            <a:ext cx="519113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6376988" y="3848100"/>
            <a:ext cx="5207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2735263" y="5181600"/>
            <a:ext cx="52022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>
                <a:latin typeface="Times New Roman" pitchFamily="18" charset="0"/>
              </a:rPr>
              <a:t>Peripheral devices: serial, parallel interfaces;  real-time-clock etc.</a:t>
            </a:r>
          </a:p>
        </p:txBody>
      </p:sp>
      <p:sp>
        <p:nvSpPr>
          <p:cNvPr id="5134" name="Line 12"/>
          <p:cNvSpPr>
            <a:spLocks noChangeShapeType="1"/>
          </p:cNvSpPr>
          <p:nvPr/>
        </p:nvSpPr>
        <p:spPr bwMode="auto">
          <a:xfrm flipH="1" flipV="1">
            <a:off x="3775075" y="4684713"/>
            <a:ext cx="26035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3"/>
          <p:cNvSpPr>
            <a:spLocks noChangeShapeType="1"/>
          </p:cNvSpPr>
          <p:nvPr/>
        </p:nvSpPr>
        <p:spPr bwMode="auto">
          <a:xfrm flipV="1">
            <a:off x="4556125" y="4684713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4"/>
          <p:cNvSpPr>
            <a:spLocks noChangeShapeType="1"/>
          </p:cNvSpPr>
          <p:nvPr/>
        </p:nvSpPr>
        <p:spPr bwMode="auto">
          <a:xfrm flipV="1">
            <a:off x="5076825" y="4684713"/>
            <a:ext cx="26035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5"/>
          <p:cNvSpPr>
            <a:spLocks noChangeShapeType="1"/>
          </p:cNvSpPr>
          <p:nvPr/>
        </p:nvSpPr>
        <p:spPr bwMode="auto">
          <a:xfrm flipV="1">
            <a:off x="5856288" y="4684713"/>
            <a:ext cx="78105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6"/>
          <p:cNvSpPr txBox="1">
            <a:spLocks noChangeArrowheads="1"/>
          </p:cNvSpPr>
          <p:nvPr/>
        </p:nvSpPr>
        <p:spPr bwMode="auto">
          <a:xfrm>
            <a:off x="1695450" y="2247900"/>
            <a:ext cx="1820863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Clock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Oscillator</a:t>
            </a:r>
          </a:p>
        </p:txBody>
      </p:sp>
      <p:sp>
        <p:nvSpPr>
          <p:cNvPr id="5139" name="Line 17"/>
          <p:cNvSpPr>
            <a:spLocks noChangeShapeType="1"/>
          </p:cNvSpPr>
          <p:nvPr/>
        </p:nvSpPr>
        <p:spPr bwMode="auto">
          <a:xfrm>
            <a:off x="3516313" y="3048000"/>
            <a:ext cx="258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18"/>
          <p:cNvSpPr>
            <a:spLocks noChangeShapeType="1"/>
          </p:cNvSpPr>
          <p:nvPr/>
        </p:nvSpPr>
        <p:spPr bwMode="auto">
          <a:xfrm>
            <a:off x="5597525" y="2781300"/>
            <a:ext cx="1300163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19"/>
          <p:cNvSpPr>
            <a:spLocks noChangeShapeType="1"/>
          </p:cNvSpPr>
          <p:nvPr/>
        </p:nvSpPr>
        <p:spPr bwMode="auto">
          <a:xfrm>
            <a:off x="6376988" y="2781300"/>
            <a:ext cx="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0"/>
          <p:cNvSpPr>
            <a:spLocks noChangeShapeType="1"/>
          </p:cNvSpPr>
          <p:nvPr/>
        </p:nvSpPr>
        <p:spPr bwMode="auto">
          <a:xfrm>
            <a:off x="3775075" y="3581400"/>
            <a:ext cx="2862263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1"/>
          <p:cNvSpPr>
            <a:spLocks noChangeShapeType="1"/>
          </p:cNvSpPr>
          <p:nvPr/>
        </p:nvSpPr>
        <p:spPr bwMode="auto">
          <a:xfrm>
            <a:off x="3775075" y="3581400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2"/>
          <p:cNvSpPr>
            <a:spLocks noChangeShapeType="1"/>
          </p:cNvSpPr>
          <p:nvPr/>
        </p:nvSpPr>
        <p:spPr bwMode="auto">
          <a:xfrm>
            <a:off x="4556125" y="3581400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3"/>
          <p:cNvSpPr>
            <a:spLocks noChangeShapeType="1"/>
          </p:cNvSpPr>
          <p:nvPr/>
        </p:nvSpPr>
        <p:spPr bwMode="auto">
          <a:xfrm>
            <a:off x="5597525" y="3581400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4"/>
          <p:cNvSpPr>
            <a:spLocks noChangeShapeType="1"/>
          </p:cNvSpPr>
          <p:nvPr/>
        </p:nvSpPr>
        <p:spPr bwMode="auto">
          <a:xfrm>
            <a:off x="6637338" y="3581400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Text Box 25"/>
          <p:cNvSpPr txBox="1">
            <a:spLocks noChangeArrowheads="1"/>
          </p:cNvSpPr>
          <p:nvPr/>
        </p:nvSpPr>
        <p:spPr bwMode="auto">
          <a:xfrm>
            <a:off x="2667000" y="5181600"/>
            <a:ext cx="5462588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</a:rPr>
              <a:t>Peripheral devices: serial, parallel interfaces;  real-time-clock etc.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70B690-1AB6-4C6B-A13A-C5E4F98C0019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40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Internal and external interfacing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grpSp>
        <p:nvGrpSpPr>
          <p:cNvPr id="6150" name="Group 4"/>
          <p:cNvGrpSpPr>
            <a:grpSpLocks noChangeAspect="1"/>
          </p:cNvGrpSpPr>
          <p:nvPr/>
        </p:nvGrpSpPr>
        <p:grpSpPr bwMode="auto">
          <a:xfrm>
            <a:off x="990600" y="1676400"/>
            <a:ext cx="7315200" cy="4294188"/>
            <a:chOff x="2282" y="9209"/>
            <a:chExt cx="7200" cy="4320"/>
          </a:xfrm>
        </p:grpSpPr>
        <p:sp>
          <p:nvSpPr>
            <p:cNvPr id="6151" name="AutoShape 5"/>
            <p:cNvSpPr>
              <a:spLocks noChangeAspect="1" noChangeArrowheads="1"/>
            </p:cNvSpPr>
            <p:nvPr/>
          </p:nvSpPr>
          <p:spPr bwMode="auto">
            <a:xfrm>
              <a:off x="2282" y="9209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2" name="Rectangle 6"/>
            <p:cNvSpPr>
              <a:spLocks noChangeArrowheads="1"/>
            </p:cNvSpPr>
            <p:nvPr/>
          </p:nvSpPr>
          <p:spPr bwMode="auto">
            <a:xfrm>
              <a:off x="4160" y="9529"/>
              <a:ext cx="3757" cy="3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en-US" sz="1200">
                <a:latin typeface="Times New Roman" pitchFamily="18" charset="0"/>
              </a:endParaRPr>
            </a:p>
          </p:txBody>
        </p: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5412" y="10329"/>
              <a:ext cx="608" cy="5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CPU</a:t>
              </a:r>
            </a:p>
          </p:txBody>
        </p:sp>
        <p:sp>
          <p:nvSpPr>
            <p:cNvPr id="6154" name="Text Box 8"/>
            <p:cNvSpPr txBox="1">
              <a:spLocks noChangeArrowheads="1"/>
            </p:cNvSpPr>
            <p:nvPr/>
          </p:nvSpPr>
          <p:spPr bwMode="auto">
            <a:xfrm>
              <a:off x="6195" y="10009"/>
              <a:ext cx="939" cy="8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memory</a:t>
              </a:r>
            </a:p>
          </p:txBody>
        </p:sp>
        <p:sp>
          <p:nvSpPr>
            <p:cNvPr id="6155" name="Rectangle 9"/>
            <p:cNvSpPr>
              <a:spLocks noChangeArrowheads="1"/>
            </p:cNvSpPr>
            <p:nvPr/>
          </p:nvSpPr>
          <p:spPr bwMode="auto">
            <a:xfrm>
              <a:off x="5315" y="11128"/>
              <a:ext cx="244" cy="5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6" name="Rectangle 10"/>
            <p:cNvSpPr>
              <a:spLocks noChangeArrowheads="1"/>
            </p:cNvSpPr>
            <p:nvPr/>
          </p:nvSpPr>
          <p:spPr bwMode="auto">
            <a:xfrm>
              <a:off x="5687" y="11128"/>
              <a:ext cx="244" cy="5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7" name="Rectangle 11"/>
            <p:cNvSpPr>
              <a:spLocks noChangeArrowheads="1"/>
            </p:cNvSpPr>
            <p:nvPr/>
          </p:nvSpPr>
          <p:spPr bwMode="auto">
            <a:xfrm>
              <a:off x="6185" y="11128"/>
              <a:ext cx="242" cy="5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8" name="Rectangle 12"/>
            <p:cNvSpPr>
              <a:spLocks noChangeArrowheads="1"/>
            </p:cNvSpPr>
            <p:nvPr/>
          </p:nvSpPr>
          <p:spPr bwMode="auto">
            <a:xfrm>
              <a:off x="6680" y="11128"/>
              <a:ext cx="244" cy="5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9" name="Text Box 13"/>
            <p:cNvSpPr txBox="1">
              <a:spLocks noChangeArrowheads="1"/>
            </p:cNvSpPr>
            <p:nvPr/>
          </p:nvSpPr>
          <p:spPr bwMode="auto">
            <a:xfrm>
              <a:off x="5486" y="11901"/>
              <a:ext cx="243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Peripheral devices: USB ports, Graphic card, real-time-clock etc.</a:t>
              </a:r>
            </a:p>
          </p:txBody>
        </p:sp>
        <p:sp>
          <p:nvSpPr>
            <p:cNvPr id="6160" name="Line 14"/>
            <p:cNvSpPr>
              <a:spLocks noChangeShapeType="1"/>
            </p:cNvSpPr>
            <p:nvPr/>
          </p:nvSpPr>
          <p:spPr bwMode="auto">
            <a:xfrm flipH="1" flipV="1">
              <a:off x="5437" y="11822"/>
              <a:ext cx="122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5"/>
            <p:cNvSpPr>
              <a:spLocks noChangeShapeType="1"/>
            </p:cNvSpPr>
            <p:nvPr/>
          </p:nvSpPr>
          <p:spPr bwMode="auto">
            <a:xfrm flipV="1">
              <a:off x="5807" y="11822"/>
              <a:ext cx="1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6"/>
            <p:cNvSpPr>
              <a:spLocks noChangeShapeType="1"/>
            </p:cNvSpPr>
            <p:nvPr/>
          </p:nvSpPr>
          <p:spPr bwMode="auto">
            <a:xfrm flipV="1">
              <a:off x="6058" y="11822"/>
              <a:ext cx="121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7"/>
            <p:cNvSpPr>
              <a:spLocks noChangeShapeType="1"/>
            </p:cNvSpPr>
            <p:nvPr/>
          </p:nvSpPr>
          <p:spPr bwMode="auto">
            <a:xfrm flipV="1">
              <a:off x="6311" y="11822"/>
              <a:ext cx="364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Text Box 18"/>
            <p:cNvSpPr txBox="1">
              <a:spLocks noChangeArrowheads="1"/>
            </p:cNvSpPr>
            <p:nvPr/>
          </p:nvSpPr>
          <p:spPr bwMode="auto">
            <a:xfrm>
              <a:off x="2595" y="10969"/>
              <a:ext cx="1252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Keyboard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mouse</a:t>
              </a:r>
            </a:p>
          </p:txBody>
        </p:sp>
        <p:sp>
          <p:nvSpPr>
            <p:cNvPr id="6165" name="Text Box 19"/>
            <p:cNvSpPr txBox="1">
              <a:spLocks noChangeArrowheads="1"/>
            </p:cNvSpPr>
            <p:nvPr/>
          </p:nvSpPr>
          <p:spPr bwMode="auto">
            <a:xfrm>
              <a:off x="2595" y="11929"/>
              <a:ext cx="1252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Light,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Temperature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sensors</a:t>
              </a:r>
            </a:p>
          </p:txBody>
        </p:sp>
        <p:sp>
          <p:nvSpPr>
            <p:cNvPr id="6166" name="Line 20"/>
            <p:cNvSpPr>
              <a:spLocks noChangeShapeType="1"/>
            </p:cNvSpPr>
            <p:nvPr/>
          </p:nvSpPr>
          <p:spPr bwMode="auto">
            <a:xfrm>
              <a:off x="3847" y="11289"/>
              <a:ext cx="313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1"/>
            <p:cNvSpPr>
              <a:spLocks noChangeShapeType="1"/>
            </p:cNvSpPr>
            <p:nvPr/>
          </p:nvSpPr>
          <p:spPr bwMode="auto">
            <a:xfrm flipV="1">
              <a:off x="3847" y="12089"/>
              <a:ext cx="313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Text Box 22"/>
            <p:cNvSpPr txBox="1">
              <a:spLocks noChangeArrowheads="1"/>
            </p:cNvSpPr>
            <p:nvPr/>
          </p:nvSpPr>
          <p:spPr bwMode="auto">
            <a:xfrm>
              <a:off x="8230" y="10649"/>
              <a:ext cx="1252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Effectors: such as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Motors,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Heaters,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speakers</a:t>
              </a:r>
            </a:p>
          </p:txBody>
        </p:sp>
        <p:sp>
          <p:nvSpPr>
            <p:cNvPr id="6169" name="Text Box 23"/>
            <p:cNvSpPr txBox="1">
              <a:spLocks noChangeArrowheads="1"/>
            </p:cNvSpPr>
            <p:nvPr/>
          </p:nvSpPr>
          <p:spPr bwMode="auto">
            <a:xfrm>
              <a:off x="4786" y="9689"/>
              <a:ext cx="125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 i="1" u="sng">
                  <a:latin typeface="Times New Roman" pitchFamily="18" charset="0"/>
                </a:rPr>
                <a:t>Internal interfacing</a:t>
              </a:r>
              <a:endParaRPr kumimoji="0" lang="en-US" altLang="zh-TW" sz="1200">
                <a:latin typeface="Times New Roman" pitchFamily="18" charset="0"/>
              </a:endParaRPr>
            </a:p>
          </p:txBody>
        </p:sp>
        <p:sp>
          <p:nvSpPr>
            <p:cNvPr id="6170" name="Text Box 24"/>
            <p:cNvSpPr txBox="1">
              <a:spLocks noChangeArrowheads="1"/>
            </p:cNvSpPr>
            <p:nvPr/>
          </p:nvSpPr>
          <p:spPr bwMode="auto">
            <a:xfrm>
              <a:off x="2439" y="9369"/>
              <a:ext cx="1252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 i="1" u="sng">
                  <a:latin typeface="Times New Roman" pitchFamily="18" charset="0"/>
                </a:rPr>
                <a:t>External interfacing</a:t>
              </a:r>
              <a:endParaRPr kumimoji="0" lang="en-US" altLang="zh-TW" sz="1200">
                <a:latin typeface="Times New Roman" pitchFamily="18" charset="0"/>
              </a:endParaRPr>
            </a:p>
          </p:txBody>
        </p:sp>
        <p:sp>
          <p:nvSpPr>
            <p:cNvPr id="6171" name="Text Box 25"/>
            <p:cNvSpPr txBox="1">
              <a:spLocks noChangeArrowheads="1"/>
            </p:cNvSpPr>
            <p:nvPr/>
          </p:nvSpPr>
          <p:spPr bwMode="auto">
            <a:xfrm>
              <a:off x="4160" y="10649"/>
              <a:ext cx="1096" cy="2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Peripheral IO interface devices: such as USB bus, parallel bus, RS232 etc. </a:t>
              </a:r>
            </a:p>
          </p:txBody>
        </p:sp>
        <p:sp>
          <p:nvSpPr>
            <p:cNvPr id="6172" name="Freeform 26"/>
            <p:cNvSpPr>
              <a:spLocks/>
            </p:cNvSpPr>
            <p:nvPr/>
          </p:nvSpPr>
          <p:spPr bwMode="auto">
            <a:xfrm>
              <a:off x="4630" y="11929"/>
              <a:ext cx="3756" cy="960"/>
            </a:xfrm>
            <a:custGeom>
              <a:avLst/>
              <a:gdLst>
                <a:gd name="T0" fmla="*/ 0 w 4320"/>
                <a:gd name="T1" fmla="*/ 219 h 1080"/>
                <a:gd name="T2" fmla="*/ 0 w 4320"/>
                <a:gd name="T3" fmla="*/ 262 h 1080"/>
                <a:gd name="T4" fmla="*/ 807 w 4320"/>
                <a:gd name="T5" fmla="*/ 262 h 1080"/>
                <a:gd name="T6" fmla="*/ 807 w 4320"/>
                <a:gd name="T7" fmla="*/ 0 h 10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20" h="1080">
                  <a:moveTo>
                    <a:pt x="0" y="900"/>
                  </a:moveTo>
                  <a:lnTo>
                    <a:pt x="0" y="1080"/>
                  </a:lnTo>
                  <a:lnTo>
                    <a:pt x="4320" y="1080"/>
                  </a:lnTo>
                  <a:lnTo>
                    <a:pt x="432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0A0FCA-FA4B-4A82-900D-FE727632C9D8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40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CPU, MCU are microprocessors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CPU: Central Processing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Requires memory and input/output system to become  a computer (e.g. Pentium).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MCU: micro-controller unit (or single chip computer)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Contains memory, input output systems, can work independently (e.g. Arm7, 8051).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Used in embedded systems such as mp3 players, mobile phones.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93C184-1012-42FC-9E28-29B5E15C675D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40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Memory systems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RAM/ROM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64A0A9-DF7E-499B-B895-1655F4F1AC2A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40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TW" smtClean="0"/>
              <a:t>Different kinds of Memory</a:t>
            </a:r>
            <a:r>
              <a:rPr lang="en-US" altLang="zh-TW" smtClean="0"/>
              <a:t> (RAM)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zh-TW" b="1" smtClean="0">
                <a:cs typeface="Times New Roman" pitchFamily="18" charset="0"/>
              </a:rPr>
              <a:t>Random access memory (RAM): data will disappear after power down. 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zh-TW" smtClean="0">
                <a:cs typeface="Times New Roman" pitchFamily="18" charset="0"/>
              </a:rPr>
              <a:t>Static RAM (SRAM): each bit is a flip-flop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zh-TW" smtClean="0">
                <a:cs typeface="Times New Roman" pitchFamily="18" charset="0"/>
              </a:rPr>
              <a:t>Dynamic RAM (DRAM): each bit is a small capacitor, and is needed to be recharged regularly</a:t>
            </a:r>
          </a:p>
          <a:p>
            <a:pPr eaLnBrk="1" hangingPunct="1">
              <a:lnSpc>
                <a:spcPct val="90000"/>
              </a:lnSpc>
            </a:pPr>
            <a:r>
              <a:rPr lang="en-AU" altLang="zh-TW" smtClean="0">
                <a:cs typeface="Times New Roman" pitchFamily="18" charset="0"/>
              </a:rPr>
              <a:t>Since we only discuss static (SRAM) here, so the terms SRAM and RAM will be used interchangeably.</a:t>
            </a:r>
            <a:endParaRPr lang="en-US" altLang="zh-TW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9AFDEA-83E6-4BEA-91DC-B8863EC3527D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Part 1</a:t>
            </a:r>
            <a:endParaRPr lang="en-US" alt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7-segment LED display using VHDL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28800"/>
            <a:ext cx="223837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34680D-3DF5-465C-8543-3AF8A5231532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TW" smtClean="0"/>
              <a:t>Different kinds of Memory</a:t>
            </a:r>
            <a:r>
              <a:rPr lang="en-US" altLang="zh-TW" smtClean="0"/>
              <a:t> (ROM)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zh-TW" b="1" smtClean="0">
                <a:cs typeface="Times New Roman" pitchFamily="18" charset="0"/>
              </a:rPr>
              <a:t>Read only memory (ROM)</a:t>
            </a:r>
          </a:p>
          <a:p>
            <a:pPr lvl="1" eaLnBrk="1" hangingPunct="1"/>
            <a:r>
              <a:rPr lang="en-AU" altLang="zh-TW" b="1" smtClean="0">
                <a:cs typeface="Times New Roman" pitchFamily="18" charset="0"/>
              </a:rPr>
              <a:t>UV-EPROM</a:t>
            </a:r>
          </a:p>
          <a:p>
            <a:pPr lvl="1" eaLnBrk="1" hangingPunct="1"/>
            <a:r>
              <a:rPr lang="en-AU" altLang="zh-TW" b="1" smtClean="0">
                <a:cs typeface="Times New Roman" pitchFamily="18" charset="0"/>
              </a:rPr>
              <a:t>EEPROM</a:t>
            </a:r>
          </a:p>
          <a:p>
            <a:pPr lvl="1" eaLnBrk="1" hangingPunct="1"/>
            <a:r>
              <a:rPr lang="en-AU" altLang="zh-TW" b="1" smtClean="0">
                <a:cs typeface="Times New Roman" pitchFamily="18" charset="0"/>
              </a:rPr>
              <a:t>FLASH ROM</a:t>
            </a:r>
          </a:p>
          <a:p>
            <a:pPr eaLnBrk="1" hangingPunct="1"/>
            <a:endParaRPr lang="en-US" altLang="zh-TW" smtClean="0">
              <a:cs typeface="Times New Roman" pitchFamily="18" charset="0"/>
            </a:endParaRPr>
          </a:p>
        </p:txBody>
      </p:sp>
      <p:pic>
        <p:nvPicPr>
          <p:cNvPr id="10246" name="Picture 4" descr="Rememb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0417DB-3780-41C8-9DF1-BBEF0F08DE37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4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UV-EPROM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r>
              <a:rPr lang="en-AU" altLang="zh-TW" smtClean="0"/>
              <a:t> </a:t>
            </a:r>
          </a:p>
          <a:p>
            <a:pPr eaLnBrk="1" hangingPunct="1"/>
            <a:endParaRPr lang="en-US" altLang="zh-TW" smtClean="0"/>
          </a:p>
        </p:txBody>
      </p:sp>
      <p:pic>
        <p:nvPicPr>
          <p:cNvPr id="11270" name="Picture 4" descr="ro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2481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SO0103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16208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Freeform 6"/>
          <p:cNvSpPr>
            <a:spLocks/>
          </p:cNvSpPr>
          <p:nvPr/>
        </p:nvSpPr>
        <p:spPr bwMode="auto">
          <a:xfrm>
            <a:off x="4114800" y="3124200"/>
            <a:ext cx="228600" cy="609600"/>
          </a:xfrm>
          <a:custGeom>
            <a:avLst/>
            <a:gdLst>
              <a:gd name="T0" fmla="*/ 2147483647 w 144"/>
              <a:gd name="T1" fmla="*/ 0 h 384"/>
              <a:gd name="T2" fmla="*/ 2147483647 w 144"/>
              <a:gd name="T3" fmla="*/ 2147483647 h 384"/>
              <a:gd name="T4" fmla="*/ 2147483647 w 144"/>
              <a:gd name="T5" fmla="*/ 2147483647 h 384"/>
              <a:gd name="T6" fmla="*/ 0 w 14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384">
                <a:moveTo>
                  <a:pt x="144" y="0"/>
                </a:moveTo>
                <a:lnTo>
                  <a:pt x="48" y="96"/>
                </a:lnTo>
                <a:lnTo>
                  <a:pt x="144" y="96"/>
                </a:lnTo>
                <a:lnTo>
                  <a:pt x="0" y="384"/>
                </a:ln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Freeform 7"/>
          <p:cNvSpPr>
            <a:spLocks/>
          </p:cNvSpPr>
          <p:nvPr/>
        </p:nvSpPr>
        <p:spPr bwMode="auto">
          <a:xfrm>
            <a:off x="4419600" y="3200400"/>
            <a:ext cx="228600" cy="609600"/>
          </a:xfrm>
          <a:custGeom>
            <a:avLst/>
            <a:gdLst>
              <a:gd name="T0" fmla="*/ 2147483647 w 144"/>
              <a:gd name="T1" fmla="*/ 0 h 384"/>
              <a:gd name="T2" fmla="*/ 2147483647 w 144"/>
              <a:gd name="T3" fmla="*/ 2147483647 h 384"/>
              <a:gd name="T4" fmla="*/ 2147483647 w 144"/>
              <a:gd name="T5" fmla="*/ 2147483647 h 384"/>
              <a:gd name="T6" fmla="*/ 0 w 14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384">
                <a:moveTo>
                  <a:pt x="144" y="0"/>
                </a:moveTo>
                <a:lnTo>
                  <a:pt x="48" y="96"/>
                </a:lnTo>
                <a:lnTo>
                  <a:pt x="144" y="96"/>
                </a:lnTo>
                <a:lnTo>
                  <a:pt x="0" y="384"/>
                </a:ln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Freeform 8"/>
          <p:cNvSpPr>
            <a:spLocks/>
          </p:cNvSpPr>
          <p:nvPr/>
        </p:nvSpPr>
        <p:spPr bwMode="auto">
          <a:xfrm>
            <a:off x="4800600" y="3200400"/>
            <a:ext cx="228600" cy="609600"/>
          </a:xfrm>
          <a:custGeom>
            <a:avLst/>
            <a:gdLst>
              <a:gd name="T0" fmla="*/ 2147483647 w 144"/>
              <a:gd name="T1" fmla="*/ 0 h 384"/>
              <a:gd name="T2" fmla="*/ 2147483647 w 144"/>
              <a:gd name="T3" fmla="*/ 2147483647 h 384"/>
              <a:gd name="T4" fmla="*/ 2147483647 w 144"/>
              <a:gd name="T5" fmla="*/ 2147483647 h 384"/>
              <a:gd name="T6" fmla="*/ 0 w 14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384">
                <a:moveTo>
                  <a:pt x="144" y="0"/>
                </a:moveTo>
                <a:lnTo>
                  <a:pt x="48" y="96"/>
                </a:lnTo>
                <a:lnTo>
                  <a:pt x="144" y="96"/>
                </a:lnTo>
                <a:lnTo>
                  <a:pt x="0" y="384"/>
                </a:ln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E523EF-9CF7-4863-920F-7024B5556D16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40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>Flash memory</a:t>
            </a:r>
            <a:br>
              <a:rPr lang="en-US" altLang="zh-TW" sz="4000" smtClean="0"/>
            </a:br>
            <a:endParaRPr lang="en-US" altLang="zh-TW" sz="160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533400" y="4351338"/>
            <a:ext cx="51863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tx2"/>
                </a:solidFill>
                <a:latin typeface="Times New Roman" pitchFamily="18" charset="0"/>
              </a:rPr>
              <a:t>Or SD (secure digital card)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AU" altLang="zh-TW" sz="1200">
                <a:solidFill>
                  <a:schemeClr val="tx2"/>
                </a:solidFill>
                <a:latin typeface="Times New Roman" pitchFamily="18" charset="0"/>
              </a:rPr>
              <a:t>http://videoengineer.net/images/sdc32g2.jpg</a:t>
            </a:r>
            <a:endParaRPr lang="en-US" altLang="zh-TW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95" name="AutoShape 9" descr="Image result for sd c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AutoShape 11" descr="Image result for sd car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7" name="Picture 12" descr="D:\12temp\sdc32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28838"/>
            <a:ext cx="22066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1C4BBD-3133-43EB-81D3-E098F651A1C0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4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TW" sz="3600" b="1" smtClean="0">
                <a:cs typeface="Times New Roman" pitchFamily="18" charset="0"/>
              </a:rPr>
              <a:t>Memory is like a tall building</a:t>
            </a:r>
            <a:r>
              <a:rPr lang="en-AU" altLang="zh-TW" sz="2400" b="1" smtClean="0">
                <a:cs typeface="Times New Roman" pitchFamily="18" charset="0"/>
              </a:rPr>
              <a:t/>
            </a:r>
            <a:br>
              <a:rPr lang="en-AU" altLang="zh-TW" sz="2400" b="1" smtClean="0">
                <a:cs typeface="Times New Roman" pitchFamily="18" charset="0"/>
              </a:rPr>
            </a:br>
            <a:r>
              <a:rPr lang="en-AU" altLang="zh-TW" sz="2400" b="1" smtClean="0">
                <a:cs typeface="Times New Roman" pitchFamily="18" charset="0"/>
              </a:rPr>
              <a:t>Address cannot change; content (data) can change</a:t>
            </a:r>
            <a:endParaRPr lang="en-US" altLang="zh-TW" sz="2400" b="1" smtClean="0">
              <a:cs typeface="Times New Roman" pitchFamily="18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mtClean="0"/>
              <a:t>Address content, e.g. A 32K-byte RAM</a:t>
            </a:r>
          </a:p>
          <a:p>
            <a:pPr eaLnBrk="1" hangingPunct="1"/>
            <a:endParaRPr lang="en-US" altLang="zh-TW" smtClean="0"/>
          </a:p>
        </p:txBody>
      </p:sp>
      <p:graphicFrame>
        <p:nvGraphicFramePr>
          <p:cNvPr id="36868" name="Group 4"/>
          <p:cNvGraphicFramePr>
            <a:graphicFrameLocks noGrp="1"/>
          </p:cNvGraphicFramePr>
          <p:nvPr/>
        </p:nvGraphicFramePr>
        <p:xfrm>
          <a:off x="835025" y="2332038"/>
          <a:ext cx="6172200" cy="4572000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</a:tblGrid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16-bit Address (H=Hex)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8-bit content (data)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7FFF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35H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7FFF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23H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0ACD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24H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0001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32H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0000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2BH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47" name="Picture 33" descr="towrpi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20256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8" name="Freeform 34"/>
          <p:cNvSpPr>
            <a:spLocks/>
          </p:cNvSpPr>
          <p:nvPr/>
        </p:nvSpPr>
        <p:spPr bwMode="auto">
          <a:xfrm>
            <a:off x="88900" y="1143000"/>
            <a:ext cx="749300" cy="1371600"/>
          </a:xfrm>
          <a:custGeom>
            <a:avLst/>
            <a:gdLst>
              <a:gd name="T0" fmla="*/ 2147483647 w 472"/>
              <a:gd name="T1" fmla="*/ 0 h 864"/>
              <a:gd name="T2" fmla="*/ 2147483647 w 472"/>
              <a:gd name="T3" fmla="*/ 2147483647 h 864"/>
              <a:gd name="T4" fmla="*/ 2147483647 w 472"/>
              <a:gd name="T5" fmla="*/ 2147483647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2" h="864">
                <a:moveTo>
                  <a:pt x="472" y="0"/>
                </a:moveTo>
                <a:cubicBezTo>
                  <a:pt x="276" y="168"/>
                  <a:pt x="80" y="336"/>
                  <a:pt x="40" y="480"/>
                </a:cubicBezTo>
                <a:cubicBezTo>
                  <a:pt x="0" y="624"/>
                  <a:pt x="116" y="744"/>
                  <a:pt x="232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35"/>
          <p:cNvSpPr>
            <a:spLocks/>
          </p:cNvSpPr>
          <p:nvPr/>
        </p:nvSpPr>
        <p:spPr bwMode="auto">
          <a:xfrm>
            <a:off x="6832600" y="1143000"/>
            <a:ext cx="1841500" cy="1371600"/>
          </a:xfrm>
          <a:custGeom>
            <a:avLst/>
            <a:gdLst>
              <a:gd name="T0" fmla="*/ 2147483647 w 1160"/>
              <a:gd name="T1" fmla="*/ 0 h 864"/>
              <a:gd name="T2" fmla="*/ 2147483647 w 1160"/>
              <a:gd name="T3" fmla="*/ 2147483647 h 864"/>
              <a:gd name="T4" fmla="*/ 2147483647 w 1160"/>
              <a:gd name="T5" fmla="*/ 2147483647 h 864"/>
              <a:gd name="T6" fmla="*/ 2147483647 w 1160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0" h="864">
                <a:moveTo>
                  <a:pt x="976" y="0"/>
                </a:moveTo>
                <a:cubicBezTo>
                  <a:pt x="1068" y="268"/>
                  <a:pt x="1160" y="536"/>
                  <a:pt x="1024" y="672"/>
                </a:cubicBezTo>
                <a:cubicBezTo>
                  <a:pt x="888" y="808"/>
                  <a:pt x="320" y="784"/>
                  <a:pt x="160" y="816"/>
                </a:cubicBezTo>
                <a:cubicBezTo>
                  <a:pt x="0" y="848"/>
                  <a:pt x="32" y="856"/>
                  <a:pt x="64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 smtClean="0"/>
              <a:t>VHDL8 Practical example v8a</a:t>
            </a:r>
            <a:endParaRPr lang="en-US" altLang="zh-TW" sz="1400" dirty="0" smtClean="0"/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38175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A07058-EF20-45A6-8B85-FBF4A0CA3DB1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40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a computer works?</a:t>
            </a:r>
            <a:endParaRPr lang="en-US" altLang="en-US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448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Program is in memory</a:t>
            </a:r>
            <a:endParaRPr lang="en-US" altLang="en-US" sz="2800" smtClean="0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828800" y="2590800"/>
            <a:ext cx="1371600" cy="257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/>
              <a:t>CPU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/>
              <a:t>program counter (16 bit) [PC]:</a:t>
            </a:r>
            <a:endParaRPr kumimoji="0" lang="en-US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/>
              <a:t>Keeps track of program location </a:t>
            </a:r>
            <a:endParaRPr kumimoji="0" lang="en-US" altLang="en-US" sz="180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ph sz="half" idx="2"/>
          </p:nvPr>
        </p:nvGraphicFramePr>
        <p:xfrm>
          <a:off x="4800600" y="1404938"/>
          <a:ext cx="4038600" cy="5426076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13717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16-bit Address (H=Hex)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8-bit content (data)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18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7FFF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35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7FFF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23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0ACD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24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0001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32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0000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2B (goto0ACD)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2" name="Freeform 34"/>
          <p:cNvSpPr>
            <a:spLocks/>
          </p:cNvSpPr>
          <p:nvPr/>
        </p:nvSpPr>
        <p:spPr bwMode="auto">
          <a:xfrm>
            <a:off x="3886200" y="4648200"/>
            <a:ext cx="685800" cy="1447800"/>
          </a:xfrm>
          <a:custGeom>
            <a:avLst/>
            <a:gdLst>
              <a:gd name="T0" fmla="*/ 2147483647 w 432"/>
              <a:gd name="T1" fmla="*/ 2147483647 h 912"/>
              <a:gd name="T2" fmla="*/ 2147483647 w 432"/>
              <a:gd name="T3" fmla="*/ 2147483647 h 912"/>
              <a:gd name="T4" fmla="*/ 2147483647 w 432"/>
              <a:gd name="T5" fmla="*/ 2147483647 h 912"/>
              <a:gd name="T6" fmla="*/ 2147483647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912">
                <a:moveTo>
                  <a:pt x="432" y="912"/>
                </a:moveTo>
                <a:cubicBezTo>
                  <a:pt x="264" y="788"/>
                  <a:pt x="96" y="664"/>
                  <a:pt x="48" y="528"/>
                </a:cubicBezTo>
                <a:cubicBezTo>
                  <a:pt x="0" y="392"/>
                  <a:pt x="80" y="184"/>
                  <a:pt x="144" y="96"/>
                </a:cubicBezTo>
                <a:cubicBezTo>
                  <a:pt x="208" y="8"/>
                  <a:pt x="320" y="4"/>
                  <a:pt x="4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Freeform 35"/>
          <p:cNvSpPr>
            <a:spLocks/>
          </p:cNvSpPr>
          <p:nvPr/>
        </p:nvSpPr>
        <p:spPr bwMode="auto">
          <a:xfrm>
            <a:off x="4191000" y="3657600"/>
            <a:ext cx="469900" cy="533400"/>
          </a:xfrm>
          <a:custGeom>
            <a:avLst/>
            <a:gdLst>
              <a:gd name="T0" fmla="*/ 2147483647 w 296"/>
              <a:gd name="T1" fmla="*/ 2147483647 h 336"/>
              <a:gd name="T2" fmla="*/ 2147483647 w 296"/>
              <a:gd name="T3" fmla="*/ 2147483647 h 336"/>
              <a:gd name="T4" fmla="*/ 2147483647 w 296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336">
                <a:moveTo>
                  <a:pt x="296" y="336"/>
                </a:moveTo>
                <a:cubicBezTo>
                  <a:pt x="156" y="292"/>
                  <a:pt x="16" y="248"/>
                  <a:pt x="8" y="192"/>
                </a:cubicBezTo>
                <a:cubicBezTo>
                  <a:pt x="0" y="136"/>
                  <a:pt x="124" y="68"/>
                  <a:pt x="2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Freeform 36"/>
          <p:cNvSpPr>
            <a:spLocks/>
          </p:cNvSpPr>
          <p:nvPr/>
        </p:nvSpPr>
        <p:spPr bwMode="auto">
          <a:xfrm>
            <a:off x="2514600" y="5257800"/>
            <a:ext cx="2057400" cy="1092200"/>
          </a:xfrm>
          <a:custGeom>
            <a:avLst/>
            <a:gdLst>
              <a:gd name="T0" fmla="*/ 0 w 1296"/>
              <a:gd name="T1" fmla="*/ 0 h 688"/>
              <a:gd name="T2" fmla="*/ 2147483647 w 1296"/>
              <a:gd name="T3" fmla="*/ 2147483647 h 688"/>
              <a:gd name="T4" fmla="*/ 2147483647 w 1296"/>
              <a:gd name="T5" fmla="*/ 2147483647 h 6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688">
                <a:moveTo>
                  <a:pt x="0" y="0"/>
                </a:moveTo>
                <a:cubicBezTo>
                  <a:pt x="180" y="232"/>
                  <a:pt x="360" y="464"/>
                  <a:pt x="576" y="576"/>
                </a:cubicBezTo>
                <a:cubicBezTo>
                  <a:pt x="792" y="688"/>
                  <a:pt x="1044" y="680"/>
                  <a:pt x="1296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Text Box 37"/>
          <p:cNvSpPr txBox="1">
            <a:spLocks noChangeArrowheads="1"/>
          </p:cNvSpPr>
          <p:nvPr/>
        </p:nvSpPr>
        <p:spPr bwMode="auto">
          <a:xfrm>
            <a:off x="822325" y="5294313"/>
            <a:ext cx="167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/>
              <a:t>After power up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/>
              <a:t>PC=0000H</a:t>
            </a:r>
            <a:endParaRPr kumimoji="0" lang="en-US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2463" y="6364288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3A45BC-9F81-4F9F-81E6-E1C618EE145E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40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zh-TW" b="1" smtClean="0">
                <a:cs typeface="Times New Roman" pitchFamily="18" charset="0"/>
              </a:rPr>
              <a:t>A simple program in memory</a:t>
            </a:r>
            <a:endParaRPr lang="en-US" altLang="zh-TW" sz="3200" b="1" smtClean="0">
              <a:cs typeface="Times New Roman" pitchFamily="18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After power up, first instruction is in 0000H</a:t>
            </a:r>
          </a:p>
          <a:p>
            <a:pPr eaLnBrk="1" hangingPunct="1"/>
            <a:r>
              <a:rPr lang="en-US" altLang="zh-TW" sz="2800" smtClean="0"/>
              <a:t>An example</a:t>
            </a: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609600" y="1417638"/>
          <a:ext cx="6934200" cy="4937212"/>
        </p:xfrm>
        <a:graphic>
          <a:graphicData uri="http://schemas.openxmlformats.org/drawingml/2006/table">
            <a:tbl>
              <a:tblPr/>
              <a:tblGrid>
                <a:gridCol w="2311400"/>
                <a:gridCol w="1955800"/>
                <a:gridCol w="2667000"/>
              </a:tblGrid>
              <a:tr h="13106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Address (H=Hex)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8-bit machine code instructions (Hex)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8-bit content (data)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18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0AC3 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25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Instruction j+3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0AC2 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72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Instruction j+2 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0AC1 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3B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Instruction j+1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0AC0 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24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Instruction j 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0001 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xx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Instruction 2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0000 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2B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Instruction 1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4" name="Text Box 42"/>
          <p:cNvSpPr txBox="1">
            <a:spLocks noChangeArrowheads="1"/>
          </p:cNvSpPr>
          <p:nvPr/>
        </p:nvSpPr>
        <p:spPr bwMode="auto">
          <a:xfrm>
            <a:off x="7543800" y="1828800"/>
            <a:ext cx="1143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/>
              <a:t>Register A</a:t>
            </a:r>
            <a:endParaRPr kumimoji="0" lang="en-US" altLang="en-US" sz="1800"/>
          </a:p>
        </p:txBody>
      </p:sp>
      <p:sp>
        <p:nvSpPr>
          <p:cNvPr id="15405" name="Freeform 43"/>
          <p:cNvSpPr>
            <a:spLocks/>
          </p:cNvSpPr>
          <p:nvPr/>
        </p:nvSpPr>
        <p:spPr bwMode="auto">
          <a:xfrm>
            <a:off x="7239000" y="1143000"/>
            <a:ext cx="1676400" cy="5029200"/>
          </a:xfrm>
          <a:custGeom>
            <a:avLst/>
            <a:gdLst>
              <a:gd name="T0" fmla="*/ 2147483647 w 1056"/>
              <a:gd name="T1" fmla="*/ 0 h 2880"/>
              <a:gd name="T2" fmla="*/ 2147483647 w 1056"/>
              <a:gd name="T3" fmla="*/ 2147483647 h 2880"/>
              <a:gd name="T4" fmla="*/ 0 w 1056"/>
              <a:gd name="T5" fmla="*/ 2147483647 h 28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6" h="2880">
                <a:moveTo>
                  <a:pt x="576" y="0"/>
                </a:moveTo>
                <a:cubicBezTo>
                  <a:pt x="816" y="888"/>
                  <a:pt x="1056" y="1776"/>
                  <a:pt x="960" y="2256"/>
                </a:cubicBezTo>
                <a:cubicBezTo>
                  <a:pt x="864" y="2736"/>
                  <a:pt x="432" y="2808"/>
                  <a:pt x="0" y="28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4"/>
          <p:cNvSpPr>
            <a:spLocks noChangeShapeType="1"/>
          </p:cNvSpPr>
          <p:nvPr/>
        </p:nvSpPr>
        <p:spPr bwMode="auto">
          <a:xfrm flipV="1">
            <a:off x="7696200" y="3429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90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BAFDAC-C568-477C-8BE9-7669827DE453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zh-TW" sz="4000" b="1" smtClean="0">
                <a:cs typeface="Times New Roman" pitchFamily="18" charset="0"/>
              </a:rPr>
              <a:t>Program to find 2+3=?</a:t>
            </a:r>
            <a:endParaRPr lang="en-US" altLang="zh-TW" sz="2800" b="1" smtClean="0">
              <a:cs typeface="Times New Roman" pitchFamily="18" charset="0"/>
            </a:endParaRPr>
          </a:p>
        </p:txBody>
      </p:sp>
      <p:graphicFrame>
        <p:nvGraphicFramePr>
          <p:cNvPr id="39974" name="Group 38"/>
          <p:cNvGraphicFramePr>
            <a:graphicFrameLocks noGrp="1"/>
          </p:cNvGraphicFramePr>
          <p:nvPr/>
        </p:nvGraphicFramePr>
        <p:xfrm>
          <a:off x="533400" y="838200"/>
          <a:ext cx="7467600" cy="5602294"/>
        </p:xfrm>
        <a:graphic>
          <a:graphicData uri="http://schemas.openxmlformats.org/drawingml/2006/table">
            <a:tbl>
              <a:tblPr/>
              <a:tblGrid>
                <a:gridCol w="1600200"/>
                <a:gridCol w="5867400"/>
              </a:tblGrid>
              <a:tr h="10302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Address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(H=Hex)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8-bit content (data)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18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0AC3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Send content of 0AC2 to output port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0AC2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(so this is the answer for 2+3 =5)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0AC1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Add 2 to </a:t>
                      </a:r>
                      <a:r>
                        <a:rPr kumimoji="1" lang="en-US" altLang="zh-TW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Reg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 .A and save in next location 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0AC0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Save 3 into Reg. 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0001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0000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Goto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 address 0AC0 H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1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8077200" y="5334000"/>
            <a:ext cx="990600" cy="506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 </a:t>
            </a:r>
          </a:p>
        </p:txBody>
      </p:sp>
      <p:sp>
        <p:nvSpPr>
          <p:cNvPr id="16422" name="Text Box 36"/>
          <p:cNvSpPr txBox="1">
            <a:spLocks noChangeArrowheads="1"/>
          </p:cNvSpPr>
          <p:nvPr/>
        </p:nvSpPr>
        <p:spPr bwMode="auto">
          <a:xfrm>
            <a:off x="8077200" y="1676400"/>
            <a:ext cx="1066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/>
              <a:t>Register A</a:t>
            </a:r>
            <a:endParaRPr kumimoji="0"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A5B1F6-2D2F-4812-A2AA-E5C6775B89E6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4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TW" sz="2800" b="1" smtClean="0">
                <a:cs typeface="Times New Roman" pitchFamily="18" charset="0"/>
              </a:rPr>
              <a:t>CPU and Static memory (SRAM) interface </a:t>
            </a:r>
            <a:br>
              <a:rPr lang="en-AU" altLang="zh-TW" sz="2800" b="1" smtClean="0">
                <a:cs typeface="Times New Roman" pitchFamily="18" charset="0"/>
              </a:rPr>
            </a:br>
            <a:r>
              <a:rPr lang="en-AU" altLang="zh-TW" sz="2800" b="1" smtClean="0">
                <a:cs typeface="Times New Roman" pitchFamily="18" charset="0"/>
              </a:rPr>
              <a:t>Exercise: show the address space of the CPU and memory</a:t>
            </a:r>
            <a:endParaRPr lang="en-US" altLang="zh-TW" sz="2800" b="1" smtClean="0">
              <a:cs typeface="Times New Roman" pitchFamily="18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grpSp>
        <p:nvGrpSpPr>
          <p:cNvPr id="17414" name="Group 10"/>
          <p:cNvGrpSpPr>
            <a:grpSpLocks/>
          </p:cNvGrpSpPr>
          <p:nvPr/>
        </p:nvGrpSpPr>
        <p:grpSpPr bwMode="auto">
          <a:xfrm>
            <a:off x="685800" y="1589088"/>
            <a:ext cx="6858000" cy="4827587"/>
            <a:chOff x="432" y="1001"/>
            <a:chExt cx="4320" cy="3041"/>
          </a:xfrm>
        </p:grpSpPr>
        <p:pic>
          <p:nvPicPr>
            <p:cNvPr id="17415" name="Picture 4" descr="sramcp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01"/>
              <a:ext cx="4320" cy="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9"/>
            <p:cNvSpPr txBox="1">
              <a:spLocks noChangeArrowheads="1"/>
            </p:cNvSpPr>
            <p:nvPr/>
          </p:nvSpPr>
          <p:spPr bwMode="auto">
            <a:xfrm>
              <a:off x="816" y="3600"/>
              <a:ext cx="37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latin typeface="Times New Roman" pitchFamily="18" charset="0"/>
                </a:rPr>
                <a:t>Data bus is bi-directional DIN,DOUT are using the same bus (D0-D7)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EBA7CF-578E-48E0-98E3-6BBE023C5539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Exercises 8.1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A) What is the address space for  an address bus of 24 bits?</a:t>
            </a:r>
          </a:p>
          <a:p>
            <a:pPr eaLnBrk="1" hangingPunct="1"/>
            <a:r>
              <a:rPr lang="en-US" altLang="zh-TW" smtClean="0"/>
              <a:t>B) How many address bits are required for a space of 4G bytes?</a:t>
            </a:r>
          </a:p>
          <a:p>
            <a:pPr eaLnBrk="1" hangingPunct="1"/>
            <a:r>
              <a:rPr lang="en-US" altLang="zh-TW" smtClean="0"/>
              <a:t>C) Why do most computers use  8-bit as the bit length of  an address?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5A0022-8511-4771-A0F7-224553CCFB3A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40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Memory read/write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Timing diagrams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524000" y="4953000"/>
            <a:ext cx="548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http://www.alliancememory.com/pdf/AS6C62256.pdf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Lab5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000" dirty="0"/>
              <a:t>In this exercise, you are required to display a hexadecimal number (XY) of two digits. Digit X on the left is to be controlled by input switch [3:0], and digit Y on the right is to be controlled by input switch [7:4].</a:t>
            </a:r>
          </a:p>
          <a:p>
            <a:r>
              <a:rPr lang="en-US" sz="2000" dirty="0"/>
              <a:t> To display the digits and save power, we have to switch between the two digitals using the digital selection signal (</a:t>
            </a:r>
            <a:r>
              <a:rPr lang="en-US" sz="2000" dirty="0" err="1"/>
              <a:t>ssdcat</a:t>
            </a:r>
            <a:r>
              <a:rPr lang="en-US" sz="2000" dirty="0"/>
              <a:t>) at a rate around 500kHz.</a:t>
            </a:r>
          </a:p>
          <a:p>
            <a:pPr lvl="0"/>
            <a:r>
              <a:rPr lang="en-US" sz="2000" dirty="0" smtClean="0"/>
              <a:t>Task1</a:t>
            </a:r>
            <a:r>
              <a:rPr lang="en-US" sz="2000" dirty="0"/>
              <a:t>: Implement the above requirement to display the hexadecimal number XY.</a:t>
            </a:r>
          </a:p>
          <a:p>
            <a:pPr lvl="0"/>
            <a:r>
              <a:rPr lang="en-US" sz="2000" dirty="0"/>
              <a:t>Task2: In addition to task1, add an input button to the system, after the button is pressed, the two digits will count from the number (XY) you entered to FF(hex) at a rate of one number per second. When the display reaches FF(hex), it will repeat counting from XY to FF again, and so on.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56" y="5172705"/>
            <a:ext cx="2238375" cy="168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763696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https://www.beyond-circuits.com/wordpress/tutorial/tutorial4</a:t>
            </a:r>
            <a:r>
              <a:rPr lang="en-US" dirty="0"/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3943" y="517270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Digits  X     Y </a:t>
            </a:r>
          </a:p>
        </p:txBody>
      </p:sp>
    </p:spTree>
    <p:extLst>
      <p:ext uri="{BB962C8B-B14F-4D97-AF65-F5344CB8AC3E}">
        <p14:creationId xmlns:p14="http://schemas.microsoft.com/office/powerpoint/2010/main" val="3135154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 descr="D:\11tem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0"/>
            <a:ext cx="32146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pPr algn="l"/>
            <a:r>
              <a:rPr lang="en-US" altLang="en-US" sz="2800" smtClean="0"/>
              <a:t>A read cycle </a:t>
            </a:r>
            <a:r>
              <a:rPr lang="en-US" altLang="en-US" sz="2800" i="1" smtClean="0"/>
              <a:t>t</a:t>
            </a:r>
            <a:r>
              <a:rPr lang="en-US" altLang="en-US" sz="2800" i="1" baseline="-25000" smtClean="0"/>
              <a:t>RC</a:t>
            </a:r>
            <a:r>
              <a:rPr lang="en-US" altLang="en-US" sz="2800" i="1" smtClean="0"/>
              <a:t>, from SRAM memory to CPU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0" y="1301750"/>
            <a:ext cx="3352800" cy="4525963"/>
          </a:xfrm>
        </p:spPr>
        <p:txBody>
          <a:bodyPr/>
          <a:lstStyle/>
          <a:p>
            <a:r>
              <a:rPr lang="en-US" altLang="zh-TW" sz="2400" smtClean="0"/>
              <a:t>Procedure: </a:t>
            </a:r>
          </a:p>
          <a:p>
            <a:pPr lvl="1"/>
            <a:r>
              <a:rPr lang="en-US" altLang="zh-TW" sz="2000" smtClean="0"/>
              <a:t>T0: setup address,</a:t>
            </a:r>
          </a:p>
          <a:p>
            <a:pPr lvl="1"/>
            <a:r>
              <a:rPr lang="en-US" altLang="zh-TW" sz="2000" smtClean="0"/>
              <a:t>T1: pull down /CE, </a:t>
            </a:r>
          </a:p>
          <a:p>
            <a:pPr lvl="1"/>
            <a:r>
              <a:rPr lang="en-US" altLang="zh-TW" sz="2000" smtClean="0"/>
              <a:t>T2: pull down /OE, </a:t>
            </a:r>
          </a:p>
          <a:p>
            <a:pPr lvl="1"/>
            <a:r>
              <a:rPr lang="en-US" altLang="zh-TW" sz="2000" smtClean="0"/>
              <a:t>T3: Dout data start to come out of memory, must be valid at T4</a:t>
            </a:r>
          </a:p>
          <a:p>
            <a:pPr lvl="1"/>
            <a:r>
              <a:rPr lang="en-US" altLang="zh-TW" sz="2000" smtClean="0"/>
              <a:t>T4: Pull up /CE</a:t>
            </a:r>
          </a:p>
          <a:p>
            <a:pPr lvl="1"/>
            <a:r>
              <a:rPr lang="en-US" altLang="zh-TW" sz="2000" smtClean="0"/>
              <a:t>T5: pull up /OE</a:t>
            </a:r>
          </a:p>
          <a:p>
            <a:endParaRPr lang="en-US" altLang="zh-TW" sz="1800" smtClean="0"/>
          </a:p>
          <a:p>
            <a:pPr lvl="1"/>
            <a:endParaRPr lang="en-US" altLang="zh-TW" sz="1200" smtClean="0"/>
          </a:p>
          <a:p>
            <a:endParaRPr lang="en-US" altLang="en-US" sz="1800" smtClean="0"/>
          </a:p>
        </p:txBody>
      </p:sp>
      <p:sp>
        <p:nvSpPr>
          <p:cNvPr id="2048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72200" y="641350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04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1625" y="623887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B8DEB5-8D2B-4EFA-8C9D-E3BABABD5A5C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400" smtClean="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57150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4305300" y="5727700"/>
            <a:ext cx="3810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itchFamily="18" charset="0"/>
              </a:rPr>
              <a:t>T0  T1  T2        T3         T4 T5</a:t>
            </a:r>
          </a:p>
        </p:txBody>
      </p:sp>
      <p:cxnSp>
        <p:nvCxnSpPr>
          <p:cNvPr id="20489" name="Straight Connector 8"/>
          <p:cNvCxnSpPr>
            <a:cxnSpLocks noChangeShapeType="1"/>
          </p:cNvCxnSpPr>
          <p:nvPr/>
        </p:nvCxnSpPr>
        <p:spPr bwMode="auto">
          <a:xfrm flipV="1">
            <a:off x="4503738" y="3429000"/>
            <a:ext cx="0" cy="23431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0" name="Straight Connector 9"/>
          <p:cNvCxnSpPr>
            <a:cxnSpLocks noChangeShapeType="1"/>
          </p:cNvCxnSpPr>
          <p:nvPr/>
        </p:nvCxnSpPr>
        <p:spPr bwMode="auto">
          <a:xfrm flipV="1">
            <a:off x="4800600" y="4600575"/>
            <a:ext cx="0" cy="11382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1" name="Straight Connector 12"/>
          <p:cNvCxnSpPr>
            <a:cxnSpLocks noChangeShapeType="1"/>
          </p:cNvCxnSpPr>
          <p:nvPr/>
        </p:nvCxnSpPr>
        <p:spPr bwMode="auto">
          <a:xfrm flipV="1">
            <a:off x="5181600" y="4600575"/>
            <a:ext cx="0" cy="11271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2" name="Straight Connector 14"/>
          <p:cNvCxnSpPr>
            <a:cxnSpLocks noChangeShapeType="1"/>
          </p:cNvCxnSpPr>
          <p:nvPr/>
        </p:nvCxnSpPr>
        <p:spPr bwMode="auto">
          <a:xfrm flipV="1">
            <a:off x="6019800" y="5006975"/>
            <a:ext cx="0" cy="7318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3" name="Straight Connector 16"/>
          <p:cNvCxnSpPr>
            <a:cxnSpLocks noChangeShapeType="1"/>
          </p:cNvCxnSpPr>
          <p:nvPr/>
        </p:nvCxnSpPr>
        <p:spPr bwMode="auto">
          <a:xfrm flipV="1">
            <a:off x="6781800" y="4600575"/>
            <a:ext cx="0" cy="10906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4" name="Straight Connector 18"/>
          <p:cNvCxnSpPr>
            <a:cxnSpLocks noChangeShapeType="1"/>
          </p:cNvCxnSpPr>
          <p:nvPr/>
        </p:nvCxnSpPr>
        <p:spPr bwMode="auto">
          <a:xfrm flipV="1">
            <a:off x="6972300" y="4495800"/>
            <a:ext cx="0" cy="11969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5" name="TextBox 30"/>
          <p:cNvSpPr txBox="1">
            <a:spLocks noChangeArrowheads="1"/>
          </p:cNvSpPr>
          <p:nvPr/>
        </p:nvSpPr>
        <p:spPr bwMode="auto">
          <a:xfrm>
            <a:off x="1981200" y="4800600"/>
            <a:ext cx="2209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All signals are coming out of </a:t>
            </a:r>
            <a:r>
              <a:rPr lang="en-US" altLang="en-US" sz="1800" dirty="0" smtClean="0"/>
              <a:t>CPU </a:t>
            </a:r>
            <a:r>
              <a:rPr lang="en-US" altLang="en-US" sz="1800" dirty="0"/>
              <a:t>except </a:t>
            </a:r>
            <a:r>
              <a:rPr lang="en-US" altLang="en-US" sz="1800" dirty="0" err="1"/>
              <a:t>Dout</a:t>
            </a:r>
            <a:r>
              <a:rPr lang="en-US" altLang="en-US" sz="1800" dirty="0"/>
              <a:t> is from memory to CPU</a:t>
            </a:r>
          </a:p>
        </p:txBody>
      </p:sp>
      <p:sp>
        <p:nvSpPr>
          <p:cNvPr id="20496" name="TextBox 31"/>
          <p:cNvSpPr txBox="1">
            <a:spLocks noChangeArrowheads="1"/>
          </p:cNvSpPr>
          <p:nvPr/>
        </p:nvSpPr>
        <p:spPr bwMode="auto">
          <a:xfrm>
            <a:off x="228600" y="5772150"/>
            <a:ext cx="5562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/>
              <a:t>Note: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TW" sz="1600"/>
              <a:t>T2 can happen at the same time as T1 but not before.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TW" sz="1600"/>
              <a:t>T5 can happen at the same time as T4 but not before.</a:t>
            </a:r>
            <a:endParaRPr lang="en-US" altLang="zh-TW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0497" name="Straight Arrow Connector 33"/>
          <p:cNvCxnSpPr>
            <a:cxnSpLocks noChangeShapeType="1"/>
          </p:cNvCxnSpPr>
          <p:nvPr/>
        </p:nvCxnSpPr>
        <p:spPr bwMode="auto">
          <a:xfrm flipH="1">
            <a:off x="6781800" y="1828800"/>
            <a:ext cx="49847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8" name="TextBox 34"/>
          <p:cNvSpPr txBox="1">
            <a:spLocks noChangeArrowheads="1"/>
          </p:cNvSpPr>
          <p:nvPr/>
        </p:nvSpPr>
        <p:spPr bwMode="auto">
          <a:xfrm>
            <a:off x="7280275" y="15240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For reading</a:t>
            </a:r>
          </a:p>
        </p:txBody>
      </p:sp>
      <p:sp>
        <p:nvSpPr>
          <p:cNvPr id="20499" name="Rectangle 36"/>
          <p:cNvSpPr>
            <a:spLocks noChangeArrowheads="1"/>
          </p:cNvSpPr>
          <p:nvPr/>
        </p:nvSpPr>
        <p:spPr bwMode="auto">
          <a:xfrm>
            <a:off x="5026025" y="271938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(minimum  55ns) </a:t>
            </a:r>
            <a:endParaRPr lang="en-US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3" descr="D:\11tem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61913"/>
            <a:ext cx="32146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pPr algn="l"/>
            <a:r>
              <a:rPr lang="en-US" altLang="en-US" sz="2800" smtClean="0"/>
              <a:t>A write cycle </a:t>
            </a:r>
            <a:r>
              <a:rPr lang="en-US" altLang="en-US" sz="2800" i="1" smtClean="0"/>
              <a:t>t</a:t>
            </a:r>
            <a:r>
              <a:rPr lang="en-US" altLang="en-US" sz="2800" i="1" baseline="-25000" smtClean="0"/>
              <a:t>WC,</a:t>
            </a:r>
            <a:r>
              <a:rPr lang="en-US" altLang="en-US" sz="2800" i="1" smtClean="0"/>
              <a:t>, from CPU to SRAM memory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0" y="1301750"/>
            <a:ext cx="3352800" cy="4525963"/>
          </a:xfrm>
        </p:spPr>
        <p:txBody>
          <a:bodyPr/>
          <a:lstStyle/>
          <a:p>
            <a:r>
              <a:rPr lang="en-US" altLang="zh-TW" sz="2400" smtClean="0"/>
              <a:t>Procedure: </a:t>
            </a:r>
          </a:p>
          <a:p>
            <a:pPr lvl="1"/>
            <a:r>
              <a:rPr lang="en-US" altLang="zh-TW" sz="2000" smtClean="0"/>
              <a:t>T0: setup address,</a:t>
            </a:r>
          </a:p>
          <a:p>
            <a:pPr lvl="1"/>
            <a:r>
              <a:rPr lang="en-US" altLang="zh-TW" sz="2000" smtClean="0"/>
              <a:t>T1: pull down /WE, </a:t>
            </a:r>
          </a:p>
          <a:p>
            <a:pPr lvl="1"/>
            <a:r>
              <a:rPr lang="en-US" altLang="zh-TW" sz="2000" smtClean="0"/>
              <a:t>T2: pull down /CE</a:t>
            </a:r>
          </a:p>
          <a:p>
            <a:pPr lvl="1"/>
            <a:r>
              <a:rPr lang="en-US" altLang="zh-TW" sz="2000" smtClean="0"/>
              <a:t>T3: Din data start to come out of CPU, must be valid at T4</a:t>
            </a:r>
          </a:p>
          <a:p>
            <a:pPr lvl="1"/>
            <a:r>
              <a:rPr lang="en-US" altLang="zh-TW" sz="2000" smtClean="0"/>
              <a:t>T4: Pull up /CE and /OE at the same time</a:t>
            </a:r>
          </a:p>
          <a:p>
            <a:pPr lvl="1"/>
            <a:endParaRPr lang="en-US" altLang="zh-TW" sz="1200" smtClean="0"/>
          </a:p>
          <a:p>
            <a:endParaRPr lang="en-US" altLang="en-US" sz="1800" smtClean="0"/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4613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1625" y="623887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73FA6F-EFA5-4F4E-804C-3A527A7D55B8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400" smtClean="0"/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648200" y="6029325"/>
            <a:ext cx="3810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itchFamily="18" charset="0"/>
              </a:rPr>
              <a:t>T0 T1 T2                  T3       T4       </a:t>
            </a:r>
          </a:p>
        </p:txBody>
      </p:sp>
      <p:cxnSp>
        <p:nvCxnSpPr>
          <p:cNvPr id="21512" name="Straight Connector 16"/>
          <p:cNvCxnSpPr>
            <a:cxnSpLocks noChangeShapeType="1"/>
          </p:cNvCxnSpPr>
          <p:nvPr/>
        </p:nvCxnSpPr>
        <p:spPr bwMode="auto">
          <a:xfrm flipV="1">
            <a:off x="6781800" y="5367338"/>
            <a:ext cx="0" cy="6619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3" name="Straight Connector 18"/>
          <p:cNvCxnSpPr>
            <a:cxnSpLocks noChangeShapeType="1"/>
          </p:cNvCxnSpPr>
          <p:nvPr/>
        </p:nvCxnSpPr>
        <p:spPr bwMode="auto">
          <a:xfrm flipV="1">
            <a:off x="7459663" y="5316538"/>
            <a:ext cx="0" cy="660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6934200" y="1981200"/>
            <a:ext cx="2057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Times New Roman" pitchFamily="18" charset="0"/>
              </a:rPr>
              <a:t>Data bus is bi-directional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Times New Roman" pitchFamily="18" charset="0"/>
              </a:rPr>
              <a:t>DIN,DOUT are using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Times New Roman" pitchFamily="18" charset="0"/>
              </a:rPr>
              <a:t>same bus (D0-D7) </a:t>
            </a:r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486400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516" name="Straight Connector 8"/>
          <p:cNvCxnSpPr>
            <a:cxnSpLocks noChangeShapeType="1"/>
          </p:cNvCxnSpPr>
          <p:nvPr/>
        </p:nvCxnSpPr>
        <p:spPr bwMode="auto">
          <a:xfrm flipV="1">
            <a:off x="4876800" y="3644900"/>
            <a:ext cx="0" cy="24130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7" name="Straight Connector 9"/>
          <p:cNvCxnSpPr>
            <a:cxnSpLocks noChangeShapeType="1"/>
          </p:cNvCxnSpPr>
          <p:nvPr/>
        </p:nvCxnSpPr>
        <p:spPr bwMode="auto">
          <a:xfrm flipV="1">
            <a:off x="5097463" y="4365625"/>
            <a:ext cx="0" cy="16462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Straight Connector 12"/>
          <p:cNvCxnSpPr>
            <a:cxnSpLocks noChangeShapeType="1"/>
          </p:cNvCxnSpPr>
          <p:nvPr/>
        </p:nvCxnSpPr>
        <p:spPr bwMode="auto">
          <a:xfrm flipV="1">
            <a:off x="5486400" y="3810000"/>
            <a:ext cx="0" cy="220186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9" name="Text Box 13"/>
          <p:cNvSpPr txBox="1">
            <a:spLocks noChangeArrowheads="1"/>
          </p:cNvSpPr>
          <p:nvPr/>
        </p:nvSpPr>
        <p:spPr bwMode="auto">
          <a:xfrm>
            <a:off x="6577013" y="1711325"/>
            <a:ext cx="2057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Times New Roman" pitchFamily="18" charset="0"/>
              </a:rPr>
              <a:t>Data bus is bi-directional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Times New Roman" pitchFamily="18" charset="0"/>
              </a:rPr>
              <a:t>DIN,DOUT are using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Times New Roman" pitchFamily="18" charset="0"/>
              </a:rPr>
              <a:t>same bus (D0-D7) 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1371600" y="5029200"/>
            <a:ext cx="1828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All signals coming out of 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Dout is at high impedance all the time</a:t>
            </a:r>
          </a:p>
        </p:txBody>
      </p: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6705600" y="1527175"/>
            <a:ext cx="126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For writing</a:t>
            </a:r>
          </a:p>
        </p:txBody>
      </p:sp>
      <p:cxnSp>
        <p:nvCxnSpPr>
          <p:cNvPr id="21522" name="Straight Arrow Connector 26"/>
          <p:cNvCxnSpPr>
            <a:cxnSpLocks noChangeShapeType="1"/>
          </p:cNvCxnSpPr>
          <p:nvPr/>
        </p:nvCxnSpPr>
        <p:spPr bwMode="auto">
          <a:xfrm>
            <a:off x="7967663" y="1711325"/>
            <a:ext cx="4159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3" name="Rectangle 30"/>
          <p:cNvSpPr>
            <a:spLocks noChangeArrowheads="1"/>
          </p:cNvSpPr>
          <p:nvPr/>
        </p:nvSpPr>
        <p:spPr bwMode="auto">
          <a:xfrm>
            <a:off x="5561013" y="2667000"/>
            <a:ext cx="203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(minimum  55ns) </a:t>
            </a:r>
            <a:endParaRPr lang="en-US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614B9B-00C8-4BEF-9379-D6E7FCA2CE9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40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Exercises 8.2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zh-TW" i="1" smtClean="0"/>
              <a:t>(A): Redesign the CPU/SRAM interfaces circuit in figure 1 so that the address-range is 8000-FFFFH instead of 0000-7FFFH.</a:t>
            </a:r>
          </a:p>
        </p:txBody>
      </p:sp>
      <p:pic>
        <p:nvPicPr>
          <p:cNvPr id="22534" name="Picture 11" descr="D:\11temp\New 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489325"/>
            <a:ext cx="46609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A39491-E5A2-49DB-9CB4-7E559621B03F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Exercises 8.2B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zh-TW" i="1" smtClean="0"/>
              <a:t>(B): Redesign the CPU/SRAM interface circuit in figure 1 to add another SRAM to make the system occupies the whole 0000-FFFFH address-range.</a:t>
            </a:r>
          </a:p>
          <a:p>
            <a:pPr eaLnBrk="1" hangingPunct="1">
              <a:buFontTx/>
              <a:buNone/>
            </a:pPr>
            <a:endParaRPr lang="en-US" altLang="zh-TW" i="1" smtClean="0"/>
          </a:p>
        </p:txBody>
      </p:sp>
      <p:pic>
        <p:nvPicPr>
          <p:cNvPr id="23558" name="Picture 11" descr="D:\11temp\New 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0138"/>
            <a:ext cx="43449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19D04D-C41A-4C37-A579-CDA7880D446E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40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to read timing diagrams ?</a:t>
            </a:r>
            <a:br>
              <a:rPr lang="en-US" altLang="zh-TW" smtClean="0"/>
            </a:br>
            <a:r>
              <a:rPr lang="en-US" altLang="zh-TW" smtClean="0"/>
              <a:t>part1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Valid bus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High-to-low, low-to-high uncertain regions</a:t>
            </a:r>
          </a:p>
          <a:p>
            <a:pPr eaLnBrk="1" hangingPunct="1"/>
            <a:endParaRPr lang="en-US" altLang="zh-TW" smtClean="0"/>
          </a:p>
        </p:txBody>
      </p:sp>
      <p:pic>
        <p:nvPicPr>
          <p:cNvPr id="2458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76688"/>
            <a:ext cx="409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057400"/>
            <a:ext cx="34607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56218B-BF63-4ACA-A3AE-2A788EBD5036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400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to read timing diagrams? part2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Float (High-Z) to uncertain then valid</a:t>
            </a:r>
          </a:p>
        </p:txBody>
      </p:sp>
      <p:grpSp>
        <p:nvGrpSpPr>
          <p:cNvPr id="25606" name="Group 4"/>
          <p:cNvGrpSpPr>
            <a:grpSpLocks/>
          </p:cNvGrpSpPr>
          <p:nvPr/>
        </p:nvGrpSpPr>
        <p:grpSpPr bwMode="auto">
          <a:xfrm>
            <a:off x="2590800" y="2819400"/>
            <a:ext cx="3733800" cy="1371600"/>
            <a:chOff x="4320" y="6300"/>
            <a:chExt cx="4572" cy="1080"/>
          </a:xfrm>
        </p:grpSpPr>
        <p:pic>
          <p:nvPicPr>
            <p:cNvPr id="2560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6840"/>
              <a:ext cx="4572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5580" y="6300"/>
              <a:ext cx="280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latin typeface="Times New Roman" pitchFamily="18" charset="0"/>
                </a:rPr>
                <a:t>T0        T1                        T2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9AD1E1-3D9C-4A1C-B240-C6432C7F0623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40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Exercise8.3 , </a:t>
            </a:r>
            <a:r>
              <a:rPr lang="en-US" altLang="zh-TW" i="1" smtClean="0"/>
              <a:t>explain this timing diagram</a:t>
            </a:r>
          </a:p>
        </p:txBody>
      </p:sp>
      <p:pic>
        <p:nvPicPr>
          <p:cNvPr id="2662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90688"/>
            <a:ext cx="8229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F5725-7570-409C-BE5D-B5FC165AC185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40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Address decoding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ABE4D7-AD46-45D9-A131-D597126D7147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40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Exercises 8.4</a:t>
            </a:r>
            <a:br>
              <a:rPr lang="en-US" altLang="zh-TW" sz="4000" smtClean="0"/>
            </a:br>
            <a:endParaRPr lang="en-US" altLang="zh-TW" sz="400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zh-TW" smtClean="0"/>
              <a:t>A CPU supports 128K-byte (has address pin A0-A16 = 17 pins, so 2</a:t>
            </a:r>
            <a:r>
              <a:rPr lang="en-AU" altLang="zh-TW" baseline="30000" smtClean="0"/>
              <a:t>17</a:t>
            </a:r>
            <a:r>
              <a:rPr lang="en-AU" altLang="zh-TW" smtClean="0"/>
              <a:t>=128K) of memory area.</a:t>
            </a:r>
            <a:endParaRPr lang="en-AU" altLang="zh-TW" i="1" smtClean="0"/>
          </a:p>
          <a:p>
            <a:pPr eaLnBrk="1" hangingPunct="1"/>
            <a:r>
              <a:rPr lang="en-AU" altLang="zh-TW" sz="2800" i="1" smtClean="0"/>
              <a:t>Exercise2.4: How many 32K-SRAMs do we need?</a:t>
            </a:r>
            <a:endParaRPr lang="en-AU" altLang="zh-TW" sz="1200" i="1" smtClean="0"/>
          </a:p>
          <a:p>
            <a:pPr eaLnBrk="1" hangingPunct="1"/>
            <a:endParaRPr lang="en-US" altLang="zh-TW" sz="2800" i="1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D6B8ED-5E98-4324-B5E3-DC61E30B1BEF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zh-TW" sz="1400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Exercise 8.5a</a:t>
            </a:r>
            <a:endParaRPr lang="en-US" altLang="en-US" sz="5400" smtClean="0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533400" y="3276600"/>
            <a:ext cx="1617663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Address lines: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A15, A16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A0-A14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/WR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/RD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bus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D0-D7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2667000" y="2286000"/>
            <a:ext cx="3160713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Address decoder</a:t>
            </a:r>
            <a:r>
              <a:rPr lang="en-US" altLang="en-US" sz="1800"/>
              <a:t>  /CS0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/CS1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/CS2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/CS3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Freeform 16"/>
          <p:cNvSpPr>
            <a:spLocks/>
          </p:cNvSpPr>
          <p:nvPr/>
        </p:nvSpPr>
        <p:spPr bwMode="auto">
          <a:xfrm>
            <a:off x="1524000" y="6248400"/>
            <a:ext cx="1676400" cy="381000"/>
          </a:xfrm>
          <a:custGeom>
            <a:avLst/>
            <a:gdLst>
              <a:gd name="T0" fmla="*/ 0 w 1056"/>
              <a:gd name="T1" fmla="*/ 0 h 240"/>
              <a:gd name="T2" fmla="*/ 0 w 1056"/>
              <a:gd name="T3" fmla="*/ 2147483647 h 240"/>
              <a:gd name="T4" fmla="*/ 2147483647 w 1056"/>
              <a:gd name="T5" fmla="*/ 2147483647 h 240"/>
              <a:gd name="T6" fmla="*/ 2147483647 w 105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240">
                <a:moveTo>
                  <a:pt x="0" y="0"/>
                </a:moveTo>
                <a:lnTo>
                  <a:pt x="0" y="240"/>
                </a:lnTo>
                <a:lnTo>
                  <a:pt x="1056" y="240"/>
                </a:lnTo>
                <a:lnTo>
                  <a:pt x="1056" y="48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17"/>
          <p:cNvSpPr>
            <a:spLocks noChangeShapeType="1"/>
          </p:cNvSpPr>
          <p:nvPr/>
        </p:nvSpPr>
        <p:spPr bwMode="auto">
          <a:xfrm>
            <a:off x="3124200" y="6629400"/>
            <a:ext cx="147002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30"/>
          <p:cNvSpPr>
            <a:spLocks/>
          </p:cNvSpPr>
          <p:nvPr/>
        </p:nvSpPr>
        <p:spPr bwMode="auto">
          <a:xfrm>
            <a:off x="2133600" y="2667000"/>
            <a:ext cx="514350" cy="1143000"/>
          </a:xfrm>
          <a:custGeom>
            <a:avLst/>
            <a:gdLst>
              <a:gd name="T0" fmla="*/ 0 w 336"/>
              <a:gd name="T1" fmla="*/ 2147483647 h 720"/>
              <a:gd name="T2" fmla="*/ 2147483647 w 336"/>
              <a:gd name="T3" fmla="*/ 2147483647 h 720"/>
              <a:gd name="T4" fmla="*/ 2147483647 w 336"/>
              <a:gd name="T5" fmla="*/ 0 h 720"/>
              <a:gd name="T6" fmla="*/ 2147483647 w 33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720">
                <a:moveTo>
                  <a:pt x="0" y="720"/>
                </a:moveTo>
                <a:lnTo>
                  <a:pt x="144" y="720"/>
                </a:lnTo>
                <a:lnTo>
                  <a:pt x="144" y="0"/>
                </a:lnTo>
                <a:lnTo>
                  <a:pt x="336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36"/>
          <p:cNvSpPr txBox="1">
            <a:spLocks noChangeArrowheads="1"/>
          </p:cNvSpPr>
          <p:nvPr/>
        </p:nvSpPr>
        <p:spPr bwMode="auto">
          <a:xfrm>
            <a:off x="2651125" y="247491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A0,A1</a:t>
            </a:r>
          </a:p>
        </p:txBody>
      </p:sp>
      <p:sp>
        <p:nvSpPr>
          <p:cNvPr id="29707" name="Line 38"/>
          <p:cNvSpPr>
            <a:spLocks noChangeShapeType="1"/>
          </p:cNvSpPr>
          <p:nvPr/>
        </p:nvSpPr>
        <p:spPr bwMode="auto">
          <a:xfrm>
            <a:off x="5867400" y="2514600"/>
            <a:ext cx="1476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39"/>
          <p:cNvSpPr>
            <a:spLocks noChangeShapeType="1"/>
          </p:cNvSpPr>
          <p:nvPr/>
        </p:nvSpPr>
        <p:spPr bwMode="auto">
          <a:xfrm>
            <a:off x="5867400" y="2819400"/>
            <a:ext cx="1476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40"/>
          <p:cNvSpPr>
            <a:spLocks noChangeShapeType="1"/>
          </p:cNvSpPr>
          <p:nvPr/>
        </p:nvSpPr>
        <p:spPr bwMode="auto">
          <a:xfrm>
            <a:off x="5867400" y="3124200"/>
            <a:ext cx="1476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41"/>
          <p:cNvSpPr>
            <a:spLocks noChangeShapeType="1"/>
          </p:cNvSpPr>
          <p:nvPr/>
        </p:nvSpPr>
        <p:spPr bwMode="auto">
          <a:xfrm>
            <a:off x="5867400" y="3352800"/>
            <a:ext cx="1476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CPU supports 128K-byte (has address pin A0-A16 = 17 pins, so 2^17=128K) of memory area. We need an address decoder to enable the (/CS) input of each SRAM. Complete the following diagram.</a:t>
            </a: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29712" name="Rectangle 33"/>
          <p:cNvSpPr>
            <a:spLocks noChangeArrowheads="1"/>
          </p:cNvSpPr>
          <p:nvPr/>
        </p:nvSpPr>
        <p:spPr bwMode="auto">
          <a:xfrm>
            <a:off x="4267200" y="3733800"/>
            <a:ext cx="1295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32K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SRAM2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A0-A14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/OE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D0-D7</a:t>
            </a:r>
          </a:p>
        </p:txBody>
      </p:sp>
      <p:sp>
        <p:nvSpPr>
          <p:cNvPr id="29713" name="Line 46"/>
          <p:cNvSpPr>
            <a:spLocks noChangeShapeType="1"/>
          </p:cNvSpPr>
          <p:nvPr/>
        </p:nvSpPr>
        <p:spPr bwMode="auto">
          <a:xfrm>
            <a:off x="40386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47"/>
          <p:cNvSpPr>
            <a:spLocks noChangeShapeType="1"/>
          </p:cNvSpPr>
          <p:nvPr/>
        </p:nvSpPr>
        <p:spPr bwMode="auto">
          <a:xfrm>
            <a:off x="4038600" y="4648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49"/>
          <p:cNvSpPr>
            <a:spLocks noChangeShapeType="1"/>
          </p:cNvSpPr>
          <p:nvPr/>
        </p:nvSpPr>
        <p:spPr bwMode="auto">
          <a:xfrm>
            <a:off x="40386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50"/>
          <p:cNvSpPr>
            <a:spLocks noChangeShapeType="1"/>
          </p:cNvSpPr>
          <p:nvPr/>
        </p:nvSpPr>
        <p:spPr bwMode="auto">
          <a:xfrm>
            <a:off x="4038600" y="5257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Rectangle 85"/>
          <p:cNvSpPr>
            <a:spLocks noChangeArrowheads="1"/>
          </p:cNvSpPr>
          <p:nvPr/>
        </p:nvSpPr>
        <p:spPr bwMode="auto">
          <a:xfrm>
            <a:off x="5943600" y="3733800"/>
            <a:ext cx="1295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32K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SRAM3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A0-A14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/OE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D0-D7</a:t>
            </a:r>
          </a:p>
        </p:txBody>
      </p:sp>
      <p:sp>
        <p:nvSpPr>
          <p:cNvPr id="29718" name="Line 86"/>
          <p:cNvSpPr>
            <a:spLocks noChangeShapeType="1"/>
          </p:cNvSpPr>
          <p:nvPr/>
        </p:nvSpPr>
        <p:spPr bwMode="auto">
          <a:xfrm>
            <a:off x="5715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87"/>
          <p:cNvSpPr>
            <a:spLocks noChangeShapeType="1"/>
          </p:cNvSpPr>
          <p:nvPr/>
        </p:nvSpPr>
        <p:spPr bwMode="auto">
          <a:xfrm>
            <a:off x="5715000" y="4648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88"/>
          <p:cNvSpPr>
            <a:spLocks noChangeShapeType="1"/>
          </p:cNvSpPr>
          <p:nvPr/>
        </p:nvSpPr>
        <p:spPr bwMode="auto">
          <a:xfrm>
            <a:off x="57150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89"/>
          <p:cNvSpPr>
            <a:spLocks noChangeShapeType="1"/>
          </p:cNvSpPr>
          <p:nvPr/>
        </p:nvSpPr>
        <p:spPr bwMode="auto">
          <a:xfrm>
            <a:off x="5715000" y="5257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Rectangle 90"/>
          <p:cNvSpPr>
            <a:spLocks noChangeArrowheads="1"/>
          </p:cNvSpPr>
          <p:nvPr/>
        </p:nvSpPr>
        <p:spPr bwMode="auto">
          <a:xfrm>
            <a:off x="7696200" y="3733800"/>
            <a:ext cx="1295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32K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SRAM4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A0-A14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/OE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D0-D7</a:t>
            </a:r>
          </a:p>
        </p:txBody>
      </p:sp>
      <p:sp>
        <p:nvSpPr>
          <p:cNvPr id="29723" name="Line 91"/>
          <p:cNvSpPr>
            <a:spLocks noChangeShapeType="1"/>
          </p:cNvSpPr>
          <p:nvPr/>
        </p:nvSpPr>
        <p:spPr bwMode="auto">
          <a:xfrm>
            <a:off x="74676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92"/>
          <p:cNvSpPr>
            <a:spLocks noChangeShapeType="1"/>
          </p:cNvSpPr>
          <p:nvPr/>
        </p:nvSpPr>
        <p:spPr bwMode="auto">
          <a:xfrm>
            <a:off x="7467600" y="4648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Line 93"/>
          <p:cNvSpPr>
            <a:spLocks noChangeShapeType="1"/>
          </p:cNvSpPr>
          <p:nvPr/>
        </p:nvSpPr>
        <p:spPr bwMode="auto">
          <a:xfrm>
            <a:off x="74676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Line 94"/>
          <p:cNvSpPr>
            <a:spLocks noChangeShapeType="1"/>
          </p:cNvSpPr>
          <p:nvPr/>
        </p:nvSpPr>
        <p:spPr bwMode="auto">
          <a:xfrm>
            <a:off x="7467600" y="5257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Rectangle 95"/>
          <p:cNvSpPr>
            <a:spLocks noChangeArrowheads="1"/>
          </p:cNvSpPr>
          <p:nvPr/>
        </p:nvSpPr>
        <p:spPr bwMode="auto">
          <a:xfrm>
            <a:off x="2590800" y="3657600"/>
            <a:ext cx="1295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32K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SRAM1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A0-A14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/OE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D0-D7</a:t>
            </a:r>
          </a:p>
        </p:txBody>
      </p:sp>
      <p:sp>
        <p:nvSpPr>
          <p:cNvPr id="29728" name="Line 96"/>
          <p:cNvSpPr>
            <a:spLocks noChangeShapeType="1"/>
          </p:cNvSpPr>
          <p:nvPr/>
        </p:nvSpPr>
        <p:spPr bwMode="auto">
          <a:xfrm>
            <a:off x="23622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Line 97"/>
          <p:cNvSpPr>
            <a:spLocks noChangeShapeType="1"/>
          </p:cNvSpPr>
          <p:nvPr/>
        </p:nvSpPr>
        <p:spPr bwMode="auto">
          <a:xfrm>
            <a:off x="21336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Line 98"/>
          <p:cNvSpPr>
            <a:spLocks noChangeShapeType="1"/>
          </p:cNvSpPr>
          <p:nvPr/>
        </p:nvSpPr>
        <p:spPr bwMode="auto">
          <a:xfrm>
            <a:off x="21336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Line 99"/>
          <p:cNvSpPr>
            <a:spLocks noChangeShapeType="1"/>
          </p:cNvSpPr>
          <p:nvPr/>
        </p:nvSpPr>
        <p:spPr bwMode="auto">
          <a:xfrm>
            <a:off x="21336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Define these in entity port declaration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3"/>
          </a:xfrm>
        </p:spPr>
        <p:txBody>
          <a:bodyPr/>
          <a:lstStyle/>
          <a:p>
            <a:r>
              <a:rPr lang="en-US" sz="2000" dirty="0" smtClean="0"/>
              <a:t>entity </a:t>
            </a:r>
            <a:r>
              <a:rPr lang="en-US" sz="2000" dirty="0" err="1"/>
              <a:t>sevenseg</a:t>
            </a:r>
            <a:r>
              <a:rPr lang="en-US" sz="2000" dirty="0"/>
              <a:t> is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      Port </a:t>
            </a:r>
            <a:r>
              <a:rPr lang="en-US" sz="2000" dirty="0"/>
              <a:t>( </a:t>
            </a:r>
            <a:r>
              <a:rPr lang="en-US" sz="2000" dirty="0" err="1"/>
              <a:t>clk</a:t>
            </a:r>
            <a:r>
              <a:rPr lang="en-US" sz="2000" dirty="0"/>
              <a:t> : in STD_LOGIC;</a:t>
            </a:r>
          </a:p>
          <a:p>
            <a:r>
              <a:rPr lang="en-US" sz="2000" dirty="0"/>
              <a:t>           switch : in STD_LOGIC_VECTOR (7 </a:t>
            </a:r>
            <a:r>
              <a:rPr lang="en-US" sz="2000" dirty="0" err="1"/>
              <a:t>downto</a:t>
            </a:r>
            <a:r>
              <a:rPr lang="en-US" sz="2000" dirty="0"/>
              <a:t> 0);</a:t>
            </a:r>
          </a:p>
          <a:p>
            <a:r>
              <a:rPr lang="en-US" sz="2000" dirty="0" smtClean="0"/>
              <a:t>           </a:t>
            </a:r>
            <a:r>
              <a:rPr lang="en-US" sz="2000" dirty="0" err="1" smtClean="0"/>
              <a:t>ssd</a:t>
            </a:r>
            <a:r>
              <a:rPr lang="en-US" sz="2000" dirty="0" smtClean="0"/>
              <a:t> </a:t>
            </a:r>
            <a:r>
              <a:rPr lang="en-US" sz="2000" dirty="0"/>
              <a:t>: out STD_LOGIC_VECTOR (6 </a:t>
            </a:r>
            <a:r>
              <a:rPr lang="en-US" sz="2000" dirty="0" err="1"/>
              <a:t>downto</a:t>
            </a:r>
            <a:r>
              <a:rPr lang="en-US" sz="2000" dirty="0"/>
              <a:t> 0);</a:t>
            </a:r>
          </a:p>
          <a:p>
            <a:r>
              <a:rPr lang="en-US" sz="2000" dirty="0"/>
              <a:t>           </a:t>
            </a:r>
            <a:r>
              <a:rPr lang="en-US" sz="2000" dirty="0" err="1"/>
              <a:t>ssdcat</a:t>
            </a:r>
            <a:r>
              <a:rPr lang="en-US" sz="2000" dirty="0"/>
              <a:t> : out STD_LOGIC);</a:t>
            </a:r>
          </a:p>
          <a:p>
            <a:r>
              <a:rPr lang="en-US" sz="2000" dirty="0" smtClean="0"/>
              <a:t>     end </a:t>
            </a:r>
            <a:r>
              <a:rPr lang="en-US" sz="2000" dirty="0" err="1"/>
              <a:t>sevenseg</a:t>
            </a:r>
            <a:r>
              <a:rPr lang="en-US" sz="2000" dirty="0"/>
              <a:t>;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witch= user input switches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ed: </a:t>
            </a:r>
            <a:r>
              <a:rPr lang="en-US" sz="2400" dirty="0" err="1" smtClean="0"/>
              <a:t>zedboard</a:t>
            </a:r>
            <a:r>
              <a:rPr lang="en-US" sz="2400" dirty="0" smtClean="0"/>
              <a:t> LED control</a:t>
            </a:r>
          </a:p>
          <a:p>
            <a:r>
              <a:rPr lang="en-US" sz="2400" dirty="0" err="1" smtClean="0"/>
              <a:t>ssd</a:t>
            </a:r>
            <a:r>
              <a:rPr lang="en-US" sz="2400" dirty="0" smtClean="0"/>
              <a:t>: turn on/off individual LEDs in the active 7-segment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sdcat</a:t>
            </a:r>
            <a:r>
              <a:rPr lang="en-US" sz="2400" dirty="0" smtClean="0"/>
              <a:t>: selects which 7-segment is active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30126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23219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12F76E-E5DB-42D1-9B82-BF4901C6FE86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140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Exercise 8.5b</a:t>
            </a:r>
            <a:r>
              <a:rPr lang="en-AU" altLang="zh-TW" sz="3600" smtClean="0"/>
              <a:t> :Memory decode for a system with 128K-byte size using four 32-byte RAM chips , fill in the blanks.</a:t>
            </a:r>
            <a:endParaRPr lang="en-US" altLang="zh-TW" sz="360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/>
              <a:t> </a:t>
            </a:r>
          </a:p>
        </p:txBody>
      </p:sp>
      <p:graphicFrame>
        <p:nvGraphicFramePr>
          <p:cNvPr id="5226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61265"/>
              </p:ext>
            </p:extLst>
          </p:nvPr>
        </p:nvGraphicFramePr>
        <p:xfrm>
          <a:off x="1129145" y="1828800"/>
          <a:ext cx="8001000" cy="4395796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13477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A16,A15,……..A0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(17 bits)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AU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Address 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( 5 hex.)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AU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Range 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AU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 0xxx xxxx xxxx xxxx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AU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 0000 - 0 7FFF H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32K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AU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 1xxx xxxx xxxx xxxx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AU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 8000 - 0 FFFFH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32K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AU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_ _xxx xxxx xxxx xxxx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AU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1 0000 - 1 7FFFH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__ K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AU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1 1xxx xxxx xxxx xxxx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_ ____ - _ ____H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32K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654234F-0807-4C6A-B05F-6D63808F8AD8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40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Exercise 8.5c: fill in the </a:t>
            </a:r>
            <a:r>
              <a:rPr lang="en-US" altLang="zh-TW" sz="2800" smtClean="0"/>
              <a:t>address decoder truth table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graphicFrame>
        <p:nvGraphicFramePr>
          <p:cNvPr id="53252" name="Group 4"/>
          <p:cNvGraphicFramePr>
            <a:graphicFrameLocks noGrp="1"/>
          </p:cNvGraphicFramePr>
          <p:nvPr/>
        </p:nvGraphicFramePr>
        <p:xfrm>
          <a:off x="990600" y="1676400"/>
          <a:ext cx="6629400" cy="3784600"/>
        </p:xfrm>
        <a:graphic>
          <a:graphicData uri="http://schemas.openxmlformats.org/drawingml/2006/table">
            <a:tbl>
              <a:tblPr/>
              <a:tblGrid>
                <a:gridCol w="1752600"/>
                <a:gridCol w="1219200"/>
                <a:gridCol w="1219200"/>
                <a:gridCol w="1219200"/>
                <a:gridCol w="1219200"/>
              </a:tblGrid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AU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A16 ,A15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/CS0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/CS1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/CS2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/CS3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0 1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1 0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1 1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E31064-31E2-410D-ABC6-A068500F3FC6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zh-TW" sz="140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Address decode rules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Decode the upper address lines using a decoder.</a:t>
            </a:r>
          </a:p>
          <a:p>
            <a:pPr eaLnBrk="1" hangingPunct="1"/>
            <a:r>
              <a:rPr lang="en-US" altLang="zh-TW" smtClean="0"/>
              <a:t>Connect lower address lines directly to memory devices.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C39BBC-1E20-45A1-9442-237AF024D849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zh-TW" sz="140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TW" smtClean="0"/>
              <a:t>Exercise 8.6</a:t>
            </a:r>
            <a:endParaRPr lang="en-US" altLang="zh-TW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7924800" cy="1066800"/>
          </a:xfrm>
        </p:spPr>
        <p:txBody>
          <a:bodyPr/>
          <a:lstStyle/>
          <a:p>
            <a:pPr marL="609600" indent="-609600" eaLnBrk="1" hangingPunct="1"/>
            <a:r>
              <a:rPr lang="en-US" altLang="zh-TW" sz="2800" smtClean="0"/>
              <a:t>Fill in the modes (in, out, inout or buffer) of the input/output signal. </a:t>
            </a:r>
          </a:p>
        </p:txBody>
      </p:sp>
      <p:graphicFrame>
        <p:nvGraphicFramePr>
          <p:cNvPr id="112680" name="Group 40"/>
          <p:cNvGraphicFramePr>
            <a:graphicFrameLocks noGrp="1"/>
          </p:cNvGraphicFramePr>
          <p:nvPr>
            <p:ph sz="half" idx="2"/>
          </p:nvPr>
        </p:nvGraphicFramePr>
        <p:xfrm>
          <a:off x="838200" y="2362200"/>
          <a:ext cx="7086600" cy="4376816"/>
        </p:xfrm>
        <a:graphic>
          <a:graphicData uri="http://schemas.openxmlformats.org/drawingml/2006/table">
            <a:tbl>
              <a:tblPr/>
              <a:tblGrid>
                <a:gridCol w="2184400"/>
                <a:gridCol w="2616200"/>
                <a:gridCol w="2286000"/>
              </a:tblGrid>
              <a:tr h="10301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SRAM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(memory)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CPU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address lines (A0-A16)</a:t>
                      </a: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1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data 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(D0-D7)</a:t>
                      </a: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</a:rPr>
                        <a:t>/CS,/OE and /WE lines</a:t>
                      </a: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160B73-8726-4DF3-869A-D8C5E54924A3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zh-TW" sz="1400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pPr eaLnBrk="1" hangingPunct="1"/>
            <a:r>
              <a:rPr lang="en-AU" altLang="zh-TW" sz="4000" smtClean="0"/>
              <a:t>Exercise 8.7</a:t>
            </a:r>
            <a:endParaRPr lang="en-US" altLang="zh-TW" sz="400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219200"/>
            <a:ext cx="3352800" cy="4876800"/>
          </a:xfrm>
        </p:spPr>
        <p:txBody>
          <a:bodyPr/>
          <a:lstStyle/>
          <a:p>
            <a:pPr eaLnBrk="1" hangingPunct="1"/>
            <a:r>
              <a:rPr lang="en-US" altLang="zh-TW" smtClean="0"/>
              <a:t>Referring to the figure, what would happen if /RD of the CPU (connected to /OE) goes up before the data valid region occurs?</a:t>
            </a:r>
            <a:endParaRPr lang="en-AU" altLang="zh-TW" smtClean="0"/>
          </a:p>
          <a:p>
            <a:pPr eaLnBrk="1" hangingPunct="1"/>
            <a:endParaRPr lang="en-US" altLang="zh-TW" smtClean="0"/>
          </a:p>
        </p:txBody>
      </p:sp>
      <p:pic>
        <p:nvPicPr>
          <p:cNvPr id="34822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58674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"/>
          <p:cNvSpPr txBox="1">
            <a:spLocks noChangeArrowheads="1"/>
          </p:cNvSpPr>
          <p:nvPr/>
        </p:nvSpPr>
        <p:spPr bwMode="auto">
          <a:xfrm>
            <a:off x="2438400" y="868363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tRC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0" y="1905000"/>
            <a:ext cx="1044575" cy="452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 (/CS)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/OE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DOUT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6ACA09-64D5-46B8-BD97-5FDE4FC02556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zh-TW" sz="140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381000"/>
          </a:xfrm>
        </p:spPr>
        <p:txBody>
          <a:bodyPr/>
          <a:lstStyle/>
          <a:p>
            <a:pPr eaLnBrk="1" hangingPunct="1"/>
            <a:r>
              <a:rPr lang="en-AU" altLang="zh-TW" sz="4000" smtClean="0"/>
              <a:t>Exercise 8.8</a:t>
            </a:r>
            <a:r>
              <a:rPr lang="en-US" altLang="zh-TW" sz="4000" smtClean="0"/>
              <a:t> :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endParaRPr lang="en-AU" altLang="zh-TW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609600"/>
            <a:ext cx="3048000" cy="4114800"/>
          </a:xfrm>
        </p:spPr>
        <p:txBody>
          <a:bodyPr/>
          <a:lstStyle/>
          <a:p>
            <a:pPr eaLnBrk="1" hangingPunct="1"/>
            <a:r>
              <a:rPr lang="en-US" altLang="zh-TW" smtClean="0"/>
              <a:t>Referring to the Figure,  </a:t>
            </a:r>
          </a:p>
          <a:p>
            <a:pPr eaLnBrk="1" hangingPunct="1"/>
            <a:r>
              <a:rPr lang="en-US" altLang="zh-TW" smtClean="0"/>
              <a:t>if t</a:t>
            </a:r>
            <a:r>
              <a:rPr lang="en-US" altLang="zh-TW" baseline="-30000" smtClean="0"/>
              <a:t>AS</a:t>
            </a:r>
            <a:r>
              <a:rPr lang="en-US" altLang="zh-TW" smtClean="0"/>
              <a:t>=0ns, t</a:t>
            </a:r>
            <a:r>
              <a:rPr lang="en-US" altLang="zh-TW" baseline="-30000" smtClean="0"/>
              <a:t>wc</a:t>
            </a:r>
            <a:r>
              <a:rPr lang="en-US" altLang="zh-TW" smtClean="0"/>
              <a:t>=100ns,t</a:t>
            </a:r>
            <a:r>
              <a:rPr lang="en-US" altLang="zh-TW" baseline="-30000" smtClean="0"/>
              <a:t>CW</a:t>
            </a:r>
            <a:r>
              <a:rPr lang="en-US" altLang="zh-TW" smtClean="0"/>
              <a:t>=80ns, give comments on the limits of t</a:t>
            </a:r>
            <a:r>
              <a:rPr lang="en-US" altLang="zh-TW" baseline="-30000" smtClean="0"/>
              <a:t>AW</a:t>
            </a:r>
            <a:r>
              <a:rPr lang="en-US" altLang="zh-TW" smtClean="0"/>
              <a:t>, t</a:t>
            </a:r>
            <a:r>
              <a:rPr lang="en-US" altLang="zh-TW" baseline="-30000" smtClean="0"/>
              <a:t>WP</a:t>
            </a:r>
            <a:r>
              <a:rPr lang="en-US" altLang="zh-TW" smtClean="0"/>
              <a:t> and t</a:t>
            </a:r>
            <a:r>
              <a:rPr lang="en-US" altLang="zh-TW" baseline="-30000" smtClean="0"/>
              <a:t>DW..</a:t>
            </a:r>
          </a:p>
          <a:p>
            <a:pPr eaLnBrk="1" hangingPunct="1"/>
            <a:endParaRPr lang="en-AU" altLang="zh-TW" smtClean="0"/>
          </a:p>
          <a:p>
            <a:pPr eaLnBrk="1" hangingPunct="1"/>
            <a:endParaRPr lang="en-US" altLang="zh-TW" smtClean="0"/>
          </a:p>
        </p:txBody>
      </p:sp>
      <p:pic>
        <p:nvPicPr>
          <p:cNvPr id="35847" name="Picture 5" descr="write_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7181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-30163" y="1447800"/>
            <a:ext cx="1044576" cy="5078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 (/CS)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/WE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DIN</a:t>
            </a:r>
          </a:p>
        </p:txBody>
      </p:sp>
      <p:sp>
        <p:nvSpPr>
          <p:cNvPr id="35849" name="TextBox 1"/>
          <p:cNvSpPr txBox="1">
            <a:spLocks noChangeArrowheads="1"/>
          </p:cNvSpPr>
          <p:nvPr/>
        </p:nvSpPr>
        <p:spPr bwMode="auto">
          <a:xfrm>
            <a:off x="2263775" y="882650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tWC</a:t>
            </a:r>
          </a:p>
        </p:txBody>
      </p:sp>
      <p:sp>
        <p:nvSpPr>
          <p:cNvPr id="35850" name="TextBox 9"/>
          <p:cNvSpPr txBox="1">
            <a:spLocks noChangeArrowheads="1"/>
          </p:cNvSpPr>
          <p:nvPr/>
        </p:nvSpPr>
        <p:spPr bwMode="auto">
          <a:xfrm>
            <a:off x="3049588" y="2133600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tCW</a:t>
            </a:r>
          </a:p>
        </p:txBody>
      </p:sp>
      <p:sp>
        <p:nvSpPr>
          <p:cNvPr id="35851" name="TextBox 10"/>
          <p:cNvSpPr txBox="1">
            <a:spLocks noChangeArrowheads="1"/>
          </p:cNvSpPr>
          <p:nvPr/>
        </p:nvSpPr>
        <p:spPr bwMode="auto">
          <a:xfrm>
            <a:off x="2859088" y="3511550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tAW</a:t>
            </a:r>
          </a:p>
        </p:txBody>
      </p:sp>
      <p:sp>
        <p:nvSpPr>
          <p:cNvPr id="35852" name="TextBox 11"/>
          <p:cNvSpPr txBox="1">
            <a:spLocks noChangeArrowheads="1"/>
          </p:cNvSpPr>
          <p:nvPr/>
        </p:nvSpPr>
        <p:spPr bwMode="auto">
          <a:xfrm>
            <a:off x="2600325" y="53467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tDW</a:t>
            </a:r>
          </a:p>
        </p:txBody>
      </p:sp>
      <p:sp>
        <p:nvSpPr>
          <p:cNvPr id="35853" name="TextBox 12"/>
          <p:cNvSpPr txBox="1">
            <a:spLocks noChangeArrowheads="1"/>
          </p:cNvSpPr>
          <p:nvPr/>
        </p:nvSpPr>
        <p:spPr bwMode="auto">
          <a:xfrm>
            <a:off x="2916238" y="4008438"/>
            <a:ext cx="62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tWP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6084DA-91E7-490E-AAD6-515611194C65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zh-TW" sz="1400" smtClean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Part 3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Logic Analyzer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Logic Analyzer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Overall diagram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0A1975-474E-4AA1-949C-C3F47682D1D9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zh-TW" sz="1400" smtClean="0"/>
          </a:p>
        </p:txBody>
      </p:sp>
      <p:grpSp>
        <p:nvGrpSpPr>
          <p:cNvPr id="37894" name="Group 119833"/>
          <p:cNvGrpSpPr>
            <a:grpSpLocks/>
          </p:cNvGrpSpPr>
          <p:nvPr/>
        </p:nvGrpSpPr>
        <p:grpSpPr bwMode="auto">
          <a:xfrm>
            <a:off x="762000" y="2578100"/>
            <a:ext cx="7610475" cy="2432050"/>
            <a:chOff x="762000" y="2578593"/>
            <a:chExt cx="7609828" cy="2430872"/>
          </a:xfrm>
        </p:grpSpPr>
        <p:sp>
          <p:nvSpPr>
            <p:cNvPr id="37895" name="Rectangle 5"/>
            <p:cNvSpPr>
              <a:spLocks noChangeArrowheads="1"/>
            </p:cNvSpPr>
            <p:nvPr/>
          </p:nvSpPr>
          <p:spPr bwMode="auto">
            <a:xfrm>
              <a:off x="1860057" y="2952750"/>
              <a:ext cx="1524000" cy="990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Xilinx based hardware</a:t>
              </a:r>
            </a:p>
          </p:txBody>
        </p:sp>
        <p:sp>
          <p:nvSpPr>
            <p:cNvPr id="37896" name="Rectangle 6"/>
            <p:cNvSpPr>
              <a:spLocks noChangeArrowheads="1"/>
            </p:cNvSpPr>
            <p:nvPr/>
          </p:nvSpPr>
          <p:spPr bwMode="auto">
            <a:xfrm>
              <a:off x="4793757" y="299085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ARM7 board</a:t>
              </a:r>
            </a:p>
          </p:txBody>
        </p:sp>
        <p:sp>
          <p:nvSpPr>
            <p:cNvPr id="37897" name="Rectangle 7"/>
            <p:cNvSpPr>
              <a:spLocks noChangeArrowheads="1"/>
            </p:cNvSpPr>
            <p:nvPr/>
          </p:nvSpPr>
          <p:spPr bwMode="auto">
            <a:xfrm>
              <a:off x="2050557" y="4495800"/>
              <a:ext cx="1143000" cy="3810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RAM</a:t>
              </a:r>
            </a:p>
          </p:txBody>
        </p:sp>
        <p:cxnSp>
          <p:nvCxnSpPr>
            <p:cNvPr id="37898" name="Straight Arrow Connector 10"/>
            <p:cNvCxnSpPr>
              <a:cxnSpLocks noChangeShapeType="1"/>
            </p:cNvCxnSpPr>
            <p:nvPr/>
          </p:nvCxnSpPr>
          <p:spPr bwMode="auto">
            <a:xfrm>
              <a:off x="2355357" y="3943350"/>
              <a:ext cx="0" cy="5524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899" name="Straight Arrow Connector 11"/>
            <p:cNvCxnSpPr>
              <a:cxnSpLocks noChangeShapeType="1"/>
            </p:cNvCxnSpPr>
            <p:nvPr/>
          </p:nvCxnSpPr>
          <p:spPr bwMode="auto">
            <a:xfrm>
              <a:off x="2888757" y="3943350"/>
              <a:ext cx="0" cy="5524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00" name="Straight Arrow Connector 13"/>
            <p:cNvCxnSpPr>
              <a:cxnSpLocks noChangeShapeType="1"/>
            </p:cNvCxnSpPr>
            <p:nvPr/>
          </p:nvCxnSpPr>
          <p:spPr bwMode="auto">
            <a:xfrm>
              <a:off x="3384057" y="3298980"/>
              <a:ext cx="1409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901" name="Picture 2" descr="C:\Users\localuser\AppData\Local\Microsoft\Windows\Temporary Internet Files\Content.IE5\GG0S610L\MC900434843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228" y="2578593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902" name="Straight Arrow Connector 17"/>
            <p:cNvCxnSpPr>
              <a:cxnSpLocks noChangeShapeType="1"/>
              <a:stCxn id="37896" idx="3"/>
              <a:endCxn id="37901" idx="1"/>
            </p:cNvCxnSpPr>
            <p:nvPr/>
          </p:nvCxnSpPr>
          <p:spPr bwMode="auto">
            <a:xfrm>
              <a:off x="5708157" y="3448050"/>
              <a:ext cx="911071" cy="684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03" name="Straight Arrow Connector 20"/>
            <p:cNvCxnSpPr>
              <a:cxnSpLocks noChangeShapeType="1"/>
            </p:cNvCxnSpPr>
            <p:nvPr/>
          </p:nvCxnSpPr>
          <p:spPr bwMode="auto">
            <a:xfrm>
              <a:off x="3384057" y="3586764"/>
              <a:ext cx="1409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04" name="Straight Arrow Connector 21"/>
            <p:cNvCxnSpPr>
              <a:cxnSpLocks noChangeShapeType="1"/>
            </p:cNvCxnSpPr>
            <p:nvPr/>
          </p:nvCxnSpPr>
          <p:spPr bwMode="auto">
            <a:xfrm>
              <a:off x="1543050" y="3129564"/>
              <a:ext cx="32385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05" name="Straight Arrow Connector 22"/>
            <p:cNvCxnSpPr>
              <a:cxnSpLocks noChangeShapeType="1"/>
            </p:cNvCxnSpPr>
            <p:nvPr/>
          </p:nvCxnSpPr>
          <p:spPr bwMode="auto">
            <a:xfrm>
              <a:off x="1543050" y="3434364"/>
              <a:ext cx="317007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06" name="Straight Arrow Connector 23"/>
            <p:cNvCxnSpPr>
              <a:cxnSpLocks noChangeShapeType="1"/>
            </p:cNvCxnSpPr>
            <p:nvPr/>
          </p:nvCxnSpPr>
          <p:spPr bwMode="auto">
            <a:xfrm>
              <a:off x="1543050" y="3739164"/>
              <a:ext cx="32385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07" name="Text Box 11"/>
            <p:cNvSpPr txBox="1">
              <a:spLocks noChangeArrowheads="1"/>
            </p:cNvSpPr>
            <p:nvPr/>
          </p:nvSpPr>
          <p:spPr bwMode="auto">
            <a:xfrm>
              <a:off x="762000" y="2955709"/>
              <a:ext cx="78105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Reset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Rec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Play</a:t>
              </a:r>
            </a:p>
          </p:txBody>
        </p:sp>
        <p:sp>
          <p:nvSpPr>
            <p:cNvPr id="37908" name="TextBox 119821"/>
            <p:cNvSpPr txBox="1">
              <a:spLocks noChangeArrowheads="1"/>
            </p:cNvSpPr>
            <p:nvPr/>
          </p:nvSpPr>
          <p:spPr bwMode="auto">
            <a:xfrm>
              <a:off x="3422157" y="2836432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DA_in[7..0]</a:t>
              </a:r>
            </a:p>
          </p:txBody>
        </p:sp>
        <p:sp>
          <p:nvSpPr>
            <p:cNvPr id="37909" name="TextBox 47"/>
            <p:cNvSpPr txBox="1">
              <a:spLocks noChangeArrowheads="1"/>
            </p:cNvSpPr>
            <p:nvPr/>
          </p:nvSpPr>
          <p:spPr bwMode="auto">
            <a:xfrm>
              <a:off x="3393794" y="3645425"/>
              <a:ext cx="14670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DA_out[7..0]</a:t>
              </a:r>
            </a:p>
          </p:txBody>
        </p:sp>
        <p:sp>
          <p:nvSpPr>
            <p:cNvPr id="37910" name="TextBox 119826"/>
            <p:cNvSpPr txBox="1">
              <a:spLocks noChangeArrowheads="1"/>
            </p:cNvSpPr>
            <p:nvPr/>
          </p:nvSpPr>
          <p:spPr bwMode="auto">
            <a:xfrm>
              <a:off x="5708157" y="2748564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Serial port</a:t>
              </a:r>
            </a:p>
          </p:txBody>
        </p:sp>
        <p:sp>
          <p:nvSpPr>
            <p:cNvPr id="37911" name="TextBox 119830"/>
            <p:cNvSpPr txBox="1">
              <a:spLocks noChangeArrowheads="1"/>
            </p:cNvSpPr>
            <p:nvPr/>
          </p:nvSpPr>
          <p:spPr bwMode="auto">
            <a:xfrm>
              <a:off x="6733528" y="4363134"/>
              <a:ext cx="152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Display waveform</a:t>
              </a:r>
            </a:p>
          </p:txBody>
        </p:sp>
        <p:cxnSp>
          <p:nvCxnSpPr>
            <p:cNvPr id="37912" name="Straight Connector 119832"/>
            <p:cNvCxnSpPr>
              <a:cxnSpLocks noChangeShapeType="1"/>
            </p:cNvCxnSpPr>
            <p:nvPr/>
          </p:nvCxnSpPr>
          <p:spPr bwMode="auto">
            <a:xfrm>
              <a:off x="3962400" y="3205764"/>
              <a:ext cx="164928" cy="18913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13" name="Straight Connector 59"/>
            <p:cNvCxnSpPr>
              <a:cxnSpLocks noChangeShapeType="1"/>
            </p:cNvCxnSpPr>
            <p:nvPr/>
          </p:nvCxnSpPr>
          <p:spPr bwMode="auto">
            <a:xfrm>
              <a:off x="4006443" y="3492198"/>
              <a:ext cx="164928" cy="18913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470D17-F12F-4107-AF97-384A35D67B5C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zh-TW" sz="140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Memory (32K) interface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entity</a:t>
            </a:r>
            <a:r>
              <a:rPr lang="en-US" altLang="zh-TW" sz="2000" smtClean="0">
                <a:latin typeface="Consolas" pitchFamily="49" charset="0"/>
              </a:rPr>
              <a:t> logic_rec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Port</a:t>
            </a:r>
            <a:r>
              <a:rPr lang="en-US" altLang="zh-TW" sz="2000" smtClean="0">
                <a:latin typeface="Consolas" pitchFamily="49" charset="0"/>
              </a:rPr>
              <a:t> (	clk40k_in: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in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</a:t>
            </a:r>
            <a:r>
              <a:rPr lang="en-US" altLang="zh-TW" sz="2000" smtClean="0">
                <a:latin typeface="Consolas" pitchFamily="49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reset: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in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</a:t>
            </a:r>
            <a:r>
              <a:rPr lang="en-US" altLang="zh-TW" sz="2000" smtClean="0">
                <a:latin typeface="Consolas" pitchFamily="49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rec, play: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in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</a:t>
            </a:r>
            <a:r>
              <a:rPr lang="en-US" altLang="zh-TW" sz="2000" smtClean="0">
                <a:latin typeface="Consolas" pitchFamily="49" charset="0"/>
              </a:rPr>
              <a:t>;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--user inputs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mem RAM bus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bar_ram_we27: 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out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</a:t>
            </a:r>
            <a:r>
              <a:rPr lang="en-US" altLang="zh-TW" sz="2000" smtClean="0">
                <a:latin typeface="Consolas" pitchFamily="49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bar_ram_cs20: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out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</a:t>
            </a:r>
            <a:r>
              <a:rPr lang="en-US" altLang="zh-TW" sz="2000" smtClean="0">
                <a:latin typeface="Consolas" pitchFamily="49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bar_ram_oe22: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out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</a:t>
            </a:r>
            <a:r>
              <a:rPr lang="en-US" altLang="zh-TW" sz="2000" smtClean="0">
                <a:latin typeface="Consolas" pitchFamily="49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-- 32k-byte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ram_address_buf: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buffer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std_logic_vector</a:t>
            </a:r>
            <a:r>
              <a:rPr lang="en-US" altLang="zh-TW" sz="2000" smtClean="0">
                <a:latin typeface="Consolas" pitchFamily="49" charset="0"/>
              </a:rPr>
              <a:t>(14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downto</a:t>
            </a:r>
            <a:r>
              <a:rPr lang="en-US" altLang="zh-TW" sz="2000" smtClean="0">
                <a:latin typeface="Consolas" pitchFamily="49" charset="0"/>
              </a:rPr>
              <a:t> 0);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ram_data_inout: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inout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std_logic_vector</a:t>
            </a:r>
            <a:r>
              <a:rPr lang="en-US" altLang="zh-TW" sz="2000" smtClean="0">
                <a:latin typeface="Consolas" pitchFamily="49" charset="0"/>
              </a:rPr>
              <a:t>(7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downto</a:t>
            </a:r>
            <a:r>
              <a:rPr lang="en-US" altLang="zh-TW" sz="2000" smtClean="0">
                <a:latin typeface="Consolas" pitchFamily="49" charset="0"/>
              </a:rPr>
              <a:t> 0);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da_data_out: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buffer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std_logic_vector</a:t>
            </a:r>
            <a:r>
              <a:rPr lang="en-US" altLang="zh-TW" sz="2000" smtClean="0">
                <a:latin typeface="Consolas" pitchFamily="49" charset="0"/>
              </a:rPr>
              <a:t>(7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downto</a:t>
            </a:r>
            <a:r>
              <a:rPr lang="en-US" altLang="zh-TW" sz="2000" smtClean="0">
                <a:latin typeface="Consolas" pitchFamily="49" charset="0"/>
              </a:rPr>
              <a:t> 0);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da_data_in: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in</a:t>
            </a:r>
            <a:r>
              <a:rPr lang="en-US" altLang="zh-TW" sz="2000" smtClean="0">
                <a:latin typeface="Consolas" pitchFamily="49" charset="0"/>
              </a:rPr>
              <a:t>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std_logic_vector</a:t>
            </a:r>
            <a:r>
              <a:rPr lang="en-US" altLang="zh-TW" sz="2000" smtClean="0">
                <a:latin typeface="Consolas" pitchFamily="49" charset="0"/>
              </a:rPr>
              <a:t>(7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downto</a:t>
            </a:r>
            <a:r>
              <a:rPr lang="en-US" altLang="zh-TW" sz="2000" smtClean="0">
                <a:latin typeface="Consolas" pitchFamily="49" charset="0"/>
              </a:rPr>
              <a:t> 0));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end</a:t>
            </a:r>
            <a:r>
              <a:rPr lang="en-US" altLang="zh-TW" sz="2000" smtClean="0">
                <a:latin typeface="Consolas" pitchFamily="49" charset="0"/>
              </a:rPr>
              <a:t> logic_rec;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9D446A-31E5-4BE1-A32C-B00837765885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zh-TW" sz="140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Static memory (SRAM 32Kbytes) data pins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57200" y="5943600"/>
            <a:ext cx="56610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/>
              <a:t>Diagrams are obtained from data sheet of HM62256B</a:t>
            </a:r>
          </a:p>
        </p:txBody>
      </p:sp>
      <p:pic>
        <p:nvPicPr>
          <p:cNvPr id="3994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447800"/>
            <a:ext cx="31162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4" y="-7557"/>
            <a:ext cx="8229600" cy="1143000"/>
          </a:xfrm>
        </p:spPr>
        <p:txBody>
          <a:bodyPr/>
          <a:lstStyle/>
          <a:p>
            <a:r>
              <a:rPr lang="en-US" sz="3600" dirty="0" smtClean="0"/>
              <a:t>What is a 7-segment LED display?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0049" y="59436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2238375" cy="16859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4" y="3505200"/>
            <a:ext cx="2371725" cy="17145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70367"/>
              </p:ext>
            </p:extLst>
          </p:nvPr>
        </p:nvGraphicFramePr>
        <p:xfrm>
          <a:off x="3508269" y="1905000"/>
          <a:ext cx="4724400" cy="4759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Input Value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Segments Lit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ssd</a:t>
                      </a:r>
                      <a:r>
                        <a:rPr lang="en-US" sz="1200" dirty="0" smtClean="0">
                          <a:effectLst/>
                        </a:rPr>
                        <a:t>: Output </a:t>
                      </a:r>
                      <a:r>
                        <a:rPr lang="en-US" sz="1200" dirty="0">
                          <a:effectLst/>
                        </a:rPr>
                        <a:t>Value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B C D E F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“1111110”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 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“0110000”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B D E G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“1101101”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B C D G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“1111001”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 C F G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“0110011”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C D F G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“1011011”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C D E F G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“1011111”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B 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“1110000”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B C D E F G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“1111111”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B C F G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“1110011”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B C E F G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“1110111”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 D E F G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“0011111”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D E F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“1001110”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 C D E G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“0111101”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D E F G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“1001111”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9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E F G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“1000111”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915773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sd</a:t>
            </a:r>
            <a:r>
              <a:rPr lang="en-US" dirty="0" smtClean="0"/>
              <a:t> :turn </a:t>
            </a:r>
            <a:r>
              <a:rPr lang="en-US" dirty="0"/>
              <a:t>on/off individual </a:t>
            </a:r>
            <a:r>
              <a:rPr lang="en-US" dirty="0" smtClean="0"/>
              <a:t>LEDs </a:t>
            </a:r>
            <a:r>
              <a:rPr lang="en-US" dirty="0"/>
              <a:t>in the active 7-segment</a:t>
            </a:r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791200" y="1219200"/>
            <a:ext cx="12954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62000" y="919298"/>
            <a:ext cx="2905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ssd</a:t>
            </a:r>
            <a:r>
              <a:rPr lang="en-US" dirty="0" smtClean="0"/>
              <a:t>: </a:t>
            </a:r>
            <a:r>
              <a:rPr lang="en-US" dirty="0"/>
              <a:t>turn on/off individual LEDs in the active 7-segment</a:t>
            </a:r>
          </a:p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828800" y="1839103"/>
            <a:ext cx="762000" cy="751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38342" y="633626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https://www.beyond-circuits.com/wordpress/tutorial/tutorial4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0820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2C5741-2ACE-4E5D-8824-6BBB2776E7EF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zh-TW" sz="140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HM62256B Memory read timing diagrams</a:t>
            </a:r>
          </a:p>
        </p:txBody>
      </p:sp>
      <p:pic>
        <p:nvPicPr>
          <p:cNvPr id="4096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447800"/>
            <a:ext cx="7942262" cy="472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BBBAAB-3F9E-44E2-8C23-5826A085745C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US" altLang="zh-TW" sz="1400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HM62256B Write mode timing diagram</a:t>
            </a:r>
          </a:p>
        </p:txBody>
      </p:sp>
      <p:pic>
        <p:nvPicPr>
          <p:cNvPr id="4198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47800"/>
            <a:ext cx="5715000" cy="482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smtClean="0"/>
              <a:t>Flow diagram</a:t>
            </a:r>
            <a:endParaRPr lang="en-US" altLang="en-US" sz="3200" smtClean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4CEFA0-C642-427F-9C3C-4E28046D76E3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US" altLang="zh-TW" sz="1400" smtClean="0"/>
          </a:p>
        </p:txBody>
      </p:sp>
      <p:grpSp>
        <p:nvGrpSpPr>
          <p:cNvPr id="43013" name="Group 1"/>
          <p:cNvGrpSpPr>
            <a:grpSpLocks/>
          </p:cNvGrpSpPr>
          <p:nvPr/>
        </p:nvGrpSpPr>
        <p:grpSpPr bwMode="auto">
          <a:xfrm>
            <a:off x="14288" y="633413"/>
            <a:ext cx="9110662" cy="5573712"/>
            <a:chOff x="14288" y="508000"/>
            <a:chExt cx="9110662" cy="5573713"/>
          </a:xfrm>
        </p:grpSpPr>
        <p:sp>
          <p:nvSpPr>
            <p:cNvPr id="43014" name="Flowchart: Connector 5"/>
            <p:cNvSpPr>
              <a:spLocks noChangeArrowheads="1"/>
            </p:cNvSpPr>
            <p:nvPr/>
          </p:nvSpPr>
          <p:spPr bwMode="auto">
            <a:xfrm>
              <a:off x="4024313" y="838200"/>
              <a:ext cx="914400" cy="6858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s_init</a:t>
              </a:r>
            </a:p>
          </p:txBody>
        </p:sp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800100" y="1676400"/>
              <a:ext cx="3429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s_rec_address_change</a:t>
              </a:r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800100" y="2667000"/>
              <a:ext cx="3429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s_rec_read_from_da_to_reg1</a:t>
              </a:r>
            </a:p>
          </p:txBody>
        </p:sp>
        <p:sp>
          <p:nvSpPr>
            <p:cNvPr id="43017" name="Oval 8"/>
            <p:cNvSpPr>
              <a:spLocks noChangeArrowheads="1"/>
            </p:cNvSpPr>
            <p:nvPr/>
          </p:nvSpPr>
          <p:spPr bwMode="auto">
            <a:xfrm>
              <a:off x="800100" y="3657600"/>
              <a:ext cx="3429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s_rec_we_cs_down</a:t>
              </a:r>
            </a:p>
          </p:txBody>
        </p:sp>
        <p:sp>
          <p:nvSpPr>
            <p:cNvPr id="43018" name="Oval 9"/>
            <p:cNvSpPr>
              <a:spLocks noChangeArrowheads="1"/>
            </p:cNvSpPr>
            <p:nvPr/>
          </p:nvSpPr>
          <p:spPr bwMode="auto">
            <a:xfrm>
              <a:off x="800100" y="4648200"/>
              <a:ext cx="3429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s_rec_writeto_da_ram</a:t>
              </a:r>
            </a:p>
          </p:txBody>
        </p:sp>
        <p:sp>
          <p:nvSpPr>
            <p:cNvPr id="43019" name="Oval 14"/>
            <p:cNvSpPr>
              <a:spLocks noChangeArrowheads="1"/>
            </p:cNvSpPr>
            <p:nvPr/>
          </p:nvSpPr>
          <p:spPr bwMode="auto">
            <a:xfrm>
              <a:off x="4876800" y="1668463"/>
              <a:ext cx="35052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s_play_address_change</a:t>
              </a:r>
            </a:p>
          </p:txBody>
        </p:sp>
        <p:sp>
          <p:nvSpPr>
            <p:cNvPr id="43020" name="Oval 15"/>
            <p:cNvSpPr>
              <a:spLocks noChangeArrowheads="1"/>
            </p:cNvSpPr>
            <p:nvPr/>
          </p:nvSpPr>
          <p:spPr bwMode="auto">
            <a:xfrm>
              <a:off x="4914900" y="2659063"/>
              <a:ext cx="3429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s_play_cs_oe_down</a:t>
              </a:r>
            </a:p>
          </p:txBody>
        </p:sp>
        <p:sp>
          <p:nvSpPr>
            <p:cNvPr id="43021" name="Oval 16"/>
            <p:cNvSpPr>
              <a:spLocks noChangeArrowheads="1"/>
            </p:cNvSpPr>
            <p:nvPr/>
          </p:nvSpPr>
          <p:spPr bwMode="auto">
            <a:xfrm>
              <a:off x="4914900" y="3649663"/>
              <a:ext cx="3429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s_play_read_in_reg1</a:t>
              </a:r>
            </a:p>
          </p:txBody>
        </p:sp>
        <p:sp>
          <p:nvSpPr>
            <p:cNvPr id="43022" name="Oval 17"/>
            <p:cNvSpPr>
              <a:spLocks noChangeArrowheads="1"/>
            </p:cNvSpPr>
            <p:nvPr/>
          </p:nvSpPr>
          <p:spPr bwMode="auto">
            <a:xfrm>
              <a:off x="4914900" y="4640263"/>
              <a:ext cx="3429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s_play_writeto_da</a:t>
              </a:r>
            </a:p>
          </p:txBody>
        </p:sp>
        <p:cxnSp>
          <p:nvCxnSpPr>
            <p:cNvPr id="43023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3140075" y="1295400"/>
              <a:ext cx="884238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24" name="Straight Arrow Connector 21"/>
            <p:cNvCxnSpPr>
              <a:cxnSpLocks noChangeShapeType="1"/>
            </p:cNvCxnSpPr>
            <p:nvPr/>
          </p:nvCxnSpPr>
          <p:spPr bwMode="auto">
            <a:xfrm>
              <a:off x="4914900" y="1296988"/>
              <a:ext cx="884238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25" name="Straight Arrow Connector 23"/>
            <p:cNvCxnSpPr>
              <a:cxnSpLocks noChangeShapeType="1"/>
              <a:stCxn id="43015" idx="4"/>
              <a:endCxn id="43016" idx="0"/>
            </p:cNvCxnSpPr>
            <p:nvPr/>
          </p:nvCxnSpPr>
          <p:spPr bwMode="auto">
            <a:xfrm>
              <a:off x="2514600" y="2438400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26" name="Straight Arrow Connector 25"/>
            <p:cNvCxnSpPr>
              <a:cxnSpLocks noChangeShapeType="1"/>
              <a:stCxn id="43016" idx="4"/>
              <a:endCxn id="43017" idx="0"/>
            </p:cNvCxnSpPr>
            <p:nvPr/>
          </p:nvCxnSpPr>
          <p:spPr bwMode="auto">
            <a:xfrm>
              <a:off x="2514600" y="3429000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27" name="Straight Arrow Connector 27"/>
            <p:cNvCxnSpPr>
              <a:cxnSpLocks noChangeShapeType="1"/>
              <a:stCxn id="43017" idx="4"/>
              <a:endCxn id="43018" idx="0"/>
            </p:cNvCxnSpPr>
            <p:nvPr/>
          </p:nvCxnSpPr>
          <p:spPr bwMode="auto">
            <a:xfrm>
              <a:off x="2514600" y="4419600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28" name="Straight Arrow Connector 29"/>
            <p:cNvCxnSpPr>
              <a:cxnSpLocks noChangeShapeType="1"/>
              <a:stCxn id="43019" idx="4"/>
              <a:endCxn id="43020" idx="0"/>
            </p:cNvCxnSpPr>
            <p:nvPr/>
          </p:nvCxnSpPr>
          <p:spPr bwMode="auto">
            <a:xfrm>
              <a:off x="6629400" y="2430463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29" name="Straight Arrow Connector 31"/>
            <p:cNvCxnSpPr>
              <a:cxnSpLocks noChangeShapeType="1"/>
              <a:stCxn id="43020" idx="4"/>
              <a:endCxn id="43021" idx="0"/>
            </p:cNvCxnSpPr>
            <p:nvPr/>
          </p:nvCxnSpPr>
          <p:spPr bwMode="auto">
            <a:xfrm>
              <a:off x="6629400" y="3421063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30" name="Straight Arrow Connector 33"/>
            <p:cNvCxnSpPr>
              <a:cxnSpLocks noChangeShapeType="1"/>
              <a:stCxn id="43021" idx="4"/>
              <a:endCxn id="43022" idx="0"/>
            </p:cNvCxnSpPr>
            <p:nvPr/>
          </p:nvCxnSpPr>
          <p:spPr bwMode="auto">
            <a:xfrm>
              <a:off x="6629400" y="4411663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31" name="Curved Connector 53"/>
            <p:cNvCxnSpPr>
              <a:cxnSpLocks noChangeShapeType="1"/>
              <a:stCxn id="43018" idx="3"/>
              <a:endCxn id="43015" idx="1"/>
            </p:cNvCxnSpPr>
            <p:nvPr/>
          </p:nvCxnSpPr>
          <p:spPr bwMode="auto">
            <a:xfrm rot="5400000" flipH="1">
              <a:off x="-454025" y="3543300"/>
              <a:ext cx="3511550" cy="12700"/>
            </a:xfrm>
            <a:prstGeom prst="curvedConnector5">
              <a:avLst>
                <a:gd name="adj1" fmla="val -10560"/>
                <a:gd name="adj2" fmla="val 7166731"/>
                <a:gd name="adj3" fmla="val 11257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32" name="Curved Connector 59"/>
            <p:cNvCxnSpPr>
              <a:cxnSpLocks noChangeShapeType="1"/>
              <a:stCxn id="43018" idx="5"/>
            </p:cNvCxnSpPr>
            <p:nvPr/>
          </p:nvCxnSpPr>
          <p:spPr bwMode="auto">
            <a:xfrm rot="5400000" flipH="1" flipV="1">
              <a:off x="2178050" y="3073400"/>
              <a:ext cx="3775075" cy="676275"/>
            </a:xfrm>
            <a:prstGeom prst="curvedConnector3">
              <a:avLst>
                <a:gd name="adj1" fmla="val -9014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33" name="Curved Connector 71"/>
            <p:cNvCxnSpPr>
              <a:cxnSpLocks noChangeShapeType="1"/>
              <a:stCxn id="43022" idx="3"/>
            </p:cNvCxnSpPr>
            <p:nvPr/>
          </p:nvCxnSpPr>
          <p:spPr bwMode="auto">
            <a:xfrm rot="5400000" flipH="1">
              <a:off x="3094038" y="2968625"/>
              <a:ext cx="3767138" cy="877887"/>
            </a:xfrm>
            <a:prstGeom prst="curvedConnector3">
              <a:avLst>
                <a:gd name="adj1" fmla="val -9028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34" name="Curved Connector 74"/>
            <p:cNvCxnSpPr>
              <a:cxnSpLocks noChangeShapeType="1"/>
              <a:stCxn id="43022" idx="5"/>
              <a:endCxn id="43019" idx="7"/>
            </p:cNvCxnSpPr>
            <p:nvPr/>
          </p:nvCxnSpPr>
          <p:spPr bwMode="auto">
            <a:xfrm rot="5400000" flipH="1" flipV="1">
              <a:off x="6100762" y="3522663"/>
              <a:ext cx="3509963" cy="26988"/>
            </a:xfrm>
            <a:prstGeom prst="curvedConnector5">
              <a:avLst>
                <a:gd name="adj1" fmla="val -6514"/>
                <a:gd name="adj2" fmla="val 3875551"/>
                <a:gd name="adj3" fmla="val 108028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35" name="Curved Connector 83"/>
            <p:cNvCxnSpPr>
              <a:cxnSpLocks noChangeShapeType="1"/>
              <a:stCxn id="43014" idx="7"/>
              <a:endCxn id="43014" idx="1"/>
            </p:cNvCxnSpPr>
            <p:nvPr/>
          </p:nvCxnSpPr>
          <p:spPr bwMode="auto">
            <a:xfrm rot="16200000" flipV="1">
              <a:off x="4481513" y="614363"/>
              <a:ext cx="12700" cy="647700"/>
            </a:xfrm>
            <a:prstGeom prst="curvedConnector3">
              <a:avLst>
                <a:gd name="adj1" fmla="val 328984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036" name="Text Box 33"/>
            <p:cNvSpPr txBox="1">
              <a:spLocks noChangeArrowheads="1"/>
            </p:cNvSpPr>
            <p:nvPr/>
          </p:nvSpPr>
          <p:spPr bwMode="auto">
            <a:xfrm>
              <a:off x="14288" y="5715000"/>
              <a:ext cx="299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ram_address_buf =not all’1’</a:t>
              </a:r>
            </a:p>
          </p:txBody>
        </p:sp>
        <p:sp>
          <p:nvSpPr>
            <p:cNvPr id="43037" name="Text Box 32"/>
            <p:cNvSpPr txBox="1">
              <a:spLocks noChangeArrowheads="1"/>
            </p:cNvSpPr>
            <p:nvPr/>
          </p:nvSpPr>
          <p:spPr bwMode="auto">
            <a:xfrm>
              <a:off x="3230563" y="5715000"/>
              <a:ext cx="2616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ram_address_buf =all’1’</a:t>
              </a:r>
            </a:p>
          </p:txBody>
        </p:sp>
        <p:sp>
          <p:nvSpPr>
            <p:cNvPr id="43038" name="Text Box 36"/>
            <p:cNvSpPr txBox="1">
              <a:spLocks noChangeArrowheads="1"/>
            </p:cNvSpPr>
            <p:nvPr/>
          </p:nvSpPr>
          <p:spPr bwMode="auto">
            <a:xfrm>
              <a:off x="6127750" y="5538788"/>
              <a:ext cx="299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ram_address_buf =not all’1’</a:t>
              </a:r>
            </a:p>
          </p:txBody>
        </p:sp>
        <p:sp>
          <p:nvSpPr>
            <p:cNvPr id="43039" name="Text Box 29"/>
            <p:cNvSpPr txBox="1">
              <a:spLocks noChangeArrowheads="1"/>
            </p:cNvSpPr>
            <p:nvPr/>
          </p:nvSpPr>
          <p:spPr bwMode="auto">
            <a:xfrm>
              <a:off x="2855913" y="1181100"/>
              <a:ext cx="8715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rec=‘0’</a:t>
              </a:r>
            </a:p>
          </p:txBody>
        </p:sp>
        <p:sp>
          <p:nvSpPr>
            <p:cNvPr id="43040" name="Text Box 30"/>
            <p:cNvSpPr txBox="1">
              <a:spLocks noChangeArrowheads="1"/>
            </p:cNvSpPr>
            <p:nvPr/>
          </p:nvSpPr>
          <p:spPr bwMode="auto">
            <a:xfrm>
              <a:off x="5154613" y="1108075"/>
              <a:ext cx="9731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play=‘0’</a:t>
              </a:r>
            </a:p>
          </p:txBody>
        </p:sp>
        <p:sp>
          <p:nvSpPr>
            <p:cNvPr id="43041" name="Text Box 38"/>
            <p:cNvSpPr txBox="1">
              <a:spLocks noChangeArrowheads="1"/>
            </p:cNvSpPr>
            <p:nvPr/>
          </p:nvSpPr>
          <p:spPr bwMode="auto">
            <a:xfrm>
              <a:off x="4724400" y="508000"/>
              <a:ext cx="1524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/>
                <a:t>reset=‘0’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307A31-D064-4D37-8784-BCCCBA007D2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en-US" altLang="zh-TW" sz="1400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Architecture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architecture</a:t>
            </a:r>
            <a:r>
              <a:rPr lang="en-US" altLang="zh-TW" sz="2000" smtClean="0">
                <a:latin typeface="Consolas" pitchFamily="49" charset="0"/>
              </a:rPr>
              <a:t> Behavioral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of</a:t>
            </a:r>
            <a:r>
              <a:rPr lang="en-US" altLang="zh-TW" sz="2000" smtClean="0">
                <a:latin typeface="Consolas" pitchFamily="49" charset="0"/>
              </a:rPr>
              <a:t> logic_rec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solidFill>
                <a:srgbClr val="0000FF"/>
              </a:solidFill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SYMBOLIC ENCODED state machine: Sreg0</a:t>
            </a: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type</a:t>
            </a:r>
            <a:r>
              <a:rPr lang="en-US" altLang="zh-TW" sz="2000" smtClean="0">
                <a:latin typeface="Consolas" pitchFamily="49" charset="0"/>
              </a:rPr>
              <a:t> Sreg0_type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is</a:t>
            </a:r>
            <a:r>
              <a:rPr lang="en-US" altLang="zh-TW" sz="2000" smtClean="0">
                <a:latin typeface="Consolas" pitchFamily="49" charset="0"/>
              </a:rPr>
              <a:t> (s_init, s_rec_address_change, s_rec_we_cs_down, s_rec_read_from_da_to_reg1, s_rec_writeto_da_ram, s_play_address_change, s_play_cs_down, s_play_oe_down, s_play_read_in_reg1, s_play_writeto_da);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signal</a:t>
            </a:r>
            <a:r>
              <a:rPr lang="en-US" altLang="zh-TW" sz="2000" smtClean="0">
                <a:latin typeface="Consolas" pitchFamily="49" charset="0"/>
              </a:rPr>
              <a:t> state_ram1: Sreg0_type;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signal</a:t>
            </a:r>
            <a:r>
              <a:rPr lang="en-US" altLang="zh-TW" sz="2000" smtClean="0">
                <a:latin typeface="Consolas" pitchFamily="49" charset="0"/>
              </a:rPr>
              <a:t> data_reg1: </a:t>
            </a:r>
            <a:r>
              <a:rPr lang="en-US" altLang="zh-TW" sz="2000" smtClean="0">
                <a:solidFill>
                  <a:srgbClr val="FF00FF"/>
                </a:solidFill>
                <a:latin typeface="Consolas" pitchFamily="49" charset="0"/>
              </a:rPr>
              <a:t>std_logic_vector</a:t>
            </a:r>
            <a:r>
              <a:rPr lang="en-US" altLang="zh-TW" sz="2000" smtClean="0">
                <a:latin typeface="Consolas" pitchFamily="49" charset="0"/>
              </a:rPr>
              <a:t> (7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downto</a:t>
            </a:r>
            <a:r>
              <a:rPr lang="en-US" altLang="zh-TW" sz="2000" smtClean="0">
                <a:latin typeface="Consolas" pitchFamily="49" charset="0"/>
              </a:rPr>
              <a:t> 0);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	process</a:t>
            </a:r>
            <a:r>
              <a:rPr lang="en-US" altLang="zh-TW" sz="2000" smtClean="0">
                <a:latin typeface="Consolas" pitchFamily="49" charset="0"/>
              </a:rPr>
              <a:t> (CLK40k_in,reset)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	begin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	if</a:t>
            </a:r>
            <a:r>
              <a:rPr lang="en-US" altLang="zh-TW" sz="2000" smtClean="0">
                <a:latin typeface="Consolas" pitchFamily="49" charset="0"/>
              </a:rPr>
              <a:t> reset = '0'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then</a:t>
            </a:r>
            <a:r>
              <a:rPr lang="en-US" altLang="zh-TW" sz="2000" smtClean="0">
                <a:latin typeface="Consolas" pitchFamily="49" charset="0"/>
              </a:rPr>
              <a:t>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--loop count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state_ram1 &lt;= s_init;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	elsif</a:t>
            </a:r>
            <a:r>
              <a:rPr lang="en-US" altLang="zh-TW" sz="2000" smtClean="0">
                <a:latin typeface="Consolas" pitchFamily="49" charset="0"/>
              </a:rPr>
              <a:t> CLK40k_in'event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and</a:t>
            </a:r>
            <a:r>
              <a:rPr lang="en-US" altLang="zh-TW" sz="2000" smtClean="0">
                <a:latin typeface="Consolas" pitchFamily="49" charset="0"/>
              </a:rPr>
              <a:t> CLK40k_in = '1'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then</a:t>
            </a:r>
            <a:endParaRPr lang="en-US" altLang="zh-TW" sz="200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>
                <a:solidFill>
                  <a:srgbClr val="000000"/>
                </a:solidFill>
              </a:rPr>
              <a:t>VHDL8 Practical example v8a</a:t>
            </a:r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C5803C-BA0B-41BB-B436-F7D3D9A87601}" type="slidenum">
              <a:rPr lang="en-US" altLang="zh-TW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State s_init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case</a:t>
            </a:r>
            <a:r>
              <a:rPr lang="en-US" altLang="zh-TW" sz="2000" smtClean="0">
                <a:latin typeface="Consolas" pitchFamily="49" charset="0"/>
              </a:rPr>
              <a:t> state_ram1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when</a:t>
            </a:r>
            <a:r>
              <a:rPr lang="en-US" altLang="zh-TW" sz="2000" smtClean="0">
                <a:latin typeface="Consolas" pitchFamily="49" charset="0"/>
              </a:rPr>
              <a:t> s_init =&gt;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--state: initial state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bar_ram_we27&lt;='1';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bar_ram_cs20&lt;='1';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bar_ram_oe22&lt;='1';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ram_address_buf&lt;="000000000000000";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ram_data_inout&lt;= "ZZZZZZZZ";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if</a:t>
            </a:r>
            <a:r>
              <a:rPr lang="en-US" altLang="zh-TW" sz="2000" smtClean="0">
                <a:latin typeface="Consolas" pitchFamily="49" charset="0"/>
              </a:rPr>
              <a:t> rec='0'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	state_ram1&lt;=s_rec_address_change;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elsif</a:t>
            </a:r>
            <a:r>
              <a:rPr lang="en-US" altLang="zh-TW" sz="2000" smtClean="0">
                <a:latin typeface="Consolas" pitchFamily="49" charset="0"/>
              </a:rPr>
              <a:t> (play='0')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	state_ram1&lt;=s_play_address_change;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else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	state_ram1&lt;=s_init;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end if</a:t>
            </a:r>
            <a:r>
              <a:rPr lang="en-US" altLang="zh-TW" sz="2000" smtClean="0">
                <a:latin typeface="Consolas" pitchFamily="49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38E647-4DE7-458B-8557-4E05028B40C2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zh-TW" sz="1400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State s_rec_address_change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signal record cycle starts here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when</a:t>
            </a:r>
            <a:r>
              <a:rPr lang="en-US" altLang="zh-TW" sz="2000" smtClean="0">
                <a:latin typeface="Consolas" pitchFamily="49" charset="0"/>
              </a:rPr>
              <a:t> s_rec_address_change =&gt;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state: rec01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bar_ram_we27&lt;='1';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--make sure all ram pins up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bar_ram_cs20&lt;='1';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bar_ram_oe22&lt;='1';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if</a:t>
            </a:r>
            <a:r>
              <a:rPr lang="en-US" altLang="zh-TW" sz="2000" smtClean="0">
                <a:latin typeface="Consolas" pitchFamily="49" charset="0"/>
              </a:rPr>
              <a:t> (ram_address_buf="111111111111111") 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state_ram1&lt;=s_init;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else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ram_address_buf&lt;=ram_address_buf+1;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	state_ram1&lt;=s_rec_read_from_da_to_reg1;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</a:t>
            </a: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end if</a:t>
            </a:r>
            <a:r>
              <a:rPr lang="en-US" altLang="zh-TW" sz="2000" smtClean="0">
                <a:latin typeface="Consolas" pitchFamily="49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>
                <a:solidFill>
                  <a:srgbClr val="000000"/>
                </a:solidFill>
              </a:rPr>
              <a:t>VHDL8 Practical example v8a</a:t>
            </a:r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7E8B21-E5FC-49BA-8CA9-AC098EF9C7C5}" type="slidenum">
              <a:rPr lang="en-US" altLang="zh-TW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States: s_rec_read_from_da_to_reg1 and s_rec_we_cs_down</a:t>
            </a:r>
            <a:r>
              <a:rPr lang="en-US" altLang="zh-TW" sz="4800" smtClean="0"/>
              <a:t> 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when</a:t>
            </a:r>
            <a:r>
              <a:rPr lang="en-US" altLang="zh-TW" sz="2000" smtClean="0">
                <a:latin typeface="Consolas" pitchFamily="49" charset="0"/>
              </a:rPr>
              <a:t> s_rec_read_from_da_to_reg1 =&gt;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--state: rec02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bar_ram_cs20&lt;='0';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bar_ram_we27&lt;='1';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bar_ram_oe22&lt;='1';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data_reg1&lt;=da_data_in;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state_ram1&lt;=s_rec_we_ce_down;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when</a:t>
            </a:r>
            <a:r>
              <a:rPr lang="en-US" altLang="zh-TW" sz="2000" smtClean="0">
                <a:latin typeface="Consolas" pitchFamily="49" charset="0"/>
              </a:rPr>
              <a:t> s_rec_we_cs_down =&gt;	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state rec03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bar_ram_cs20&lt;='0';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bar_ram_we27&lt;='0';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bar_ram_oe22&lt;='1';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state_ram1&lt;=s_rec_writeto_da_ram;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>
                <a:solidFill>
                  <a:srgbClr val="000000"/>
                </a:solidFill>
              </a:rPr>
              <a:t>VHDL8 Practical example v8a</a:t>
            </a:r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C1EF0E-0FFC-4347-80F1-D35FECB8F0D4}" type="slidenum">
              <a:rPr lang="en-US" altLang="zh-TW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State s_rec_writeto_da_ram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when</a:t>
            </a:r>
            <a:r>
              <a:rPr lang="en-US" altLang="zh-TW" sz="2000" smtClean="0">
                <a:latin typeface="Consolas" pitchFamily="49" charset="0"/>
              </a:rPr>
              <a:t> s_rec_writeto_da_ram=&gt;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state: rec04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bar_ram_we27&lt;='0';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bar_ram_cs20&lt;='0';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bar_ram_oe22&lt;='1';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ram_data_inout&lt;=data_reg1;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--write to ram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--goback to record another sample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latin typeface="Consolas" pitchFamily="49" charset="0"/>
              </a:rPr>
              <a:t>	state_ram1&lt;=s_rec_address_change;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latin typeface="Consolas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--the ram control pins will be up at s_rec_address_change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049F0C-EEC2-40ED-B7C7-79DB6365290F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zh-TW" sz="1400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State: s_play_address_change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signal playback state machine cycle starts here</a:t>
            </a:r>
          </a:p>
          <a:p>
            <a:pPr marL="0" indent="0" eaLnBrk="1" hangingPunct="1">
              <a:buFontTx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itchFamily="49" charset="0"/>
              </a:rPr>
              <a:t>when</a:t>
            </a:r>
            <a:r>
              <a:rPr lang="en-US" altLang="zh-TW" sz="2000" smtClean="0">
                <a:latin typeface="Consolas" pitchFamily="49" charset="0"/>
              </a:rPr>
              <a:t> s_play_address_change =&gt;	 </a:t>
            </a: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state: play01</a:t>
            </a:r>
          </a:p>
          <a:p>
            <a:pPr marL="0" indent="0" eaLnBrk="1" hangingPunct="1">
              <a:buFontTx/>
              <a:buNone/>
            </a:pPr>
            <a:r>
              <a:rPr lang="en-US" altLang="zh-TW" sz="2000" smtClean="0">
                <a:solidFill>
                  <a:srgbClr val="009900"/>
                </a:solidFill>
                <a:latin typeface="Consolas" pitchFamily="49" charset="0"/>
              </a:rPr>
              <a:t>-- fill in the code for this state</a:t>
            </a:r>
          </a:p>
          <a:p>
            <a:pPr marL="0" indent="0" eaLnBrk="1" hangingPunct="1">
              <a:buFontTx/>
              <a:buNone/>
            </a:pPr>
            <a:endParaRPr lang="en-US" altLang="zh-TW" sz="2000" smtClean="0">
              <a:solidFill>
                <a:srgbClr val="009900"/>
              </a:solidFill>
              <a:latin typeface="Consolas" pitchFamily="49" charset="0"/>
            </a:endParaRPr>
          </a:p>
          <a:p>
            <a:pPr marL="0" indent="0" eaLnBrk="1" hangingPunct="1">
              <a:buFontTx/>
              <a:buNone/>
            </a:pPr>
            <a:endParaRPr lang="en-US" altLang="zh-TW" sz="2000" smtClean="0">
              <a:solidFill>
                <a:srgbClr val="009900"/>
              </a:solidFill>
              <a:latin typeface="Consolas" pitchFamily="49" charset="0"/>
            </a:endParaRPr>
          </a:p>
          <a:p>
            <a:pPr marL="0" indent="0" eaLnBrk="1" hangingPunct="1">
              <a:buFontTx/>
              <a:buNone/>
            </a:pPr>
            <a:endParaRPr lang="en-US" altLang="zh-TW" sz="2000" smtClean="0">
              <a:solidFill>
                <a:srgbClr val="009900"/>
              </a:solidFill>
              <a:latin typeface="Consolas" pitchFamily="49" charset="0"/>
            </a:endParaRPr>
          </a:p>
          <a:p>
            <a:pPr marL="0" indent="0" eaLnBrk="1" hangingPunct="1"/>
            <a:r>
              <a:rPr lang="en-US" altLang="zh-TW" smtClean="0"/>
              <a:t>To be done by students in the lab.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19BFA6-9D1D-495A-BF4E-FD1A18BAA10C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n-US" altLang="zh-TW" sz="1400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Conclusion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Showed how to make a single board logic analyzer by VHDL</a:t>
            </a:r>
          </a:p>
          <a:p>
            <a:pPr eaLnBrk="1" hangingPunct="1"/>
            <a:r>
              <a:rPr lang="en-US" altLang="zh-TW" smtClean="0"/>
              <a:t>Can be modified for sound recorder, digital camera, mp3 player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7-segment LED display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Time multiplexing:</a:t>
            </a:r>
          </a:p>
          <a:p>
            <a:pPr lvl="1"/>
            <a:r>
              <a:rPr lang="en-US" sz="2400" dirty="0" smtClean="0"/>
              <a:t>Because LED consumes high power</a:t>
            </a:r>
          </a:p>
          <a:p>
            <a:pPr lvl="1"/>
            <a:r>
              <a:rPr lang="en-US" sz="2400" dirty="0" smtClean="0"/>
              <a:t>Make one 7-segment active at one time will save power.</a:t>
            </a:r>
          </a:p>
          <a:p>
            <a:pPr lvl="1"/>
            <a:r>
              <a:rPr lang="en-US" sz="2400" dirty="0" smtClean="0"/>
              <a:t>Activate the 7-segment on the right then left at a rate of 1KHz and so on.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43400"/>
            <a:ext cx="2238375" cy="1685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5844659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ssdcat</a:t>
            </a:r>
            <a:r>
              <a:rPr lang="en-US" dirty="0"/>
              <a:t> : selects which 7-segment is active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200400" y="5638800"/>
            <a:ext cx="0" cy="205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200400" y="5638800"/>
            <a:ext cx="457200" cy="205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32586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Bonus Part</a:t>
            </a: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Using a FIFO (first in first out) memory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9E832A-233E-414E-9E9D-617F78019C5C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FIFO RAM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Very similar to the previously introduced SRAM.</a:t>
            </a:r>
          </a:p>
          <a:p>
            <a:r>
              <a:rPr lang="en-US" altLang="en-US" smtClean="0"/>
              <a:t>It has an internal counter to ensure the data are read and written in FIFO manner.</a:t>
            </a:r>
          </a:p>
          <a:p>
            <a:r>
              <a:rPr lang="en-US" altLang="en-US" smtClean="0"/>
              <a:t>No need to specify address.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E11621-0D84-42C4-874B-118107FD1C8C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Interface of FIFO RAM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74C3C7-DF76-49AF-8F95-AE5236544FC1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en-US" altLang="zh-TW" sz="1400" smtClean="0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219200" y="1295400"/>
          <a:ext cx="6705600" cy="31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1" name="Visio" r:id="rId3" imgW="2554923" imgH="1197177" progId="Visio.Drawing.11">
                  <p:embed/>
                </p:oleObj>
              </mc:Choice>
              <mc:Fallback>
                <p:oleObj name="Visio" r:id="rId3" imgW="2554923" imgH="119717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6705600" cy="314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Content Placeholder 4"/>
          <p:cNvSpPr>
            <a:spLocks noGrp="1"/>
          </p:cNvSpPr>
          <p:nvPr>
            <p:ph sz="quarter" idx="1"/>
          </p:nvPr>
        </p:nvSpPr>
        <p:spPr>
          <a:xfrm>
            <a:off x="0" y="4572000"/>
            <a:ext cx="9144000" cy="1371600"/>
          </a:xfrm>
        </p:spPr>
        <p:txBody>
          <a:bodyPr/>
          <a:lstStyle/>
          <a:p>
            <a:r>
              <a:rPr lang="en-US" altLang="en-US" sz="1800" smtClean="0"/>
              <a:t>SRCK, SWCK : clock for read and write, data out refreshed after each rising edge</a:t>
            </a:r>
          </a:p>
          <a:p>
            <a:r>
              <a:rPr lang="en-US" altLang="en-US" sz="1800" smtClean="0"/>
              <a:t>RSTW, RSTR	: signal to reset the read/write counter to the 0</a:t>
            </a:r>
            <a:r>
              <a:rPr lang="en-US" altLang="en-US" sz="1800" baseline="30000" smtClean="0"/>
              <a:t>th</a:t>
            </a:r>
            <a:r>
              <a:rPr lang="en-US" altLang="en-US" sz="1800" smtClean="0"/>
              <a:t> address.</a:t>
            </a:r>
          </a:p>
          <a:p>
            <a:r>
              <a:rPr lang="en-US" altLang="en-US" sz="1800" smtClean="0"/>
              <a:t>WE		: write enable signal to take new data after each rising edge of the 		  write clock</a:t>
            </a:r>
          </a:p>
          <a:p>
            <a:endParaRPr lang="en-US" altLang="en-US" sz="180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Timing Diagram for FIFO RAM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A84C91-C2DF-4E2F-9521-27149BC6D712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en-US" altLang="zh-TW" sz="1400" smtClean="0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73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Timing Diagram for FIFO RAM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717F33-8EFE-45BF-94C9-D745E56BE91D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en-US" altLang="zh-TW" sz="1400" smtClean="0"/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0788"/>
            <a:ext cx="74676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Timing Diagram for FIFO RAM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ABF5AA-9DA7-4725-B88B-E66AC69B02FD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en-US" altLang="zh-TW" sz="1400" smtClean="0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467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Timing Diagram for FIFO RAM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96E9FE-D302-4695-AADD-1E41273E8F39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en-US" altLang="zh-TW" sz="1400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33488"/>
            <a:ext cx="750570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 Diagram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461EB5-8A6A-40AB-AB08-91AA06DFD2A9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en-US" altLang="zh-TW" sz="1400" smtClean="0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055688" y="1219200"/>
          <a:ext cx="7097712" cy="50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1" name="Visio" r:id="rId3" imgW="4901793" imgH="3511250" progId="Visio.Drawing.11">
                  <p:embed/>
                </p:oleObj>
              </mc:Choice>
              <mc:Fallback>
                <p:oleObj name="Visio" r:id="rId3" imgW="4901793" imgH="351125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219200"/>
                        <a:ext cx="7097712" cy="508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6629400" y="2514600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Work to do in each state will be introduced in the following slides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FSM states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/>
              <a:t>State 0 : Initial state</a:t>
            </a:r>
          </a:p>
          <a:p>
            <a:pPr lvl="1"/>
            <a:r>
              <a:rPr lang="en-US" altLang="en-US" sz="2000" smtClean="0">
                <a:cs typeface="Arial" charset="0"/>
              </a:rPr>
              <a:t>Transition	: If record button is pressed, go to State 1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If play button is pressed, go to State 3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If no button is pressed, remain at State 0</a:t>
            </a:r>
          </a:p>
          <a:p>
            <a:pPr lvl="1"/>
            <a:r>
              <a:rPr lang="en-US" altLang="en-US" sz="2000" smtClean="0">
                <a:cs typeface="Arial" charset="0"/>
              </a:rPr>
              <a:t>Things to do	: 1. unable RAM writes</a:t>
            </a:r>
            <a:endParaRPr lang="en-US" altLang="en-US" sz="1800" smtClean="0"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2. dis-reset RAM write counter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3. dis-reset RAM read counter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4. stop RAM write clock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5. stop RAM read clock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6. stop counter clock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7. reset counter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276734-CF89-4759-A72E-542500E6D366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FSM States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/>
              <a:t>State 1 : Write counter resetting state</a:t>
            </a:r>
          </a:p>
          <a:p>
            <a:pPr lvl="1"/>
            <a:r>
              <a:rPr lang="en-US" altLang="en-US" sz="2000" smtClean="0">
                <a:cs typeface="Arial" charset="0"/>
              </a:rPr>
              <a:t>Transition	: Go to State 3 directly</a:t>
            </a:r>
          </a:p>
          <a:p>
            <a:pPr lvl="1"/>
            <a:r>
              <a:rPr lang="en-US" altLang="en-US" sz="2000" smtClean="0">
                <a:cs typeface="Arial" charset="0"/>
              </a:rPr>
              <a:t>Things to do	: 1. reset RAM write counter</a:t>
            </a:r>
          </a:p>
          <a:p>
            <a:pPr lvl="1"/>
            <a:endParaRPr lang="en-US" altLang="en-US" sz="2000" smtClean="0">
              <a:cs typeface="Arial" charset="0"/>
            </a:endParaRPr>
          </a:p>
          <a:p>
            <a:pPr lvl="1">
              <a:buFontTx/>
              <a:buNone/>
            </a:pPr>
            <a:endParaRPr lang="en-US" altLang="en-US" sz="2000" smtClean="0">
              <a:cs typeface="Arial" charset="0"/>
            </a:endParaRPr>
          </a:p>
          <a:p>
            <a:r>
              <a:rPr lang="en-US" altLang="en-US" sz="2000" smtClean="0"/>
              <a:t>State 3 : Read counter resetting state</a:t>
            </a:r>
          </a:p>
          <a:p>
            <a:pPr lvl="1"/>
            <a:r>
              <a:rPr lang="en-US" altLang="en-US" sz="2000" smtClean="0">
                <a:cs typeface="Arial" charset="0"/>
              </a:rPr>
              <a:t>Transition	: Go to State 4 directly</a:t>
            </a:r>
          </a:p>
          <a:p>
            <a:pPr lvl="1"/>
            <a:r>
              <a:rPr lang="en-US" altLang="en-US" sz="2000" smtClean="0">
                <a:cs typeface="Arial" charset="0"/>
              </a:rPr>
              <a:t>Things to do	: 1. reset RAM read counter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93394D-5697-4A57-9CDE-44B3566C786E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VHDL for the 7-segment</a:t>
            </a:r>
            <a:br>
              <a:rPr lang="en-US" sz="3200" dirty="0" smtClean="0"/>
            </a:br>
            <a:r>
              <a:rPr lang="en-US" sz="3200" dirty="0" smtClean="0"/>
              <a:t>Input: </a:t>
            </a:r>
            <a:r>
              <a:rPr lang="en-US" sz="3200" dirty="0" err="1" smtClean="0"/>
              <a:t>clk</a:t>
            </a:r>
            <a:r>
              <a:rPr lang="en-US" sz="3200" dirty="0" smtClean="0"/>
              <a:t> (100MHz clock), digit(input code)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i="1" dirty="0"/>
              <a:t>process(</a:t>
            </a:r>
            <a:r>
              <a:rPr lang="en-US" sz="1200" i="1" dirty="0" err="1"/>
              <a:t>clk</a:t>
            </a:r>
            <a:r>
              <a:rPr lang="en-US" sz="1200" i="1" dirty="0"/>
              <a:t>)</a:t>
            </a:r>
            <a:endParaRPr lang="en-US" sz="1200" dirty="0"/>
          </a:p>
          <a:p>
            <a:r>
              <a:rPr lang="en-US" sz="1200" i="1" dirty="0"/>
              <a:t>    	    begin</a:t>
            </a:r>
            <a:endParaRPr lang="en-US" sz="1200" dirty="0"/>
          </a:p>
          <a:p>
            <a:r>
              <a:rPr lang="en-US" sz="1200" i="1" dirty="0"/>
              <a:t>          </a:t>
            </a:r>
            <a:endParaRPr lang="en-US" sz="1200" dirty="0"/>
          </a:p>
          <a:p>
            <a:r>
              <a:rPr lang="en-US" sz="1200" i="1" dirty="0"/>
              <a:t>      	    case digit is</a:t>
            </a:r>
            <a:endParaRPr lang="en-US" sz="1200" dirty="0"/>
          </a:p>
          <a:p>
            <a:r>
              <a:rPr lang="en-US" sz="1200" i="1" dirty="0"/>
              <a:t>        		when "0000"=&gt;</a:t>
            </a:r>
            <a:r>
              <a:rPr lang="en-US" sz="1200" i="1" dirty="0" err="1"/>
              <a:t>ssd</a:t>
            </a:r>
            <a:r>
              <a:rPr lang="en-US" sz="1200" i="1" dirty="0"/>
              <a:t>&lt;="1111110";</a:t>
            </a:r>
            <a:endParaRPr lang="en-US" sz="1200" dirty="0"/>
          </a:p>
          <a:p>
            <a:r>
              <a:rPr lang="en-US" sz="1200" i="1" dirty="0"/>
              <a:t>        		when "0001"=&gt;</a:t>
            </a:r>
            <a:r>
              <a:rPr lang="en-US" sz="1200" i="1" dirty="0" err="1"/>
              <a:t>ssd</a:t>
            </a:r>
            <a:r>
              <a:rPr lang="en-US" sz="1200" i="1" dirty="0"/>
              <a:t>&lt;="0110000";</a:t>
            </a:r>
            <a:endParaRPr lang="en-US" sz="1200" dirty="0"/>
          </a:p>
          <a:p>
            <a:r>
              <a:rPr lang="en-US" sz="1200" i="1" dirty="0"/>
              <a:t>        		when "0010"=&gt;</a:t>
            </a:r>
            <a:r>
              <a:rPr lang="en-US" sz="1200" i="1" dirty="0" err="1"/>
              <a:t>ssd</a:t>
            </a:r>
            <a:r>
              <a:rPr lang="en-US" sz="1200" i="1" dirty="0"/>
              <a:t>&lt;="1101101";</a:t>
            </a:r>
            <a:endParaRPr lang="en-US" sz="1200" dirty="0"/>
          </a:p>
          <a:p>
            <a:r>
              <a:rPr lang="en-US" sz="1200" i="1" dirty="0"/>
              <a:t>        		when "0011"=&gt;</a:t>
            </a:r>
            <a:r>
              <a:rPr lang="en-US" sz="1200" i="1" dirty="0" err="1"/>
              <a:t>ssd</a:t>
            </a:r>
            <a:r>
              <a:rPr lang="en-US" sz="1200" i="1" dirty="0"/>
              <a:t>&lt;="1111001";</a:t>
            </a:r>
            <a:endParaRPr lang="en-US" sz="1200" dirty="0"/>
          </a:p>
          <a:p>
            <a:r>
              <a:rPr lang="en-US" sz="1200" i="1" dirty="0"/>
              <a:t>        		when "0100"=&gt;</a:t>
            </a:r>
            <a:r>
              <a:rPr lang="en-US" sz="1200" i="1" dirty="0" err="1"/>
              <a:t>ssd</a:t>
            </a:r>
            <a:r>
              <a:rPr lang="en-US" sz="1200" i="1" dirty="0"/>
              <a:t>&lt;="0110011";</a:t>
            </a:r>
            <a:endParaRPr lang="en-US" sz="1200" dirty="0"/>
          </a:p>
          <a:p>
            <a:r>
              <a:rPr lang="en-US" sz="1200" i="1" dirty="0"/>
              <a:t>        		when "0101"=&gt;</a:t>
            </a:r>
            <a:r>
              <a:rPr lang="en-US" sz="1200" i="1" dirty="0" err="1"/>
              <a:t>ssd</a:t>
            </a:r>
            <a:r>
              <a:rPr lang="en-US" sz="1200" i="1" dirty="0"/>
              <a:t>&lt;="1011011";</a:t>
            </a:r>
            <a:endParaRPr lang="en-US" sz="1200" dirty="0"/>
          </a:p>
          <a:p>
            <a:r>
              <a:rPr lang="en-US" sz="1200" i="1" dirty="0"/>
              <a:t>        		when "0110"=&gt;</a:t>
            </a:r>
            <a:r>
              <a:rPr lang="en-US" sz="1200" i="1" dirty="0" err="1"/>
              <a:t>ssd</a:t>
            </a:r>
            <a:r>
              <a:rPr lang="en-US" sz="1200" i="1" dirty="0"/>
              <a:t>&lt;="1011111";</a:t>
            </a:r>
            <a:endParaRPr lang="en-US" sz="1200" dirty="0"/>
          </a:p>
          <a:p>
            <a:r>
              <a:rPr lang="en-US" sz="1200" i="1" dirty="0"/>
              <a:t>        		when "0111"=&gt;</a:t>
            </a:r>
            <a:r>
              <a:rPr lang="en-US" sz="1200" i="1" dirty="0" err="1"/>
              <a:t>ssd</a:t>
            </a:r>
            <a:r>
              <a:rPr lang="en-US" sz="1200" i="1" dirty="0"/>
              <a:t>&lt;="1110000";</a:t>
            </a:r>
            <a:endParaRPr lang="en-US" sz="1200" dirty="0"/>
          </a:p>
          <a:p>
            <a:r>
              <a:rPr lang="en-US" sz="1200" i="1" dirty="0"/>
              <a:t>        		when "1000"=&gt;</a:t>
            </a:r>
            <a:r>
              <a:rPr lang="en-US" sz="1200" i="1" dirty="0" err="1"/>
              <a:t>ssd</a:t>
            </a:r>
            <a:r>
              <a:rPr lang="en-US" sz="1200" i="1" dirty="0"/>
              <a:t>&lt;="1111111";</a:t>
            </a:r>
            <a:endParaRPr lang="en-US" sz="1200" dirty="0"/>
          </a:p>
          <a:p>
            <a:r>
              <a:rPr lang="en-US" sz="1200" i="1" dirty="0"/>
              <a:t>        		when "1001"=&gt;</a:t>
            </a:r>
            <a:r>
              <a:rPr lang="en-US" sz="1200" i="1" dirty="0" err="1"/>
              <a:t>ssd</a:t>
            </a:r>
            <a:r>
              <a:rPr lang="en-US" sz="1200" i="1" dirty="0"/>
              <a:t>&lt;="1111011";</a:t>
            </a:r>
            <a:endParaRPr lang="en-US" sz="1200" dirty="0"/>
          </a:p>
          <a:p>
            <a:r>
              <a:rPr lang="en-US" sz="1200" i="1" dirty="0"/>
              <a:t>        		when "1010"=&gt;</a:t>
            </a:r>
            <a:r>
              <a:rPr lang="en-US" sz="1200" i="1" dirty="0" err="1"/>
              <a:t>ssd</a:t>
            </a:r>
            <a:r>
              <a:rPr lang="en-US" sz="1200" i="1" dirty="0"/>
              <a:t>&lt;="1110111";</a:t>
            </a:r>
            <a:endParaRPr lang="en-US" sz="1200" dirty="0"/>
          </a:p>
          <a:p>
            <a:r>
              <a:rPr lang="en-US" sz="1200" i="1" dirty="0"/>
              <a:t>        		when "1011"=&gt;</a:t>
            </a:r>
            <a:r>
              <a:rPr lang="en-US" sz="1200" i="1" dirty="0" err="1"/>
              <a:t>ssd</a:t>
            </a:r>
            <a:r>
              <a:rPr lang="en-US" sz="1200" i="1" dirty="0"/>
              <a:t>&lt;="0011111";</a:t>
            </a:r>
            <a:endParaRPr lang="en-US" sz="1200" dirty="0"/>
          </a:p>
          <a:p>
            <a:r>
              <a:rPr lang="en-US" sz="1200" i="1" dirty="0"/>
              <a:t>        		when "1100"=&gt;</a:t>
            </a:r>
            <a:r>
              <a:rPr lang="en-US" sz="1200" i="1" dirty="0" err="1"/>
              <a:t>ssd</a:t>
            </a:r>
            <a:r>
              <a:rPr lang="en-US" sz="1200" i="1" dirty="0"/>
              <a:t>&lt;="1001110";</a:t>
            </a:r>
            <a:endParaRPr lang="en-US" sz="1200" dirty="0"/>
          </a:p>
          <a:p>
            <a:r>
              <a:rPr lang="en-US" sz="1200" i="1" dirty="0"/>
              <a:t>        		when "1101"=&gt;</a:t>
            </a:r>
            <a:r>
              <a:rPr lang="en-US" sz="1200" i="1" dirty="0" err="1"/>
              <a:t>ssd</a:t>
            </a:r>
            <a:r>
              <a:rPr lang="en-US" sz="1200" i="1" dirty="0"/>
              <a:t>&lt;="0111101";</a:t>
            </a:r>
            <a:endParaRPr lang="en-US" sz="1200" dirty="0"/>
          </a:p>
          <a:p>
            <a:r>
              <a:rPr lang="en-US" sz="1200" i="1" dirty="0"/>
              <a:t>        		when "1110"=&gt;</a:t>
            </a:r>
            <a:r>
              <a:rPr lang="en-US" sz="1200" i="1" dirty="0" err="1"/>
              <a:t>ssd</a:t>
            </a:r>
            <a:r>
              <a:rPr lang="en-US" sz="1200" i="1" dirty="0"/>
              <a:t>&lt;="1001111";</a:t>
            </a:r>
            <a:endParaRPr lang="en-US" sz="1200" dirty="0"/>
          </a:p>
          <a:p>
            <a:r>
              <a:rPr lang="en-US" sz="1200" i="1" dirty="0"/>
              <a:t>        		when "1111"=&gt;</a:t>
            </a:r>
            <a:r>
              <a:rPr lang="en-US" sz="1200" i="1" dirty="0" err="1"/>
              <a:t>ssd</a:t>
            </a:r>
            <a:r>
              <a:rPr lang="en-US" sz="1200" i="1" dirty="0"/>
              <a:t>&lt;="1000111";</a:t>
            </a:r>
            <a:endParaRPr lang="en-US" sz="1200" dirty="0"/>
          </a:p>
          <a:p>
            <a:r>
              <a:rPr lang="en-US" sz="1200" i="1" dirty="0"/>
              <a:t>      	  end case;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0"/>
            <a:ext cx="2238375" cy="1685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7000" y="44196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ssd</a:t>
            </a:r>
            <a:r>
              <a:rPr lang="en-US" dirty="0"/>
              <a:t>: turn on/off individual LEDs in the active 7-segment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858000" y="3886200"/>
            <a:ext cx="547687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7912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FSM States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/>
              <a:t>State 2 : Record state</a:t>
            </a:r>
          </a:p>
          <a:p>
            <a:pPr lvl="1"/>
            <a:r>
              <a:rPr lang="en-US" altLang="en-US" sz="2000" smtClean="0">
                <a:cs typeface="Arial" charset="0"/>
              </a:rPr>
              <a:t>Transition	: If stop signal is high, go to state 0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else remain at state 2</a:t>
            </a:r>
          </a:p>
          <a:p>
            <a:pPr lvl="1"/>
            <a:r>
              <a:rPr lang="en-US" altLang="en-US" sz="2000" smtClean="0">
                <a:cs typeface="Arial" charset="0"/>
              </a:rPr>
              <a:t>Things to do	: 1. enable RAM writes</a:t>
            </a:r>
            <a:endParaRPr lang="en-US" altLang="en-US" sz="1800" smtClean="0"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2. start RAM write clock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3. stop RAM read clock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4. start counter clock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5. dis-reset counter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6. dis-reset RAM write counter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EF14C8-75DE-47B2-86BA-AF3C8DB0A0B1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FSM States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/>
              <a:t>State 4 : Play state</a:t>
            </a:r>
          </a:p>
          <a:p>
            <a:pPr lvl="1"/>
            <a:r>
              <a:rPr lang="en-US" altLang="en-US" sz="2000" smtClean="0">
                <a:cs typeface="Arial" charset="0"/>
              </a:rPr>
              <a:t>Transition	: If stop signal is high, go to state 0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else remain at state 4</a:t>
            </a:r>
          </a:p>
          <a:p>
            <a:pPr lvl="1"/>
            <a:r>
              <a:rPr lang="en-US" altLang="en-US" sz="2000" smtClean="0">
                <a:cs typeface="Arial" charset="0"/>
              </a:rPr>
              <a:t>Things to do	: 1. disable RAM writes</a:t>
            </a:r>
            <a:endParaRPr lang="en-US" altLang="en-US" sz="1800" smtClean="0"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2. stop RAM write clock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3. start RAM read clock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4. start counter clock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5. dis-reset counter</a:t>
            </a:r>
          </a:p>
          <a:p>
            <a:pPr lvl="1">
              <a:buFontTx/>
              <a:buNone/>
            </a:pPr>
            <a:r>
              <a:rPr lang="en-US" altLang="en-US" sz="2000" smtClean="0">
                <a:cs typeface="Arial" charset="0"/>
              </a:rPr>
              <a:t>			  6. dis-reset RAM read counter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57AF3C1-B209-43C6-8BEC-19EE2271111C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Sound Recorder utilizing </a:t>
            </a:r>
            <a:br>
              <a:rPr lang="en-US" altLang="en-US" smtClean="0"/>
            </a:br>
            <a:r>
              <a:rPr lang="en-US" altLang="en-US" smtClean="0"/>
              <a:t>FIFO RAM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be done in the lab.</a:t>
            </a:r>
          </a:p>
          <a:p>
            <a:r>
              <a:rPr lang="en-US" altLang="en-US" smtClean="0"/>
              <a:t>A full skeleton code is given but need to fill in missing part in the FSM.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58F5D7-C4B6-47E6-8F9E-B16DA76D9F2A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/>
              <a:t>VHDL8 Practical example v8a</a:t>
            </a:r>
            <a:endParaRPr lang="en-US" altLang="zh-TW" sz="140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Conclusion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Showed how to make a single board sound recorder by VHDL</a:t>
            </a:r>
          </a:p>
          <a:p>
            <a:pPr eaLnBrk="1" hangingPunct="1"/>
            <a:r>
              <a:rPr lang="en-US" altLang="zh-TW" smtClean="0"/>
              <a:t>Can be modified for digital camera, mp3 player etc.</a:t>
            </a:r>
          </a:p>
        </p:txBody>
      </p:sp>
      <p:sp>
        <p:nvSpPr>
          <p:cNvPr id="645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AA8CFD-384A-4A80-B121-2D2D9A7B496C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62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Create a 1KHz clock from a 100MHz </a:t>
            </a:r>
            <a:r>
              <a:rPr lang="en-US" sz="3200" dirty="0" err="1" smtClean="0"/>
              <a:t>clk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4647"/>
            <a:ext cx="8229600" cy="4031516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clock frequency of </a:t>
            </a:r>
            <a:r>
              <a:rPr lang="en-US" dirty="0" err="1"/>
              <a:t>clk</a:t>
            </a:r>
            <a:r>
              <a:rPr lang="en-US" dirty="0"/>
              <a:t> is 100MHz</a:t>
            </a:r>
          </a:p>
          <a:p>
            <a:r>
              <a:rPr lang="en-US" dirty="0" smtClean="0"/>
              <a:t>Create a 1 KHz (or 1ms-period) clock: </a:t>
            </a:r>
            <a:r>
              <a:rPr lang="en-US" dirty="0" err="1"/>
              <a:t>ms_pulse</a:t>
            </a:r>
            <a:endParaRPr lang="en-US" dirty="0"/>
          </a:p>
          <a:p>
            <a:r>
              <a:rPr lang="en-US" sz="2000" dirty="0" smtClean="0"/>
              <a:t>if </a:t>
            </a:r>
            <a:r>
              <a:rPr lang="en-US" sz="2000" dirty="0" err="1"/>
              <a:t>rising_edge</a:t>
            </a:r>
            <a:r>
              <a:rPr lang="en-US" sz="2000" dirty="0"/>
              <a:t>(</a:t>
            </a:r>
            <a:r>
              <a:rPr lang="en-US" sz="2000" dirty="0" err="1"/>
              <a:t>clk</a:t>
            </a:r>
            <a:r>
              <a:rPr lang="en-US" sz="2000" dirty="0"/>
              <a:t>) then</a:t>
            </a:r>
          </a:p>
          <a:p>
            <a:r>
              <a:rPr lang="en-US" sz="2000" dirty="0"/>
              <a:t>        		    if (count=99999) then</a:t>
            </a:r>
          </a:p>
          <a:p>
            <a:r>
              <a:rPr lang="en-US" sz="2000" dirty="0"/>
              <a:t>            		        </a:t>
            </a:r>
            <a:r>
              <a:rPr lang="en-US" sz="2000" dirty="0" err="1"/>
              <a:t>ms_pulse</a:t>
            </a:r>
            <a:r>
              <a:rPr lang="en-US" sz="2000" dirty="0"/>
              <a:t> &lt;= not </a:t>
            </a:r>
            <a:r>
              <a:rPr lang="en-US" sz="2000" dirty="0" err="1"/>
              <a:t>ms_pulse</a:t>
            </a:r>
            <a:r>
              <a:rPr lang="en-US" sz="2000" dirty="0"/>
              <a:t>;</a:t>
            </a:r>
          </a:p>
          <a:p>
            <a:r>
              <a:rPr lang="en-US" sz="2000" dirty="0"/>
              <a:t>            		        count&lt;=0;</a:t>
            </a:r>
          </a:p>
          <a:p>
            <a:r>
              <a:rPr lang="en-US" sz="2000" dirty="0"/>
              <a:t>        		    else</a:t>
            </a:r>
          </a:p>
          <a:p>
            <a:r>
              <a:rPr lang="en-US" sz="2000" dirty="0"/>
              <a:t>            		        count &lt;= count + 1;</a:t>
            </a:r>
          </a:p>
          <a:p>
            <a:r>
              <a:rPr lang="en-US" sz="2000" dirty="0"/>
              <a:t>        		    end if;</a:t>
            </a:r>
          </a:p>
          <a:p>
            <a:r>
              <a:rPr lang="en-US" sz="2000" dirty="0" smtClean="0"/>
              <a:t>end </a:t>
            </a:r>
            <a:r>
              <a:rPr lang="en-US" sz="2000" dirty="0"/>
              <a:t>if;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60418" name="Picture 2" descr="C:\Users\khwong\AppData\Local\Microsoft\Windows\INetCache\IE\0Z68A3F5\square-wav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44" y="990600"/>
            <a:ext cx="656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8862" y="1078984"/>
            <a:ext cx="114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s_pulse</a:t>
            </a:r>
            <a:r>
              <a:rPr lang="en-US" dirty="0" smtClean="0"/>
              <a:t> (1KHz)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711365" y="16002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609644" y="171251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0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input switch switches depending on </a:t>
            </a:r>
            <a:r>
              <a:rPr lang="en-US" dirty="0" err="1" smtClean="0"/>
              <a:t>ms_pulse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err="1"/>
              <a:t>ms_pulse</a:t>
            </a:r>
            <a:r>
              <a:rPr lang="en-US" dirty="0"/>
              <a:t>='1' then</a:t>
            </a:r>
          </a:p>
          <a:p>
            <a:r>
              <a:rPr lang="en-US" dirty="0"/>
              <a:t>    </a:t>
            </a:r>
            <a:r>
              <a:rPr lang="en-US" dirty="0" smtClean="0"/>
              <a:t>  digit </a:t>
            </a:r>
            <a:r>
              <a:rPr lang="en-US" dirty="0"/>
              <a:t>&lt;= switch(7 </a:t>
            </a:r>
            <a:r>
              <a:rPr lang="en-US" dirty="0" err="1"/>
              <a:t>downto</a:t>
            </a:r>
            <a:r>
              <a:rPr lang="en-US" dirty="0"/>
              <a:t> 4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else      </a:t>
            </a:r>
          </a:p>
          <a:p>
            <a:r>
              <a:rPr lang="en-US" dirty="0" smtClean="0"/>
              <a:t>       digit </a:t>
            </a:r>
            <a:r>
              <a:rPr lang="en-US" dirty="0"/>
              <a:t>&lt;= switch(3 </a:t>
            </a:r>
            <a:r>
              <a:rPr lang="en-US" dirty="0" err="1"/>
              <a:t>downto</a:t>
            </a:r>
            <a:r>
              <a:rPr lang="en-US" dirty="0"/>
              <a:t> 0);</a:t>
            </a:r>
          </a:p>
          <a:p>
            <a:r>
              <a:rPr lang="en-US" dirty="0" smtClean="0"/>
              <a:t>end </a:t>
            </a:r>
            <a:r>
              <a:rPr lang="en-US" dirty="0"/>
              <a:t>if;</a:t>
            </a:r>
          </a:p>
          <a:p>
            <a:r>
              <a:rPr lang="en-US" dirty="0" err="1" smtClean="0"/>
              <a:t>ssdcat</a:t>
            </a:r>
            <a:r>
              <a:rPr lang="en-US" dirty="0" smtClean="0"/>
              <a:t> </a:t>
            </a:r>
            <a:r>
              <a:rPr lang="en-US" dirty="0"/>
              <a:t>&lt;= </a:t>
            </a:r>
            <a:r>
              <a:rPr lang="en-US" dirty="0" err="1"/>
              <a:t>ms_pulse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VHDL8 Practical example v8a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F8FA-3C65-4460-AB3B-D7F0D8208588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Picture 2" descr="C:\Users\khwong\AppData\Local\Microsoft\Windows\INetCache\IE\0Z68A3F5\square-wav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10200"/>
            <a:ext cx="656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4921" y="5498584"/>
            <a:ext cx="114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s_pulse</a:t>
            </a:r>
            <a:r>
              <a:rPr lang="en-US" dirty="0" smtClean="0"/>
              <a:t> (1KHz)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95400" y="60198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326258" y="606940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01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3131</Words>
  <Application>Microsoft Office PowerPoint</Application>
  <PresentationFormat>On-screen Show (4:3)</PresentationFormat>
  <Paragraphs>870</Paragraphs>
  <Slides>73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Default Design</vt:lpstr>
      <vt:lpstr>Visio</vt:lpstr>
      <vt:lpstr>VHDL 8  Practical examples </vt:lpstr>
      <vt:lpstr>Part 1</vt:lpstr>
      <vt:lpstr>Lab5</vt:lpstr>
      <vt:lpstr>Define these in entity port declaration</vt:lpstr>
      <vt:lpstr>What is a 7-segment LED display?</vt:lpstr>
      <vt:lpstr>Multiple 7-segment LED display method</vt:lpstr>
      <vt:lpstr>VHDL for the 7-segment Input: clk (100MHz clock), digit(input code)</vt:lpstr>
      <vt:lpstr>Create a 1KHz clock from a 100MHz clk</vt:lpstr>
      <vt:lpstr>Select input switch switches depending on ms_pulse</vt:lpstr>
      <vt:lpstr> </vt:lpstr>
      <vt:lpstr>Hints for lab5-task2</vt:lpstr>
      <vt:lpstr>More hints for lab5 task2</vt:lpstr>
      <vt:lpstr>Part 2</vt:lpstr>
      <vt:lpstr>Basic structure of a microprocessor system </vt:lpstr>
      <vt:lpstr>A computer system with a microprocessor</vt:lpstr>
      <vt:lpstr>Internal and external interfacing</vt:lpstr>
      <vt:lpstr>CPU, MCU are microprocessors</vt:lpstr>
      <vt:lpstr>Memory systems</vt:lpstr>
      <vt:lpstr>Different kinds of Memory (RAM)</vt:lpstr>
      <vt:lpstr>Different kinds of Memory (ROM)</vt:lpstr>
      <vt:lpstr>UV-EPROM</vt:lpstr>
      <vt:lpstr>Flash memory </vt:lpstr>
      <vt:lpstr>Memory is like a tall building Address cannot change; content (data) can change</vt:lpstr>
      <vt:lpstr>How a computer works?</vt:lpstr>
      <vt:lpstr>A simple program in memory</vt:lpstr>
      <vt:lpstr>Program to find 2+3=?</vt:lpstr>
      <vt:lpstr>CPU and Static memory (SRAM) interface  Exercise: show the address space of the CPU and memory</vt:lpstr>
      <vt:lpstr>Exercises 8.1</vt:lpstr>
      <vt:lpstr>Memory read/write</vt:lpstr>
      <vt:lpstr>A read cycle tRC, from SRAM memory to CPU</vt:lpstr>
      <vt:lpstr>A write cycle tWC,, from CPU to SRAM memory</vt:lpstr>
      <vt:lpstr>Exercises 8.2</vt:lpstr>
      <vt:lpstr>Exercises 8.2B</vt:lpstr>
      <vt:lpstr>How to read timing diagrams ? part1</vt:lpstr>
      <vt:lpstr>How to read timing diagrams? part2</vt:lpstr>
      <vt:lpstr>Exercise8.3 , explain this timing diagram</vt:lpstr>
      <vt:lpstr>Address decoding</vt:lpstr>
      <vt:lpstr>Exercises 8.4 </vt:lpstr>
      <vt:lpstr>Exercise 8.5a</vt:lpstr>
      <vt:lpstr>Exercise 8.5b :Memory decode for a system with 128K-byte size using four 32-byte RAM chips , fill in the blanks.</vt:lpstr>
      <vt:lpstr>Exercise 8.5c: fill in the address decoder truth table</vt:lpstr>
      <vt:lpstr>Address decode rules</vt:lpstr>
      <vt:lpstr>Exercise 8.6</vt:lpstr>
      <vt:lpstr>Exercise 8.7</vt:lpstr>
      <vt:lpstr>Exercise 8.8 :</vt:lpstr>
      <vt:lpstr>Part 3</vt:lpstr>
      <vt:lpstr>The Logic Analyzer</vt:lpstr>
      <vt:lpstr>Memory (32K) interface</vt:lpstr>
      <vt:lpstr>Static memory (SRAM 32Kbytes) data pins</vt:lpstr>
      <vt:lpstr>HM62256B Memory read timing diagrams</vt:lpstr>
      <vt:lpstr>HM62256B Write mode timing diagram</vt:lpstr>
      <vt:lpstr>Flow diagram</vt:lpstr>
      <vt:lpstr>Architecture</vt:lpstr>
      <vt:lpstr>State s_init</vt:lpstr>
      <vt:lpstr>State s_rec_address_change</vt:lpstr>
      <vt:lpstr>States: s_rec_read_from_da_to_reg1 and s_rec_we_cs_down </vt:lpstr>
      <vt:lpstr>State s_rec_writeto_da_ram</vt:lpstr>
      <vt:lpstr>State: s_play_address_change</vt:lpstr>
      <vt:lpstr>Conclusion</vt:lpstr>
      <vt:lpstr> Bonus Part</vt:lpstr>
      <vt:lpstr>FIFO RAM</vt:lpstr>
      <vt:lpstr>Interface of FIFO RAM</vt:lpstr>
      <vt:lpstr>Timing Diagram for FIFO RAM</vt:lpstr>
      <vt:lpstr>Timing Diagram for FIFO RAM</vt:lpstr>
      <vt:lpstr>Timing Diagram for FIFO RAM</vt:lpstr>
      <vt:lpstr>Timing Diagram for FIFO RAM</vt:lpstr>
      <vt:lpstr>Flow Diagram</vt:lpstr>
      <vt:lpstr>FSM states</vt:lpstr>
      <vt:lpstr>FSM States</vt:lpstr>
      <vt:lpstr>FSM States</vt:lpstr>
      <vt:lpstr>FSM States</vt:lpstr>
      <vt:lpstr>Sound Recorder utilizing  FIFO RAM</vt:lpstr>
      <vt:lpstr>Conclusion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design examples using VHDL</dc:title>
  <dc:creator>khwong</dc:creator>
  <cp:lastModifiedBy>khwong</cp:lastModifiedBy>
  <cp:revision>147</cp:revision>
  <cp:lastPrinted>2015-03-16T05:06:22Z</cp:lastPrinted>
  <dcterms:created xsi:type="dcterms:W3CDTF">2003-11-25T06:15:56Z</dcterms:created>
  <dcterms:modified xsi:type="dcterms:W3CDTF">2018-02-06T02:56:11Z</dcterms:modified>
</cp:coreProperties>
</file>