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799263" cy="99044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17A7-A787-46BF-8B7B-CF5F70D9CDF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2950"/>
            <a:ext cx="4951413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04596"/>
            <a:ext cx="5439410" cy="445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946347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07473"/>
            <a:ext cx="2946347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9F069-5F5A-4FB8-97D3-E34024FB2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7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85D7-5223-435B-9887-63FD232CBC9C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41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F8B-A857-4651-9329-FD04C62BEAC7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53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7D7-0957-4740-83D1-882D0F23700D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52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4604-F534-40A1-BA35-E903CDE94CD2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6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732F-EA46-41B6-80FC-2BDF01B47E2C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23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E95-CC64-4394-9C25-15A2DC0FBD25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85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B54E-9EC7-4A06-B71C-3F83795F7E5F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59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C4-6E82-4994-A34F-6814089626E5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26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17A9-E4E6-428F-8DF9-E9D975992A52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42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E325-C4C3-4BDF-9603-967F32B2E0C2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12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D751-B6EB-4C38-ACB3-477DA4BAC780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5549-88B1-4E92-8E83-ADAB5D13790D}" type="datetime1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84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Tutorial 2: Introduction to ISE 14.6 (revised by </a:t>
            </a:r>
            <a:r>
              <a:rPr lang="en-US" dirty="0" err="1" smtClean="0"/>
              <a:t>khw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CENG 3430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1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Run the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</a:t>
            </a:r>
            <a:r>
              <a:rPr lang="en-US" b="1" i="1" dirty="0" smtClean="0"/>
              <a:t>F11</a:t>
            </a:r>
            <a:r>
              <a:rPr lang="en-US" dirty="0" smtClean="0"/>
              <a:t> 3 times-&gt;Select </a:t>
            </a:r>
            <a:r>
              <a:rPr lang="en-US" b="1" i="1" dirty="0" smtClean="0"/>
              <a:t>Window</a:t>
            </a:r>
            <a:r>
              <a:rPr lang="en-US" dirty="0" smtClean="0"/>
              <a:t>-&gt;Select </a:t>
            </a:r>
            <a:r>
              <a:rPr lang="en-US" b="1" i="1" dirty="0" smtClean="0"/>
              <a:t>Tile Horizontally</a:t>
            </a:r>
            <a:endParaRPr lang="en-US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327841" cy="383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7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r>
              <a:rPr lang="en-US" smtClean="0"/>
              <a:t>: Run </a:t>
            </a:r>
            <a:r>
              <a:rPr lang="en-US" dirty="0" smtClean="0"/>
              <a:t>the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Restart-&gt;Press F11 10 times-&gt;Use Zoom in and Zoom out to adjust the scale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07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691276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5085184"/>
            <a:ext cx="50405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1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9: Implement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Implementation-&gt;Double click the generate Programming File</a:t>
            </a:r>
            <a:endParaRPr lang="en-US" dirty="0"/>
          </a:p>
        </p:txBody>
      </p:sp>
      <p:pic>
        <p:nvPicPr>
          <p:cNvPr id="11266" name="Picture 2" descr="pic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88" y="2653451"/>
            <a:ext cx="6948046" cy="39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10: Pin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User Constraints</a:t>
            </a:r>
            <a:r>
              <a:rPr lang="en-US" dirty="0" smtClean="0"/>
              <a:t>-&gt;Double click </a:t>
            </a:r>
            <a:r>
              <a:rPr lang="en-US" dirty="0"/>
              <a:t>the </a:t>
            </a:r>
            <a:r>
              <a:rPr lang="en-US" b="1" i="1" dirty="0" err="1"/>
              <a:t>Floorplan</a:t>
            </a:r>
            <a:r>
              <a:rPr lang="en-US" b="1" i="1" dirty="0"/>
              <a:t> </a:t>
            </a:r>
            <a:r>
              <a:rPr lang="en-US" b="1" i="1" dirty="0" smtClean="0"/>
              <a:t>Area/IO/Logic</a:t>
            </a:r>
            <a:r>
              <a:rPr lang="en-US" dirty="0" smtClean="0"/>
              <a:t>-&gt;Press ‘yes’-&gt;Press ‘close’-&gt;Click the ‘+’ next to the COUNT_OUT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6372200" y="364502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COUNT_OUT[0] → P3</a:t>
            </a:r>
          </a:p>
          <a:p>
            <a:r>
              <a:rPr lang="en-US" dirty="0" smtClean="0"/>
              <a:t>COUNT_OUT[1</a:t>
            </a:r>
            <a:r>
              <a:rPr lang="en-US" dirty="0"/>
              <a:t>] → P4</a:t>
            </a:r>
          </a:p>
          <a:p>
            <a:r>
              <a:rPr lang="en-US" dirty="0" smtClean="0"/>
              <a:t>COUNT_OUT[2</a:t>
            </a:r>
            <a:r>
              <a:rPr lang="en-US" dirty="0"/>
              <a:t>] → P5</a:t>
            </a:r>
          </a:p>
          <a:p>
            <a:r>
              <a:rPr lang="en-US" dirty="0" smtClean="0"/>
              <a:t>COUNT_OUT[3</a:t>
            </a:r>
            <a:r>
              <a:rPr lang="en-US" dirty="0"/>
              <a:t>] → P6</a:t>
            </a:r>
          </a:p>
          <a:p>
            <a:r>
              <a:rPr lang="en-US" dirty="0" smtClean="0"/>
              <a:t>CLOCK </a:t>
            </a:r>
            <a:r>
              <a:rPr lang="en-US" dirty="0"/>
              <a:t>→ </a:t>
            </a:r>
            <a:r>
              <a:rPr lang="en-US" dirty="0" smtClean="0"/>
              <a:t>P124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(make sure you use the correct pin for the clock)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DIRECTION </a:t>
            </a:r>
            <a:r>
              <a:rPr lang="en-US" dirty="0"/>
              <a:t>→ P110</a:t>
            </a:r>
          </a:p>
        </p:txBody>
      </p:sp>
      <p:pic>
        <p:nvPicPr>
          <p:cNvPr id="12290" name="Picture 2" descr="pic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5727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3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10: Pin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Select </a:t>
            </a:r>
            <a:r>
              <a:rPr lang="en-US" sz="2000" b="1" i="1" dirty="0" smtClean="0"/>
              <a:t>File</a:t>
            </a:r>
            <a:r>
              <a:rPr lang="en-US" sz="2000" dirty="0" smtClean="0"/>
              <a:t>-&gt;Select </a:t>
            </a:r>
            <a:r>
              <a:rPr lang="en-US" sz="2000" b="1" i="1" dirty="0" smtClean="0"/>
              <a:t>Save constraints</a:t>
            </a:r>
            <a:r>
              <a:rPr lang="en-US" sz="2000" dirty="0" smtClean="0"/>
              <a:t>-&gt;Close the </a:t>
            </a:r>
            <a:r>
              <a:rPr lang="en-US" sz="2000" b="1" i="1" dirty="0" err="1" smtClean="0"/>
              <a:t>PlanAhead</a:t>
            </a:r>
            <a:r>
              <a:rPr lang="en-US" sz="2000" b="1" i="1" dirty="0" smtClean="0"/>
              <a:t> Window</a:t>
            </a:r>
            <a:r>
              <a:rPr lang="en-US" sz="2000" dirty="0" smtClean="0"/>
              <a:t>-&gt;</a:t>
            </a:r>
          </a:p>
          <a:p>
            <a:r>
              <a:rPr lang="en-US" sz="2000" dirty="0" smtClean="0"/>
              <a:t>(left top window : View – implementation)</a:t>
            </a:r>
          </a:p>
          <a:p>
            <a:r>
              <a:rPr lang="en-US" sz="2000" dirty="0" smtClean="0"/>
              <a:t>Double Click the </a:t>
            </a:r>
            <a:r>
              <a:rPr lang="en-US" sz="2000" b="1" i="1" dirty="0" err="1" smtClean="0"/>
              <a:t>counter.ucf</a:t>
            </a:r>
            <a:r>
              <a:rPr lang="en-US" sz="2000" dirty="0" smtClean="0"/>
              <a:t>-&gt;</a:t>
            </a:r>
          </a:p>
          <a:p>
            <a:r>
              <a:rPr lang="en-US" sz="2000" dirty="0" smtClean="0"/>
              <a:t>Top-left window : Mouse over counter-Behavioral (</a:t>
            </a:r>
            <a:r>
              <a:rPr lang="en-US" sz="2000" dirty="0" err="1" smtClean="0"/>
              <a:t>counter.vhd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Bottom-left window: mouse </a:t>
            </a:r>
            <a:r>
              <a:rPr lang="en-US" sz="2000" smtClean="0"/>
              <a:t>over/right click  </a:t>
            </a:r>
            <a:r>
              <a:rPr lang="en-US" b="1" i="1" dirty="0" smtClean="0"/>
              <a:t>Generating Programming File (rerun all)</a:t>
            </a:r>
            <a:endParaRPr lang="en-US" b="1" i="1" dirty="0"/>
          </a:p>
        </p:txBody>
      </p:sp>
      <p:pic>
        <p:nvPicPr>
          <p:cNvPr id="13314" name="Picture 2" descr="pic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69032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11: </a:t>
            </a:r>
            <a:r>
              <a:rPr lang="en-US" smtClean="0"/>
              <a:t>Download to the </a:t>
            </a:r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 to the Tutorial 1 (appendix) and finish this step</a:t>
            </a:r>
          </a:p>
          <a:p>
            <a:r>
              <a:rPr lang="en-US" sz="2800" dirty="0" smtClean="0"/>
              <a:t>A revision of tutorial 1. The required voltage of USB JTAG is 3.3V but that of parallel is 5V.</a:t>
            </a:r>
          </a:p>
        </p:txBody>
      </p:sp>
      <p:sp>
        <p:nvSpPr>
          <p:cNvPr id="4" name="AutoShape 2" descr="https://mail-attachment.googleusercontent.com/attachment/u/0/?saduie=AG9B_P-RhoMhGwSiyRCL2gSYZJly&amp;attid=0.1&amp;disp=emb&amp;view=att&amp;th=140e7536ef772d6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-attachment.googleusercontent.com/attachment/u/0/?saduie=AG9B_P-RhoMhGwSiyRCL2gSYZJly&amp;attid=0.1&amp;disp=emb&amp;view=att&amp;th=140e7536ef772d6b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mail-attachment.googleusercontent.com/attachment/u/0/?saduie=AG9B_P-RhoMhGwSiyRCL2gSYZJly&amp;attid=0.1&amp;disp=emb&amp;view=att&amp;th=140e7536ef772d6b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5939184" cy="340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3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 without test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Clock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352839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5517232"/>
            <a:ext cx="187220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6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simulation without test 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Clock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9303"/>
            <a:ext cx="34766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39752" y="5245748"/>
            <a:ext cx="3886200" cy="1135580"/>
            <a:chOff x="-454980" y="3363246"/>
            <a:chExt cx="3886200" cy="1135580"/>
          </a:xfrm>
        </p:grpSpPr>
        <p:sp>
          <p:nvSpPr>
            <p:cNvPr id="6" name="Right Arrow 5"/>
            <p:cNvSpPr/>
            <p:nvPr/>
          </p:nvSpPr>
          <p:spPr>
            <a:xfrm rot="16200000">
              <a:off x="1280370" y="3456696"/>
              <a:ext cx="4155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454980" y="3852495"/>
              <a:ext cx="3886200" cy="646331"/>
            </a:xfrm>
            <a:prstGeom prst="rect">
              <a:avLst/>
            </a:prstGeom>
            <a:solidFill>
              <a:srgbClr val="B9CDE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Remember to enter the UNIT</a:t>
              </a:r>
            </a:p>
            <a:p>
              <a:r>
                <a:rPr lang="en-US" dirty="0" smtClean="0">
                  <a:latin typeface="Calibri" pitchFamily="34" charset="0"/>
                </a:rPr>
                <a:t>e.g. 50 ns, 0.5us, 1ms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0" y="3269883"/>
            <a:ext cx="4419600" cy="2031325"/>
            <a:chOff x="4114800" y="3475672"/>
            <a:chExt cx="4419600" cy="2031325"/>
          </a:xfrm>
        </p:grpSpPr>
        <p:grpSp>
          <p:nvGrpSpPr>
            <p:cNvPr id="9" name="Group 8"/>
            <p:cNvGrpSpPr/>
            <p:nvPr/>
          </p:nvGrpSpPr>
          <p:grpSpPr>
            <a:xfrm>
              <a:off x="4114800" y="3475672"/>
              <a:ext cx="4419600" cy="2031325"/>
              <a:chOff x="-1143000" y="3110734"/>
              <a:chExt cx="4419600" cy="2031325"/>
            </a:xfrm>
          </p:grpSpPr>
          <p:sp>
            <p:nvSpPr>
              <p:cNvPr id="11" name="Right Arrow 10"/>
              <p:cNvSpPr/>
              <p:nvPr/>
            </p:nvSpPr>
            <p:spPr>
              <a:xfrm rot="10800000">
                <a:off x="-1143000" y="3738194"/>
                <a:ext cx="533400" cy="2286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609600" y="3110734"/>
                <a:ext cx="3886200" cy="2031325"/>
              </a:xfrm>
              <a:prstGeom prst="rect">
                <a:avLst/>
              </a:prstGeom>
              <a:solidFill>
                <a:srgbClr val="B9CDE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Leading Edge: the start value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Trailing Edge: the end value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e.g. Leading = 0, Trailing = 1 will make a</a:t>
                </a:r>
              </a:p>
              <a:p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dirty="0" smtClean="0">
                  <a:latin typeface="Calibri" pitchFamily="34" charset="0"/>
                </a:endParaRPr>
              </a:p>
              <a:p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10" name="Elbow Connector 9"/>
            <p:cNvCxnSpPr/>
            <p:nvPr/>
          </p:nvCxnSpPr>
          <p:spPr>
            <a:xfrm rot="10800000" flipV="1">
              <a:off x="5831149" y="4495800"/>
              <a:ext cx="1240655" cy="609600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7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 without test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Constant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13378"/>
            <a:ext cx="28803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07904" y="5301208"/>
            <a:ext cx="187220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6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simulation without test 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Constant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91" y="2608870"/>
            <a:ext cx="3429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0791" y="4149080"/>
            <a:ext cx="187220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4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Start up the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click the ISE icon in the desktop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start from the Start Menu</a:t>
            </a:r>
            <a:endParaRPr lang="en-US" dirty="0"/>
          </a:p>
        </p:txBody>
      </p:sp>
      <p:pic>
        <p:nvPicPr>
          <p:cNvPr id="1026" name="Picture 2" descr="pic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46" y="2204864"/>
            <a:ext cx="483518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ic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46" y="5157192"/>
            <a:ext cx="5263283" cy="121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8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73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Introduction to FPGA 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Ceng 3430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your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to collect your board</a:t>
            </a:r>
          </a:p>
          <a:p>
            <a:pPr lvl="1"/>
            <a:r>
              <a:rPr lang="en-US" dirty="0" smtClean="0"/>
              <a:t>CUHK CSE FPGA Board 2013</a:t>
            </a:r>
          </a:p>
          <a:p>
            <a:pPr lvl="1"/>
            <a:r>
              <a:rPr lang="en-US" dirty="0" smtClean="0"/>
              <a:t>Xilinx USB JTAG Cable</a:t>
            </a:r>
          </a:p>
          <a:p>
            <a:pPr lvl="1"/>
            <a:r>
              <a:rPr lang="en-US" dirty="0" smtClean="0"/>
              <a:t>DC 9V Adapter</a:t>
            </a:r>
          </a:p>
          <a:p>
            <a:r>
              <a:rPr lang="en-US" dirty="0" smtClean="0"/>
              <a:t>Don’t forget to tick your name in the list form when collecting your board</a:t>
            </a:r>
          </a:p>
        </p:txBody>
      </p:sp>
    </p:spTree>
    <p:extLst>
      <p:ext uri="{BB962C8B-B14F-4D97-AF65-F5344CB8AC3E}">
        <p14:creationId xmlns:p14="http://schemas.microsoft.com/office/powerpoint/2010/main" val="8551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C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1" y="1628800"/>
            <a:ext cx="7488832" cy="446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0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test to your board: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Connect your board with PC using the USB JTAG cable</a:t>
            </a:r>
            <a:endParaRPr lang="en-US" dirty="0"/>
          </a:p>
        </p:txBody>
      </p:sp>
      <p:pic>
        <p:nvPicPr>
          <p:cNvPr id="2050" name="Picture 2" descr="pic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743083" cy="26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ic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439590" cy="26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Configure DIP switch as follows</a:t>
            </a:r>
            <a:endParaRPr lang="en-US" dirty="0"/>
          </a:p>
        </p:txBody>
      </p:sp>
      <p:pic>
        <p:nvPicPr>
          <p:cNvPr id="3074" name="Picture 2" descr="pic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9733"/>
            <a:ext cx="4680520" cy="35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3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Connect your board with power</a:t>
            </a:r>
            <a:endParaRPr lang="en-US" dirty="0"/>
          </a:p>
        </p:txBody>
      </p:sp>
      <p:pic>
        <p:nvPicPr>
          <p:cNvPr id="4098" name="Picture 2" descr="pic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7096"/>
            <a:ext cx="3744416" cy="285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ic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6" y="2557096"/>
            <a:ext cx="3626374" cy="285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Double click the TestSpartan3AN.xise file icon in the TestSpartan3AN folder to open the TestSpartan3AN project.</a:t>
            </a:r>
            <a:endParaRPr lang="en-US" dirty="0"/>
          </a:p>
        </p:txBody>
      </p:sp>
      <p:pic>
        <p:nvPicPr>
          <p:cNvPr id="5122" name="Picture 2" descr="fig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9848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g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99033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Open iMPACT</a:t>
            </a:r>
          </a:p>
          <a:p>
            <a:pPr lvl="1"/>
            <a:r>
              <a:rPr lang="en-US" smtClean="0"/>
              <a:t>Implementation -&gt; TestSpartan3AN -&gt; double-click the Configure Target Device -&gt; iMPACT -&gt; File -&gt; New Project</a:t>
            </a:r>
            <a:endParaRPr lang="en-US" dirty="0" smtClean="0"/>
          </a:p>
        </p:txBody>
      </p:sp>
      <p:pic>
        <p:nvPicPr>
          <p:cNvPr id="6147" name="Picture 3" descr="fi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712879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Build a new iMPACT project</a:t>
            </a:r>
            <a:endParaRPr lang="en-US" dirty="0" smtClean="0"/>
          </a:p>
        </p:txBody>
      </p:sp>
      <p:pic>
        <p:nvPicPr>
          <p:cNvPr id="7170" name="Picture 2" descr="pic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6166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31236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ic0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01008"/>
            <a:ext cx="313032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a 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File</a:t>
            </a:r>
            <a:r>
              <a:rPr lang="en-US" dirty="0" smtClean="0"/>
              <a:t>-&gt;Select </a:t>
            </a:r>
            <a:r>
              <a:rPr lang="en-US" b="1" i="1" dirty="0" smtClean="0"/>
              <a:t>New Project</a:t>
            </a:r>
            <a:r>
              <a:rPr lang="en-US" dirty="0" smtClean="0"/>
              <a:t>-&gt;Type ‘tutorial’-&gt;Click </a:t>
            </a:r>
            <a:r>
              <a:rPr lang="en-US" b="1" i="1" dirty="0" smtClean="0"/>
              <a:t>Next</a:t>
            </a:r>
            <a:r>
              <a:rPr lang="en-US" dirty="0" smtClean="0"/>
              <a:t>-&gt;Fill in the properties-&gt;Click </a:t>
            </a:r>
            <a:r>
              <a:rPr lang="en-US" b="1" i="1" dirty="0" smtClean="0"/>
              <a:t>Next</a:t>
            </a:r>
            <a:r>
              <a:rPr lang="en-US" dirty="0" smtClean="0"/>
              <a:t>-&gt;Click </a:t>
            </a:r>
            <a:r>
              <a:rPr lang="en-US" b="1" i="1" dirty="0" smtClean="0"/>
              <a:t>Finish</a:t>
            </a:r>
          </a:p>
        </p:txBody>
      </p:sp>
      <p:pic>
        <p:nvPicPr>
          <p:cNvPr id="2050" name="Picture 2" descr="pic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6" y="3140968"/>
            <a:ext cx="349229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975" y="3284984"/>
            <a:ext cx="45726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♦ Evaluation </a:t>
            </a:r>
            <a:r>
              <a:rPr lang="en-US" sz="1600" dirty="0"/>
              <a:t>Development Board: </a:t>
            </a:r>
            <a:r>
              <a:rPr lang="en-US" sz="1600" b="1" dirty="0"/>
              <a:t>None Specified</a:t>
            </a:r>
            <a:endParaRPr lang="en-US" sz="1600" dirty="0"/>
          </a:p>
          <a:p>
            <a:r>
              <a:rPr lang="en-US" sz="1600" dirty="0" smtClean="0"/>
              <a:t>♦ Product </a:t>
            </a:r>
            <a:r>
              <a:rPr lang="en-US" sz="1600" dirty="0"/>
              <a:t>Category: </a:t>
            </a:r>
            <a:r>
              <a:rPr lang="en-US" sz="1600" b="1" dirty="0"/>
              <a:t>All</a:t>
            </a:r>
            <a:endParaRPr lang="en-US" sz="1600" dirty="0"/>
          </a:p>
          <a:p>
            <a:r>
              <a:rPr lang="en-US" sz="1600" dirty="0" smtClean="0"/>
              <a:t>♦ Family</a:t>
            </a:r>
            <a:r>
              <a:rPr lang="en-US" sz="1600" dirty="0"/>
              <a:t>: </a:t>
            </a:r>
            <a:r>
              <a:rPr lang="en-US" sz="1600" b="1" dirty="0"/>
              <a:t>Spartan3A and Spartan3AN</a:t>
            </a:r>
            <a:endParaRPr lang="en-US" sz="1600" dirty="0"/>
          </a:p>
          <a:p>
            <a:r>
              <a:rPr lang="en-US" sz="1600" dirty="0" smtClean="0"/>
              <a:t>♦ Device</a:t>
            </a:r>
            <a:r>
              <a:rPr lang="en-US" sz="1600" dirty="0"/>
              <a:t>: </a:t>
            </a:r>
            <a:r>
              <a:rPr lang="en-US" sz="1600" b="1" dirty="0"/>
              <a:t>XC3S50AN</a:t>
            </a:r>
            <a:endParaRPr lang="en-US" sz="1600" dirty="0"/>
          </a:p>
          <a:p>
            <a:r>
              <a:rPr lang="en-US" sz="1600" dirty="0" smtClean="0"/>
              <a:t>♦ Package</a:t>
            </a:r>
            <a:r>
              <a:rPr lang="en-US" sz="1600" dirty="0"/>
              <a:t>: </a:t>
            </a:r>
            <a:r>
              <a:rPr lang="en-US" sz="1600" b="1" dirty="0"/>
              <a:t>TQ144</a:t>
            </a:r>
            <a:endParaRPr lang="en-US" sz="1600" dirty="0"/>
          </a:p>
          <a:p>
            <a:r>
              <a:rPr lang="en-US" sz="1600" dirty="0" smtClean="0"/>
              <a:t>♦ Speed</a:t>
            </a:r>
            <a:r>
              <a:rPr lang="en-US" sz="1600" dirty="0"/>
              <a:t>: </a:t>
            </a:r>
            <a:r>
              <a:rPr lang="en-US" sz="1600" b="1" dirty="0"/>
              <a:t>-4</a:t>
            </a:r>
            <a:endParaRPr lang="en-US" sz="1600" dirty="0"/>
          </a:p>
          <a:p>
            <a:r>
              <a:rPr lang="en-US" sz="1600" dirty="0" smtClean="0"/>
              <a:t>♦ Top-Level Source Type </a:t>
            </a:r>
            <a:r>
              <a:rPr lang="en-US" sz="1600" dirty="0"/>
              <a:t>: HDL</a:t>
            </a:r>
          </a:p>
          <a:p>
            <a:r>
              <a:rPr lang="en-US" sz="1600" dirty="0" smtClean="0"/>
              <a:t>♦ Synthesis </a:t>
            </a:r>
            <a:r>
              <a:rPr lang="en-US" sz="1600" dirty="0"/>
              <a:t>Tool: </a:t>
            </a:r>
            <a:r>
              <a:rPr lang="en-US" sz="1600" b="1" dirty="0"/>
              <a:t>XST (VHDL/Verilog)</a:t>
            </a:r>
            <a:endParaRPr lang="en-US" sz="1600" dirty="0"/>
          </a:p>
          <a:p>
            <a:r>
              <a:rPr lang="en-US" sz="1600" dirty="0" smtClean="0"/>
              <a:t>♦ Simulator</a:t>
            </a:r>
            <a:r>
              <a:rPr lang="en-US" sz="1600" dirty="0"/>
              <a:t>: </a:t>
            </a:r>
            <a:r>
              <a:rPr lang="en-US" sz="1600" b="1" dirty="0" err="1"/>
              <a:t>ISim</a:t>
            </a:r>
            <a:r>
              <a:rPr lang="en-US" sz="1600" b="1" dirty="0"/>
              <a:t> (VHDL/Verilog)</a:t>
            </a:r>
            <a:endParaRPr lang="en-US" sz="1600" dirty="0"/>
          </a:p>
          <a:p>
            <a:r>
              <a:rPr lang="en-US" sz="1600" dirty="0" smtClean="0"/>
              <a:t>♦ Preferred </a:t>
            </a:r>
            <a:r>
              <a:rPr lang="en-US" sz="1600" dirty="0"/>
              <a:t>Language: </a:t>
            </a:r>
            <a:r>
              <a:rPr lang="en-US" sz="1600" b="1" dirty="0"/>
              <a:t>VHDL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4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 testspartan3an.bit</a:t>
            </a:r>
            <a:endParaRPr lang="en-US" dirty="0"/>
          </a:p>
        </p:txBody>
      </p:sp>
      <p:pic>
        <p:nvPicPr>
          <p:cNvPr id="8194" name="Picture 2" descr="fig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5" y="2204864"/>
            <a:ext cx="425024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pic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384376" cy="23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ig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384376" cy="224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 flash and Load FPGA</a:t>
            </a:r>
          </a:p>
          <a:p>
            <a:pPr lvl="1"/>
            <a:r>
              <a:rPr lang="en-US" smtClean="0"/>
              <a:t>Right-click on the xc3s50an device image, and select Program Flash and Load FPGA</a:t>
            </a:r>
            <a:endParaRPr lang="en-US" dirty="0"/>
          </a:p>
        </p:txBody>
      </p:sp>
      <p:pic>
        <p:nvPicPr>
          <p:cNvPr id="9218" name="Picture 2" descr="fi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43" y="3284984"/>
            <a:ext cx="360067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ic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44" y="2996952"/>
            <a:ext cx="3312368" cy="153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fig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44" y="4702813"/>
            <a:ext cx="3312368" cy="19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7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seven segment displays are </a:t>
            </a:r>
            <a:r>
              <a:rPr lang="en-US" dirty="0" smtClean="0"/>
              <a:t>lit and counting </a:t>
            </a:r>
            <a:r>
              <a:rPr lang="en-US" dirty="0"/>
              <a:t>from ‘0’ to ‘F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materials from </a:t>
            </a:r>
            <a:r>
              <a:rPr lang="en-US" smtClean="0"/>
              <a:t>Blackboard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6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Create a VHDL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dirty="0" smtClean="0"/>
              <a:t>Left-top (view= Implementation)</a:t>
            </a:r>
          </a:p>
          <a:p>
            <a:r>
              <a:rPr lang="en-US" dirty="0" smtClean="0"/>
              <a:t>Right-click xCs50an-4tqg144</a:t>
            </a:r>
          </a:p>
          <a:p>
            <a:r>
              <a:rPr lang="en-US" dirty="0" smtClean="0"/>
              <a:t>-&gt;Select </a:t>
            </a:r>
            <a:r>
              <a:rPr lang="en-US" b="1" i="1" dirty="0" smtClean="0"/>
              <a:t>New source</a:t>
            </a:r>
            <a:r>
              <a:rPr lang="en-US" dirty="0" smtClean="0"/>
              <a:t>-&gt;Select </a:t>
            </a:r>
            <a:r>
              <a:rPr lang="en-US" b="1" i="1" dirty="0" smtClean="0"/>
              <a:t>VHDL Module</a:t>
            </a:r>
            <a:r>
              <a:rPr lang="en-US" dirty="0" smtClean="0"/>
              <a:t>-&gt;Type ‘counter’-&gt;Click </a:t>
            </a:r>
            <a:r>
              <a:rPr lang="en-US" b="1" i="1" dirty="0" smtClean="0"/>
              <a:t>Next</a:t>
            </a:r>
            <a:r>
              <a:rPr lang="en-US" dirty="0" smtClean="0"/>
              <a:t>-&gt;Fill in </a:t>
            </a:r>
            <a:r>
              <a:rPr lang="en-US" b="1" i="1" dirty="0" smtClean="0"/>
              <a:t>port</a:t>
            </a:r>
            <a:r>
              <a:rPr lang="en-US" dirty="0" smtClean="0"/>
              <a:t> information-&gt;Click </a:t>
            </a:r>
            <a:r>
              <a:rPr lang="en-US" b="1" i="1" dirty="0" smtClean="0"/>
              <a:t>Next</a:t>
            </a:r>
            <a:r>
              <a:rPr lang="en-US" dirty="0" smtClean="0"/>
              <a:t>-&gt;Click </a:t>
            </a:r>
            <a:r>
              <a:rPr lang="en-US" b="1" i="1" dirty="0" smtClean="0"/>
              <a:t>Finish</a:t>
            </a:r>
            <a:endParaRPr lang="en-US" b="1" i="1" dirty="0"/>
          </a:p>
        </p:txBody>
      </p:sp>
      <p:pic>
        <p:nvPicPr>
          <p:cNvPr id="3074" name="Picture 2" descr="pic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4128"/>
            <a:ext cx="4968552" cy="29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0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Add your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0112" y="2124145"/>
            <a:ext cx="3384376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use IEEE.STD_LOGIC_ARITH.ALL;</a:t>
            </a:r>
          </a:p>
          <a:p>
            <a:r>
              <a:rPr lang="en-US" sz="1600" dirty="0"/>
              <a:t>use IEEE.STD_LOGIC_UNSIGNED.ALL;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2809" y="4278575"/>
            <a:ext cx="3384376" cy="24622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process (CLOCK)</a:t>
            </a:r>
          </a:p>
          <a:p>
            <a:r>
              <a:rPr lang="en-US" sz="1400" dirty="0"/>
              <a:t>begin</a:t>
            </a:r>
          </a:p>
          <a:p>
            <a:r>
              <a:rPr lang="en-US" sz="1400" dirty="0" smtClean="0"/>
              <a:t>       if </a:t>
            </a:r>
            <a:r>
              <a:rPr lang="en-US" sz="1400" dirty="0"/>
              <a:t>CLOCK='1' and </a:t>
            </a:r>
            <a:r>
              <a:rPr lang="en-US" sz="1400" dirty="0" err="1"/>
              <a:t>CLOCK'event</a:t>
            </a:r>
            <a:r>
              <a:rPr lang="en-US" sz="1400" dirty="0"/>
              <a:t> then</a:t>
            </a:r>
          </a:p>
          <a:p>
            <a:r>
              <a:rPr lang="en-US" sz="1400" dirty="0" smtClean="0"/>
              <a:t>           if DIRECTION</a:t>
            </a:r>
            <a:r>
              <a:rPr lang="en-US" sz="1400" dirty="0"/>
              <a:t>='1' then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</a:t>
            </a:r>
            <a:r>
              <a:rPr lang="en-US" sz="1400" dirty="0" err="1" smtClean="0"/>
              <a:t>count_int</a:t>
            </a:r>
            <a:r>
              <a:rPr lang="en-US" sz="1400" dirty="0" smtClean="0"/>
              <a:t> </a:t>
            </a:r>
            <a:r>
              <a:rPr lang="en-US" sz="1400" dirty="0"/>
              <a:t>&lt;= </a:t>
            </a:r>
            <a:r>
              <a:rPr lang="en-US" sz="1400" dirty="0" err="1" smtClean="0"/>
              <a:t>count_int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dirty="0" smtClean="0"/>
              <a:t>1;</a:t>
            </a:r>
          </a:p>
          <a:p>
            <a:r>
              <a:rPr lang="en-US" sz="1400" dirty="0" smtClean="0"/>
              <a:t>           else</a:t>
            </a:r>
            <a:endParaRPr lang="en-US" sz="1400" dirty="0"/>
          </a:p>
          <a:p>
            <a:r>
              <a:rPr lang="en-US" sz="1400" dirty="0" smtClean="0"/>
              <a:t>                </a:t>
            </a:r>
            <a:r>
              <a:rPr lang="en-US" sz="1400" dirty="0" err="1" smtClean="0"/>
              <a:t>count_int</a:t>
            </a:r>
            <a:r>
              <a:rPr lang="en-US" sz="1400" dirty="0" smtClean="0"/>
              <a:t> </a:t>
            </a:r>
            <a:r>
              <a:rPr lang="en-US" sz="1400" dirty="0"/>
              <a:t>&lt;= </a:t>
            </a:r>
            <a:r>
              <a:rPr lang="en-US" sz="1400" dirty="0" err="1" smtClean="0"/>
              <a:t>count_int</a:t>
            </a:r>
            <a:r>
              <a:rPr lang="en-US" sz="1400" dirty="0" smtClean="0"/>
              <a:t> </a:t>
            </a:r>
            <a:r>
              <a:rPr lang="en-US" sz="1400" dirty="0"/>
              <a:t>- 1;</a:t>
            </a:r>
          </a:p>
          <a:p>
            <a:r>
              <a:rPr lang="en-US" sz="1400" dirty="0" smtClean="0"/>
              <a:t>           end if;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end </a:t>
            </a:r>
            <a:r>
              <a:rPr lang="en-US" sz="1400" dirty="0"/>
              <a:t>if;</a:t>
            </a:r>
          </a:p>
          <a:p>
            <a:r>
              <a:rPr lang="en-US" sz="1400" dirty="0"/>
              <a:t>end process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COUNT_OUT &lt;=</a:t>
            </a:r>
            <a:r>
              <a:rPr lang="en-US" sz="1400" dirty="0" err="1" smtClean="0"/>
              <a:t>count_int</a:t>
            </a:r>
            <a:r>
              <a:rPr lang="en-US" sz="1400" dirty="0" smtClean="0"/>
              <a:t>;</a:t>
            </a:r>
            <a:endParaRPr 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7" y="1844824"/>
            <a:ext cx="482041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13234" y="2252826"/>
            <a:ext cx="3960440" cy="3666155"/>
            <a:chOff x="827584" y="2204864"/>
            <a:chExt cx="3960440" cy="3384376"/>
          </a:xfrm>
        </p:grpSpPr>
        <p:sp>
          <p:nvSpPr>
            <p:cNvPr id="4" name="Rectangle 3"/>
            <p:cNvSpPr/>
            <p:nvPr/>
          </p:nvSpPr>
          <p:spPr>
            <a:xfrm>
              <a:off x="827584" y="2204864"/>
              <a:ext cx="39604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7584" y="5373216"/>
              <a:ext cx="39604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13234" y="5301208"/>
            <a:ext cx="3960440" cy="1170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10800000">
            <a:off x="4211960" y="3789040"/>
            <a:ext cx="504055" cy="1512167"/>
          </a:xfrm>
          <a:prstGeom prst="bentUpArrow">
            <a:avLst>
              <a:gd name="adj1" fmla="val 809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932040" y="241653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4971499" y="5779116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88024" y="3717032"/>
            <a:ext cx="4464496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signal </a:t>
            </a:r>
            <a:r>
              <a:rPr lang="en-US" sz="1400" dirty="0" err="1"/>
              <a:t>count_int</a:t>
            </a:r>
            <a:r>
              <a:rPr lang="en-US" sz="1400" dirty="0"/>
              <a:t> : </a:t>
            </a:r>
            <a:r>
              <a:rPr lang="en-US" sz="1400" dirty="0" err="1"/>
              <a:t>std_logic_vector</a:t>
            </a:r>
            <a:r>
              <a:rPr lang="en-US" sz="1400" dirty="0"/>
              <a:t>(3 </a:t>
            </a:r>
            <a:r>
              <a:rPr lang="en-US" sz="1400" dirty="0" err="1"/>
              <a:t>downto</a:t>
            </a:r>
            <a:r>
              <a:rPr lang="en-US" sz="1400" dirty="0"/>
              <a:t> 0) := "0000";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How to use Xilinx ISE 14.6</a:t>
            </a:r>
            <a:endParaRPr lang="zh-TW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22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Check the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b="1" i="1" dirty="0" smtClean="0"/>
              <a:t>Implementation</a:t>
            </a:r>
            <a:r>
              <a:rPr lang="en-US" dirty="0" smtClean="0"/>
              <a:t>-&gt;Select </a:t>
            </a:r>
            <a:r>
              <a:rPr lang="en-US" b="1" i="1" dirty="0" smtClean="0"/>
              <a:t>counter</a:t>
            </a:r>
            <a:r>
              <a:rPr lang="en-US" dirty="0" smtClean="0"/>
              <a:t> source file-&gt;Select </a:t>
            </a:r>
            <a:r>
              <a:rPr lang="en-US" b="1" i="1" dirty="0" smtClean="0"/>
              <a:t>Synthesize</a:t>
            </a:r>
            <a:r>
              <a:rPr lang="en-US" dirty="0" smtClean="0"/>
              <a:t>-&gt;Double click the </a:t>
            </a:r>
            <a:r>
              <a:rPr lang="en-US" b="1" i="1" dirty="0" smtClean="0"/>
              <a:t>Check Syntax</a:t>
            </a:r>
            <a:endParaRPr lang="en-US" b="1" i="1" dirty="0"/>
          </a:p>
        </p:txBody>
      </p:sp>
      <p:pic>
        <p:nvPicPr>
          <p:cNvPr id="5122" name="Picture 2" descr="pic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21" y="3212976"/>
            <a:ext cx="6256486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3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Create a test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Simulation</a:t>
            </a:r>
            <a:r>
              <a:rPr lang="en-US" dirty="0" smtClean="0"/>
              <a:t>-&gt;Select </a:t>
            </a:r>
            <a:r>
              <a:rPr lang="en-US" b="1" i="1" dirty="0" smtClean="0"/>
              <a:t>Project</a:t>
            </a:r>
            <a:r>
              <a:rPr lang="en-US" dirty="0" smtClean="0"/>
              <a:t>-&gt;Select </a:t>
            </a:r>
            <a:r>
              <a:rPr lang="en-US" b="1" i="1" dirty="0" smtClean="0"/>
              <a:t>New Source</a:t>
            </a:r>
            <a:r>
              <a:rPr lang="en-US" dirty="0" smtClean="0"/>
              <a:t>-&gt;Select </a:t>
            </a:r>
            <a:r>
              <a:rPr lang="en-US" b="1" i="1" dirty="0" smtClean="0"/>
              <a:t>VHDL Test Bench</a:t>
            </a:r>
            <a:r>
              <a:rPr lang="en-US" dirty="0" smtClean="0"/>
              <a:t>-&gt;Type ‘</a:t>
            </a:r>
            <a:r>
              <a:rPr lang="en-US" dirty="0" err="1" smtClean="0"/>
              <a:t>counter_tb</a:t>
            </a:r>
            <a:r>
              <a:rPr lang="en-US" dirty="0" smtClean="0"/>
              <a:t>’-&gt;Click </a:t>
            </a:r>
            <a:r>
              <a:rPr lang="en-US" b="1" i="1" dirty="0" smtClean="0"/>
              <a:t>Next</a:t>
            </a:r>
            <a:r>
              <a:rPr lang="en-US" dirty="0" smtClean="0"/>
              <a:t>-&gt;Click </a:t>
            </a:r>
            <a:r>
              <a:rPr lang="en-US" b="1" i="1" dirty="0" smtClean="0"/>
              <a:t>Next</a:t>
            </a:r>
            <a:r>
              <a:rPr lang="en-US" dirty="0" smtClean="0"/>
              <a:t>-&gt;Click </a:t>
            </a:r>
            <a:r>
              <a:rPr lang="en-US" b="1" i="1" dirty="0" smtClean="0"/>
              <a:t>Finish</a:t>
            </a:r>
            <a:endParaRPr lang="en-US" b="1" i="1" dirty="0"/>
          </a:p>
        </p:txBody>
      </p:sp>
      <p:pic>
        <p:nvPicPr>
          <p:cNvPr id="6146" name="Picture 2" descr="pic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544616" cy="324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2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Enter your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the code and save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8" y="2492896"/>
            <a:ext cx="48958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306896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DIRECTION to be ‘1’ </a:t>
            </a:r>
          </a:p>
          <a:p>
            <a:endParaRPr lang="en-US" dirty="0"/>
          </a:p>
          <a:p>
            <a:r>
              <a:rPr lang="en-US" dirty="0" smtClean="0"/>
              <a:t>Set </a:t>
            </a:r>
            <a:r>
              <a:rPr lang="en-US" dirty="0" err="1" smtClean="0"/>
              <a:t>CLOCK_period</a:t>
            </a:r>
            <a:r>
              <a:rPr lang="en-US" dirty="0" smtClean="0"/>
              <a:t> to be ‘1 us’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5616" y="3140968"/>
            <a:ext cx="266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15616" y="4365104"/>
            <a:ext cx="266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3563888" y="3212976"/>
            <a:ext cx="144016" cy="14401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3633921" y="4437112"/>
            <a:ext cx="144016" cy="14401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3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Run the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b="1" i="1" dirty="0" err="1" smtClean="0"/>
              <a:t>counter_tb</a:t>
            </a:r>
            <a:r>
              <a:rPr lang="en-US" dirty="0" smtClean="0"/>
              <a:t>-&gt;Right click </a:t>
            </a:r>
            <a:r>
              <a:rPr lang="en-US" b="1" i="1" dirty="0" smtClean="0"/>
              <a:t>Simulate Behavioral Model</a:t>
            </a:r>
            <a:r>
              <a:rPr lang="en-US" dirty="0" smtClean="0"/>
              <a:t>-&gt;Click </a:t>
            </a:r>
            <a:r>
              <a:rPr lang="en-US" b="1" i="1" dirty="0" smtClean="0"/>
              <a:t>Rerun All</a:t>
            </a:r>
            <a:endParaRPr lang="en-US" b="1" i="1" dirty="0"/>
          </a:p>
        </p:txBody>
      </p:sp>
      <p:pic>
        <p:nvPicPr>
          <p:cNvPr id="8194" name="Picture 2" descr="pic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104456" cy="38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How to use Xilinx ISE 14.6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926</Words>
  <Application>Microsoft Office PowerPoint</Application>
  <PresentationFormat>On-screen Show (4:3)</PresentationFormat>
  <Paragraphs>161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Tutorial 2: Introduction to ISE 14.6 (revised by khw)</vt:lpstr>
      <vt:lpstr>Step 1: Start up the software</vt:lpstr>
      <vt:lpstr>Step 2: Create a new project</vt:lpstr>
      <vt:lpstr>Step 3: Create a VHDL Source</vt:lpstr>
      <vt:lpstr>Step 4: Add your code</vt:lpstr>
      <vt:lpstr>Step 5: Check the syntax</vt:lpstr>
      <vt:lpstr>Step 6: Create a test bench</vt:lpstr>
      <vt:lpstr>Step 7: Enter your code</vt:lpstr>
      <vt:lpstr>Step 8: Run the simulation</vt:lpstr>
      <vt:lpstr>Step 8: Run the simulation</vt:lpstr>
      <vt:lpstr>Step 8: Run the simulation</vt:lpstr>
      <vt:lpstr>Step 9: Implement Design</vt:lpstr>
      <vt:lpstr>Step 10: Pin Assignment</vt:lpstr>
      <vt:lpstr>Step 10: Pin Assignment</vt:lpstr>
      <vt:lpstr>Step 11: Download to the board</vt:lpstr>
      <vt:lpstr>Run simulation without test bench</vt:lpstr>
      <vt:lpstr>Run simulation without test bench</vt:lpstr>
      <vt:lpstr>Run simulation without test bench</vt:lpstr>
      <vt:lpstr>Run simulation without test bench</vt:lpstr>
      <vt:lpstr>Appendix</vt:lpstr>
      <vt:lpstr>Introduction to FPGA Board</vt:lpstr>
      <vt:lpstr>Collect your board</vt:lpstr>
      <vt:lpstr>Overview diagram</vt:lpstr>
      <vt:lpstr>A test to your board: Step 1</vt:lpstr>
      <vt:lpstr>Step 2</vt:lpstr>
      <vt:lpstr>Step 3</vt:lpstr>
      <vt:lpstr>Step 4</vt:lpstr>
      <vt:lpstr>Step 5</vt:lpstr>
      <vt:lpstr>Step 6</vt:lpstr>
      <vt:lpstr>Step 7</vt:lpstr>
      <vt:lpstr>Step 8</vt:lpstr>
      <vt:lpstr>Result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ISE 14.6</dc:title>
  <dc:creator>zzhang</dc:creator>
  <cp:lastModifiedBy>khwong</cp:lastModifiedBy>
  <cp:revision>27</cp:revision>
  <cp:lastPrinted>2013-09-17T07:59:51Z</cp:lastPrinted>
  <dcterms:created xsi:type="dcterms:W3CDTF">2013-09-08T05:32:51Z</dcterms:created>
  <dcterms:modified xsi:type="dcterms:W3CDTF">2013-09-17T08:12:25Z</dcterms:modified>
</cp:coreProperties>
</file>