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3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0B262-79C1-4EE9-B6C1-2735D835CFD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911CC-5DF4-422C-9CC8-5EBBD0FD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1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025B-44B4-42F2-88E0-10A30311A377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4CCA-9750-4DBD-8674-A09C589AB4B4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CB94-ACB1-47B6-BB45-D18FB23B4318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D48C-8FF5-4988-82A5-2AA3ABAF2952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E088-F36F-41F4-B12B-D21DDF544DD6}" type="datetime1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0F94-E55C-4528-87EC-552A32C5F80D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E2FF-4C58-47F2-8EFE-2A87548F8E57}" type="datetime1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B4DC-95DC-4C9D-8F61-FB4C63F7CFFC}" type="datetime1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112B-56F6-4081-BE16-3007E994F3BE}" type="datetime1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8FD4-4360-48D5-BD98-80AA9FD2960A}" type="datetime1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B40A-DF8B-4B14-B3E5-73958E9DF566}" type="datetime1">
              <a:rPr lang="en-US" smtClean="0"/>
              <a:t>1/18/2017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2982627-F96D-458F-894E-6329AFA2FBE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2CF9ED4-D28F-485E-9B80-00CD7EF150FC}" type="datetime1">
              <a:rPr lang="en-US" smtClean="0"/>
              <a:t>1/18/2017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vhdl.lapinoo.ne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vhdl.lapinoo.net/testb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543800" cy="2593975"/>
          </a:xfrm>
        </p:spPr>
        <p:txBody>
          <a:bodyPr/>
          <a:lstStyle/>
          <a:p>
            <a:r>
              <a:rPr lang="en-US" sz="5400" dirty="0" smtClean="0"/>
              <a:t>CENG3430 Tutorial 1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Introduction to </a:t>
            </a:r>
            <a:r>
              <a:rPr lang="en-US" sz="4000" dirty="0" err="1" smtClean="0"/>
              <a:t>Vivado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2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23097" r="27811" b="26689"/>
          <a:stretch/>
        </p:blipFill>
        <p:spPr bwMode="auto">
          <a:xfrm>
            <a:off x="152399" y="609600"/>
            <a:ext cx="396478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105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8: Click Add Files, select the downloaded XDC file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Press Next or Press Next if no XDC file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22809" r="27897" b="26200"/>
          <a:stretch/>
        </p:blipFill>
        <p:spPr bwMode="auto">
          <a:xfrm>
            <a:off x="4267200" y="1371600"/>
            <a:ext cx="4722920" cy="342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6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3" t="22705" r="27688" b="26100"/>
          <a:stretch/>
        </p:blipFill>
        <p:spPr bwMode="auto">
          <a:xfrm>
            <a:off x="1066800" y="1295399"/>
            <a:ext cx="6477000" cy="46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936" y="619837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9: Click Boards -&gt; Select </a:t>
            </a:r>
            <a:r>
              <a:rPr lang="en-US" sz="2400" dirty="0" err="1" smtClean="0"/>
              <a:t>Zedboard</a:t>
            </a:r>
            <a:r>
              <a:rPr lang="en-US" sz="2400" dirty="0" smtClean="0"/>
              <a:t> -&gt; Click Next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4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"/>
          <a:stretch/>
        </p:blipFill>
        <p:spPr bwMode="auto">
          <a:xfrm>
            <a:off x="457200" y="1066800"/>
            <a:ext cx="7620000" cy="449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9391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10: Click Finish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8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1" t="27020" r="31611" b="30808"/>
          <a:stretch/>
        </p:blipFill>
        <p:spPr bwMode="auto">
          <a:xfrm>
            <a:off x="2209800" y="2133600"/>
            <a:ext cx="4724400" cy="338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867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10: If you see this box, just click OK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9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592"/>
            <a:ext cx="8229600" cy="1143000"/>
          </a:xfrm>
        </p:spPr>
        <p:txBody>
          <a:bodyPr/>
          <a:lstStyle/>
          <a:p>
            <a:r>
              <a:rPr lang="en-US" sz="3600" dirty="0" smtClean="0"/>
              <a:t>Now we can start writing our code</a:t>
            </a:r>
            <a:endParaRPr lang="en-US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7"/>
          <a:stretch/>
        </p:blipFill>
        <p:spPr bwMode="auto">
          <a:xfrm>
            <a:off x="457200" y="1619250"/>
            <a:ext cx="7620000" cy="457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914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programming interface 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914400" cy="3810000"/>
          </a:xfrm>
          <a:prstGeom prst="rect">
            <a:avLst/>
          </a:prstGeom>
          <a:solidFill>
            <a:srgbClr val="00B0F0">
              <a:alpha val="29000"/>
            </a:srgbClr>
          </a:solidFill>
          <a:ln>
            <a:solidFill>
              <a:schemeClr val="accent1">
                <a:lumMod val="20000"/>
                <a:lumOff val="8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1984177"/>
            <a:ext cx="1752600" cy="13716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solidFill>
              <a:schemeClr val="accent1">
                <a:lumMod val="20000"/>
                <a:lumOff val="8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2057400"/>
            <a:ext cx="4800600" cy="2743200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solidFill>
              <a:schemeClr val="accent1">
                <a:lumMod val="20000"/>
                <a:lumOff val="8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4876800"/>
            <a:ext cx="67056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1">
                <a:lumMod val="20000"/>
                <a:lumOff val="80000"/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117068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Select different tools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75147" y="6101901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Shows the IDE status / warning / error message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269218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Source directory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2286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Code writing area</a:t>
            </a:r>
            <a:endParaRPr lang="en-US" sz="1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6816" r="-18" b="30416"/>
          <a:stretch/>
        </p:blipFill>
        <p:spPr bwMode="auto">
          <a:xfrm>
            <a:off x="152400" y="381000"/>
            <a:ext cx="8991600" cy="40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656" y="47244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source directory, you will see the source file created in Step 6.</a:t>
            </a:r>
          </a:p>
          <a:p>
            <a:r>
              <a:rPr lang="en-US" b="1" dirty="0" smtClean="0"/>
              <a:t>Double click to open it.</a:t>
            </a:r>
          </a:p>
          <a:p>
            <a:endParaRPr lang="en-US" dirty="0"/>
          </a:p>
          <a:p>
            <a:r>
              <a:rPr lang="en-US" dirty="0" smtClean="0"/>
              <a:t>(It is normal to see the file name appears twice in syntax error files and non-module file if the source code is empty or has syntax error)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3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14300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1677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Copy the code downloaded file eLearning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b="31004"/>
          <a:stretch/>
        </p:blipFill>
        <p:spPr bwMode="auto">
          <a:xfrm>
            <a:off x="152400" y="1219200"/>
            <a:ext cx="8878569" cy="436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943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saving the code, the source directory should look like this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to write a </a:t>
            </a:r>
            <a:r>
              <a:rPr lang="en-US" dirty="0" err="1" smtClean="0"/>
              <a:t>testbench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finishing your source code</a:t>
            </a:r>
          </a:p>
          <a:p>
            <a:endParaRPr lang="en-US" dirty="0"/>
          </a:p>
          <a:p>
            <a:r>
              <a:rPr lang="en-US" dirty="0" smtClean="0"/>
              <a:t>Under the source window,  right click on the simulation sources</a:t>
            </a:r>
          </a:p>
          <a:p>
            <a:pPr marL="0" indent="0">
              <a:buNone/>
            </a:pPr>
            <a:r>
              <a:rPr lang="en-US" dirty="0" smtClean="0"/>
              <a:t>-&gt; Add sources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00" b="59128"/>
          <a:stretch/>
        </p:blipFill>
        <p:spPr bwMode="auto">
          <a:xfrm>
            <a:off x="4191000" y="3428999"/>
            <a:ext cx="4724400" cy="332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22859" r="25846" b="26599"/>
          <a:stretch/>
        </p:blipFill>
        <p:spPr bwMode="auto">
          <a:xfrm>
            <a:off x="1828800" y="1752600"/>
            <a:ext cx="5486400" cy="360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571812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“Add or Create Simulation Sources” -&gt; Next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using IDE for VHDL / Verilog</a:t>
            </a:r>
          </a:p>
          <a:p>
            <a:r>
              <a:rPr lang="en-US" dirty="0" smtClean="0"/>
              <a:t>Download the compiled code to FPGA board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"/>
          <a:stretch/>
        </p:blipFill>
        <p:spPr bwMode="auto">
          <a:xfrm>
            <a:off x="304800" y="3423821"/>
            <a:ext cx="5531192" cy="329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210175" cy="341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06758"/>
            <a:ext cx="3124200" cy="17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82066" y="5486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“Create File” -&gt; Get the </a:t>
            </a:r>
            <a:r>
              <a:rPr lang="en-US" dirty="0" err="1" smtClean="0"/>
              <a:t>testbench</a:t>
            </a:r>
            <a:r>
              <a:rPr lang="en-US" dirty="0" smtClean="0"/>
              <a:t> a name</a:t>
            </a:r>
          </a:p>
          <a:p>
            <a:r>
              <a:rPr lang="en-US" dirty="0" smtClean="0"/>
              <a:t>(Usually same name with your source code, adding _test as postfix)</a:t>
            </a:r>
          </a:p>
          <a:p>
            <a:r>
              <a:rPr lang="en-US" dirty="0" smtClean="0"/>
              <a:t>-&gt; “OK”-&gt;”Finish”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39869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5213" y="466713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435627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43025"/>
            <a:ext cx="5867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2066" y="5486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see this window, just click 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</a:t>
            </a:r>
            <a:r>
              <a:rPr lang="en-US" dirty="0" err="1" smtClean="0"/>
              <a:t>testbench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Vivado</a:t>
            </a:r>
            <a:r>
              <a:rPr lang="en-US" sz="2800" dirty="0" smtClean="0"/>
              <a:t>, the </a:t>
            </a:r>
            <a:r>
              <a:rPr lang="en-US" sz="2800" dirty="0" err="1" smtClean="0"/>
              <a:t>testbench</a:t>
            </a:r>
            <a:r>
              <a:rPr lang="en-US" sz="2800" dirty="0" smtClean="0"/>
              <a:t> file will not generate automatically</a:t>
            </a:r>
          </a:p>
          <a:p>
            <a:pPr marL="0" indent="0">
              <a:buNone/>
            </a:pPr>
            <a:r>
              <a:rPr lang="en-US" sz="1800" dirty="0" smtClean="0"/>
              <a:t>      (But the older software can do that… )</a:t>
            </a:r>
          </a:p>
          <a:p>
            <a:endParaRPr lang="en-US" dirty="0"/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http://vhdl.lapinoo.net/</a:t>
            </a:r>
            <a:endParaRPr lang="en-US" dirty="0" smtClean="0"/>
          </a:p>
          <a:p>
            <a:r>
              <a:rPr lang="en-US" sz="2800" dirty="0" smtClean="0"/>
              <a:t>Paste your main board source code on it, the website will generate the </a:t>
            </a:r>
            <a:r>
              <a:rPr lang="en-US" sz="2800" dirty="0" err="1" smtClean="0"/>
              <a:t>testbench</a:t>
            </a:r>
            <a:r>
              <a:rPr lang="en-US" sz="2800" dirty="0" smtClean="0"/>
              <a:t> file for you</a:t>
            </a:r>
          </a:p>
          <a:p>
            <a:endParaRPr lang="en-US" sz="2800" dirty="0"/>
          </a:p>
          <a:p>
            <a:r>
              <a:rPr lang="en-US" sz="2800" dirty="0" smtClean="0"/>
              <a:t>Copy the generated content, replace all content in the </a:t>
            </a:r>
            <a:r>
              <a:rPr lang="en-US" sz="2800" dirty="0" err="1" smtClean="0"/>
              <a:t>Vivado</a:t>
            </a:r>
            <a:r>
              <a:rPr lang="en-US" sz="2800" dirty="0" smtClean="0"/>
              <a:t> </a:t>
            </a:r>
            <a:r>
              <a:rPr lang="en-US" sz="2800" dirty="0" err="1" smtClean="0"/>
              <a:t>testbench</a:t>
            </a:r>
            <a:r>
              <a:rPr lang="en-US" sz="2800" dirty="0" smtClean="0"/>
              <a:t> file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0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5" r="69228" b="6565"/>
          <a:stretch/>
        </p:blipFill>
        <p:spPr bwMode="auto">
          <a:xfrm>
            <a:off x="65103" y="228600"/>
            <a:ext cx="4159188" cy="63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17613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Unfortunately, the generated content have to modify before we execute…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2209800" y="6019800"/>
            <a:ext cx="152400" cy="5977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597118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Remove those line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9600" y="586740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57150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“end </a:t>
            </a:r>
            <a:r>
              <a:rPr lang="en-US" sz="1400" dirty="0" err="1" smtClean="0">
                <a:solidFill>
                  <a:srgbClr val="FF0000"/>
                </a:solidFill>
              </a:rPr>
              <a:t>tb</a:t>
            </a:r>
            <a:r>
              <a:rPr lang="en-US" sz="1400" dirty="0" smtClean="0">
                <a:solidFill>
                  <a:srgbClr val="FF0000"/>
                </a:solidFill>
              </a:rPr>
              <a:t>;” change to “end;”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5634" y="1232576"/>
            <a:ext cx="4968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Change the name, to match the name of </a:t>
            </a:r>
            <a:r>
              <a:rPr lang="en-US" sz="1400" dirty="0" err="1" smtClean="0">
                <a:solidFill>
                  <a:srgbClr val="FF0000"/>
                </a:solidFill>
              </a:rPr>
              <a:t>testbench</a:t>
            </a:r>
            <a:r>
              <a:rPr lang="en-US" sz="1400" dirty="0" smtClean="0">
                <a:solidFill>
                  <a:srgbClr val="FF0000"/>
                </a:solidFill>
              </a:rPr>
              <a:t> if you like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5300" y="762000"/>
            <a:ext cx="381000" cy="152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" y="847078"/>
            <a:ext cx="381000" cy="152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43000" y="1080177"/>
            <a:ext cx="381000" cy="152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33500" y="52578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&lt;-Add your test case here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4611469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For example :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	A &lt;= '0';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	EN0 &lt;= '0';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	wait for 100 ns;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	A &lt;= '1';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	EN1 &lt;= '0';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	wait for 100 ns;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Which means you force a constant 0 to A / EN0 for 100ns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After that, you force a constant 1 to A / 0 to EN0 for 100ns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23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09591" y="1232576"/>
            <a:ext cx="266700" cy="291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>
            <a:off x="1176291" y="1378288"/>
            <a:ext cx="1409700" cy="221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1" y="1524000"/>
            <a:ext cx="4267200" cy="92333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must be the entity name of the design you are trying to test. You first turn it into a  component and test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Now you can run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50" y="1143000"/>
            <a:ext cx="7620000" cy="48006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Flow Navigator-&gt;Run Simulation-&gt;Run Behavioral </a:t>
            </a:r>
            <a:r>
              <a:rPr lang="en-US" altLang="zh-CN" sz="2800" dirty="0" smtClean="0"/>
              <a:t>Simulation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May need to drag the signal (left side under Objects) names to the waveform window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5" t="8800" b="24800"/>
          <a:stretch/>
        </p:blipFill>
        <p:spPr bwMode="auto">
          <a:xfrm>
            <a:off x="2286000" y="3046626"/>
            <a:ext cx="5241956" cy="325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47800" y="3657600"/>
            <a:ext cx="2209799" cy="2516326"/>
            <a:chOff x="396536" y="1567934"/>
            <a:chExt cx="1689140" cy="2516326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524000" y="1567934"/>
              <a:ext cx="561676" cy="9466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96536" y="2329934"/>
              <a:ext cx="1143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 this</a:t>
              </a:r>
            </a:p>
            <a:p>
              <a:r>
                <a:rPr lang="en-US" dirty="0" smtClean="0"/>
                <a:t>To zoom in to the appropriate waveform window</a:t>
              </a:r>
              <a:endParaRPr lang="en-US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16620"/>
            <a:ext cx="4476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3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can see the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adjust the width, modify </a:t>
            </a:r>
            <a:r>
              <a:rPr lang="en-US" sz="2800" dirty="0" err="1" smtClean="0"/>
              <a:t>tbPeriod</a:t>
            </a:r>
            <a:r>
              <a:rPr lang="en-US" sz="2800" dirty="0" smtClean="0"/>
              <a:t> in the </a:t>
            </a:r>
            <a:r>
              <a:rPr lang="en-US" sz="2800" dirty="0" err="1" smtClean="0"/>
              <a:t>testbench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5" t="8800" b="24800"/>
          <a:stretch/>
        </p:blipFill>
        <p:spPr bwMode="auto">
          <a:xfrm>
            <a:off x="914400" y="2133600"/>
            <a:ext cx="7223156" cy="449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Please follow the instructions to create a VHDL project</a:t>
            </a:r>
          </a:p>
          <a:p>
            <a:endParaRPr lang="en-US" sz="2400" dirty="0"/>
          </a:p>
          <a:p>
            <a:pPr marL="628650" indent="-514350">
              <a:buFont typeface="+mj-lt"/>
              <a:buAutoNum type="arabicPeriod"/>
            </a:pPr>
            <a:r>
              <a:rPr lang="en-US" altLang="zh-CN" sz="2800" dirty="0" smtClean="0"/>
              <a:t>Create a new project and a source file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Implement </a:t>
            </a:r>
            <a:r>
              <a:rPr lang="en-US" sz="2800" dirty="0"/>
              <a:t>an AND gate using </a:t>
            </a:r>
            <a:r>
              <a:rPr lang="en-US" sz="2800" dirty="0" smtClean="0"/>
              <a:t>VHDL in source file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Write an test bench file and add to the project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Run the simulation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Demo </a:t>
            </a:r>
            <a:r>
              <a:rPr lang="en-US" sz="2800" dirty="0"/>
              <a:t>your </a:t>
            </a:r>
            <a:r>
              <a:rPr lang="en-US" altLang="zh-CN" sz="2800" dirty="0" smtClean="0"/>
              <a:t>simulation result</a:t>
            </a:r>
            <a:r>
              <a:rPr lang="en-US" sz="2800" dirty="0" smtClean="0"/>
              <a:t> </a:t>
            </a:r>
            <a:r>
              <a:rPr lang="en-US" sz="2800" dirty="0"/>
              <a:t>to </a:t>
            </a:r>
            <a:r>
              <a:rPr lang="en-US" sz="2800" dirty="0" smtClean="0"/>
              <a:t>the tutor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4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----------------------testing code ----------------------------------------</a:t>
            </a:r>
            <a:endParaRPr lang="en-US" dirty="0"/>
          </a:p>
          <a:p>
            <a:r>
              <a:rPr lang="en-US" dirty="0"/>
              <a:t>-- Company: </a:t>
            </a:r>
          </a:p>
          <a:p>
            <a:r>
              <a:rPr lang="en-US" dirty="0"/>
              <a:t>-- Engineer: </a:t>
            </a:r>
          </a:p>
          <a:p>
            <a:r>
              <a:rPr lang="en-US" dirty="0"/>
              <a:t>-- </a:t>
            </a:r>
          </a:p>
          <a:p>
            <a:r>
              <a:rPr lang="en-US" dirty="0"/>
              <a:t>-- Create Date: 01/16/2017 09:15:55 PM</a:t>
            </a:r>
          </a:p>
          <a:p>
            <a:r>
              <a:rPr lang="en-US" dirty="0"/>
              <a:t>-- Design Name: </a:t>
            </a:r>
          </a:p>
          <a:p>
            <a:r>
              <a:rPr lang="en-US" dirty="0"/>
              <a:t>-- Module Name: test1 - Behavioral</a:t>
            </a:r>
          </a:p>
          <a:p>
            <a:r>
              <a:rPr lang="en-US" dirty="0"/>
              <a:t>-- Project Name: </a:t>
            </a:r>
          </a:p>
          <a:p>
            <a:r>
              <a:rPr lang="en-US" dirty="0"/>
              <a:t>-- Target Devices: </a:t>
            </a:r>
          </a:p>
          <a:p>
            <a:r>
              <a:rPr lang="en-US" dirty="0"/>
              <a:t>-- Tool Versions: </a:t>
            </a:r>
          </a:p>
          <a:p>
            <a:r>
              <a:rPr lang="en-US" dirty="0"/>
              <a:t>-- Description: </a:t>
            </a:r>
          </a:p>
          <a:p>
            <a:r>
              <a:rPr lang="en-US" dirty="0"/>
              <a:t>-- </a:t>
            </a:r>
          </a:p>
          <a:p>
            <a:r>
              <a:rPr lang="en-US" dirty="0"/>
              <a:t>-- Dependencies: </a:t>
            </a:r>
          </a:p>
          <a:p>
            <a:r>
              <a:rPr lang="en-US" dirty="0"/>
              <a:t>-- </a:t>
            </a:r>
          </a:p>
          <a:p>
            <a:r>
              <a:rPr lang="en-US" dirty="0"/>
              <a:t>-- Revision:</a:t>
            </a:r>
          </a:p>
          <a:p>
            <a:r>
              <a:rPr lang="en-US" dirty="0"/>
              <a:t>-- Revision 0.01 - File Created</a:t>
            </a:r>
          </a:p>
          <a:p>
            <a:r>
              <a:rPr lang="en-US" dirty="0"/>
              <a:t>-- Additional Comments:</a:t>
            </a:r>
          </a:p>
          <a:p>
            <a:r>
              <a:rPr lang="en-US" dirty="0"/>
              <a:t>-- </a:t>
            </a:r>
          </a:p>
          <a:p>
            <a:r>
              <a:rPr lang="en-US" dirty="0"/>
              <a:t>----------------------------------------------------------------------------------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library IEEE;</a:t>
            </a:r>
          </a:p>
          <a:p>
            <a:r>
              <a:rPr lang="en-US" dirty="0"/>
              <a:t>use IEEE.STD_LOGIC_1164.ALL;</a:t>
            </a:r>
          </a:p>
          <a:p>
            <a:endParaRPr lang="en-US" dirty="0"/>
          </a:p>
          <a:p>
            <a:r>
              <a:rPr lang="en-US" dirty="0"/>
              <a:t>-- Uncomment the following library declaration if using</a:t>
            </a:r>
          </a:p>
          <a:p>
            <a:r>
              <a:rPr lang="en-US" dirty="0"/>
              <a:t>-- arithmetic functions with Signed or Unsigned values</a:t>
            </a:r>
          </a:p>
          <a:p>
            <a:r>
              <a:rPr lang="en-US" dirty="0"/>
              <a:t>--use IEEE.NUMERIC_STD.ALL;</a:t>
            </a:r>
          </a:p>
          <a:p>
            <a:endParaRPr lang="en-US" dirty="0"/>
          </a:p>
          <a:p>
            <a:r>
              <a:rPr lang="en-US" dirty="0"/>
              <a:t>-- Uncomment the following library declaration if instantiating</a:t>
            </a:r>
          </a:p>
          <a:p>
            <a:r>
              <a:rPr lang="en-US" dirty="0"/>
              <a:t>-- any Xilinx leaf cells in this code.</a:t>
            </a:r>
          </a:p>
          <a:p>
            <a:r>
              <a:rPr lang="en-US" dirty="0"/>
              <a:t>--library UNISIM;</a:t>
            </a:r>
          </a:p>
          <a:p>
            <a:r>
              <a:rPr lang="en-US" dirty="0"/>
              <a:t>--use </a:t>
            </a:r>
            <a:r>
              <a:rPr lang="en-US" dirty="0" err="1"/>
              <a:t>UNISIM.VComponents.all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entity test1 is</a:t>
            </a:r>
          </a:p>
          <a:p>
            <a:r>
              <a:rPr lang="en-US" dirty="0"/>
              <a:t>    Port ( A : in STD_LOGIC;</a:t>
            </a:r>
          </a:p>
          <a:p>
            <a:r>
              <a:rPr lang="en-US" dirty="0"/>
              <a:t>           B : in STD_LOGIC;</a:t>
            </a:r>
          </a:p>
          <a:p>
            <a:r>
              <a:rPr lang="en-US" dirty="0"/>
              <a:t>           C : in STD_LOGIC;</a:t>
            </a:r>
          </a:p>
          <a:p>
            <a:r>
              <a:rPr lang="en-US" dirty="0"/>
              <a:t>           F : out STD_LOGIC);</a:t>
            </a:r>
          </a:p>
          <a:p>
            <a:r>
              <a:rPr lang="en-US" dirty="0"/>
              <a:t>end test1;</a:t>
            </a:r>
          </a:p>
          <a:p>
            <a:endParaRPr lang="en-US" dirty="0"/>
          </a:p>
          <a:p>
            <a:r>
              <a:rPr lang="en-US" dirty="0"/>
              <a:t>architecture Behavioral of test1 is</a:t>
            </a:r>
          </a:p>
          <a:p>
            <a:endParaRPr lang="en-US" dirty="0"/>
          </a:p>
          <a:p>
            <a:r>
              <a:rPr lang="en-US" dirty="0"/>
              <a:t>begin</a:t>
            </a:r>
          </a:p>
          <a:p>
            <a:endParaRPr lang="en-US" dirty="0"/>
          </a:p>
          <a:p>
            <a:r>
              <a:rPr lang="en-US" dirty="0"/>
              <a:t>F&lt;= (A nor B) and C;</a:t>
            </a:r>
          </a:p>
          <a:p>
            <a:r>
              <a:rPr lang="en-US" dirty="0"/>
              <a:t>end Behavioral;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762000"/>
            <a:ext cx="3657600" cy="4590288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--Test </a:t>
            </a:r>
            <a:r>
              <a:rPr lang="en-US" dirty="0" smtClean="0"/>
              <a:t>bench, may be </a:t>
            </a:r>
            <a:r>
              <a:rPr lang="en-US" dirty="0" smtClean="0"/>
              <a:t>generated </a:t>
            </a:r>
            <a:r>
              <a:rPr lang="en-US" dirty="0" smtClean="0"/>
              <a:t>by </a:t>
            </a:r>
          </a:p>
          <a:p>
            <a:r>
              <a:rPr lang="en-US" dirty="0" smtClean="0">
                <a:hlinkClick r:id="rId2"/>
              </a:rPr>
              <a:t>--http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vhdl.lapinoo.net/testb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library </a:t>
            </a:r>
            <a:r>
              <a:rPr lang="en-US" dirty="0" err="1"/>
              <a:t>ieee</a:t>
            </a:r>
            <a:r>
              <a:rPr lang="en-US" dirty="0"/>
              <a:t>;</a:t>
            </a:r>
          </a:p>
          <a:p>
            <a:r>
              <a:rPr lang="en-US" dirty="0"/>
              <a:t>use ieee.std_logic_1164.all;</a:t>
            </a:r>
          </a:p>
          <a:p>
            <a:endParaRPr lang="en-US" dirty="0"/>
          </a:p>
          <a:p>
            <a:r>
              <a:rPr lang="en-US" dirty="0"/>
              <a:t>entity tb_test1 is</a:t>
            </a:r>
          </a:p>
          <a:p>
            <a:r>
              <a:rPr lang="en-US" dirty="0"/>
              <a:t>end tb_test1;</a:t>
            </a:r>
          </a:p>
          <a:p>
            <a:endParaRPr lang="en-US" dirty="0"/>
          </a:p>
          <a:p>
            <a:r>
              <a:rPr lang="en-US" dirty="0"/>
              <a:t>architecture </a:t>
            </a:r>
            <a:r>
              <a:rPr lang="en-US" dirty="0" err="1"/>
              <a:t>tb</a:t>
            </a:r>
            <a:r>
              <a:rPr lang="en-US" dirty="0"/>
              <a:t> of tb_test1 is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    component </a:t>
            </a:r>
            <a:r>
              <a:rPr lang="en-US" dirty="0" smtClean="0">
                <a:solidFill>
                  <a:srgbClr val="FF0000"/>
                </a:solidFill>
              </a:rPr>
              <a:t>test1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– this component name “test1” must be the same as the entity name 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--in the source you are trying to test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       port (A : in </a:t>
            </a:r>
            <a:r>
              <a:rPr lang="en-US" dirty="0" err="1"/>
              <a:t>std_logic</a:t>
            </a:r>
            <a:r>
              <a:rPr lang="en-US" dirty="0"/>
              <a:t>;</a:t>
            </a:r>
          </a:p>
          <a:p>
            <a:r>
              <a:rPr lang="en-US" dirty="0"/>
              <a:t>              B : in </a:t>
            </a:r>
            <a:r>
              <a:rPr lang="en-US" dirty="0" err="1"/>
              <a:t>std_logic</a:t>
            </a:r>
            <a:r>
              <a:rPr lang="en-US" dirty="0"/>
              <a:t>;</a:t>
            </a:r>
          </a:p>
          <a:p>
            <a:r>
              <a:rPr lang="en-US" dirty="0"/>
              <a:t>              C : in </a:t>
            </a:r>
            <a:r>
              <a:rPr lang="en-US" dirty="0" err="1"/>
              <a:t>std_logic</a:t>
            </a:r>
            <a:r>
              <a:rPr lang="en-US" dirty="0"/>
              <a:t>;</a:t>
            </a:r>
          </a:p>
          <a:p>
            <a:r>
              <a:rPr lang="en-US" dirty="0"/>
              <a:t>              F : out </a:t>
            </a:r>
            <a:r>
              <a:rPr lang="en-US" dirty="0" err="1"/>
              <a:t>std_logic</a:t>
            </a:r>
            <a:r>
              <a:rPr lang="en-US" dirty="0"/>
              <a:t>);</a:t>
            </a:r>
          </a:p>
          <a:p>
            <a:r>
              <a:rPr lang="en-US" dirty="0"/>
              <a:t>    end component;</a:t>
            </a:r>
          </a:p>
          <a:p>
            <a:endParaRPr lang="en-US" dirty="0"/>
          </a:p>
          <a:p>
            <a:r>
              <a:rPr lang="en-US" dirty="0"/>
              <a:t>    signal A : </a:t>
            </a:r>
            <a:r>
              <a:rPr lang="en-US" dirty="0" err="1"/>
              <a:t>std_logic</a:t>
            </a:r>
            <a:r>
              <a:rPr lang="en-US" dirty="0"/>
              <a:t>;</a:t>
            </a:r>
          </a:p>
          <a:p>
            <a:r>
              <a:rPr lang="en-US" dirty="0"/>
              <a:t>    signal B : </a:t>
            </a:r>
            <a:r>
              <a:rPr lang="en-US" dirty="0" err="1"/>
              <a:t>std_logic</a:t>
            </a:r>
            <a:r>
              <a:rPr lang="en-US" dirty="0"/>
              <a:t>;</a:t>
            </a:r>
          </a:p>
          <a:p>
            <a:r>
              <a:rPr lang="en-US" dirty="0"/>
              <a:t>    signal C : </a:t>
            </a:r>
            <a:r>
              <a:rPr lang="en-US" dirty="0" err="1"/>
              <a:t>std_logic</a:t>
            </a:r>
            <a:r>
              <a:rPr lang="en-US" dirty="0"/>
              <a:t>;</a:t>
            </a:r>
          </a:p>
          <a:p>
            <a:r>
              <a:rPr lang="en-US" dirty="0"/>
              <a:t>    signal F : </a:t>
            </a:r>
            <a:r>
              <a:rPr lang="en-US" dirty="0" err="1"/>
              <a:t>std_logic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  constant </a:t>
            </a:r>
            <a:r>
              <a:rPr lang="en-US" dirty="0" err="1"/>
              <a:t>TbPeriod</a:t>
            </a:r>
            <a:r>
              <a:rPr lang="en-US" dirty="0"/>
              <a:t> : time := 100 ns; -- EDIT put right period here</a:t>
            </a:r>
          </a:p>
          <a:p>
            <a:r>
              <a:rPr lang="en-US" dirty="0"/>
              <a:t>    signal </a:t>
            </a:r>
            <a:r>
              <a:rPr lang="en-US" dirty="0" err="1"/>
              <a:t>TbClock</a:t>
            </a:r>
            <a:r>
              <a:rPr lang="en-US" dirty="0"/>
              <a:t> : </a:t>
            </a:r>
            <a:r>
              <a:rPr lang="en-US" dirty="0" err="1"/>
              <a:t>std_logic</a:t>
            </a:r>
            <a:r>
              <a:rPr lang="en-US" dirty="0"/>
              <a:t> := '0';</a:t>
            </a:r>
          </a:p>
          <a:p>
            <a:endParaRPr lang="en-US" dirty="0"/>
          </a:p>
          <a:p>
            <a:r>
              <a:rPr lang="en-US" dirty="0"/>
              <a:t>begin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dut</a:t>
            </a:r>
            <a:r>
              <a:rPr lang="en-US" dirty="0"/>
              <a:t> : test1</a:t>
            </a:r>
          </a:p>
          <a:p>
            <a:r>
              <a:rPr lang="en-US" dirty="0"/>
              <a:t>    port map (A =&gt; A,</a:t>
            </a:r>
          </a:p>
          <a:p>
            <a:r>
              <a:rPr lang="en-US" dirty="0"/>
              <a:t>              B =&gt; B,</a:t>
            </a:r>
          </a:p>
          <a:p>
            <a:r>
              <a:rPr lang="en-US" dirty="0"/>
              <a:t>              C =&gt; C,</a:t>
            </a:r>
          </a:p>
          <a:p>
            <a:r>
              <a:rPr lang="en-US" dirty="0"/>
              <a:t>              F =&gt; F);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TbClock</a:t>
            </a:r>
            <a:r>
              <a:rPr lang="en-US" dirty="0"/>
              <a:t> &lt;= not </a:t>
            </a:r>
            <a:r>
              <a:rPr lang="en-US" dirty="0" err="1"/>
              <a:t>TbClock</a:t>
            </a:r>
            <a:r>
              <a:rPr lang="en-US" dirty="0"/>
              <a:t> after </a:t>
            </a:r>
            <a:r>
              <a:rPr lang="en-US" dirty="0" err="1"/>
              <a:t>TbPeriod</a:t>
            </a:r>
            <a:r>
              <a:rPr lang="en-US" dirty="0"/>
              <a:t>/2;</a:t>
            </a:r>
          </a:p>
          <a:p>
            <a:endParaRPr lang="en-US" dirty="0"/>
          </a:p>
          <a:p>
            <a:r>
              <a:rPr lang="en-US" dirty="0"/>
              <a:t>    --  EDIT: Replace YOURCLOCKSIGNAL below by the name of your clock</a:t>
            </a:r>
          </a:p>
          <a:p>
            <a:r>
              <a:rPr lang="en-US" dirty="0"/>
              <a:t>    --  YOURCLOCKSIGNAL &lt;= </a:t>
            </a:r>
            <a:r>
              <a:rPr lang="en-US" dirty="0" err="1"/>
              <a:t>TbClock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  stimuli : process</a:t>
            </a:r>
          </a:p>
          <a:p>
            <a:r>
              <a:rPr lang="en-US" dirty="0"/>
              <a:t>    begin</a:t>
            </a:r>
          </a:p>
          <a:p>
            <a:r>
              <a:rPr lang="en-US" dirty="0">
                <a:solidFill>
                  <a:srgbClr val="FF0000"/>
                </a:solidFill>
              </a:rPr>
              <a:t>        -- </a:t>
            </a:r>
            <a:r>
              <a:rPr lang="en-US" dirty="0" smtClean="0">
                <a:solidFill>
                  <a:srgbClr val="FF0000"/>
                </a:solidFill>
              </a:rPr>
              <a:t>EDIT , give cases for each testing </a:t>
            </a:r>
            <a:r>
              <a:rPr lang="en-US" dirty="0" err="1" smtClean="0">
                <a:solidFill>
                  <a:srgbClr val="FF0000"/>
                </a:solidFill>
              </a:rPr>
              <a:t>poeriod</a:t>
            </a:r>
            <a:r>
              <a:rPr lang="en-US" dirty="0" smtClean="0">
                <a:solidFill>
                  <a:srgbClr val="FF0000"/>
                </a:solidFill>
              </a:rPr>
              <a:t>, can add as many as you like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A &lt;= '0';</a:t>
            </a:r>
          </a:p>
          <a:p>
            <a:r>
              <a:rPr lang="en-US" dirty="0">
                <a:solidFill>
                  <a:srgbClr val="FF0000"/>
                </a:solidFill>
              </a:rPr>
              <a:t>        B &lt;= '1';</a:t>
            </a:r>
          </a:p>
          <a:p>
            <a:r>
              <a:rPr lang="en-US" dirty="0">
                <a:solidFill>
                  <a:srgbClr val="FF0000"/>
                </a:solidFill>
              </a:rPr>
              <a:t>        C &lt;= '1';</a:t>
            </a:r>
          </a:p>
          <a:p>
            <a:r>
              <a:rPr lang="en-US" dirty="0">
                <a:solidFill>
                  <a:srgbClr val="FF0000"/>
                </a:solidFill>
              </a:rPr>
              <a:t>        wait for 100 ns;</a:t>
            </a:r>
          </a:p>
          <a:p>
            <a:r>
              <a:rPr lang="en-US" dirty="0">
                <a:solidFill>
                  <a:srgbClr val="FF0000"/>
                </a:solidFill>
              </a:rPr>
              <a:t>        A &lt;= '0';</a:t>
            </a:r>
          </a:p>
          <a:p>
            <a:r>
              <a:rPr lang="en-US" dirty="0">
                <a:solidFill>
                  <a:srgbClr val="FF0000"/>
                </a:solidFill>
              </a:rPr>
              <a:t>        B &lt;= '0';</a:t>
            </a:r>
          </a:p>
          <a:p>
            <a:r>
              <a:rPr lang="en-US" dirty="0">
                <a:solidFill>
                  <a:srgbClr val="FF0000"/>
                </a:solidFill>
              </a:rPr>
              <a:t>        C &lt;= '1';</a:t>
            </a:r>
          </a:p>
          <a:p>
            <a:r>
              <a:rPr lang="en-US" dirty="0">
                <a:solidFill>
                  <a:srgbClr val="FF0000"/>
                </a:solidFill>
              </a:rPr>
              <a:t>        wait for 100 ns;</a:t>
            </a:r>
          </a:p>
          <a:p>
            <a:r>
              <a:rPr lang="en-US" dirty="0"/>
              <a:t>    end process;</a:t>
            </a:r>
          </a:p>
          <a:p>
            <a:endParaRPr lang="en-US" dirty="0"/>
          </a:p>
          <a:p>
            <a:r>
              <a:rPr lang="en-US" dirty="0"/>
              <a:t>end </a:t>
            </a:r>
            <a:r>
              <a:rPr lang="en-US" dirty="0" err="1"/>
              <a:t>tb</a:t>
            </a:r>
            <a:r>
              <a:rPr lang="en-US" dirty="0"/>
              <a:t>;</a:t>
            </a:r>
          </a:p>
          <a:p>
            <a:r>
              <a:rPr lang="en-US" dirty="0" err="1" smtClean="0"/>
              <a:t>ench</a:t>
            </a:r>
            <a:r>
              <a:rPr lang="en-US" dirty="0"/>
              <a:t>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27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696200" y="5257800"/>
            <a:ext cx="762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5334000"/>
            <a:ext cx="561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</a:t>
            </a:r>
          </a:p>
          <a:p>
            <a:r>
              <a:rPr lang="en-US" dirty="0" smtClean="0"/>
              <a:t>this</a:t>
            </a:r>
          </a:p>
          <a:p>
            <a:r>
              <a:rPr lang="en-US" dirty="0" smtClean="0"/>
              <a:t>By </a:t>
            </a:r>
          </a:p>
          <a:p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20574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the </a:t>
            </a:r>
            <a:r>
              <a:rPr lang="en-US" dirty="0" err="1" smtClean="0"/>
              <a:t>Tbperiod</a:t>
            </a:r>
            <a:r>
              <a:rPr lang="en-US" dirty="0" smtClean="0"/>
              <a:t> time to a suitable range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19800" y="2514600"/>
            <a:ext cx="1219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0" y="304800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the name to match the entity name (e.g. </a:t>
            </a:r>
            <a:r>
              <a:rPr lang="en-US" b="1" u="sng" dirty="0" smtClean="0">
                <a:solidFill>
                  <a:srgbClr val="FF0000"/>
                </a:solidFill>
              </a:rPr>
              <a:t>test1</a:t>
            </a:r>
            <a:r>
              <a:rPr lang="en-US" dirty="0" smtClean="0"/>
              <a:t> here)  of the design to be tested.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14800" y="1676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219200" y="1676400"/>
            <a:ext cx="24384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Click the blue-arrow (T) to see the simulation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3018"/>
            <a:ext cx="7239000" cy="55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22" y="176212"/>
            <a:ext cx="4953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305300" y="685800"/>
            <a:ext cx="221572" cy="838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3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Start the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click the </a:t>
            </a:r>
            <a:r>
              <a:rPr lang="en-US" dirty="0" err="1" smtClean="0"/>
              <a:t>Vivado</a:t>
            </a:r>
            <a:r>
              <a:rPr lang="en-US" dirty="0" smtClean="0"/>
              <a:t> icon in the desktop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start from the Start Menu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Create a new project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4"/>
          <a:stretch/>
        </p:blipFill>
        <p:spPr bwMode="auto">
          <a:xfrm>
            <a:off x="457200" y="1619250"/>
            <a:ext cx="7620000" cy="44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" y="2743200"/>
            <a:ext cx="2438400" cy="3048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400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Click File -&gt; New Project…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9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7"/>
          <a:stretch/>
        </p:blipFill>
        <p:spPr bwMode="auto">
          <a:xfrm>
            <a:off x="838200" y="1219200"/>
            <a:ext cx="7241540" cy="42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7867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3 : Click Next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3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1" t="22993" r="27905" b="25904"/>
          <a:stretch/>
        </p:blipFill>
        <p:spPr bwMode="auto">
          <a:xfrm>
            <a:off x="1303698" y="1305016"/>
            <a:ext cx="5647517" cy="408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140" y="5534881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Step 4: Enter the project name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Select the project location for storage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0" t="22508" r="27688" b="26493"/>
          <a:stretch/>
        </p:blipFill>
        <p:spPr bwMode="auto">
          <a:xfrm>
            <a:off x="1447800" y="838200"/>
            <a:ext cx="5715000" cy="40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638800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Step 5: Select RTL Project -&gt; Next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22116" r="27565" b="25904"/>
          <a:stretch/>
        </p:blipFill>
        <p:spPr bwMode="auto">
          <a:xfrm>
            <a:off x="152400" y="304800"/>
            <a:ext cx="4648200" cy="337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3951238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6: </a:t>
            </a:r>
          </a:p>
          <a:p>
            <a:r>
              <a:rPr lang="en-US" sz="2400" dirty="0" smtClean="0"/>
              <a:t>1. Select Target language and simulator language as “VHDL”</a:t>
            </a:r>
          </a:p>
          <a:p>
            <a:r>
              <a:rPr lang="en-US" sz="2400" dirty="0" smtClean="0"/>
              <a:t>2. Click “Create File”</a:t>
            </a:r>
          </a:p>
          <a:p>
            <a:r>
              <a:rPr lang="en-US" sz="2400" dirty="0" smtClean="0"/>
              <a:t>    Make sure the File type is VHDL</a:t>
            </a:r>
          </a:p>
          <a:p>
            <a:r>
              <a:rPr lang="en-US" sz="2400" dirty="0" smtClean="0"/>
              <a:t>    Give name to the source file </a:t>
            </a:r>
          </a:p>
          <a:p>
            <a:r>
              <a:rPr lang="en-US" sz="2400" dirty="0" smtClean="0"/>
              <a:t>    Click OK</a:t>
            </a:r>
          </a:p>
          <a:p>
            <a:r>
              <a:rPr lang="en-US" sz="2400" dirty="0" smtClean="0"/>
              <a:t>3. Click Next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1" t="35535" r="36303" b="39888"/>
          <a:stretch/>
        </p:blipFill>
        <p:spPr bwMode="auto">
          <a:xfrm>
            <a:off x="5181600" y="457200"/>
            <a:ext cx="3331939" cy="185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6458" y="2895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7033" y="357837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↑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7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 t="22705" r="27688" b="26493"/>
          <a:stretch/>
        </p:blipFill>
        <p:spPr bwMode="auto">
          <a:xfrm>
            <a:off x="1524000" y="1676400"/>
            <a:ext cx="5334000" cy="379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Step 7: Click Next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 Tutorial 1, Introduction to Vivado v.7a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82627-F96D-458F-894E-6329AFA2FB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8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174</TotalTime>
  <Words>1329</Words>
  <Application>Microsoft Office PowerPoint</Application>
  <PresentationFormat>On-screen Show (4:3)</PresentationFormat>
  <Paragraphs>264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CENG3430 Tutorial 1</vt:lpstr>
      <vt:lpstr>Vivado</vt:lpstr>
      <vt:lpstr>Step 1: Start the software</vt:lpstr>
      <vt:lpstr>Step 2: Create a new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we can start writing our code</vt:lpstr>
      <vt:lpstr>PowerPoint Presentation</vt:lpstr>
      <vt:lpstr>PowerPoint Presentation</vt:lpstr>
      <vt:lpstr>PowerPoint Presentation</vt:lpstr>
      <vt:lpstr>How to write a testbench?</vt:lpstr>
      <vt:lpstr>PowerPoint Presentation</vt:lpstr>
      <vt:lpstr>PowerPoint Presentation</vt:lpstr>
      <vt:lpstr>PowerPoint Presentation</vt:lpstr>
      <vt:lpstr>Generating testbench file</vt:lpstr>
      <vt:lpstr>PowerPoint Presentation</vt:lpstr>
      <vt:lpstr>Now you can run simulation</vt:lpstr>
      <vt:lpstr>Now you can see the result</vt:lpstr>
      <vt:lpstr>Exercise</vt:lpstr>
      <vt:lpstr>example</vt:lpstr>
      <vt:lpstr>Click the blue-arrow (T) to see the simulation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CENG3430 Tutorial 1</dc:title>
  <dc:creator>kmlo</dc:creator>
  <cp:lastModifiedBy>khwong</cp:lastModifiedBy>
  <cp:revision>28</cp:revision>
  <dcterms:created xsi:type="dcterms:W3CDTF">2015-12-30T08:11:50Z</dcterms:created>
  <dcterms:modified xsi:type="dcterms:W3CDTF">2017-01-18T04:01:03Z</dcterms:modified>
</cp:coreProperties>
</file>