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56" r:id="rId2"/>
    <p:sldId id="257" r:id="rId3"/>
    <p:sldId id="308" r:id="rId4"/>
    <p:sldId id="309" r:id="rId5"/>
    <p:sldId id="324" r:id="rId6"/>
    <p:sldId id="325" r:id="rId7"/>
    <p:sldId id="326" r:id="rId8"/>
    <p:sldId id="313" r:id="rId9"/>
    <p:sldId id="327" r:id="rId10"/>
    <p:sldId id="336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4B8ED4-976F-43D7-B496-F4207501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http://goo.gl/Ff64f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B8ED4-976F-43D7-B496-F4207501E7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see the PC (R15) is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B8ED4-976F-43D7-B496-F4207501E7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2536-BECA-4044-A60B-8A01C714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0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7081-00BC-4DE0-B6FD-41B9D896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2FC1-193A-49BD-913F-8978B16E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5847-D229-4823-89B9-35A65DE5C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6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CFD8-453B-4E31-AE35-AF40B1D8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498E-3F57-4C1E-BCAE-D1B07D80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5B4A-8F8C-47FF-AD24-BA379FD2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2959-CEFD-4A35-BB01-97829DAC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E2F0-E3F8-4605-B86F-9B6B776DC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8E15-B4FB-4D0D-8561-9385FA834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E87E-1B4A-4D5E-848F-99AF8E7A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044E09-2146-4931-91EC-E8A6733F6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baseline="0">
          <a:solidFill>
            <a:schemeClr val="accent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IDE of </a:t>
            </a:r>
            <a:r>
              <a:rPr lang="en-US" altLang="zh-HK" dirty="0" err="1"/>
              <a:t>Keil</a:t>
            </a:r>
            <a:r>
              <a:rPr lang="en-US" altLang="zh-HK" dirty="0"/>
              <a:t> for the ARM 7 </a:t>
            </a:r>
            <a:r>
              <a:rPr lang="en-US" altLang="zh-HK" dirty="0" smtClean="0"/>
              <a:t>board(2</a:t>
            </a:r>
            <a:r>
              <a:rPr lang="en-US" altLang="zh-HK" dirty="0" smtClean="0"/>
              <a:t>)</a:t>
            </a:r>
            <a:endParaRPr lang="en-US" altLang="zh-HK" dirty="0"/>
          </a:p>
          <a:p>
            <a:r>
              <a:rPr lang="en-US" dirty="0" smtClean="0"/>
              <a:t>Write Assembly using the IDE of </a:t>
            </a:r>
            <a:r>
              <a:rPr lang="en-US" dirty="0" err="1" smtClean="0"/>
              <a:t>Keil</a:t>
            </a:r>
            <a:r>
              <a:rPr lang="en-US" dirty="0" smtClean="0"/>
              <a:t> for the ARM 7 board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B2536-BECA-4044-A60B-8A01C714F4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a Breakpoint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30527" r="39015" b="15196"/>
          <a:stretch/>
        </p:blipFill>
        <p:spPr bwMode="auto">
          <a:xfrm>
            <a:off x="2889495" y="1385316"/>
            <a:ext cx="5184576" cy="502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2302" y="3266400"/>
            <a:ext cx="2520280" cy="2031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You can insert/delete a breakpoint to the code by “double click” the target line OR “right click”, select “Insert/Remove </a:t>
            </a:r>
            <a:r>
              <a:rPr lang="en-US" dirty="0"/>
              <a:t>Breakpoint</a:t>
            </a:r>
            <a:r>
              <a:rPr lang="en-US" dirty="0" smtClean="0"/>
              <a:t>”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772582" y="3866564"/>
            <a:ext cx="2231466" cy="138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2302" y="1772816"/>
            <a:ext cx="2520280" cy="9233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A red square will </a:t>
            </a:r>
            <a:r>
              <a:rPr lang="en-US" dirty="0" smtClean="0"/>
              <a:t>appear when a breakpoint is inserted</a:t>
            </a:r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781874" y="2334329"/>
            <a:ext cx="277958" cy="3618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a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r="40759" b="48245"/>
          <a:stretch/>
        </p:blipFill>
        <p:spPr bwMode="auto">
          <a:xfrm>
            <a:off x="179512" y="1412776"/>
            <a:ext cx="8784975" cy="52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2348880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7904" y="5733256"/>
            <a:ext cx="151216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03648" y="1196752"/>
            <a:ext cx="0" cy="3328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the </a:t>
            </a:r>
            <a:r>
              <a:rPr lang="en-US" dirty="0" smtClean="0"/>
              <a:t>R15 (</a:t>
            </a:r>
            <a:r>
              <a:rPr lang="en-US" dirty="0"/>
              <a:t>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92" r="41388" b="47637"/>
          <a:stretch/>
        </p:blipFill>
        <p:spPr bwMode="auto">
          <a:xfrm>
            <a:off x="177414" y="1412775"/>
            <a:ext cx="8715066" cy="530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403648" y="1196752"/>
            <a:ext cx="0" cy="3328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568" y="2564904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07904" y="5733256"/>
            <a:ext cx="151216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552" y="515719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R1 and R0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 r="39863" b="41240"/>
          <a:stretch/>
        </p:blipFill>
        <p:spPr bwMode="auto">
          <a:xfrm>
            <a:off x="606943" y="1316381"/>
            <a:ext cx="7992888" cy="537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2476303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600" y="4653136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3888" y="5517232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5816" y="2060848"/>
            <a:ext cx="1008112" cy="1584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013176"/>
            <a:ext cx="2232248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0x13c  </a:t>
            </a:r>
            <a:r>
              <a:rPr lang="en-US" dirty="0"/>
              <a:t>= </a:t>
            </a:r>
            <a:r>
              <a:rPr lang="en-US" dirty="0" smtClean="0"/>
              <a:t>0x138 </a:t>
            </a:r>
            <a:r>
              <a:rPr lang="en-US" dirty="0"/>
              <a:t>+ 0x04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the </a:t>
            </a:r>
            <a:r>
              <a:rPr lang="en-US" dirty="0" smtClean="0"/>
              <a:t>CPSR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r="47111" b="39524"/>
          <a:stretch/>
        </p:blipFill>
        <p:spPr bwMode="auto">
          <a:xfrm>
            <a:off x="1006555" y="1340767"/>
            <a:ext cx="6552728" cy="51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4581128"/>
            <a:ext cx="1656184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r="46633" b="38628"/>
          <a:stretch/>
        </p:blipFill>
        <p:spPr bwMode="auto">
          <a:xfrm>
            <a:off x="899592" y="1196752"/>
            <a:ext cx="6984776" cy="55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4653136"/>
            <a:ext cx="1728192" cy="151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9632" y="2359867"/>
            <a:ext cx="151216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6165304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0681" y="5049180"/>
            <a:ext cx="1440160" cy="72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“Negative” So, not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Register (R14) </a:t>
            </a:r>
            <a:r>
              <a:rPr lang="en-US" dirty="0"/>
              <a:t>set by BL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r="46725" b="38355"/>
          <a:stretch/>
        </p:blipFill>
        <p:spPr bwMode="auto">
          <a:xfrm>
            <a:off x="1064052" y="1279360"/>
            <a:ext cx="6748307" cy="543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4293096"/>
            <a:ext cx="1656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294" y="3068960"/>
            <a:ext cx="2515274" cy="1080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/>
              <a:t>Save the address of next </a:t>
            </a:r>
            <a:r>
              <a:rPr lang="en-US" dirty="0" smtClean="0"/>
              <a:t>instruction after BL.   Last </a:t>
            </a:r>
            <a:r>
              <a:rPr lang="en-US" dirty="0"/>
              <a:t>PC + 4 = </a:t>
            </a:r>
            <a:r>
              <a:rPr lang="en-US" dirty="0" smtClean="0"/>
              <a:t>144+4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4052" y="4805021"/>
            <a:ext cx="2052228" cy="72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PC save </a:t>
            </a:r>
            <a:r>
              <a:rPr lang="en-US" dirty="0"/>
              <a:t>the address of next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090166" y="2204864"/>
            <a:ext cx="1257697" cy="86409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116280" y="3356991"/>
            <a:ext cx="879655" cy="15841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code after BL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r="28920" b="33525"/>
          <a:stretch/>
        </p:blipFill>
        <p:spPr bwMode="auto">
          <a:xfrm>
            <a:off x="395536" y="1484784"/>
            <a:ext cx="786531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5013176"/>
            <a:ext cx="165618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BX branch to the address in LR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44267" b="46509"/>
          <a:stretch/>
        </p:blipFill>
        <p:spPr bwMode="auto">
          <a:xfrm>
            <a:off x="395536" y="1412776"/>
            <a:ext cx="7920880" cy="51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4797152"/>
            <a:ext cx="180020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566887" y="2060848"/>
            <a:ext cx="1564953" cy="27363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Debug mode of uVision4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</a:t>
            </a:r>
            <a:r>
              <a:rPr lang="en-US" altLang="zh-TW" i="1" dirty="0" smtClean="0"/>
              <a:t>Project</a:t>
            </a:r>
            <a:r>
              <a:rPr lang="en-US" altLang="zh-TW" dirty="0" smtClean="0"/>
              <a:t>” </a:t>
            </a:r>
            <a:r>
              <a:rPr lang="en-US" altLang="zh-TW" dirty="0"/>
              <a:t>&gt; </a:t>
            </a:r>
            <a:r>
              <a:rPr lang="en-US" altLang="zh-TW" dirty="0" smtClean="0"/>
              <a:t>“</a:t>
            </a:r>
            <a:r>
              <a:rPr lang="en-US" altLang="zh-TW" i="1" dirty="0" smtClean="0"/>
              <a:t>Build target</a:t>
            </a:r>
            <a:r>
              <a:rPr lang="en-US" altLang="zh-TW" dirty="0" smtClean="0"/>
              <a:t>”</a:t>
            </a:r>
          </a:p>
          <a:p>
            <a:endParaRPr lang="en-US" altLang="zh-TW" dirty="0"/>
          </a:p>
          <a:p>
            <a:r>
              <a:rPr lang="en-US" altLang="zh-TW" dirty="0"/>
              <a:t>Success if no error</a:t>
            </a:r>
          </a:p>
          <a:p>
            <a:endParaRPr lang="en-US" altLang="zh-TW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50149" b="42813"/>
          <a:stretch/>
        </p:blipFill>
        <p:spPr bwMode="auto">
          <a:xfrm>
            <a:off x="4833950" y="2126386"/>
            <a:ext cx="3994224" cy="41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2" r="26337" b="1931"/>
          <a:stretch/>
        </p:blipFill>
        <p:spPr bwMode="auto">
          <a:xfrm>
            <a:off x="375570" y="4869160"/>
            <a:ext cx="7148758" cy="16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27984" y="4239598"/>
            <a:ext cx="6220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03648" y="5877273"/>
            <a:ext cx="0" cy="602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Start Debug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</a:t>
            </a:r>
            <a:r>
              <a:rPr lang="en-US" altLang="zh-TW" i="1" dirty="0" smtClean="0"/>
              <a:t>Debug</a:t>
            </a:r>
            <a:r>
              <a:rPr lang="en-US" altLang="zh-TW" dirty="0" smtClean="0"/>
              <a:t>” </a:t>
            </a:r>
            <a:r>
              <a:rPr lang="en-US" altLang="zh-TW" dirty="0"/>
              <a:t>&gt; </a:t>
            </a:r>
            <a:r>
              <a:rPr lang="en-US" altLang="zh-TW" dirty="0" smtClean="0"/>
              <a:t>“</a:t>
            </a:r>
            <a:r>
              <a:rPr lang="en-US" altLang="zh-TW" i="1" dirty="0" smtClean="0"/>
              <a:t>Start/Stop </a:t>
            </a:r>
            <a:r>
              <a:rPr lang="en-US" altLang="zh-TW" i="1" dirty="0"/>
              <a:t>Debug </a:t>
            </a:r>
            <a:r>
              <a:rPr lang="en-US" altLang="zh-TW" i="1" dirty="0" smtClean="0"/>
              <a:t>Session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endParaRPr lang="en-US" dirty="0" smtClean="0"/>
          </a:p>
          <a:p>
            <a:r>
              <a:rPr lang="en-US" altLang="zh-TW" dirty="0"/>
              <a:t>Click “</a:t>
            </a:r>
            <a:r>
              <a:rPr lang="en-US" altLang="zh-TW" i="1" dirty="0"/>
              <a:t>OK</a:t>
            </a:r>
            <a:r>
              <a:rPr lang="en-US" altLang="zh-TW" dirty="0"/>
              <a:t>”</a:t>
            </a:r>
          </a:p>
          <a:p>
            <a:pPr lvl="1"/>
            <a:r>
              <a:rPr lang="en-US" altLang="zh-TW" dirty="0"/>
              <a:t>Trial Version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54809" b="46315"/>
          <a:stretch/>
        </p:blipFill>
        <p:spPr bwMode="auto">
          <a:xfrm>
            <a:off x="4896065" y="2204864"/>
            <a:ext cx="3461529" cy="44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22479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739009" y="2636912"/>
            <a:ext cx="6220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5294"/>
            <a:ext cx="6967835" cy="54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267744" y="1772816"/>
            <a:ext cx="5815707" cy="1080120"/>
          </a:xfrm>
          <a:prstGeom prst="rect">
            <a:avLst/>
          </a:prstGeom>
          <a:solidFill>
            <a:srgbClr val="CCFFCC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Machine running code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115616" y="1772816"/>
            <a:ext cx="1152128" cy="3600400"/>
          </a:xfrm>
          <a:prstGeom prst="rect">
            <a:avLst/>
          </a:prstGeom>
          <a:solidFill>
            <a:srgbClr val="FFCC99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Register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67744" y="2924944"/>
            <a:ext cx="5815707" cy="2448272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Your Assembly Code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5616" y="5373217"/>
            <a:ext cx="3456384" cy="1179984"/>
          </a:xfrm>
          <a:prstGeom prst="rect">
            <a:avLst/>
          </a:prstGeom>
          <a:solidFill>
            <a:srgbClr val="FF99CC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Serial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99533" y="5373217"/>
            <a:ext cx="3483918" cy="1179983"/>
          </a:xfrm>
          <a:prstGeom prst="rect">
            <a:avLst/>
          </a:prstGeom>
          <a:solidFill>
            <a:srgbClr val="FFFF99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Memory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see those window, you can display them by clicking the following icon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8" b="80857"/>
          <a:stretch/>
        </p:blipFill>
        <p:spPr bwMode="auto">
          <a:xfrm>
            <a:off x="394277" y="3140968"/>
            <a:ext cx="8096402" cy="23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627784" y="4255315"/>
            <a:ext cx="538981" cy="4788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47040" y="4740129"/>
            <a:ext cx="1296144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448840" y="4255315"/>
            <a:ext cx="61270" cy="12519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80938" y="5507267"/>
            <a:ext cx="1535802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Disassembly</a:t>
            </a:r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067945" y="4255315"/>
            <a:ext cx="864095" cy="13344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42478" y="5589738"/>
            <a:ext cx="1209642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580113" y="4255315"/>
            <a:ext cx="720080" cy="12519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64615" y="5509873"/>
            <a:ext cx="1008112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Serial (URAT)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the following icon to run your assembly code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02" b="89403"/>
          <a:stretch/>
        </p:blipFill>
        <p:spPr bwMode="auto">
          <a:xfrm>
            <a:off x="2555776" y="2996952"/>
            <a:ext cx="3672408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126214" y="4333746"/>
            <a:ext cx="57357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87624" y="4149080"/>
            <a:ext cx="938590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188440" y="4437112"/>
            <a:ext cx="159424" cy="75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9792" y="5188550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283969" y="4518411"/>
            <a:ext cx="0" cy="6589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7" y="5188550"/>
            <a:ext cx="1296144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Step one line</a:t>
            </a:r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44007" y="4437111"/>
            <a:ext cx="1045195" cy="5601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92080" y="5003884"/>
            <a:ext cx="1656184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Step over the current line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 r="34830" b="23042"/>
          <a:stretch/>
        </p:blipFill>
        <p:spPr bwMode="auto">
          <a:xfrm>
            <a:off x="1883901" y="1328609"/>
            <a:ext cx="6139865" cy="522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547018" y="2708920"/>
            <a:ext cx="1944861" cy="120503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1520" y="3913950"/>
            <a:ext cx="1728192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Next line to run (yellow arrow)</a:t>
            </a:r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979712" y="4437112"/>
            <a:ext cx="1512168" cy="1795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to cursor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30035" r="37163" b="17770"/>
          <a:stretch/>
        </p:blipFill>
        <p:spPr bwMode="auto">
          <a:xfrm>
            <a:off x="2772582" y="1844824"/>
            <a:ext cx="492919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2302" y="3266400"/>
            <a:ext cx="2520280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To go to the target line, you can select the line, then “right click”, click “Run to cursor line”</a:t>
            </a:r>
            <a:endParaRPr lang="en-US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72582" y="3789040"/>
            <a:ext cx="1799419" cy="2160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CENG2400 v.1.4a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527281</TotalTime>
  <Words>346</Words>
  <Application>Microsoft Office PowerPoint</Application>
  <PresentationFormat>On-screen Show (4:3)</PresentationFormat>
  <Paragraphs>91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Tutorial 2</vt:lpstr>
      <vt:lpstr>Outline</vt:lpstr>
      <vt:lpstr>Build the project</vt:lpstr>
      <vt:lpstr>Start Debug mode</vt:lpstr>
      <vt:lpstr>Debug Mode</vt:lpstr>
      <vt:lpstr>Display Window</vt:lpstr>
      <vt:lpstr>Running the program</vt:lpstr>
      <vt:lpstr>Running the program</vt:lpstr>
      <vt:lpstr>Run to cursor line</vt:lpstr>
      <vt:lpstr>Insert a Breakpoint</vt:lpstr>
      <vt:lpstr>Move to a register</vt:lpstr>
      <vt:lpstr>Observe the R15 (PC)</vt:lpstr>
      <vt:lpstr>Add R1 and R0</vt:lpstr>
      <vt:lpstr>Observe the CPSR</vt:lpstr>
      <vt:lpstr>After CMP</vt:lpstr>
      <vt:lpstr>Link Register (R14) set by BL</vt:lpstr>
      <vt:lpstr>Run the code after BL</vt:lpstr>
      <vt:lpstr>BX branch to the address in LR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for  ARM 7 board</dc:title>
  <dc:creator>hfko</dc:creator>
  <cp:lastModifiedBy>khwong</cp:lastModifiedBy>
  <cp:revision>98</cp:revision>
  <dcterms:created xsi:type="dcterms:W3CDTF">2010-01-21T13:35:08Z</dcterms:created>
  <dcterms:modified xsi:type="dcterms:W3CDTF">2014-07-29T01:31:16Z</dcterms:modified>
</cp:coreProperties>
</file>