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4" r:id="rId19"/>
    <p:sldId id="275" r:id="rId20"/>
    <p:sldId id="276" r:id="rId21"/>
    <p:sldId id="278" r:id="rId22"/>
    <p:sldId id="281" r:id="rId23"/>
    <p:sldId id="279" r:id="rId24"/>
    <p:sldId id="277" r:id="rId25"/>
    <p:sldId id="282" r:id="rId26"/>
    <p:sldId id="280" r:id="rId27"/>
    <p:sldId id="283" r:id="rId28"/>
    <p:sldId id="284" r:id="rId29"/>
    <p:sldId id="285" r:id="rId30"/>
    <p:sldId id="286" r:id="rId31"/>
    <p:sldId id="287" r:id="rId32"/>
    <p:sldId id="290" r:id="rId33"/>
    <p:sldId id="288" r:id="rId34"/>
    <p:sldId id="289" r:id="rId35"/>
    <p:sldId id="26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83125" autoAdjust="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, Sheung Lai" userId="f099b1d7-f3cf-42a5-89c9-c39d6cc1619c" providerId="ADAL" clId="{35709402-88B3-40D2-98ED-6B9D82B66449}"/>
    <pc:docChg chg="custSel modSld">
      <pc:chgData name="LO, Sheung Lai" userId="f099b1d7-f3cf-42a5-89c9-c39d6cc1619c" providerId="ADAL" clId="{35709402-88B3-40D2-98ED-6B9D82B66449}" dt="2017-09-11T16:42:32.555" v="139" actId="5793"/>
      <pc:docMkLst>
        <pc:docMk/>
      </pc:docMkLst>
      <pc:sldChg chg="modSp modNotesTx">
        <pc:chgData name="LO, Sheung Lai" userId="f099b1d7-f3cf-42a5-89c9-c39d6cc1619c" providerId="ADAL" clId="{35709402-88B3-40D2-98ED-6B9D82B66449}" dt="2017-09-11T16:41:37.778" v="84" actId="20577"/>
        <pc:sldMkLst>
          <pc:docMk/>
          <pc:sldMk cId="575582332" sldId="257"/>
        </pc:sldMkLst>
        <pc:spChg chg="mod">
          <ac:chgData name="LO, Sheung Lai" userId="f099b1d7-f3cf-42a5-89c9-c39d6cc1619c" providerId="ADAL" clId="{35709402-88B3-40D2-98ED-6B9D82B66449}" dt="2017-09-11T16:38:22.692" v="5" actId="20577"/>
          <ac:spMkLst>
            <pc:docMk/>
            <pc:sldMk cId="575582332" sldId="257"/>
            <ac:spMk id="3" creationId="{00000000-0000-0000-0000-000000000000}"/>
          </ac:spMkLst>
        </pc:spChg>
      </pc:sldChg>
      <pc:sldChg chg="modNotesTx">
        <pc:chgData name="LO, Sheung Lai" userId="f099b1d7-f3cf-42a5-89c9-c39d6cc1619c" providerId="ADAL" clId="{35709402-88B3-40D2-98ED-6B9D82B66449}" dt="2017-09-11T16:41:54.418" v="85" actId="20577"/>
        <pc:sldMkLst>
          <pc:docMk/>
          <pc:sldMk cId="4254576160" sldId="272"/>
        </pc:sldMkLst>
      </pc:sldChg>
      <pc:sldChg chg="modNotesTx">
        <pc:chgData name="LO, Sheung Lai" userId="f099b1d7-f3cf-42a5-89c9-c39d6cc1619c" providerId="ADAL" clId="{35709402-88B3-40D2-98ED-6B9D82B66449}" dt="2017-09-11T16:42:32.555" v="139" actId="5793"/>
        <pc:sldMkLst>
          <pc:docMk/>
          <pc:sldMk cId="3062763160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0BDC3-9E3D-491A-8BF0-B54399968A68}" type="datetimeFigureOut">
              <a:rPr lang="en-HK" smtClean="0"/>
              <a:t>12/9/2017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FE18-7E9D-4C39-98B2-0A066E1349E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3668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altLang="zh-HK" dirty="0"/>
              <a:t>~eclipse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FE18-7E9D-4C39-98B2-0A066E1349E5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4665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FE18-7E9D-4C39-98B2-0A066E1349E5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1104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altLang="zh-HK" dirty="0"/>
              <a:t>.</a:t>
            </a:r>
            <a:r>
              <a:rPr lang="en-HK" altLang="zh-HK"/>
              <a:t>s file </a:t>
            </a:r>
            <a:r>
              <a:rPr lang="en-HK" altLang="zh-HK">
                <a:sym typeface="Wingdings" panose="05000000000000000000" pitchFamily="2" charset="2"/>
              </a:rPr>
              <a:t></a:t>
            </a:r>
            <a:r>
              <a:rPr lang="en-HK" altLang="zh-HK"/>
              <a:t> </a:t>
            </a:r>
            <a:r>
              <a:rPr lang="en-HK" altLang="zh-HK" dirty="0"/>
              <a:t>Assembly source code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FE18-7E9D-4C39-98B2-0A066E1349E5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0102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You are now</a:t>
            </a:r>
            <a:r>
              <a:rPr lang="en-HK" baseline="0" dirty="0"/>
              <a:t> successfully compile the program and ready to run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FE18-7E9D-4C39-98B2-0A066E1349E5}" type="slidenum">
              <a:rPr lang="en-HK" smtClean="0"/>
              <a:t>24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2460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EA46-FFB7-4821-BFC9-AC272FA60427}" type="datetime1">
              <a:rPr lang="en-HK" smtClean="0"/>
              <a:t>12/9/2017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2283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5878-5F7E-4FDF-933D-08A1EBD183EA}" type="datetime1">
              <a:rPr lang="en-HK" smtClean="0"/>
              <a:t>12/9/2017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985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FF3B-6ED2-419B-9E56-29DE2FADC4A7}" type="datetime1">
              <a:rPr lang="en-HK" smtClean="0"/>
              <a:t>12/9/2017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4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8450-9BC0-420E-ABB4-1EE78CA57FCC}" type="datetime1">
              <a:rPr lang="en-HK" smtClean="0"/>
              <a:t>12/9/2017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71539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DD6C-3D40-4B91-B1C6-2B75D9C35585}" type="datetime1">
              <a:rPr lang="en-HK" smtClean="0"/>
              <a:t>12/9/2017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70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105A-049D-4B61-A7DC-7FFB97013C4A}" type="datetime1">
              <a:rPr lang="en-HK" smtClean="0"/>
              <a:t>12/9/2017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41063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0E69-F7A0-4F0A-AC23-9BF5A4379884}" type="datetime1">
              <a:rPr lang="en-HK" smtClean="0"/>
              <a:t>12/9/2017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035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778-ABC4-4CE5-B5F1-EFBB318E66A3}" type="datetime1">
              <a:rPr lang="en-HK" smtClean="0"/>
              <a:t>12/9/2017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152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0CE-961B-4487-9652-467916E7B3E7}" type="datetime1">
              <a:rPr lang="en-HK" smtClean="0"/>
              <a:t>12/9/2017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8128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CE87-55DF-4C5B-AAAA-6965D9CAD8F3}" type="datetime1">
              <a:rPr lang="en-HK" smtClean="0"/>
              <a:t>12/9/2017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3725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6103-73F0-4804-8FB9-D1632B041048}" type="datetime1">
              <a:rPr lang="en-HK" smtClean="0"/>
              <a:t>12/9/2017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3507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54B0-9B43-4745-B09C-9E22CB8889B9}" type="datetime1">
              <a:rPr lang="en-HK" smtClean="0"/>
              <a:t>12/9/2017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7927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59A-DF45-42BF-BD86-B7C51BC738ED}" type="datetime1">
              <a:rPr lang="en-HK" smtClean="0"/>
              <a:t>12/9/2017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9223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F39-FDED-4B0D-ABD2-A7FB37AE4E62}" type="datetime1">
              <a:rPr lang="en-HK" smtClean="0"/>
              <a:t>12/9/2017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7959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6796-1412-44C2-B8A3-475E475A4D27}" type="datetime1">
              <a:rPr lang="en-HK" smtClean="0"/>
              <a:t>12/9/2017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5081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2E07-81BA-4FCB-BF65-CE16F104A19D}" type="datetime1">
              <a:rPr lang="en-HK" smtClean="0"/>
              <a:t>12/9/2017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4469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5120-CB70-473F-8D61-04D364E2C2E0}" type="datetime1">
              <a:rPr lang="en-HK" smtClean="0"/>
              <a:t>12/9/2017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A87D2C-9358-4A3F-801F-25F9BD7C726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598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CENG2400</a:t>
            </a:r>
            <a:br>
              <a:rPr lang="en-HK" dirty="0"/>
            </a:br>
            <a:r>
              <a:rPr lang="en-HK" dirty="0"/>
              <a:t>Tutorial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 err="1"/>
              <a:t>Keil</a:t>
            </a:r>
            <a:r>
              <a:rPr lang="en-HK" dirty="0"/>
              <a:t> 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6400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Create </a:t>
            </a:r>
            <a:r>
              <a:rPr lang="en-HK" dirty="0" smtClean="0"/>
              <a:t>the </a:t>
            </a:r>
            <a:r>
              <a:rPr lang="en-HK" dirty="0" err="1" smtClean="0"/>
              <a:t>startup</a:t>
            </a:r>
            <a:r>
              <a:rPr lang="en-HK" dirty="0" smtClean="0"/>
              <a:t> </a:t>
            </a:r>
            <a:r>
              <a:rPr lang="en-HK" dirty="0"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1735718"/>
            <a:ext cx="6347714" cy="638028"/>
          </a:xfrm>
        </p:spPr>
        <p:txBody>
          <a:bodyPr>
            <a:normAutofit/>
          </a:bodyPr>
          <a:lstStyle/>
          <a:p>
            <a:r>
              <a:rPr lang="en-HK" sz="2000" dirty="0"/>
              <a:t>Click “Yes”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3076" r="33435" b="35608"/>
          <a:stretch/>
        </p:blipFill>
        <p:spPr>
          <a:xfrm>
            <a:off x="609599" y="2456871"/>
            <a:ext cx="6976494" cy="3426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7273" y="4802909"/>
            <a:ext cx="1200727" cy="480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69164" y="5366327"/>
            <a:ext cx="0" cy="7943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1648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8909"/>
          </a:xfrm>
        </p:spPr>
        <p:txBody>
          <a:bodyPr/>
          <a:lstStyle/>
          <a:p>
            <a:r>
              <a:rPr lang="en-HK" dirty="0"/>
              <a:t>Modify </a:t>
            </a:r>
            <a:r>
              <a:rPr lang="en-HK" dirty="0" smtClean="0"/>
              <a:t>the </a:t>
            </a:r>
            <a:r>
              <a:rPr lang="en-HK" dirty="0" err="1" smtClean="0"/>
              <a:t>Startup.s</a:t>
            </a:r>
            <a:r>
              <a:rPr lang="en-HK" dirty="0" smtClean="0"/>
              <a:t> </a:t>
            </a:r>
            <a:r>
              <a:rPr lang="en-HK" dirty="0"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091" y="1440155"/>
            <a:ext cx="6280728" cy="739628"/>
          </a:xfrm>
        </p:spPr>
        <p:txBody>
          <a:bodyPr/>
          <a:lstStyle/>
          <a:p>
            <a:r>
              <a:rPr lang="en-HK" dirty="0"/>
              <a:t>Open “</a:t>
            </a:r>
            <a:r>
              <a:rPr lang="en-HK" dirty="0" err="1"/>
              <a:t>Startup.s</a:t>
            </a:r>
            <a:r>
              <a:rPr lang="en-HK" dirty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82" b="49858"/>
          <a:stretch/>
        </p:blipFill>
        <p:spPr>
          <a:xfrm>
            <a:off x="1163782" y="1938778"/>
            <a:ext cx="5430982" cy="4570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3527" y="3823854"/>
            <a:ext cx="1302328" cy="3232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8584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8909"/>
          </a:xfrm>
        </p:spPr>
        <p:txBody>
          <a:bodyPr/>
          <a:lstStyle/>
          <a:p>
            <a:r>
              <a:rPr lang="en-HK" dirty="0"/>
              <a:t>Modify </a:t>
            </a:r>
            <a:r>
              <a:rPr lang="en-HK" dirty="0" smtClean="0"/>
              <a:t>the </a:t>
            </a:r>
            <a:r>
              <a:rPr lang="en-HK" dirty="0" err="1" smtClean="0"/>
              <a:t>Startup.s</a:t>
            </a:r>
            <a:r>
              <a:rPr lang="en-HK" dirty="0" smtClean="0"/>
              <a:t> </a:t>
            </a:r>
            <a:r>
              <a:rPr lang="en-HK" dirty="0"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091" y="1440155"/>
            <a:ext cx="6280728" cy="739628"/>
          </a:xfrm>
        </p:spPr>
        <p:txBody>
          <a:bodyPr>
            <a:normAutofit lnSpcReduction="10000"/>
          </a:bodyPr>
          <a:lstStyle/>
          <a:p>
            <a:r>
              <a:rPr lang="en-HK" dirty="0"/>
              <a:t>Comment out the line </a:t>
            </a:r>
            <a:r>
              <a:rPr lang="en-HK" dirty="0">
                <a:solidFill>
                  <a:srgbClr val="FF0000"/>
                </a:solidFill>
              </a:rPr>
              <a:t>430</a:t>
            </a:r>
          </a:p>
          <a:p>
            <a:r>
              <a:rPr lang="en-HK" dirty="0">
                <a:solidFill>
                  <a:schemeClr val="tx1"/>
                </a:solidFill>
              </a:rPr>
              <a:t> “</a:t>
            </a:r>
            <a:r>
              <a:rPr lang="en-HK" dirty="0">
                <a:solidFill>
                  <a:srgbClr val="FF0000"/>
                </a:solidFill>
              </a:rPr>
              <a:t>;</a:t>
            </a:r>
            <a:r>
              <a:rPr lang="en-HK" dirty="0">
                <a:solidFill>
                  <a:schemeClr val="tx1"/>
                </a:solidFill>
              </a:rPr>
              <a:t>” consider as comment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t="37661" r="50773" b="38350"/>
          <a:stretch/>
        </p:blipFill>
        <p:spPr>
          <a:xfrm>
            <a:off x="325120" y="2461234"/>
            <a:ext cx="8346386" cy="31267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120" y="4216400"/>
            <a:ext cx="8346386" cy="294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7904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08282"/>
            <a:ext cx="6347713" cy="802640"/>
          </a:xfrm>
        </p:spPr>
        <p:txBody>
          <a:bodyPr/>
          <a:lstStyle/>
          <a:p>
            <a:r>
              <a:rPr lang="en-HK" dirty="0"/>
              <a:t>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09981"/>
            <a:ext cx="6553201" cy="1005840"/>
          </a:xfrm>
        </p:spPr>
        <p:txBody>
          <a:bodyPr>
            <a:noAutofit/>
          </a:bodyPr>
          <a:lstStyle/>
          <a:p>
            <a:r>
              <a:rPr lang="en-HK" sz="2000" dirty="0"/>
              <a:t>Right click “Target 1”in the project menu</a:t>
            </a:r>
          </a:p>
          <a:p>
            <a:r>
              <a:rPr lang="en-HK" sz="2000" dirty="0"/>
              <a:t>Choose “Option for Target ‘Target 1’”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11" b="62733"/>
          <a:stretch/>
        </p:blipFill>
        <p:spPr>
          <a:xfrm>
            <a:off x="684654" y="2214880"/>
            <a:ext cx="5888866" cy="4308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2480" y="4328160"/>
            <a:ext cx="3972560" cy="325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2935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711200"/>
          </a:xfrm>
        </p:spPr>
        <p:txBody>
          <a:bodyPr>
            <a:normAutofit/>
          </a:bodyPr>
          <a:lstStyle/>
          <a:p>
            <a:r>
              <a:rPr lang="en-HK" dirty="0"/>
              <a:t>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39521"/>
            <a:ext cx="6347714" cy="955039"/>
          </a:xfrm>
        </p:spPr>
        <p:txBody>
          <a:bodyPr>
            <a:normAutofit/>
          </a:bodyPr>
          <a:lstStyle/>
          <a:p>
            <a:r>
              <a:rPr lang="en-HK" sz="2000" dirty="0"/>
              <a:t>Go to “Linker” Tab</a:t>
            </a:r>
          </a:p>
          <a:p>
            <a:r>
              <a:rPr lang="en-HK" sz="2000" dirty="0"/>
              <a:t>Tick “Use Memory Layout from Target Dialog”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1063" r="27889" b="22107"/>
          <a:stretch/>
        </p:blipFill>
        <p:spPr>
          <a:xfrm>
            <a:off x="698752" y="2092960"/>
            <a:ext cx="6738368" cy="46518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3920" y="2763520"/>
            <a:ext cx="2316480" cy="223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783455" y="2661920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1407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Program file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5457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r>
              <a:rPr lang="en-HK" dirty="0"/>
              <a:t>Create a new source code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1600"/>
            <a:ext cx="3037841" cy="2184399"/>
          </a:xfrm>
        </p:spPr>
        <p:txBody>
          <a:bodyPr/>
          <a:lstStyle/>
          <a:p>
            <a:r>
              <a:rPr lang="en-HK" dirty="0"/>
              <a:t>Click “File” </a:t>
            </a:r>
            <a:r>
              <a:rPr lang="en-HK" dirty="0">
                <a:sym typeface="Wingdings" panose="05000000000000000000" pitchFamily="2" charset="2"/>
              </a:rPr>
              <a:t> “New”</a:t>
            </a:r>
            <a:endParaRPr lang="en-H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-207" r="85296" b="58347"/>
          <a:stretch/>
        </p:blipFill>
        <p:spPr>
          <a:xfrm>
            <a:off x="3909312" y="1371600"/>
            <a:ext cx="3456688" cy="52448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12" y="2062480"/>
            <a:ext cx="2786128" cy="375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0284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r>
              <a:rPr lang="en-HK" dirty="0"/>
              <a:t>Create a new source code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1601"/>
            <a:ext cx="6347714" cy="619760"/>
          </a:xfrm>
        </p:spPr>
        <p:txBody>
          <a:bodyPr>
            <a:normAutofit/>
          </a:bodyPr>
          <a:lstStyle/>
          <a:p>
            <a:r>
              <a:rPr lang="en-HK" sz="2000" dirty="0"/>
              <a:t>Enter the file name and click “save”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17853" r="42778" b="19343"/>
          <a:stretch/>
        </p:blipFill>
        <p:spPr>
          <a:xfrm>
            <a:off x="1198880" y="1910079"/>
            <a:ext cx="5677152" cy="47021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6160" y="5506720"/>
            <a:ext cx="94488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/>
          <p:cNvSpPr txBox="1"/>
          <p:nvPr/>
        </p:nvSpPr>
        <p:spPr>
          <a:xfrm>
            <a:off x="3220720" y="5449054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1. File Name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6640" y="6177280"/>
            <a:ext cx="924560" cy="325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TextBox 8"/>
          <p:cNvSpPr txBox="1"/>
          <p:nvPr/>
        </p:nvSpPr>
        <p:spPr>
          <a:xfrm>
            <a:off x="3119046" y="6133068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2. Click “Save”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6276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"/>
            <a:ext cx="6347713" cy="1320800"/>
          </a:xfrm>
        </p:spPr>
        <p:txBody>
          <a:bodyPr/>
          <a:lstStyle/>
          <a:p>
            <a:r>
              <a:rPr lang="en-HK" dirty="0"/>
              <a:t>Add the source code to your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721"/>
            <a:ext cx="6347714" cy="772160"/>
          </a:xfrm>
        </p:spPr>
        <p:txBody>
          <a:bodyPr>
            <a:normAutofit/>
          </a:bodyPr>
          <a:lstStyle/>
          <a:p>
            <a:r>
              <a:rPr lang="en-HK" sz="2000" dirty="0"/>
              <a:t>Click “Project” </a:t>
            </a:r>
            <a:r>
              <a:rPr lang="en-HK" sz="2000" dirty="0">
                <a:sym typeface="Wingdings" panose="05000000000000000000" pitchFamily="2" charset="2"/>
              </a:rPr>
              <a:t> “Manage”  “Project Items…”</a:t>
            </a:r>
            <a:endParaRPr lang="en-HK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235" b="53772"/>
          <a:stretch/>
        </p:blipFill>
        <p:spPr>
          <a:xfrm>
            <a:off x="528320" y="2062622"/>
            <a:ext cx="6929120" cy="43975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4800" y="3698240"/>
            <a:ext cx="5781040" cy="284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Rectangle 5"/>
          <p:cNvSpPr/>
          <p:nvPr/>
        </p:nvSpPr>
        <p:spPr>
          <a:xfrm>
            <a:off x="1574800" y="2300465"/>
            <a:ext cx="629920" cy="249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6145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"/>
            <a:ext cx="6347713" cy="1320800"/>
          </a:xfrm>
        </p:spPr>
        <p:txBody>
          <a:bodyPr/>
          <a:lstStyle/>
          <a:p>
            <a:r>
              <a:rPr lang="en-HK" dirty="0"/>
              <a:t>Add the source code to your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721"/>
            <a:ext cx="6347714" cy="772160"/>
          </a:xfrm>
        </p:spPr>
        <p:txBody>
          <a:bodyPr>
            <a:normAutofit/>
          </a:bodyPr>
          <a:lstStyle/>
          <a:p>
            <a:r>
              <a:rPr lang="en-HK" sz="2000" dirty="0"/>
              <a:t>Click “Add Files…”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4" t="21728" r="28340" b="21720"/>
          <a:stretch/>
        </p:blipFill>
        <p:spPr>
          <a:xfrm>
            <a:off x="609600" y="2103121"/>
            <a:ext cx="6589904" cy="45349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39360" y="5669280"/>
            <a:ext cx="168656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19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5152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Keil</a:t>
            </a:r>
            <a:endParaRPr lang="en-H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400" dirty="0"/>
              <a:t>Include C compilers</a:t>
            </a:r>
          </a:p>
          <a:p>
            <a:r>
              <a:rPr lang="en-HK" sz="2400" dirty="0"/>
              <a:t>Assemblers</a:t>
            </a:r>
          </a:p>
          <a:p>
            <a:endParaRPr lang="en-HK" sz="2400" dirty="0"/>
          </a:p>
          <a:p>
            <a:endParaRPr lang="en-HK" sz="2400" dirty="0"/>
          </a:p>
          <a:p>
            <a:r>
              <a:rPr lang="en-HK" sz="2400" dirty="0"/>
              <a:t>(uVision5) </a:t>
            </a:r>
            <a:r>
              <a:rPr lang="en-HK" sz="2400" dirty="0">
                <a:sym typeface="Wingdings" panose="05000000000000000000" pitchFamily="2" charset="2"/>
              </a:rPr>
              <a:t> Integrated Development Environment (IDE)</a:t>
            </a:r>
          </a:p>
          <a:p>
            <a:r>
              <a:rPr lang="en-HK" sz="2400" dirty="0">
                <a:sym typeface="Wingdings" panose="05000000000000000000" pitchFamily="2" charset="2"/>
              </a:rPr>
              <a:t>For ARM series</a:t>
            </a:r>
            <a:endParaRPr lang="en-HK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19" y="2160590"/>
            <a:ext cx="26638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7558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"/>
            <a:ext cx="6347713" cy="1320800"/>
          </a:xfrm>
        </p:spPr>
        <p:txBody>
          <a:bodyPr/>
          <a:lstStyle/>
          <a:p>
            <a:r>
              <a:rPr lang="en-HK" dirty="0"/>
              <a:t>Add the source code to your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721"/>
            <a:ext cx="6347714" cy="772160"/>
          </a:xfrm>
        </p:spPr>
        <p:txBody>
          <a:bodyPr>
            <a:normAutofit/>
          </a:bodyPr>
          <a:lstStyle/>
          <a:p>
            <a:r>
              <a:rPr lang="en-HK" sz="2000" dirty="0"/>
              <a:t>Select the source code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2036" r="28111" b="22654"/>
          <a:stretch/>
        </p:blipFill>
        <p:spPr>
          <a:xfrm>
            <a:off x="843280" y="1991359"/>
            <a:ext cx="6766560" cy="46261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63520" y="5181600"/>
            <a:ext cx="260096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/>
          <p:cNvSpPr/>
          <p:nvPr/>
        </p:nvSpPr>
        <p:spPr>
          <a:xfrm>
            <a:off x="2072640" y="4050418"/>
            <a:ext cx="1757680" cy="226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TextBox 5"/>
          <p:cNvSpPr txBox="1"/>
          <p:nvPr/>
        </p:nvSpPr>
        <p:spPr>
          <a:xfrm>
            <a:off x="3362960" y="5486400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1. Select “.s” file type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5040" y="430441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2. Select the source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20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776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"/>
            <a:ext cx="6347713" cy="1320800"/>
          </a:xfrm>
        </p:spPr>
        <p:txBody>
          <a:bodyPr/>
          <a:lstStyle/>
          <a:p>
            <a:r>
              <a:rPr lang="en-HK" dirty="0"/>
              <a:t>Add the source code to your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721"/>
            <a:ext cx="6347714" cy="568959"/>
          </a:xfrm>
        </p:spPr>
        <p:txBody>
          <a:bodyPr>
            <a:normAutofit/>
          </a:bodyPr>
          <a:lstStyle/>
          <a:p>
            <a:r>
              <a:rPr lang="en-HK" sz="2000" dirty="0"/>
              <a:t>Click “OK” if the file is added to your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1982" r="27890" b="22189"/>
          <a:stretch/>
        </p:blipFill>
        <p:spPr>
          <a:xfrm>
            <a:off x="609600" y="2011680"/>
            <a:ext cx="6898640" cy="46924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69840" y="3281680"/>
            <a:ext cx="873760" cy="16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21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7572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19" y="213360"/>
            <a:ext cx="6347713" cy="863600"/>
          </a:xfrm>
        </p:spPr>
        <p:txBody>
          <a:bodyPr/>
          <a:lstStyle/>
          <a:p>
            <a:r>
              <a:rPr lang="en-HK" dirty="0"/>
              <a:t>Program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76961"/>
            <a:ext cx="6266433" cy="558800"/>
          </a:xfrm>
        </p:spPr>
        <p:txBody>
          <a:bodyPr>
            <a:normAutofit/>
          </a:bodyPr>
          <a:lstStyle/>
          <a:p>
            <a:r>
              <a:rPr lang="en-HK" sz="2000" dirty="0"/>
              <a:t>Write some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56" b="51733"/>
          <a:stretch/>
        </p:blipFill>
        <p:spPr>
          <a:xfrm>
            <a:off x="136014" y="2407920"/>
            <a:ext cx="8867567" cy="400303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22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26886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Build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8751"/>
            <a:ext cx="6167121" cy="989010"/>
          </a:xfrm>
        </p:spPr>
        <p:txBody>
          <a:bodyPr>
            <a:normAutofit/>
          </a:bodyPr>
          <a:lstStyle/>
          <a:p>
            <a:r>
              <a:rPr lang="en-HK" sz="2000" dirty="0"/>
              <a:t>Press “F7” key on your keyboard </a:t>
            </a:r>
          </a:p>
          <a:p>
            <a:r>
              <a:rPr lang="en-HK" sz="2000" dirty="0"/>
              <a:t>Or click “Project” </a:t>
            </a:r>
            <a:r>
              <a:rPr lang="en-HK" sz="2000" dirty="0">
                <a:sym typeface="Wingdings" panose="05000000000000000000" pitchFamily="2" charset="2"/>
              </a:rPr>
              <a:t> “Build Target”</a:t>
            </a:r>
            <a:endParaRPr lang="en-HK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-345" r="75692" b="53790"/>
          <a:stretch/>
        </p:blipFill>
        <p:spPr>
          <a:xfrm>
            <a:off x="1672714" y="2397761"/>
            <a:ext cx="4221481" cy="4286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8279" y="5283200"/>
            <a:ext cx="3145916" cy="233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Rectangle 5"/>
          <p:cNvSpPr/>
          <p:nvPr/>
        </p:nvSpPr>
        <p:spPr>
          <a:xfrm>
            <a:off x="2748279" y="2631440"/>
            <a:ext cx="563881" cy="233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23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06207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Build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49121"/>
            <a:ext cx="6644641" cy="812799"/>
          </a:xfrm>
        </p:spPr>
        <p:txBody>
          <a:bodyPr>
            <a:normAutofit/>
          </a:bodyPr>
          <a:lstStyle/>
          <a:p>
            <a:r>
              <a:rPr lang="en-HK" sz="2000" dirty="0"/>
              <a:t>Success if no error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83984" r="64138" b="1054"/>
          <a:stretch/>
        </p:blipFill>
        <p:spPr>
          <a:xfrm>
            <a:off x="375921" y="3291842"/>
            <a:ext cx="8381999" cy="18496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1120" y="4165602"/>
            <a:ext cx="100584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24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96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Using the Debug Mode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25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23893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254000"/>
            <a:ext cx="6347713" cy="802640"/>
          </a:xfrm>
        </p:spPr>
        <p:txBody>
          <a:bodyPr>
            <a:normAutofit/>
          </a:bodyPr>
          <a:lstStyle/>
          <a:p>
            <a:r>
              <a:rPr lang="en-HK" dirty="0"/>
              <a:t>Debug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8" y="982031"/>
            <a:ext cx="6347714" cy="1009330"/>
          </a:xfrm>
        </p:spPr>
        <p:txBody>
          <a:bodyPr>
            <a:normAutofit/>
          </a:bodyPr>
          <a:lstStyle/>
          <a:p>
            <a:r>
              <a:rPr lang="en-HK" sz="2000" dirty="0"/>
              <a:t>Ctrl+F5, Run debug Mode</a:t>
            </a:r>
          </a:p>
          <a:p>
            <a:r>
              <a:rPr lang="en-HK" sz="2000" dirty="0"/>
              <a:t>Or Click “Debug” </a:t>
            </a:r>
            <a:r>
              <a:rPr lang="en-HK" sz="2000" dirty="0">
                <a:sym typeface="Wingdings" panose="05000000000000000000" pitchFamily="2" charset="2"/>
              </a:rPr>
              <a:t> “Start/Stop Debug Session”</a:t>
            </a:r>
            <a:endParaRPr lang="en-HK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6" r="71547" b="45068"/>
          <a:stretch/>
        </p:blipFill>
        <p:spPr>
          <a:xfrm>
            <a:off x="1615440" y="1859279"/>
            <a:ext cx="4795520" cy="4873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0280" y="2346962"/>
            <a:ext cx="2900680" cy="243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20160" y="1788160"/>
            <a:ext cx="0" cy="396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26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67566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1200"/>
          </a:xfrm>
        </p:spPr>
        <p:txBody>
          <a:bodyPr/>
          <a:lstStyle/>
          <a:p>
            <a:r>
              <a:rPr lang="en-HK" dirty="0"/>
              <a:t>Debug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8911"/>
            <a:ext cx="6347713" cy="430210"/>
          </a:xfrm>
        </p:spPr>
        <p:txBody>
          <a:bodyPr>
            <a:normAutofit/>
          </a:bodyPr>
          <a:lstStyle/>
          <a:p>
            <a:r>
              <a:rPr lang="en-HK" sz="2000" dirty="0"/>
              <a:t>Click “OK”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36293" r="38667" b="37942"/>
          <a:stretch/>
        </p:blipFill>
        <p:spPr>
          <a:xfrm>
            <a:off x="1056640" y="2641600"/>
            <a:ext cx="5628640" cy="3398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9920" y="5008882"/>
            <a:ext cx="1574800" cy="609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27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93886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2640"/>
          </a:xfrm>
        </p:spPr>
        <p:txBody>
          <a:bodyPr/>
          <a:lstStyle/>
          <a:p>
            <a:r>
              <a:rPr lang="en-HK" dirty="0"/>
              <a:t>Debug your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12241"/>
            <a:ext cx="6685281" cy="579119"/>
          </a:xfrm>
        </p:spPr>
        <p:txBody>
          <a:bodyPr>
            <a:normAutofit/>
          </a:bodyPr>
          <a:lstStyle/>
          <a:p>
            <a:r>
              <a:rPr lang="en-HK" sz="2000" dirty="0"/>
              <a:t>Test your code “line by line”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33" b="24883"/>
          <a:stretch/>
        </p:blipFill>
        <p:spPr>
          <a:xfrm>
            <a:off x="609597" y="1879599"/>
            <a:ext cx="6347715" cy="47755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28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91681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92480"/>
          </a:xfrm>
        </p:spPr>
        <p:txBody>
          <a:bodyPr/>
          <a:lstStyle/>
          <a:p>
            <a:r>
              <a:rPr lang="en-HK" dirty="0"/>
              <a:t>Debug your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27470"/>
            <a:ext cx="3616962" cy="5327329"/>
          </a:xfrm>
        </p:spPr>
        <p:txBody>
          <a:bodyPr/>
          <a:lstStyle/>
          <a:p>
            <a:r>
              <a:rPr lang="en-HK" dirty="0"/>
              <a:t>Select Any line you want to execute</a:t>
            </a:r>
          </a:p>
          <a:p>
            <a:r>
              <a:rPr lang="en-HK" dirty="0"/>
              <a:t>Right Click and Click “Run to Cursor line”</a:t>
            </a:r>
          </a:p>
          <a:p>
            <a:r>
              <a:rPr lang="en-HK" dirty="0"/>
              <a:t>Or Press “Ctrl+F10”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41151" r="64889" b="7005"/>
          <a:stretch/>
        </p:blipFill>
        <p:spPr>
          <a:xfrm>
            <a:off x="4371592" y="1327470"/>
            <a:ext cx="4335528" cy="542485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29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7501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uVision5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400" dirty="0"/>
              <a:t>Installed on all the PCs in SHB102</a:t>
            </a:r>
          </a:p>
          <a:p>
            <a:pPr marL="514350" indent="-514350">
              <a:buFont typeface="+mj-lt"/>
              <a:buAutoNum type="arabicPeriod"/>
            </a:pPr>
            <a:endParaRPr lang="en-HK" sz="2400" dirty="0"/>
          </a:p>
          <a:p>
            <a:r>
              <a:rPr lang="en-HK" sz="2400" dirty="0"/>
              <a:t>How to install in your own PC?</a:t>
            </a:r>
          </a:p>
          <a:p>
            <a:pPr marL="514350" indent="-514350">
              <a:buFont typeface="+mj-lt"/>
              <a:buAutoNum type="arabicPeriod"/>
            </a:pPr>
            <a:r>
              <a:rPr lang="en-HK" sz="2400" dirty="0"/>
              <a:t>Download MDK524A.exe</a:t>
            </a:r>
          </a:p>
          <a:p>
            <a:pPr lvl="1"/>
            <a:r>
              <a:rPr lang="en-HK" sz="2000" dirty="0"/>
              <a:t>https://www.keil.com/demo/eval/arm.htm</a:t>
            </a:r>
          </a:p>
          <a:p>
            <a:pPr marL="514350" indent="-514350">
              <a:buFont typeface="+mj-lt"/>
              <a:buAutoNum type="arabicPeriod"/>
            </a:pPr>
            <a:r>
              <a:rPr lang="en-HK" sz="2400" dirty="0"/>
              <a:t>Download legacy support for ARM7</a:t>
            </a:r>
          </a:p>
          <a:p>
            <a:pPr lvl="1"/>
            <a:r>
              <a:rPr lang="en-HK" sz="2000" dirty="0"/>
              <a:t>http://www2.keil.com/mdk5/legacy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7031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54000"/>
            <a:ext cx="6004561" cy="853440"/>
          </a:xfrm>
        </p:spPr>
        <p:txBody>
          <a:bodyPr/>
          <a:lstStyle/>
          <a:p>
            <a:r>
              <a:rPr lang="en-HK" dirty="0"/>
              <a:t>Debug your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90030"/>
            <a:ext cx="4145281" cy="2350449"/>
          </a:xfrm>
        </p:spPr>
        <p:txBody>
          <a:bodyPr>
            <a:normAutofit/>
          </a:bodyPr>
          <a:lstStyle/>
          <a:p>
            <a:r>
              <a:rPr lang="en-HK" sz="2000" dirty="0"/>
              <a:t>View the current status of the system</a:t>
            </a:r>
          </a:p>
          <a:p>
            <a:pPr lvl="1"/>
            <a:r>
              <a:rPr lang="en-HK" sz="1800" dirty="0"/>
              <a:t>E.g. Register value, Program counter value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14" b="30378"/>
          <a:stretch/>
        </p:blipFill>
        <p:spPr>
          <a:xfrm>
            <a:off x="4730909" y="965199"/>
            <a:ext cx="4254179" cy="5750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44719" y="1879599"/>
            <a:ext cx="1940562" cy="4836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30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22181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Debug your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39231"/>
            <a:ext cx="6197602" cy="674050"/>
          </a:xfrm>
        </p:spPr>
        <p:txBody>
          <a:bodyPr/>
          <a:lstStyle/>
          <a:p>
            <a:r>
              <a:rPr lang="en-HK" dirty="0"/>
              <a:t>Execute the code “line by line” by pressing “F11”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39329" r="53090" b="43239"/>
          <a:stretch/>
        </p:blipFill>
        <p:spPr>
          <a:xfrm>
            <a:off x="208281" y="2109792"/>
            <a:ext cx="6061469" cy="1659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41641" r="56220" b="40923"/>
          <a:stretch/>
        </p:blipFill>
        <p:spPr>
          <a:xfrm>
            <a:off x="1496574" y="3051260"/>
            <a:ext cx="5934373" cy="1794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1624" r="62763" b="41210"/>
          <a:stretch/>
        </p:blipFill>
        <p:spPr>
          <a:xfrm>
            <a:off x="2407920" y="3851416"/>
            <a:ext cx="5252720" cy="1989655"/>
          </a:xfrm>
          <a:prstGeom prst="rect">
            <a:avLst/>
          </a:prstGeom>
        </p:spPr>
      </p:pic>
      <p:sp>
        <p:nvSpPr>
          <p:cNvPr id="8" name="Bent-Up Arrow 7"/>
          <p:cNvSpPr/>
          <p:nvPr/>
        </p:nvSpPr>
        <p:spPr>
          <a:xfrm rot="5400000">
            <a:off x="313151" y="2765331"/>
            <a:ext cx="1164910" cy="1201934"/>
          </a:xfrm>
          <a:prstGeom prst="bentUpArrow">
            <a:avLst>
              <a:gd name="adj1" fmla="val 12790"/>
              <a:gd name="adj2" fmla="val 25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Bent-Up Arrow 8"/>
          <p:cNvSpPr/>
          <p:nvPr/>
        </p:nvSpPr>
        <p:spPr>
          <a:xfrm rot="5400000">
            <a:off x="1323274" y="4029017"/>
            <a:ext cx="1344303" cy="824988"/>
          </a:xfrm>
          <a:prstGeom prst="bentUpArrow">
            <a:avLst>
              <a:gd name="adj1" fmla="val 12790"/>
              <a:gd name="adj2" fmla="val 25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31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27871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51" y="45483"/>
            <a:ext cx="6349640" cy="773484"/>
          </a:xfrm>
        </p:spPr>
        <p:txBody>
          <a:bodyPr/>
          <a:lstStyle/>
          <a:p>
            <a:r>
              <a:rPr lang="en-HK" dirty="0"/>
              <a:t>Debug your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35" y="818967"/>
            <a:ext cx="6448756" cy="428099"/>
          </a:xfrm>
        </p:spPr>
        <p:txBody>
          <a:bodyPr/>
          <a:lstStyle/>
          <a:p>
            <a:r>
              <a:rPr lang="en-HK" dirty="0"/>
              <a:t>The value of the Program Counter is changing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15571" r="87426" b="49858"/>
          <a:stretch/>
        </p:blipFill>
        <p:spPr>
          <a:xfrm>
            <a:off x="531451" y="1387580"/>
            <a:ext cx="2176449" cy="329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t="14733" r="87547" b="46094"/>
          <a:stretch/>
        </p:blipFill>
        <p:spPr>
          <a:xfrm>
            <a:off x="2451189" y="1688612"/>
            <a:ext cx="2344616" cy="4032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11025" r="87404" b="48720"/>
          <a:stretch/>
        </p:blipFill>
        <p:spPr>
          <a:xfrm>
            <a:off x="4463562" y="2065724"/>
            <a:ext cx="2766646" cy="4665785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 rot="5400000">
            <a:off x="2019952" y="4310574"/>
            <a:ext cx="831271" cy="763003"/>
          </a:xfrm>
          <a:prstGeom prst="bentUpArrow">
            <a:avLst>
              <a:gd name="adj1" fmla="val 12790"/>
              <a:gd name="adj2" fmla="val 25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Bent-Up Arrow 9"/>
          <p:cNvSpPr/>
          <p:nvPr/>
        </p:nvSpPr>
        <p:spPr>
          <a:xfrm rot="5400000">
            <a:off x="3810578" y="5126740"/>
            <a:ext cx="1310437" cy="1016009"/>
          </a:xfrm>
          <a:prstGeom prst="bentUpArrow">
            <a:avLst>
              <a:gd name="adj1" fmla="val 12790"/>
              <a:gd name="adj2" fmla="val 25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32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12993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Small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000" dirty="0"/>
              <a:t>Run the given source code  </a:t>
            </a:r>
          </a:p>
          <a:p>
            <a:r>
              <a:rPr lang="en-HK" sz="2000" dirty="0"/>
              <a:t>Check the register </a:t>
            </a:r>
            <a:r>
              <a:rPr lang="en-HK" sz="2000" dirty="0" smtClean="0"/>
              <a:t>values </a:t>
            </a:r>
            <a:r>
              <a:rPr lang="en-HK" sz="2000" dirty="0"/>
              <a:t>in debug mode</a:t>
            </a:r>
          </a:p>
          <a:p>
            <a:pPr lvl="1"/>
            <a:r>
              <a:rPr lang="en-HK" sz="1800" dirty="0"/>
              <a:t>R0, R1, R2, PC(R15) </a:t>
            </a:r>
          </a:p>
        </p:txBody>
      </p:sp>
      <p:pic>
        <p:nvPicPr>
          <p:cNvPr id="1028" name="Picture 4" descr="Hugging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39" y="47653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33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03118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Program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; User Initial Stack &amp; Heap</a:t>
            </a:r>
          </a:p>
          <a:p>
            <a:pPr marL="0" indent="0">
              <a:buNone/>
            </a:pPr>
            <a:r>
              <a:rPr lang="en-US" dirty="0"/>
              <a:t>		AREA	|.text|, CODE, READONLY</a:t>
            </a:r>
          </a:p>
          <a:p>
            <a:pPr marL="0" indent="0">
              <a:buNone/>
            </a:pPr>
            <a:r>
              <a:rPr lang="en-US" dirty="0"/>
              <a:t>		EXPORT	__main</a:t>
            </a:r>
          </a:p>
          <a:p>
            <a:pPr marL="0" indent="0">
              <a:buNone/>
            </a:pPr>
            <a:r>
              <a:rPr lang="en-US" dirty="0"/>
              <a:t>__main</a:t>
            </a:r>
          </a:p>
          <a:p>
            <a:pPr marL="0" indent="0">
              <a:buNone/>
            </a:pPr>
            <a:r>
              <a:rPr lang="en-US" dirty="0"/>
              <a:t>; Add the code HERE</a:t>
            </a:r>
          </a:p>
          <a:p>
            <a:pPr marL="0" indent="0">
              <a:buNone/>
            </a:pPr>
            <a:r>
              <a:rPr lang="en-US" dirty="0"/>
              <a:t>START</a:t>
            </a:r>
          </a:p>
          <a:p>
            <a:pPr marL="0" indent="0">
              <a:buNone/>
            </a:pPr>
            <a:r>
              <a:rPr lang="en-US" dirty="0"/>
              <a:t>	MOV R0, #0x1</a:t>
            </a:r>
          </a:p>
          <a:p>
            <a:pPr marL="0" indent="0">
              <a:buNone/>
            </a:pPr>
            <a:r>
              <a:rPr lang="en-US" dirty="0"/>
              <a:t>	MOV R1, #0x2</a:t>
            </a:r>
          </a:p>
          <a:p>
            <a:pPr marL="0" indent="0">
              <a:buNone/>
            </a:pPr>
            <a:r>
              <a:rPr lang="en-US" dirty="0"/>
              <a:t>	ADD R2, R0, R1</a:t>
            </a:r>
          </a:p>
          <a:p>
            <a:pPr marL="0" indent="0">
              <a:buNone/>
            </a:pPr>
            <a:r>
              <a:rPr lang="en-US" dirty="0"/>
              <a:t>	END</a:t>
            </a:r>
            <a:endParaRPr lang="en-H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34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05584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Useful Shortcut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Shortcut Key</a:t>
            </a:r>
          </a:p>
          <a:p>
            <a:pPr lvl="1"/>
            <a:r>
              <a:rPr lang="en-HK" dirty="0"/>
              <a:t>F7, Build Project (Compile)</a:t>
            </a:r>
          </a:p>
          <a:p>
            <a:pPr lvl="1"/>
            <a:r>
              <a:rPr lang="en-HK" dirty="0"/>
              <a:t>Ctrl+F5, Run debug Mode</a:t>
            </a:r>
          </a:p>
          <a:p>
            <a:pPr lvl="1"/>
            <a:r>
              <a:rPr lang="en-HK" dirty="0"/>
              <a:t>Ctril+F10, Run to Current Cursor Line</a:t>
            </a:r>
          </a:p>
          <a:p>
            <a:pPr lvl="1"/>
            <a:r>
              <a:rPr lang="en-HK" dirty="0"/>
              <a:t>F11, Next Step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35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291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Open uVision5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HK" sz="2400" dirty="0"/>
              <a:t>Find this Shortcut from the desktop</a:t>
            </a:r>
          </a:p>
          <a:p>
            <a:pPr lvl="1"/>
            <a:r>
              <a:rPr lang="en-HK" sz="2000" dirty="0"/>
              <a:t>Double click to open it</a:t>
            </a:r>
          </a:p>
          <a:p>
            <a:pPr>
              <a:buFont typeface="+mj-lt"/>
              <a:buAutoNum type="arabicPeriod"/>
            </a:pPr>
            <a:r>
              <a:rPr lang="en-HK" sz="2400" dirty="0"/>
              <a:t>If you cannot find it</a:t>
            </a:r>
          </a:p>
          <a:p>
            <a:pPr lvl="1"/>
            <a:r>
              <a:rPr lang="en-HK" sz="2000" dirty="0"/>
              <a:t>Go to “Start” </a:t>
            </a:r>
            <a:r>
              <a:rPr lang="en-HK" sz="2000" dirty="0">
                <a:sym typeface="Wingdings" panose="05000000000000000000" pitchFamily="2" charset="2"/>
              </a:rPr>
              <a:t> “All Programs”  “</a:t>
            </a:r>
            <a:r>
              <a:rPr lang="en-HK" sz="2000" dirty="0" err="1">
                <a:sym typeface="Wingdings" panose="05000000000000000000" pitchFamily="2" charset="2"/>
              </a:rPr>
              <a:t>Keil</a:t>
            </a:r>
            <a:r>
              <a:rPr lang="en-HK" sz="2000" dirty="0">
                <a:sym typeface="Wingdings" panose="05000000000000000000" pitchFamily="2" charset="2"/>
              </a:rPr>
              <a:t> uVision5”</a:t>
            </a:r>
            <a:endParaRPr lang="en-HK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26" y="2297755"/>
            <a:ext cx="971686" cy="8668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3624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2364"/>
            <a:ext cx="6347713" cy="738909"/>
          </a:xfrm>
        </p:spPr>
        <p:txBody>
          <a:bodyPr/>
          <a:lstStyle/>
          <a:p>
            <a:r>
              <a:rPr lang="en-HK" dirty="0"/>
              <a:t>Open uVision5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831273"/>
            <a:ext cx="6419274" cy="61883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HK" sz="2400" dirty="0"/>
              <a:t>You will see something like this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39" r="26597" b="12087"/>
          <a:stretch/>
        </p:blipFill>
        <p:spPr>
          <a:xfrm>
            <a:off x="212436" y="1200727"/>
            <a:ext cx="8478981" cy="55211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002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Project Setup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0541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3491"/>
          </a:xfrm>
        </p:spPr>
        <p:txBody>
          <a:bodyPr/>
          <a:lstStyle/>
          <a:p>
            <a:r>
              <a:rPr lang="en-HK" dirty="0"/>
              <a:t>Create a new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60946"/>
            <a:ext cx="6548583" cy="526472"/>
          </a:xfrm>
        </p:spPr>
        <p:txBody>
          <a:bodyPr>
            <a:normAutofit/>
          </a:bodyPr>
          <a:lstStyle/>
          <a:p>
            <a:r>
              <a:rPr lang="en-HK" sz="2000" dirty="0"/>
              <a:t>Select Project </a:t>
            </a:r>
            <a:r>
              <a:rPr lang="en-HK" sz="2000" dirty="0">
                <a:sym typeface="Wingdings" panose="05000000000000000000" pitchFamily="2" charset="2"/>
              </a:rPr>
              <a:t> New </a:t>
            </a:r>
            <a:r>
              <a:rPr lang="en-HK" sz="2000" dirty="0" err="1">
                <a:sym typeface="Wingdings" panose="05000000000000000000" pitchFamily="2" charset="2"/>
              </a:rPr>
              <a:t>uVision</a:t>
            </a:r>
            <a:r>
              <a:rPr lang="en-HK" sz="2000" dirty="0">
                <a:sym typeface="Wingdings" panose="05000000000000000000" pitchFamily="2" charset="2"/>
              </a:rPr>
              <a:t> Project</a:t>
            </a:r>
            <a:endParaRPr lang="en-HK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1014" r="76330" b="54720"/>
          <a:stretch/>
        </p:blipFill>
        <p:spPr>
          <a:xfrm>
            <a:off x="1682496" y="2039387"/>
            <a:ext cx="4803648" cy="48186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132832" y="2694432"/>
            <a:ext cx="13533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46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4112"/>
            <a:ext cx="6347713" cy="731520"/>
          </a:xfrm>
        </p:spPr>
        <p:txBody>
          <a:bodyPr/>
          <a:lstStyle/>
          <a:p>
            <a:r>
              <a:rPr lang="en-HK" dirty="0"/>
              <a:t>Project working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19" y="865632"/>
            <a:ext cx="7034785" cy="1280160"/>
          </a:xfrm>
        </p:spPr>
        <p:txBody>
          <a:bodyPr>
            <a:normAutofit/>
          </a:bodyPr>
          <a:lstStyle/>
          <a:p>
            <a:r>
              <a:rPr lang="en-HK" sz="2000" dirty="0"/>
              <a:t>In the Pop up Window</a:t>
            </a:r>
          </a:p>
          <a:p>
            <a:r>
              <a:rPr lang="en-HK" sz="2000" dirty="0"/>
              <a:t>Type the project name and select the working directory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7" t="14424" r="32327" b="24528"/>
          <a:stretch/>
        </p:blipFill>
        <p:spPr>
          <a:xfrm>
            <a:off x="121919" y="1743456"/>
            <a:ext cx="6174079" cy="5114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2830" y="4718304"/>
            <a:ext cx="17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000" dirty="0">
                <a:solidFill>
                  <a:srgbClr val="FF0000"/>
                </a:solidFill>
              </a:rPr>
              <a:t>Project Name</a:t>
            </a:r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1780032" y="4918359"/>
            <a:ext cx="3552798" cy="9216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1066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728"/>
            <a:ext cx="6347713" cy="682752"/>
          </a:xfrm>
        </p:spPr>
        <p:txBody>
          <a:bodyPr/>
          <a:lstStyle/>
          <a:p>
            <a:r>
              <a:rPr lang="en-HK" dirty="0"/>
              <a:t>Choose the device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t="22436" r="28667" b="22985"/>
          <a:stretch/>
        </p:blipFill>
        <p:spPr>
          <a:xfrm>
            <a:off x="11767" y="792480"/>
            <a:ext cx="6737852" cy="4596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t="22873" r="28134" b="22749"/>
          <a:stretch/>
        </p:blipFill>
        <p:spPr>
          <a:xfrm>
            <a:off x="2815012" y="1948635"/>
            <a:ext cx="6098003" cy="409651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75163" y="2007901"/>
            <a:ext cx="1276095" cy="629920"/>
            <a:chOff x="2387600" y="2834640"/>
            <a:chExt cx="1276095" cy="62992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407920" y="3454400"/>
              <a:ext cx="1255775" cy="101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387600" y="2834640"/>
              <a:ext cx="20320" cy="6299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380693" y="1459488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1. Select Legacy Device Database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9003" y="3906982"/>
            <a:ext cx="254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3. Select NXP, LPC2131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4729" y="3196274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2. Search LPC2131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43055" y="5763491"/>
            <a:ext cx="820958" cy="281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TextBox 12"/>
          <p:cNvSpPr txBox="1"/>
          <p:nvPr/>
        </p:nvSpPr>
        <p:spPr>
          <a:xfrm>
            <a:off x="5203468" y="611582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4. Click “OK”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 smtClean="0"/>
              <a:t>CENG2400 tutorial 1 v.7a</a:t>
            </a:r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7D2C-9358-4A3F-801F-25F9BD7C7269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567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7637</TotalTime>
  <Words>730</Words>
  <Application>Microsoft Office PowerPoint</Application>
  <PresentationFormat>On-screen Show (4:3)</PresentationFormat>
  <Paragraphs>190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Facet</vt:lpstr>
      <vt:lpstr>CENG2400 Tutorial 1</vt:lpstr>
      <vt:lpstr>Keil</vt:lpstr>
      <vt:lpstr>uVision5 IDE</vt:lpstr>
      <vt:lpstr>Open uVision5 IDE</vt:lpstr>
      <vt:lpstr>Open uVision5 IDE</vt:lpstr>
      <vt:lpstr>Project Setup</vt:lpstr>
      <vt:lpstr>Create a new project</vt:lpstr>
      <vt:lpstr>Project working directory</vt:lpstr>
      <vt:lpstr>Choose the device</vt:lpstr>
      <vt:lpstr>Create the startup file</vt:lpstr>
      <vt:lpstr>Modify the Startup.s file</vt:lpstr>
      <vt:lpstr>Modify the Startup.s file</vt:lpstr>
      <vt:lpstr>Option</vt:lpstr>
      <vt:lpstr>Option</vt:lpstr>
      <vt:lpstr>Program file</vt:lpstr>
      <vt:lpstr>Create a new source code file</vt:lpstr>
      <vt:lpstr>Create a new source code file</vt:lpstr>
      <vt:lpstr>Add the source code to your project</vt:lpstr>
      <vt:lpstr>Add the source code to your project</vt:lpstr>
      <vt:lpstr>Add the source code to your project</vt:lpstr>
      <vt:lpstr>Add the source code to your project</vt:lpstr>
      <vt:lpstr>Program code</vt:lpstr>
      <vt:lpstr>Build the Program</vt:lpstr>
      <vt:lpstr>Build the Program</vt:lpstr>
      <vt:lpstr>Using the Debug Mode</vt:lpstr>
      <vt:lpstr>Debug Mode</vt:lpstr>
      <vt:lpstr>Debug Mode</vt:lpstr>
      <vt:lpstr>Debug your program</vt:lpstr>
      <vt:lpstr>Debug your program</vt:lpstr>
      <vt:lpstr>Debug your program</vt:lpstr>
      <vt:lpstr>Debug your program</vt:lpstr>
      <vt:lpstr>Debug your program</vt:lpstr>
      <vt:lpstr>Small exercise</vt:lpstr>
      <vt:lpstr>Program code</vt:lpstr>
      <vt:lpstr>Useful Shortcut Key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LO, Sheung Lai</dc:creator>
  <cp:lastModifiedBy>khwong</cp:lastModifiedBy>
  <cp:revision>110</cp:revision>
  <dcterms:created xsi:type="dcterms:W3CDTF">2017-09-06T02:41:11Z</dcterms:created>
  <dcterms:modified xsi:type="dcterms:W3CDTF">2017-09-12T02:18:36Z</dcterms:modified>
</cp:coreProperties>
</file>