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0" r:id="rId3"/>
    <p:sldId id="302" r:id="rId4"/>
    <p:sldId id="259" r:id="rId5"/>
    <p:sldId id="262" r:id="rId6"/>
    <p:sldId id="265" r:id="rId7"/>
    <p:sldId id="305" r:id="rId8"/>
    <p:sldId id="306" r:id="rId9"/>
    <p:sldId id="299" r:id="rId10"/>
    <p:sldId id="266" r:id="rId11"/>
    <p:sldId id="279" r:id="rId12"/>
    <p:sldId id="282" r:id="rId13"/>
    <p:sldId id="267" r:id="rId14"/>
    <p:sldId id="316" r:id="rId15"/>
    <p:sldId id="271" r:id="rId16"/>
    <p:sldId id="300" r:id="rId17"/>
    <p:sldId id="268" r:id="rId18"/>
    <p:sldId id="328" r:id="rId19"/>
    <p:sldId id="326" r:id="rId20"/>
    <p:sldId id="327" r:id="rId21"/>
    <p:sldId id="324" r:id="rId22"/>
    <p:sldId id="319" r:id="rId23"/>
    <p:sldId id="320" r:id="rId24"/>
    <p:sldId id="325" r:id="rId25"/>
    <p:sldId id="321" r:id="rId26"/>
    <p:sldId id="322" r:id="rId27"/>
    <p:sldId id="323" r:id="rId28"/>
    <p:sldId id="317" r:id="rId29"/>
    <p:sldId id="318" r:id="rId30"/>
    <p:sldId id="260" r:id="rId31"/>
    <p:sldId id="288" r:id="rId32"/>
    <p:sldId id="281" r:id="rId33"/>
    <p:sldId id="290" r:id="rId34"/>
    <p:sldId id="284" r:id="rId35"/>
    <p:sldId id="287" r:id="rId36"/>
    <p:sldId id="289" r:id="rId37"/>
    <p:sldId id="291" r:id="rId38"/>
    <p:sldId id="297" r:id="rId39"/>
    <p:sldId id="303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99"/>
    <a:srgbClr val="009900"/>
    <a:srgbClr val="DDDDDD"/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2934" y="-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1"/>
    </p:cViewPr>
  </p:sorterViewPr>
  <p:notesViewPr>
    <p:cSldViewPr>
      <p:cViewPr>
        <p:scale>
          <a:sx n="75" d="100"/>
          <a:sy n="75" d="100"/>
        </p:scale>
        <p:origin x="-1422" y="990"/>
      </p:cViewPr>
      <p:guideLst>
        <p:guide orient="horz" pos="2924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16" tIns="44759" rIns="89516" bIns="44759" numCol="1" anchor="t" anchorCtr="0" compatLnSpc="1">
            <a:prstTxWarp prst="textNoShape">
              <a:avLst/>
            </a:prstTxWarp>
          </a:bodyPr>
          <a:lstStyle>
            <a:lvl1pPr defTabSz="895350" eaLnBrk="1" hangingPunct="1">
              <a:defRPr sz="1000"/>
            </a:lvl1pPr>
          </a:lstStyle>
          <a:p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16" tIns="44759" rIns="89516" bIns="4475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000">
                <a:ea typeface="新細明體" pitchFamily="18" charset="-120"/>
              </a:defRPr>
            </a:lvl1pPr>
          </a:lstStyle>
          <a:p>
            <a:fld id="{06CDCFEF-5FEB-427B-A9CA-F6E8CC0B0279}" type="datetime5">
              <a:rPr lang="en-US" altLang="en-US"/>
              <a:pPr/>
              <a:t>16-Oct-17</a:t>
            </a:fld>
            <a:endParaRPr lang="en-US" altLang="zh-TW">
              <a:ea typeface="+mn-ea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05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16" tIns="44759" rIns="89516" bIns="44759" numCol="1" anchor="b" anchorCtr="0" compatLnSpc="1">
            <a:prstTxWarp prst="textNoShape">
              <a:avLst/>
            </a:prstTxWarp>
          </a:bodyPr>
          <a:lstStyle>
            <a:lvl1pPr defTabSz="895350" eaLnBrk="1" hangingPunct="1">
              <a:defRPr sz="1000"/>
            </a:lvl1pPr>
          </a:lstStyle>
          <a:p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6975"/>
            <a:ext cx="30305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16" tIns="44759" rIns="89516" bIns="4475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000"/>
            </a:lvl1pPr>
          </a:lstStyle>
          <a:p>
            <a:fld id="{371B6B7B-D4A1-4050-8501-A6648C2753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91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86" tIns="43992" rIns="87986" bIns="43992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86" tIns="43992" rIns="87986" bIns="43992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000"/>
            </a:lvl1pPr>
          </a:lstStyle>
          <a:p>
            <a:fld id="{EBDF2425-91E7-4984-8B45-87EA586089B5}" type="datetime5">
              <a:rPr lang="en-US" altLang="en-US"/>
              <a:pPr/>
              <a:t>16-Oct-17</a:t>
            </a:fld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86" tIns="43992" rIns="87986" bIns="43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86" tIns="43992" rIns="87986" bIns="43992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86" tIns="43992" rIns="87986" bIns="43992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000"/>
            </a:lvl1pPr>
          </a:lstStyle>
          <a:p>
            <a:fld id="{FD449D3E-8602-4238-8664-6C794599E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162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99151-7ECB-45A6-9ABF-1A72F1B46B3E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4428D-2325-4620-BB95-6081D2D5C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DFAE0-8706-4017-A7E7-B76ADB72DDED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C3D3F-332C-4C34-B318-EF72BF9E4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E3589-942A-46CD-809F-30EA5E02AEB6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D713B-9FDF-4BFB-A50D-8D94A926D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51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074192-879D-48D3-B753-A41CFC1BF020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A84C1C-3CAE-4250-B032-181223638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6A65A-823D-4DB5-BCFB-988864D24594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CC968-EA75-43E9-AB70-42B3E57D3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6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2135E-E294-4839-9BC8-5A19B46B2D50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248C-E3E6-419A-BB20-FB0211F46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1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4C744-3EFB-4229-9BEB-976570FE846C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B2DF-ECAE-4789-8544-104878C84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7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BFD83-FC57-4291-9DB8-9CF032EA0D91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7572-3507-4C13-B2C8-FA5B481C9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1736F-F6E1-4CB2-86FD-AC98E21D0B74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6D1B4-7945-4E7B-BCB3-544249CD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3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52297-4FC0-4344-853D-FC628F8FD89B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E934-426E-493A-92A1-01C7F961D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99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6392A-B5BD-49AC-8140-21B83829CE11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04FDD-AE8A-4256-BD88-6B0B9D45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5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913B8-B42F-4619-8CA4-632A7BC8936C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C892-462D-4B13-AB90-03F1E136E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47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AEE6082-63E7-44FA-82CE-E84D6C2BB1BA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69BC8E5-7C31-4F02-A989-B0C42C736F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humbs.ebaystatic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14: System initialization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CEG2400 - Microcomputer Systems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37EF7C-4051-497B-B646-1C94A94A6160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078" name="Picture 5" descr="MCj043255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1417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locked loop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High frequency signals</a:t>
            </a:r>
            <a:r>
              <a:rPr lang="en-US" altLang="zh-TW" sz="2800" smtClean="0"/>
              <a:t> (55.296Mhz) </a:t>
            </a:r>
            <a:r>
              <a:rPr lang="en-US" altLang="en-US" sz="2800" smtClean="0"/>
              <a:t>are difficult to handle on a PCB due to the relatively long wires used. This is less of a problem on-chip.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We </a:t>
            </a:r>
            <a:r>
              <a:rPr lang="en-US" altLang="en-US" sz="2800" smtClean="0"/>
              <a:t> want a high frequency </a:t>
            </a:r>
            <a:r>
              <a:rPr lang="en-US" altLang="zh-TW" sz="2800" smtClean="0"/>
              <a:t>(55.296M) </a:t>
            </a:r>
            <a:r>
              <a:rPr lang="en-US" altLang="en-US" sz="2800" smtClean="0"/>
              <a:t>for high throughput, </a:t>
            </a:r>
            <a:r>
              <a:rPr lang="en-US" altLang="zh-TW" sz="2800" smtClean="0"/>
              <a:t>also</a:t>
            </a:r>
            <a:r>
              <a:rPr lang="en-US" altLang="en-US" sz="2800" smtClean="0"/>
              <a:t> we want a slow clock. frequency</a:t>
            </a:r>
            <a:r>
              <a:rPr lang="en-US" altLang="zh-TW" sz="2800" smtClean="0"/>
              <a:t>(11.0592MHz)</a:t>
            </a:r>
            <a:r>
              <a:rPr lang="en-US" altLang="en-US" sz="2800" smtClean="0"/>
              <a:t> for low power and </a:t>
            </a:r>
            <a:r>
              <a:rPr lang="en-US" altLang="zh-TW" sz="2800" smtClean="0"/>
              <a:t>less</a:t>
            </a:r>
            <a:r>
              <a:rPr lang="en-US" altLang="en-US" sz="2800" smtClean="0"/>
              <a:t> electromagnetic interference.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Many chips use a low frequency external clock and multiply on-chip to address these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300" smtClean="0"/>
              <a:t>The synchronization problem is handled by </a:t>
            </a:r>
            <a:r>
              <a:rPr lang="en-US" altLang="en-US" sz="2300" smtClean="0"/>
              <a:t>a </a:t>
            </a:r>
            <a:r>
              <a:rPr lang="en-US" altLang="en-US" sz="2300" smtClean="0">
                <a:solidFill>
                  <a:srgbClr val="009900"/>
                </a:solidFill>
              </a:rPr>
              <a:t>phase locked loop (PLL)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6101AF-47B8-42B3-840B-9A9B780254E2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 - how it works</a:t>
            </a:r>
            <a:endParaRPr lang="en-GB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971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Feedback system used to multiply clock input clock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Output of the loop filter sets voltage to VCO so the two frequencies at the phase detector are exactly the same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Once “locked”, Fout=N x Fin</a:t>
            </a:r>
            <a:endParaRPr lang="en-GB" altLang="en-US" sz="240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CA88D9-C3C6-46DE-890B-935B350C02CC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715000" cy="242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3886200" y="6324600"/>
            <a:ext cx="487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Source: </a:t>
            </a:r>
            <a:r>
              <a:rPr lang="en-GB" altLang="en-US" sz="1400">
                <a:latin typeface="Arial" charset="0"/>
              </a:rPr>
              <a:t>http://www.uoguelph.ca/~antoon/gadgets/pll/pll.html</a:t>
            </a:r>
          </a:p>
        </p:txBody>
      </p:sp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LPC21xx PLL</a:t>
            </a:r>
            <a:endParaRPr lang="en-GB" altLang="en-US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89642F-F87D-4ED9-9344-DECA3077DC26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77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9906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PLL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Enable</a:t>
            </a:r>
            <a:endParaRPr lang="en-GB" altLang="en-US" sz="14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990600" y="2895600"/>
            <a:ext cx="3810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9906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PLL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Connect</a:t>
            </a:r>
            <a:endParaRPr lang="en-GB" altLang="en-US" sz="14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990600" y="1600200"/>
            <a:ext cx="457200" cy="76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7848600" y="2209800"/>
            <a:ext cx="1295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Arial" charset="0"/>
              </a:rPr>
              <a:t>PLL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Arial" charset="0"/>
              </a:rPr>
              <a:t>divider</a:t>
            </a:r>
            <a:endParaRPr lang="en-GB" altLang="en-US" sz="18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 flipH="1">
            <a:off x="6019800" y="2590800"/>
            <a:ext cx="1905000" cy="1066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0" y="4648200"/>
            <a:ext cx="1219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PLL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Multiplier</a:t>
            </a:r>
            <a:endParaRPr lang="en-GB" altLang="en-US" sz="14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838200" y="5029200"/>
            <a:ext cx="19812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4648200" y="5181600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charset="0"/>
              </a:rPr>
              <a:t>Current controlled oscillator</a:t>
            </a:r>
            <a:endParaRPr lang="en-GB" altLang="en-US" sz="14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990600" y="594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H="1" flipV="1">
            <a:off x="4572000" y="4191000"/>
            <a:ext cx="304800" cy="1066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7908925" y="4227513"/>
            <a:ext cx="857250" cy="4048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CCLK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685800" y="3657600"/>
            <a:ext cx="692150" cy="4048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F</a:t>
            </a:r>
            <a:r>
              <a:rPr lang="en-US" altLang="zh-TW" sz="1800" b="1" baseline="-25000">
                <a:latin typeface="Arial" charset="0"/>
              </a:rPr>
              <a:t>OSC</a:t>
            </a:r>
            <a:endParaRPr lang="en-US" altLang="en-US" sz="1800" b="1" baseline="-25000">
              <a:latin typeface="Arial" charset="0"/>
            </a:endParaRP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5394325" y="4532313"/>
            <a:ext cx="700088" cy="4048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F</a:t>
            </a:r>
            <a:r>
              <a:rPr lang="en-US" altLang="zh-TW" sz="1800" b="1" baseline="-25000">
                <a:latin typeface="Arial" charset="0"/>
              </a:rPr>
              <a:t>CCO</a:t>
            </a:r>
            <a:endParaRPr lang="en-US" altLang="en-US" sz="1800" b="1" baseline="-25000">
              <a:latin typeface="Arial" charset="0"/>
            </a:endParaRPr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H="1" flipV="1">
            <a:off x="5181600" y="4191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PLL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05600" cy="45307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input oscillator frequency </a:t>
            </a:r>
            <a:r>
              <a:rPr lang="en-US" altLang="zh-TW" sz="2400" smtClean="0"/>
              <a:t>=</a:t>
            </a:r>
            <a:r>
              <a:rPr lang="en-US" altLang="en-US" sz="2400" smtClean="0">
                <a:solidFill>
                  <a:srgbClr val="CC0000"/>
                </a:solidFill>
              </a:rPr>
              <a:t>F</a:t>
            </a:r>
            <a:r>
              <a:rPr lang="en-US" altLang="en-US" sz="2400" baseline="-25000" smtClean="0">
                <a:solidFill>
                  <a:srgbClr val="CC0000"/>
                </a:solidFill>
              </a:rPr>
              <a:t>OSC</a:t>
            </a:r>
            <a:r>
              <a:rPr lang="en-US" altLang="en-US" sz="2400" smtClean="0"/>
              <a:t> by M to give </a:t>
            </a:r>
            <a:r>
              <a:rPr lang="en-US" altLang="en-US" sz="2400" smtClean="0">
                <a:solidFill>
                  <a:srgbClr val="0000FF"/>
                </a:solidFill>
              </a:rPr>
              <a:t>CCLK</a:t>
            </a:r>
          </a:p>
          <a:p>
            <a:pPr lvl="1" eaLnBrk="1" hangingPunct="1"/>
            <a:r>
              <a:rPr lang="en-US" altLang="en-US" sz="2100" smtClean="0"/>
              <a:t> </a:t>
            </a:r>
            <a:r>
              <a:rPr lang="en-US" altLang="en-US" sz="2100" smtClean="0">
                <a:solidFill>
                  <a:srgbClr val="0000FF"/>
                </a:solidFill>
              </a:rPr>
              <a:t>CCLK</a:t>
            </a:r>
            <a:r>
              <a:rPr lang="en-US" altLang="en-US" sz="2100" smtClean="0">
                <a:solidFill>
                  <a:srgbClr val="CC0000"/>
                </a:solidFill>
              </a:rPr>
              <a:t> </a:t>
            </a:r>
            <a:r>
              <a:rPr lang="en-US" altLang="en-US" sz="2100" smtClean="0"/>
              <a:t>= </a:t>
            </a:r>
            <a:r>
              <a:rPr lang="en-US" altLang="en-US" sz="2100" smtClean="0">
                <a:solidFill>
                  <a:srgbClr val="009900"/>
                </a:solidFill>
              </a:rPr>
              <a:t>F</a:t>
            </a:r>
            <a:r>
              <a:rPr lang="en-US" altLang="en-US" sz="2100" baseline="-25000" smtClean="0">
                <a:solidFill>
                  <a:srgbClr val="009900"/>
                </a:solidFill>
              </a:rPr>
              <a:t>OSC</a:t>
            </a:r>
            <a:r>
              <a:rPr lang="en-US" altLang="en-US" sz="2100" smtClean="0"/>
              <a:t> x M</a:t>
            </a:r>
          </a:p>
          <a:p>
            <a:pPr eaLnBrk="1" hangingPunct="1"/>
            <a:r>
              <a:rPr lang="en-US" altLang="en-US" sz="2400" smtClean="0"/>
              <a:t>To do this, it uses a </a:t>
            </a:r>
            <a:r>
              <a:rPr lang="en-US" altLang="en-US" sz="2400" u="sng" smtClean="0"/>
              <a:t>C</a:t>
            </a:r>
            <a:r>
              <a:rPr lang="en-US" altLang="en-US" sz="2400" smtClean="0"/>
              <a:t>urrent </a:t>
            </a:r>
            <a:r>
              <a:rPr lang="en-US" altLang="en-US" sz="2400" u="sng" smtClean="0"/>
              <a:t>C</a:t>
            </a:r>
            <a:r>
              <a:rPr lang="en-US" altLang="en-US" sz="2400" smtClean="0"/>
              <a:t>ontrolled </a:t>
            </a:r>
            <a:r>
              <a:rPr lang="en-US" altLang="en-US" sz="2400" u="sng" smtClean="0"/>
              <a:t>O</a:t>
            </a:r>
            <a:r>
              <a:rPr lang="en-US" altLang="en-US" sz="2400" smtClean="0"/>
              <a:t>scillator at frequency </a:t>
            </a:r>
          </a:p>
          <a:p>
            <a:pPr eaLnBrk="1" hangingPunct="1"/>
            <a:r>
              <a:rPr lang="en-US" altLang="en-US" sz="2400" smtClean="0">
                <a:solidFill>
                  <a:srgbClr val="CC0000"/>
                </a:solidFill>
              </a:rPr>
              <a:t>F</a:t>
            </a:r>
            <a:r>
              <a:rPr lang="en-US" altLang="en-US" sz="2400" baseline="-25000" smtClean="0">
                <a:solidFill>
                  <a:srgbClr val="CC0000"/>
                </a:solidFill>
              </a:rPr>
              <a:t>CCO 		</a:t>
            </a:r>
            <a:r>
              <a:rPr lang="en-US" altLang="en-US" sz="2400" smtClean="0"/>
              <a:t>= 	</a:t>
            </a:r>
            <a:r>
              <a:rPr lang="en-US" altLang="en-US" sz="2400" smtClean="0">
                <a:solidFill>
                  <a:srgbClr val="009900"/>
                </a:solidFill>
              </a:rPr>
              <a:t>F</a:t>
            </a:r>
            <a:r>
              <a:rPr lang="en-US" altLang="en-US" sz="2400" baseline="-25000" smtClean="0">
                <a:solidFill>
                  <a:srgbClr val="009900"/>
                </a:solidFill>
              </a:rPr>
              <a:t>OSC</a:t>
            </a:r>
            <a:r>
              <a:rPr lang="en-US" altLang="en-US" sz="2400" smtClean="0">
                <a:solidFill>
                  <a:srgbClr val="009900"/>
                </a:solidFill>
              </a:rPr>
              <a:t> </a:t>
            </a:r>
            <a:r>
              <a:rPr lang="en-US" altLang="en-US" sz="2400" smtClean="0"/>
              <a:t>x M x 2 x 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smtClean="0"/>
              <a:t>156MHz &lt;</a:t>
            </a:r>
            <a:r>
              <a:rPr lang="en-US" altLang="en-US" sz="1800" smtClean="0">
                <a:solidFill>
                  <a:srgbClr val="CC0000"/>
                </a:solidFill>
              </a:rPr>
              <a:t>F</a:t>
            </a:r>
            <a:r>
              <a:rPr lang="en-US" altLang="en-US" sz="1800" baseline="-25000" smtClean="0">
                <a:solidFill>
                  <a:srgbClr val="CC0000"/>
                </a:solidFill>
              </a:rPr>
              <a:t>CCO </a:t>
            </a:r>
            <a:r>
              <a:rPr lang="en-US" altLang="zh-TW" sz="1800" smtClean="0"/>
              <a:t>&lt;3</a:t>
            </a:r>
            <a:r>
              <a:rPr lang="en-US" altLang="en-US" sz="1800" smtClean="0"/>
              <a:t>20MHz</a:t>
            </a:r>
            <a:r>
              <a:rPr lang="en-US" altLang="zh-TW" sz="1800" smtClean="0"/>
              <a:t>,</a:t>
            </a:r>
            <a:r>
              <a:rPr lang="en-US" altLang="zh-TW" sz="2400" smtClean="0"/>
              <a:t>         </a:t>
            </a:r>
            <a:r>
              <a:rPr lang="en-US" altLang="zh-TW" sz="1800" smtClean="0"/>
              <a:t>10 M Hz &lt;</a:t>
            </a:r>
            <a:r>
              <a:rPr lang="en-US" altLang="en-US" sz="1800" smtClean="0">
                <a:solidFill>
                  <a:srgbClr val="009900"/>
                </a:solidFill>
              </a:rPr>
              <a:t>F</a:t>
            </a:r>
            <a:r>
              <a:rPr lang="en-US" altLang="en-US" sz="1800" baseline="-25000" smtClean="0">
                <a:solidFill>
                  <a:srgbClr val="009900"/>
                </a:solidFill>
              </a:rPr>
              <a:t>OSC</a:t>
            </a:r>
            <a:r>
              <a:rPr lang="en-US" altLang="en-US" sz="1800" baseline="-25000" smtClean="0"/>
              <a:t> </a:t>
            </a:r>
            <a:r>
              <a:rPr lang="en-US" altLang="zh-TW" sz="1800" smtClean="0"/>
              <a:t>&lt;2</a:t>
            </a:r>
            <a:r>
              <a:rPr lang="en-US" altLang="en-US" sz="1800" smtClean="0"/>
              <a:t>5MHz</a:t>
            </a:r>
            <a:endParaRPr lang="en-US" altLang="zh-TW" sz="24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1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400" smtClean="0"/>
              <a:t>example</a:t>
            </a:r>
            <a:endParaRPr lang="en-US" altLang="en-US" sz="2400" smtClean="0">
              <a:ea typeface="新細明體" pitchFamily="18" charset="-12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0BD261-A82B-4458-BA1B-C2A2D7E988B7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7239000" y="457200"/>
            <a:ext cx="1905000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MCU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LPX213x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CCLK=55.296M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</a:t>
            </a:r>
            <a:r>
              <a:rPr lang="en-US" altLang="zh-TW" sz="1800" baseline="-25000">
                <a:latin typeface="Arial" charset="0"/>
              </a:rPr>
              <a:t>cco-</a:t>
            </a:r>
            <a:r>
              <a:rPr lang="en-US" altLang="zh-TW" sz="1800">
                <a:latin typeface="Arial" charset="0"/>
              </a:rPr>
              <a:t>=221.184M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6172200" y="762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410200" y="914400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</a:t>
            </a:r>
            <a:r>
              <a:rPr lang="en-US" altLang="zh-TW" sz="1800" baseline="-25000">
                <a:latin typeface="Arial" charset="0"/>
              </a:rPr>
              <a:t>osc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(11.0592MHz)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6080125" y="18891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E.g.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3429000" y="50292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CCLK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228600" y="4989513"/>
            <a:ext cx="15732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en-US" sz="1800" b="1" baseline="-25000">
                <a:latin typeface="Arial" charset="0"/>
              </a:rPr>
              <a:t>OSC</a:t>
            </a:r>
            <a:endParaRPr lang="en-US" altLang="zh-TW" sz="1800" b="1" baseline="-25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11.0592MHz </a:t>
            </a:r>
            <a:endParaRPr lang="en-US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1828800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895600" y="5867400"/>
            <a:ext cx="2362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zh-TW" sz="1800" b="1" baseline="-25000">
                <a:latin typeface="Arial" charset="0"/>
              </a:rPr>
              <a:t>CCO </a:t>
            </a:r>
            <a:r>
              <a:rPr lang="en-US" altLang="zh-TW" sz="1800" b="1">
                <a:latin typeface="Arial" charset="0"/>
              </a:rPr>
              <a:t>= 221.184MHz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438400" y="45720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u="sng">
                <a:latin typeface="Arial" charset="0"/>
              </a:rPr>
              <a:t>M=5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xM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4267200" y="5562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Mx2xP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6918325" y="582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>
            <a:off x="41148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5105400" y="5181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auto">
          <a:xfrm>
            <a:off x="6934200" y="49530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CCLK for MCU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55.296</a:t>
            </a:r>
            <a:r>
              <a:rPr lang="en-US" altLang="zh-TW" sz="1800" b="1">
                <a:latin typeface="Arial" charset="0"/>
              </a:rPr>
              <a:t>MHz</a:t>
            </a:r>
            <a:endParaRPr lang="en-US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6934200" y="56388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CCLK/4=PCLK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for peripherals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13.824</a:t>
            </a:r>
            <a:r>
              <a:rPr lang="en-US" altLang="zh-TW" sz="1800" b="1">
                <a:latin typeface="Arial" charset="0"/>
              </a:rPr>
              <a:t>MHz</a:t>
            </a:r>
            <a:endParaRPr lang="en-US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15381" name="Freeform 20"/>
          <p:cNvSpPr>
            <a:spLocks/>
          </p:cNvSpPr>
          <p:nvPr/>
        </p:nvSpPr>
        <p:spPr bwMode="auto">
          <a:xfrm>
            <a:off x="5410200" y="5181600"/>
            <a:ext cx="1371600" cy="685800"/>
          </a:xfrm>
          <a:custGeom>
            <a:avLst/>
            <a:gdLst>
              <a:gd name="T0" fmla="*/ 0 w 576"/>
              <a:gd name="T1" fmla="*/ 0 h 432"/>
              <a:gd name="T2" fmla="*/ 0 w 576"/>
              <a:gd name="T3" fmla="*/ 2147483647 h 432"/>
              <a:gd name="T4" fmla="*/ 2147483647 w 576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432">
                <a:moveTo>
                  <a:pt x="0" y="0"/>
                </a:moveTo>
                <a:lnTo>
                  <a:pt x="0" y="432"/>
                </a:lnTo>
                <a:lnTo>
                  <a:pt x="576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5334000" y="5943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Divide by 4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4251325" y="5294313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u="sng">
                <a:latin typeface="Arial" charset="0"/>
              </a:rPr>
              <a:t>P=2</a:t>
            </a:r>
            <a:endParaRPr lang="en-US" altLang="en-US" sz="1800" b="1" u="sng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mtClean="0"/>
              <a:t>Summary of Clocks</a:t>
            </a:r>
            <a:br>
              <a:rPr lang="en-US" sz="3400" smtClean="0"/>
            </a:br>
            <a:r>
              <a:rPr lang="en-US" sz="3400" smtClean="0"/>
              <a:t>One oscillator generates two outputs </a:t>
            </a:r>
            <a:r>
              <a:rPr lang="en-US" sz="3400" smtClean="0">
                <a:solidFill>
                  <a:srgbClr val="CC0000"/>
                </a:solidFill>
              </a:rPr>
              <a:t>CCLK</a:t>
            </a:r>
            <a:r>
              <a:rPr lang="en-US" sz="3400" smtClean="0"/>
              <a:t>, </a:t>
            </a:r>
            <a:r>
              <a:rPr lang="en-US" sz="3400" smtClean="0">
                <a:solidFill>
                  <a:srgbClr val="0000FF"/>
                </a:solidFill>
              </a:rPr>
              <a:t>PCLK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4F8239-2651-44E1-B98E-60ECD747DA0B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124200" y="2514600"/>
            <a:ext cx="28194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ARM-LPC213x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17526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228600" y="3505200"/>
            <a:ext cx="15732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en-US" sz="1800" b="1" baseline="-25000">
                <a:latin typeface="Arial" charset="0"/>
              </a:rPr>
              <a:t>OSC</a:t>
            </a:r>
            <a:endParaRPr lang="en-US" altLang="zh-TW" sz="1800" b="1" baseline="-25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11.0592MHz </a:t>
            </a:r>
            <a:endParaRPr lang="en-US" altLang="en-US" sz="1800" b="1">
              <a:latin typeface="Arial" charset="0"/>
              <a:ea typeface="新細明體" pitchFamily="18" charset="-120"/>
            </a:endParaRPr>
          </a:p>
        </p:txBody>
      </p:sp>
      <p:pic>
        <p:nvPicPr>
          <p:cNvPr id="16393" name="Picture 7" descr="http://thumbs.ebaystatic.com/pict/2701501556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3522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</a:t>
            </a:r>
            <a:r>
              <a:rPr lang="en-US" altLang="en-US" sz="1800" b="1" baseline="-25000">
                <a:latin typeface="Arial" charset="0"/>
              </a:rPr>
              <a:t>OSC</a:t>
            </a:r>
            <a:r>
              <a:rPr lang="en-US" altLang="en-US" sz="1800" b="1">
                <a:latin typeface="Arial" charset="0"/>
              </a:rPr>
              <a:t>x5</a:t>
            </a:r>
            <a:r>
              <a:rPr lang="en-US" altLang="zh-TW" sz="1800" b="1">
                <a:solidFill>
                  <a:srgbClr val="CC0000"/>
                </a:solidFill>
                <a:latin typeface="Arial" charset="0"/>
              </a:rPr>
              <a:t>=CCLK</a:t>
            </a:r>
            <a:r>
              <a:rPr lang="en-US" altLang="zh-TW" sz="1800" b="1">
                <a:latin typeface="Arial" charset="0"/>
              </a:rPr>
              <a:t> for MCU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charset="0"/>
              </a:rPr>
              <a:t>55.296</a:t>
            </a:r>
            <a:r>
              <a:rPr lang="en-US" altLang="zh-TW" sz="1800" b="1" u="sng">
                <a:latin typeface="Arial" charset="0"/>
              </a:rPr>
              <a:t>MHz</a:t>
            </a:r>
            <a:endParaRPr lang="en-US" altLang="en-US" sz="1800" b="1" u="sng">
              <a:latin typeface="Arial" charset="0"/>
              <a:ea typeface="新細明體" pitchFamily="18" charset="-120"/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3657600" y="4343400"/>
            <a:ext cx="17938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CC0000"/>
                </a:solidFill>
                <a:latin typeface="Arial" charset="0"/>
              </a:rPr>
              <a:t>CCLK</a:t>
            </a:r>
            <a:r>
              <a:rPr lang="en-US" altLang="zh-TW" sz="1800" b="1">
                <a:latin typeface="Arial" charset="0"/>
              </a:rPr>
              <a:t>/4=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charset="0"/>
              </a:rPr>
              <a:t>PCLK</a:t>
            </a:r>
            <a:r>
              <a:rPr lang="en-US" altLang="zh-TW" sz="1800" b="1">
                <a:latin typeface="Arial" charset="0"/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for peripherals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Arial" charset="0"/>
              </a:rPr>
              <a:t>13.824</a:t>
            </a:r>
            <a:r>
              <a:rPr lang="en-US" altLang="zh-TW" sz="1800" b="1" u="sng">
                <a:latin typeface="Arial" charset="0"/>
              </a:rPr>
              <a:t>MHz</a:t>
            </a:r>
            <a:endParaRPr lang="en-US" altLang="en-US" sz="1800" b="1" u="sng">
              <a:latin typeface="Arial" charset="0"/>
              <a:ea typeface="新細明體" pitchFamily="18" charset="-120"/>
            </a:endParaRPr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5105400" y="5410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4724400" y="4114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7223125" y="3770313"/>
            <a:ext cx="1377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MCU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Internal use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7146925" y="50657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Peripherals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For interfacing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Config. Register: </a:t>
            </a:r>
            <a:r>
              <a:rPr lang="en-US" altLang="en-US" sz="3400" smtClean="0"/>
              <a:t>PLLCFG – 0xE01F C084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066800"/>
            <a:ext cx="8839200" cy="5214938"/>
          </a:xfr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DD863F-F566-44DF-A43F-829B866DE417}" type="slidenum">
              <a:rPr lang="en-US" altLang="en-US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Formulas for M,P (e.g. M=5,</a:t>
            </a:r>
            <a:r>
              <a:rPr lang="en-US" altLang="en-US" sz="3400" smtClean="0"/>
              <a:t>P=2 </a:t>
            </a:r>
            <a:r>
              <a:rPr lang="en-US" altLang="zh-TW" sz="3400" smtClean="0"/>
              <a:t>)</a:t>
            </a:r>
            <a:br>
              <a:rPr lang="en-US" altLang="zh-TW" sz="3400" smtClean="0"/>
            </a:br>
            <a:r>
              <a:rPr lang="en-US" altLang="zh-TW" sz="3400" smtClean="0"/>
              <a:t>recall that</a:t>
            </a:r>
            <a:endParaRPr lang="en-US" altLang="en-US" sz="3400" smtClean="0">
              <a:ea typeface="新細明體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CCLK = </a:t>
            </a:r>
            <a:r>
              <a:rPr lang="en-US" altLang="en-US" smtClean="0">
                <a:solidFill>
                  <a:srgbClr val="CC0000"/>
                </a:solidFill>
              </a:rPr>
              <a:t>F</a:t>
            </a:r>
            <a:r>
              <a:rPr lang="en-US" altLang="en-US" baseline="-25000" smtClean="0">
                <a:solidFill>
                  <a:srgbClr val="CC0000"/>
                </a:solidFill>
              </a:rPr>
              <a:t>OSC</a:t>
            </a:r>
            <a:r>
              <a:rPr lang="en-US" altLang="en-US" smtClean="0"/>
              <a:t> x M= </a:t>
            </a:r>
            <a:r>
              <a:rPr lang="en-US" altLang="zh-TW" sz="2400" b="1" smtClean="0">
                <a:solidFill>
                  <a:srgbClr val="CC0000"/>
                </a:solidFill>
              </a:rPr>
              <a:t>11.0592MHz</a:t>
            </a:r>
            <a:r>
              <a:rPr lang="en-US" altLang="zh-TW" sz="2400" b="1" smtClean="0"/>
              <a:t> x 5=</a:t>
            </a:r>
            <a:r>
              <a:rPr lang="en-US" altLang="en-US" sz="2400" b="1" u="sng" smtClean="0"/>
              <a:t>55.296</a:t>
            </a:r>
            <a:r>
              <a:rPr lang="en-US" altLang="zh-TW" sz="2400" b="1" u="sng" smtClean="0"/>
              <a:t>MHz</a:t>
            </a:r>
            <a:endParaRPr lang="en-US" altLang="en-US" sz="2400" b="1" u="sng" smtClean="0"/>
          </a:p>
          <a:p>
            <a:pPr eaLnBrk="1" hangingPunct="1"/>
            <a:r>
              <a:rPr lang="en-US" altLang="en-US" smtClean="0"/>
              <a:t>F</a:t>
            </a:r>
            <a:r>
              <a:rPr lang="en-US" altLang="en-US" baseline="-25000" smtClean="0"/>
              <a:t>CCO</a:t>
            </a:r>
            <a:r>
              <a:rPr lang="en-US" altLang="en-US" smtClean="0"/>
              <a:t> </a:t>
            </a:r>
            <a:r>
              <a:rPr lang="en-US" altLang="zh-TW" smtClean="0"/>
              <a:t>=</a:t>
            </a:r>
            <a:r>
              <a:rPr lang="en-US" altLang="en-US" smtClean="0"/>
              <a:t>P x(</a:t>
            </a:r>
            <a:r>
              <a:rPr lang="en-US" altLang="en-US" smtClean="0">
                <a:solidFill>
                  <a:srgbClr val="009900"/>
                </a:solidFill>
              </a:rPr>
              <a:t>CCLK</a:t>
            </a:r>
            <a:r>
              <a:rPr lang="en-US" altLang="en-US" smtClean="0"/>
              <a:t> x 2</a:t>
            </a:r>
            <a:r>
              <a:rPr lang="en-US" altLang="zh-TW" smtClean="0"/>
              <a:t>)=</a:t>
            </a:r>
            <a:r>
              <a:rPr lang="en-US" altLang="en-US" sz="2400" b="1" smtClean="0"/>
              <a:t>2x</a:t>
            </a:r>
            <a:r>
              <a:rPr lang="en-US" altLang="en-US" sz="2400" b="1" smtClean="0">
                <a:solidFill>
                  <a:srgbClr val="009900"/>
                </a:solidFill>
              </a:rPr>
              <a:t>55.296</a:t>
            </a:r>
            <a:r>
              <a:rPr lang="en-US" altLang="zh-TW" sz="2400" b="1" smtClean="0"/>
              <a:t>x2=</a:t>
            </a:r>
            <a:r>
              <a:rPr lang="en-US" altLang="zh-TW" sz="2400" b="1" u="sng" smtClean="0"/>
              <a:t>221.184MHz</a:t>
            </a:r>
            <a:endParaRPr lang="en-US" altLang="zh-TW" sz="2400" u="sng" smtClean="0"/>
          </a:p>
          <a:p>
            <a:pPr eaLnBrk="1" hangingPunct="1"/>
            <a:r>
              <a:rPr lang="en-US" altLang="zh-TW" smtClean="0"/>
              <a:t>Ranges</a:t>
            </a:r>
          </a:p>
          <a:p>
            <a:pPr lvl="1" eaLnBrk="1" hangingPunct="1"/>
            <a:r>
              <a:rPr lang="en-US" altLang="en-US" smtClean="0"/>
              <a:t>F</a:t>
            </a:r>
            <a:r>
              <a:rPr lang="en-US" altLang="en-US" baseline="-25000" smtClean="0"/>
              <a:t>OSC </a:t>
            </a:r>
            <a:r>
              <a:rPr lang="en-US" altLang="zh-TW" baseline="-25000" smtClean="0"/>
              <a:t>:</a:t>
            </a:r>
            <a:r>
              <a:rPr lang="en-US" altLang="en-US" smtClean="0"/>
              <a:t>10-25MHz </a:t>
            </a:r>
            <a:endParaRPr lang="en-US" altLang="zh-TW" smtClean="0"/>
          </a:p>
          <a:p>
            <a:pPr lvl="1" eaLnBrk="1" hangingPunct="1"/>
            <a:r>
              <a:rPr lang="en-US" altLang="en-US" smtClean="0"/>
              <a:t>F</a:t>
            </a:r>
            <a:r>
              <a:rPr lang="en-US" altLang="en-US" baseline="-25000" smtClean="0"/>
              <a:t>CCO </a:t>
            </a:r>
            <a:r>
              <a:rPr lang="en-US" altLang="zh-TW" baseline="-25000" smtClean="0"/>
              <a:t>:</a:t>
            </a:r>
            <a:r>
              <a:rPr lang="en-US" altLang="en-US" smtClean="0"/>
              <a:t>156-320MHz</a:t>
            </a:r>
          </a:p>
          <a:p>
            <a:pPr eaLnBrk="1" hangingPunct="1"/>
            <a:r>
              <a:rPr lang="en-US" altLang="zh-TW" smtClean="0"/>
              <a:t>Details see appendix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FDE830-F6E7-43F9-8C49-A5951BEB5D6C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Setting M=5 and P=2 by </a:t>
            </a:r>
            <a:br>
              <a:rPr lang="en-US" altLang="en-US" sz="3400" smtClean="0"/>
            </a:br>
            <a:r>
              <a:rPr lang="en-US" altLang="en-US" sz="3400" smtClean="0"/>
              <a:t>PLLCFG (0xE01F C084)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Choose desired F</a:t>
            </a:r>
            <a:r>
              <a:rPr lang="en-US" altLang="en-US" sz="2400" baseline="-25000" smtClean="0"/>
              <a:t>OSC </a:t>
            </a:r>
            <a:r>
              <a:rPr lang="en-US" altLang="en-US" sz="2400" smtClean="0"/>
              <a:t>and CCLK (CCLK must be integer multiple)</a:t>
            </a:r>
          </a:p>
          <a:p>
            <a:pPr eaLnBrk="1" hangingPunct="1"/>
            <a:r>
              <a:rPr lang="en-US" altLang="en-US" sz="2400" smtClean="0"/>
              <a:t>Calculate M in range 1-32 (MSEL bits are M-1)</a:t>
            </a:r>
          </a:p>
          <a:p>
            <a:pPr eaLnBrk="1" hangingPunct="1"/>
            <a:r>
              <a:rPr lang="en-US" altLang="en-US" sz="2400" smtClean="0"/>
              <a:t>Calculate P so that F</a:t>
            </a:r>
            <a:r>
              <a:rPr lang="en-US" altLang="en-US" sz="2400" baseline="-25000" smtClean="0"/>
              <a:t>CCO</a:t>
            </a:r>
            <a:r>
              <a:rPr lang="en-US" altLang="en-US" sz="2400" smtClean="0"/>
              <a:t> is in correct range (P must be 1,2,4 or 8. PSEL bits are P-1)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670300"/>
            <a:ext cx="4572000" cy="2794000"/>
          </a:xfrm>
          <a:noFill/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8F9D6-C12F-473E-9A75-92C4D09A8635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29200" y="4114800"/>
            <a:ext cx="34226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PLLCFG at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0xE01F C084=0x24=01,00100b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Select P=2, PSEL=01b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Select M=5, MSEL=00100b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33400" y="4191000"/>
            <a:ext cx="2590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57200" y="5867400"/>
            <a:ext cx="2590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>
            <a:off x="7239000" y="4648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7239000" y="4267200"/>
            <a:ext cx="304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8" name="Oval 14"/>
          <p:cNvSpPr>
            <a:spLocks noChangeArrowheads="1"/>
          </p:cNvSpPr>
          <p:nvPr/>
        </p:nvSpPr>
        <p:spPr bwMode="auto">
          <a:xfrm>
            <a:off x="7543800" y="41148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>
            <a:off x="7696200" y="4953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4338" y="457200"/>
            <a:ext cx="3429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 14.1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CCLK( Internal clock of MCU)  is faster than Fosc (crystal Oscillator frequency)</a:t>
            </a:r>
          </a:p>
          <a:p>
            <a:pPr lvl="1" eaLnBrk="1" hangingPunct="1"/>
            <a:r>
              <a:rPr lang="en-US" altLang="en-US" smtClean="0"/>
              <a:t>?___________________________________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the crystal Fosc is 10Mhz, M=5, what is </a:t>
            </a:r>
          </a:p>
          <a:p>
            <a:pPr lvl="1" eaLnBrk="1" hangingPunct="1"/>
            <a:r>
              <a:rPr lang="en-US" altLang="en-US" smtClean="0"/>
              <a:t>CCLK:?______ </a:t>
            </a:r>
          </a:p>
          <a:p>
            <a:pPr lvl="1" eaLnBrk="1" hangingPunct="1"/>
            <a:r>
              <a:rPr lang="en-US" altLang="en-US" smtClean="0"/>
              <a:t>PCLK:?_______</a:t>
            </a:r>
          </a:p>
          <a:p>
            <a:pPr eaLnBrk="1" hangingPunct="1"/>
            <a:r>
              <a:rPr lang="en-US" altLang="en-US" smtClean="0"/>
              <a:t>How to make CCLK and PCLK synchronized?</a:t>
            </a:r>
          </a:p>
          <a:p>
            <a:pPr eaLnBrk="1" hangingPunct="1"/>
            <a:r>
              <a:rPr lang="en-US" altLang="en-US" smtClean="0"/>
              <a:t>?____________________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A4FE01-4039-484E-BDC4-1D79B31F619A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0486" name="Rectangle 2"/>
          <p:cNvSpPr txBox="1">
            <a:spLocks noChangeArrowheads="1"/>
          </p:cNvSpPr>
          <p:nvPr/>
        </p:nvSpPr>
        <p:spPr bwMode="auto">
          <a:xfrm>
            <a:off x="3810000" y="152400"/>
            <a:ext cx="529748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Student ID: ___________,Date:_____________</a:t>
            </a:r>
            <a:br>
              <a:rPr lang="en-US" altLang="zh-CN" sz="18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</a:br>
            <a:r>
              <a:rPr lang="en-US" altLang="zh-CN" sz="18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Name: _____________________________</a:t>
            </a: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zh-TW" sz="1800" b="1">
                <a:solidFill>
                  <a:schemeClr val="tx2"/>
                </a:solidFill>
                <a:latin typeface="Arial" charset="0"/>
              </a:rPr>
            </a:br>
            <a:endParaRPr lang="zh-TW" altLang="en-US" sz="18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Inside startup.s, PLL Definitions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 Phase Locked Loop (PLL) definitions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u="sng" smtClean="0">
                <a:solidFill>
                  <a:srgbClr val="CC0000"/>
                </a:solidFill>
              </a:rPr>
              <a:t>PLL_BASE        EQU     0xE01FC080      ; PLL Base Address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PLLCON_OFS      EQU     0x00            ; PLL Control Offset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u="sng" smtClean="0">
                <a:solidFill>
                  <a:srgbClr val="CC0000"/>
                </a:solidFill>
              </a:rPr>
              <a:t>PLLCFG_OFS      EQU     0x04            ; PLL Configuration Offset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PLLSTAT_OFS     EQU     0x08            ; PLL Status Offset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PLLFEED_OFS     EQU     0x0C            ; PLL Feed Offset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PLLCON_PLLE     EQU     (1&lt;&lt;0)          ; PLL Enable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PLLCON_PLLC     EQU     (1&lt;&lt;1)          ; PLL Connect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PLLCFG_MSEL     EQU     (0x1F&lt;&lt;0)       ; PLL Multiplier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PLLCFG_PSEL     EQU     (0x03&lt;&lt;5)       ; PLL Divider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PLLSTAT_PLOCK   EQU     (1&lt;&lt;10)         ; PLL Lock Status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&lt;e&gt; PLL Setup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&lt;o1.0..4&gt;   MSEL: PLL Multiplier Selection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            &lt;1-32&gt;&lt;#-1&gt;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            &lt;i&gt; M Value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&lt;o1.5..6&gt;   PSEL: PLL Divider Selection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            &lt;0=&gt; 1   &lt;1=&gt; 2   &lt;2=&gt; 4   &lt;3=&gt; 8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              &lt;i&gt; P Value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;// &lt;/e&gt;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PLL_SETUP       EQU     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smtClean="0"/>
              <a:t>PLLCFG_Val      EQU     0x00000024;	</a:t>
            </a:r>
            <a:r>
              <a:rPr lang="en-US" sz="1800" smtClean="0">
                <a:solidFill>
                  <a:srgbClr val="CC0000"/>
                </a:solidFill>
              </a:rPr>
              <a:t>What is M and P? What is F</a:t>
            </a:r>
            <a:r>
              <a:rPr lang="en-US" sz="1800" baseline="-25000" smtClean="0">
                <a:solidFill>
                  <a:srgbClr val="CC0000"/>
                </a:solidFill>
              </a:rPr>
              <a:t>CCO</a:t>
            </a:r>
            <a:r>
              <a:rPr lang="en-US" sz="1800" smtClean="0">
                <a:solidFill>
                  <a:srgbClr val="CC0000"/>
                </a:solidFill>
              </a:rPr>
              <a:t>? CCLK?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BFBA4B-F029-4119-82D9-820471F58E4E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 Control Block</a:t>
            </a:r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Hardware initialization</a:t>
            </a:r>
            <a:endParaRPr lang="en-US" altLang="en-US" sz="3300" smtClean="0">
              <a:solidFill>
                <a:srgbClr val="009900"/>
              </a:solidFill>
            </a:endParaRPr>
          </a:p>
          <a:p>
            <a:pPr marL="990600" lvl="1" indent="-533400" eaLnBrk="1" hangingPunct="1">
              <a:buClr>
                <a:srgbClr val="009900"/>
              </a:buClr>
              <a:buFontTx/>
              <a:buAutoNum type="arabicParenR"/>
            </a:pPr>
            <a:r>
              <a:rPr lang="en-US" altLang="en-US" sz="2900" smtClean="0">
                <a:solidFill>
                  <a:srgbClr val="009900"/>
                </a:solidFill>
              </a:rPr>
              <a:t>Reset circuit, reset code </a:t>
            </a:r>
          </a:p>
          <a:p>
            <a:pPr marL="990600" lvl="1" indent="-533400" eaLnBrk="1" hangingPunct="1">
              <a:buClr>
                <a:srgbClr val="009900"/>
              </a:buClr>
              <a:buFontTx/>
              <a:buAutoNum type="arabicParenR"/>
            </a:pPr>
            <a:r>
              <a:rPr lang="en-US" altLang="en-US" sz="2900" smtClean="0">
                <a:solidFill>
                  <a:srgbClr val="009900"/>
                </a:solidFill>
              </a:rPr>
              <a:t>Crystal oscillator</a:t>
            </a:r>
          </a:p>
          <a:p>
            <a:pPr marL="990600" lvl="1" indent="-533400" eaLnBrk="1" hangingPunct="1">
              <a:buClr>
                <a:srgbClr val="009900"/>
              </a:buClr>
              <a:buFontTx/>
              <a:buAutoNum type="arabicParenR"/>
            </a:pPr>
            <a:r>
              <a:rPr lang="en-US" altLang="en-US" sz="3100" smtClean="0">
                <a:solidFill>
                  <a:srgbClr val="009900"/>
                </a:solidFill>
              </a:rPr>
              <a:t>Phase locked loop</a:t>
            </a:r>
            <a:r>
              <a:rPr lang="en-US" altLang="en-US" sz="3100" smtClean="0"/>
              <a:t> </a:t>
            </a:r>
            <a:r>
              <a:rPr lang="en-US" altLang="en-US" sz="2900" smtClean="0">
                <a:solidFill>
                  <a:srgbClr val="009900"/>
                </a:solidFill>
              </a:rPr>
              <a:t>PLL</a:t>
            </a:r>
          </a:p>
          <a:p>
            <a:pPr marL="609600" indent="-609600" eaLnBrk="1" hangingPunct="1"/>
            <a:r>
              <a:rPr lang="en-US" altLang="en-US" smtClean="0"/>
              <a:t>A study of startup.s</a:t>
            </a:r>
          </a:p>
          <a:p>
            <a:pPr marL="990600" lvl="1" indent="-533400" eaLnBrk="1" hangingPunct="1"/>
            <a:r>
              <a:rPr lang="en-US" altLang="en-US" smtClean="0"/>
              <a:t>Memory space initialization</a:t>
            </a:r>
          </a:p>
          <a:p>
            <a:pPr marL="990600" lvl="1" indent="-533400" eaLnBrk="1" hangingPunct="1">
              <a:buClr>
                <a:srgbClr val="009900"/>
              </a:buClr>
              <a:buFontTx/>
              <a:buNone/>
            </a:pPr>
            <a:endParaRPr lang="en-US" altLang="en-US" sz="2900" smtClean="0">
              <a:solidFill>
                <a:srgbClr val="0099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GB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89D1D5-4930-40D5-AECC-AE3C61097AB9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 startup code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; Setup PLL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IF      PLL_SETUP &lt;&gt; 0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LDR     R0, =PLL_BASE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R1, #0xAA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R2, #0x55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;  Configure and Enable PLL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u="sng" smtClean="0">
                <a:solidFill>
                  <a:srgbClr val="CC0000"/>
                </a:solidFill>
              </a:rPr>
              <a:t>                MOV     R3, #PLLCFG_Val	; 0x24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u="sng" smtClean="0">
                <a:solidFill>
                  <a:srgbClr val="CC0000"/>
                </a:solidFill>
              </a:rPr>
              <a:t>                STR     R3, [R0, #PLLCFG_OFS]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R3, #PLLCON_PLLE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R3, [R0, #PLLCON_OFS]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R1, [R0, #PLLFEED_OFS]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R2, [R0, #PLLFEED_OFS]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6D2DCE-C9E5-4777-934A-6DA144B6FA1B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003925" y="2703513"/>
            <a:ext cx="30194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So the PLLCFG is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PLL_BASE+ PLLCFG_OFS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= 0xE01FC080+0x04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= 0xE01FC084</a:t>
            </a:r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 flipH="1">
            <a:off x="7010400" y="3886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study of startup.s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Memory space initialization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458A43-47F1-43C7-A0F4-A9C5609B64F7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/>
              <a:t>Uvision3(</a:t>
            </a:r>
            <a:r>
              <a:rPr lang="en-US" altLang="en-US" sz="2000" smtClean="0"/>
              <a:t>IDE--Interactive Development Environment)</a:t>
            </a:r>
            <a:r>
              <a:rPr lang="en-US" altLang="zh-TW" sz="2000" smtClean="0"/>
              <a:t> and startup.s</a:t>
            </a:r>
            <a:br>
              <a:rPr lang="en-US" altLang="zh-TW" sz="2000" smtClean="0"/>
            </a:br>
            <a:r>
              <a:rPr lang="en-US" altLang="zh-TW" sz="1700" smtClean="0"/>
              <a:t>startup.s is generated automatically.</a:t>
            </a:r>
            <a:br>
              <a:rPr lang="en-US" altLang="zh-TW" sz="1700" smtClean="0"/>
            </a:br>
            <a:r>
              <a:rPr lang="en-US" altLang="zh-TW" sz="1700" smtClean="0"/>
              <a:t>Use debug/start to dis-assemble startup.s and see the machine code.</a:t>
            </a:r>
            <a:br>
              <a:rPr lang="en-US" altLang="zh-TW" sz="1700" smtClean="0"/>
            </a:br>
            <a:endParaRPr lang="en-US" altLang="en-US" sz="1700" smtClean="0">
              <a:ea typeface="新細明體" pitchFamily="18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30925" cy="39211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441B8A-E3C2-413E-B38F-96C5CB967097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Oval 5"/>
          <p:cNvSpPr>
            <a:spLocks noChangeArrowheads="1"/>
          </p:cNvSpPr>
          <p:nvPr/>
        </p:nvSpPr>
        <p:spPr bwMode="auto">
          <a:xfrm>
            <a:off x="539750" y="3213100"/>
            <a:ext cx="1223963" cy="2873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4" name="Oval 6"/>
          <p:cNvSpPr>
            <a:spLocks noChangeArrowheads="1"/>
          </p:cNvSpPr>
          <p:nvPr/>
        </p:nvSpPr>
        <p:spPr bwMode="auto">
          <a:xfrm>
            <a:off x="5795963" y="4581525"/>
            <a:ext cx="720725" cy="50323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5" name="Oval 7"/>
          <p:cNvSpPr>
            <a:spLocks noChangeArrowheads="1"/>
          </p:cNvSpPr>
          <p:nvPr/>
        </p:nvSpPr>
        <p:spPr bwMode="auto">
          <a:xfrm>
            <a:off x="1763713" y="1412875"/>
            <a:ext cx="720725" cy="86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6" name="Oval 8"/>
          <p:cNvSpPr>
            <a:spLocks noChangeArrowheads="1"/>
          </p:cNvSpPr>
          <p:nvPr/>
        </p:nvSpPr>
        <p:spPr bwMode="auto">
          <a:xfrm>
            <a:off x="2411413" y="2276475"/>
            <a:ext cx="431800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H="1">
            <a:off x="2700338" y="1268413"/>
            <a:ext cx="431800" cy="1008062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100" smtClean="0"/>
              <a:t>LPC213x :ROM base is R/O Base=0x0000 0000</a:t>
            </a:r>
            <a:br>
              <a:rPr lang="en-US" altLang="zh-TW" sz="2100" smtClean="0"/>
            </a:br>
            <a:r>
              <a:rPr lang="en-US" altLang="zh-TW" sz="2100" smtClean="0"/>
              <a:t>RAM base is R/W base=0x4000 0000</a:t>
            </a:r>
            <a:r>
              <a:rPr lang="en-US" altLang="zh-TW" sz="3400" smtClean="0"/>
              <a:t> </a:t>
            </a:r>
            <a:endParaRPr lang="en-US" altLang="en-US" sz="3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mtClean="0"/>
              <a:t>AT Keil Flash/config_flash_tool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295A2-EC64-4C39-82A5-1A1DD472BBCA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59055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 for LPC213x memory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AAB7FD-2D97-454A-9986-BFD8F3FA6E64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6630" name="Picture 4" descr="MCj043422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990600"/>
            <a:ext cx="384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867400" y="4876800"/>
            <a:ext cx="1577975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ROM 32K: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0x0000 7FFF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0x0000 0000 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791200" y="1143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Address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5638800" y="1752600"/>
            <a:ext cx="3352800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RAM 8K: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Data= 	0X4000 1FFFF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	0x4000 0489</a:t>
            </a: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Heap_base=0x4000 0489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Stack=	0x4000 0488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	0x4000 0000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>
            <a:off x="4724400" y="4191000"/>
            <a:ext cx="9144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H="1">
            <a:off x="4953000" y="54864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AutoShape 11"/>
          <p:cNvSpPr>
            <a:spLocks/>
          </p:cNvSpPr>
          <p:nvPr/>
        </p:nvSpPr>
        <p:spPr bwMode="auto">
          <a:xfrm>
            <a:off x="4343400" y="38862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7" name="AutoShape 12"/>
          <p:cNvSpPr>
            <a:spLocks/>
          </p:cNvSpPr>
          <p:nvPr/>
        </p:nvSpPr>
        <p:spPr bwMode="auto">
          <a:xfrm>
            <a:off x="4419600" y="51816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67056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75438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V="1">
            <a:off x="74676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Step1: Line 39-69</a:t>
            </a:r>
            <a:br>
              <a:rPr lang="en-US" altLang="zh-TW" sz="3400" smtClean="0"/>
            </a:br>
            <a:r>
              <a:rPr lang="en-US" altLang="zh-TW" sz="2100" smtClean="0"/>
              <a:t>RAM space starts from 0x4000 0000 in LPC213x</a:t>
            </a:r>
            <a:endParaRPr lang="en-US" altLang="en-US" sz="21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b="1" u="sng" smtClean="0"/>
              <a:t>Init symbols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b="1" u="sng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Mode_USR        EQU     0x10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Mode_FIQ        EQU     0x11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Mode_IRQ        EQU     0x12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Mode_SVC        EQU     0x13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Mode_ABT        EQU     0x17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Mode_UND        EQU     0x1B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Mode_SYS        EQU     0x1F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I_Bit           EQU     0x80            ; when I bit is set, IRQ is disabled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smtClean="0"/>
              <a:t>F_Bit           EQU     0x40            ; when F bit is set, FIQ is disabled</a:t>
            </a:r>
            <a:endParaRPr lang="en-US" altLang="zh-TW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UND_Stack_Size  EQU     0x00000000</a:t>
            </a:r>
            <a:r>
              <a:rPr lang="en-US" altLang="zh-TW" sz="1400" smtClean="0"/>
              <a:t> ; not used here</a:t>
            </a: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SVC_Stack_Size  EQU     0x00000008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ABT_Stack_Size  EQU     0x00000000</a:t>
            </a:r>
            <a:r>
              <a:rPr lang="en-US" altLang="zh-TW" sz="1400" smtClean="0"/>
              <a:t> ; not used here</a:t>
            </a: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FIQ_Stack_Size  EQU     0x00000000</a:t>
            </a:r>
            <a:r>
              <a:rPr lang="en-US" altLang="zh-TW" sz="1400" smtClean="0"/>
              <a:t> ; not used here</a:t>
            </a: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IRQ_Stack_Size  EQU     0x00000080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USR_Stack_Size  EQU     0x00000400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ISR_Stack_Size  EQU     (UND_Stack_Size + SVC_Stack_Size + ABT_Stack_Size + \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smtClean="0"/>
              <a:t>                         FIQ_Stack_Size + IRQ_Stack_Size)</a:t>
            </a:r>
            <a:endParaRPr lang="en-US" altLang="en-US" sz="12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7B4D23-054F-4667-B58D-88D4AA9B200D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324008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Heap_base=0x4000 0489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Stack_top  =0x4000 0488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Ram_base=0x4000 0000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7019925" y="1628775"/>
            <a:ext cx="1908175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7019925" y="42926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7019925" y="2924175"/>
            <a:ext cx="190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7308850" y="4221163"/>
            <a:ext cx="1314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SVC_stack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7164388" y="3213100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IRQ_stack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60" name="Text Box 10"/>
          <p:cNvSpPr txBox="1">
            <a:spLocks noChangeArrowheads="1"/>
          </p:cNvSpPr>
          <p:nvPr/>
        </p:nvSpPr>
        <p:spPr bwMode="auto">
          <a:xfrm>
            <a:off x="7308850" y="1989138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User_stack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61" name="AutoShape 11"/>
          <p:cNvSpPr>
            <a:spLocks/>
          </p:cNvSpPr>
          <p:nvPr/>
        </p:nvSpPr>
        <p:spPr bwMode="auto">
          <a:xfrm>
            <a:off x="6804025" y="1628775"/>
            <a:ext cx="144463" cy="3311525"/>
          </a:xfrm>
          <a:prstGeom prst="leftBrace">
            <a:avLst>
              <a:gd name="adj1" fmla="val 1910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 flipV="1">
            <a:off x="6084888" y="2492375"/>
            <a:ext cx="7191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435600" y="465296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0x4000 0000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Step2 : line70-87</a:t>
            </a:r>
            <a:br>
              <a:rPr lang="en-US" altLang="zh-TW" sz="3400" smtClean="0"/>
            </a:br>
            <a:r>
              <a:rPr lang="en-US" altLang="zh-TW" sz="3400" smtClean="0"/>
              <a:t>create RAM space for stack/heap </a:t>
            </a:r>
            <a:endParaRPr lang="en-US" altLang="en-US" sz="3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770563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/>
              <a:t>AREA    STACK, NOINIT, READWRITE, ALIGN=3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Stack_Mem       SPACE   USR_Stack_Size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__initial_sp    SPACE   ISR_Stack_Size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Stack_Top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;// &lt;h&gt; Heap Configuration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;//   &lt;o&gt;  Heap Size (in Bytes) &lt;0x0-0xFFFFFFFF&gt;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;// &lt;/h&gt;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Heap_Size       EQU     0x00000000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 AREA    HEAP, NOINIT, READWRITE, ALIGN=3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__heap_base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Heap_Mem        SPACE   Heap_Size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__heap_limit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16688" y="1600200"/>
            <a:ext cx="262731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Assign space for stack and then heap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It is at 0x40000000, see uvision/flash/config_flash_tool./linker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R/W_base=0x40000000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CC0000"/>
                </a:solidFill>
              </a:rPr>
              <a:t>Heap is used for malloc (memory allocation) in C, 0 here you may change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Directive: </a:t>
            </a:r>
            <a:r>
              <a:rPr lang="en-US" altLang="en-US" sz="1800" smtClean="0"/>
              <a:t>SPACE</a:t>
            </a:r>
            <a:r>
              <a:rPr lang="en-US" altLang="zh-TW" sz="1800" smtClean="0"/>
              <a:t>=allocation of memory</a:t>
            </a:r>
          </a:p>
          <a:p>
            <a:pPr eaLnBrk="1" hangingPunct="1">
              <a:lnSpc>
                <a:spcPct val="80000"/>
              </a:lnSpc>
            </a:pPr>
            <a:endParaRPr lang="en-US" altLang="zh-TW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C7E5E5-3405-43C1-9B7C-D86272331A60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395288" y="1484313"/>
            <a:ext cx="5689600" cy="136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323850" y="4005263"/>
            <a:ext cx="5903913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400" smtClean="0"/>
              <a:t>Exercise 14.2 The result Rams/Rom space for LPC213x</a:t>
            </a:r>
            <a:r>
              <a:rPr lang="en-US" altLang="zh-TW" sz="3400" smtClean="0"/>
              <a:t/>
            </a:r>
            <a:br>
              <a:rPr lang="en-US" altLang="zh-TW" sz="3400" smtClean="0"/>
            </a:br>
            <a:r>
              <a:rPr lang="en-US" altLang="zh-TW" sz="2000" smtClean="0"/>
              <a:t>Fill in “?___”</a:t>
            </a:r>
            <a:endParaRPr lang="en-US" altLang="en-US" sz="2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en-US" altLang="en-US" smtClean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9F9B4D-30C1-4C60-B7EA-C3805DCC4677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79388" y="1843088"/>
            <a:ext cx="5473700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179388" y="3643313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5653088" y="3068638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0x4000 0000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5653088" y="5227638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0x0000 0000 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5848350" y="17192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Address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179388" y="4691063"/>
            <a:ext cx="13001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On chip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Flash 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(32K)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For Code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252413" y="3140075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On chip ram (8K)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79388" y="2276475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179388" y="4651375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3832225" y="3735388"/>
            <a:ext cx="24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2" name="Text Box 14"/>
          <p:cNvSpPr txBox="1">
            <a:spLocks noChangeArrowheads="1"/>
          </p:cNvSpPr>
          <p:nvPr/>
        </p:nvSpPr>
        <p:spPr bwMode="auto">
          <a:xfrm>
            <a:off x="2411413" y="2708275"/>
            <a:ext cx="3240087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Heap_base=0x4000 0489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Stack_top  =0x4000 0488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Ram_base=0x4000 0000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3" name="Text Box 15"/>
          <p:cNvSpPr txBox="1">
            <a:spLocks noChangeArrowheads="1"/>
          </p:cNvSpPr>
          <p:nvPr/>
        </p:nvSpPr>
        <p:spPr bwMode="auto">
          <a:xfrm>
            <a:off x="3924300" y="18430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4" name="Text Box 16"/>
          <p:cNvSpPr txBox="1">
            <a:spLocks noChangeArrowheads="1"/>
          </p:cNvSpPr>
          <p:nvPr/>
        </p:nvSpPr>
        <p:spPr bwMode="auto">
          <a:xfrm>
            <a:off x="5653088" y="23479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0x4000 1FFF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5" name="Line 17"/>
          <p:cNvSpPr>
            <a:spLocks noChangeShapeType="1"/>
          </p:cNvSpPr>
          <p:nvPr/>
        </p:nvSpPr>
        <p:spPr bwMode="auto">
          <a:xfrm flipV="1">
            <a:off x="6372225" y="26352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18"/>
          <p:cNvSpPr txBox="1">
            <a:spLocks noChangeArrowheads="1"/>
          </p:cNvSpPr>
          <p:nvPr/>
        </p:nvSpPr>
        <p:spPr bwMode="auto">
          <a:xfrm>
            <a:off x="5703888" y="45275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0x0000 7FFF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7" name="Line 19"/>
          <p:cNvSpPr>
            <a:spLocks noChangeShapeType="1"/>
          </p:cNvSpPr>
          <p:nvPr/>
        </p:nvSpPr>
        <p:spPr bwMode="auto">
          <a:xfrm flipV="1">
            <a:off x="6372225" y="48688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20"/>
          <p:cNvSpPr txBox="1">
            <a:spLocks noChangeArrowheads="1"/>
          </p:cNvSpPr>
          <p:nvPr/>
        </p:nvSpPr>
        <p:spPr bwMode="auto">
          <a:xfrm>
            <a:off x="1835150" y="4868863"/>
            <a:ext cx="381635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User program: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Exception addresses=0x0000 0000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7235825" y="1628775"/>
            <a:ext cx="1908175" cy="34004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20" name="Line 22"/>
          <p:cNvSpPr>
            <a:spLocks noChangeShapeType="1"/>
          </p:cNvSpPr>
          <p:nvPr/>
        </p:nvSpPr>
        <p:spPr bwMode="auto">
          <a:xfrm>
            <a:off x="7235825" y="4292600"/>
            <a:ext cx="18732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3"/>
          <p:cNvSpPr>
            <a:spLocks noChangeShapeType="1"/>
          </p:cNvSpPr>
          <p:nvPr/>
        </p:nvSpPr>
        <p:spPr bwMode="auto">
          <a:xfrm>
            <a:off x="7235825" y="2924175"/>
            <a:ext cx="19081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Text Box 24"/>
          <p:cNvSpPr txBox="1">
            <a:spLocks noChangeArrowheads="1"/>
          </p:cNvSpPr>
          <p:nvPr/>
        </p:nvSpPr>
        <p:spPr bwMode="auto">
          <a:xfrm>
            <a:off x="7524750" y="4221163"/>
            <a:ext cx="161925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SVC_stack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CC0000"/>
                </a:solidFill>
                <a:latin typeface="Arial" charset="0"/>
              </a:rPr>
              <a:t>Size ?_______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CC0000"/>
                </a:solidFill>
                <a:latin typeface="Arial" charset="0"/>
              </a:rPr>
              <a:t>0x4000 0000</a:t>
            </a:r>
            <a:endParaRPr lang="en-US" altLang="en-US" sz="16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9723" name="Text Box 25"/>
          <p:cNvSpPr txBox="1">
            <a:spLocks noChangeArrowheads="1"/>
          </p:cNvSpPr>
          <p:nvPr/>
        </p:nvSpPr>
        <p:spPr bwMode="auto">
          <a:xfrm>
            <a:off x="7380288" y="3213100"/>
            <a:ext cx="1749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IRQ_stack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size?________</a:t>
            </a:r>
          </a:p>
        </p:txBody>
      </p:sp>
      <p:sp>
        <p:nvSpPr>
          <p:cNvPr id="29724" name="Text Box 26"/>
          <p:cNvSpPr txBox="1">
            <a:spLocks noChangeArrowheads="1"/>
          </p:cNvSpPr>
          <p:nvPr/>
        </p:nvSpPr>
        <p:spPr bwMode="auto">
          <a:xfrm>
            <a:off x="7467600" y="1676400"/>
            <a:ext cx="1749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0x4000 0488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User_stack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size?________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9725" name="AutoShape 27"/>
          <p:cNvSpPr>
            <a:spLocks/>
          </p:cNvSpPr>
          <p:nvPr/>
        </p:nvSpPr>
        <p:spPr bwMode="auto">
          <a:xfrm>
            <a:off x="7019925" y="1628775"/>
            <a:ext cx="144463" cy="3311525"/>
          </a:xfrm>
          <a:prstGeom prst="leftBrace">
            <a:avLst>
              <a:gd name="adj1" fmla="val 191025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26" name="Line 28"/>
          <p:cNvSpPr>
            <a:spLocks noChangeShapeType="1"/>
          </p:cNvSpPr>
          <p:nvPr/>
        </p:nvSpPr>
        <p:spPr bwMode="auto">
          <a:xfrm flipH="1" flipV="1">
            <a:off x="5148263" y="3213100"/>
            <a:ext cx="1800225" cy="714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TextBox 1"/>
          <p:cNvSpPr txBox="1">
            <a:spLocks noChangeArrowheads="1"/>
          </p:cNvSpPr>
          <p:nvPr/>
        </p:nvSpPr>
        <p:spPr bwMode="auto">
          <a:xfrm>
            <a:off x="179388" y="5868988"/>
            <a:ext cx="604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What are the sizes of the RAM for data excluding stacks?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Ans:?__________________________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learned some important steps for setting up a microcontroller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59ABDD-F6A9-4780-8B6C-02291CCEDD88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Appendices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1702AA-2C49-4C80-808D-54E05CCB8640}" type="slidenum">
              <a:rPr lang="en-US" altLang="en-US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altLang="en-US" sz="3000" smtClean="0"/>
              <a:t>1) Reset Circuit, </a:t>
            </a:r>
            <a:br>
              <a:rPr lang="en-US" altLang="en-US" sz="3000" smtClean="0"/>
            </a:br>
            <a:r>
              <a:rPr lang="en-US" altLang="en-US" sz="3000" smtClean="0"/>
              <a:t>to begin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180F2F-0812-48BC-BC9F-E158A704AF36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1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0700"/>
            <a:ext cx="52419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1828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7" descr="MCj043246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152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1066800" y="5715000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After reset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Run code at 0x0000 0000</a:t>
            </a:r>
          </a:p>
        </p:txBody>
      </p:sp>
      <p:sp>
        <p:nvSpPr>
          <p:cNvPr id="5130" name="Freeform 9"/>
          <p:cNvSpPr>
            <a:spLocks/>
          </p:cNvSpPr>
          <p:nvPr/>
        </p:nvSpPr>
        <p:spPr bwMode="auto">
          <a:xfrm>
            <a:off x="2209800" y="3276600"/>
            <a:ext cx="1016000" cy="2286000"/>
          </a:xfrm>
          <a:custGeom>
            <a:avLst/>
            <a:gdLst>
              <a:gd name="T0" fmla="*/ 0 w 640"/>
              <a:gd name="T1" fmla="*/ 0 h 1344"/>
              <a:gd name="T2" fmla="*/ 2147483647 w 640"/>
              <a:gd name="T3" fmla="*/ 2147483647 h 1344"/>
              <a:gd name="T4" fmla="*/ 2147483647 w 640"/>
              <a:gd name="T5" fmla="*/ 2147483647 h 1344"/>
              <a:gd name="T6" fmla="*/ 2147483647 w 640"/>
              <a:gd name="T7" fmla="*/ 2147483647 h 1344"/>
              <a:gd name="T8" fmla="*/ 2147483647 w 640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0" h="1344">
                <a:moveTo>
                  <a:pt x="0" y="0"/>
                </a:moveTo>
                <a:cubicBezTo>
                  <a:pt x="164" y="12"/>
                  <a:pt x="328" y="24"/>
                  <a:pt x="432" y="144"/>
                </a:cubicBezTo>
                <a:cubicBezTo>
                  <a:pt x="536" y="264"/>
                  <a:pt x="640" y="544"/>
                  <a:pt x="624" y="720"/>
                </a:cubicBezTo>
                <a:cubicBezTo>
                  <a:pt x="608" y="896"/>
                  <a:pt x="416" y="1096"/>
                  <a:pt x="336" y="1200"/>
                </a:cubicBezTo>
                <a:cubicBezTo>
                  <a:pt x="256" y="1304"/>
                  <a:pt x="200" y="1324"/>
                  <a:pt x="144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50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181600" y="533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4"/>
          <p:cNvSpPr>
            <a:spLocks/>
          </p:cNvSpPr>
          <p:nvPr/>
        </p:nvSpPr>
        <p:spPr bwMode="auto">
          <a:xfrm>
            <a:off x="5334000" y="609600"/>
            <a:ext cx="1981200" cy="1905000"/>
          </a:xfrm>
          <a:custGeom>
            <a:avLst/>
            <a:gdLst>
              <a:gd name="T0" fmla="*/ 0 w 1248"/>
              <a:gd name="T1" fmla="*/ 2147483647 h 1200"/>
              <a:gd name="T2" fmla="*/ 0 w 1248"/>
              <a:gd name="T3" fmla="*/ 2147483647 h 1200"/>
              <a:gd name="T4" fmla="*/ 2147483647 w 1248"/>
              <a:gd name="T5" fmla="*/ 2147483647 h 1200"/>
              <a:gd name="T6" fmla="*/ 2147483647 w 1248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1200">
                <a:moveTo>
                  <a:pt x="0" y="1200"/>
                </a:moveTo>
                <a:lnTo>
                  <a:pt x="0" y="720"/>
                </a:lnTo>
                <a:lnTo>
                  <a:pt x="1248" y="720"/>
                </a:lnTo>
                <a:lnTo>
                  <a:pt x="12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5"/>
          <p:cNvSpPr>
            <a:spLocks/>
          </p:cNvSpPr>
          <p:nvPr/>
        </p:nvSpPr>
        <p:spPr bwMode="auto">
          <a:xfrm>
            <a:off x="3124200" y="2286000"/>
            <a:ext cx="2743200" cy="304800"/>
          </a:xfrm>
          <a:custGeom>
            <a:avLst/>
            <a:gdLst>
              <a:gd name="T0" fmla="*/ 2147483647 w 1296"/>
              <a:gd name="T1" fmla="*/ 2147483647 h 288"/>
              <a:gd name="T2" fmla="*/ 2147483647 w 1296"/>
              <a:gd name="T3" fmla="*/ 0 h 288"/>
              <a:gd name="T4" fmla="*/ 0 w 1296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lnTo>
                  <a:pt x="129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7239000" y="762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oscillator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Appendix 1</a:t>
            </a:r>
            <a:br>
              <a:rPr lang="en-US" altLang="en-US" sz="3400" smtClean="0"/>
            </a:br>
            <a:r>
              <a:rPr lang="en-US" altLang="en-US" sz="3400" smtClean="0"/>
              <a:t>Memory Mapping Modes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Wish reset to be flexible</a:t>
            </a:r>
          </a:p>
          <a:p>
            <a:pPr lvl="1" eaLnBrk="1" hangingPunct="1"/>
            <a:r>
              <a:rPr lang="en-US" altLang="en-US" sz="2100" smtClean="0"/>
              <a:t>download to flash (boot loader)</a:t>
            </a:r>
          </a:p>
          <a:p>
            <a:pPr lvl="1" eaLnBrk="1" hangingPunct="1"/>
            <a:r>
              <a:rPr lang="en-US" altLang="en-US" sz="2100" smtClean="0"/>
              <a:t>execute our program in flash</a:t>
            </a:r>
          </a:p>
          <a:p>
            <a:pPr lvl="1" eaLnBrk="1" hangingPunct="1"/>
            <a:r>
              <a:rPr lang="en-US" altLang="en-US" sz="2100" smtClean="0"/>
              <a:t>execute routine in RAM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Need some way to map different portions of memory to the ARM exception vectors</a:t>
            </a:r>
          </a:p>
          <a:p>
            <a:pPr lvl="1" eaLnBrk="1" hangingPunct="1"/>
            <a:r>
              <a:rPr lang="en-US" altLang="en-US" sz="2300" smtClean="0">
                <a:solidFill>
                  <a:srgbClr val="009900"/>
                </a:solidFill>
              </a:rPr>
              <a:t>Memory mapping control determines source of this data</a:t>
            </a:r>
            <a:endParaRPr lang="en-GB" altLang="en-US" sz="2300" smtClean="0">
              <a:solidFill>
                <a:srgbClr val="00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B2D988-4B5C-48BF-8DD9-56B36EFFE95F}" type="slidenum">
              <a:rPr lang="en-US" altLang="en-US">
                <a:solidFill>
                  <a:srgbClr val="898989"/>
                </a:solidFill>
              </a:rPr>
              <a:pPr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21887" r="9601" b="32655"/>
          <a:stretch>
            <a:fillRect/>
          </a:stretch>
        </p:blipFill>
        <p:spPr bwMode="auto">
          <a:xfrm>
            <a:off x="1219200" y="3829050"/>
            <a:ext cx="7467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 Mapping modes</a:t>
            </a:r>
            <a:endParaRPr lang="en-GB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E59F81-2C05-4F5B-977F-3B3877DDF7EF}" type="slidenum">
              <a:rPr lang="en-US" altLang="en-US">
                <a:solidFill>
                  <a:srgbClr val="898989"/>
                </a:solidFill>
              </a:rPr>
              <a:pPr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3058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 mapping modes</a:t>
            </a:r>
            <a:endParaRPr lang="en-GB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13438"/>
            <a:ext cx="8229600" cy="102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So how does the bootloader know to execute your code?</a:t>
            </a:r>
            <a:endParaRPr lang="en-GB" altLang="en-US" sz="2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BEB671-1A98-4DF9-BE0C-63A4780256D6}" type="slidenum">
              <a:rPr lang="en-US" altLang="en-US">
                <a:solidFill>
                  <a:srgbClr val="898989"/>
                </a:solidFill>
              </a:rPr>
              <a:pPr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0038"/>
            <a:ext cx="83058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 mapping modes</a:t>
            </a:r>
            <a:endParaRPr lang="en-GB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12</a:t>
            </a:r>
            <a:r>
              <a:rPr lang="en-US" altLang="zh-TW" sz="2800" smtClean="0"/>
              <a:t>K</a:t>
            </a:r>
            <a:r>
              <a:rPr lang="en-US" altLang="en-US" sz="2800" smtClean="0"/>
              <a:t>B boot block remapped to high memory so it is at the same address for devices with different flash sizes</a:t>
            </a:r>
            <a:endParaRPr lang="en-GB" altLang="en-US" sz="2800" smtClean="0"/>
          </a:p>
          <a:p>
            <a:pPr eaLnBrk="1" hangingPunct="1"/>
            <a:endParaRPr lang="en-GB" alt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B73536-83AD-4E39-BDBD-1F8BF6A28E37}" type="slidenum">
              <a:rPr lang="en-US" altLang="en-US">
                <a:solidFill>
                  <a:srgbClr val="898989"/>
                </a:solidFill>
              </a:rPr>
              <a:pPr/>
              <a:t>33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reset</a:t>
            </a:r>
            <a:endParaRPr lang="en-GB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z="2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38BCFD-9459-4F8A-B070-96A55088D859}" type="slidenum">
              <a:rPr lang="en-US" altLang="en-US">
                <a:solidFill>
                  <a:srgbClr val="898989"/>
                </a:solidFill>
              </a:rPr>
              <a:pPr/>
              <a:t>34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0325"/>
            <a:ext cx="6934200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Details</a:t>
            </a:r>
            <a:endParaRPr lang="en-GB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Remapped area is</a:t>
            </a:r>
          </a:p>
          <a:p>
            <a:pPr lvl="1" eaLnBrk="1" hangingPunct="1"/>
            <a:r>
              <a:rPr lang="en-US" altLang="en-US" smtClean="0"/>
              <a:t>32 bytes (size of interrupt buffer area)</a:t>
            </a:r>
          </a:p>
          <a:p>
            <a:pPr lvl="1" eaLnBrk="1" hangingPunct="1"/>
            <a:r>
              <a:rPr lang="en-US" altLang="en-US" smtClean="0"/>
              <a:t>Additional 32 bytes (to store constants for jumping beyond range of branch instruction)</a:t>
            </a:r>
          </a:p>
          <a:p>
            <a:pPr lvl="1" eaLnBrk="1" hangingPunct="1"/>
            <a:r>
              <a:rPr lang="en-US" altLang="en-US" smtClean="0"/>
              <a:t>Total 64 bytes</a:t>
            </a:r>
          </a:p>
          <a:p>
            <a:pPr eaLnBrk="1" hangingPunct="1"/>
            <a:r>
              <a:rPr lang="en-US" altLang="en-US" smtClean="0"/>
              <a:t>Same data can be read from both remapped and original locations </a:t>
            </a:r>
            <a:endParaRPr lang="en-GB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C0C754-DFA9-4B50-B00E-586EE4884D80}" type="slidenum">
              <a:rPr lang="en-US" altLang="en-US">
                <a:solidFill>
                  <a:srgbClr val="898989"/>
                </a:solidFill>
              </a:rPr>
              <a:pPr/>
              <a:t>35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Boot loader</a:t>
            </a:r>
            <a:endParaRPr lang="en-GB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30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Always runs after reset</a:t>
            </a:r>
          </a:p>
          <a:p>
            <a:pPr eaLnBrk="1" hangingPunct="1"/>
            <a:r>
              <a:rPr lang="en-US" altLang="en-US" sz="2800" smtClean="0"/>
              <a:t>Allows programming of flash memory</a:t>
            </a:r>
          </a:p>
          <a:p>
            <a:pPr lvl="1" eaLnBrk="1" hangingPunct="1"/>
            <a:r>
              <a:rPr lang="en-US" altLang="en-US" sz="2300" smtClean="0"/>
              <a:t>Low on P0.14 starts the in-system programming command handler (J3 inserted on our board)</a:t>
            </a:r>
          </a:p>
          <a:p>
            <a:pPr lvl="1" eaLnBrk="1" hangingPunct="1"/>
            <a:r>
              <a:rPr lang="en-US" altLang="en-US" sz="2300" smtClean="0"/>
              <a:t>If high, looks for a valid user program and executes it</a:t>
            </a:r>
          </a:p>
          <a:p>
            <a:pPr lvl="1" eaLnBrk="1" hangingPunct="1"/>
            <a:r>
              <a:rPr lang="en-US" altLang="en-US" sz="2300" smtClean="0"/>
              <a:t>P0.14 must be pulled high or low by external hardware</a:t>
            </a:r>
          </a:p>
          <a:p>
            <a:pPr lvl="1" eaLnBrk="1" hangingPunct="1"/>
            <a:endParaRPr lang="en-GB" altLang="en-US" sz="23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7F8E5F-50EA-434F-BA80-EF45D19EF5D8}" type="slidenum">
              <a:rPr lang="en-US" altLang="en-US">
                <a:solidFill>
                  <a:srgbClr val="898989"/>
                </a:solidFill>
              </a:rPr>
              <a:pPr/>
              <a:t>36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133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Valid user program</a:t>
            </a:r>
            <a:endParaRPr lang="en-GB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Reserved ARM interrupt vector location (0x0000 0014) should contain the 2’s complement of the check-sum of the remaining interrupt vectors.</a:t>
            </a:r>
          </a:p>
          <a:p>
            <a:pPr lvl="1" eaLnBrk="1" hangingPunct="1"/>
            <a:r>
              <a:rPr lang="en-GB" altLang="en-US" smtClean="0"/>
              <a:t>i.e. checksum of all vectors is 0.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3B2F0-E9F1-4DC4-8489-DABFC33FB747}" type="slidenum">
              <a:rPr lang="en-US" altLang="en-US">
                <a:solidFill>
                  <a:srgbClr val="898989"/>
                </a:solidFill>
              </a:rPr>
              <a:pPr/>
              <a:t>37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Material Covered So Far</a:t>
            </a:r>
            <a:endParaRPr lang="en-GB" altLang="en-US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Memory system</a:t>
            </a:r>
          </a:p>
          <a:p>
            <a:pPr lvl="1" eaLnBrk="1" hangingPunct="1"/>
            <a:r>
              <a:rPr lang="en-US" altLang="en-US" sz="2000" smtClean="0"/>
              <a:t>Organization, endianess, address space, alignment</a:t>
            </a:r>
          </a:p>
          <a:p>
            <a:pPr eaLnBrk="1" hangingPunct="1"/>
            <a:r>
              <a:rPr lang="en-US" altLang="en-US" sz="2400" smtClean="0"/>
              <a:t>ARM instructions</a:t>
            </a:r>
          </a:p>
          <a:p>
            <a:pPr lvl="1" eaLnBrk="1" hangingPunct="1"/>
            <a:r>
              <a:rPr lang="en-US" altLang="en-US" sz="2000" smtClean="0"/>
              <a:t>Condition flags, instruction pipeline, conditional execution, branches, data processing instructions, barrel shifter, immediate values, multiplication, load/store, addressing modes, block transfers, stacks and subroutines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GB" altLang="en-US" sz="2400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ARM assembly language</a:t>
            </a:r>
          </a:p>
          <a:p>
            <a:pPr lvl="1" eaLnBrk="1" hangingPunct="1"/>
            <a:r>
              <a:rPr lang="en-US" altLang="en-US" sz="2000" smtClean="0"/>
              <a:t>Simple loops, subroutines, bit operations, pseudo instructions, macros</a:t>
            </a:r>
          </a:p>
          <a:p>
            <a:pPr eaLnBrk="1" hangingPunct="1"/>
            <a:r>
              <a:rPr lang="en-US" altLang="en-US" sz="2400" smtClean="0"/>
              <a:t>Interfacing </a:t>
            </a:r>
          </a:p>
          <a:p>
            <a:pPr lvl="1" eaLnBrk="1" hangingPunct="1"/>
            <a:r>
              <a:rPr lang="en-US" altLang="en-US" sz="2000" smtClean="0"/>
              <a:t>Driving loads, reset, RS232 transceivers, crystal oscillator</a:t>
            </a:r>
          </a:p>
          <a:p>
            <a:pPr lvl="1" eaLnBrk="1" hangingPunct="1"/>
            <a:r>
              <a:rPr lang="en-US" altLang="en-US" sz="2000" smtClean="0"/>
              <a:t>Initialization</a:t>
            </a:r>
          </a:p>
          <a:p>
            <a:pPr lvl="1" eaLnBrk="1" hangingPunct="1"/>
            <a:r>
              <a:rPr lang="en-US" altLang="en-US" sz="2000" smtClean="0"/>
              <a:t>Peripherals: GPIO, UART, PLL (software and hardware)</a:t>
            </a:r>
            <a:endParaRPr lang="en-GB" altLang="en-US" sz="200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5E8CD-AB79-42AF-A5EC-FEF8CE8A3A04}" type="slidenum">
              <a:rPr lang="en-US" altLang="en-US">
                <a:solidFill>
                  <a:srgbClr val="898989"/>
                </a:solidFill>
              </a:rPr>
              <a:pPr/>
              <a:t>38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Appendix 2</a:t>
            </a:r>
            <a:br>
              <a:rPr lang="en-US" altLang="en-US" sz="3400" smtClean="0"/>
            </a:br>
            <a:r>
              <a:rPr lang="en-US" altLang="en-US" sz="3400" smtClean="0"/>
              <a:t>Power on hardware internal</a:t>
            </a:r>
            <a:endParaRPr lang="en-GB" altLang="en-US" sz="3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Wakeup timer ensures everything is stable and ready before allowing instructions to execute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When using external oscillator, RESET should be asserted for &gt;10ms on powerup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What is the RC time constant for the circuit in previous slide?</a:t>
            </a:r>
            <a:endParaRPr lang="en-GB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8F3B06-B2A6-4110-BB4A-EB994B35D950}" type="slidenum">
              <a:rPr lang="en-US" altLang="en-US">
                <a:solidFill>
                  <a:srgbClr val="898989"/>
                </a:solidFill>
              </a:rPr>
              <a:pPr/>
              <a:t>39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25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Reset Circuit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#RESET goes low when you press SW1</a:t>
            </a:r>
          </a:p>
          <a:p>
            <a:pPr eaLnBrk="1" hangingPunct="1"/>
            <a:r>
              <a:rPr lang="en-US" altLang="en-US" sz="2000" smtClean="0"/>
              <a:t>Upon reset or powerup, ARM executes instruction at address 0x00000000 </a:t>
            </a:r>
          </a:p>
        </p:txBody>
      </p:sp>
      <p:pic>
        <p:nvPicPr>
          <p:cNvPr id="61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21887" r="9601" b="32655"/>
          <a:stretch>
            <a:fillRect/>
          </a:stretch>
        </p:blipFill>
        <p:spPr>
          <a:xfrm>
            <a:off x="914400" y="3829050"/>
            <a:ext cx="7467600" cy="3028950"/>
          </a:xfrm>
          <a:noFill/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198B73-1B04-4580-A4A9-F14D9FCFDDB0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15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725" y="1143000"/>
            <a:ext cx="2200275" cy="2895600"/>
          </a:xfrm>
          <a:noFill/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828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781800" y="2286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C13 is to keep reset-low for 10ms or more</a:t>
            </a:r>
            <a:endParaRPr lang="en-GB" altLang="en-US" sz="18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Appendix 3</a:t>
            </a:r>
            <a:br>
              <a:rPr lang="en-US" altLang="en-US" sz="3400" smtClean="0"/>
            </a:br>
            <a:r>
              <a:rPr lang="en-US" altLang="zh-TW" sz="3400" smtClean="0"/>
              <a:t>Detailed e</a:t>
            </a:r>
            <a:r>
              <a:rPr lang="en-US" altLang="en-US" sz="3400" smtClean="0"/>
              <a:t>xample of setting PLL </a:t>
            </a:r>
            <a:r>
              <a:rPr lang="en-US" altLang="zh-TW" sz="3400" smtClean="0"/>
              <a:t/>
            </a:r>
            <a:br>
              <a:rPr lang="en-US" altLang="zh-TW" sz="3400" smtClean="0"/>
            </a:br>
            <a:endParaRPr lang="en-US" altLang="en-US" sz="3400" smtClean="0">
              <a:ea typeface="新細明體" pitchFamily="18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</a:t>
            </a:r>
            <a:r>
              <a:rPr lang="en-US" altLang="en-US" sz="2400" baseline="-25000" smtClean="0"/>
              <a:t>OSC</a:t>
            </a:r>
            <a:r>
              <a:rPr lang="en-US" altLang="en-US" sz="2400" smtClean="0"/>
              <a:t>=1</a:t>
            </a:r>
            <a:r>
              <a:rPr lang="en-US" altLang="zh-TW" sz="2400" smtClean="0"/>
              <a:t>1.0592</a:t>
            </a:r>
            <a:r>
              <a:rPr lang="en-US" altLang="en-US" sz="2400" smtClean="0"/>
              <a:t> MHz requires CCLK = </a:t>
            </a:r>
            <a:r>
              <a:rPr lang="en-US" altLang="zh-TW" sz="2400" smtClean="0"/>
              <a:t>55.296M</a:t>
            </a:r>
            <a:r>
              <a:rPr lang="en-US" altLang="en-US" sz="2400" smtClean="0"/>
              <a:t>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 = CCLK / Fosc = </a:t>
            </a:r>
            <a:r>
              <a:rPr lang="en-US" altLang="zh-TW" sz="2400" smtClean="0"/>
              <a:t>55.296</a:t>
            </a:r>
            <a:r>
              <a:rPr lang="en-US" altLang="en-US" sz="2400" smtClean="0"/>
              <a:t>M / 1</a:t>
            </a:r>
            <a:r>
              <a:rPr lang="en-US" altLang="zh-TW" sz="2400" smtClean="0"/>
              <a:t>1.0592</a:t>
            </a:r>
            <a:r>
              <a:rPr lang="en-US" altLang="en-US" sz="2400" smtClean="0"/>
              <a:t> M = </a:t>
            </a:r>
            <a:r>
              <a:rPr lang="en-US" altLang="zh-TW" sz="2400" smtClean="0"/>
              <a:t>5</a:t>
            </a:r>
            <a:r>
              <a:rPr lang="en-US" altLang="en-US" sz="24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 - 1 = </a:t>
            </a:r>
            <a:r>
              <a:rPr lang="en-US" altLang="zh-TW" sz="2000" smtClean="0"/>
              <a:t>4</a:t>
            </a:r>
            <a:r>
              <a:rPr lang="en-US" altLang="en-US" sz="2000" smtClean="0"/>
              <a:t> will be written as PLLCFG[4:0]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Value for P can be derived from P = F</a:t>
            </a:r>
            <a:r>
              <a:rPr lang="en-US" altLang="en-US" sz="2400" baseline="-25000" smtClean="0"/>
              <a:t>CCO</a:t>
            </a:r>
            <a:r>
              <a:rPr lang="en-US" altLang="en-US" sz="2400" smtClean="0"/>
              <a:t> / (CCLK x 2), F</a:t>
            </a:r>
            <a:r>
              <a:rPr lang="en-US" altLang="en-US" sz="2400" baseline="-25000" smtClean="0"/>
              <a:t>CCO</a:t>
            </a:r>
            <a:r>
              <a:rPr lang="en-US" altLang="en-US" sz="2400" smtClean="0"/>
              <a:t> must be 156-320 MHz. Assuming the lowest allowed frequency for F</a:t>
            </a:r>
            <a:r>
              <a:rPr lang="en-US" altLang="en-US" sz="2400" baseline="-25000" smtClean="0"/>
              <a:t>CCO</a:t>
            </a:r>
            <a:r>
              <a:rPr lang="en-US" altLang="en-US" sz="2400" smtClean="0"/>
              <a:t> = 156 MHz, P = 156 MHz / (2 x </a:t>
            </a:r>
            <a:r>
              <a:rPr lang="en-US" altLang="zh-TW" sz="2400" smtClean="0"/>
              <a:t>55.296</a:t>
            </a:r>
            <a:r>
              <a:rPr lang="en-US" altLang="en-US" sz="2400" smtClean="0"/>
              <a:t> MHz) = 1.</a:t>
            </a:r>
            <a:r>
              <a:rPr lang="en-US" altLang="zh-TW" sz="2400" smtClean="0"/>
              <a:t>41..</a:t>
            </a:r>
            <a:r>
              <a:rPr lang="en-US" altLang="en-US" sz="2400" smtClean="0"/>
              <a:t>. The highest F</a:t>
            </a:r>
            <a:r>
              <a:rPr lang="en-US" altLang="en-US" sz="2400" baseline="-25000" smtClean="0"/>
              <a:t>CCO</a:t>
            </a:r>
            <a:r>
              <a:rPr lang="en-US" altLang="en-US" sz="2400" smtClean="0"/>
              <a:t> frequency criteria produces P = 2.</a:t>
            </a:r>
            <a:r>
              <a:rPr lang="en-US" altLang="zh-TW" sz="2400" smtClean="0"/>
              <a:t>8935…</a:t>
            </a:r>
            <a:r>
              <a:rPr lang="en-US" altLang="en-US" sz="2400" smtClean="0"/>
              <a:t> Only solution for P that satisfies both of these requirements and is listed in Table 20 is P = 2. Therefore, PLLCFG[6:5] = 1 will be used.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638166-B78C-4437-91E3-EEE1D27C3F6F}" type="slidenum">
              <a:rPr lang="en-US" altLang="en-US">
                <a:solidFill>
                  <a:srgbClr val="898989"/>
                </a:solidFill>
              </a:rPr>
              <a:pPr/>
              <a:t>40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PLLCON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0"/>
            <a:ext cx="8763000" cy="3370263"/>
          </a:xfr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5EDF93-A2F1-4FD4-A705-74FAF14C227D}" type="slidenum">
              <a:rPr lang="en-US" altLang="en-US">
                <a:solidFill>
                  <a:srgbClr val="898989"/>
                </a:solidFill>
              </a:rPr>
              <a:pPr/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PLLFEED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Incorrect programming of the PLL will cause the uC to operate incorrectly</a:t>
            </a:r>
          </a:p>
          <a:p>
            <a:pPr eaLnBrk="1" hangingPunct="1"/>
            <a:r>
              <a:rPr lang="en-US" altLang="en-US" smtClean="0"/>
              <a:t>The PLL is only updated if a PLLFEED sequence is received</a:t>
            </a:r>
          </a:p>
          <a:p>
            <a:pPr lvl="1" eaLnBrk="1" hangingPunct="1"/>
            <a:r>
              <a:rPr lang="en-US" altLang="en-US" smtClean="0"/>
              <a:t>Update PLLCFG &amp; PLLCON registers</a:t>
            </a:r>
          </a:p>
          <a:p>
            <a:pPr lvl="1" eaLnBrk="1" hangingPunct="1"/>
            <a:r>
              <a:rPr lang="en-US" altLang="en-US" smtClean="0"/>
              <a:t>Write 0xAA to PLLFEED</a:t>
            </a:r>
          </a:p>
          <a:p>
            <a:pPr lvl="1" eaLnBrk="1" hangingPunct="1"/>
            <a:r>
              <a:rPr lang="en-US" altLang="en-US" smtClean="0"/>
              <a:t>Write 0x55 to PLLFEED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20AB28-E5B6-4BFE-BD9B-35BFA6462A3D}" type="slidenum">
              <a:rPr lang="en-US" altLang="en-US">
                <a:solidFill>
                  <a:srgbClr val="898989"/>
                </a:solidFill>
              </a:rPr>
              <a:pPr/>
              <a:t>42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PLLSTATUS</a:t>
            </a:r>
            <a:r>
              <a:rPr lang="en-US" altLang="zh-TW" smtClean="0"/>
              <a:t> ( </a:t>
            </a:r>
            <a:r>
              <a:rPr lang="en-US" altLang="en-US" smtClean="0"/>
              <a:t>PLLSTAT_OFS </a:t>
            </a:r>
            <a:r>
              <a:rPr lang="en-US" altLang="zh-TW" smtClean="0"/>
              <a:t>)</a:t>
            </a:r>
            <a:endParaRPr lang="en-US" altLang="en-US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CB6908-3E0E-4440-922C-DC5F7BF070AB}" type="slidenum">
              <a:rPr lang="en-US" altLang="en-US">
                <a:solidFill>
                  <a:srgbClr val="898989"/>
                </a:solidFill>
              </a:rPr>
              <a:pPr/>
              <a:t>43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 Definitions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 Phase Locked Loop (PLL) definitions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PLL_BASE        EQU     0xE01FC080      ; PLL Base Address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PLLCON_OFS      EQU     0x00            ; PLL Control Offset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PLLCFG_OFS      EQU     0x04            ; PLL Configuration Offset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PLLSTAT_OFS     EQU     0x08            ; PLL Status Offset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PLLFEED_OFS     EQU     0x0C            ; PLL Feed Offset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PLLCON_PLLE     EQU     (1&lt;&lt;0)          ; PLL Enable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PLLCON_PLLC     EQU     (1&lt;&lt;1)          ; PLL Connect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PLLCFG_MSEL     EQU     (0x1F&lt;&lt;0)       ; PLL Multiplier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PLLCFG_PSEL     EQU     (0x03&lt;&lt;5)       ; PLL Divider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PLLSTAT_PLOCK   EQU     (1&lt;&lt;10)         ; PLL Lock Status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&lt;e&gt; PLL 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&lt;o1.0..4&gt;   MSEL: PLL Multiplier Selection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            &lt;1-32&gt;&lt;#-1&gt;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            &lt;i&gt; M Value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&lt;o1.5..6&gt;   PSEL: PLL Divider Selection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            &lt;0=&gt; 1   &lt;1=&gt; 2   &lt;2=&gt; 4   &lt;3=&gt; 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              &lt;i&gt; P Value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;// &lt;/e&gt;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PLL_SETUP       EQU    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/>
              <a:t>PLLCFG_Val      EQU     0x00000024;	</a:t>
            </a:r>
            <a:r>
              <a:rPr lang="en-US" altLang="en-US" sz="1800" smtClean="0">
                <a:solidFill>
                  <a:srgbClr val="CC0000"/>
                </a:solidFill>
              </a:rPr>
              <a:t>What is M and P? What is F</a:t>
            </a:r>
            <a:r>
              <a:rPr lang="en-US" altLang="en-US" sz="1800" baseline="-25000" smtClean="0">
                <a:solidFill>
                  <a:srgbClr val="CC0000"/>
                </a:solidFill>
              </a:rPr>
              <a:t>CCO</a:t>
            </a:r>
            <a:r>
              <a:rPr lang="en-US" altLang="en-US" sz="1800" smtClean="0">
                <a:solidFill>
                  <a:srgbClr val="CC0000"/>
                </a:solidFill>
              </a:rPr>
              <a:t>? CCLK?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F0B54-100A-40F6-9B56-2D5674A748CB}" type="slidenum">
              <a:rPr lang="en-US" altLang="en-US">
                <a:solidFill>
                  <a:srgbClr val="898989"/>
                </a:solidFill>
              </a:rPr>
              <a:pPr/>
              <a:t>44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PLL startup code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; Setup PLL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IF      PLL_SETUP &lt;&gt; 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LDR     R0, =PLL_BASE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R1, #0xAA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R2, #0x55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;  Configure and Enable PLL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R3, #PLLCFG_Val	; 0x24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R3, [R0, #PLLCFG_OFS]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R3, #PLLCON_PLLE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R3, [R0, #PLLCON_OFS]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R1, [R0, #PLLFEED_OFS]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R2, [R0, #PLLFEED_OFS]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7D6F78-C43B-4EE3-8992-BF18EDE92F26}" type="slidenum">
              <a:rPr lang="en-US" altLang="en-US">
                <a:solidFill>
                  <a:srgbClr val="898989"/>
                </a:solidFill>
              </a:rPr>
              <a:pPr/>
              <a:t>45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Wait until ready &amp; switch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;  Wait until PLL Locked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PLL_Loop        LDR     R3, [R0, #PLLSTAT_OFS]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ANDS    R3, R3, #PLLSTAT_PLOCK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BEQ     PLL_Loop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;  Switch to PLL Clock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MOV     R3, #(PLLCON_PLLE:OR:PLLCON_PLLC)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R3, [R0, #PLLCON_OFS]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R1, [R0, #PLLFEED_OFS]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STR     R2, [R0, #PLLFEED_OFS]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            ENDIF   ; PLL_SETUP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FEF018-4CA2-4D4F-B16E-0C9A7BB45727}" type="slidenum">
              <a:rPr lang="en-US" altLang="en-US">
                <a:solidFill>
                  <a:srgbClr val="898989"/>
                </a:solidFill>
              </a:rPr>
              <a:pPr/>
              <a:t>46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VPB </a:t>
            </a:r>
            <a:r>
              <a:rPr lang="en-US" altLang="zh-TW" sz="3400" smtClean="0"/>
              <a:t/>
            </a:r>
            <a:br>
              <a:rPr lang="en-US" altLang="zh-TW" sz="3400" smtClean="0"/>
            </a:br>
            <a:r>
              <a:rPr lang="en-US" altLang="en-US" sz="3400" smtClean="0"/>
              <a:t>Clock</a:t>
            </a:r>
            <a:endParaRPr lang="en-GB" altLang="en-US" sz="34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505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Processor uses CCLK and peripherals use PCLK (peripherals usually don’t run as fast as the processor)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VPB divider determines relation between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Startup code doesn’t change the default of /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CC0000"/>
                </a:solidFill>
              </a:rPr>
              <a:t>What is PCLK in our system? See next slide</a:t>
            </a:r>
            <a:endParaRPr lang="en-GB" altLang="en-US" sz="2400" smtClean="0">
              <a:solidFill>
                <a:srgbClr val="CC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F0ECDE-6E13-4086-BBE4-39065CFFD08F}" type="slidenum">
              <a:rPr lang="en-US" altLang="en-US">
                <a:solidFill>
                  <a:srgbClr val="898989"/>
                </a:solidFill>
              </a:rPr>
              <a:pPr/>
              <a:t>47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Answer : PLL setup of startup code*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</a:t>
            </a:r>
            <a:r>
              <a:rPr lang="en-US" altLang="en-US" sz="2800" baseline="-25000" smtClean="0"/>
              <a:t>OSC</a:t>
            </a:r>
            <a:r>
              <a:rPr lang="en-US" altLang="en-US" sz="2800" smtClean="0"/>
              <a:t>= 11.0592MHz</a:t>
            </a:r>
          </a:p>
          <a:p>
            <a:pPr eaLnBrk="1" hangingPunct="1"/>
            <a:r>
              <a:rPr lang="en-US" altLang="en-US" sz="2800" smtClean="0"/>
              <a:t>PLLCFG_Val = 0x24</a:t>
            </a:r>
          </a:p>
          <a:p>
            <a:pPr lvl="1" eaLnBrk="1" hangingPunct="1"/>
            <a:r>
              <a:rPr lang="en-US" altLang="en-US" sz="2300" smtClean="0"/>
              <a:t>MSEL=4 (M=MSEL+1=5)</a:t>
            </a:r>
          </a:p>
          <a:p>
            <a:pPr lvl="1" eaLnBrk="1" hangingPunct="1"/>
            <a:r>
              <a:rPr lang="en-US" altLang="en-US" sz="2300" smtClean="0"/>
              <a:t>CCLK= M * Fosc=55.296MHz</a:t>
            </a:r>
          </a:p>
          <a:p>
            <a:pPr eaLnBrk="1" hangingPunct="1"/>
            <a:r>
              <a:rPr lang="en-US" altLang="en-US" sz="2800" smtClean="0"/>
              <a:t>P</a:t>
            </a:r>
          </a:p>
          <a:p>
            <a:pPr lvl="1" eaLnBrk="1" hangingPunct="1"/>
            <a:r>
              <a:rPr lang="en-US" altLang="en-US" sz="2300" smtClean="0"/>
              <a:t>PSEL=1 i.e. P=2</a:t>
            </a:r>
          </a:p>
          <a:p>
            <a:pPr lvl="1" eaLnBrk="1" hangingPunct="1"/>
            <a:r>
              <a:rPr lang="en-US" altLang="en-US" sz="2300" smtClean="0"/>
              <a:t>(low) P= 156 MHz / (2 x 55.296 MHz) =1.41</a:t>
            </a:r>
          </a:p>
          <a:p>
            <a:pPr lvl="1" eaLnBrk="1" hangingPunct="1"/>
            <a:r>
              <a:rPr lang="en-US" altLang="en-US" sz="2300" smtClean="0"/>
              <a:t>(high) P= 320 MHz / (2 x 55.296 MHz) =2.89</a:t>
            </a:r>
          </a:p>
          <a:p>
            <a:pPr eaLnBrk="1" hangingPunct="1"/>
            <a:r>
              <a:rPr lang="en-US" altLang="en-US" sz="2800" smtClean="0"/>
              <a:t>PCLK=CCLK/4=13.824MHz</a:t>
            </a:r>
            <a:r>
              <a:rPr lang="en-US" altLang="zh-TW" sz="2800" smtClean="0"/>
              <a:t>      (/4  is by default)</a:t>
            </a:r>
            <a:endParaRPr lang="en-US" altLang="en-US" sz="280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5EC5CE-C553-4A3B-BB6B-189F433164F1}" type="slidenum">
              <a:rPr lang="en-US" altLang="en-US">
                <a:solidFill>
                  <a:srgbClr val="898989"/>
                </a:solidFill>
              </a:rPr>
              <a:pPr/>
              <a:t>48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5257800" y="1676400"/>
            <a:ext cx="3657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79248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6"/>
          <p:cNvSpPr>
            <a:spLocks noChangeShapeType="1"/>
          </p:cNvSpPr>
          <p:nvPr/>
        </p:nvSpPr>
        <p:spPr bwMode="auto">
          <a:xfrm>
            <a:off x="72390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7239000" y="1676400"/>
            <a:ext cx="65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Psel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=2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8001000" y="16764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Msel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=4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5334000" y="1295400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PLLSTATUS</a:t>
            </a: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 ( </a:t>
            </a: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PLLSTAT_OFS </a:t>
            </a: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)</a:t>
            </a:r>
            <a:endParaRPr lang="en-US" alt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6705600" y="2286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Bit | 6     5 | 4         0|</a:t>
            </a:r>
            <a:endParaRPr lang="en-US" alt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Reset Code</a:t>
            </a:r>
            <a:br>
              <a:rPr lang="en-US" altLang="en-US" sz="3400" smtClean="0"/>
            </a:br>
            <a:r>
              <a:rPr lang="en-US" altLang="en-US" sz="3400" u="sng" smtClean="0"/>
              <a:t>see startup.s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AREA RESET, CODE, READONLY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ARM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Vectors 	LDR PC, Reset_Addr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LDR PC, Undef_Addr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; DCD=Define Constant Data (same as DCW)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Reset_Addr	DCD Reset_Handler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EXPORT Reset_Handler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Reset_Handler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		; initialise everything here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CF2AC9-2204-495C-B77F-9F4AB5BEF03C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2) Oscillator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343400"/>
            <a:ext cx="3505200" cy="1905000"/>
          </a:xfrm>
          <a:noFill/>
        </p:spPr>
      </p:pic>
      <p:sp>
        <p:nvSpPr>
          <p:cNvPr id="8196" name="AutoShape 6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Crystal + caps connected to XTAL1 and XTAL2 pins to generate a clock</a:t>
            </a:r>
          </a:p>
          <a:p>
            <a:pPr lvl="1" eaLnBrk="1" hangingPunct="1"/>
            <a:r>
              <a:rPr lang="en-US" altLang="en-US" sz="2300" smtClean="0"/>
              <a:t>A square wave can also be input to XTAL1</a:t>
            </a:r>
          </a:p>
          <a:p>
            <a:pPr eaLnBrk="1" hangingPunct="1"/>
            <a:r>
              <a:rPr lang="en-US" altLang="en-US" smtClean="0"/>
              <a:t>We use 11.0592MHz because it is a multiple of the baud rates we wish to use for the UARTs (11.0592MHz=57600x192)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C61BFF-33D9-42E0-9C22-62ECA336C3EB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8199" name="Picture 10" descr="http://thumbs.ebaystatic.com/pict/2701501556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09600" y="5638800"/>
            <a:ext cx="342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  <a:hlinkClick r:id="rId4"/>
              </a:rPr>
              <a:t>http://thumbs.ebaystatic.com/</a:t>
            </a:r>
            <a:endParaRPr lang="en-US" altLang="zh-TW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pict/270150155601_1.jpg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3) Phase locked loop (PLL)</a:t>
            </a:r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one chip two systems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4660E-7780-42A4-BF2F-7D3C3AF89E08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 chip two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Printed Circuit Board (PCB) cannot run too fast (11.0592 MHz)</a:t>
            </a:r>
          </a:p>
          <a:p>
            <a:pPr eaLnBrk="1" hangingPunct="1"/>
            <a:r>
              <a:rPr lang="en-US" altLang="en-US" sz="2400" smtClean="0"/>
              <a:t>LPC213x internal can run faster (60MHz)</a:t>
            </a:r>
            <a:r>
              <a:rPr lang="en-US" altLang="en-US" smtClean="0"/>
              <a:t>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EC998B-9FC1-430D-A9A7-3860014231D6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609600" y="2895600"/>
            <a:ext cx="7696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pic>
        <p:nvPicPr>
          <p:cNvPr id="10247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2849563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6" descr="MCj02908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762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4267200" y="4343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1543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PCB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Oscillator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11.0592 MHz</a:t>
            </a:r>
          </a:p>
        </p:txBody>
      </p:sp>
      <p:pic>
        <p:nvPicPr>
          <p:cNvPr id="10251" name="Picture 20" descr="MCj007871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7747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5334000" y="40386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LPC213x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Runs faster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at 60MHz</a:t>
            </a:r>
          </a:p>
        </p:txBody>
      </p:sp>
      <p:pic>
        <p:nvPicPr>
          <p:cNvPr id="10253" name="Picture 22" descr="http://thumbs.ebaystatic.com/pict/27015015560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26"/>
          <p:cNvSpPr txBox="1">
            <a:spLocks noChangeArrowheads="1"/>
          </p:cNvSpPr>
          <p:nvPr/>
        </p:nvSpPr>
        <p:spPr bwMode="auto">
          <a:xfrm>
            <a:off x="1203325" y="552291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PCB runs slow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/>
              <a:t>But there is a synchronization problem</a:t>
            </a:r>
            <a:r>
              <a:rPr lang="en-US" altLang="zh-TW" sz="2100" smtClean="0"/>
              <a:t> </a:t>
            </a:r>
            <a:br>
              <a:rPr lang="en-US" altLang="zh-TW" sz="2100" smtClean="0"/>
            </a:br>
            <a:endParaRPr lang="en-US" altLang="en-US" sz="2100" smtClean="0">
              <a:ea typeface="新細明體" pitchFamily="18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endParaRPr lang="en-US" altLang="zh-TW" sz="2400" smtClean="0"/>
          </a:p>
          <a:p>
            <a:pPr eaLnBrk="1" hangingPunct="1"/>
            <a:r>
              <a:rPr lang="en-US" altLang="zh-TW" sz="2400" smtClean="0"/>
              <a:t>The solution is use a </a:t>
            </a:r>
            <a:r>
              <a:rPr lang="en-US" altLang="en-US" u="sng" smtClean="0"/>
              <a:t>Phase Locked Loop</a:t>
            </a:r>
            <a:r>
              <a:rPr lang="en-US" altLang="zh-TW" sz="2400" smtClean="0"/>
              <a:t>  PLL to lock the two frequencies</a:t>
            </a:r>
            <a:r>
              <a:rPr lang="en-US" altLang="zh-TW" smtClean="0"/>
              <a:t>.</a:t>
            </a:r>
            <a:endParaRPr lang="en-US" alt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Ch14. System initialization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02EAB8-D528-4A06-92BF-39D500270A78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895600" y="2667000"/>
            <a:ext cx="4953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Mother board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Printed Circuit Board (PCB)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Runs slower 11.0592MHz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638800" y="3200400"/>
            <a:ext cx="1447800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MCU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LPC213x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Runs fasters 60MHz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352800" y="3733800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</a:t>
            </a:r>
            <a:r>
              <a:rPr lang="en-US" altLang="zh-TW" sz="1800" baseline="-25000">
                <a:latin typeface="Arial" charset="0"/>
              </a:rPr>
              <a:t>osc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(11.0592MHz)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038600" y="3962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2448</Words>
  <Application>Microsoft Office PowerPoint</Application>
  <PresentationFormat>On-screen Show (4:3)</PresentationFormat>
  <Paragraphs>538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Chapter 14: System initialization</vt:lpstr>
      <vt:lpstr>System Control Block</vt:lpstr>
      <vt:lpstr>1) Reset Circuit,  to begin</vt:lpstr>
      <vt:lpstr>Reset Circuit</vt:lpstr>
      <vt:lpstr>Reset Code see startup.s</vt:lpstr>
      <vt:lpstr>2) Oscillator</vt:lpstr>
      <vt:lpstr>3) Phase locked loop (PLL)</vt:lpstr>
      <vt:lpstr>One chip two systems</vt:lpstr>
      <vt:lpstr>But there is a synchronization problem  </vt:lpstr>
      <vt:lpstr>Phase locked loop</vt:lpstr>
      <vt:lpstr>PLL - how it works</vt:lpstr>
      <vt:lpstr>LPC21xx PLL</vt:lpstr>
      <vt:lpstr>PLL</vt:lpstr>
      <vt:lpstr>Summary of Clocks One oscillator generates two outputs CCLK, PCLK</vt:lpstr>
      <vt:lpstr>Config. Register: PLLCFG – 0xE01F C084</vt:lpstr>
      <vt:lpstr>Formulas for M,P (e.g. M=5,P=2 ) recall that</vt:lpstr>
      <vt:lpstr>Setting M=5 and P=2 by  PLLCFG (0xE01F C084)</vt:lpstr>
      <vt:lpstr>Exercise 14.1 </vt:lpstr>
      <vt:lpstr>Inside startup.s, PLL Definitions</vt:lpstr>
      <vt:lpstr>PLL startup code</vt:lpstr>
      <vt:lpstr>A study of startup.s</vt:lpstr>
      <vt:lpstr>Uvision3(IDE--Interactive Development Environment) and startup.s startup.s is generated automatically. Use debug/start to dis-assemble startup.s and see the machine code. </vt:lpstr>
      <vt:lpstr>LPC213x :ROM base is R/O Base=0x0000 0000 RAM base is R/W base=0x4000 0000 </vt:lpstr>
      <vt:lpstr>Overview for LPC213x memory</vt:lpstr>
      <vt:lpstr>Step1: Line 39-69 RAM space starts from 0x4000 0000 in LPC213x</vt:lpstr>
      <vt:lpstr>Step2 : line70-87 create RAM space for stack/heap </vt:lpstr>
      <vt:lpstr>Exercise 14.2 The result Rams/Rom space for LPC213x Fill in “?___”</vt:lpstr>
      <vt:lpstr>Summary</vt:lpstr>
      <vt:lpstr>Appendices</vt:lpstr>
      <vt:lpstr>Appendix 1 Memory Mapping Modes</vt:lpstr>
      <vt:lpstr>Memory Mapping modes</vt:lpstr>
      <vt:lpstr>Memory mapping modes</vt:lpstr>
      <vt:lpstr>Memory mapping modes</vt:lpstr>
      <vt:lpstr>After reset</vt:lpstr>
      <vt:lpstr>Details</vt:lpstr>
      <vt:lpstr>Boot loader</vt:lpstr>
      <vt:lpstr>Valid user program</vt:lpstr>
      <vt:lpstr>Material Covered So Far</vt:lpstr>
      <vt:lpstr>Appendix 2 Power on hardware internal</vt:lpstr>
      <vt:lpstr>Appendix 3 Detailed example of setting PLL  </vt:lpstr>
      <vt:lpstr>PLLCON</vt:lpstr>
      <vt:lpstr>PLLFEED</vt:lpstr>
      <vt:lpstr>PLLSTATUS ( PLLSTAT_OFS )</vt:lpstr>
      <vt:lpstr>PLL Definitions</vt:lpstr>
      <vt:lpstr>PLL startup code</vt:lpstr>
      <vt:lpstr>Wait until ready &amp; switch</vt:lpstr>
      <vt:lpstr>VPB  Clock</vt:lpstr>
      <vt:lpstr>Answer : PLL setup of startup code*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Technology</dc:title>
  <dc:creator>phwl</dc:creator>
  <cp:lastModifiedBy>khwong</cp:lastModifiedBy>
  <cp:revision>277</cp:revision>
  <dcterms:created xsi:type="dcterms:W3CDTF">2003-09-30T06:40:10Z</dcterms:created>
  <dcterms:modified xsi:type="dcterms:W3CDTF">2017-10-16T07:13:52Z</dcterms:modified>
</cp:coreProperties>
</file>