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54"/>
  </p:notesMasterIdLst>
  <p:handoutMasterIdLst>
    <p:handoutMasterId r:id="rId55"/>
  </p:handoutMasterIdLst>
  <p:sldIdLst>
    <p:sldId id="317" r:id="rId2"/>
    <p:sldId id="318" r:id="rId3"/>
    <p:sldId id="331" r:id="rId4"/>
    <p:sldId id="319" r:id="rId5"/>
    <p:sldId id="325" r:id="rId6"/>
    <p:sldId id="324" r:id="rId7"/>
    <p:sldId id="362" r:id="rId8"/>
    <p:sldId id="363" r:id="rId9"/>
    <p:sldId id="364" r:id="rId10"/>
    <p:sldId id="355" r:id="rId11"/>
    <p:sldId id="415" r:id="rId12"/>
    <p:sldId id="434" r:id="rId13"/>
    <p:sldId id="440" r:id="rId14"/>
    <p:sldId id="441" r:id="rId15"/>
    <p:sldId id="442" r:id="rId16"/>
    <p:sldId id="443" r:id="rId17"/>
    <p:sldId id="444" r:id="rId18"/>
    <p:sldId id="356" r:id="rId19"/>
    <p:sldId id="445" r:id="rId20"/>
    <p:sldId id="334" r:id="rId21"/>
    <p:sldId id="333" r:id="rId22"/>
    <p:sldId id="436" r:id="rId23"/>
    <p:sldId id="450" r:id="rId24"/>
    <p:sldId id="451" r:id="rId25"/>
    <p:sldId id="329" r:id="rId26"/>
    <p:sldId id="375" r:id="rId27"/>
    <p:sldId id="377" r:id="rId28"/>
    <p:sldId id="378" r:id="rId29"/>
    <p:sldId id="373" r:id="rId30"/>
    <p:sldId id="361" r:id="rId31"/>
    <p:sldId id="384" r:id="rId32"/>
    <p:sldId id="447" r:id="rId33"/>
    <p:sldId id="385" r:id="rId34"/>
    <p:sldId id="386" r:id="rId35"/>
    <p:sldId id="394" r:id="rId36"/>
    <p:sldId id="395" r:id="rId37"/>
    <p:sldId id="399" r:id="rId38"/>
    <p:sldId id="400" r:id="rId39"/>
    <p:sldId id="396" r:id="rId40"/>
    <p:sldId id="397" r:id="rId41"/>
    <p:sldId id="437" r:id="rId42"/>
    <p:sldId id="398" r:id="rId43"/>
    <p:sldId id="402" r:id="rId44"/>
    <p:sldId id="438" r:id="rId45"/>
    <p:sldId id="387" r:id="rId46"/>
    <p:sldId id="393" r:id="rId47"/>
    <p:sldId id="448" r:id="rId48"/>
    <p:sldId id="321" r:id="rId49"/>
    <p:sldId id="338" r:id="rId50"/>
    <p:sldId id="405" r:id="rId51"/>
    <p:sldId id="404" r:id="rId52"/>
    <p:sldId id="449" r:id="rId5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990000"/>
    <a:srgbClr val="336600"/>
    <a:srgbClr val="996633"/>
    <a:srgbClr val="CCFFFF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ctr" anchorCtr="0" compatLnSpc="1">
            <a:prstTxWarp prst="textNoShape">
              <a:avLst/>
            </a:prstTxWarp>
          </a:bodyPr>
          <a:lstStyle>
            <a:lvl1pPr defTabSz="974725"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075" y="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ctr" anchorCtr="0" compatLnSpc="1">
            <a:prstTxWarp prst="textNoShape">
              <a:avLst/>
            </a:prstTxWarp>
          </a:bodyPr>
          <a:lstStyle>
            <a:lvl1pPr algn="r" defTabSz="974725"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725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b" anchorCtr="0" compatLnSpc="1">
            <a:prstTxWarp prst="textNoShape">
              <a:avLst/>
            </a:prstTxWarp>
          </a:bodyPr>
          <a:lstStyle>
            <a:lvl1pPr defTabSz="974725"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075" y="974725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b" anchorCtr="0" compatLnSpc="1">
            <a:prstTxWarp prst="textNoShape">
              <a:avLst/>
            </a:prstTxWarp>
          </a:bodyPr>
          <a:lstStyle>
            <a:lvl1pPr algn="r" defTabSz="974725">
              <a:defRPr sz="1300">
                <a:latin typeface="Times New Roman" pitchFamily="18" charset="0"/>
              </a:defRPr>
            </a:lvl1pPr>
          </a:lstStyle>
          <a:p>
            <a:fld id="{91A1EFDE-8F6D-4EDC-B33A-C6E797E04B6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1031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1078EBD-ED5D-41BE-8C61-A0F6538DE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9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40DA-32EA-4761-B49A-6B6CE150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C70E-307C-4191-97E6-A7C5A44DF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03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1861-4DE8-4BC9-AE51-72955602C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82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BE3D59-3584-4F21-AB2C-42D885BE8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E9B94-186B-4536-B05F-0B07A8837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B412-DCE9-4158-8E4D-327A1280C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5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EF8E9-B780-41C8-ADB2-87C65F535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A7B8-AE7A-40A8-BC2D-51F4576C5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31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6FED4-1F4E-42ED-8079-FC40D74A1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CFCF-3557-4F5B-B138-04C2ACFB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1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5207D-2202-480D-BE99-90ECB1F69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8F61-3B83-442C-B75F-91D975005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34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36BF96-EBB3-4AEA-A187-7B378A3C3F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homepower.ca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homepower.ca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www.youtube.com/watch?v=sr-RuApSv5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nxp.com/documents/user_manual/UM10120.pdf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www.youtube.com/watch?v=IcxyEc1GNk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3988"/>
            <a:ext cx="7772400" cy="1503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600" smtClean="0"/>
              <a:t>Chapter 13 </a:t>
            </a:r>
            <a:r>
              <a:rPr lang="en-US" altLang="zh-TW" sz="3600" smtClean="0">
                <a:ea typeface="SimSun" pitchFamily="2" charset="-122"/>
              </a:rPr>
              <a:t>Peripherals-2 -- </a:t>
            </a:r>
            <a:r>
              <a:rPr lang="en-US" altLang="zh-TW" sz="3600" smtClean="0"/>
              <a:t>ARMdemo06.c</a:t>
            </a:r>
            <a:br>
              <a:rPr lang="en-US" altLang="zh-TW" sz="3600" smtClean="0"/>
            </a:br>
            <a:r>
              <a:rPr lang="en-US" altLang="zh-TW" sz="3600" smtClean="0">
                <a:ea typeface="SimSun" pitchFamily="2" charset="-122"/>
              </a:rPr>
              <a:t> </a:t>
            </a:r>
            <a:endParaRPr lang="en-US" altLang="zh-CN" sz="3600" smtClean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33655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898989"/>
                </a:solidFill>
              </a:rPr>
              <a:t>CEG2400 - Microcomputer Systems</a:t>
            </a:r>
            <a:r>
              <a:rPr lang="en-US" altLang="zh-TW" smtClean="0">
                <a:solidFill>
                  <a:srgbClr val="898989"/>
                </a:solidFill>
              </a:rPr>
              <a:t> </a:t>
            </a:r>
          </a:p>
          <a:p>
            <a:pPr eaLnBrk="1" hangingPunct="1"/>
            <a:endParaRPr lang="en-US" altLang="zh-TW" smtClean="0">
              <a:solidFill>
                <a:srgbClr val="898989"/>
              </a:solidFill>
            </a:endParaRPr>
          </a:p>
          <a:p>
            <a:pPr eaLnBrk="1" hangingPunct="1"/>
            <a:endParaRPr lang="en-US" altLang="zh-TW" smtClean="0">
              <a:solidFill>
                <a:srgbClr val="89898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F0702F-544D-4EB0-AED9-1F2ED03E07AC}" type="slidenum">
              <a:rPr lang="en-US" altLang="en-US" sz="1200">
                <a:solidFill>
                  <a:srgbClr val="898989"/>
                </a:solidFill>
              </a:rPr>
              <a:pPr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0513" y="4997450"/>
            <a:ext cx="78247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References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14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http://www.nxp.com/acrobat_download/usermanuals/UM10120_1.pdf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Trevor Martins , The insider's guide  </a:t>
            </a:r>
            <a:r>
              <a:rPr lang="en-US" altLang="zh-TW" sz="1400">
                <a:latin typeface="Arial" charset="0"/>
              </a:rPr>
              <a:t>to the </a:t>
            </a:r>
            <a:r>
              <a:rPr lang="en-US" altLang="en-US" sz="1400">
                <a:latin typeface="Arial" charset="0"/>
              </a:rPr>
              <a:t>Philips ARM7 based microcontrollers</a:t>
            </a:r>
            <a:r>
              <a:rPr lang="en-US" altLang="zh-TW" sz="1400">
                <a:latin typeface="Arial" charset="0"/>
              </a:rPr>
              <a:t>, </a:t>
            </a:r>
            <a:r>
              <a:rPr lang="en-US" altLang="en-US" sz="1400">
                <a:latin typeface="Arial" charset="0"/>
              </a:rPr>
              <a:t>www.hitex.co.uk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2) </a:t>
            </a:r>
            <a:r>
              <a:rPr lang="en-US" altLang="zh-TW" smtClean="0"/>
              <a:t>W</a:t>
            </a:r>
            <a:r>
              <a:rPr lang="en-US" altLang="zh-HK" smtClean="0"/>
              <a:t>atchdog timer</a:t>
            </a:r>
            <a:r>
              <a:rPr lang="en-US" altLang="zh-HK" u="sng" smtClean="0"/>
              <a:t> </a:t>
            </a:r>
            <a:endParaRPr lang="en-US" altLang="en-US" u="sng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implementing fail safe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3E2088-47D0-4ADF-9545-CF8510337AC2}" type="slidenum">
              <a:rPr lang="en-US" altLang="en-US" sz="120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154238"/>
            <a:ext cx="80454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5938838" y="2593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5654675" y="2722563"/>
            <a:ext cx="31178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If the system doesn’t give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me any signals for a period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of time (say 2 seconds),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means it hangs, so I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Press the reset bottom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Example, solar power wireless telephone</a:t>
            </a:r>
            <a:br>
              <a:rPr lang="en-US" altLang="en-US" sz="3400" smtClean="0"/>
            </a:br>
            <a:r>
              <a:rPr lang="en-US" altLang="en-US" sz="3400" smtClean="0"/>
              <a:t>(register setting , see appendix)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6888" y="1290638"/>
            <a:ext cx="8647112" cy="45307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At remote area, maintenance is difficult</a:t>
            </a:r>
          </a:p>
          <a:p>
            <a:pPr eaLnBrk="1" hangingPunct="1"/>
            <a:r>
              <a:rPr lang="en-US" altLang="en-US" sz="2400" smtClean="0"/>
              <a:t>If the software does not operate properly (hangs)</a:t>
            </a:r>
          </a:p>
          <a:p>
            <a:pPr lvl="1" eaLnBrk="1" hangingPunct="1"/>
            <a:r>
              <a:rPr lang="en-US" altLang="en-US" sz="2100" smtClean="0"/>
              <a:t>That means it sends no regular signals to the watch dog sensor</a:t>
            </a:r>
          </a:p>
          <a:p>
            <a:pPr eaLnBrk="1" hangingPunct="1"/>
            <a:r>
              <a:rPr lang="en-US" altLang="en-US" sz="2400" smtClean="0"/>
              <a:t>Then</a:t>
            </a:r>
          </a:p>
          <a:p>
            <a:pPr lvl="1" eaLnBrk="1" hangingPunct="1"/>
            <a:r>
              <a:rPr lang="en-US" altLang="en-US" sz="2100" smtClean="0"/>
              <a:t>the watch-dog resets the system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EB2F54-A42E-4BC2-B314-E7A31782C7FD}" type="slidenum">
              <a:rPr lang="en-US" altLang="en-US" sz="1200">
                <a:solidFill>
                  <a:srgbClr val="898989"/>
                </a:solidFill>
              </a:rPr>
              <a:pPr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8" name="Picture 4" descr="http://www.homepower.ca/images/canyon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455988"/>
            <a:ext cx="1622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702050"/>
            <a:ext cx="55864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4624388" y="3959225"/>
            <a:ext cx="28829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If the system doesn’t give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me any signal for a period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of time (say 2 seconds), that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means it hangs, so I will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Press the reset bottom</a:t>
            </a: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Software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{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While(1)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{ Do_the _neccessary();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u="sng" smtClean="0">
                <a:solidFill>
                  <a:srgbClr val="FF0000"/>
                </a:solidFill>
              </a:rPr>
              <a:t>Send_a_pulse_to_watch_dog();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If the software hangs, it will not Send_a_pulse_to_watch_dog();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so the system is reset by the watch_dog_hardware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A7AF4D-7CEE-4B62-84CF-60B6224A2D3A}" type="slidenum">
              <a:rPr lang="en-US" altLang="en-US" sz="1200">
                <a:solidFill>
                  <a:srgbClr val="898989"/>
                </a:solidFill>
              </a:rPr>
              <a:pPr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17500"/>
            <a:ext cx="58356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6615113" y="547688"/>
            <a:ext cx="2692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If the system doesn’t give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me any signal for a period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of time (say 2 seconds), that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means it hangs, so I will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Press the reset bottom</a:t>
            </a: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Example</a:t>
            </a:r>
            <a:br>
              <a:rPr lang="en-US" altLang="zh-TW" smtClean="0"/>
            </a:br>
            <a:r>
              <a:rPr lang="en-US" altLang="en-US" sz="2900" smtClean="0"/>
              <a:t>http://www.keil.com/download/docs/317.asp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void feed_watchdog (void) {  </a:t>
            </a:r>
            <a:r>
              <a:rPr lang="en-US" altLang="zh-TW" sz="1600" smtClean="0">
                <a:solidFill>
                  <a:srgbClr val="FF0000"/>
                </a:solidFill>
              </a:rPr>
              <a:t>      </a:t>
            </a:r>
            <a:r>
              <a:rPr lang="en-US" altLang="en-US" sz="1600" smtClean="0">
                <a:solidFill>
                  <a:srgbClr val="FF0000"/>
                </a:solidFill>
              </a:rPr>
              <a:t> /* Reload the watchdog timer    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  WDFEED = 0xAA;						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  WDFEED = 0x55;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void sendhex (int hex) {                   /* Write Hex Digit to Serial Port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if (hex &gt; 9) sendchar('A' + (hex - 10));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else         sendchar('0' +  hex);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void sendstr (char *p) {                   /* Write string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while (*p)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sendchar (*p++);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/* just waste time here	for demonstration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void do_job (void)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int i;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for (i = 0; i &lt; 10000; i++);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5F29E3-EB0B-4CAC-A9E9-5740C67D97C3}" type="slidenum">
              <a:rPr lang="en-US" altLang="en-US" sz="1200">
                <a:solidFill>
                  <a:srgbClr val="898989"/>
                </a:solidFill>
              </a:rPr>
              <a:pPr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Demo to see how watchdog action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int main 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unsigned int i;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init_serial();                          	/* Initialize Serial Interface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if( WDMOD &amp; 0x04 ) {	</a:t>
            </a:r>
            <a:r>
              <a:rPr lang="en-US" altLang="zh-TW" sz="1600" smtClean="0"/>
              <a:t> </a:t>
            </a:r>
            <a:r>
              <a:rPr lang="en-US" altLang="en-US" sz="1600" smtClean="0"/>
              <a:t>/* Check for watchdog time out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sendstr("Watchdog Reset Occurred\n");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WDMOD &amp;= ~0x04;</a:t>
            </a:r>
            <a:r>
              <a:rPr lang="en-US" altLang="zh-TW" sz="1600" smtClean="0"/>
              <a:t> </a:t>
            </a:r>
            <a:r>
              <a:rPr lang="en-US" altLang="en-US" sz="1600" smtClean="0"/>
              <a:t>             /* Clear time out flag        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WDTC  = 0x2000;	</a:t>
            </a:r>
            <a:r>
              <a:rPr lang="en-US" altLang="zh-TW" sz="1600" smtClean="0"/>
              <a:t>  </a:t>
            </a:r>
            <a:r>
              <a:rPr lang="en-US" altLang="en-US" sz="1600" smtClean="0"/>
              <a:t>/* Set watchdog time out value  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WDMOD = 0x03;              </a:t>
            </a:r>
            <a:r>
              <a:rPr lang="en-US" altLang="zh-TW" sz="1600" smtClean="0"/>
              <a:t>        </a:t>
            </a:r>
            <a:r>
              <a:rPr lang="en-US" altLang="en-US" sz="1600" smtClean="0"/>
              <a:t>/* Enable watchdog timer and reset */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for(i = 0; i &lt; 50; i++) { 	  /* for this 50 times do_job will run successfuly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do_job ();     	                 </a:t>
            </a:r>
            <a:r>
              <a:rPr lang="en-US" altLang="zh-TW" sz="1600" smtClean="0"/>
              <a:t>     </a:t>
            </a:r>
            <a:r>
              <a:rPr lang="en-US" altLang="en-US" sz="1600" smtClean="0"/>
              <a:t>/* the actual job of the CPU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0066CC"/>
                </a:solidFill>
              </a:rPr>
              <a:t>    feed_watchdog();</a:t>
            </a:r>
            <a:r>
              <a:rPr lang="en-US" altLang="zh-TW" sz="1600" smtClean="0">
                <a:solidFill>
                  <a:srgbClr val="0066CC"/>
                </a:solidFill>
              </a:rPr>
              <a:t>                  </a:t>
            </a:r>
            <a:r>
              <a:rPr lang="en-US" altLang="en-US" sz="1600" smtClean="0">
                <a:solidFill>
                  <a:srgbClr val="0066CC"/>
                </a:solidFill>
              </a:rPr>
              <a:t>/*restart watchdog timer</a:t>
            </a:r>
            <a:r>
              <a:rPr lang="en-US" altLang="zh-TW" sz="1600" smtClean="0">
                <a:solidFill>
                  <a:srgbClr val="0066CC"/>
                </a:solidFill>
              </a:rPr>
              <a:t>, for_loop will run until complete</a:t>
            </a:r>
            <a:r>
              <a:rPr lang="en-US" altLang="en-US" sz="1600" smtClean="0">
                <a:solidFill>
                  <a:srgbClr val="0066CC"/>
                </a:solidFill>
              </a:rPr>
              <a:t> */</a:t>
            </a:r>
            <a:r>
              <a:rPr lang="en-US" altLang="zh-TW" sz="1600" smtClean="0">
                <a:solidFill>
                  <a:srgbClr val="FF0000"/>
                </a:solidFill>
              </a:rPr>
              <a:t> </a:t>
            </a:r>
            <a:endParaRPr lang="en-US" altLang="en-US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while (1) {                              /* Loop forever, but watch dog will rest the MCU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do_job ();                             /*so do_job( ) will not run for_ever, MCU will soon be reset*/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    /* no watchdog restart, watchdog reset will occur!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/>
            <a:r>
              <a:rPr lang="en-US" altLang="en-US" sz="1600" smtClean="0">
                <a:solidFill>
                  <a:srgbClr val="FF0000"/>
                </a:solidFill>
              </a:rPr>
              <a:t>void feed_watchdog (void) { /* Reload the watchdog</a:t>
            </a:r>
            <a:r>
              <a:rPr lang="en-US" altLang="zh-TW" sz="1600" smtClean="0">
                <a:solidFill>
                  <a:srgbClr val="FF0000"/>
                </a:solidFill>
              </a:rPr>
              <a:t> </a:t>
            </a:r>
            <a:r>
              <a:rPr lang="en-US" altLang="en-US" sz="1600" smtClean="0">
                <a:solidFill>
                  <a:srgbClr val="FF0000"/>
                </a:solidFill>
              </a:rPr>
              <a:t>timer  */</a:t>
            </a:r>
          </a:p>
          <a:p>
            <a:pPr eaLnBrk="1" hangingPunct="1"/>
            <a:r>
              <a:rPr lang="en-US" altLang="en-US" sz="1600" smtClean="0">
                <a:solidFill>
                  <a:srgbClr val="FF0000"/>
                </a:solidFill>
              </a:rPr>
              <a:t>      WDFEED = 0xAA;  </a:t>
            </a:r>
            <a:r>
              <a:rPr lang="en-US" altLang="zh-TW" sz="1600" smtClean="0">
                <a:solidFill>
                  <a:srgbClr val="FF0000"/>
                </a:solidFill>
              </a:rPr>
              <a:t>      	</a:t>
            </a:r>
          </a:p>
          <a:p>
            <a:pPr eaLnBrk="1" hangingPunct="1"/>
            <a:r>
              <a:rPr lang="en-US" altLang="en-US" sz="1600" smtClean="0">
                <a:solidFill>
                  <a:srgbClr val="FF0000"/>
                </a:solidFill>
              </a:rPr>
              <a:t>      WDFEED = 0x55;  </a:t>
            </a:r>
          </a:p>
          <a:p>
            <a:pPr eaLnBrk="1" hangingPunct="1"/>
            <a:r>
              <a:rPr lang="en-US" altLang="en-US" sz="1600" smtClean="0">
                <a:solidFill>
                  <a:srgbClr val="FF00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96605F-E3F5-4765-8560-DC4E8430D1E1}" type="slidenum">
              <a:rPr lang="en-US" altLang="en-US" sz="1200">
                <a:solidFill>
                  <a:srgbClr val="898989"/>
                </a:solidFill>
              </a:rPr>
              <a:pPr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Watchdog Registers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28CD17-36D5-4863-A255-BA4CC218200A}" type="slidenum">
              <a:rPr lang="en-US" altLang="en-US" sz="1200">
                <a:solidFill>
                  <a:srgbClr val="898989"/>
                </a:solidFill>
              </a:rPr>
              <a:pPr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38300"/>
            <a:ext cx="7947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708025" y="2187575"/>
            <a:ext cx="1250950" cy="17637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Watch dog mode reg. WMOD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C281EA-2781-4A8A-A46A-479A7266E197}" type="slidenum">
              <a:rPr lang="en-US" altLang="en-US" sz="1200">
                <a:solidFill>
                  <a:srgbClr val="898989"/>
                </a:solidFill>
              </a:rPr>
              <a:pPr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741488"/>
            <a:ext cx="779303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2ADFB8-8CA7-43F6-9C5F-569C97AC293D}" type="slidenum">
              <a:rPr lang="en-US" altLang="en-US" sz="1200">
                <a:solidFill>
                  <a:srgbClr val="898989"/>
                </a:solidFill>
              </a:rPr>
              <a:pPr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495300"/>
            <a:ext cx="4468813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736600" y="4043363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Watchdog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Block diagram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55588" y="166688"/>
            <a:ext cx="3063875" cy="2033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void feed_watchdog (void) { /* Reload the watchdog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timer 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WDFEED = 0xAA; 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     	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WDFEED = 0x55;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3178175" y="271463"/>
            <a:ext cx="349250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6"/>
          <p:cNvSpPr>
            <a:spLocks noChangeArrowheads="1"/>
          </p:cNvSpPr>
          <p:nvPr/>
        </p:nvSpPr>
        <p:spPr bwMode="auto">
          <a:xfrm>
            <a:off x="3276600" y="381000"/>
            <a:ext cx="631825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9465" name="Oval 7"/>
          <p:cNvSpPr>
            <a:spLocks noChangeArrowheads="1"/>
          </p:cNvSpPr>
          <p:nvPr/>
        </p:nvSpPr>
        <p:spPr bwMode="auto">
          <a:xfrm>
            <a:off x="6661150" y="4995863"/>
            <a:ext cx="1208088" cy="1144587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03250"/>
          </a:xfrm>
        </p:spPr>
        <p:txBody>
          <a:bodyPr/>
          <a:lstStyle/>
          <a:p>
            <a:pPr eaLnBrk="1" hangingPunct="1"/>
            <a:r>
              <a:rPr lang="en-US" altLang="zh-TW" smtClean="0"/>
              <a:t>Applications of watchdog timers</a:t>
            </a:r>
            <a:endParaRPr lang="en-US" alt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75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75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</a:p>
        </p:txBody>
      </p:sp>
      <p:sp>
        <p:nvSpPr>
          <p:cNvPr id="20486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2EE836-9AB2-4185-BF2E-1E4B5ACB9232}" type="slidenum">
              <a:rPr lang="en-US" altLang="en-US" sz="1200">
                <a:solidFill>
                  <a:srgbClr val="898989"/>
                </a:solidFill>
              </a:rPr>
              <a:pPr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1368425" y="990600"/>
            <a:ext cx="203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Space robot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www.links9 99.net</a:t>
            </a:r>
          </a:p>
        </p:txBody>
      </p:sp>
      <p:pic>
        <p:nvPicPr>
          <p:cNvPr id="20490" name="Picture 14" descr="438479763_ffb1722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731963"/>
            <a:ext cx="13620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5127625" y="990600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Pay Telephone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www.viewimages.com </a:t>
            </a:r>
          </a:p>
        </p:txBody>
      </p:sp>
      <p:pic>
        <p:nvPicPr>
          <p:cNvPr id="20492" name="Picture 17" descr="nanorov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893888"/>
            <a:ext cx="22352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 descr="http://www.maxengineering.us/img/machi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802063"/>
            <a:ext cx="177006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20"/>
          <p:cNvSpPr txBox="1">
            <a:spLocks noChangeArrowheads="1"/>
          </p:cNvSpPr>
          <p:nvPr/>
        </p:nvSpPr>
        <p:spPr bwMode="auto">
          <a:xfrm>
            <a:off x="376238" y="621665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Industrial machine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http://www.maxengineering.us/img/machine1.jpg</a:t>
            </a:r>
          </a:p>
        </p:txBody>
      </p:sp>
      <p:pic>
        <p:nvPicPr>
          <p:cNvPr id="20495" name="Picture 24" descr="http://www.homepower.ca/images/canyon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3163888"/>
            <a:ext cx="1622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 Box 25"/>
          <p:cNvSpPr txBox="1">
            <a:spLocks noChangeArrowheads="1"/>
          </p:cNvSpPr>
          <p:nvPr/>
        </p:nvSpPr>
        <p:spPr bwMode="auto">
          <a:xfrm>
            <a:off x="5829300" y="5667375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Solar power wireless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emergency telephone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6"/>
              </a:rPr>
              <a:t>http://www.homepower.ca/</a:t>
            </a: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2413" y="280988"/>
            <a:ext cx="3810000" cy="603250"/>
          </a:xfrm>
        </p:spPr>
        <p:txBody>
          <a:bodyPr/>
          <a:lstStyle/>
          <a:p>
            <a:pPr algn="l" eaLnBrk="1" hangingPunct="1"/>
            <a:r>
              <a:rPr lang="en-US" altLang="zh-TW" sz="2000" smtClean="0"/>
              <a:t>Exercise 13.1</a:t>
            </a:r>
            <a:br>
              <a:rPr lang="en-US" altLang="zh-TW" sz="2000" smtClean="0"/>
            </a:br>
            <a:r>
              <a:rPr lang="en-US" altLang="zh-TW" sz="2000" smtClean="0"/>
              <a:t>Describe how watch dog timers are used in the following examples.</a:t>
            </a:r>
            <a:endParaRPr lang="en-US" altLang="en-US" sz="200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75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?______________________ 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75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?______________________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/>
              <a:t>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?______________________ </a:t>
            </a:r>
          </a:p>
          <a:p>
            <a:pPr eaLnBrk="1" hangingPunct="1"/>
            <a:r>
              <a:rPr lang="en-US" altLang="en-US" sz="2400" smtClean="0"/>
              <a:t> </a:t>
            </a:r>
          </a:p>
        </p:txBody>
      </p:sp>
      <p:sp>
        <p:nvSpPr>
          <p:cNvPr id="20486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?______________________ </a:t>
            </a:r>
          </a:p>
          <a:p>
            <a:pPr eaLnBrk="1" hangingPunct="1">
              <a:buFont typeface="Arial" charset="0"/>
              <a:buNone/>
            </a:pPr>
            <a:endParaRPr lang="en-US" altLang="en-US" sz="2400" smtClean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FF6190-F69C-4460-B966-886FD862808C}" type="slidenum">
              <a:rPr lang="en-US" altLang="en-US" sz="1200">
                <a:solidFill>
                  <a:srgbClr val="898989"/>
                </a:solidFill>
              </a:rPr>
              <a:pPr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368425" y="990600"/>
            <a:ext cx="203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Space robot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www.links9 99.net</a:t>
            </a:r>
          </a:p>
        </p:txBody>
      </p:sp>
      <p:pic>
        <p:nvPicPr>
          <p:cNvPr id="21514" name="Picture 14" descr="438479763_ffb1722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146300"/>
            <a:ext cx="13620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5127625" y="990600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Pay Telephone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www.viewimages.com </a:t>
            </a:r>
          </a:p>
        </p:txBody>
      </p:sp>
      <p:pic>
        <p:nvPicPr>
          <p:cNvPr id="21516" name="Picture 17" descr="nanorov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087563"/>
            <a:ext cx="22352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9" descr="http://www.maxengineering.us/img/machi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470400"/>
            <a:ext cx="12525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376238" y="621665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Industrial machine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http://www.maxengineering.us/img/machine1.jpg</a:t>
            </a:r>
          </a:p>
        </p:txBody>
      </p:sp>
      <p:pic>
        <p:nvPicPr>
          <p:cNvPr id="21519" name="Picture 24" descr="http://www.homepower.ca/images/canyon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357563"/>
            <a:ext cx="1622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 Box 25"/>
          <p:cNvSpPr txBox="1">
            <a:spLocks noChangeArrowheads="1"/>
          </p:cNvSpPr>
          <p:nvPr/>
        </p:nvSpPr>
        <p:spPr bwMode="auto">
          <a:xfrm>
            <a:off x="5829300" y="5667375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Solar power wireless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emergency telephone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6"/>
              </a:rPr>
              <a:t>http://www.homepower.ca/</a:t>
            </a: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21" name="Rectangle 2"/>
          <p:cNvSpPr txBox="1">
            <a:spLocks noChangeArrowheads="1"/>
          </p:cNvSpPr>
          <p:nvPr/>
        </p:nvSpPr>
        <p:spPr bwMode="auto">
          <a:xfrm>
            <a:off x="3937000" y="0"/>
            <a:ext cx="529748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Student ID:_________,Date:_________</a:t>
            </a:r>
            <a:br>
              <a:rPr lang="en-US" altLang="zh-CN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</a:br>
            <a:r>
              <a:rPr lang="en-US" altLang="zh-CN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Name: ____________________________</a:t>
            </a:r>
            <a:endParaRPr lang="zh-TW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Timer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Watchdog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Pulse Width Modulation PWM unit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Real time clock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2C3EA2-D6CD-4880-AE49-25ACE21936AC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3) Pulse Width Modulation PWM unit</a:t>
            </a:r>
            <a:br>
              <a:rPr lang="en-US" altLang="zh-TW" sz="3400" smtClean="0"/>
            </a:br>
            <a:r>
              <a:rPr lang="en-US" altLang="zh-TW" sz="2900" smtClean="0"/>
              <a:t>Use on-off time to control energy delivery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DC motor speed is determined by the on/off time of the motor enable signal  MLE 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03D81C-D5C3-4958-B326-5EFEE265E3C2}" type="slidenum">
              <a:rPr lang="en-US" altLang="en-US" sz="1200">
                <a:solidFill>
                  <a:srgbClr val="898989"/>
                </a:solidFill>
              </a:rPr>
              <a:pPr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5511800" y="4038600"/>
            <a:ext cx="846138" cy="914400"/>
          </a:xfrm>
          <a:prstGeom prst="ellipse">
            <a:avLst/>
          </a:prstGeom>
          <a:solidFill>
            <a:srgbClr val="FFFF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>
            <a:off x="3817938" y="3810000"/>
            <a:ext cx="2117725" cy="228600"/>
          </a:xfrm>
          <a:custGeom>
            <a:avLst/>
            <a:gdLst>
              <a:gd name="T0" fmla="*/ 0 w 1152"/>
              <a:gd name="T1" fmla="*/ 0 h 144"/>
              <a:gd name="T2" fmla="*/ 2147483647 w 1152"/>
              <a:gd name="T3" fmla="*/ 0 h 144"/>
              <a:gd name="T4" fmla="*/ 2147483647 w 1152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144">
                <a:moveTo>
                  <a:pt x="0" y="0"/>
                </a:moveTo>
                <a:lnTo>
                  <a:pt x="1152" y="0"/>
                </a:lnTo>
                <a:lnTo>
                  <a:pt x="1152" y="1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7"/>
          <p:cNvSpPr>
            <a:spLocks/>
          </p:cNvSpPr>
          <p:nvPr/>
        </p:nvSpPr>
        <p:spPr bwMode="auto">
          <a:xfrm>
            <a:off x="2124075" y="4992688"/>
            <a:ext cx="3811588" cy="652462"/>
          </a:xfrm>
          <a:custGeom>
            <a:avLst/>
            <a:gdLst>
              <a:gd name="T0" fmla="*/ 0 w 1152"/>
              <a:gd name="T1" fmla="*/ 2147483647 h 144"/>
              <a:gd name="T2" fmla="*/ 2147483647 w 1152"/>
              <a:gd name="T3" fmla="*/ 2147483647 h 144"/>
              <a:gd name="T4" fmla="*/ 2147483647 w 115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144">
                <a:moveTo>
                  <a:pt x="0" y="144"/>
                </a:moveTo>
                <a:lnTo>
                  <a:pt x="1152" y="144"/>
                </a:lnTo>
                <a:lnTo>
                  <a:pt x="11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124075" y="2895600"/>
            <a:ext cx="33877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400">
                <a:latin typeface="Times New Roman" pitchFamily="18" charset="0"/>
              </a:rPr>
              <a:t>On/off     (MEL)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TW" sz="12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TW" sz="1800">
              <a:latin typeface="Arial" charset="0"/>
            </a:endParaRPr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5715000" y="4495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2124075" y="3810000"/>
            <a:ext cx="847725" cy="914400"/>
          </a:xfrm>
          <a:custGeom>
            <a:avLst/>
            <a:gdLst>
              <a:gd name="T0" fmla="*/ 0 w 576"/>
              <a:gd name="T1" fmla="*/ 2147483647 h 576"/>
              <a:gd name="T2" fmla="*/ 0 w 576"/>
              <a:gd name="T3" fmla="*/ 0 h 576"/>
              <a:gd name="T4" fmla="*/ 2147483647 w 576"/>
              <a:gd name="T5" fmla="*/ 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76">
                <a:moveTo>
                  <a:pt x="0" y="576"/>
                </a:moveTo>
                <a:lnTo>
                  <a:pt x="0" y="0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606800" y="3581400"/>
            <a:ext cx="211138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971800" y="3810000"/>
            <a:ext cx="635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07988" y="3706813"/>
            <a:ext cx="1758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400">
                <a:latin typeface="Times New Roman" pitchFamily="18" charset="0"/>
              </a:rPr>
              <a:t>Battery +</a:t>
            </a:r>
            <a:endParaRPr kumimoji="1" lang="en-US" altLang="zh-TW" sz="2400">
              <a:latin typeface="Arial" charset="0"/>
            </a:endParaRPr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4029075" y="3124200"/>
            <a:ext cx="2328863" cy="457200"/>
          </a:xfrm>
          <a:custGeom>
            <a:avLst/>
            <a:gdLst>
              <a:gd name="T0" fmla="*/ 0 w 1584"/>
              <a:gd name="T1" fmla="*/ 2147483647 h 288"/>
              <a:gd name="T2" fmla="*/ 2147483647 w 1584"/>
              <a:gd name="T3" fmla="*/ 2147483647 h 288"/>
              <a:gd name="T4" fmla="*/ 2147483647 w 1584"/>
              <a:gd name="T5" fmla="*/ 0 h 288"/>
              <a:gd name="T6" fmla="*/ 2147483647 w 1584"/>
              <a:gd name="T7" fmla="*/ 0 h 288"/>
              <a:gd name="T8" fmla="*/ 2147483647 w 1584"/>
              <a:gd name="T9" fmla="*/ 2147483647 h 288"/>
              <a:gd name="T10" fmla="*/ 2147483647 w 1584"/>
              <a:gd name="T11" fmla="*/ 2147483647 h 288"/>
              <a:gd name="T12" fmla="*/ 2147483647 w 1584"/>
              <a:gd name="T13" fmla="*/ 0 h 288"/>
              <a:gd name="T14" fmla="*/ 2147483647 w 1584"/>
              <a:gd name="T15" fmla="*/ 0 h 288"/>
              <a:gd name="T16" fmla="*/ 2147483647 w 1584"/>
              <a:gd name="T17" fmla="*/ 2147483647 h 288"/>
              <a:gd name="T18" fmla="*/ 2147483647 w 1584"/>
              <a:gd name="T19" fmla="*/ 2147483647 h 2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4" h="288">
                <a:moveTo>
                  <a:pt x="0" y="288"/>
                </a:moveTo>
                <a:lnTo>
                  <a:pt x="288" y="288"/>
                </a:lnTo>
                <a:lnTo>
                  <a:pt x="288" y="0"/>
                </a:lnTo>
                <a:lnTo>
                  <a:pt x="432" y="0"/>
                </a:lnTo>
                <a:lnTo>
                  <a:pt x="432" y="288"/>
                </a:lnTo>
                <a:lnTo>
                  <a:pt x="1008" y="288"/>
                </a:lnTo>
                <a:lnTo>
                  <a:pt x="1008" y="0"/>
                </a:lnTo>
                <a:lnTo>
                  <a:pt x="1152" y="0"/>
                </a:lnTo>
                <a:lnTo>
                  <a:pt x="1152" y="288"/>
                </a:lnTo>
                <a:lnTo>
                  <a:pt x="1584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570663" y="3581400"/>
            <a:ext cx="2116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400">
                <a:latin typeface="Times New Roman" pitchFamily="18" charset="0"/>
              </a:rPr>
              <a:t>DC Motor</a:t>
            </a:r>
            <a:endParaRPr kumimoji="1" lang="en-US" altLang="zh-TW" sz="2400">
              <a:latin typeface="Arial" charset="0"/>
            </a:endParaRPr>
          </a:p>
        </p:txBody>
      </p:sp>
      <p:pic>
        <p:nvPicPr>
          <p:cNvPr id="22545" name="Picture 17" descr="MCj043478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0544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MCj04347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014788"/>
            <a:ext cx="11541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500" smtClean="0"/>
              <a:t>Timing diagrams of pulse width modulation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Comparing two pulse modulated signals S1,S2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38FC53-DE80-43FD-BE0B-3C2EFCA163FE}" type="slidenum">
              <a:rPr lang="en-US" altLang="en-US" sz="1200">
                <a:solidFill>
                  <a:srgbClr val="898989"/>
                </a:solidFill>
              </a:rPr>
              <a:pPr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685800" y="2667000"/>
            <a:ext cx="7848600" cy="4797425"/>
            <a:chOff x="432" y="1680"/>
            <a:chExt cx="4944" cy="3022"/>
          </a:xfrm>
        </p:grpSpPr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1824" y="3024"/>
              <a:ext cx="1052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400">
                  <a:latin typeface="Times New Roman" pitchFamily="18" charset="0"/>
                </a:rPr>
                <a:t>Toff2</a:t>
              </a:r>
              <a:endParaRPr kumimoji="1" lang="en-US" altLang="zh-TW" sz="2400">
                <a:latin typeface="Arial" charset="0"/>
              </a:endParaRPr>
            </a:p>
          </p:txBody>
        </p:sp>
        <p:grpSp>
          <p:nvGrpSpPr>
            <p:cNvPr id="23560" name="Group 6"/>
            <p:cNvGrpSpPr>
              <a:grpSpLocks/>
            </p:cNvGrpSpPr>
            <p:nvPr/>
          </p:nvGrpSpPr>
          <p:grpSpPr bwMode="auto">
            <a:xfrm>
              <a:off x="432" y="1680"/>
              <a:ext cx="4944" cy="2448"/>
              <a:chOff x="3456" y="6498"/>
              <a:chExt cx="6768" cy="2101"/>
            </a:xfrm>
          </p:grpSpPr>
          <p:sp>
            <p:nvSpPr>
              <p:cNvPr id="23561" name="Freeform 7"/>
              <p:cNvSpPr>
                <a:spLocks/>
              </p:cNvSpPr>
              <p:nvPr/>
            </p:nvSpPr>
            <p:spPr bwMode="auto">
              <a:xfrm>
                <a:off x="3456" y="6929"/>
                <a:ext cx="5616" cy="576"/>
              </a:xfrm>
              <a:custGeom>
                <a:avLst/>
                <a:gdLst>
                  <a:gd name="T0" fmla="*/ 0 w 5616"/>
                  <a:gd name="T1" fmla="*/ 576 h 576"/>
                  <a:gd name="T2" fmla="*/ 864 w 5616"/>
                  <a:gd name="T3" fmla="*/ 576 h 576"/>
                  <a:gd name="T4" fmla="*/ 864 w 5616"/>
                  <a:gd name="T5" fmla="*/ 0 h 576"/>
                  <a:gd name="T6" fmla="*/ 1152 w 5616"/>
                  <a:gd name="T7" fmla="*/ 0 h 576"/>
                  <a:gd name="T8" fmla="*/ 1152 w 5616"/>
                  <a:gd name="T9" fmla="*/ 576 h 576"/>
                  <a:gd name="T10" fmla="*/ 2880 w 5616"/>
                  <a:gd name="T11" fmla="*/ 576 h 576"/>
                  <a:gd name="T12" fmla="*/ 2880 w 5616"/>
                  <a:gd name="T13" fmla="*/ 0 h 576"/>
                  <a:gd name="T14" fmla="*/ 3168 w 5616"/>
                  <a:gd name="T15" fmla="*/ 0 h 576"/>
                  <a:gd name="T16" fmla="*/ 3168 w 5616"/>
                  <a:gd name="T17" fmla="*/ 576 h 576"/>
                  <a:gd name="T18" fmla="*/ 4752 w 5616"/>
                  <a:gd name="T19" fmla="*/ 576 h 576"/>
                  <a:gd name="T20" fmla="*/ 4752 w 5616"/>
                  <a:gd name="T21" fmla="*/ 0 h 576"/>
                  <a:gd name="T22" fmla="*/ 5040 w 5616"/>
                  <a:gd name="T23" fmla="*/ 0 h 576"/>
                  <a:gd name="T24" fmla="*/ 5040 w 5616"/>
                  <a:gd name="T25" fmla="*/ 576 h 576"/>
                  <a:gd name="T26" fmla="*/ 5616 w 5616"/>
                  <a:gd name="T27" fmla="*/ 576 h 5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576">
                    <a:moveTo>
                      <a:pt x="0" y="576"/>
                    </a:moveTo>
                    <a:lnTo>
                      <a:pt x="864" y="576"/>
                    </a:lnTo>
                    <a:lnTo>
                      <a:pt x="864" y="0"/>
                    </a:lnTo>
                    <a:lnTo>
                      <a:pt x="1152" y="0"/>
                    </a:lnTo>
                    <a:lnTo>
                      <a:pt x="1152" y="576"/>
                    </a:lnTo>
                    <a:lnTo>
                      <a:pt x="2880" y="576"/>
                    </a:lnTo>
                    <a:lnTo>
                      <a:pt x="2880" y="0"/>
                    </a:lnTo>
                    <a:lnTo>
                      <a:pt x="3168" y="0"/>
                    </a:lnTo>
                    <a:lnTo>
                      <a:pt x="3168" y="576"/>
                    </a:lnTo>
                    <a:lnTo>
                      <a:pt x="4752" y="576"/>
                    </a:lnTo>
                    <a:lnTo>
                      <a:pt x="4752" y="0"/>
                    </a:lnTo>
                    <a:lnTo>
                      <a:pt x="5040" y="0"/>
                    </a:lnTo>
                    <a:lnTo>
                      <a:pt x="5040" y="576"/>
                    </a:lnTo>
                    <a:lnTo>
                      <a:pt x="5616" y="57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Freeform 8"/>
              <p:cNvSpPr>
                <a:spLocks/>
              </p:cNvSpPr>
              <p:nvPr/>
            </p:nvSpPr>
            <p:spPr bwMode="auto">
              <a:xfrm>
                <a:off x="3456" y="7793"/>
                <a:ext cx="5616" cy="432"/>
              </a:xfrm>
              <a:custGeom>
                <a:avLst/>
                <a:gdLst>
                  <a:gd name="T0" fmla="*/ 0 w 5616"/>
                  <a:gd name="T1" fmla="*/ 432 h 432"/>
                  <a:gd name="T2" fmla="*/ 864 w 5616"/>
                  <a:gd name="T3" fmla="*/ 432 h 432"/>
                  <a:gd name="T4" fmla="*/ 864 w 5616"/>
                  <a:gd name="T5" fmla="*/ 0 h 432"/>
                  <a:gd name="T6" fmla="*/ 1584 w 5616"/>
                  <a:gd name="T7" fmla="*/ 0 h 432"/>
                  <a:gd name="T8" fmla="*/ 1584 w 5616"/>
                  <a:gd name="T9" fmla="*/ 432 h 432"/>
                  <a:gd name="T10" fmla="*/ 2880 w 5616"/>
                  <a:gd name="T11" fmla="*/ 432 h 432"/>
                  <a:gd name="T12" fmla="*/ 2880 w 5616"/>
                  <a:gd name="T13" fmla="*/ 0 h 432"/>
                  <a:gd name="T14" fmla="*/ 3600 w 5616"/>
                  <a:gd name="T15" fmla="*/ 0 h 432"/>
                  <a:gd name="T16" fmla="*/ 3600 w 5616"/>
                  <a:gd name="T17" fmla="*/ 432 h 432"/>
                  <a:gd name="T18" fmla="*/ 4752 w 5616"/>
                  <a:gd name="T19" fmla="*/ 432 h 432"/>
                  <a:gd name="T20" fmla="*/ 4752 w 5616"/>
                  <a:gd name="T21" fmla="*/ 0 h 432"/>
                  <a:gd name="T22" fmla="*/ 5328 w 5616"/>
                  <a:gd name="T23" fmla="*/ 0 h 432"/>
                  <a:gd name="T24" fmla="*/ 5328 w 5616"/>
                  <a:gd name="T25" fmla="*/ 432 h 432"/>
                  <a:gd name="T26" fmla="*/ 5616 w 5616"/>
                  <a:gd name="T27" fmla="*/ 432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32">
                    <a:moveTo>
                      <a:pt x="0" y="432"/>
                    </a:moveTo>
                    <a:lnTo>
                      <a:pt x="864" y="432"/>
                    </a:lnTo>
                    <a:lnTo>
                      <a:pt x="864" y="0"/>
                    </a:lnTo>
                    <a:lnTo>
                      <a:pt x="1584" y="0"/>
                    </a:lnTo>
                    <a:lnTo>
                      <a:pt x="1584" y="432"/>
                    </a:lnTo>
                    <a:lnTo>
                      <a:pt x="2880" y="432"/>
                    </a:lnTo>
                    <a:lnTo>
                      <a:pt x="2880" y="0"/>
                    </a:lnTo>
                    <a:lnTo>
                      <a:pt x="3600" y="0"/>
                    </a:lnTo>
                    <a:lnTo>
                      <a:pt x="3600" y="432"/>
                    </a:lnTo>
                    <a:lnTo>
                      <a:pt x="4752" y="432"/>
                    </a:lnTo>
                    <a:lnTo>
                      <a:pt x="4752" y="0"/>
                    </a:lnTo>
                    <a:lnTo>
                      <a:pt x="5328" y="0"/>
                    </a:lnTo>
                    <a:lnTo>
                      <a:pt x="5328" y="432"/>
                    </a:lnTo>
                    <a:lnTo>
                      <a:pt x="5616" y="4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Line 9"/>
              <p:cNvSpPr>
                <a:spLocks noChangeShapeType="1"/>
              </p:cNvSpPr>
              <p:nvPr/>
            </p:nvSpPr>
            <p:spPr bwMode="auto">
              <a:xfrm>
                <a:off x="4320" y="6642"/>
                <a:ext cx="0" cy="15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Line 10"/>
              <p:cNvSpPr>
                <a:spLocks noChangeShapeType="1"/>
              </p:cNvSpPr>
              <p:nvPr/>
            </p:nvSpPr>
            <p:spPr bwMode="auto">
              <a:xfrm>
                <a:off x="6336" y="6642"/>
                <a:ext cx="0" cy="15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Line 11"/>
              <p:cNvSpPr>
                <a:spLocks noChangeShapeType="1"/>
              </p:cNvSpPr>
              <p:nvPr/>
            </p:nvSpPr>
            <p:spPr bwMode="auto">
              <a:xfrm>
                <a:off x="8208" y="6642"/>
                <a:ext cx="0" cy="15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12"/>
              <p:cNvSpPr>
                <a:spLocks noChangeShapeType="1"/>
              </p:cNvSpPr>
              <p:nvPr/>
            </p:nvSpPr>
            <p:spPr bwMode="auto">
              <a:xfrm>
                <a:off x="4320" y="6498"/>
                <a:ext cx="20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Text Box 13"/>
              <p:cNvSpPr txBox="1">
                <a:spLocks noChangeArrowheads="1"/>
              </p:cNvSpPr>
              <p:nvPr/>
            </p:nvSpPr>
            <p:spPr bwMode="auto">
              <a:xfrm>
                <a:off x="4752" y="6498"/>
                <a:ext cx="1728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T =Period 1ms</a:t>
                </a:r>
                <a:endParaRPr kumimoji="1" lang="en-US" altLang="zh-TW" sz="2400">
                  <a:latin typeface="Arial" charset="0"/>
                </a:endParaRPr>
              </a:p>
            </p:txBody>
          </p:sp>
          <p:sp>
            <p:nvSpPr>
              <p:cNvPr id="23568" name="Line 14"/>
              <p:cNvSpPr>
                <a:spLocks noChangeShapeType="1"/>
              </p:cNvSpPr>
              <p:nvPr/>
            </p:nvSpPr>
            <p:spPr bwMode="auto">
              <a:xfrm>
                <a:off x="4320" y="80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Line 15"/>
              <p:cNvSpPr>
                <a:spLocks noChangeShapeType="1"/>
              </p:cNvSpPr>
              <p:nvPr/>
            </p:nvSpPr>
            <p:spPr bwMode="auto">
              <a:xfrm>
                <a:off x="5040" y="7879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Text Box 16"/>
              <p:cNvSpPr txBox="1">
                <a:spLocks noChangeArrowheads="1"/>
              </p:cNvSpPr>
              <p:nvPr/>
            </p:nvSpPr>
            <p:spPr bwMode="auto">
              <a:xfrm>
                <a:off x="4464" y="8167"/>
                <a:ext cx="144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Ton2</a:t>
                </a:r>
                <a:endParaRPr kumimoji="1" lang="en-US" altLang="zh-TW" sz="2400">
                  <a:latin typeface="Arial" charset="0"/>
                </a:endParaRPr>
              </a:p>
            </p:txBody>
          </p:sp>
          <p:sp>
            <p:nvSpPr>
              <p:cNvPr id="23571" name="Text Box 17"/>
              <p:cNvSpPr txBox="1">
                <a:spLocks noChangeArrowheads="1"/>
              </p:cNvSpPr>
              <p:nvPr/>
            </p:nvSpPr>
            <p:spPr bwMode="auto">
              <a:xfrm>
                <a:off x="3456" y="7015"/>
                <a:ext cx="14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S1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en-US" altLang="zh-TW" sz="2400"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en-US" altLang="zh-TW" sz="2400"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S2</a:t>
                </a:r>
                <a:endParaRPr kumimoji="1" lang="en-US" altLang="zh-TW" sz="2400">
                  <a:latin typeface="Arial" charset="0"/>
                </a:endParaRPr>
              </a:p>
            </p:txBody>
          </p:sp>
          <p:sp>
            <p:nvSpPr>
              <p:cNvPr id="23572" name="Line 18"/>
              <p:cNvSpPr>
                <a:spLocks noChangeShapeType="1"/>
              </p:cNvSpPr>
              <p:nvPr/>
            </p:nvSpPr>
            <p:spPr bwMode="auto">
              <a:xfrm>
                <a:off x="4320" y="7303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Text Box 19"/>
              <p:cNvSpPr txBox="1">
                <a:spLocks noChangeArrowheads="1"/>
              </p:cNvSpPr>
              <p:nvPr/>
            </p:nvSpPr>
            <p:spPr bwMode="auto">
              <a:xfrm>
                <a:off x="4176" y="7447"/>
                <a:ext cx="100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Ton1</a:t>
                </a:r>
                <a:endParaRPr kumimoji="1" lang="en-US" altLang="zh-TW" sz="2400">
                  <a:latin typeface="Arial" charset="0"/>
                </a:endParaRPr>
              </a:p>
            </p:txBody>
          </p:sp>
          <p:sp>
            <p:nvSpPr>
              <p:cNvPr id="23574" name="Line 20"/>
              <p:cNvSpPr>
                <a:spLocks noChangeShapeType="1"/>
              </p:cNvSpPr>
              <p:nvPr/>
            </p:nvSpPr>
            <p:spPr bwMode="auto">
              <a:xfrm>
                <a:off x="4608" y="7159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Text Box 21"/>
              <p:cNvSpPr txBox="1">
                <a:spLocks noChangeArrowheads="1"/>
              </p:cNvSpPr>
              <p:nvPr/>
            </p:nvSpPr>
            <p:spPr bwMode="auto">
              <a:xfrm>
                <a:off x="5184" y="7159"/>
                <a:ext cx="14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Toff1</a:t>
                </a:r>
                <a:endParaRPr kumimoji="1" lang="en-US" altLang="zh-TW" sz="2400">
                  <a:latin typeface="Arial" charset="0"/>
                </a:endParaRPr>
              </a:p>
            </p:txBody>
          </p:sp>
          <p:sp>
            <p:nvSpPr>
              <p:cNvPr id="23576" name="Text Box 22"/>
              <p:cNvSpPr txBox="1">
                <a:spLocks noChangeArrowheads="1"/>
              </p:cNvSpPr>
              <p:nvPr/>
            </p:nvSpPr>
            <p:spPr bwMode="auto">
              <a:xfrm>
                <a:off x="8784" y="7066"/>
                <a:ext cx="14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TW" sz="2400">
                    <a:latin typeface="Times New Roman" pitchFamily="18" charset="0"/>
                  </a:rPr>
                  <a:t>time</a:t>
                </a:r>
                <a:endParaRPr kumimoji="1" lang="en-US" altLang="zh-TW" sz="24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P</a:t>
            </a:r>
            <a:br>
              <a:rPr lang="en-US" altLang="en-US" sz="2600" smtClean="0"/>
            </a:br>
            <a:r>
              <a:rPr lang="en-US" altLang="en-US" sz="2600" smtClean="0"/>
              <a:t>W</a:t>
            </a:r>
            <a:br>
              <a:rPr lang="en-US" altLang="en-US" sz="2600" smtClean="0"/>
            </a:br>
            <a:r>
              <a:rPr lang="en-US" altLang="en-US" sz="2600" smtClean="0"/>
              <a:t>M</a:t>
            </a:r>
            <a:br>
              <a:rPr lang="en-US" altLang="en-US" sz="2600" smtClean="0"/>
            </a:br>
            <a:endParaRPr lang="en-US" altLang="en-US" sz="2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991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966822-15F0-4A74-ACAB-7345FE61E03D}" type="slidenum">
              <a:rPr lang="en-US" altLang="en-US" sz="120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22263"/>
            <a:ext cx="6361112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Oval 5"/>
          <p:cNvSpPr>
            <a:spLocks noChangeArrowheads="1"/>
          </p:cNvSpPr>
          <p:nvPr/>
        </p:nvSpPr>
        <p:spPr bwMode="auto">
          <a:xfrm>
            <a:off x="1514475" y="2033588"/>
            <a:ext cx="1747838" cy="3143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4584" name="Oval 6"/>
          <p:cNvSpPr>
            <a:spLocks noChangeArrowheads="1"/>
          </p:cNvSpPr>
          <p:nvPr/>
        </p:nvSpPr>
        <p:spPr bwMode="auto">
          <a:xfrm>
            <a:off x="5595938" y="4572000"/>
            <a:ext cx="217487" cy="2006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439738" y="4900613"/>
            <a:ext cx="2057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Pin1=PWM5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Pin31=PWM2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1981200" y="685800"/>
            <a:ext cx="1128713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PWM5=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Right-motor</a:t>
            </a:r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6400800" y="5334000"/>
            <a:ext cx="1009650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PWM2=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Left-motor</a:t>
            </a:r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 flipH="1" flipV="1">
            <a:off x="2895600" y="1219200"/>
            <a:ext cx="3810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9" name="Line 11"/>
          <p:cNvSpPr>
            <a:spLocks noChangeShapeType="1"/>
          </p:cNvSpPr>
          <p:nvPr/>
        </p:nvSpPr>
        <p:spPr bwMode="auto">
          <a:xfrm>
            <a:off x="5745163" y="5199063"/>
            <a:ext cx="655637" cy="36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90" name="Picture 12" descr="MCj04347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0"/>
            <a:ext cx="11541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3" descr="MCj04347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916488"/>
            <a:ext cx="11541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Freeform 14"/>
          <p:cNvSpPr>
            <a:spLocks/>
          </p:cNvSpPr>
          <p:nvPr/>
        </p:nvSpPr>
        <p:spPr bwMode="auto">
          <a:xfrm>
            <a:off x="6075363" y="6034088"/>
            <a:ext cx="2212975" cy="422275"/>
          </a:xfrm>
          <a:custGeom>
            <a:avLst/>
            <a:gdLst>
              <a:gd name="T0" fmla="*/ 0 w 1720"/>
              <a:gd name="T1" fmla="*/ 2147483647 h 524"/>
              <a:gd name="T2" fmla="*/ 2147483647 w 1720"/>
              <a:gd name="T3" fmla="*/ 2147483647 h 524"/>
              <a:gd name="T4" fmla="*/ 2147483647 w 1720"/>
              <a:gd name="T5" fmla="*/ 2147483647 h 524"/>
              <a:gd name="T6" fmla="*/ 2147483647 w 1720"/>
              <a:gd name="T7" fmla="*/ 0 h 524"/>
              <a:gd name="T8" fmla="*/ 2147483647 w 1720"/>
              <a:gd name="T9" fmla="*/ 2147483647 h 524"/>
              <a:gd name="T10" fmla="*/ 2147483647 w 1720"/>
              <a:gd name="T11" fmla="*/ 2147483647 h 524"/>
              <a:gd name="T12" fmla="*/ 2147483647 w 1720"/>
              <a:gd name="T13" fmla="*/ 2147483647 h 524"/>
              <a:gd name="T14" fmla="*/ 2147483647 w 1720"/>
              <a:gd name="T15" fmla="*/ 2147483647 h 524"/>
              <a:gd name="T16" fmla="*/ 2147483647 w 1720"/>
              <a:gd name="T17" fmla="*/ 2147483647 h 524"/>
              <a:gd name="T18" fmla="*/ 2147483647 w 1720"/>
              <a:gd name="T19" fmla="*/ 2147483647 h 524"/>
              <a:gd name="T20" fmla="*/ 2147483647 w 1720"/>
              <a:gd name="T21" fmla="*/ 2147483647 h 524"/>
              <a:gd name="T22" fmla="*/ 2147483647 w 1720"/>
              <a:gd name="T23" fmla="*/ 2147483647 h 524"/>
              <a:gd name="T24" fmla="*/ 2147483647 w 1720"/>
              <a:gd name="T25" fmla="*/ 2147483647 h 524"/>
              <a:gd name="T26" fmla="*/ 2147483647 w 1720"/>
              <a:gd name="T27" fmla="*/ 2147483647 h 5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0" h="524">
                <a:moveTo>
                  <a:pt x="0" y="524"/>
                </a:moveTo>
                <a:lnTo>
                  <a:pt x="319" y="524"/>
                </a:lnTo>
                <a:lnTo>
                  <a:pt x="319" y="8"/>
                </a:lnTo>
                <a:lnTo>
                  <a:pt x="628" y="0"/>
                </a:lnTo>
                <a:lnTo>
                  <a:pt x="628" y="507"/>
                </a:lnTo>
                <a:lnTo>
                  <a:pt x="817" y="507"/>
                </a:lnTo>
                <a:lnTo>
                  <a:pt x="817" y="8"/>
                </a:lnTo>
                <a:lnTo>
                  <a:pt x="1067" y="8"/>
                </a:lnTo>
                <a:lnTo>
                  <a:pt x="1067" y="507"/>
                </a:lnTo>
                <a:lnTo>
                  <a:pt x="1281" y="507"/>
                </a:lnTo>
                <a:lnTo>
                  <a:pt x="1281" y="26"/>
                </a:lnTo>
                <a:lnTo>
                  <a:pt x="1488" y="34"/>
                </a:lnTo>
                <a:lnTo>
                  <a:pt x="1488" y="481"/>
                </a:lnTo>
                <a:lnTo>
                  <a:pt x="1720" y="49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3" name="Freeform 15"/>
          <p:cNvSpPr>
            <a:spLocks/>
          </p:cNvSpPr>
          <p:nvPr/>
        </p:nvSpPr>
        <p:spPr bwMode="auto">
          <a:xfrm>
            <a:off x="1571625" y="98425"/>
            <a:ext cx="1828800" cy="519113"/>
          </a:xfrm>
          <a:custGeom>
            <a:avLst/>
            <a:gdLst>
              <a:gd name="T0" fmla="*/ 0 w 1720"/>
              <a:gd name="T1" fmla="*/ 2147483647 h 524"/>
              <a:gd name="T2" fmla="*/ 2147483647 w 1720"/>
              <a:gd name="T3" fmla="*/ 2147483647 h 524"/>
              <a:gd name="T4" fmla="*/ 2147483647 w 1720"/>
              <a:gd name="T5" fmla="*/ 2147483647 h 524"/>
              <a:gd name="T6" fmla="*/ 2147483647 w 1720"/>
              <a:gd name="T7" fmla="*/ 0 h 524"/>
              <a:gd name="T8" fmla="*/ 2147483647 w 1720"/>
              <a:gd name="T9" fmla="*/ 2147483647 h 524"/>
              <a:gd name="T10" fmla="*/ 2147483647 w 1720"/>
              <a:gd name="T11" fmla="*/ 2147483647 h 524"/>
              <a:gd name="T12" fmla="*/ 2147483647 w 1720"/>
              <a:gd name="T13" fmla="*/ 2147483647 h 524"/>
              <a:gd name="T14" fmla="*/ 2147483647 w 1720"/>
              <a:gd name="T15" fmla="*/ 2147483647 h 524"/>
              <a:gd name="T16" fmla="*/ 2147483647 w 1720"/>
              <a:gd name="T17" fmla="*/ 2147483647 h 524"/>
              <a:gd name="T18" fmla="*/ 2147483647 w 1720"/>
              <a:gd name="T19" fmla="*/ 2147483647 h 524"/>
              <a:gd name="T20" fmla="*/ 2147483647 w 1720"/>
              <a:gd name="T21" fmla="*/ 2147483647 h 524"/>
              <a:gd name="T22" fmla="*/ 2147483647 w 1720"/>
              <a:gd name="T23" fmla="*/ 2147483647 h 524"/>
              <a:gd name="T24" fmla="*/ 2147483647 w 1720"/>
              <a:gd name="T25" fmla="*/ 2147483647 h 524"/>
              <a:gd name="T26" fmla="*/ 2147483647 w 1720"/>
              <a:gd name="T27" fmla="*/ 2147483647 h 5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0" h="524">
                <a:moveTo>
                  <a:pt x="0" y="524"/>
                </a:moveTo>
                <a:lnTo>
                  <a:pt x="319" y="524"/>
                </a:lnTo>
                <a:lnTo>
                  <a:pt x="319" y="8"/>
                </a:lnTo>
                <a:lnTo>
                  <a:pt x="628" y="0"/>
                </a:lnTo>
                <a:lnTo>
                  <a:pt x="628" y="507"/>
                </a:lnTo>
                <a:lnTo>
                  <a:pt x="817" y="507"/>
                </a:lnTo>
                <a:lnTo>
                  <a:pt x="817" y="8"/>
                </a:lnTo>
                <a:lnTo>
                  <a:pt x="1067" y="8"/>
                </a:lnTo>
                <a:lnTo>
                  <a:pt x="1067" y="507"/>
                </a:lnTo>
                <a:lnTo>
                  <a:pt x="1281" y="507"/>
                </a:lnTo>
                <a:lnTo>
                  <a:pt x="1281" y="26"/>
                </a:lnTo>
                <a:lnTo>
                  <a:pt x="1488" y="34"/>
                </a:lnTo>
                <a:lnTo>
                  <a:pt x="1488" y="481"/>
                </a:lnTo>
                <a:lnTo>
                  <a:pt x="1720" y="49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94" name="Picture 17" descr="MCj03968460000[1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27050"/>
            <a:ext cx="18145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7440613" y="1263650"/>
            <a:ext cx="728662" cy="7302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PWM-YOU-TUBE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In ARMdemo06.c</a:t>
            </a:r>
            <a:br>
              <a:rPr lang="en-US" altLang="en-US" sz="3200" smtClean="0"/>
            </a:br>
            <a:r>
              <a:rPr lang="en-US" altLang="en-US" sz="3200" smtClean="0"/>
              <a:t>Setting up the PWM system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49263" y="1314450"/>
            <a:ext cx="8229600" cy="4525963"/>
          </a:xfrm>
        </p:spPr>
        <p:txBody>
          <a:bodyPr/>
          <a:lstStyle/>
          <a:p>
            <a:r>
              <a:rPr lang="en-US" altLang="en-US" sz="2000" b="1" smtClean="0"/>
              <a:t> Define PWM frequency constant</a:t>
            </a:r>
          </a:p>
          <a:p>
            <a:pPr lvl="1"/>
            <a:r>
              <a:rPr lang="en-US" altLang="en-US" sz="2000" b="1" smtClean="0"/>
              <a:t>17) #define PWM_FREQ  276</a:t>
            </a:r>
            <a:r>
              <a:rPr lang="en-US" altLang="zh-TW" sz="2000" b="1" smtClean="0"/>
              <a:t>480</a:t>
            </a:r>
            <a:r>
              <a:rPr lang="en-US" altLang="en-US" sz="2000" b="1" smtClean="0"/>
              <a:t>  //set PWM frequency to 50 Hz</a:t>
            </a:r>
            <a:r>
              <a:rPr lang="en-US" altLang="zh-TW" sz="2000" b="1" smtClean="0"/>
              <a:t>, since timer is 13824KHz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Set up PWM pins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smtClean="0"/>
              <a:t>97) PINSEL1 |= 0x00000400;  // set p0.21 to PWM5-right motor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smtClean="0"/>
              <a:t> 98) PINSEL0 |= 0x00008000;  // set p0.7 to PWM2-left motor</a:t>
            </a:r>
          </a:p>
          <a:p>
            <a:pPr eaLnBrk="1" hangingPunct="1"/>
            <a:r>
              <a:rPr lang="en-US" altLang="en-US" sz="2000" b="1" smtClean="0"/>
              <a:t>Enable PWM</a:t>
            </a:r>
          </a:p>
          <a:p>
            <a:pPr lvl="1" eaLnBrk="1" hangingPunct="1"/>
            <a:r>
              <a:rPr lang="en-US" altLang="en-US" sz="2000" b="1" smtClean="0"/>
              <a:t>Setup 122) PWMPCR=0x0000 2000; // enable pwm5;(bit 13 is set to 1)</a:t>
            </a:r>
          </a:p>
          <a:p>
            <a:pPr lvl="1" eaLnBrk="1" hangingPunct="1"/>
            <a:r>
              <a:rPr lang="en-US" altLang="en-US" sz="2000" b="1" smtClean="0"/>
              <a:t>123) PWMPCR|=0x0000 0400;// enable pwm2 ;(bit 10 is set to 1)</a:t>
            </a:r>
          </a:p>
          <a:p>
            <a:pPr eaLnBrk="1" hangingPunct="1"/>
            <a:r>
              <a:rPr lang="en-US" altLang="en-US" sz="2000" b="1" smtClean="0"/>
              <a:t>Setting match registers for PWM timer</a:t>
            </a:r>
          </a:p>
          <a:p>
            <a:pPr lvl="1" eaLnBrk="1" hangingPunct="1"/>
            <a:r>
              <a:rPr lang="en-US" altLang="en-US" sz="2000" b="1" smtClean="0"/>
              <a:t>124) PWMMCR=0x0000 0002; (BIT 1 IS SET TO 1) //PWM match contr.reg.</a:t>
            </a:r>
          </a:p>
          <a:p>
            <a:pPr eaLnBrk="1" hangingPunct="1"/>
            <a:r>
              <a:rPr lang="en-US" altLang="en-US" sz="2000" b="1" smtClean="0"/>
              <a:t>Setup PWM frequency using PWM_FREQ defined earlier</a:t>
            </a:r>
          </a:p>
          <a:p>
            <a:pPr lvl="1" eaLnBrk="1" hangingPunct="1"/>
            <a:r>
              <a:rPr lang="en-US" altLang="en-US" sz="2000" b="1" smtClean="0"/>
              <a:t>125) PWMMR0 = PWM_FREQ; //set PWM frequency to 50 Hz</a:t>
            </a:r>
          </a:p>
          <a:p>
            <a:pPr eaLnBrk="1" hangingPunct="1"/>
            <a:endParaRPr lang="en-US" altLang="en-US" smtClean="0"/>
          </a:p>
          <a:p>
            <a:pPr eaLnBrk="1" hangingPunct="1">
              <a:lnSpc>
                <a:spcPct val="80000"/>
              </a:lnSpc>
            </a:pPr>
            <a:endParaRPr lang="en-US" altLang="en-US" b="1" smtClean="0"/>
          </a:p>
          <a:p>
            <a:endParaRPr lang="en-US" altLang="zh-TW" smtClean="0"/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315900-52C2-49B4-9ED6-DC48BD8FE2A7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In ARMdemo06.c</a:t>
            </a:r>
            <a:br>
              <a:rPr lang="en-US" altLang="en-US" sz="4000" smtClean="0"/>
            </a:br>
            <a:r>
              <a:rPr lang="en-US" altLang="en-US" sz="4000" smtClean="0"/>
              <a:t>Use of PWM modules after setting up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Define motors full speeds for left/right motors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127) //set robot to full 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128) leftPWM=PWM_FREQ;//set a value you prefer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129) rightPWM=PWM_FREQ; //a value you prefer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Ask the left /right motors to run at full 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130) PWMMR2 = leftPWM;// left motor PWM to full speed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smtClean="0"/>
              <a:t>// PWMMR2 = leftPWM/2 ; //will run at half speed, etc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131) PWMMR5 = rightPWM;//right motor PWM to full speed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smtClean="0"/>
              <a:t>// PWMMR5 = leftPWM/2 ; //will run at half speed, etc</a:t>
            </a:r>
            <a:endParaRPr lang="en-US" alt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Enable PWM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132) PWMLER = 0x25; //enable match 0,2,5 latch to effective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133) PWMTCR=0x09;</a:t>
            </a:r>
          </a:p>
          <a:p>
            <a:endParaRPr lang="en-US" altLang="en-US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F1CFBF-8A71-4A42-9B31-6004BE05DAA6}" type="slidenum">
              <a:rPr lang="en-US" altLang="en-US" sz="1200">
                <a:solidFill>
                  <a:srgbClr val="898989"/>
                </a:solidFill>
              </a:rPr>
              <a:pPr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18100" cy="1143000"/>
          </a:xfrm>
        </p:spPr>
        <p:txBody>
          <a:bodyPr/>
          <a:lstStyle/>
          <a:p>
            <a:pPr eaLnBrk="1" hangingPunct="1"/>
            <a:r>
              <a:rPr lang="en-US" altLang="zh-TW" sz="2200" smtClean="0"/>
              <a:t>Code for Pulse Width Modulation PWM</a:t>
            </a:r>
            <a:br>
              <a:rPr lang="en-US" altLang="zh-TW" sz="2200" smtClean="0"/>
            </a:br>
            <a:r>
              <a:rPr lang="en-US" altLang="zh-TW" sz="2200" smtClean="0"/>
              <a:t>ARM06demo.c (with line numbers) </a:t>
            </a:r>
            <a:br>
              <a:rPr lang="en-US" altLang="zh-TW" sz="2200" smtClean="0"/>
            </a:br>
            <a:endParaRPr lang="en-US" altLang="en-US" sz="2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159750" cy="5049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17) #define </a:t>
            </a:r>
            <a:r>
              <a:rPr lang="en-US" altLang="en-US" sz="1800" smtClean="0">
                <a:solidFill>
                  <a:srgbClr val="FF0000"/>
                </a:solidFill>
              </a:rPr>
              <a:t>PWM_FREQ 276</a:t>
            </a:r>
            <a:r>
              <a:rPr lang="en-US" altLang="zh-TW" sz="1800" smtClean="0">
                <a:solidFill>
                  <a:srgbClr val="FF0000"/>
                </a:solidFill>
              </a:rPr>
              <a:t>480</a:t>
            </a:r>
            <a:r>
              <a:rPr lang="en-US" altLang="en-US" sz="1800" smtClean="0"/>
              <a:t>  //set PWM frequency to 50 Hz</a:t>
            </a:r>
            <a:r>
              <a:rPr lang="en-US" altLang="zh-TW" sz="1800" smtClean="0"/>
              <a:t>, since timer is 13824KHz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//FREQ_of_PWM=13824000/276480=50 </a:t>
            </a: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85) int main(void)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…..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89)long leftPWM,rightPWM;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.....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// Initialize IO pin for PWM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 97) PINSEL1 |= 0x00000400;  // set p0.21 to PWM5-right motor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 98) PINSEL0 |= 0x00008000;  // set p0.7 to PWM2-left motor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.....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1"/>
                </a:solidFill>
              </a:rPr>
              <a:t> 122) PWMPCR=0x2000;  // enable pwm5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1"/>
                </a:solidFill>
              </a:rPr>
              <a:t> 123) PWMPCR|=0x0400;// enable pwm2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1"/>
                </a:solidFill>
              </a:rPr>
              <a:t> 124) PWMMCR=0x0002;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1"/>
                </a:solidFill>
              </a:rPr>
              <a:t> 125) PWMMR0 = PWM_FREQ;  //set PWM frequency to 50 Hz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C26DC3-02C8-40DC-AF8B-8205F4B0A0C7}" type="slidenum">
              <a:rPr lang="en-US" altLang="en-US" sz="1200">
                <a:solidFill>
                  <a:srgbClr val="898989"/>
                </a:solidFill>
              </a:rPr>
              <a:pPr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914900"/>
            <a:ext cx="4038600" cy="1181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6454775" y="5459413"/>
            <a:ext cx="1992313" cy="3000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 flipH="1" flipV="1">
            <a:off x="7327900" y="4462463"/>
            <a:ext cx="1557338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4903788" y="4586288"/>
            <a:ext cx="2162175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PINSEL0 =0xE002 C000</a:t>
            </a:r>
          </a:p>
        </p:txBody>
      </p:sp>
      <p:pic>
        <p:nvPicPr>
          <p:cNvPr id="2765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540000"/>
            <a:ext cx="4664075" cy="1150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5521325" y="2200275"/>
            <a:ext cx="2112963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PINSEL1=0xE002 C004</a:t>
            </a:r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 flipH="1">
            <a:off x="7573963" y="3698875"/>
            <a:ext cx="450850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1" name="Oval 17"/>
          <p:cNvSpPr>
            <a:spLocks noChangeArrowheads="1"/>
          </p:cNvSpPr>
          <p:nvPr/>
        </p:nvSpPr>
        <p:spPr bwMode="auto">
          <a:xfrm>
            <a:off x="6181725" y="2852738"/>
            <a:ext cx="2457450" cy="3000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658813" y="6392863"/>
            <a:ext cx="5967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See http://www.nxp.com/acrobat_download/usermanuals/UM10120_1.pdf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7663" name="Text Box 19"/>
          <p:cNvSpPr txBox="1">
            <a:spLocks noChangeArrowheads="1"/>
          </p:cNvSpPr>
          <p:nvPr/>
        </p:nvSpPr>
        <p:spPr bwMode="auto">
          <a:xfrm>
            <a:off x="5695950" y="409575"/>
            <a:ext cx="3448050" cy="1174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PCLK</a:t>
            </a:r>
            <a:r>
              <a:rPr lang="en-US" altLang="zh-TW" sz="1400" b="1">
                <a:latin typeface="Arial" charset="0"/>
              </a:rPr>
              <a:t> =</a:t>
            </a:r>
            <a:r>
              <a:rPr lang="en-US" altLang="en-US" sz="1400" b="1">
                <a:latin typeface="Arial" charset="0"/>
              </a:rPr>
              <a:t>13.824</a:t>
            </a:r>
            <a:r>
              <a:rPr lang="en-US" altLang="zh-TW" sz="1400" b="1">
                <a:latin typeface="Arial" charset="0"/>
              </a:rPr>
              <a:t>MHz (see previous slide)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" charset="0"/>
              </a:rPr>
              <a:t>The formula: will set </a:t>
            </a:r>
            <a:r>
              <a:rPr lang="en-US" altLang="en-US" sz="1400">
                <a:latin typeface="Arial" charset="0"/>
              </a:rPr>
              <a:t>PWM frequency =</a:t>
            </a:r>
            <a:endParaRPr lang="en-US" altLang="zh-TW" sz="1400" b="1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" charset="0"/>
              </a:rPr>
              <a:t>PCLK/PWM_FREQ=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13.824</a:t>
            </a:r>
            <a:r>
              <a:rPr lang="en-US" altLang="zh-TW" sz="1400" b="1">
                <a:latin typeface="Arial" charset="0"/>
              </a:rPr>
              <a:t>MHz/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276</a:t>
            </a:r>
            <a:r>
              <a:rPr lang="en-US" altLang="zh-TW" sz="1400">
                <a:solidFill>
                  <a:srgbClr val="FF0000"/>
                </a:solidFill>
                <a:latin typeface="Arial" charset="0"/>
              </a:rPr>
              <a:t>480=50Hz</a:t>
            </a:r>
            <a:endParaRPr lang="en-US" altLang="en-US" sz="1400" b="1" u="sng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 flipH="1">
            <a:off x="4075113" y="793750"/>
            <a:ext cx="1700212" cy="793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Code for Pulse Width Modulation PWM</a:t>
            </a:r>
            <a:br>
              <a:rPr lang="en-US" altLang="zh-TW" sz="3400" smtClean="0"/>
            </a:br>
            <a:r>
              <a:rPr lang="en-US" altLang="zh-TW" sz="3400" smtClean="0"/>
              <a:t>ARM06demo.c (refer to line numbers) </a:t>
            </a:r>
            <a:br>
              <a:rPr lang="en-US" altLang="zh-TW" sz="3400" smtClean="0"/>
            </a:br>
            <a:endParaRPr lang="en-US" altLang="en-US" sz="3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159750" cy="504983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17) #define </a:t>
            </a:r>
            <a:r>
              <a:rPr lang="en-US" altLang="en-US" sz="2000" smtClean="0">
                <a:solidFill>
                  <a:srgbClr val="FF0000"/>
                </a:solidFill>
              </a:rPr>
              <a:t>PWM_FREQ 276</a:t>
            </a:r>
            <a:r>
              <a:rPr lang="en-US" altLang="zh-TW" sz="2000" smtClean="0">
                <a:solidFill>
                  <a:srgbClr val="FF0000"/>
                </a:solidFill>
              </a:rPr>
              <a:t>480</a:t>
            </a:r>
            <a:r>
              <a:rPr lang="en-US" altLang="en-US" sz="2000" smtClean="0"/>
              <a:t>  //set PWM frequency to 50 Hz</a:t>
            </a:r>
            <a:r>
              <a:rPr lang="en-US" altLang="zh-TW" sz="2000" smtClean="0"/>
              <a:t>,  </a:t>
            </a:r>
          </a:p>
          <a:p>
            <a:pPr eaLnBrk="1" hangingPunct="1"/>
            <a:r>
              <a:rPr lang="en-US" altLang="zh-TW" sz="2000" smtClean="0"/>
              <a:t>……</a:t>
            </a:r>
          </a:p>
          <a:p>
            <a:pPr eaLnBrk="1" hangingPunct="1"/>
            <a:r>
              <a:rPr lang="en-US" altLang="en-US" sz="2000" smtClean="0"/>
              <a:t>122) PWMPCR=0x0000 2000; // enable pwm5;(bit 13 is set to 1)</a:t>
            </a:r>
          </a:p>
          <a:p>
            <a:pPr eaLnBrk="1" hangingPunct="1"/>
            <a:r>
              <a:rPr lang="en-US" altLang="en-US" sz="2000" smtClean="0"/>
              <a:t>123) PWMPCR|=0x0000 0400;// enable pwm2 ;(bit 10 is set to 1)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124) PWMMCR=0x0000 0002;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125) PWMMR0 = PWM_FREQ; //set PWM frequency to 50 Hz</a:t>
            </a: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1864CC-1E99-4D1D-BDCF-78EC2353D32B}" type="slidenum">
              <a:rPr lang="en-US" altLang="en-US" sz="1200">
                <a:solidFill>
                  <a:srgbClr val="898989"/>
                </a:solidFill>
              </a:rPr>
              <a:pPr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013"/>
            <a:ext cx="91440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925"/>
            <a:ext cx="91440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Oval 16"/>
          <p:cNvSpPr>
            <a:spLocks noChangeArrowheads="1"/>
          </p:cNvSpPr>
          <p:nvPr/>
        </p:nvSpPr>
        <p:spPr bwMode="auto">
          <a:xfrm>
            <a:off x="0" y="5499100"/>
            <a:ext cx="2224088" cy="8334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pic>
        <p:nvPicPr>
          <p:cNvPr id="2868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475"/>
            <a:ext cx="9144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2" name="Oval 19"/>
          <p:cNvSpPr>
            <a:spLocks noChangeArrowheads="1"/>
          </p:cNvSpPr>
          <p:nvPr/>
        </p:nvSpPr>
        <p:spPr bwMode="auto">
          <a:xfrm>
            <a:off x="0" y="4803775"/>
            <a:ext cx="2019300" cy="5873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 flipH="1">
            <a:off x="1570038" y="3030538"/>
            <a:ext cx="2387600" cy="26463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4" name="Line 20"/>
          <p:cNvSpPr>
            <a:spLocks noChangeShapeType="1"/>
          </p:cNvSpPr>
          <p:nvPr/>
        </p:nvSpPr>
        <p:spPr bwMode="auto">
          <a:xfrm flipH="1">
            <a:off x="1597025" y="2633663"/>
            <a:ext cx="2155825" cy="24971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628650" y="6535738"/>
            <a:ext cx="6002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Chapter 15 of </a:t>
            </a:r>
            <a:r>
              <a:rPr lang="en-US" altLang="en-US" sz="1400">
                <a:latin typeface="Arial" charset="0"/>
                <a:hlinkClick r:id="rId5"/>
              </a:rPr>
              <a:t>http://www.nxp.com/documents/user_manual/UM10120.pdf</a:t>
            </a:r>
            <a:endParaRPr lang="en-US" altLang="en-US" sz="14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Code for Pulse Width Modulation PWM</a:t>
            </a:r>
            <a:br>
              <a:rPr lang="en-US" altLang="zh-TW" sz="3400" smtClean="0"/>
            </a:br>
            <a:r>
              <a:rPr lang="en-US" altLang="zh-TW" sz="3400" smtClean="0"/>
              <a:t>ARM06demo.c (refer to line numbers) </a:t>
            </a:r>
            <a:br>
              <a:rPr lang="en-US" altLang="zh-TW" sz="3400" smtClean="0"/>
            </a:br>
            <a:endParaRPr lang="en-US" altLang="en-US" sz="3400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11175" y="1190625"/>
            <a:ext cx="8159750" cy="504983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17) #define </a:t>
            </a:r>
            <a:r>
              <a:rPr lang="en-US" altLang="en-US" sz="2000" smtClean="0">
                <a:solidFill>
                  <a:srgbClr val="FF0000"/>
                </a:solidFill>
              </a:rPr>
              <a:t>PWM_FREQ 276</a:t>
            </a:r>
            <a:r>
              <a:rPr lang="en-US" altLang="zh-TW" sz="2000" smtClean="0">
                <a:solidFill>
                  <a:srgbClr val="FF0000"/>
                </a:solidFill>
              </a:rPr>
              <a:t>480</a:t>
            </a:r>
            <a:r>
              <a:rPr lang="en-US" altLang="en-US" sz="2000" smtClean="0"/>
              <a:t>  //set PWM frequency to 50 Hz</a:t>
            </a:r>
            <a:r>
              <a:rPr lang="en-US" altLang="zh-TW" sz="2000" smtClean="0"/>
              <a:t>,  </a:t>
            </a:r>
          </a:p>
          <a:p>
            <a:pPr eaLnBrk="1" hangingPunct="1"/>
            <a:r>
              <a:rPr lang="en-US" altLang="zh-TW" sz="2000" smtClean="0">
                <a:solidFill>
                  <a:schemeClr val="accent1"/>
                </a:solidFill>
              </a:rPr>
              <a:t>……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122) PWMPCR=0x0000 2000; // enable pwm5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123) PWMPCR|=0x0000 0400;// enable pwm2</a:t>
            </a:r>
          </a:p>
          <a:p>
            <a:pPr eaLnBrk="1" hangingPunct="1"/>
            <a:r>
              <a:rPr lang="en-US" altLang="en-US" sz="2000" smtClean="0"/>
              <a:t>124) PWMMCR=0x0000 0002; (BIT 1 IS SET TO 1) //PWM match contr.reg.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125) PWMMR0 = PWM_FREQ; //set PWM frequency to 50 Hz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73B8BC-9971-4EE4-8691-07C31ED60CFF}" type="slidenum">
              <a:rPr lang="en-US" altLang="en-US" sz="1200">
                <a:solidFill>
                  <a:srgbClr val="898989"/>
                </a:solidFill>
              </a:rPr>
              <a:pPr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9813"/>
            <a:ext cx="8689975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Oval 13"/>
          <p:cNvSpPr>
            <a:spLocks noChangeArrowheads="1"/>
          </p:cNvSpPr>
          <p:nvPr/>
        </p:nvSpPr>
        <p:spPr bwMode="auto">
          <a:xfrm>
            <a:off x="0" y="6226175"/>
            <a:ext cx="1919288" cy="631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 flipH="1">
            <a:off x="1371600" y="3001963"/>
            <a:ext cx="2873375" cy="324961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Code for Pulse Width Modulation PWM</a:t>
            </a:r>
            <a:br>
              <a:rPr lang="en-US" altLang="zh-TW" sz="3400" smtClean="0"/>
            </a:br>
            <a:r>
              <a:rPr lang="en-US" altLang="zh-TW" sz="3400" smtClean="0"/>
              <a:t>ARM06demo.c (refer to line numbers) </a:t>
            </a:r>
            <a:br>
              <a:rPr lang="en-US" altLang="zh-TW" sz="3400" smtClean="0"/>
            </a:br>
            <a:endParaRPr lang="en-US" altLang="en-US" sz="3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1175" y="1190625"/>
            <a:ext cx="8159750" cy="504983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17) #define </a:t>
            </a:r>
            <a:r>
              <a:rPr lang="en-US" altLang="en-US" sz="2000" smtClean="0">
                <a:solidFill>
                  <a:srgbClr val="FF0000"/>
                </a:solidFill>
              </a:rPr>
              <a:t>PWM_FREQ 276</a:t>
            </a:r>
            <a:r>
              <a:rPr lang="en-US" altLang="zh-TW" sz="2000" smtClean="0">
                <a:solidFill>
                  <a:srgbClr val="FF0000"/>
                </a:solidFill>
              </a:rPr>
              <a:t>480</a:t>
            </a:r>
            <a:r>
              <a:rPr lang="en-US" altLang="en-US" sz="2000" smtClean="0"/>
              <a:t>  //set PWM frequency to 50 Hz</a:t>
            </a:r>
            <a:r>
              <a:rPr lang="en-US" altLang="zh-TW" sz="2000" smtClean="0"/>
              <a:t>,  </a:t>
            </a:r>
          </a:p>
          <a:p>
            <a:pPr eaLnBrk="1" hangingPunct="1"/>
            <a:r>
              <a:rPr lang="en-US" altLang="zh-TW" sz="2000" smtClean="0">
                <a:solidFill>
                  <a:schemeClr val="accent1"/>
                </a:solidFill>
              </a:rPr>
              <a:t>……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122) PWMPCR=0x0000 2000; // enable pwm5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123) PWMPCR|=0x0000 0400;// enable pwm2</a:t>
            </a:r>
          </a:p>
          <a:p>
            <a:pPr eaLnBrk="1" hangingPunct="1"/>
            <a:r>
              <a:rPr lang="en-US" altLang="en-US" sz="2000" smtClean="0">
                <a:solidFill>
                  <a:schemeClr val="accent1"/>
                </a:solidFill>
              </a:rPr>
              <a:t>124) PWMMCR=0x0000 0002;</a:t>
            </a:r>
          </a:p>
          <a:p>
            <a:pPr eaLnBrk="1" hangingPunct="1"/>
            <a:r>
              <a:rPr lang="en-US" altLang="en-US" sz="2000" smtClean="0"/>
              <a:t>125) PWMMR0 = PWM_FREQ; //set PWM frequency to 50 Hz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mtClean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860083-CF4C-4B04-B83B-3889851F7C0B}" type="slidenum">
              <a:rPr lang="en-US" altLang="en-US" sz="1200">
                <a:solidFill>
                  <a:srgbClr val="898989"/>
                </a:solidFill>
              </a:rPr>
              <a:pPr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52863"/>
            <a:ext cx="90582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938338" y="3370263"/>
            <a:ext cx="26987" cy="519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495300" y="56372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0" y="5470525"/>
            <a:ext cx="3448050" cy="1174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charset="0"/>
              </a:rPr>
              <a:t>PCLK</a:t>
            </a:r>
            <a:r>
              <a:rPr lang="en-US" altLang="zh-TW" sz="1400" b="1">
                <a:latin typeface="Arial" charset="0"/>
              </a:rPr>
              <a:t> =</a:t>
            </a:r>
            <a:r>
              <a:rPr lang="en-US" altLang="en-US" sz="1400" b="1">
                <a:latin typeface="Arial" charset="0"/>
              </a:rPr>
              <a:t>13.824</a:t>
            </a:r>
            <a:r>
              <a:rPr lang="en-US" altLang="zh-TW" sz="1400" b="1">
                <a:latin typeface="Arial" charset="0"/>
              </a:rPr>
              <a:t>MHz (see previous slide)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" charset="0"/>
              </a:rPr>
              <a:t>The formula: will set </a:t>
            </a:r>
            <a:r>
              <a:rPr lang="en-US" altLang="en-US" sz="1400">
                <a:latin typeface="Arial" charset="0"/>
              </a:rPr>
              <a:t>PWM frequency =</a:t>
            </a:r>
            <a:endParaRPr lang="en-US" altLang="zh-TW" sz="1400" b="1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" charset="0"/>
              </a:rPr>
              <a:t>PCLK/PWM_FREQ=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13.824</a:t>
            </a:r>
            <a:r>
              <a:rPr lang="en-US" altLang="zh-TW" sz="1400" b="1">
                <a:latin typeface="Arial" charset="0"/>
              </a:rPr>
              <a:t>MHz/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276</a:t>
            </a:r>
            <a:r>
              <a:rPr lang="en-US" altLang="zh-TW" sz="1400">
                <a:solidFill>
                  <a:srgbClr val="FF0000"/>
                </a:solidFill>
                <a:latin typeface="Arial" charset="0"/>
              </a:rPr>
              <a:t>480=50Hz</a:t>
            </a:r>
            <a:endParaRPr lang="en-US" altLang="en-US" sz="1400" b="1" u="sng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3330575" y="1501775"/>
            <a:ext cx="614363" cy="44878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Code for Pulse Width Modulation PWM </a:t>
            </a:r>
            <a:br>
              <a:rPr lang="en-US" altLang="zh-TW" sz="3400" smtClean="0"/>
            </a:br>
            <a:endParaRPr lang="en-US" altLang="en-US" sz="3400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8788" y="1600200"/>
            <a:ext cx="822801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17) #define </a:t>
            </a:r>
            <a:r>
              <a:rPr lang="en-US" altLang="en-US" sz="2000" smtClean="0">
                <a:solidFill>
                  <a:srgbClr val="FF0000"/>
                </a:solidFill>
              </a:rPr>
              <a:t>PWM_FREQ 276</a:t>
            </a:r>
            <a:r>
              <a:rPr lang="en-US" altLang="zh-TW" sz="2000" smtClean="0">
                <a:solidFill>
                  <a:srgbClr val="FF0000"/>
                </a:solidFill>
              </a:rPr>
              <a:t>480</a:t>
            </a:r>
            <a:r>
              <a:rPr lang="en-US" altLang="en-US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127) //set robot to full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128) leftPWM=PWM_FREQ;//set a value you prefer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129) rightPWM=PWM_FREQ; //a value you prefer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130) PWMMR2 = leftPWM;// left motor PWM width to full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131) PWMMR5 = rightPWM;//right motor PWM width to full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132) PWMLER = 0x25; //enable match 0,2,5 latch to effective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FF0000"/>
                </a:solidFill>
              </a:rPr>
              <a:t> 133) PWMTCR=0x09;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smtClean="0">
              <a:solidFill>
                <a:srgbClr val="FF0000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8E2B97-86E5-4339-BDCA-43823224636F}" type="slidenum">
              <a:rPr lang="en-US" altLang="en-US" sz="1200">
                <a:solidFill>
                  <a:srgbClr val="898989"/>
                </a:solidFill>
              </a:rPr>
              <a:pPr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50" name="Picture 8" descr="MCj043152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7767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MCj043152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7910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698500" y="5273675"/>
            <a:ext cx="11049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leftPWM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7546975" y="5343525"/>
            <a:ext cx="1270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rightPWM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1801813" y="5540375"/>
            <a:ext cx="1514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H="1" flipV="1">
            <a:off x="6727825" y="5540375"/>
            <a:ext cx="819150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6" name="Line 17"/>
          <p:cNvSpPr>
            <a:spLocks noChangeShapeType="1"/>
          </p:cNvSpPr>
          <p:nvPr/>
        </p:nvSpPr>
        <p:spPr bwMode="auto">
          <a:xfrm flipH="1">
            <a:off x="1323975" y="3779838"/>
            <a:ext cx="246063" cy="143351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7" name="Line 18"/>
          <p:cNvSpPr>
            <a:spLocks noChangeShapeType="1"/>
          </p:cNvSpPr>
          <p:nvPr/>
        </p:nvSpPr>
        <p:spPr bwMode="auto">
          <a:xfrm>
            <a:off x="7929563" y="4162425"/>
            <a:ext cx="614362" cy="12017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8" name="Freeform 19"/>
          <p:cNvSpPr>
            <a:spLocks/>
          </p:cNvSpPr>
          <p:nvPr/>
        </p:nvSpPr>
        <p:spPr bwMode="auto">
          <a:xfrm>
            <a:off x="1704975" y="5037138"/>
            <a:ext cx="1611313" cy="327025"/>
          </a:xfrm>
          <a:custGeom>
            <a:avLst/>
            <a:gdLst>
              <a:gd name="T0" fmla="*/ 0 w 1720"/>
              <a:gd name="T1" fmla="*/ 2147483647 h 524"/>
              <a:gd name="T2" fmla="*/ 2147483647 w 1720"/>
              <a:gd name="T3" fmla="*/ 2147483647 h 524"/>
              <a:gd name="T4" fmla="*/ 2147483647 w 1720"/>
              <a:gd name="T5" fmla="*/ 2147483647 h 524"/>
              <a:gd name="T6" fmla="*/ 2147483647 w 1720"/>
              <a:gd name="T7" fmla="*/ 0 h 524"/>
              <a:gd name="T8" fmla="*/ 2147483647 w 1720"/>
              <a:gd name="T9" fmla="*/ 2147483647 h 524"/>
              <a:gd name="T10" fmla="*/ 2147483647 w 1720"/>
              <a:gd name="T11" fmla="*/ 2147483647 h 524"/>
              <a:gd name="T12" fmla="*/ 2147483647 w 1720"/>
              <a:gd name="T13" fmla="*/ 2147483647 h 524"/>
              <a:gd name="T14" fmla="*/ 2147483647 w 1720"/>
              <a:gd name="T15" fmla="*/ 2147483647 h 524"/>
              <a:gd name="T16" fmla="*/ 2147483647 w 1720"/>
              <a:gd name="T17" fmla="*/ 2147483647 h 524"/>
              <a:gd name="T18" fmla="*/ 2147483647 w 1720"/>
              <a:gd name="T19" fmla="*/ 2147483647 h 524"/>
              <a:gd name="T20" fmla="*/ 2147483647 w 1720"/>
              <a:gd name="T21" fmla="*/ 2147483647 h 524"/>
              <a:gd name="T22" fmla="*/ 2147483647 w 1720"/>
              <a:gd name="T23" fmla="*/ 2147483647 h 524"/>
              <a:gd name="T24" fmla="*/ 2147483647 w 1720"/>
              <a:gd name="T25" fmla="*/ 2147483647 h 524"/>
              <a:gd name="T26" fmla="*/ 2147483647 w 1720"/>
              <a:gd name="T27" fmla="*/ 2147483647 h 5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0" h="524">
                <a:moveTo>
                  <a:pt x="0" y="524"/>
                </a:moveTo>
                <a:lnTo>
                  <a:pt x="319" y="524"/>
                </a:lnTo>
                <a:lnTo>
                  <a:pt x="319" y="8"/>
                </a:lnTo>
                <a:lnTo>
                  <a:pt x="628" y="0"/>
                </a:lnTo>
                <a:lnTo>
                  <a:pt x="628" y="507"/>
                </a:lnTo>
                <a:lnTo>
                  <a:pt x="817" y="507"/>
                </a:lnTo>
                <a:lnTo>
                  <a:pt x="817" y="8"/>
                </a:lnTo>
                <a:lnTo>
                  <a:pt x="1067" y="8"/>
                </a:lnTo>
                <a:lnTo>
                  <a:pt x="1067" y="507"/>
                </a:lnTo>
                <a:lnTo>
                  <a:pt x="1281" y="507"/>
                </a:lnTo>
                <a:lnTo>
                  <a:pt x="1281" y="26"/>
                </a:lnTo>
                <a:lnTo>
                  <a:pt x="1488" y="34"/>
                </a:lnTo>
                <a:lnTo>
                  <a:pt x="1488" y="481"/>
                </a:lnTo>
                <a:lnTo>
                  <a:pt x="1720" y="49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9" name="Freeform 20"/>
          <p:cNvSpPr>
            <a:spLocks/>
          </p:cNvSpPr>
          <p:nvPr/>
        </p:nvSpPr>
        <p:spPr bwMode="auto">
          <a:xfrm>
            <a:off x="6686550" y="4722813"/>
            <a:ext cx="1557338" cy="422275"/>
          </a:xfrm>
          <a:custGeom>
            <a:avLst/>
            <a:gdLst>
              <a:gd name="T0" fmla="*/ 0 w 1720"/>
              <a:gd name="T1" fmla="*/ 2147483647 h 524"/>
              <a:gd name="T2" fmla="*/ 2147483647 w 1720"/>
              <a:gd name="T3" fmla="*/ 2147483647 h 524"/>
              <a:gd name="T4" fmla="*/ 2147483647 w 1720"/>
              <a:gd name="T5" fmla="*/ 2147483647 h 524"/>
              <a:gd name="T6" fmla="*/ 2147483647 w 1720"/>
              <a:gd name="T7" fmla="*/ 0 h 524"/>
              <a:gd name="T8" fmla="*/ 2147483647 w 1720"/>
              <a:gd name="T9" fmla="*/ 2147483647 h 524"/>
              <a:gd name="T10" fmla="*/ 2147483647 w 1720"/>
              <a:gd name="T11" fmla="*/ 2147483647 h 524"/>
              <a:gd name="T12" fmla="*/ 2147483647 w 1720"/>
              <a:gd name="T13" fmla="*/ 2147483647 h 524"/>
              <a:gd name="T14" fmla="*/ 2147483647 w 1720"/>
              <a:gd name="T15" fmla="*/ 2147483647 h 524"/>
              <a:gd name="T16" fmla="*/ 2147483647 w 1720"/>
              <a:gd name="T17" fmla="*/ 2147483647 h 524"/>
              <a:gd name="T18" fmla="*/ 2147483647 w 1720"/>
              <a:gd name="T19" fmla="*/ 2147483647 h 524"/>
              <a:gd name="T20" fmla="*/ 2147483647 w 1720"/>
              <a:gd name="T21" fmla="*/ 2147483647 h 524"/>
              <a:gd name="T22" fmla="*/ 2147483647 w 1720"/>
              <a:gd name="T23" fmla="*/ 2147483647 h 524"/>
              <a:gd name="T24" fmla="*/ 2147483647 w 1720"/>
              <a:gd name="T25" fmla="*/ 2147483647 h 524"/>
              <a:gd name="T26" fmla="*/ 2147483647 w 1720"/>
              <a:gd name="T27" fmla="*/ 2147483647 h 5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0" h="524">
                <a:moveTo>
                  <a:pt x="0" y="524"/>
                </a:moveTo>
                <a:lnTo>
                  <a:pt x="319" y="524"/>
                </a:lnTo>
                <a:lnTo>
                  <a:pt x="319" y="8"/>
                </a:lnTo>
                <a:lnTo>
                  <a:pt x="628" y="0"/>
                </a:lnTo>
                <a:lnTo>
                  <a:pt x="628" y="507"/>
                </a:lnTo>
                <a:lnTo>
                  <a:pt x="817" y="507"/>
                </a:lnTo>
                <a:lnTo>
                  <a:pt x="817" y="8"/>
                </a:lnTo>
                <a:lnTo>
                  <a:pt x="1067" y="8"/>
                </a:lnTo>
                <a:lnTo>
                  <a:pt x="1067" y="507"/>
                </a:lnTo>
                <a:lnTo>
                  <a:pt x="1281" y="507"/>
                </a:lnTo>
                <a:lnTo>
                  <a:pt x="1281" y="26"/>
                </a:lnTo>
                <a:lnTo>
                  <a:pt x="1488" y="34"/>
                </a:lnTo>
                <a:lnTo>
                  <a:pt x="1488" y="481"/>
                </a:lnTo>
                <a:lnTo>
                  <a:pt x="1720" y="49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5B777-169A-4BCC-8A60-7E4D50A2F0A1}" type="slidenum">
              <a:rPr lang="en-US" altLang="en-US" sz="120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22263"/>
            <a:ext cx="6361112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78238" y="269875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Pin assignments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LPC213x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2613" cy="679450"/>
          </a:xfrm>
        </p:spPr>
        <p:txBody>
          <a:bodyPr/>
          <a:lstStyle/>
          <a:p>
            <a:pPr eaLnBrk="1" hangingPunct="1"/>
            <a:r>
              <a:rPr lang="en-US" altLang="en-US" sz="2100" smtClean="0">
                <a:solidFill>
                  <a:srgbClr val="FF0000"/>
                </a:solidFill>
              </a:rPr>
              <a:t> 133) PWMTCR=0x09;//=</a:t>
            </a:r>
            <a:r>
              <a:rPr lang="en-US" altLang="en-US" sz="2100" smtClean="0"/>
              <a:t>0000 1001B, enable counter,PWM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939800"/>
            <a:ext cx="7629525" cy="5494338"/>
          </a:xfrm>
          <a:noFill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59923E-BE9A-4259-92FB-B33EEDD54352}" type="slidenum">
              <a:rPr lang="en-US" altLang="en-US" sz="1200">
                <a:solidFill>
                  <a:srgbClr val="898989"/>
                </a:solidFill>
              </a:rPr>
              <a:pPr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 flipH="1">
            <a:off x="1241425" y="750888"/>
            <a:ext cx="3016250" cy="308451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 flipH="1">
            <a:off x="4530725" y="736600"/>
            <a:ext cx="177800" cy="6683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6" name="Oval 7"/>
          <p:cNvSpPr>
            <a:spLocks noChangeArrowheads="1"/>
          </p:cNvSpPr>
          <p:nvPr/>
        </p:nvSpPr>
        <p:spPr bwMode="auto">
          <a:xfrm>
            <a:off x="1528763" y="1350963"/>
            <a:ext cx="1309687" cy="4095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2777" name="Oval 8"/>
          <p:cNvSpPr>
            <a:spLocks noChangeArrowheads="1"/>
          </p:cNvSpPr>
          <p:nvPr/>
        </p:nvSpPr>
        <p:spPr bwMode="auto">
          <a:xfrm>
            <a:off x="1555750" y="3521075"/>
            <a:ext cx="1201738" cy="6413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of the L293 H bright circuit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chip for generating enough current to drive 2 motors controlled by 4 signals </a:t>
            </a: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737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60CB0B-C768-440D-A8FF-3D526AC46825}" type="slidenum">
              <a:rPr lang="en-US" altLang="en-US" sz="1200">
                <a:solidFill>
                  <a:srgbClr val="898989"/>
                </a:solidFill>
              </a:rPr>
              <a:pPr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3308350" y="3733800"/>
            <a:ext cx="24336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latin typeface="Arial" charset="0"/>
                <a:ea typeface="新細明體" pitchFamily="18" charset="-120"/>
              </a:rPr>
              <a:t>2 (1A)	       		1Y(3)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en-US" sz="12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latin typeface="Arial" charset="0"/>
                <a:ea typeface="新細明體" pitchFamily="18" charset="-120"/>
              </a:rPr>
              <a:t>1(EN1/2)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en-US" sz="12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latin typeface="Arial" charset="0"/>
                <a:ea typeface="新細明體" pitchFamily="18" charset="-120"/>
              </a:rPr>
              <a:t>7(2A)       		(2Y)6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en-US" sz="12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latin typeface="Arial" charset="0"/>
                <a:ea typeface="新細明體" pitchFamily="18" charset="-120"/>
              </a:rPr>
              <a:t>10(3A)	                            (3Y)11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en-US" sz="12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latin typeface="Arial" charset="0"/>
                <a:ea typeface="新細明體" pitchFamily="18" charset="-120"/>
              </a:rPr>
              <a:t>9(EN3/4)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en-US" sz="12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latin typeface="Arial" charset="0"/>
                <a:ea typeface="新細明體" pitchFamily="18" charset="-120"/>
              </a:rPr>
              <a:t>15(4A)	                              (4Y)14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33799" name="Group 44"/>
          <p:cNvGrpSpPr>
            <a:grpSpLocks/>
          </p:cNvGrpSpPr>
          <p:nvPr/>
        </p:nvGrpSpPr>
        <p:grpSpPr bwMode="auto">
          <a:xfrm>
            <a:off x="1506538" y="3328988"/>
            <a:ext cx="5716587" cy="3252787"/>
            <a:chOff x="949" y="2097"/>
            <a:chExt cx="3601" cy="2049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1863" y="2097"/>
              <a:ext cx="2544" cy="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Font typeface="Wingdings" pitchFamily="2" charset="2"/>
                <a:buChar char="l"/>
              </a:pPr>
              <a:endParaRPr lang="en-US" altLang="en-US" sz="2800">
                <a:latin typeface="Arial" charset="0"/>
              </a:endParaRPr>
            </a:p>
          </p:txBody>
        </p:sp>
        <p:sp>
          <p:nvSpPr>
            <p:cNvPr id="33802" name="Text Box 6"/>
            <p:cNvSpPr txBox="1">
              <a:spLocks noChangeArrowheads="1"/>
            </p:cNvSpPr>
            <p:nvPr/>
          </p:nvSpPr>
          <p:spPr bwMode="auto">
            <a:xfrm>
              <a:off x="949" y="2553"/>
              <a:ext cx="834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 b="1">
                <a:latin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PWMMR2</a:t>
              </a: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1400">
                  <a:latin typeface="Arial" charset="0"/>
                  <a:ea typeface="新細明體" pitchFamily="18" charset="-120"/>
                </a:rPr>
                <a:t>L_DIR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PWMMR5</a:t>
              </a: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1400">
                  <a:latin typeface="Arial" charset="0"/>
                  <a:ea typeface="新細明體" pitchFamily="18" charset="-120"/>
                </a:rPr>
                <a:t>R_DIR</a:t>
              </a:r>
            </a:p>
          </p:txBody>
        </p:sp>
        <p:sp>
          <p:nvSpPr>
            <p:cNvPr id="33803" name="Rectangle 7"/>
            <p:cNvSpPr>
              <a:spLocks noChangeArrowheads="1"/>
            </p:cNvSpPr>
            <p:nvPr/>
          </p:nvSpPr>
          <p:spPr bwMode="auto">
            <a:xfrm>
              <a:off x="2017" y="2352"/>
              <a:ext cx="1533" cy="1781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33804" name="Freeform 8"/>
            <p:cNvSpPr>
              <a:spLocks/>
            </p:cNvSpPr>
            <p:nvPr/>
          </p:nvSpPr>
          <p:spPr bwMode="auto">
            <a:xfrm>
              <a:off x="3550" y="2539"/>
              <a:ext cx="134" cy="94"/>
            </a:xfrm>
            <a:custGeom>
              <a:avLst/>
              <a:gdLst>
                <a:gd name="T0" fmla="*/ 0 w 1008"/>
                <a:gd name="T1" fmla="*/ 0 h 288"/>
                <a:gd name="T2" fmla="*/ 0 w 1008"/>
                <a:gd name="T3" fmla="*/ 0 h 288"/>
                <a:gd name="T4" fmla="*/ 0 w 100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88">
                  <a:moveTo>
                    <a:pt x="0" y="0"/>
                  </a:moveTo>
                  <a:lnTo>
                    <a:pt x="1008" y="0"/>
                  </a:lnTo>
                  <a:lnTo>
                    <a:pt x="1008" y="2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9"/>
            <p:cNvSpPr>
              <a:spLocks/>
            </p:cNvSpPr>
            <p:nvPr/>
          </p:nvSpPr>
          <p:spPr bwMode="auto">
            <a:xfrm>
              <a:off x="3550" y="2821"/>
              <a:ext cx="134" cy="187"/>
            </a:xfrm>
            <a:custGeom>
              <a:avLst/>
              <a:gdLst>
                <a:gd name="T0" fmla="*/ 0 w 1008"/>
                <a:gd name="T1" fmla="*/ 1 h 288"/>
                <a:gd name="T2" fmla="*/ 0 w 1008"/>
                <a:gd name="T3" fmla="*/ 1 h 288"/>
                <a:gd name="T4" fmla="*/ 0 w 100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88">
                  <a:moveTo>
                    <a:pt x="0" y="288"/>
                  </a:moveTo>
                  <a:lnTo>
                    <a:pt x="1008" y="288"/>
                  </a:ln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10"/>
            <p:cNvSpPr>
              <a:spLocks noChangeArrowheads="1"/>
            </p:cNvSpPr>
            <p:nvPr/>
          </p:nvSpPr>
          <p:spPr bwMode="auto">
            <a:xfrm>
              <a:off x="3617" y="2633"/>
              <a:ext cx="133" cy="188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>
              <a:off x="1559" y="2728"/>
              <a:ext cx="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 flipV="1">
              <a:off x="1366" y="3008"/>
              <a:ext cx="65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3"/>
            <p:cNvSpPr>
              <a:spLocks/>
            </p:cNvSpPr>
            <p:nvPr/>
          </p:nvSpPr>
          <p:spPr bwMode="auto">
            <a:xfrm>
              <a:off x="1817" y="2446"/>
              <a:ext cx="134" cy="562"/>
            </a:xfrm>
            <a:custGeom>
              <a:avLst/>
              <a:gdLst>
                <a:gd name="T0" fmla="*/ 0 w 288"/>
                <a:gd name="T1" fmla="*/ 3345248 h 288"/>
                <a:gd name="T2" fmla="*/ 0 w 288"/>
                <a:gd name="T3" fmla="*/ 0 h 288"/>
                <a:gd name="T4" fmla="*/ 0 w 28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Oval 14"/>
            <p:cNvSpPr>
              <a:spLocks noChangeArrowheads="1"/>
            </p:cNvSpPr>
            <p:nvPr/>
          </p:nvSpPr>
          <p:spPr bwMode="auto">
            <a:xfrm>
              <a:off x="1951" y="2446"/>
              <a:ext cx="66" cy="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33811" name="Freeform 16"/>
            <p:cNvSpPr>
              <a:spLocks/>
            </p:cNvSpPr>
            <p:nvPr/>
          </p:nvSpPr>
          <p:spPr bwMode="auto">
            <a:xfrm>
              <a:off x="2550" y="2446"/>
              <a:ext cx="200" cy="187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1 h 288"/>
                <a:gd name="T4" fmla="*/ 0 w 432"/>
                <a:gd name="T5" fmla="*/ 1 h 288"/>
                <a:gd name="T6" fmla="*/ 0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288">
                  <a:moveTo>
                    <a:pt x="0" y="0"/>
                  </a:moveTo>
                  <a:lnTo>
                    <a:pt x="0" y="288"/>
                  </a:lnTo>
                  <a:lnTo>
                    <a:pt x="43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17"/>
            <p:cNvSpPr>
              <a:spLocks/>
            </p:cNvSpPr>
            <p:nvPr/>
          </p:nvSpPr>
          <p:spPr bwMode="auto">
            <a:xfrm>
              <a:off x="2550" y="2914"/>
              <a:ext cx="200" cy="188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1 h 288"/>
                <a:gd name="T4" fmla="*/ 0 w 432"/>
                <a:gd name="T5" fmla="*/ 1 h 288"/>
                <a:gd name="T6" fmla="*/ 0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288">
                  <a:moveTo>
                    <a:pt x="0" y="0"/>
                  </a:moveTo>
                  <a:lnTo>
                    <a:pt x="0" y="288"/>
                  </a:lnTo>
                  <a:lnTo>
                    <a:pt x="43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8"/>
            <p:cNvSpPr>
              <a:spLocks noChangeShapeType="1"/>
            </p:cNvSpPr>
            <p:nvPr/>
          </p:nvSpPr>
          <p:spPr bwMode="auto">
            <a:xfrm>
              <a:off x="2617" y="2633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19"/>
            <p:cNvSpPr>
              <a:spLocks noChangeShapeType="1"/>
            </p:cNvSpPr>
            <p:nvPr/>
          </p:nvSpPr>
          <p:spPr bwMode="auto">
            <a:xfrm>
              <a:off x="2017" y="2727"/>
              <a:ext cx="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0"/>
            <p:cNvSpPr>
              <a:spLocks noChangeShapeType="1"/>
            </p:cNvSpPr>
            <p:nvPr/>
          </p:nvSpPr>
          <p:spPr bwMode="auto">
            <a:xfrm>
              <a:off x="2017" y="2539"/>
              <a:ext cx="5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1"/>
            <p:cNvSpPr>
              <a:spLocks noChangeShapeType="1"/>
            </p:cNvSpPr>
            <p:nvPr/>
          </p:nvSpPr>
          <p:spPr bwMode="auto">
            <a:xfrm>
              <a:off x="2017" y="3008"/>
              <a:ext cx="5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2"/>
            <p:cNvSpPr>
              <a:spLocks noChangeShapeType="1"/>
            </p:cNvSpPr>
            <p:nvPr/>
          </p:nvSpPr>
          <p:spPr bwMode="auto">
            <a:xfrm>
              <a:off x="2750" y="2539"/>
              <a:ext cx="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3"/>
            <p:cNvSpPr>
              <a:spLocks noChangeShapeType="1"/>
            </p:cNvSpPr>
            <p:nvPr/>
          </p:nvSpPr>
          <p:spPr bwMode="auto">
            <a:xfrm>
              <a:off x="2750" y="3008"/>
              <a:ext cx="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24"/>
            <p:cNvSpPr>
              <a:spLocks/>
            </p:cNvSpPr>
            <p:nvPr/>
          </p:nvSpPr>
          <p:spPr bwMode="auto">
            <a:xfrm>
              <a:off x="3550" y="3383"/>
              <a:ext cx="134" cy="94"/>
            </a:xfrm>
            <a:custGeom>
              <a:avLst/>
              <a:gdLst>
                <a:gd name="T0" fmla="*/ 0 w 1008"/>
                <a:gd name="T1" fmla="*/ 0 h 288"/>
                <a:gd name="T2" fmla="*/ 0 w 1008"/>
                <a:gd name="T3" fmla="*/ 0 h 288"/>
                <a:gd name="T4" fmla="*/ 0 w 100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88">
                  <a:moveTo>
                    <a:pt x="0" y="0"/>
                  </a:moveTo>
                  <a:lnTo>
                    <a:pt x="1008" y="0"/>
                  </a:lnTo>
                  <a:lnTo>
                    <a:pt x="1008" y="2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25"/>
            <p:cNvSpPr>
              <a:spLocks/>
            </p:cNvSpPr>
            <p:nvPr/>
          </p:nvSpPr>
          <p:spPr bwMode="auto">
            <a:xfrm>
              <a:off x="3550" y="3664"/>
              <a:ext cx="134" cy="187"/>
            </a:xfrm>
            <a:custGeom>
              <a:avLst/>
              <a:gdLst>
                <a:gd name="T0" fmla="*/ 0 w 1008"/>
                <a:gd name="T1" fmla="*/ 1 h 288"/>
                <a:gd name="T2" fmla="*/ 0 w 1008"/>
                <a:gd name="T3" fmla="*/ 1 h 288"/>
                <a:gd name="T4" fmla="*/ 0 w 100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88">
                  <a:moveTo>
                    <a:pt x="0" y="288"/>
                  </a:moveTo>
                  <a:lnTo>
                    <a:pt x="1008" y="288"/>
                  </a:ln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Oval 26"/>
            <p:cNvSpPr>
              <a:spLocks noChangeArrowheads="1"/>
            </p:cNvSpPr>
            <p:nvPr/>
          </p:nvSpPr>
          <p:spPr bwMode="auto">
            <a:xfrm>
              <a:off x="3617" y="3477"/>
              <a:ext cx="133" cy="187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33822" name="Line 27"/>
            <p:cNvSpPr>
              <a:spLocks noChangeShapeType="1"/>
            </p:cNvSpPr>
            <p:nvPr/>
          </p:nvSpPr>
          <p:spPr bwMode="auto">
            <a:xfrm>
              <a:off x="1559" y="3570"/>
              <a:ext cx="4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8"/>
            <p:cNvSpPr>
              <a:spLocks noChangeShapeType="1"/>
            </p:cNvSpPr>
            <p:nvPr/>
          </p:nvSpPr>
          <p:spPr bwMode="auto">
            <a:xfrm>
              <a:off x="1366" y="3841"/>
              <a:ext cx="651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29"/>
            <p:cNvSpPr>
              <a:spLocks/>
            </p:cNvSpPr>
            <p:nvPr/>
          </p:nvSpPr>
          <p:spPr bwMode="auto">
            <a:xfrm>
              <a:off x="1817" y="3289"/>
              <a:ext cx="134" cy="562"/>
            </a:xfrm>
            <a:custGeom>
              <a:avLst/>
              <a:gdLst>
                <a:gd name="T0" fmla="*/ 0 w 288"/>
                <a:gd name="T1" fmla="*/ 3345248 h 288"/>
                <a:gd name="T2" fmla="*/ 0 w 288"/>
                <a:gd name="T3" fmla="*/ 0 h 288"/>
                <a:gd name="T4" fmla="*/ 0 w 28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Oval 30"/>
            <p:cNvSpPr>
              <a:spLocks noChangeArrowheads="1"/>
            </p:cNvSpPr>
            <p:nvPr/>
          </p:nvSpPr>
          <p:spPr bwMode="auto">
            <a:xfrm>
              <a:off x="1951" y="3289"/>
              <a:ext cx="66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33826" name="Freeform 31"/>
            <p:cNvSpPr>
              <a:spLocks/>
            </p:cNvSpPr>
            <p:nvPr/>
          </p:nvSpPr>
          <p:spPr bwMode="auto">
            <a:xfrm>
              <a:off x="2550" y="3289"/>
              <a:ext cx="200" cy="188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1 h 288"/>
                <a:gd name="T4" fmla="*/ 0 w 432"/>
                <a:gd name="T5" fmla="*/ 1 h 288"/>
                <a:gd name="T6" fmla="*/ 0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288">
                  <a:moveTo>
                    <a:pt x="0" y="0"/>
                  </a:moveTo>
                  <a:lnTo>
                    <a:pt x="0" y="288"/>
                  </a:lnTo>
                  <a:lnTo>
                    <a:pt x="43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32"/>
            <p:cNvSpPr>
              <a:spLocks/>
            </p:cNvSpPr>
            <p:nvPr/>
          </p:nvSpPr>
          <p:spPr bwMode="auto">
            <a:xfrm>
              <a:off x="2550" y="3758"/>
              <a:ext cx="200" cy="187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1 h 288"/>
                <a:gd name="T4" fmla="*/ 0 w 432"/>
                <a:gd name="T5" fmla="*/ 1 h 288"/>
                <a:gd name="T6" fmla="*/ 0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288">
                  <a:moveTo>
                    <a:pt x="0" y="0"/>
                  </a:moveTo>
                  <a:lnTo>
                    <a:pt x="0" y="288"/>
                  </a:lnTo>
                  <a:lnTo>
                    <a:pt x="43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3"/>
            <p:cNvSpPr>
              <a:spLocks noChangeShapeType="1"/>
            </p:cNvSpPr>
            <p:nvPr/>
          </p:nvSpPr>
          <p:spPr bwMode="auto">
            <a:xfrm>
              <a:off x="2617" y="3477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4"/>
            <p:cNvSpPr>
              <a:spLocks noChangeShapeType="1"/>
            </p:cNvSpPr>
            <p:nvPr/>
          </p:nvSpPr>
          <p:spPr bwMode="auto">
            <a:xfrm>
              <a:off x="2017" y="3570"/>
              <a:ext cx="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5"/>
            <p:cNvSpPr>
              <a:spLocks noChangeShapeType="1"/>
            </p:cNvSpPr>
            <p:nvPr/>
          </p:nvSpPr>
          <p:spPr bwMode="auto">
            <a:xfrm>
              <a:off x="2017" y="3383"/>
              <a:ext cx="5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6"/>
            <p:cNvSpPr>
              <a:spLocks noChangeShapeType="1"/>
            </p:cNvSpPr>
            <p:nvPr/>
          </p:nvSpPr>
          <p:spPr bwMode="auto">
            <a:xfrm>
              <a:off x="2017" y="3851"/>
              <a:ext cx="5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7"/>
            <p:cNvSpPr>
              <a:spLocks noChangeShapeType="1"/>
            </p:cNvSpPr>
            <p:nvPr/>
          </p:nvSpPr>
          <p:spPr bwMode="auto">
            <a:xfrm>
              <a:off x="2750" y="3383"/>
              <a:ext cx="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8"/>
            <p:cNvSpPr>
              <a:spLocks noChangeShapeType="1"/>
            </p:cNvSpPr>
            <p:nvPr/>
          </p:nvSpPr>
          <p:spPr bwMode="auto">
            <a:xfrm>
              <a:off x="2750" y="3851"/>
              <a:ext cx="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Text Box 39"/>
            <p:cNvSpPr txBox="1">
              <a:spLocks noChangeArrowheads="1"/>
            </p:cNvSpPr>
            <p:nvPr/>
          </p:nvSpPr>
          <p:spPr bwMode="auto">
            <a:xfrm>
              <a:off x="3883" y="2727"/>
              <a:ext cx="667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latin typeface="Arial" charset="0"/>
                  <a:ea typeface="新細明體" pitchFamily="18" charset="-120"/>
                </a:rPr>
                <a:t>Left-motor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2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2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2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200">
                <a:latin typeface="Arial" charset="0"/>
                <a:ea typeface="新細明體" pitchFamily="18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latin typeface="Arial" charset="0"/>
                  <a:ea typeface="新細明體" pitchFamily="18" charset="-120"/>
                </a:rPr>
                <a:t>Right-motor</a:t>
              </a:r>
              <a:endParaRPr kumimoji="1" lang="en-US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3835" name="Line 40"/>
            <p:cNvSpPr>
              <a:spLocks noChangeShapeType="1"/>
            </p:cNvSpPr>
            <p:nvPr/>
          </p:nvSpPr>
          <p:spPr bwMode="auto">
            <a:xfrm flipH="1">
              <a:off x="3617" y="2727"/>
              <a:ext cx="67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1"/>
            <p:cNvSpPr>
              <a:spLocks noChangeShapeType="1"/>
            </p:cNvSpPr>
            <p:nvPr/>
          </p:nvSpPr>
          <p:spPr bwMode="auto">
            <a:xfrm flipH="1">
              <a:off x="3617" y="3570"/>
              <a:ext cx="67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Oval 42"/>
            <p:cNvSpPr>
              <a:spLocks noChangeArrowheads="1"/>
            </p:cNvSpPr>
            <p:nvPr/>
          </p:nvSpPr>
          <p:spPr bwMode="auto">
            <a:xfrm>
              <a:off x="1751" y="2905"/>
              <a:ext cx="133" cy="1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  <p:sp>
          <p:nvSpPr>
            <p:cNvPr id="33838" name="Oval 43"/>
            <p:cNvSpPr>
              <a:spLocks noChangeArrowheads="1"/>
            </p:cNvSpPr>
            <p:nvPr/>
          </p:nvSpPr>
          <p:spPr bwMode="auto">
            <a:xfrm>
              <a:off x="1751" y="3748"/>
              <a:ext cx="133" cy="1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charset="0"/>
              </a:endParaRPr>
            </a:p>
          </p:txBody>
        </p:sp>
      </p:grpSp>
      <p:pic>
        <p:nvPicPr>
          <p:cNvPr id="33800" name="Picture 45" descr="gear1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590800"/>
            <a:ext cx="2228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131763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z="3200" smtClean="0"/>
              <a:t>Exercise 13.2 Application–</a:t>
            </a:r>
            <a:br>
              <a:rPr lang="en-US" altLang="en-US" sz="3200" smtClean="0"/>
            </a:br>
            <a:r>
              <a:rPr lang="en-US" altLang="en-US" sz="3200" smtClean="0"/>
              <a:t> driving a robot</a:t>
            </a:r>
            <a:br>
              <a:rPr lang="en-US" altLang="en-US" sz="3200" smtClean="0"/>
            </a:br>
            <a:r>
              <a:rPr lang="en-US" altLang="en-US" sz="3200" smtClean="0"/>
              <a:t>Fill in “?__”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046913" y="5954713"/>
            <a:ext cx="1639887" cy="17145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6351B8-5097-4417-BFCF-2ACDE9DA28D4}" type="slidenum">
              <a:rPr lang="en-US" altLang="en-US" sz="1200">
                <a:solidFill>
                  <a:srgbClr val="898989"/>
                </a:solidFill>
              </a:rPr>
              <a:pPr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208213"/>
            <a:ext cx="6365875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211138" y="471488"/>
            <a:ext cx="2492375" cy="2862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Left-motor forward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P0.16 =L_DIR =?___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P0.17=L_DIRinv=?__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Left motor backward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P0.16 =L_DIR=?__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P0.17= L_DIRinv=?__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Left-motor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=</a:t>
            </a:r>
            <a:r>
              <a:rPr lang="en-US" altLang="en-US" sz="1800" b="1">
                <a:latin typeface="Arial" charset="0"/>
              </a:rPr>
              <a:t>PWMMR2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211138" y="3317875"/>
            <a:ext cx="2492375" cy="2862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Right-motor forward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P0.18 = R_DIR =?__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P0.19= R_DIRinv=?__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Left motor backward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P0.18 = R_DIR=?__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P0.19= R_DIRinv=?__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Right-motor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=</a:t>
            </a:r>
            <a:r>
              <a:rPr lang="en-US" altLang="en-US" sz="1800" b="1">
                <a:latin typeface="Arial" charset="0"/>
              </a:rPr>
              <a:t>PWMMR5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186488" y="551815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L293 see next slide</a:t>
            </a:r>
          </a:p>
        </p:txBody>
      </p:sp>
      <p:pic>
        <p:nvPicPr>
          <p:cNvPr id="34826" name="Picture 10" descr="gear1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1879600"/>
            <a:ext cx="17510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Freeform 12"/>
          <p:cNvSpPr>
            <a:spLocks/>
          </p:cNvSpPr>
          <p:nvPr/>
        </p:nvSpPr>
        <p:spPr bwMode="auto">
          <a:xfrm>
            <a:off x="8539163" y="3044825"/>
            <a:ext cx="217487" cy="1046163"/>
          </a:xfrm>
          <a:custGeom>
            <a:avLst/>
            <a:gdLst>
              <a:gd name="T0" fmla="*/ 2147483647 w 137"/>
              <a:gd name="T1" fmla="*/ 2147483647 h 659"/>
              <a:gd name="T2" fmla="*/ 2147483647 w 137"/>
              <a:gd name="T3" fmla="*/ 0 h 659"/>
              <a:gd name="T4" fmla="*/ 0 w 137"/>
              <a:gd name="T5" fmla="*/ 2147483647 h 6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659">
                <a:moveTo>
                  <a:pt x="137" y="659"/>
                </a:moveTo>
                <a:lnTo>
                  <a:pt x="137" y="0"/>
                </a:lnTo>
                <a:lnTo>
                  <a:pt x="0" y="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8" name="Freeform 13"/>
          <p:cNvSpPr>
            <a:spLocks/>
          </p:cNvSpPr>
          <p:nvPr/>
        </p:nvSpPr>
        <p:spPr bwMode="auto">
          <a:xfrm>
            <a:off x="8570913" y="2797175"/>
            <a:ext cx="511175" cy="2193925"/>
          </a:xfrm>
          <a:custGeom>
            <a:avLst/>
            <a:gdLst>
              <a:gd name="T0" fmla="*/ 2147483647 w 322"/>
              <a:gd name="T1" fmla="*/ 2147483647 h 1382"/>
              <a:gd name="T2" fmla="*/ 2147483647 w 322"/>
              <a:gd name="T3" fmla="*/ 2147483647 h 1382"/>
              <a:gd name="T4" fmla="*/ 2147483647 w 322"/>
              <a:gd name="T5" fmla="*/ 0 h 1382"/>
              <a:gd name="T6" fmla="*/ 0 w 322"/>
              <a:gd name="T7" fmla="*/ 0 h 1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" h="1382">
                <a:moveTo>
                  <a:pt x="195" y="1382"/>
                </a:moveTo>
                <a:lnTo>
                  <a:pt x="317" y="1382"/>
                </a:lnTo>
                <a:lnTo>
                  <a:pt x="322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8345488" y="5711825"/>
            <a:ext cx="5667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5975350" y="5168900"/>
            <a:ext cx="261938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1" name="TextBox 1"/>
          <p:cNvSpPr txBox="1">
            <a:spLocks noChangeArrowheads="1"/>
          </p:cNvSpPr>
          <p:nvPr/>
        </p:nvSpPr>
        <p:spPr bwMode="auto">
          <a:xfrm>
            <a:off x="2909888" y="950913"/>
            <a:ext cx="3586162" cy="954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charset="0"/>
              </a:rPr>
              <a:t>When IN1=1, IN2=0, L-motor forward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charset="0"/>
              </a:rPr>
              <a:t>When IN1=0, IN2=1, L-motor backward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charset="0"/>
              </a:rPr>
              <a:t>When IN3=1, IN4=0, R-motor forward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charset="0"/>
              </a:rPr>
              <a:t>When IN3=0, IN4=1, R-motor backward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97438" y="1905000"/>
            <a:ext cx="382587" cy="218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Setting drive direction pins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3288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18) #define L_DIR	0x00010000 //set p0.16 left motor dir.</a:t>
            </a:r>
          </a:p>
          <a:p>
            <a:pPr eaLnBrk="1" hangingPunct="1"/>
            <a:r>
              <a:rPr lang="en-US" altLang="en-US" sz="2000" smtClean="0"/>
              <a:t>19) #define L_DIRinv 0x00020000 //set p0.17 inverted left motor dir.</a:t>
            </a:r>
          </a:p>
          <a:p>
            <a:pPr eaLnBrk="1" hangingPunct="1"/>
            <a:r>
              <a:rPr lang="en-US" altLang="en-US" sz="2000" smtClean="0"/>
              <a:t>20) #define R_DIR  	0x00040000 //set p0.18 right motor dir.</a:t>
            </a:r>
          </a:p>
          <a:p>
            <a:pPr eaLnBrk="1" hangingPunct="1"/>
            <a:r>
              <a:rPr lang="en-US" altLang="en-US" sz="2000" smtClean="0"/>
              <a:t>21) #define R_DIRinv 0x00080000 //p0.19 inverted right motor dir.</a:t>
            </a:r>
          </a:p>
          <a:p>
            <a:pPr eaLnBrk="1" hangingPunct="1"/>
            <a:r>
              <a:rPr lang="en-US" altLang="en-US" sz="2000" smtClean="0"/>
              <a:t>22) #define TEST_PIN 0x00010000 //set p1.16 as Test pin  </a:t>
            </a:r>
          </a:p>
          <a:p>
            <a:pPr eaLnBrk="1" hangingPunct="1"/>
            <a:r>
              <a:rPr lang="en-US" altLang="en-US" sz="2000" smtClean="0"/>
              <a:t>:</a:t>
            </a:r>
          </a:p>
          <a:p>
            <a:pPr eaLnBrk="1" hangingPunct="1"/>
            <a:r>
              <a:rPr lang="en-US" altLang="en-US" sz="2000" smtClean="0"/>
              <a:t>135) //set p0.16-p0.19 as output</a:t>
            </a:r>
          </a:p>
          <a:p>
            <a:pPr eaLnBrk="1" hangingPunct="1"/>
            <a:r>
              <a:rPr lang="en-US" altLang="en-US" sz="2000" smtClean="0"/>
              <a:t> 136)  IO0DIR|=L_DIR; //p0.16</a:t>
            </a:r>
          </a:p>
          <a:p>
            <a:pPr eaLnBrk="1" hangingPunct="1"/>
            <a:r>
              <a:rPr lang="en-US" altLang="en-US" sz="2000" smtClean="0"/>
              <a:t> 137)  IO0DIR|=L_DIRinv; //p0.17</a:t>
            </a:r>
          </a:p>
          <a:p>
            <a:pPr eaLnBrk="1" hangingPunct="1"/>
            <a:r>
              <a:rPr lang="en-US" altLang="en-US" sz="2000" smtClean="0"/>
              <a:t> 138)  IO0DIR|=R_DIR; //p0.18</a:t>
            </a:r>
          </a:p>
          <a:p>
            <a:pPr eaLnBrk="1" hangingPunct="1"/>
            <a:r>
              <a:rPr lang="en-US" altLang="en-US" sz="2000" smtClean="0"/>
              <a:t> 139)  IO0DIR|=R_DIRinv; //p0.19</a:t>
            </a:r>
          </a:p>
          <a:p>
            <a:pPr eaLnBrk="1" hangingPunct="1"/>
            <a:r>
              <a:rPr lang="en-US" altLang="en-US" sz="2000" smtClean="0"/>
              <a:t> 140)  IO1DIR|=TEST_PIN;// p1.16 as Outputs</a:t>
            </a:r>
          </a:p>
          <a:p>
            <a:pPr eaLnBrk="1" hangingPunct="1"/>
            <a:endParaRPr lang="en-US" altLang="en-US" sz="200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57B7C2-2B38-46F5-AA9E-D568F2D6DCA8}" type="slidenum">
              <a:rPr lang="en-US" altLang="en-US" sz="1200">
                <a:solidFill>
                  <a:srgbClr val="898989"/>
                </a:solidFill>
              </a:rPr>
              <a:pPr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211763"/>
            <a:ext cx="75977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5748338" y="3881438"/>
            <a:ext cx="276860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Set p0.16-19 as output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pins</a:t>
            </a:r>
          </a:p>
        </p:txBody>
      </p:sp>
      <p:sp>
        <p:nvSpPr>
          <p:cNvPr id="35848" name="AutoShape 6"/>
          <p:cNvSpPr>
            <a:spLocks/>
          </p:cNvSpPr>
          <p:nvPr/>
        </p:nvSpPr>
        <p:spPr bwMode="auto">
          <a:xfrm>
            <a:off x="5376863" y="3521075"/>
            <a:ext cx="334962" cy="1338263"/>
          </a:xfrm>
          <a:prstGeom prst="rightBrace">
            <a:avLst>
              <a:gd name="adj1" fmla="val 332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5849" name="Line 7"/>
          <p:cNvSpPr>
            <a:spLocks noChangeShapeType="1"/>
          </p:cNvSpPr>
          <p:nvPr/>
        </p:nvSpPr>
        <p:spPr bwMode="auto">
          <a:xfrm flipH="1">
            <a:off x="4940300" y="4572000"/>
            <a:ext cx="2989263" cy="21161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/>
            </a:r>
            <a:br>
              <a:rPr lang="en-US" altLang="en-US" sz="3400" smtClean="0"/>
            </a:br>
            <a:r>
              <a:rPr lang="en-US" altLang="en-US" sz="3400" smtClean="0"/>
              <a:t>Four line (170-173) to start the robot move forward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170) IO0SET|=L_DIR;</a:t>
            </a:r>
          </a:p>
          <a:p>
            <a:pPr eaLnBrk="1" hangingPunct="1"/>
            <a:r>
              <a:rPr lang="it-IT" altLang="en-US" smtClean="0"/>
              <a:t>171) IO0CLR|=L_DIRinv;</a:t>
            </a:r>
          </a:p>
          <a:p>
            <a:pPr eaLnBrk="1" hangingPunct="1"/>
            <a:r>
              <a:rPr lang="it-IT" altLang="en-US" smtClean="0"/>
              <a:t>172) IO0SET|=R_DIRinv;</a:t>
            </a:r>
          </a:p>
          <a:p>
            <a:pPr eaLnBrk="1" hangingPunct="1"/>
            <a:r>
              <a:rPr lang="it-IT" altLang="en-US" smtClean="0"/>
              <a:t>173) IO0CLR|=R_DIR;</a:t>
            </a:r>
            <a:endParaRPr lang="en-US" alt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6C8C40-D0DF-4474-9AA1-3EAAE6F0760E}" type="slidenum">
              <a:rPr lang="en-US" altLang="en-US" sz="1200">
                <a:solidFill>
                  <a:srgbClr val="898989"/>
                </a:solidFill>
              </a:rPr>
              <a:pPr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76700"/>
            <a:ext cx="76581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Oval 5"/>
          <p:cNvSpPr>
            <a:spLocks noChangeArrowheads="1"/>
          </p:cNvSpPr>
          <p:nvPr/>
        </p:nvSpPr>
        <p:spPr bwMode="auto">
          <a:xfrm>
            <a:off x="3698875" y="3971925"/>
            <a:ext cx="955675" cy="5175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292725"/>
            <a:ext cx="75453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3" name="Line 7"/>
          <p:cNvSpPr>
            <a:spLocks noChangeShapeType="1"/>
          </p:cNvSpPr>
          <p:nvPr/>
        </p:nvSpPr>
        <p:spPr bwMode="auto">
          <a:xfrm>
            <a:off x="3184525" y="3294063"/>
            <a:ext cx="774700" cy="7127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>
            <a:off x="2759075" y="3937000"/>
            <a:ext cx="1449388" cy="13477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5" name="Oval 9"/>
          <p:cNvSpPr>
            <a:spLocks noChangeArrowheads="1"/>
          </p:cNvSpPr>
          <p:nvPr/>
        </p:nvSpPr>
        <p:spPr bwMode="auto">
          <a:xfrm>
            <a:off x="3816350" y="5199063"/>
            <a:ext cx="1031875" cy="395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sensors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wheel rotation sensors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6D3431-E056-460A-B62E-9EFCBF7CFC42}" type="slidenum">
              <a:rPr lang="en-US" altLang="en-US" sz="1200">
                <a:solidFill>
                  <a:srgbClr val="898989"/>
                </a:solidFill>
              </a:rPr>
              <a:pPr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Left Wheel sensor – LWheelsen </a:t>
            </a:r>
            <a:br>
              <a:rPr lang="en-US" altLang="en-US" sz="2000" smtClean="0"/>
            </a:br>
            <a:r>
              <a:rPr lang="en-US" altLang="en-US" sz="2000" smtClean="0"/>
              <a:t>(same for Right wheel sensor RWheelsen)</a:t>
            </a:r>
          </a:p>
        </p:txBody>
      </p:sp>
      <p:pic>
        <p:nvPicPr>
          <p:cNvPr id="38915" name="Picture 3" descr="wheel_i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773613" cy="293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B4CCA2-E5E0-48B3-B60D-21067DA3C4E8}" type="slidenum">
              <a:rPr lang="en-US" altLang="en-US" sz="1200">
                <a:solidFill>
                  <a:srgbClr val="898989"/>
                </a:solidFill>
              </a:rPr>
              <a:pPr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130550"/>
            <a:ext cx="311943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477000" y="1282700"/>
            <a:ext cx="23241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 u="sng">
                <a:latin typeface="Arial" charset="0"/>
              </a:rPr>
              <a:t>Our motor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 u="sng">
                <a:latin typeface="Arial" charset="0"/>
              </a:rPr>
              <a:t>speed encoder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TW" sz="1800" u="sng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 u="sng">
                <a:latin typeface="Arial" charset="0"/>
              </a:rPr>
              <a:t>Each wheel rotation=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 88 on/off changes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6324600" y="2862263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IR receiver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 flipH="1">
            <a:off x="6873875" y="32829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8"/>
          <p:cNvSpPr>
            <a:spLocks noChangeShapeType="1"/>
          </p:cNvSpPr>
          <p:nvPr/>
        </p:nvSpPr>
        <p:spPr bwMode="auto">
          <a:xfrm flipV="1">
            <a:off x="6950075" y="5416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6705600" y="5757863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IR light source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7693025" y="2630488"/>
            <a:ext cx="1314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Darkened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 part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blocks light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8925" name="Line 11"/>
          <p:cNvSpPr>
            <a:spLocks noChangeShapeType="1"/>
          </p:cNvSpPr>
          <p:nvPr/>
        </p:nvSpPr>
        <p:spPr bwMode="auto">
          <a:xfrm flipH="1">
            <a:off x="7467600" y="309086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2209800" y="4748213"/>
            <a:ext cx="1774825" cy="696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2473325" y="4852988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LWSensor</a:t>
            </a:r>
          </a:p>
        </p:txBody>
      </p:sp>
      <p:sp>
        <p:nvSpPr>
          <p:cNvPr id="38928" name="Freeform 14"/>
          <p:cNvSpPr>
            <a:spLocks/>
          </p:cNvSpPr>
          <p:nvPr/>
        </p:nvSpPr>
        <p:spPr bwMode="auto">
          <a:xfrm>
            <a:off x="396875" y="3384550"/>
            <a:ext cx="1800225" cy="1787525"/>
          </a:xfrm>
          <a:custGeom>
            <a:avLst/>
            <a:gdLst>
              <a:gd name="T0" fmla="*/ 2147483647 w 1134"/>
              <a:gd name="T1" fmla="*/ 0 h 1126"/>
              <a:gd name="T2" fmla="*/ 2147483647 w 1134"/>
              <a:gd name="T3" fmla="*/ 2147483647 h 1126"/>
              <a:gd name="T4" fmla="*/ 2147483647 w 1134"/>
              <a:gd name="T5" fmla="*/ 2147483647 h 1126"/>
              <a:gd name="T6" fmla="*/ 2147483647 w 1134"/>
              <a:gd name="T7" fmla="*/ 2147483647 h 11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4" h="1126">
                <a:moveTo>
                  <a:pt x="77" y="0"/>
                </a:moveTo>
                <a:cubicBezTo>
                  <a:pt x="38" y="327"/>
                  <a:pt x="0" y="654"/>
                  <a:pt x="102" y="834"/>
                </a:cubicBezTo>
                <a:cubicBezTo>
                  <a:pt x="204" y="1014"/>
                  <a:pt x="515" y="1040"/>
                  <a:pt x="687" y="1083"/>
                </a:cubicBezTo>
                <a:cubicBezTo>
                  <a:pt x="859" y="1126"/>
                  <a:pt x="996" y="1109"/>
                  <a:pt x="1134" y="109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2212975" y="5637213"/>
            <a:ext cx="1774825" cy="696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2476500" y="5741988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RWSensor</a:t>
            </a:r>
          </a:p>
        </p:txBody>
      </p:sp>
      <p:sp>
        <p:nvSpPr>
          <p:cNvPr id="38931" name="Freeform 20"/>
          <p:cNvSpPr>
            <a:spLocks/>
          </p:cNvSpPr>
          <p:nvPr/>
        </p:nvSpPr>
        <p:spPr bwMode="auto">
          <a:xfrm>
            <a:off x="519113" y="6021388"/>
            <a:ext cx="1677987" cy="325437"/>
          </a:xfrm>
          <a:custGeom>
            <a:avLst/>
            <a:gdLst>
              <a:gd name="T0" fmla="*/ 0 w 1057"/>
              <a:gd name="T1" fmla="*/ 2147483647 h 205"/>
              <a:gd name="T2" fmla="*/ 2147483647 w 1057"/>
              <a:gd name="T3" fmla="*/ 2147483647 h 205"/>
              <a:gd name="T4" fmla="*/ 2147483647 w 1057"/>
              <a:gd name="T5" fmla="*/ 2147483647 h 2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7" h="205">
                <a:moveTo>
                  <a:pt x="0" y="205"/>
                </a:moveTo>
                <a:cubicBezTo>
                  <a:pt x="6" y="135"/>
                  <a:pt x="13" y="66"/>
                  <a:pt x="189" y="33"/>
                </a:cubicBezTo>
                <a:cubicBezTo>
                  <a:pt x="365" y="0"/>
                  <a:pt x="711" y="3"/>
                  <a:pt x="1057" y="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8932" name="Picture 24" descr="MCj03968460000[1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0"/>
            <a:ext cx="18145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3" name="Text Box 25"/>
          <p:cNvSpPr txBox="1">
            <a:spLocks noChangeArrowheads="1"/>
          </p:cNvSpPr>
          <p:nvPr/>
        </p:nvSpPr>
        <p:spPr bwMode="auto">
          <a:xfrm>
            <a:off x="8166100" y="736600"/>
            <a:ext cx="9779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encoder-YOUTUBE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/>
              <a:t>Setup for 	LWheelsen = p0.6 (LPC213-pin30), </a:t>
            </a:r>
            <a:br>
              <a:rPr lang="en-US" altLang="en-US" sz="2500" smtClean="0"/>
            </a:br>
            <a:r>
              <a:rPr lang="en-US" altLang="en-US" sz="2500" smtClean="0"/>
              <a:t> 		Rwheelsen = p0.3(LPC213x-pin26)</a:t>
            </a:r>
            <a:br>
              <a:rPr lang="en-US" altLang="en-US" sz="2500" smtClean="0"/>
            </a:br>
            <a:endParaRPr lang="en-US" altLang="en-US" sz="19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800" b="1" smtClean="0"/>
              <a:t>// set p0.0 to TXD0, p0.1 to RXD0 </a:t>
            </a:r>
            <a:r>
              <a:rPr lang="en-US" altLang="en-US" sz="1800" b="1" u="sng" smtClean="0"/>
              <a:t>and the rest to GPIO</a:t>
            </a:r>
            <a:r>
              <a:rPr lang="en-US" altLang="en-US" sz="1800" b="1" smtClean="0"/>
              <a:t>	</a:t>
            </a:r>
          </a:p>
          <a:p>
            <a:pPr eaLnBrk="1" hangingPunct="1"/>
            <a:r>
              <a:rPr lang="en-US" altLang="en-US" sz="1800" b="1" smtClean="0"/>
              <a:t>//After power up (reset value) , all GPIOs are inputs</a:t>
            </a:r>
          </a:p>
          <a:p>
            <a:pPr eaLnBrk="1" hangingPunct="1"/>
            <a:r>
              <a:rPr lang="en-US" altLang="en-US" sz="1800" b="1" smtClean="0"/>
              <a:t>//So by default p0.6 (LWheelsen), p0.3(Rwheelsen) are inputs</a:t>
            </a:r>
          </a:p>
          <a:p>
            <a:pPr eaLnBrk="1" hangingPunct="1"/>
            <a:r>
              <a:rPr lang="en-US" altLang="en-US" sz="1800" b="1" smtClean="0"/>
              <a:t>91)PINSEL0 = 0x00000005; </a:t>
            </a:r>
          </a:p>
          <a:p>
            <a:pPr eaLnBrk="1" hangingPunct="1"/>
            <a:r>
              <a:rPr lang="en-US" altLang="en-US" sz="1800" b="1" smtClean="0"/>
              <a:t>:</a:t>
            </a:r>
          </a:p>
          <a:p>
            <a:pPr eaLnBrk="1" hangingPunct="1"/>
            <a:r>
              <a:rPr lang="en-US" altLang="en-US" sz="1800" b="1" smtClean="0"/>
              <a:t>23) #define LWheelSen  0x00000040  //p0.6 as left wheel sensor input</a:t>
            </a:r>
          </a:p>
          <a:p>
            <a:pPr eaLnBrk="1" hangingPunct="1"/>
            <a:r>
              <a:rPr lang="en-US" altLang="en-US" sz="1800" b="1" smtClean="0"/>
              <a:t>24) #define RWheelSen 0x00000008 //p0.3 as right wheel sensor input</a:t>
            </a:r>
          </a:p>
          <a:p>
            <a:pPr eaLnBrk="1" hangingPunct="1"/>
            <a:endParaRPr lang="en-US" altLang="en-US" b="1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691D59-728E-45FF-8C87-39BD1CB068DE}" type="slidenum">
              <a:rPr lang="en-US" altLang="en-US" sz="1200">
                <a:solidFill>
                  <a:srgbClr val="898989"/>
                </a:solidFill>
              </a:rPr>
              <a:pPr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164013"/>
            <a:ext cx="76962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3" name="Line 5"/>
          <p:cNvSpPr>
            <a:spLocks noChangeShapeType="1"/>
          </p:cNvSpPr>
          <p:nvPr/>
        </p:nvSpPr>
        <p:spPr bwMode="auto">
          <a:xfrm>
            <a:off x="5872163" y="2170113"/>
            <a:ext cx="1401762" cy="25796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4" name="Line 6"/>
          <p:cNvSpPr>
            <a:spLocks noChangeShapeType="1"/>
          </p:cNvSpPr>
          <p:nvPr/>
        </p:nvSpPr>
        <p:spPr bwMode="auto">
          <a:xfrm flipH="1">
            <a:off x="4525963" y="5021263"/>
            <a:ext cx="2805112" cy="411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Sensor connection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7688" y="6483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E39AE9-0F02-4B7B-9538-B39ABA66101A}" type="slidenum">
              <a:rPr lang="en-US" altLang="en-US" sz="1200">
                <a:solidFill>
                  <a:srgbClr val="898989"/>
                </a:solidFill>
              </a:rPr>
              <a:pPr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22263"/>
            <a:ext cx="6361112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5462588" y="4595813"/>
            <a:ext cx="163512" cy="17891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40968" name="Oval 6"/>
          <p:cNvSpPr>
            <a:spLocks noChangeArrowheads="1"/>
          </p:cNvSpPr>
          <p:nvPr/>
        </p:nvSpPr>
        <p:spPr bwMode="auto">
          <a:xfrm>
            <a:off x="4749800" y="4625975"/>
            <a:ext cx="233363" cy="2046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7037388" y="6369050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LWsensor</a:t>
            </a:r>
          </a:p>
        </p:txBody>
      </p:sp>
      <p:sp>
        <p:nvSpPr>
          <p:cNvPr id="40970" name="Rectangle 8"/>
          <p:cNvSpPr>
            <a:spLocks noChangeArrowheads="1"/>
          </p:cNvSpPr>
          <p:nvPr/>
        </p:nvSpPr>
        <p:spPr bwMode="auto">
          <a:xfrm>
            <a:off x="592138" y="6376988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RWSensor</a:t>
            </a:r>
          </a:p>
        </p:txBody>
      </p:sp>
      <p:pic>
        <p:nvPicPr>
          <p:cNvPr id="40971" name="Picture 13" descr="wheel_i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0938"/>
            <a:ext cx="22415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 descr="wheel_i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4991100"/>
            <a:ext cx="20843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Line 10"/>
          <p:cNvSpPr>
            <a:spLocks noChangeShapeType="1"/>
          </p:cNvSpPr>
          <p:nvPr/>
        </p:nvSpPr>
        <p:spPr bwMode="auto">
          <a:xfrm flipV="1">
            <a:off x="1976438" y="5276850"/>
            <a:ext cx="2867025" cy="7127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4" name="Line 9"/>
          <p:cNvSpPr>
            <a:spLocks noChangeShapeType="1"/>
          </p:cNvSpPr>
          <p:nvPr/>
        </p:nvSpPr>
        <p:spPr bwMode="auto">
          <a:xfrm flipH="1" flipV="1">
            <a:off x="5564188" y="5230813"/>
            <a:ext cx="2587625" cy="736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It uses a timer interrupt service routine programs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void init_timer (void)</a:t>
            </a:r>
          </a:p>
          <a:p>
            <a:pPr lvl="1" eaLnBrk="1" hangingPunct="1"/>
            <a:r>
              <a:rPr lang="en-US" altLang="en-US" smtClean="0"/>
              <a:t>Setup 1000 timer interrupt for _IRQ exception()</a:t>
            </a:r>
          </a:p>
          <a:p>
            <a:pPr eaLnBrk="1" hangingPunct="1"/>
            <a:r>
              <a:rPr lang="en-US" altLang="en-US" smtClean="0"/>
              <a:t>_IRQ exception()</a:t>
            </a:r>
          </a:p>
          <a:p>
            <a:pPr lvl="1" eaLnBrk="1" hangingPunct="1"/>
            <a:r>
              <a:rPr lang="en-US" altLang="en-US" smtClean="0"/>
              <a:t>Capture the rotation count, (each rotation 88 counts.) </a:t>
            </a:r>
          </a:p>
          <a:p>
            <a:pPr lvl="1" eaLnBrk="1" hangingPunct="1"/>
            <a:r>
              <a:rPr lang="en-US" altLang="en-US" smtClean="0"/>
              <a:t>Result saved at lcount, rcount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DA18D-EB0C-4DFA-8489-F91C0B99CB32}" type="slidenum">
              <a:rPr lang="en-US" altLang="en-US" sz="1200">
                <a:solidFill>
                  <a:srgbClr val="898989"/>
                </a:solidFill>
              </a:rPr>
              <a:pPr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LPC2131 peripherals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en-US" alt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613ACF-D13C-4C03-8EB6-9C94A2516A95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039938"/>
            <a:ext cx="775652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zh-TW" sz="3200" smtClean="0"/>
              <a:t>Read  wheel count (lcount, rcount) using interrupts</a:t>
            </a:r>
            <a:endParaRPr lang="en-US" altLang="en-US" sz="320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zh-TW" smtClean="0">
              <a:solidFill>
                <a:srgbClr val="898989"/>
              </a:solidFill>
            </a:endParaRPr>
          </a:p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4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4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B9A600-B8F8-4708-9B5E-9F75D1395B67}" type="slidenum">
              <a:rPr lang="en-US" altLang="en-US" sz="1200">
                <a:solidFill>
                  <a:srgbClr val="898989"/>
                </a:solidFill>
              </a:rPr>
              <a:pPr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 flipV="1">
            <a:off x="3505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 flipV="1">
            <a:off x="3733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6"/>
          <p:cNvSpPr>
            <a:spLocks/>
          </p:cNvSpPr>
          <p:nvPr/>
        </p:nvSpPr>
        <p:spPr bwMode="auto">
          <a:xfrm>
            <a:off x="3124200" y="457200"/>
            <a:ext cx="5181600" cy="990600"/>
          </a:xfrm>
          <a:custGeom>
            <a:avLst/>
            <a:gdLst>
              <a:gd name="T0" fmla="*/ 0 w 3264"/>
              <a:gd name="T1" fmla="*/ 2147483647 h 624"/>
              <a:gd name="T2" fmla="*/ 2147483647 w 3264"/>
              <a:gd name="T3" fmla="*/ 2147483647 h 624"/>
              <a:gd name="T4" fmla="*/ 2147483647 w 3264"/>
              <a:gd name="T5" fmla="*/ 0 h 624"/>
              <a:gd name="T6" fmla="*/ 2147483647 w 3264"/>
              <a:gd name="T7" fmla="*/ 0 h 624"/>
              <a:gd name="T8" fmla="*/ 2147483647 w 3264"/>
              <a:gd name="T9" fmla="*/ 2147483647 h 624"/>
              <a:gd name="T10" fmla="*/ 2147483647 w 3264"/>
              <a:gd name="T11" fmla="*/ 2147483647 h 624"/>
              <a:gd name="T12" fmla="*/ 2147483647 w 3264"/>
              <a:gd name="T13" fmla="*/ 0 h 624"/>
              <a:gd name="T14" fmla="*/ 2147483647 w 3264"/>
              <a:gd name="T15" fmla="*/ 0 h 624"/>
              <a:gd name="T16" fmla="*/ 2147483647 w 3264"/>
              <a:gd name="T17" fmla="*/ 2147483647 h 624"/>
              <a:gd name="T18" fmla="*/ 2147483647 w 3264"/>
              <a:gd name="T19" fmla="*/ 2147483647 h 624"/>
              <a:gd name="T20" fmla="*/ 2147483647 w 3264"/>
              <a:gd name="T21" fmla="*/ 0 h 624"/>
              <a:gd name="T22" fmla="*/ 2147483647 w 3264"/>
              <a:gd name="T23" fmla="*/ 0 h 624"/>
              <a:gd name="T24" fmla="*/ 2147483647 w 3264"/>
              <a:gd name="T25" fmla="*/ 2147483647 h 624"/>
              <a:gd name="T26" fmla="*/ 2147483647 w 3264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64" h="624">
                <a:moveTo>
                  <a:pt x="0" y="528"/>
                </a:moveTo>
                <a:lnTo>
                  <a:pt x="336" y="528"/>
                </a:lnTo>
                <a:lnTo>
                  <a:pt x="336" y="0"/>
                </a:lnTo>
                <a:lnTo>
                  <a:pt x="864" y="0"/>
                </a:lnTo>
                <a:lnTo>
                  <a:pt x="864" y="528"/>
                </a:lnTo>
                <a:lnTo>
                  <a:pt x="1440" y="528"/>
                </a:lnTo>
                <a:lnTo>
                  <a:pt x="1440" y="0"/>
                </a:lnTo>
                <a:lnTo>
                  <a:pt x="1920" y="0"/>
                </a:lnTo>
                <a:lnTo>
                  <a:pt x="1920" y="576"/>
                </a:lnTo>
                <a:lnTo>
                  <a:pt x="2544" y="576"/>
                </a:lnTo>
                <a:lnTo>
                  <a:pt x="2544" y="0"/>
                </a:lnTo>
                <a:lnTo>
                  <a:pt x="2976" y="0"/>
                </a:lnTo>
                <a:lnTo>
                  <a:pt x="2976" y="624"/>
                </a:lnTo>
                <a:lnTo>
                  <a:pt x="3264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7"/>
          <p:cNvSpPr>
            <a:spLocks noChangeShapeType="1"/>
          </p:cNvSpPr>
          <p:nvPr/>
        </p:nvSpPr>
        <p:spPr bwMode="auto">
          <a:xfrm flipV="1">
            <a:off x="38100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 flipV="1">
            <a:off x="35814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9"/>
          <p:cNvSpPr>
            <a:spLocks noChangeShapeType="1"/>
          </p:cNvSpPr>
          <p:nvPr/>
        </p:nvSpPr>
        <p:spPr bwMode="auto">
          <a:xfrm flipV="1">
            <a:off x="39624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0"/>
          <p:cNvSpPr>
            <a:spLocks noChangeShapeType="1"/>
          </p:cNvSpPr>
          <p:nvPr/>
        </p:nvSpPr>
        <p:spPr bwMode="auto">
          <a:xfrm flipV="1">
            <a:off x="4114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1"/>
          <p:cNvSpPr>
            <a:spLocks noChangeShapeType="1"/>
          </p:cNvSpPr>
          <p:nvPr/>
        </p:nvSpPr>
        <p:spPr bwMode="auto">
          <a:xfrm flipV="1">
            <a:off x="41910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2"/>
          <p:cNvSpPr>
            <a:spLocks noChangeShapeType="1"/>
          </p:cNvSpPr>
          <p:nvPr/>
        </p:nvSpPr>
        <p:spPr bwMode="auto">
          <a:xfrm>
            <a:off x="5257800" y="1905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Text Box 13"/>
          <p:cNvSpPr txBox="1">
            <a:spLocks noChangeArrowheads="1"/>
          </p:cNvSpPr>
          <p:nvPr/>
        </p:nvSpPr>
        <p:spPr bwMode="auto">
          <a:xfrm>
            <a:off x="609600" y="685800"/>
            <a:ext cx="1758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IR receiver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Speed Encoder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sensor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43024" name="Text Box 14"/>
          <p:cNvSpPr txBox="1">
            <a:spLocks noChangeArrowheads="1"/>
          </p:cNvSpPr>
          <p:nvPr/>
        </p:nvSpPr>
        <p:spPr bwMode="auto">
          <a:xfrm>
            <a:off x="1978025" y="206057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interrupts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43025" name="Line 15"/>
          <p:cNvSpPr>
            <a:spLocks noChangeShapeType="1"/>
          </p:cNvSpPr>
          <p:nvPr/>
        </p:nvSpPr>
        <p:spPr bwMode="auto">
          <a:xfrm>
            <a:off x="3276600" y="23622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Text Box 16"/>
          <p:cNvSpPr txBox="1">
            <a:spLocks noChangeArrowheads="1"/>
          </p:cNvSpPr>
          <p:nvPr/>
        </p:nvSpPr>
        <p:spPr bwMode="auto">
          <a:xfrm>
            <a:off x="8305800" y="20574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1800">
                <a:latin typeface="Arial" charset="0"/>
              </a:rPr>
              <a:t>time</a:t>
            </a:r>
            <a:endParaRPr kumimoji="1"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43027" name="Line 17"/>
          <p:cNvSpPr>
            <a:spLocks noChangeShapeType="1"/>
          </p:cNvSpPr>
          <p:nvPr/>
        </p:nvSpPr>
        <p:spPr bwMode="auto">
          <a:xfrm flipV="1">
            <a:off x="4267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18"/>
          <p:cNvSpPr>
            <a:spLocks noChangeShapeType="1"/>
          </p:cNvSpPr>
          <p:nvPr/>
        </p:nvSpPr>
        <p:spPr bwMode="auto">
          <a:xfrm flipV="1">
            <a:off x="43434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19"/>
          <p:cNvSpPr>
            <a:spLocks noChangeShapeType="1"/>
          </p:cNvSpPr>
          <p:nvPr/>
        </p:nvSpPr>
        <p:spPr bwMode="auto">
          <a:xfrm flipV="1">
            <a:off x="36576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0"/>
          <p:cNvSpPr>
            <a:spLocks noChangeShapeType="1"/>
          </p:cNvSpPr>
          <p:nvPr/>
        </p:nvSpPr>
        <p:spPr bwMode="auto">
          <a:xfrm flipV="1">
            <a:off x="3886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1"/>
          <p:cNvSpPr>
            <a:spLocks noChangeShapeType="1"/>
          </p:cNvSpPr>
          <p:nvPr/>
        </p:nvSpPr>
        <p:spPr bwMode="auto">
          <a:xfrm flipV="1">
            <a:off x="40386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2"/>
          <p:cNvSpPr>
            <a:spLocks noChangeShapeType="1"/>
          </p:cNvSpPr>
          <p:nvPr/>
        </p:nvSpPr>
        <p:spPr bwMode="auto">
          <a:xfrm flipV="1">
            <a:off x="44196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3"/>
          <p:cNvSpPr>
            <a:spLocks noChangeShapeType="1"/>
          </p:cNvSpPr>
          <p:nvPr/>
        </p:nvSpPr>
        <p:spPr bwMode="auto">
          <a:xfrm flipV="1">
            <a:off x="4648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24"/>
          <p:cNvSpPr>
            <a:spLocks noChangeShapeType="1"/>
          </p:cNvSpPr>
          <p:nvPr/>
        </p:nvSpPr>
        <p:spPr bwMode="auto">
          <a:xfrm flipV="1">
            <a:off x="47244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25"/>
          <p:cNvSpPr>
            <a:spLocks noChangeShapeType="1"/>
          </p:cNvSpPr>
          <p:nvPr/>
        </p:nvSpPr>
        <p:spPr bwMode="auto">
          <a:xfrm flipV="1">
            <a:off x="449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26"/>
          <p:cNvSpPr>
            <a:spLocks noChangeShapeType="1"/>
          </p:cNvSpPr>
          <p:nvPr/>
        </p:nvSpPr>
        <p:spPr bwMode="auto">
          <a:xfrm flipV="1">
            <a:off x="4876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27"/>
          <p:cNvSpPr>
            <a:spLocks noChangeShapeType="1"/>
          </p:cNvSpPr>
          <p:nvPr/>
        </p:nvSpPr>
        <p:spPr bwMode="auto">
          <a:xfrm flipV="1">
            <a:off x="5029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28"/>
          <p:cNvSpPr>
            <a:spLocks noChangeShapeType="1"/>
          </p:cNvSpPr>
          <p:nvPr/>
        </p:nvSpPr>
        <p:spPr bwMode="auto">
          <a:xfrm flipV="1">
            <a:off x="51054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29"/>
          <p:cNvSpPr>
            <a:spLocks noChangeShapeType="1"/>
          </p:cNvSpPr>
          <p:nvPr/>
        </p:nvSpPr>
        <p:spPr bwMode="auto">
          <a:xfrm flipV="1">
            <a:off x="51816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30"/>
          <p:cNvSpPr>
            <a:spLocks noChangeShapeType="1"/>
          </p:cNvSpPr>
          <p:nvPr/>
        </p:nvSpPr>
        <p:spPr bwMode="auto">
          <a:xfrm flipV="1">
            <a:off x="5257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31"/>
          <p:cNvSpPr>
            <a:spLocks noChangeShapeType="1"/>
          </p:cNvSpPr>
          <p:nvPr/>
        </p:nvSpPr>
        <p:spPr bwMode="auto">
          <a:xfrm flipV="1">
            <a:off x="45720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32"/>
          <p:cNvSpPr>
            <a:spLocks noChangeShapeType="1"/>
          </p:cNvSpPr>
          <p:nvPr/>
        </p:nvSpPr>
        <p:spPr bwMode="auto">
          <a:xfrm flipV="1">
            <a:off x="48006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33"/>
          <p:cNvSpPr>
            <a:spLocks noChangeShapeType="1"/>
          </p:cNvSpPr>
          <p:nvPr/>
        </p:nvSpPr>
        <p:spPr bwMode="auto">
          <a:xfrm flipV="1">
            <a:off x="49530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Text Box 34"/>
          <p:cNvSpPr txBox="1">
            <a:spLocks noChangeArrowheads="1"/>
          </p:cNvSpPr>
          <p:nvPr/>
        </p:nvSpPr>
        <p:spPr bwMode="auto">
          <a:xfrm>
            <a:off x="4730750" y="3670300"/>
            <a:ext cx="1060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Main( 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Setup( 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}</a:t>
            </a:r>
          </a:p>
        </p:txBody>
      </p:sp>
      <p:sp>
        <p:nvSpPr>
          <p:cNvPr id="43045" name="Text Box 35"/>
          <p:cNvSpPr txBox="1">
            <a:spLocks noChangeArrowheads="1"/>
          </p:cNvSpPr>
          <p:nvPr/>
        </p:nvSpPr>
        <p:spPr bwMode="auto">
          <a:xfrm>
            <a:off x="5791200" y="4267200"/>
            <a:ext cx="29083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_IRQ exception() </a:t>
            </a:r>
            <a:r>
              <a:rPr lang="en-US" altLang="en-US" sz="1800">
                <a:latin typeface="Arial" charset="0"/>
                <a:ea typeface="新細明體" pitchFamily="18" charset="-120"/>
              </a:rPr>
              <a:t>//1000Hz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read wheel speed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Update rcount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Update lcount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}</a:t>
            </a:r>
          </a:p>
        </p:txBody>
      </p:sp>
      <p:sp>
        <p:nvSpPr>
          <p:cNvPr id="43046" name="Line 36"/>
          <p:cNvSpPr>
            <a:spLocks noChangeShapeType="1"/>
          </p:cNvSpPr>
          <p:nvPr/>
        </p:nvSpPr>
        <p:spPr bwMode="auto">
          <a:xfrm flipV="1">
            <a:off x="4875213" y="453548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37"/>
          <p:cNvSpPr>
            <a:spLocks noChangeShapeType="1"/>
          </p:cNvSpPr>
          <p:nvPr/>
        </p:nvSpPr>
        <p:spPr bwMode="auto">
          <a:xfrm flipH="1" flipV="1">
            <a:off x="4946650" y="4894263"/>
            <a:ext cx="8651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Rectangle 38"/>
          <p:cNvSpPr>
            <a:spLocks noChangeArrowheads="1"/>
          </p:cNvSpPr>
          <p:nvPr/>
        </p:nvSpPr>
        <p:spPr bwMode="auto">
          <a:xfrm>
            <a:off x="5811838" y="4246563"/>
            <a:ext cx="2841625" cy="215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43049" name="Line 39"/>
          <p:cNvSpPr>
            <a:spLocks noChangeShapeType="1"/>
          </p:cNvSpPr>
          <p:nvPr/>
        </p:nvSpPr>
        <p:spPr bwMode="auto">
          <a:xfrm flipH="1" flipV="1">
            <a:off x="4724400" y="2667000"/>
            <a:ext cx="1981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AutoShape 40"/>
          <p:cNvSpPr>
            <a:spLocks/>
          </p:cNvSpPr>
          <p:nvPr/>
        </p:nvSpPr>
        <p:spPr bwMode="auto">
          <a:xfrm rot="5400000">
            <a:off x="4629150" y="1466850"/>
            <a:ext cx="266700" cy="2209800"/>
          </a:xfrm>
          <a:prstGeom prst="rightBrace">
            <a:avLst>
              <a:gd name="adj1" fmla="val 6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43051" name="Text Box 41"/>
          <p:cNvSpPr txBox="1">
            <a:spLocks noChangeArrowheads="1"/>
          </p:cNvSpPr>
          <p:nvPr/>
        </p:nvSpPr>
        <p:spPr bwMode="auto">
          <a:xfrm>
            <a:off x="5257800" y="1905000"/>
            <a:ext cx="290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新細明體" pitchFamily="18" charset="-120"/>
              </a:rPr>
              <a:t>1000 interrupts per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EA61FC-D9EE-4454-8460-63B9ED0FD5BB}" type="slidenum">
              <a:rPr lang="en-US" altLang="en-US" sz="1200">
                <a:solidFill>
                  <a:srgbClr val="898989"/>
                </a:solidFill>
              </a:rPr>
              <a:pPr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400" smtClean="0"/>
              <a:t>Read wheel count, result at lcount, rcount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265)  void __irq  IRQ_Exception()     //timer interrupt running at 1000Hz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266)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267)         timeval++;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268)	</a:t>
            </a:r>
            <a:r>
              <a:rPr lang="en-US" altLang="zh-TW" sz="1200" smtClean="0">
                <a:solidFill>
                  <a:schemeClr val="hlink"/>
                </a:solidFill>
              </a:rPr>
              <a:t>//generate square wave at test pin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269)	if((timeval%2)==0) IO1SET|=TEST_PIN;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270)	else IO1CLR|=TEST_PIN;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271)	//=================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273)	//get the current wheel sensor values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274)	lcur=IO0PIN &amp; LWheelSen;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275)	rcur=IO0PIN &amp; RWheelSen;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277)	//count the number of switchings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278)	if(lcur!=lold) {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279)		lcount++;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280)		lold=lcur;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281)	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282)	if(rcur!=rold)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283)		rcount++;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284)		rold=rcur;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285)	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287)    T0IR = 1;                              	// Clear interrupt flag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288)    VICVectAddr = 0;                  // Acknowledge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200" smtClean="0"/>
              <a:t>289) }</a:t>
            </a:r>
          </a:p>
        </p:txBody>
      </p:sp>
      <p:sp>
        <p:nvSpPr>
          <p:cNvPr id="44038" name="頁尾版面配置區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</a:rPr>
              <a:t>CEG2400 Ch9 Peripherals V93b</a:t>
            </a:r>
          </a:p>
        </p:txBody>
      </p:sp>
      <p:grpSp>
        <p:nvGrpSpPr>
          <p:cNvPr id="44039" name="Group 71"/>
          <p:cNvGrpSpPr>
            <a:grpSpLocks/>
          </p:cNvGrpSpPr>
          <p:nvPr/>
        </p:nvGrpSpPr>
        <p:grpSpPr bwMode="auto">
          <a:xfrm>
            <a:off x="3860800" y="2890838"/>
            <a:ext cx="4632325" cy="2157412"/>
            <a:chOff x="2508" y="1827"/>
            <a:chExt cx="2918" cy="1359"/>
          </a:xfrm>
        </p:grpSpPr>
        <p:sp>
          <p:nvSpPr>
            <p:cNvPr id="44053" name="Line 4"/>
            <p:cNvSpPr>
              <a:spLocks noChangeShapeType="1"/>
            </p:cNvSpPr>
            <p:nvPr/>
          </p:nvSpPr>
          <p:spPr bwMode="auto">
            <a:xfrm flipV="1">
              <a:off x="2803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5"/>
            <p:cNvSpPr>
              <a:spLocks noChangeShapeType="1"/>
            </p:cNvSpPr>
            <p:nvPr/>
          </p:nvSpPr>
          <p:spPr bwMode="auto">
            <a:xfrm flipV="1">
              <a:off x="2901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6"/>
            <p:cNvSpPr>
              <a:spLocks/>
            </p:cNvSpPr>
            <p:nvPr/>
          </p:nvSpPr>
          <p:spPr bwMode="auto">
            <a:xfrm>
              <a:off x="2924" y="1897"/>
              <a:ext cx="2217" cy="493"/>
            </a:xfrm>
            <a:custGeom>
              <a:avLst/>
              <a:gdLst>
                <a:gd name="T0" fmla="*/ 0 w 3264"/>
                <a:gd name="T1" fmla="*/ 20 h 624"/>
                <a:gd name="T2" fmla="*/ 1 w 3264"/>
                <a:gd name="T3" fmla="*/ 20 h 624"/>
                <a:gd name="T4" fmla="*/ 1 w 3264"/>
                <a:gd name="T5" fmla="*/ 0 h 624"/>
                <a:gd name="T6" fmla="*/ 3 w 3264"/>
                <a:gd name="T7" fmla="*/ 0 h 624"/>
                <a:gd name="T8" fmla="*/ 3 w 3264"/>
                <a:gd name="T9" fmla="*/ 20 h 624"/>
                <a:gd name="T10" fmla="*/ 7 w 3264"/>
                <a:gd name="T11" fmla="*/ 20 h 624"/>
                <a:gd name="T12" fmla="*/ 7 w 3264"/>
                <a:gd name="T13" fmla="*/ 0 h 624"/>
                <a:gd name="T14" fmla="*/ 8 w 3264"/>
                <a:gd name="T15" fmla="*/ 0 h 624"/>
                <a:gd name="T16" fmla="*/ 8 w 3264"/>
                <a:gd name="T17" fmla="*/ 21 h 624"/>
                <a:gd name="T18" fmla="*/ 11 w 3264"/>
                <a:gd name="T19" fmla="*/ 21 h 624"/>
                <a:gd name="T20" fmla="*/ 11 w 3264"/>
                <a:gd name="T21" fmla="*/ 0 h 624"/>
                <a:gd name="T22" fmla="*/ 14 w 3264"/>
                <a:gd name="T23" fmla="*/ 0 h 624"/>
                <a:gd name="T24" fmla="*/ 14 w 3264"/>
                <a:gd name="T25" fmla="*/ 23 h 624"/>
                <a:gd name="T26" fmla="*/ 15 w 3264"/>
                <a:gd name="T27" fmla="*/ 23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64"/>
                <a:gd name="T43" fmla="*/ 0 h 624"/>
                <a:gd name="T44" fmla="*/ 3264 w 3264"/>
                <a:gd name="T45" fmla="*/ 624 h 6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64" h="624">
                  <a:moveTo>
                    <a:pt x="0" y="528"/>
                  </a:moveTo>
                  <a:lnTo>
                    <a:pt x="336" y="528"/>
                  </a:lnTo>
                  <a:lnTo>
                    <a:pt x="336" y="0"/>
                  </a:lnTo>
                  <a:lnTo>
                    <a:pt x="864" y="0"/>
                  </a:lnTo>
                  <a:lnTo>
                    <a:pt x="864" y="528"/>
                  </a:lnTo>
                  <a:lnTo>
                    <a:pt x="1440" y="528"/>
                  </a:lnTo>
                  <a:lnTo>
                    <a:pt x="1440" y="0"/>
                  </a:lnTo>
                  <a:lnTo>
                    <a:pt x="1920" y="0"/>
                  </a:lnTo>
                  <a:lnTo>
                    <a:pt x="1920" y="576"/>
                  </a:lnTo>
                  <a:lnTo>
                    <a:pt x="2544" y="576"/>
                  </a:lnTo>
                  <a:lnTo>
                    <a:pt x="2544" y="0"/>
                  </a:lnTo>
                  <a:lnTo>
                    <a:pt x="2976" y="0"/>
                  </a:lnTo>
                  <a:lnTo>
                    <a:pt x="2976" y="624"/>
                  </a:lnTo>
                  <a:lnTo>
                    <a:pt x="3264" y="6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7"/>
            <p:cNvSpPr>
              <a:spLocks noChangeShapeType="1"/>
            </p:cNvSpPr>
            <p:nvPr/>
          </p:nvSpPr>
          <p:spPr bwMode="auto">
            <a:xfrm flipV="1">
              <a:off x="2934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8"/>
            <p:cNvSpPr>
              <a:spLocks noChangeShapeType="1"/>
            </p:cNvSpPr>
            <p:nvPr/>
          </p:nvSpPr>
          <p:spPr bwMode="auto">
            <a:xfrm flipV="1">
              <a:off x="2836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9"/>
            <p:cNvSpPr>
              <a:spLocks noChangeShapeType="1"/>
            </p:cNvSpPr>
            <p:nvPr/>
          </p:nvSpPr>
          <p:spPr bwMode="auto">
            <a:xfrm flipV="1">
              <a:off x="2999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10"/>
            <p:cNvSpPr>
              <a:spLocks noChangeShapeType="1"/>
            </p:cNvSpPr>
            <p:nvPr/>
          </p:nvSpPr>
          <p:spPr bwMode="auto">
            <a:xfrm flipV="1">
              <a:off x="3064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11"/>
            <p:cNvSpPr>
              <a:spLocks noChangeShapeType="1"/>
            </p:cNvSpPr>
            <p:nvPr/>
          </p:nvSpPr>
          <p:spPr bwMode="auto">
            <a:xfrm flipV="1">
              <a:off x="3097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12"/>
            <p:cNvSpPr>
              <a:spLocks noChangeShapeType="1"/>
            </p:cNvSpPr>
            <p:nvPr/>
          </p:nvSpPr>
          <p:spPr bwMode="auto">
            <a:xfrm>
              <a:off x="3553" y="2623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13"/>
            <p:cNvSpPr>
              <a:spLocks noChangeShapeType="1"/>
            </p:cNvSpPr>
            <p:nvPr/>
          </p:nvSpPr>
          <p:spPr bwMode="auto">
            <a:xfrm>
              <a:off x="2706" y="2851"/>
              <a:ext cx="2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Text Box 14"/>
            <p:cNvSpPr txBox="1">
              <a:spLocks noChangeArrowheads="1"/>
            </p:cNvSpPr>
            <p:nvPr/>
          </p:nvSpPr>
          <p:spPr bwMode="auto">
            <a:xfrm>
              <a:off x="5038" y="2793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latin typeface="Arial" charset="0"/>
                </a:rPr>
                <a:t>time</a:t>
              </a:r>
            </a:p>
          </p:txBody>
        </p:sp>
        <p:sp>
          <p:nvSpPr>
            <p:cNvPr id="44064" name="Line 15"/>
            <p:cNvSpPr>
              <a:spLocks noChangeShapeType="1"/>
            </p:cNvSpPr>
            <p:nvPr/>
          </p:nvSpPr>
          <p:spPr bwMode="auto">
            <a:xfrm flipV="1">
              <a:off x="3129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Line 16"/>
            <p:cNvSpPr>
              <a:spLocks noChangeShapeType="1"/>
            </p:cNvSpPr>
            <p:nvPr/>
          </p:nvSpPr>
          <p:spPr bwMode="auto">
            <a:xfrm flipV="1">
              <a:off x="3162" y="2395"/>
              <a:ext cx="0" cy="4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Line 17"/>
            <p:cNvSpPr>
              <a:spLocks noChangeShapeType="1"/>
            </p:cNvSpPr>
            <p:nvPr/>
          </p:nvSpPr>
          <p:spPr bwMode="auto">
            <a:xfrm flipV="1">
              <a:off x="2869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Line 18"/>
            <p:cNvSpPr>
              <a:spLocks noChangeShapeType="1"/>
            </p:cNvSpPr>
            <p:nvPr/>
          </p:nvSpPr>
          <p:spPr bwMode="auto">
            <a:xfrm flipV="1">
              <a:off x="2966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Line 19"/>
            <p:cNvSpPr>
              <a:spLocks noChangeShapeType="1"/>
            </p:cNvSpPr>
            <p:nvPr/>
          </p:nvSpPr>
          <p:spPr bwMode="auto">
            <a:xfrm flipV="1">
              <a:off x="3031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Line 20"/>
            <p:cNvSpPr>
              <a:spLocks noChangeShapeType="1"/>
            </p:cNvSpPr>
            <p:nvPr/>
          </p:nvSpPr>
          <p:spPr bwMode="auto">
            <a:xfrm flipV="1">
              <a:off x="3194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Line 21"/>
            <p:cNvSpPr>
              <a:spLocks noChangeShapeType="1"/>
            </p:cNvSpPr>
            <p:nvPr/>
          </p:nvSpPr>
          <p:spPr bwMode="auto">
            <a:xfrm flipV="1">
              <a:off x="3292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22"/>
            <p:cNvSpPr>
              <a:spLocks noChangeShapeType="1"/>
            </p:cNvSpPr>
            <p:nvPr/>
          </p:nvSpPr>
          <p:spPr bwMode="auto">
            <a:xfrm flipV="1">
              <a:off x="3325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23"/>
            <p:cNvSpPr>
              <a:spLocks noChangeShapeType="1"/>
            </p:cNvSpPr>
            <p:nvPr/>
          </p:nvSpPr>
          <p:spPr bwMode="auto">
            <a:xfrm flipV="1">
              <a:off x="3227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24"/>
            <p:cNvSpPr>
              <a:spLocks noChangeShapeType="1"/>
            </p:cNvSpPr>
            <p:nvPr/>
          </p:nvSpPr>
          <p:spPr bwMode="auto">
            <a:xfrm flipV="1">
              <a:off x="3390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25"/>
            <p:cNvSpPr>
              <a:spLocks noChangeShapeType="1"/>
            </p:cNvSpPr>
            <p:nvPr/>
          </p:nvSpPr>
          <p:spPr bwMode="auto">
            <a:xfrm flipV="1">
              <a:off x="3455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Line 26"/>
            <p:cNvSpPr>
              <a:spLocks noChangeShapeType="1"/>
            </p:cNvSpPr>
            <p:nvPr/>
          </p:nvSpPr>
          <p:spPr bwMode="auto">
            <a:xfrm flipV="1">
              <a:off x="3488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27"/>
            <p:cNvSpPr>
              <a:spLocks noChangeShapeType="1"/>
            </p:cNvSpPr>
            <p:nvPr/>
          </p:nvSpPr>
          <p:spPr bwMode="auto">
            <a:xfrm flipV="1">
              <a:off x="3520" y="2395"/>
              <a:ext cx="0" cy="4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Line 28"/>
            <p:cNvSpPr>
              <a:spLocks noChangeShapeType="1"/>
            </p:cNvSpPr>
            <p:nvPr/>
          </p:nvSpPr>
          <p:spPr bwMode="auto">
            <a:xfrm flipV="1">
              <a:off x="3553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Line 29"/>
            <p:cNvSpPr>
              <a:spLocks noChangeShapeType="1"/>
            </p:cNvSpPr>
            <p:nvPr/>
          </p:nvSpPr>
          <p:spPr bwMode="auto">
            <a:xfrm flipV="1">
              <a:off x="3260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Line 30"/>
            <p:cNvSpPr>
              <a:spLocks noChangeShapeType="1"/>
            </p:cNvSpPr>
            <p:nvPr/>
          </p:nvSpPr>
          <p:spPr bwMode="auto">
            <a:xfrm flipV="1">
              <a:off x="3357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Line 31"/>
            <p:cNvSpPr>
              <a:spLocks noChangeShapeType="1"/>
            </p:cNvSpPr>
            <p:nvPr/>
          </p:nvSpPr>
          <p:spPr bwMode="auto">
            <a:xfrm flipV="1">
              <a:off x="3423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Text Box 32"/>
            <p:cNvSpPr txBox="1">
              <a:spLocks noChangeArrowheads="1"/>
            </p:cNvSpPr>
            <p:nvPr/>
          </p:nvSpPr>
          <p:spPr bwMode="auto">
            <a:xfrm>
              <a:off x="3553" y="2623"/>
              <a:ext cx="1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1000 interrupts per second</a:t>
              </a:r>
            </a:p>
          </p:txBody>
        </p:sp>
        <p:sp>
          <p:nvSpPr>
            <p:cNvPr id="44082" name="Line 33"/>
            <p:cNvSpPr>
              <a:spLocks noChangeShapeType="1"/>
            </p:cNvSpPr>
            <p:nvPr/>
          </p:nvSpPr>
          <p:spPr bwMode="auto">
            <a:xfrm flipH="1" flipV="1">
              <a:off x="3148" y="1898"/>
              <a:ext cx="9" cy="4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083" name="Oval 34"/>
            <p:cNvSpPr>
              <a:spLocks noChangeArrowheads="1"/>
            </p:cNvSpPr>
            <p:nvPr/>
          </p:nvSpPr>
          <p:spPr bwMode="auto">
            <a:xfrm>
              <a:off x="3078" y="1827"/>
              <a:ext cx="153" cy="5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 sz="1400">
                <a:latin typeface="Arial" charset="0"/>
              </a:endParaRPr>
            </a:p>
          </p:txBody>
        </p:sp>
        <p:sp>
          <p:nvSpPr>
            <p:cNvPr id="44084" name="Oval 64"/>
            <p:cNvSpPr>
              <a:spLocks noChangeArrowheads="1"/>
            </p:cNvSpPr>
            <p:nvPr/>
          </p:nvSpPr>
          <p:spPr bwMode="auto">
            <a:xfrm>
              <a:off x="3433" y="1856"/>
              <a:ext cx="153" cy="53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 sz="1400">
                <a:latin typeface="Arial" charset="0"/>
              </a:endParaRPr>
            </a:p>
          </p:txBody>
        </p:sp>
        <p:sp>
          <p:nvSpPr>
            <p:cNvPr id="44085" name="Text Box 67"/>
            <p:cNvSpPr txBox="1">
              <a:spLocks noChangeArrowheads="1"/>
            </p:cNvSpPr>
            <p:nvPr/>
          </p:nvSpPr>
          <p:spPr bwMode="auto">
            <a:xfrm>
              <a:off x="2508" y="2860"/>
              <a:ext cx="274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" charset="0"/>
                </a:rPr>
                <a:t>Left wheel: each interrupt checks if the wheel sensor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" charset="0"/>
                </a:rPr>
                <a:t>output has changed state . If yes, lcount++</a:t>
              </a:r>
            </a:p>
          </p:txBody>
        </p:sp>
        <p:sp>
          <p:nvSpPr>
            <p:cNvPr id="44086" name="Line 68"/>
            <p:cNvSpPr>
              <a:spLocks noChangeShapeType="1"/>
            </p:cNvSpPr>
            <p:nvPr/>
          </p:nvSpPr>
          <p:spPr bwMode="auto">
            <a:xfrm>
              <a:off x="3513" y="1888"/>
              <a:ext cx="0" cy="4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087" name="Text Box 69"/>
            <p:cNvSpPr txBox="1">
              <a:spLocks noChangeArrowheads="1"/>
            </p:cNvSpPr>
            <p:nvPr/>
          </p:nvSpPr>
          <p:spPr bwMode="auto">
            <a:xfrm>
              <a:off x="2516" y="2143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" charset="0"/>
                </a:rPr>
                <a:t>IR receiver</a:t>
              </a:r>
            </a:p>
          </p:txBody>
        </p:sp>
      </p:grpSp>
      <p:pic>
        <p:nvPicPr>
          <p:cNvPr id="44040" name="Picture 72" descr="wheel_i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089025"/>
            <a:ext cx="22415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Freeform 74"/>
          <p:cNvSpPr>
            <a:spLocks/>
          </p:cNvSpPr>
          <p:nvPr/>
        </p:nvSpPr>
        <p:spPr bwMode="auto">
          <a:xfrm>
            <a:off x="4152900" y="2257425"/>
            <a:ext cx="2682875" cy="1157288"/>
          </a:xfrm>
          <a:custGeom>
            <a:avLst/>
            <a:gdLst>
              <a:gd name="T0" fmla="*/ 2147483647 w 1690"/>
              <a:gd name="T1" fmla="*/ 0 h 729"/>
              <a:gd name="T2" fmla="*/ 2147483647 w 1690"/>
              <a:gd name="T3" fmla="*/ 2147483647 h 729"/>
              <a:gd name="T4" fmla="*/ 2147483647 w 1690"/>
              <a:gd name="T5" fmla="*/ 2147483647 h 729"/>
              <a:gd name="T6" fmla="*/ 2147483647 w 1690"/>
              <a:gd name="T7" fmla="*/ 2147483647 h 729"/>
              <a:gd name="T8" fmla="*/ 2147483647 w 1690"/>
              <a:gd name="T9" fmla="*/ 2147483647 h 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0"/>
              <a:gd name="T16" fmla="*/ 0 h 729"/>
              <a:gd name="T17" fmla="*/ 1690 w 1690"/>
              <a:gd name="T18" fmla="*/ 729 h 7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0" h="729">
                <a:moveTo>
                  <a:pt x="1598" y="0"/>
                </a:moveTo>
                <a:cubicBezTo>
                  <a:pt x="1644" y="48"/>
                  <a:pt x="1690" y="97"/>
                  <a:pt x="1557" y="136"/>
                </a:cubicBezTo>
                <a:cubicBezTo>
                  <a:pt x="1424" y="175"/>
                  <a:pt x="1043" y="214"/>
                  <a:pt x="799" y="235"/>
                </a:cubicBezTo>
                <a:cubicBezTo>
                  <a:pt x="555" y="256"/>
                  <a:pt x="188" y="183"/>
                  <a:pt x="94" y="265"/>
                </a:cubicBezTo>
                <a:cubicBezTo>
                  <a:pt x="0" y="347"/>
                  <a:pt x="117" y="538"/>
                  <a:pt x="235" y="72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2" name="Text Box 75"/>
          <p:cNvSpPr txBox="1">
            <a:spLocks noChangeArrowheads="1"/>
          </p:cNvSpPr>
          <p:nvPr/>
        </p:nvSpPr>
        <p:spPr bwMode="auto">
          <a:xfrm>
            <a:off x="5813425" y="2497138"/>
            <a:ext cx="320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P0.6 (left wheel) , or P0.3 (right wheel)</a:t>
            </a:r>
          </a:p>
        </p:txBody>
      </p:sp>
      <p:sp>
        <p:nvSpPr>
          <p:cNvPr id="44043" name="Text Box 76"/>
          <p:cNvSpPr txBox="1">
            <a:spLocks noChangeArrowheads="1"/>
          </p:cNvSpPr>
          <p:nvPr/>
        </p:nvSpPr>
        <p:spPr bwMode="auto">
          <a:xfrm>
            <a:off x="887413" y="1044575"/>
            <a:ext cx="3235325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" charset="0"/>
              </a:rPr>
              <a:t>23) #define LWheelSen  0x00000040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" charset="0"/>
              </a:rPr>
              <a:t>24) #define RWheelSen 0x00000008 </a:t>
            </a:r>
          </a:p>
        </p:txBody>
      </p:sp>
      <p:sp>
        <p:nvSpPr>
          <p:cNvPr id="44044" name="Line 77"/>
          <p:cNvSpPr>
            <a:spLocks noChangeShapeType="1"/>
          </p:cNvSpPr>
          <p:nvPr/>
        </p:nvSpPr>
        <p:spPr bwMode="auto">
          <a:xfrm flipH="1">
            <a:off x="2713038" y="1492250"/>
            <a:ext cx="1281112" cy="1878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5" name="Line 33"/>
          <p:cNvSpPr>
            <a:spLocks noChangeShapeType="1"/>
          </p:cNvSpPr>
          <p:nvPr/>
        </p:nvSpPr>
        <p:spPr bwMode="auto">
          <a:xfrm flipH="1" flipV="1">
            <a:off x="6054725" y="3003550"/>
            <a:ext cx="14288" cy="650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6" name="Line 33"/>
          <p:cNvSpPr>
            <a:spLocks noChangeShapeType="1"/>
          </p:cNvSpPr>
          <p:nvPr/>
        </p:nvSpPr>
        <p:spPr bwMode="auto">
          <a:xfrm flipH="1" flipV="1">
            <a:off x="7245350" y="3017838"/>
            <a:ext cx="14288" cy="650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7" name="Line 68"/>
          <p:cNvSpPr>
            <a:spLocks noChangeShapeType="1"/>
          </p:cNvSpPr>
          <p:nvPr/>
        </p:nvSpPr>
        <p:spPr bwMode="auto">
          <a:xfrm>
            <a:off x="6578600" y="3043238"/>
            <a:ext cx="0" cy="682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8" name="Line 68"/>
          <p:cNvSpPr>
            <a:spLocks noChangeShapeType="1"/>
          </p:cNvSpPr>
          <p:nvPr/>
        </p:nvSpPr>
        <p:spPr bwMode="auto">
          <a:xfrm>
            <a:off x="7715250" y="3028950"/>
            <a:ext cx="0" cy="682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9" name="Rectangle 51"/>
          <p:cNvSpPr>
            <a:spLocks noChangeArrowheads="1"/>
          </p:cNvSpPr>
          <p:nvPr/>
        </p:nvSpPr>
        <p:spPr bwMode="auto">
          <a:xfrm>
            <a:off x="325438" y="2162175"/>
            <a:ext cx="3897312" cy="56515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44050" name="Line 53"/>
          <p:cNvSpPr>
            <a:spLocks noChangeShapeType="1"/>
          </p:cNvSpPr>
          <p:nvPr/>
        </p:nvSpPr>
        <p:spPr bwMode="auto">
          <a:xfrm flipH="1" flipV="1">
            <a:off x="4884738" y="4475163"/>
            <a:ext cx="1700212" cy="3619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1" name="Line 54"/>
          <p:cNvSpPr>
            <a:spLocks noChangeShapeType="1"/>
          </p:cNvSpPr>
          <p:nvPr/>
        </p:nvSpPr>
        <p:spPr bwMode="auto">
          <a:xfrm flipH="1" flipV="1">
            <a:off x="5454650" y="4467225"/>
            <a:ext cx="1138238" cy="3619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52" name="TextBox 1"/>
          <p:cNvSpPr txBox="1">
            <a:spLocks noChangeArrowheads="1"/>
          </p:cNvSpPr>
          <p:nvPr/>
        </p:nvSpPr>
        <p:spPr bwMode="auto">
          <a:xfrm>
            <a:off x="4691063" y="5121275"/>
            <a:ext cx="4144962" cy="116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lcount records the number of counts (number of times the IR light is chopped v=by the rotating disk) of the left wheel since the program starts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Same for rcount of the right wheel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Explanation1 , line265-271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1811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265)  void __irq  IRQ_Exception()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266)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267)         timeval++;// increases at 1000 per second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268)	</a:t>
            </a:r>
            <a:r>
              <a:rPr lang="en-US" altLang="en-US" sz="1800" smtClean="0">
                <a:solidFill>
                  <a:schemeClr val="hlink"/>
                </a:solidFill>
              </a:rPr>
              <a:t>//generate square wave at test pin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269)	if((timeval%2)==0) IO1SET|=TEST_PIN;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270)	else IO1CLR|=TEST_PIN;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271)	//=================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	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C16CBA-FDB0-426C-896F-705DE929F338}" type="slidenum">
              <a:rPr lang="en-US" altLang="en-US" sz="1200">
                <a:solidFill>
                  <a:srgbClr val="898989"/>
                </a:solidFill>
              </a:rPr>
              <a:pPr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5062" name="Text Box 38"/>
          <p:cNvSpPr txBox="1">
            <a:spLocks noChangeArrowheads="1"/>
          </p:cNvSpPr>
          <p:nvPr/>
        </p:nvSpPr>
        <p:spPr bwMode="auto">
          <a:xfrm>
            <a:off x="5837238" y="1131888"/>
            <a:ext cx="3306762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For testing purpose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You can observe a waveform at this pin</a:t>
            </a:r>
          </a:p>
        </p:txBody>
      </p:sp>
      <p:sp>
        <p:nvSpPr>
          <p:cNvPr id="45063" name="Line 39"/>
          <p:cNvSpPr>
            <a:spLocks noChangeShapeType="1"/>
          </p:cNvSpPr>
          <p:nvPr/>
        </p:nvSpPr>
        <p:spPr bwMode="auto">
          <a:xfrm flipH="1">
            <a:off x="5507038" y="1666875"/>
            <a:ext cx="2324100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4" name="Freeform 40"/>
          <p:cNvSpPr>
            <a:spLocks/>
          </p:cNvSpPr>
          <p:nvPr/>
        </p:nvSpPr>
        <p:spPr bwMode="auto">
          <a:xfrm>
            <a:off x="5970588" y="2259013"/>
            <a:ext cx="1828800" cy="344487"/>
          </a:xfrm>
          <a:custGeom>
            <a:avLst/>
            <a:gdLst>
              <a:gd name="T0" fmla="*/ 0 w 1152"/>
              <a:gd name="T1" fmla="*/ 2147483647 h 217"/>
              <a:gd name="T2" fmla="*/ 2147483647 w 1152"/>
              <a:gd name="T3" fmla="*/ 2147483647 h 217"/>
              <a:gd name="T4" fmla="*/ 2147483647 w 1152"/>
              <a:gd name="T5" fmla="*/ 0 h 217"/>
              <a:gd name="T6" fmla="*/ 2147483647 w 1152"/>
              <a:gd name="T7" fmla="*/ 0 h 217"/>
              <a:gd name="T8" fmla="*/ 2147483647 w 1152"/>
              <a:gd name="T9" fmla="*/ 2147483647 h 217"/>
              <a:gd name="T10" fmla="*/ 2147483647 w 1152"/>
              <a:gd name="T11" fmla="*/ 2147483647 h 217"/>
              <a:gd name="T12" fmla="*/ 2147483647 w 1152"/>
              <a:gd name="T13" fmla="*/ 2147483647 h 217"/>
              <a:gd name="T14" fmla="*/ 2147483647 w 1152"/>
              <a:gd name="T15" fmla="*/ 2147483647 h 217"/>
              <a:gd name="T16" fmla="*/ 2147483647 w 1152"/>
              <a:gd name="T17" fmla="*/ 2147483647 h 217"/>
              <a:gd name="T18" fmla="*/ 2147483647 w 1152"/>
              <a:gd name="T19" fmla="*/ 2147483647 h 2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52" h="217">
                <a:moveTo>
                  <a:pt x="0" y="197"/>
                </a:moveTo>
                <a:lnTo>
                  <a:pt x="257" y="197"/>
                </a:lnTo>
                <a:lnTo>
                  <a:pt x="264" y="0"/>
                </a:lnTo>
                <a:lnTo>
                  <a:pt x="501" y="0"/>
                </a:lnTo>
                <a:lnTo>
                  <a:pt x="488" y="217"/>
                </a:lnTo>
                <a:lnTo>
                  <a:pt x="725" y="217"/>
                </a:lnTo>
                <a:lnTo>
                  <a:pt x="718" y="7"/>
                </a:lnTo>
                <a:lnTo>
                  <a:pt x="942" y="7"/>
                </a:lnTo>
                <a:lnTo>
                  <a:pt x="942" y="210"/>
                </a:lnTo>
                <a:lnTo>
                  <a:pt x="1152" y="20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5" name="Rectangle 78"/>
          <p:cNvSpPr>
            <a:spLocks noChangeArrowheads="1"/>
          </p:cNvSpPr>
          <p:nvPr/>
        </p:nvSpPr>
        <p:spPr bwMode="auto">
          <a:xfrm>
            <a:off x="309563" y="1076325"/>
            <a:ext cx="8834437" cy="38496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Explanation2, line 273-275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1811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 smtClean="0"/>
              <a:t>23) #define LWheelSen  0x00000040  //bit 6 is1, others 0, p0.6 as left wheel sensor input</a:t>
            </a:r>
            <a:endParaRPr lang="en-US" altLang="en-US" sz="1800" u="sng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273)	//get the current wheel sensor values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274)	lcur=IO0PIN &amp; LWheelSen; // read left sensor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275)	rcur=IO0PIN &amp; RWheelSen; // read right sensor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Meaning: if LWSesnor is 1 </a:t>
            </a:r>
            <a:r>
              <a:rPr lang="en-US" altLang="en-US" sz="1800" smtClean="0">
                <a:solidFill>
                  <a:srgbClr val="336600"/>
                </a:solidFill>
              </a:rPr>
              <a:t>//current status of LW sensor=1</a:t>
            </a:r>
            <a:endParaRPr lang="en-US" altLang="en-US" sz="1800" b="1" smtClean="0">
              <a:solidFill>
                <a:srgbClr val="3366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lcur=</a:t>
            </a:r>
            <a:r>
              <a:rPr lang="en-US" altLang="en-US" sz="1600" u="sng" smtClean="0"/>
              <a:t>IO0PIN</a:t>
            </a:r>
            <a:r>
              <a:rPr lang="en-US" altLang="en-US" sz="1600" smtClean="0"/>
              <a:t> &amp; LWheelSen =IO0PIN &amp; 0x0000 0040 = 0x0000 0040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Meaning: if LWSesnor is 0 </a:t>
            </a:r>
            <a:r>
              <a:rPr lang="en-US" altLang="en-US" sz="1800" smtClean="0">
                <a:solidFill>
                  <a:srgbClr val="336600"/>
                </a:solidFill>
              </a:rPr>
              <a:t>//current status of LW sensor=0</a:t>
            </a:r>
            <a:endParaRPr lang="en-US" alt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lcur=</a:t>
            </a:r>
            <a:r>
              <a:rPr lang="en-US" altLang="en-US" sz="1600" u="sng" smtClean="0"/>
              <a:t>IO0PIN</a:t>
            </a:r>
            <a:r>
              <a:rPr lang="en-US" altLang="en-US" sz="1600" smtClean="0"/>
              <a:t> &amp; LWheelSen =IO0PIN &amp; 0x0000 0040 = 0x0000 0000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2256BA-3348-4622-AC5F-EA22927AAEAC}" type="slidenum">
              <a:rPr lang="en-US" altLang="en-US" sz="1200">
                <a:solidFill>
                  <a:srgbClr val="898989"/>
                </a:solidFill>
              </a:rPr>
              <a:pPr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608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5513388"/>
            <a:ext cx="7646987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9" descr="wheel_i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002088"/>
            <a:ext cx="22415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Line 80"/>
          <p:cNvSpPr>
            <a:spLocks noChangeShapeType="1"/>
          </p:cNvSpPr>
          <p:nvPr/>
        </p:nvSpPr>
        <p:spPr bwMode="auto">
          <a:xfrm>
            <a:off x="3098800" y="470376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9" name="Text Box 81"/>
          <p:cNvSpPr txBox="1">
            <a:spLocks noChangeArrowheads="1"/>
          </p:cNvSpPr>
          <p:nvPr/>
        </p:nvSpPr>
        <p:spPr bwMode="auto">
          <a:xfrm>
            <a:off x="4084638" y="4438650"/>
            <a:ext cx="1544637" cy="74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LWSensor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Arial" charset="0"/>
              </a:rPr>
              <a:t>Bit6 of IO0PIN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P0.6 of LPC213x</a:t>
            </a:r>
          </a:p>
        </p:txBody>
      </p:sp>
      <p:sp>
        <p:nvSpPr>
          <p:cNvPr id="46090" name="Line 82"/>
          <p:cNvSpPr>
            <a:spLocks noChangeShapeType="1"/>
          </p:cNvSpPr>
          <p:nvPr/>
        </p:nvSpPr>
        <p:spPr bwMode="auto">
          <a:xfrm flipH="1" flipV="1">
            <a:off x="2122488" y="3222625"/>
            <a:ext cx="1947862" cy="12160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1" name="Line 84"/>
          <p:cNvSpPr>
            <a:spLocks noChangeShapeType="1"/>
          </p:cNvSpPr>
          <p:nvPr/>
        </p:nvSpPr>
        <p:spPr bwMode="auto">
          <a:xfrm flipH="1" flipV="1">
            <a:off x="2149475" y="3770313"/>
            <a:ext cx="1925638" cy="6572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2" name="Line 85"/>
          <p:cNvSpPr>
            <a:spLocks noChangeShapeType="1"/>
          </p:cNvSpPr>
          <p:nvPr/>
        </p:nvSpPr>
        <p:spPr bwMode="auto">
          <a:xfrm>
            <a:off x="3238500" y="1433513"/>
            <a:ext cx="109538" cy="16668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3" name="Rectangle 86"/>
          <p:cNvSpPr>
            <a:spLocks noChangeArrowheads="1"/>
          </p:cNvSpPr>
          <p:nvPr/>
        </p:nvSpPr>
        <p:spPr bwMode="auto">
          <a:xfrm>
            <a:off x="495300" y="1890713"/>
            <a:ext cx="7037388" cy="906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39B45-82DA-4B11-9DE6-15D494D4F92C}" type="slidenum">
              <a:rPr lang="en-US" altLang="en-US" sz="1200">
                <a:solidFill>
                  <a:srgbClr val="898989"/>
                </a:solidFill>
              </a:rPr>
              <a:pPr/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025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sz="2400" smtClean="0"/>
              <a:t>Exercise 13.3</a:t>
            </a:r>
            <a:br>
              <a:rPr lang="en-US" altLang="zh-TW" sz="2400" smtClean="0"/>
            </a:br>
            <a:r>
              <a:rPr lang="en-US" altLang="zh-TW" sz="2400" smtClean="0"/>
              <a:t>IF Lwsensor is 25Hz, what is the value of lcount incremented in ¼ seconds?</a:t>
            </a:r>
            <a:br>
              <a:rPr lang="en-US" altLang="zh-TW" sz="2400" smtClean="0"/>
            </a:br>
            <a:r>
              <a:rPr lang="en-US" altLang="zh-TW" sz="2400" smtClean="0"/>
              <a:t>ANS:?_______________________________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273)	//Explanation3, line273-289// get the current wheel sensor values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274)	lcur=IO0PIN &amp; LWheelSen; // read left sensor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275)	rcur=IO0PIN &amp; RWheelSen; // read right sensor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277)	//count the number of switching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278)	if(lcur!=lold) {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279)		lcount++;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280)		lold=lcur;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281)	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282)	if(rcur!=rold)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283)		rcount++;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284)		rold=rcur;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285)	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287)    T0IR = 1;  // Clear interrupt flag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288)    VICVectAddr = 0; // Acknowledge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289) }</a:t>
            </a:r>
          </a:p>
        </p:txBody>
      </p:sp>
      <p:sp>
        <p:nvSpPr>
          <p:cNvPr id="47110" name="頁尾版面配置區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</a:rPr>
              <a:t>CEG2400 Ch9 Peripherals V93b</a:t>
            </a:r>
          </a:p>
        </p:txBody>
      </p:sp>
      <p:sp>
        <p:nvSpPr>
          <p:cNvPr id="47111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4C0B6C-381D-4D50-BA95-A699FBCFD1FB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000">
              <a:latin typeface="Arial" charset="0"/>
            </a:endParaRPr>
          </a:p>
        </p:txBody>
      </p:sp>
      <p:sp>
        <p:nvSpPr>
          <p:cNvPr id="47112" name="Text Box 39"/>
          <p:cNvSpPr txBox="1">
            <a:spLocks noChangeArrowheads="1"/>
          </p:cNvSpPr>
          <p:nvPr/>
        </p:nvSpPr>
        <p:spPr bwMode="auto">
          <a:xfrm>
            <a:off x="4832350" y="2717800"/>
            <a:ext cx="2911475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If there is change increment lcount</a:t>
            </a:r>
          </a:p>
        </p:txBody>
      </p:sp>
      <p:sp>
        <p:nvSpPr>
          <p:cNvPr id="47113" name="Line 40"/>
          <p:cNvSpPr>
            <a:spLocks noChangeShapeType="1"/>
          </p:cNvSpPr>
          <p:nvPr/>
        </p:nvSpPr>
        <p:spPr bwMode="auto">
          <a:xfrm flipH="1">
            <a:off x="2944813" y="2952750"/>
            <a:ext cx="1889125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4" name="Line 41"/>
          <p:cNvSpPr>
            <a:spLocks noChangeShapeType="1"/>
          </p:cNvSpPr>
          <p:nvPr/>
        </p:nvSpPr>
        <p:spPr bwMode="auto">
          <a:xfrm flipH="1">
            <a:off x="4773613" y="3052763"/>
            <a:ext cx="31750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5" name="Line 42"/>
          <p:cNvSpPr>
            <a:spLocks noChangeShapeType="1"/>
          </p:cNvSpPr>
          <p:nvPr/>
        </p:nvSpPr>
        <p:spPr bwMode="auto">
          <a:xfrm>
            <a:off x="5067300" y="3051175"/>
            <a:ext cx="265113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7116" name="Group 45"/>
          <p:cNvGrpSpPr>
            <a:grpSpLocks/>
          </p:cNvGrpSpPr>
          <p:nvPr/>
        </p:nvGrpSpPr>
        <p:grpSpPr bwMode="auto">
          <a:xfrm>
            <a:off x="3817938" y="3163888"/>
            <a:ext cx="4632325" cy="2157412"/>
            <a:chOff x="2508" y="1827"/>
            <a:chExt cx="2918" cy="1359"/>
          </a:xfrm>
        </p:grpSpPr>
        <p:sp>
          <p:nvSpPr>
            <p:cNvPr id="47123" name="Line 46"/>
            <p:cNvSpPr>
              <a:spLocks noChangeShapeType="1"/>
            </p:cNvSpPr>
            <p:nvPr/>
          </p:nvSpPr>
          <p:spPr bwMode="auto">
            <a:xfrm flipV="1">
              <a:off x="2803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47"/>
            <p:cNvSpPr>
              <a:spLocks noChangeShapeType="1"/>
            </p:cNvSpPr>
            <p:nvPr/>
          </p:nvSpPr>
          <p:spPr bwMode="auto">
            <a:xfrm flipV="1">
              <a:off x="2901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48"/>
            <p:cNvSpPr>
              <a:spLocks/>
            </p:cNvSpPr>
            <p:nvPr/>
          </p:nvSpPr>
          <p:spPr bwMode="auto">
            <a:xfrm>
              <a:off x="2924" y="1897"/>
              <a:ext cx="2217" cy="493"/>
            </a:xfrm>
            <a:custGeom>
              <a:avLst/>
              <a:gdLst>
                <a:gd name="T0" fmla="*/ 0 w 3264"/>
                <a:gd name="T1" fmla="*/ 20 h 624"/>
                <a:gd name="T2" fmla="*/ 1 w 3264"/>
                <a:gd name="T3" fmla="*/ 20 h 624"/>
                <a:gd name="T4" fmla="*/ 1 w 3264"/>
                <a:gd name="T5" fmla="*/ 0 h 624"/>
                <a:gd name="T6" fmla="*/ 3 w 3264"/>
                <a:gd name="T7" fmla="*/ 0 h 624"/>
                <a:gd name="T8" fmla="*/ 3 w 3264"/>
                <a:gd name="T9" fmla="*/ 20 h 624"/>
                <a:gd name="T10" fmla="*/ 7 w 3264"/>
                <a:gd name="T11" fmla="*/ 20 h 624"/>
                <a:gd name="T12" fmla="*/ 7 w 3264"/>
                <a:gd name="T13" fmla="*/ 0 h 624"/>
                <a:gd name="T14" fmla="*/ 8 w 3264"/>
                <a:gd name="T15" fmla="*/ 0 h 624"/>
                <a:gd name="T16" fmla="*/ 8 w 3264"/>
                <a:gd name="T17" fmla="*/ 21 h 624"/>
                <a:gd name="T18" fmla="*/ 11 w 3264"/>
                <a:gd name="T19" fmla="*/ 21 h 624"/>
                <a:gd name="T20" fmla="*/ 11 w 3264"/>
                <a:gd name="T21" fmla="*/ 0 h 624"/>
                <a:gd name="T22" fmla="*/ 14 w 3264"/>
                <a:gd name="T23" fmla="*/ 0 h 624"/>
                <a:gd name="T24" fmla="*/ 14 w 3264"/>
                <a:gd name="T25" fmla="*/ 23 h 624"/>
                <a:gd name="T26" fmla="*/ 15 w 3264"/>
                <a:gd name="T27" fmla="*/ 23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64"/>
                <a:gd name="T43" fmla="*/ 0 h 624"/>
                <a:gd name="T44" fmla="*/ 3264 w 3264"/>
                <a:gd name="T45" fmla="*/ 624 h 6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64" h="624">
                  <a:moveTo>
                    <a:pt x="0" y="528"/>
                  </a:moveTo>
                  <a:lnTo>
                    <a:pt x="336" y="528"/>
                  </a:lnTo>
                  <a:lnTo>
                    <a:pt x="336" y="0"/>
                  </a:lnTo>
                  <a:lnTo>
                    <a:pt x="864" y="0"/>
                  </a:lnTo>
                  <a:lnTo>
                    <a:pt x="864" y="528"/>
                  </a:lnTo>
                  <a:lnTo>
                    <a:pt x="1440" y="528"/>
                  </a:lnTo>
                  <a:lnTo>
                    <a:pt x="1440" y="0"/>
                  </a:lnTo>
                  <a:lnTo>
                    <a:pt x="1920" y="0"/>
                  </a:lnTo>
                  <a:lnTo>
                    <a:pt x="1920" y="576"/>
                  </a:lnTo>
                  <a:lnTo>
                    <a:pt x="2544" y="576"/>
                  </a:lnTo>
                  <a:lnTo>
                    <a:pt x="2544" y="0"/>
                  </a:lnTo>
                  <a:lnTo>
                    <a:pt x="2976" y="0"/>
                  </a:lnTo>
                  <a:lnTo>
                    <a:pt x="2976" y="624"/>
                  </a:lnTo>
                  <a:lnTo>
                    <a:pt x="3264" y="6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49"/>
            <p:cNvSpPr>
              <a:spLocks noChangeShapeType="1"/>
            </p:cNvSpPr>
            <p:nvPr/>
          </p:nvSpPr>
          <p:spPr bwMode="auto">
            <a:xfrm flipV="1">
              <a:off x="2934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50"/>
            <p:cNvSpPr>
              <a:spLocks noChangeShapeType="1"/>
            </p:cNvSpPr>
            <p:nvPr/>
          </p:nvSpPr>
          <p:spPr bwMode="auto">
            <a:xfrm flipV="1">
              <a:off x="2836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51"/>
            <p:cNvSpPr>
              <a:spLocks noChangeShapeType="1"/>
            </p:cNvSpPr>
            <p:nvPr/>
          </p:nvSpPr>
          <p:spPr bwMode="auto">
            <a:xfrm flipV="1">
              <a:off x="2999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52"/>
            <p:cNvSpPr>
              <a:spLocks noChangeShapeType="1"/>
            </p:cNvSpPr>
            <p:nvPr/>
          </p:nvSpPr>
          <p:spPr bwMode="auto">
            <a:xfrm flipV="1">
              <a:off x="3064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53"/>
            <p:cNvSpPr>
              <a:spLocks noChangeShapeType="1"/>
            </p:cNvSpPr>
            <p:nvPr/>
          </p:nvSpPr>
          <p:spPr bwMode="auto">
            <a:xfrm flipV="1">
              <a:off x="3097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54"/>
            <p:cNvSpPr>
              <a:spLocks noChangeShapeType="1"/>
            </p:cNvSpPr>
            <p:nvPr/>
          </p:nvSpPr>
          <p:spPr bwMode="auto">
            <a:xfrm>
              <a:off x="3553" y="2623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55"/>
            <p:cNvSpPr>
              <a:spLocks noChangeShapeType="1"/>
            </p:cNvSpPr>
            <p:nvPr/>
          </p:nvSpPr>
          <p:spPr bwMode="auto">
            <a:xfrm>
              <a:off x="2706" y="2851"/>
              <a:ext cx="2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Text Box 56"/>
            <p:cNvSpPr txBox="1">
              <a:spLocks noChangeArrowheads="1"/>
            </p:cNvSpPr>
            <p:nvPr/>
          </p:nvSpPr>
          <p:spPr bwMode="auto">
            <a:xfrm>
              <a:off x="5038" y="2793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>
                  <a:latin typeface="Arial" charset="0"/>
                </a:rPr>
                <a:t>time</a:t>
              </a:r>
            </a:p>
          </p:txBody>
        </p:sp>
        <p:sp>
          <p:nvSpPr>
            <p:cNvPr id="47134" name="Line 57"/>
            <p:cNvSpPr>
              <a:spLocks noChangeShapeType="1"/>
            </p:cNvSpPr>
            <p:nvPr/>
          </p:nvSpPr>
          <p:spPr bwMode="auto">
            <a:xfrm flipV="1">
              <a:off x="3129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58"/>
            <p:cNvSpPr>
              <a:spLocks noChangeShapeType="1"/>
            </p:cNvSpPr>
            <p:nvPr/>
          </p:nvSpPr>
          <p:spPr bwMode="auto">
            <a:xfrm flipV="1">
              <a:off x="3162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Line 59"/>
            <p:cNvSpPr>
              <a:spLocks noChangeShapeType="1"/>
            </p:cNvSpPr>
            <p:nvPr/>
          </p:nvSpPr>
          <p:spPr bwMode="auto">
            <a:xfrm flipV="1">
              <a:off x="2869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60"/>
            <p:cNvSpPr>
              <a:spLocks noChangeShapeType="1"/>
            </p:cNvSpPr>
            <p:nvPr/>
          </p:nvSpPr>
          <p:spPr bwMode="auto">
            <a:xfrm flipV="1">
              <a:off x="2966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61"/>
            <p:cNvSpPr>
              <a:spLocks noChangeShapeType="1"/>
            </p:cNvSpPr>
            <p:nvPr/>
          </p:nvSpPr>
          <p:spPr bwMode="auto">
            <a:xfrm flipV="1">
              <a:off x="3031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62"/>
            <p:cNvSpPr>
              <a:spLocks noChangeShapeType="1"/>
            </p:cNvSpPr>
            <p:nvPr/>
          </p:nvSpPr>
          <p:spPr bwMode="auto">
            <a:xfrm flipV="1">
              <a:off x="3194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63"/>
            <p:cNvSpPr>
              <a:spLocks noChangeShapeType="1"/>
            </p:cNvSpPr>
            <p:nvPr/>
          </p:nvSpPr>
          <p:spPr bwMode="auto">
            <a:xfrm flipV="1">
              <a:off x="3292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64"/>
            <p:cNvSpPr>
              <a:spLocks noChangeShapeType="1"/>
            </p:cNvSpPr>
            <p:nvPr/>
          </p:nvSpPr>
          <p:spPr bwMode="auto">
            <a:xfrm flipV="1">
              <a:off x="3325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65"/>
            <p:cNvSpPr>
              <a:spLocks noChangeShapeType="1"/>
            </p:cNvSpPr>
            <p:nvPr/>
          </p:nvSpPr>
          <p:spPr bwMode="auto">
            <a:xfrm flipV="1">
              <a:off x="3227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66"/>
            <p:cNvSpPr>
              <a:spLocks noChangeShapeType="1"/>
            </p:cNvSpPr>
            <p:nvPr/>
          </p:nvSpPr>
          <p:spPr bwMode="auto">
            <a:xfrm flipV="1">
              <a:off x="3390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67"/>
            <p:cNvSpPr>
              <a:spLocks noChangeShapeType="1"/>
            </p:cNvSpPr>
            <p:nvPr/>
          </p:nvSpPr>
          <p:spPr bwMode="auto">
            <a:xfrm flipV="1">
              <a:off x="3455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68"/>
            <p:cNvSpPr>
              <a:spLocks noChangeShapeType="1"/>
            </p:cNvSpPr>
            <p:nvPr/>
          </p:nvSpPr>
          <p:spPr bwMode="auto">
            <a:xfrm flipV="1">
              <a:off x="3488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Line 69"/>
            <p:cNvSpPr>
              <a:spLocks noChangeShapeType="1"/>
            </p:cNvSpPr>
            <p:nvPr/>
          </p:nvSpPr>
          <p:spPr bwMode="auto">
            <a:xfrm flipV="1">
              <a:off x="3520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Line 70"/>
            <p:cNvSpPr>
              <a:spLocks noChangeShapeType="1"/>
            </p:cNvSpPr>
            <p:nvPr/>
          </p:nvSpPr>
          <p:spPr bwMode="auto">
            <a:xfrm flipV="1">
              <a:off x="3553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Line 71"/>
            <p:cNvSpPr>
              <a:spLocks noChangeShapeType="1"/>
            </p:cNvSpPr>
            <p:nvPr/>
          </p:nvSpPr>
          <p:spPr bwMode="auto">
            <a:xfrm flipV="1">
              <a:off x="3260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Line 72"/>
            <p:cNvSpPr>
              <a:spLocks noChangeShapeType="1"/>
            </p:cNvSpPr>
            <p:nvPr/>
          </p:nvSpPr>
          <p:spPr bwMode="auto">
            <a:xfrm flipV="1">
              <a:off x="3357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Line 73"/>
            <p:cNvSpPr>
              <a:spLocks noChangeShapeType="1"/>
            </p:cNvSpPr>
            <p:nvPr/>
          </p:nvSpPr>
          <p:spPr bwMode="auto">
            <a:xfrm flipV="1">
              <a:off x="3423" y="2395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Text Box 74"/>
            <p:cNvSpPr txBox="1">
              <a:spLocks noChangeArrowheads="1"/>
            </p:cNvSpPr>
            <p:nvPr/>
          </p:nvSpPr>
          <p:spPr bwMode="auto">
            <a:xfrm>
              <a:off x="3553" y="2623"/>
              <a:ext cx="1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1000 interrupts per second</a:t>
              </a:r>
            </a:p>
          </p:txBody>
        </p:sp>
        <p:sp>
          <p:nvSpPr>
            <p:cNvPr id="47152" name="Line 75"/>
            <p:cNvSpPr>
              <a:spLocks noChangeShapeType="1"/>
            </p:cNvSpPr>
            <p:nvPr/>
          </p:nvSpPr>
          <p:spPr bwMode="auto">
            <a:xfrm flipH="1" flipV="1">
              <a:off x="3148" y="1898"/>
              <a:ext cx="9" cy="4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7153" name="Oval 76"/>
            <p:cNvSpPr>
              <a:spLocks noChangeArrowheads="1"/>
            </p:cNvSpPr>
            <p:nvPr/>
          </p:nvSpPr>
          <p:spPr bwMode="auto">
            <a:xfrm>
              <a:off x="3078" y="1827"/>
              <a:ext cx="153" cy="5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 sz="1400">
                <a:latin typeface="Arial" charset="0"/>
              </a:endParaRPr>
            </a:p>
          </p:txBody>
        </p:sp>
        <p:sp>
          <p:nvSpPr>
            <p:cNvPr id="47154" name="Oval 77"/>
            <p:cNvSpPr>
              <a:spLocks noChangeArrowheads="1"/>
            </p:cNvSpPr>
            <p:nvPr/>
          </p:nvSpPr>
          <p:spPr bwMode="auto">
            <a:xfrm>
              <a:off x="3433" y="1856"/>
              <a:ext cx="153" cy="53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 sz="1400">
                <a:latin typeface="Arial" charset="0"/>
              </a:endParaRPr>
            </a:p>
          </p:txBody>
        </p:sp>
        <p:sp>
          <p:nvSpPr>
            <p:cNvPr id="47155" name="Text Box 78"/>
            <p:cNvSpPr txBox="1">
              <a:spLocks noChangeArrowheads="1"/>
            </p:cNvSpPr>
            <p:nvPr/>
          </p:nvSpPr>
          <p:spPr bwMode="auto">
            <a:xfrm>
              <a:off x="2508" y="2860"/>
              <a:ext cx="274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" charset="0"/>
                </a:rPr>
                <a:t>Left wheel: each interrupt checks if the wheel sensor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" charset="0"/>
                </a:rPr>
                <a:t>output has changed state . If yes, lcount++</a:t>
              </a:r>
            </a:p>
          </p:txBody>
        </p:sp>
        <p:sp>
          <p:nvSpPr>
            <p:cNvPr id="47156" name="Line 79"/>
            <p:cNvSpPr>
              <a:spLocks noChangeShapeType="1"/>
            </p:cNvSpPr>
            <p:nvPr/>
          </p:nvSpPr>
          <p:spPr bwMode="auto">
            <a:xfrm>
              <a:off x="3513" y="1888"/>
              <a:ext cx="0" cy="4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7157" name="Text Box 80"/>
            <p:cNvSpPr txBox="1">
              <a:spLocks noChangeArrowheads="1"/>
            </p:cNvSpPr>
            <p:nvPr/>
          </p:nvSpPr>
          <p:spPr bwMode="auto">
            <a:xfrm>
              <a:off x="2516" y="2143"/>
              <a:ext cx="5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" charset="0"/>
                </a:rPr>
                <a:t>LWsenor</a:t>
              </a:r>
            </a:p>
          </p:txBody>
        </p:sp>
      </p:grpSp>
      <p:sp>
        <p:nvSpPr>
          <p:cNvPr id="47117" name="Freeform 81"/>
          <p:cNvSpPr>
            <a:spLocks/>
          </p:cNvSpPr>
          <p:nvPr/>
        </p:nvSpPr>
        <p:spPr bwMode="auto">
          <a:xfrm>
            <a:off x="6161088" y="1800225"/>
            <a:ext cx="2184400" cy="1709738"/>
          </a:xfrm>
          <a:custGeom>
            <a:avLst/>
            <a:gdLst>
              <a:gd name="T0" fmla="*/ 0 w 1376"/>
              <a:gd name="T1" fmla="*/ 2147483647 h 1077"/>
              <a:gd name="T2" fmla="*/ 2147483647 w 1376"/>
              <a:gd name="T3" fmla="*/ 2147483647 h 1077"/>
              <a:gd name="T4" fmla="*/ 2147483647 w 1376"/>
              <a:gd name="T5" fmla="*/ 2147483647 h 1077"/>
              <a:gd name="T6" fmla="*/ 0 60000 65536"/>
              <a:gd name="T7" fmla="*/ 0 60000 65536"/>
              <a:gd name="T8" fmla="*/ 0 60000 65536"/>
              <a:gd name="T9" fmla="*/ 0 w 1376"/>
              <a:gd name="T10" fmla="*/ 0 h 1077"/>
              <a:gd name="T11" fmla="*/ 1376 w 1376"/>
              <a:gd name="T12" fmla="*/ 1077 h 1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1077">
                <a:moveTo>
                  <a:pt x="0" y="145"/>
                </a:moveTo>
                <a:cubicBezTo>
                  <a:pt x="527" y="72"/>
                  <a:pt x="1054" y="0"/>
                  <a:pt x="1215" y="155"/>
                </a:cubicBezTo>
                <a:cubicBezTo>
                  <a:pt x="1376" y="310"/>
                  <a:pt x="1171" y="693"/>
                  <a:pt x="966" y="107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8" name="Line 68"/>
          <p:cNvSpPr>
            <a:spLocks noChangeShapeType="1"/>
          </p:cNvSpPr>
          <p:nvPr/>
        </p:nvSpPr>
        <p:spPr bwMode="auto">
          <a:xfrm>
            <a:off x="6537325" y="3306763"/>
            <a:ext cx="0" cy="682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9" name="Line 68"/>
          <p:cNvSpPr>
            <a:spLocks noChangeShapeType="1"/>
          </p:cNvSpPr>
          <p:nvPr/>
        </p:nvSpPr>
        <p:spPr bwMode="auto">
          <a:xfrm>
            <a:off x="7672388" y="3319463"/>
            <a:ext cx="0" cy="682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20" name="Line 75"/>
          <p:cNvSpPr>
            <a:spLocks noChangeShapeType="1"/>
          </p:cNvSpPr>
          <p:nvPr/>
        </p:nvSpPr>
        <p:spPr bwMode="auto">
          <a:xfrm flipH="1" flipV="1">
            <a:off x="6011863" y="3303588"/>
            <a:ext cx="14287" cy="650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21" name="Line 75"/>
          <p:cNvSpPr>
            <a:spLocks noChangeShapeType="1"/>
          </p:cNvSpPr>
          <p:nvPr/>
        </p:nvSpPr>
        <p:spPr bwMode="auto">
          <a:xfrm flipH="1" flipV="1">
            <a:off x="7189788" y="3359150"/>
            <a:ext cx="14287" cy="650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28913" y="1025525"/>
            <a:ext cx="1971675" cy="2293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smtClean="0"/>
              <a:t>Explanation4, line174-183 </a:t>
            </a:r>
            <a:br>
              <a:rPr lang="en-US" altLang="en-US" sz="2000" smtClean="0"/>
            </a:br>
            <a:r>
              <a:rPr lang="en-US" altLang="en-US" sz="2000" smtClean="0"/>
              <a:t>In main()</a:t>
            </a:r>
            <a:br>
              <a:rPr lang="en-US" altLang="en-US" sz="2000" smtClean="0"/>
            </a:br>
            <a:r>
              <a:rPr lang="en-US" altLang="en-US" sz="2000" smtClean="0">
                <a:solidFill>
                  <a:srgbClr val="FF0000"/>
                </a:solidFill>
              </a:rPr>
              <a:t>“ f ” command: Forward 100 steps and stop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>when lcount&gt;100, stop left motor</a:t>
            </a:r>
            <a:br>
              <a:rPr lang="en-US" altLang="en-US" sz="2000" smtClean="0"/>
            </a:br>
            <a:r>
              <a:rPr lang="en-US" altLang="en-US" sz="2000" smtClean="0"/>
              <a:t>when rcount&gt;100, stop right motor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25450" y="1731963"/>
            <a:ext cx="5913438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Main()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rgbClr val="FF0000"/>
                </a:solidFill>
              </a:rPr>
              <a:t>174) if(cin=='f')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175)	lcount=0;  //reset left step count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176)	rcount=0;	//reset right step count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177)	//stop when stepcount reach 100 steps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178)	while((lcount&lt;=100)||(rcount&lt;=100))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179)	  if(lcount&gt;=100)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180)	    IO0CLR|=L_DIRinv;//stop left motor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181)	    IO0CLR|=L_DIR;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182)	    lcount=0xff;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183)	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184)   if(rcount&gt;=100)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            stop right motor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            similar to the left motor procedures above}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          :}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CF2D33-33FE-4868-8938-370020898DD7}" type="slidenum">
              <a:rPr lang="en-US" altLang="en-US" sz="1200">
                <a:solidFill>
                  <a:srgbClr val="898989"/>
                </a:solidFill>
              </a:rPr>
              <a:pPr/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170613" y="414338"/>
            <a:ext cx="2755900" cy="4160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Arial" charset="0"/>
              </a:rPr>
              <a:t>Interrupt service routine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Arial" charset="0"/>
              </a:rPr>
              <a:t>Running at 1000Hz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Arial" charset="0"/>
              </a:rPr>
              <a:t>Update lcount and rocunt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Arial" charset="0"/>
              </a:rPr>
              <a:t>As the wheels rotate</a:t>
            </a:r>
            <a:r>
              <a:rPr lang="en-US" altLang="en-US" sz="140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265)  void __irq  IRQ_Exception()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266) 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274)lcur=IO0PIN &amp; LWheelSen;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275)rcur=IO0PIN &amp; RWheelSen;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278)if(lcur!=lold) {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279)    </a:t>
            </a:r>
            <a:r>
              <a:rPr lang="en-US" altLang="en-US" sz="1200">
                <a:solidFill>
                  <a:srgbClr val="FF0000"/>
                </a:solidFill>
                <a:latin typeface="Arial" charset="0"/>
              </a:rPr>
              <a:t>lcount++;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280)    lold=lcur;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281)}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282)if(rcur!=rold)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283)    </a:t>
            </a:r>
            <a:r>
              <a:rPr lang="en-US" altLang="en-US" sz="1200">
                <a:solidFill>
                  <a:srgbClr val="FF0000"/>
                </a:solidFill>
                <a:latin typeface="Arial" charset="0"/>
              </a:rPr>
              <a:t>rcount++;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284)    rold=rcur;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285)}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289) }</a:t>
            </a:r>
            <a:r>
              <a:rPr lang="en-US" altLang="en-US" sz="1400">
                <a:latin typeface="Arial" charset="0"/>
              </a:rPr>
              <a:t>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4254500" y="1892300"/>
            <a:ext cx="1924050" cy="17335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2736850" y="1917700"/>
            <a:ext cx="3411538" cy="17414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253038" y="1293813"/>
            <a:ext cx="8429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1000Hz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Interrupt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rate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Timer interrupt at 1KHz,interrupt service routine is at IRQ_Exception;</a:t>
            </a:r>
            <a:br>
              <a:rPr lang="en-US" altLang="en-US" sz="3400" smtClean="0"/>
            </a:br>
            <a:r>
              <a:rPr lang="en-US" altLang="en-US" sz="2200" smtClean="0"/>
              <a:t>Refer to the notes on how to set timer interrupt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291) /* Setup the Timer Counter 0 Interrupt */ //1KHz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292) void init_timer 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293)      T0PR = 0;	        // set prescaler to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294)	     T0MR0 =13800;   // set interrupt interval to 1mS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295)       T0MCR = 3;        // Interrupt and Reset on MR0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296)       T0TCR = 1;         // Timer0 Enable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297)      </a:t>
            </a:r>
            <a:r>
              <a:rPr lang="en-US" altLang="en-US" sz="2000" smtClean="0">
                <a:solidFill>
                  <a:srgbClr val="FF0000"/>
                </a:solidFill>
              </a:rPr>
              <a:t>VICVectAddr0 = (unsigned long)IRQ_Exception;//</a:t>
            </a:r>
            <a:r>
              <a:rPr lang="en-US" altLang="en-US" sz="1000" smtClean="0"/>
              <a:t>interrupt vector in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298)      VICVectCntl0 = 0x20 | 4;     // use it for Timer 0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299)      VICIntEnable = 0x00000010; // Enable Timer0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300)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0EA1EF-770D-4ECB-B5CE-CB28B613CD02}" type="slidenum">
              <a:rPr lang="en-US" altLang="en-US" sz="1200">
                <a:solidFill>
                  <a:srgbClr val="898989"/>
                </a:solidFill>
              </a:rPr>
              <a:pPr/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Exercise 13.4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the wheel is running very fast, say LWsensor is 400Hz , can you use the method to sample the wheel? Why?</a:t>
            </a:r>
          </a:p>
          <a:p>
            <a:r>
              <a:rPr lang="en-US" altLang="en-US" smtClean="0"/>
              <a:t>ANS:?_____________________________</a:t>
            </a:r>
          </a:p>
          <a:p>
            <a:r>
              <a:rPr lang="en-US" altLang="en-US" smtClean="0"/>
              <a:t>Discuss a method to measure the motor speed?</a:t>
            </a:r>
          </a:p>
          <a:p>
            <a:r>
              <a:rPr lang="en-US" altLang="en-US" smtClean="0"/>
              <a:t>ANS:?______________________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FD5116-9295-41CC-B9BF-49BD6179AE70}" type="slidenum">
              <a:rPr lang="en-US" altLang="en-US" sz="1200">
                <a:solidFill>
                  <a:srgbClr val="898989"/>
                </a:solidFill>
              </a:rPr>
              <a:pPr/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4) Real </a:t>
            </a:r>
            <a:br>
              <a:rPr lang="en-US" altLang="zh-TW" sz="3400" smtClean="0"/>
            </a:br>
            <a:r>
              <a:rPr lang="en-US" altLang="zh-TW" sz="3400" smtClean="0"/>
              <a:t>time </a:t>
            </a:r>
            <a:br>
              <a:rPr lang="en-US" altLang="zh-TW" sz="3400" smtClean="0"/>
            </a:br>
            <a:r>
              <a:rPr lang="en-US" altLang="zh-TW" sz="3400" smtClean="0"/>
              <a:t>clock</a:t>
            </a:r>
            <a:endParaRPr lang="en-US" altLang="en-US" sz="34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Read time </a:t>
            </a:r>
          </a:p>
          <a:p>
            <a:pPr eaLnBrk="1" hangingPunct="1"/>
            <a:r>
              <a:rPr lang="en-US" altLang="zh-TW" smtClean="0"/>
              <a:t>and </a:t>
            </a:r>
          </a:p>
          <a:p>
            <a:pPr eaLnBrk="1" hangingPunct="1"/>
            <a:r>
              <a:rPr lang="en-US" altLang="zh-TW" smtClean="0"/>
              <a:t>set alarm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120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170C50-BC57-4702-8FDA-B61420CC7FAB}" type="slidenum">
              <a:rPr lang="en-US" altLang="en-US" sz="1200">
                <a:solidFill>
                  <a:srgbClr val="898989"/>
                </a:solidFill>
              </a:rPr>
              <a:pPr/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-4763"/>
            <a:ext cx="6062662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</a:t>
            </a:r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Studied peripherals of the LPC213x ARM processor.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B3D942-EEAD-4ECB-92A6-9BE56554CDF2}" type="slidenum">
              <a:rPr lang="en-US" altLang="en-US" sz="1200">
                <a:solidFill>
                  <a:srgbClr val="898989"/>
                </a:solidFill>
              </a:rPr>
              <a:pPr/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1) Timer</a:t>
            </a:r>
            <a:br>
              <a:rPr lang="en-US" altLang="zh-TW" sz="3400" smtClean="0"/>
            </a:br>
            <a:r>
              <a:rPr lang="en-US" altLang="en-US" sz="1900" smtClean="0"/>
              <a:t>http://www.keilsoftware.com/dd/vtr/3735/8064.htm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/>
              <a:t>Including these </a:t>
            </a:r>
            <a:r>
              <a:rPr lang="en-US" altLang="en-US" sz="2400" b="1" smtClean="0"/>
              <a:t>Features</a:t>
            </a:r>
            <a:r>
              <a:rPr lang="en-US" altLang="zh-TW" sz="2400" b="1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 32-bit Timer/Counter with a programmable 32-bit Prescaler.</a:t>
            </a:r>
            <a:endParaRPr lang="en-US" altLang="zh-TW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Counter or Timer operation</a:t>
            </a:r>
            <a:endParaRPr lang="en-US" altLang="zh-TW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Four 32-bit match registers that allow:</a:t>
            </a:r>
            <a:endParaRPr lang="en-US" altLang="zh-TW" sz="20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Set low on match</a:t>
            </a:r>
            <a:r>
              <a:rPr lang="en-US" altLang="zh-TW" sz="1800" smtClean="0"/>
              <a:t>,</a:t>
            </a:r>
            <a:r>
              <a:rPr lang="en-US" altLang="en-US" sz="1800" b="1" smtClean="0"/>
              <a:t> </a:t>
            </a:r>
            <a:r>
              <a:rPr lang="en-US" altLang="en-US" sz="1800" smtClean="0"/>
              <a:t>Set high on match</a:t>
            </a:r>
            <a:r>
              <a:rPr lang="en-US" altLang="zh-TW" sz="1800" smtClean="0"/>
              <a:t>,</a:t>
            </a:r>
            <a:r>
              <a:rPr lang="en-US" altLang="en-US" sz="1800" b="1" smtClean="0"/>
              <a:t> </a:t>
            </a:r>
            <a:r>
              <a:rPr lang="en-US" altLang="en-US" sz="1800" smtClean="0"/>
              <a:t>Toggle on match</a:t>
            </a:r>
            <a:r>
              <a:rPr lang="en-US" altLang="zh-TW" sz="1800" smtClean="0"/>
              <a:t>,</a:t>
            </a:r>
            <a:r>
              <a:rPr lang="en-US" altLang="en-US" sz="1800" b="1" smtClean="0"/>
              <a:t> </a:t>
            </a:r>
            <a:r>
              <a:rPr lang="en-US" altLang="en-US" sz="1800" smtClean="0"/>
              <a:t>Do nothing on match.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Applications</a:t>
            </a:r>
            <a:endParaRPr lang="en-US" altLang="zh-TW" sz="2400" b="1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Interval Timer for counting internal events.</a:t>
            </a:r>
            <a:endParaRPr lang="en-US" altLang="zh-TW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Pulse Width Demodulator via Capture inputs.</a:t>
            </a:r>
            <a:endParaRPr lang="en-US" altLang="zh-TW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Free running timer.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D3982E-B789-4F02-8E5B-3FF3C3CACD65}" type="slidenum">
              <a:rPr lang="en-US" altLang="en-US" sz="120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992B83-A448-460D-8AE8-E855333E9F23}" type="slidenum">
              <a:rPr lang="en-US" altLang="en-US" sz="1200">
                <a:solidFill>
                  <a:srgbClr val="898989"/>
                </a:solidFill>
              </a:rPr>
              <a:pPr/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D5E74A-DDF7-4ABF-892F-0EC2B3F0FC2E}" type="slidenum">
              <a:rPr lang="en-US" altLang="en-US" sz="1200">
                <a:solidFill>
                  <a:srgbClr val="898989"/>
                </a:solidFill>
              </a:rPr>
              <a:pPr/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04800" y="0"/>
            <a:ext cx="571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Our robot (ver12 – Old version)</a:t>
            </a:r>
          </a:p>
          <a:p>
            <a:pPr algn="r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Circuits of this chapter are from this design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A38D2-7015-4EAE-97A8-BA86C7DC0B92}" type="slidenum">
              <a:rPr lang="en-US" altLang="en-US" sz="1200">
                <a:solidFill>
                  <a:srgbClr val="898989"/>
                </a:solidFill>
              </a:rPr>
              <a:pPr/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5300" name="Picture 2" descr="L293Driver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6096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6175375" y="512763"/>
            <a:ext cx="2700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New robot drive circuit ver13.3</a:t>
            </a:r>
          </a:p>
        </p:txBody>
      </p:sp>
      <p:pic>
        <p:nvPicPr>
          <p:cNvPr id="55302" name="Picture 3" descr="MotorConn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106738"/>
            <a:ext cx="3397250" cy="3322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100" smtClean="0">
                <a:solidFill>
                  <a:srgbClr val="FF5050"/>
                </a:solidFill>
              </a:rPr>
              <a:t>Part 1</a:t>
            </a:r>
            <a:r>
              <a:rPr lang="en-US" altLang="zh-TW" sz="2100" smtClean="0"/>
              <a:t> of v</a:t>
            </a:r>
            <a:r>
              <a:rPr lang="en-US" altLang="en-US" sz="2100" smtClean="0"/>
              <a:t>oid init_timer_Eint</a:t>
            </a:r>
            <a:r>
              <a:rPr lang="en-US" altLang="zh-TW" sz="2100" smtClean="0"/>
              <a:t>() of EINT.c</a:t>
            </a:r>
            <a:r>
              <a:rPr lang="en-US" altLang="en-US" sz="3400" smtClean="0"/>
              <a:t>  </a:t>
            </a:r>
            <a:r>
              <a:rPr lang="en-US" altLang="en-US" sz="2200" smtClean="0"/>
              <a:t>(interrupt rate =1KHz)</a:t>
            </a:r>
            <a:r>
              <a:rPr lang="en-US" altLang="zh-TW" sz="2200" smtClean="0"/>
              <a:t/>
            </a:r>
            <a:br>
              <a:rPr lang="en-US" altLang="zh-TW" sz="2200" smtClean="0"/>
            </a:br>
            <a:r>
              <a:rPr lang="en-US" altLang="zh-TW" sz="3000" smtClean="0"/>
              <a:t>( for init timer , use </a:t>
            </a:r>
            <a:r>
              <a:rPr lang="en-US" altLang="en-US" sz="3000" smtClean="0"/>
              <a:t>VICVectAddr0</a:t>
            </a:r>
            <a:r>
              <a:rPr lang="en-US" altLang="en-US" sz="34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/* Setup the Timer Counter 0 Interrupt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void init_timer_Eint 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    </a:t>
            </a:r>
            <a:r>
              <a:rPr lang="en-US" altLang="en-US" sz="2000" smtClean="0"/>
              <a:t>T0PR = 0;							</a:t>
            </a:r>
            <a:r>
              <a:rPr lang="en-US" altLang="zh-TW" sz="200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    </a:t>
            </a:r>
            <a:r>
              <a:rPr lang="en-US" altLang="en-US" sz="2000" smtClean="0"/>
              <a:t>// set prescaler to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    </a:t>
            </a:r>
            <a:r>
              <a:rPr lang="en-US" altLang="en-US" sz="2000" smtClean="0"/>
              <a:t>T0MR0 =13824;	// set </a:t>
            </a:r>
            <a:r>
              <a:rPr lang="en-US" altLang="zh-TW" sz="2000" smtClean="0"/>
              <a:t>    i</a:t>
            </a:r>
            <a:r>
              <a:rPr lang="en-US" altLang="en-US" sz="2000" smtClean="0"/>
              <a:t>nterrupt interval to 1mS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    </a:t>
            </a:r>
            <a:r>
              <a:rPr lang="en-US" altLang="en-US" sz="2000" smtClean="0"/>
              <a:t>// </a:t>
            </a:r>
            <a:r>
              <a:rPr lang="en-US" altLang="zh-TW" sz="2000" smtClean="0"/>
              <a:t>since p</a:t>
            </a:r>
            <a:r>
              <a:rPr lang="en-US" altLang="en-US" sz="2000" smtClean="0"/>
              <a:t>clk/1KHz = (11059200 x 5)/(4 x 1000)</a:t>
            </a:r>
            <a:r>
              <a:rPr lang="en-US" altLang="zh-TW" sz="2000" smtClean="0"/>
              <a:t>=13824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   T0MCR = 3;                             // Interrupt and Reset on MR0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   T0TCR = 1;                             // Timer0 Enable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    </a:t>
            </a:r>
            <a:r>
              <a:rPr lang="en-US" altLang="en-US" sz="2000" smtClean="0"/>
              <a:t>VICVectAddr0 = (unsigned long)IRQ_Exception; 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// set interrupt vector in 0</a:t>
            </a:r>
            <a:r>
              <a:rPr lang="en-US" altLang="zh-TW" sz="2000" smtClean="0"/>
              <a:t> </a:t>
            </a:r>
            <a:r>
              <a:rPr lang="en-US" altLang="zh-TW" sz="2000" b="1" u="sng" smtClean="0">
                <a:solidFill>
                  <a:srgbClr val="FF5050"/>
                </a:solidFill>
              </a:rPr>
              <a:t>(This becomes the highest priory interrupt)</a:t>
            </a:r>
            <a:endParaRPr lang="en-US" altLang="en-US" sz="2000" b="1" u="sng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   VICVectCntl0 = 0x20 | 4;          // use it for Timer 0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   VICIntEnable = 0x00000010;   // Enable Timer0 Interrupt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A2C2AA-3C1C-4672-BC38-25F5A338D25D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732588" y="2060575"/>
            <a:ext cx="227806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cclk=M*Fosc, M=5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pclk=cclk/4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Pclk=11059200*5/4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97013" y="3175"/>
            <a:ext cx="617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------------------------------RECALL-------------------------------------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00" name="Oval 6"/>
          <p:cNvSpPr>
            <a:spLocks noChangeArrowheads="1"/>
          </p:cNvSpPr>
          <p:nvPr/>
        </p:nvSpPr>
        <p:spPr bwMode="auto">
          <a:xfrm>
            <a:off x="2543175" y="3233738"/>
            <a:ext cx="673100" cy="37465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 flipH="1">
            <a:off x="3141663" y="831850"/>
            <a:ext cx="4106862" cy="25257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mtClean="0"/>
              <a:t>Summary of Clocks</a:t>
            </a:r>
            <a:br>
              <a:rPr lang="en-US" sz="3400" smtClean="0"/>
            </a:br>
            <a:r>
              <a:rPr lang="en-US" sz="3400" smtClean="0"/>
              <a:t>One oscillator generates two outputs </a:t>
            </a:r>
            <a:r>
              <a:rPr lang="en-US" sz="3400" smtClean="0">
                <a:solidFill>
                  <a:srgbClr val="CC0000"/>
                </a:solidFill>
              </a:rPr>
              <a:t>CCLK</a:t>
            </a:r>
            <a:r>
              <a:rPr lang="en-US" sz="3400" smtClean="0"/>
              <a:t>, </a:t>
            </a:r>
            <a:r>
              <a:rPr lang="en-US" sz="3400" smtClean="0">
                <a:solidFill>
                  <a:srgbClr val="0000FF"/>
                </a:solidFill>
              </a:rPr>
              <a:t>PCLK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91AD3-F3AF-4935-B7C5-A82343D320DB}" type="slidenum">
              <a:rPr lang="en-US" altLang="en-US" sz="120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124200" y="2514600"/>
            <a:ext cx="28194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ARM-LPC213x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17526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228600" y="3505200"/>
            <a:ext cx="15732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</a:t>
            </a:r>
            <a:r>
              <a:rPr lang="en-US" altLang="en-US" sz="1800" b="1" baseline="-25000">
                <a:latin typeface="Arial" charset="0"/>
              </a:rPr>
              <a:t>OSC</a:t>
            </a:r>
            <a:endParaRPr lang="en-US" altLang="zh-TW" sz="1800" b="1" baseline="-25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11.0592MHz </a:t>
            </a:r>
            <a:endParaRPr lang="en-US" altLang="en-US" sz="1800" b="1">
              <a:latin typeface="Arial" charset="0"/>
              <a:ea typeface="新細明體" pitchFamily="18" charset="-120"/>
            </a:endParaRPr>
          </a:p>
        </p:txBody>
      </p:sp>
      <p:pic>
        <p:nvPicPr>
          <p:cNvPr id="9225" name="Picture 7" descr="http://thumbs.ebaystatic.com/pict/2701501556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3522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</a:t>
            </a:r>
            <a:r>
              <a:rPr lang="en-US" altLang="en-US" sz="1800" b="1" baseline="-25000">
                <a:latin typeface="Arial" charset="0"/>
              </a:rPr>
              <a:t>OSC</a:t>
            </a:r>
            <a:r>
              <a:rPr lang="en-US" altLang="en-US" sz="1800" b="1">
                <a:latin typeface="Arial" charset="0"/>
              </a:rPr>
              <a:t>x5</a:t>
            </a:r>
            <a:r>
              <a:rPr lang="en-US" altLang="zh-TW" sz="1800" b="1">
                <a:solidFill>
                  <a:srgbClr val="CC0000"/>
                </a:solidFill>
                <a:latin typeface="Arial" charset="0"/>
              </a:rPr>
              <a:t>=CCLK</a:t>
            </a:r>
            <a:r>
              <a:rPr lang="en-US" altLang="zh-TW" sz="1800" b="1">
                <a:latin typeface="Arial" charset="0"/>
              </a:rPr>
              <a:t> for MCU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Arial" charset="0"/>
              </a:rPr>
              <a:t>55.296</a:t>
            </a:r>
            <a:r>
              <a:rPr lang="en-US" altLang="zh-TW" sz="1800" b="1" u="sng">
                <a:latin typeface="Arial" charset="0"/>
              </a:rPr>
              <a:t>MHz</a:t>
            </a:r>
            <a:endParaRPr lang="en-US" altLang="en-US" sz="1800" b="1" u="sng">
              <a:latin typeface="Arial" charset="0"/>
              <a:ea typeface="新細明體" pitchFamily="18" charset="-120"/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3657600" y="4343400"/>
            <a:ext cx="17938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C0000"/>
                </a:solidFill>
                <a:latin typeface="Arial" charset="0"/>
              </a:rPr>
              <a:t>CCLK</a:t>
            </a:r>
            <a:r>
              <a:rPr lang="en-US" altLang="zh-TW" sz="1800" b="1">
                <a:latin typeface="Arial" charset="0"/>
              </a:rPr>
              <a:t>/4=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charset="0"/>
              </a:rPr>
              <a:t>PCLK</a:t>
            </a:r>
            <a:r>
              <a:rPr lang="en-US" altLang="zh-TW" sz="1800" b="1">
                <a:latin typeface="Arial" charset="0"/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for peripherals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Arial" charset="0"/>
              </a:rPr>
              <a:t>13.824</a:t>
            </a:r>
            <a:r>
              <a:rPr lang="en-US" altLang="zh-TW" sz="1800" b="1" u="sng">
                <a:latin typeface="Arial" charset="0"/>
              </a:rPr>
              <a:t>MHz</a:t>
            </a:r>
            <a:endParaRPr lang="en-US" altLang="en-US" sz="1800" b="1" u="sng">
              <a:latin typeface="Arial" charset="0"/>
              <a:ea typeface="新細明體" pitchFamily="18" charset="-120"/>
            </a:endParaRPr>
          </a:p>
        </p:txBody>
      </p:sp>
      <p:sp>
        <p:nvSpPr>
          <p:cNvPr id="9228" name="Line 10"/>
          <p:cNvSpPr>
            <a:spLocks noChangeShapeType="1"/>
          </p:cNvSpPr>
          <p:nvPr/>
        </p:nvSpPr>
        <p:spPr bwMode="auto">
          <a:xfrm flipV="1">
            <a:off x="5416550" y="5408613"/>
            <a:ext cx="170497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auto">
          <a:xfrm>
            <a:off x="7215188" y="5168900"/>
            <a:ext cx="1658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PCLK=13.824MHz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mtClean="0"/>
              <a:t>Concept of the timer Operation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PCLK</a:t>
            </a:r>
            <a:r>
              <a:rPr lang="en-US" altLang="en-US" sz="2800" smtClean="0"/>
              <a:t> /freq_out=(11059200 x 5/4)/freq_out</a:t>
            </a:r>
          </a:p>
          <a:p>
            <a:pPr eaLnBrk="1" hangingPunct="1"/>
            <a:r>
              <a:rPr lang="en-US" altLang="en-US" sz="2800" smtClean="0"/>
              <a:t>=13.824</a:t>
            </a:r>
            <a:r>
              <a:rPr lang="en-US" altLang="zh-TW" sz="2800" smtClean="0"/>
              <a:t>MHz /freq_out</a:t>
            </a:r>
          </a:p>
          <a:p>
            <a:pPr eaLnBrk="1" hangingPunct="1"/>
            <a:r>
              <a:rPr lang="en-US" altLang="zh-TW" sz="2800" smtClean="0"/>
              <a:t>When timer counter (TC)=match reg0 (T0MR0), an pulse is generated, the the timer counter is reset</a:t>
            </a:r>
            <a:endParaRPr lang="en-US" altLang="en-US" sz="2800" smtClean="0"/>
          </a:p>
          <a:p>
            <a:pPr eaLnBrk="1" hangingPunct="1"/>
            <a:endParaRPr lang="en-US" altLang="en-US" smtClean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36F9B8-B947-4051-823A-DE6F4C7E0686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539750" y="27813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endParaRPr lang="en-US" altLang="en-US">
              <a:latin typeface="Arial" charset="0"/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3700" y="4724400"/>
            <a:ext cx="1352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PCLK=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Arial" charset="0"/>
              </a:rPr>
              <a:t>13.824</a:t>
            </a:r>
            <a:r>
              <a:rPr lang="en-US" altLang="zh-TW" sz="1800" b="1" u="sng">
                <a:latin typeface="Arial" charset="0"/>
              </a:rPr>
              <a:t>MHz</a:t>
            </a: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1547813" y="4724400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7"/>
          <p:cNvSpPr>
            <a:spLocks/>
          </p:cNvSpPr>
          <p:nvPr/>
        </p:nvSpPr>
        <p:spPr bwMode="auto">
          <a:xfrm>
            <a:off x="446088" y="4064000"/>
            <a:ext cx="1458912" cy="576263"/>
          </a:xfrm>
          <a:custGeom>
            <a:avLst/>
            <a:gdLst>
              <a:gd name="T0" fmla="*/ 0 w 919"/>
              <a:gd name="T1" fmla="*/ 2147483647 h 363"/>
              <a:gd name="T2" fmla="*/ 2147483647 w 919"/>
              <a:gd name="T3" fmla="*/ 2147483647 h 363"/>
              <a:gd name="T4" fmla="*/ 2147483647 w 919"/>
              <a:gd name="T5" fmla="*/ 0 h 363"/>
              <a:gd name="T6" fmla="*/ 2147483647 w 919"/>
              <a:gd name="T7" fmla="*/ 0 h 363"/>
              <a:gd name="T8" fmla="*/ 2147483647 w 919"/>
              <a:gd name="T9" fmla="*/ 2147483647 h 363"/>
              <a:gd name="T10" fmla="*/ 2147483647 w 919"/>
              <a:gd name="T11" fmla="*/ 2147483647 h 363"/>
              <a:gd name="T12" fmla="*/ 2147483647 w 919"/>
              <a:gd name="T13" fmla="*/ 0 h 363"/>
              <a:gd name="T14" fmla="*/ 2147483647 w 919"/>
              <a:gd name="T15" fmla="*/ 0 h 363"/>
              <a:gd name="T16" fmla="*/ 2147483647 w 919"/>
              <a:gd name="T17" fmla="*/ 2147483647 h 363"/>
              <a:gd name="T18" fmla="*/ 2147483647 w 919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9" h="363">
                <a:moveTo>
                  <a:pt x="0" y="363"/>
                </a:moveTo>
                <a:lnTo>
                  <a:pt x="323" y="363"/>
                </a:lnTo>
                <a:lnTo>
                  <a:pt x="323" y="0"/>
                </a:lnTo>
                <a:lnTo>
                  <a:pt x="474" y="0"/>
                </a:lnTo>
                <a:lnTo>
                  <a:pt x="474" y="356"/>
                </a:lnTo>
                <a:lnTo>
                  <a:pt x="679" y="356"/>
                </a:lnTo>
                <a:lnTo>
                  <a:pt x="679" y="0"/>
                </a:lnTo>
                <a:lnTo>
                  <a:pt x="810" y="0"/>
                </a:lnTo>
                <a:lnTo>
                  <a:pt x="810" y="356"/>
                </a:lnTo>
                <a:lnTo>
                  <a:pt x="919" y="36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3851275" y="3141663"/>
            <a:ext cx="1924050" cy="11096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Match reg0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T0MR0 =13824 </a:t>
            </a:r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4284663" y="4437063"/>
            <a:ext cx="957262" cy="8159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=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252" name="Line 10"/>
          <p:cNvSpPr>
            <a:spLocks noChangeShapeType="1"/>
          </p:cNvSpPr>
          <p:nvPr/>
        </p:nvSpPr>
        <p:spPr bwMode="auto">
          <a:xfrm flipV="1">
            <a:off x="3708400" y="4797425"/>
            <a:ext cx="576263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1"/>
          <p:cNvSpPr>
            <a:spLocks noChangeShapeType="1"/>
          </p:cNvSpPr>
          <p:nvPr/>
        </p:nvSpPr>
        <p:spPr bwMode="auto">
          <a:xfrm>
            <a:off x="4787900" y="42211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2"/>
          <p:cNvSpPr>
            <a:spLocks noChangeShapeType="1"/>
          </p:cNvSpPr>
          <p:nvPr/>
        </p:nvSpPr>
        <p:spPr bwMode="auto">
          <a:xfrm>
            <a:off x="5219700" y="479742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13"/>
          <p:cNvSpPr txBox="1">
            <a:spLocks noChangeArrowheads="1"/>
          </p:cNvSpPr>
          <p:nvPr/>
        </p:nvSpPr>
        <p:spPr bwMode="auto">
          <a:xfrm>
            <a:off x="6084888" y="4292600"/>
            <a:ext cx="30591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When TC==T0MR0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 pulse is sent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The frequency generated =PCLK/T0MR0</a:t>
            </a: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971550" y="1268413"/>
            <a:ext cx="6492875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2124075" y="4005263"/>
            <a:ext cx="1655763" cy="165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TC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3687763" y="3448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59" name="Freeform 17"/>
          <p:cNvSpPr>
            <a:spLocks/>
          </p:cNvSpPr>
          <p:nvPr/>
        </p:nvSpPr>
        <p:spPr bwMode="auto">
          <a:xfrm>
            <a:off x="2916238" y="4797425"/>
            <a:ext cx="2735262" cy="1152525"/>
          </a:xfrm>
          <a:custGeom>
            <a:avLst/>
            <a:gdLst>
              <a:gd name="T0" fmla="*/ 2147483647 w 1723"/>
              <a:gd name="T1" fmla="*/ 0 h 726"/>
              <a:gd name="T2" fmla="*/ 2147483647 w 1723"/>
              <a:gd name="T3" fmla="*/ 2147483647 h 726"/>
              <a:gd name="T4" fmla="*/ 0 w 1723"/>
              <a:gd name="T5" fmla="*/ 2147483647 h 726"/>
              <a:gd name="T6" fmla="*/ 0 w 1723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3" h="726">
                <a:moveTo>
                  <a:pt x="1723" y="0"/>
                </a:moveTo>
                <a:lnTo>
                  <a:pt x="1723" y="726"/>
                </a:lnTo>
                <a:lnTo>
                  <a:pt x="0" y="726"/>
                </a:lnTo>
                <a:lnTo>
                  <a:pt x="0" y="5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8"/>
          <p:cNvSpPr txBox="1">
            <a:spLocks noChangeArrowheads="1"/>
          </p:cNvSpPr>
          <p:nvPr/>
        </p:nvSpPr>
        <p:spPr bwMode="auto">
          <a:xfrm>
            <a:off x="2608263" y="53213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reset</a:t>
            </a: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2555875" y="5300663"/>
            <a:ext cx="7921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500" smtClean="0"/>
              <a:t>Example of a 1KHz=freq_out interrupt generator</a:t>
            </a:r>
            <a:br>
              <a:rPr lang="en-US" altLang="zh-TW" sz="2500" smtClean="0"/>
            </a:br>
            <a:endParaRPr lang="en-US" altLang="en-US" sz="25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9255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PCLK</a:t>
            </a:r>
            <a:r>
              <a:rPr lang="en-US" altLang="en-US" sz="2800" smtClean="0"/>
              <a:t> /freq_out=</a:t>
            </a:r>
            <a:r>
              <a:rPr lang="en-US" altLang="zh-TW" sz="2800" smtClean="0"/>
              <a:t> PCLK/1K</a:t>
            </a:r>
            <a:r>
              <a:rPr lang="en-US" altLang="en-US" sz="2800" smtClean="0"/>
              <a:t>=(11059200 x 5)/(4 )</a:t>
            </a:r>
            <a:r>
              <a:rPr lang="en-US" altLang="zh-TW" sz="2800" smtClean="0"/>
              <a:t>=13.824 MHz/1K=13824</a:t>
            </a:r>
          </a:p>
          <a:p>
            <a:pPr eaLnBrk="1" hangingPunct="1"/>
            <a:r>
              <a:rPr lang="en-US" altLang="zh-TW" sz="2800" smtClean="0"/>
              <a:t>When timer counter (TC)=match reg0 (T0MR0), an interrupt is generated</a:t>
            </a:r>
            <a:endParaRPr lang="en-US" altLang="en-US" sz="2800" smtClean="0"/>
          </a:p>
          <a:p>
            <a:pPr eaLnBrk="1" hangingPunct="1"/>
            <a:endParaRPr lang="en-US" altLang="en-US" smtClean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Ch13 Peripherals-2   V7a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332C8-DFF9-4778-A506-1A3F6819EDEA}" type="slidenum">
              <a:rPr lang="en-US" altLang="en-US" sz="120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860550" y="3376613"/>
            <a:ext cx="1620838" cy="15668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Divided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(pre-scale+1)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Since pre-scale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=</a:t>
            </a:r>
            <a:r>
              <a:rPr lang="en-US" altLang="en-US" sz="1800">
                <a:latin typeface="Arial" charset="0"/>
              </a:rPr>
              <a:t>T0PR = 0</a:t>
            </a: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So divided by 1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1208088" y="4246563"/>
            <a:ext cx="630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09563" y="4141788"/>
            <a:ext cx="14160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PCLK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an input pin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CAPx.y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(See pin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assignment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of lpc2131)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3709988" y="3352800"/>
            <a:ext cx="1600200" cy="16224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TC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3460750" y="4235450"/>
            <a:ext cx="261938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Freeform 9"/>
          <p:cNvSpPr>
            <a:spLocks/>
          </p:cNvSpPr>
          <p:nvPr/>
        </p:nvSpPr>
        <p:spPr bwMode="auto">
          <a:xfrm>
            <a:off x="303213" y="3560763"/>
            <a:ext cx="1458912" cy="576262"/>
          </a:xfrm>
          <a:custGeom>
            <a:avLst/>
            <a:gdLst>
              <a:gd name="T0" fmla="*/ 0 w 919"/>
              <a:gd name="T1" fmla="*/ 2147483647 h 363"/>
              <a:gd name="T2" fmla="*/ 2147483647 w 919"/>
              <a:gd name="T3" fmla="*/ 2147483647 h 363"/>
              <a:gd name="T4" fmla="*/ 2147483647 w 919"/>
              <a:gd name="T5" fmla="*/ 0 h 363"/>
              <a:gd name="T6" fmla="*/ 2147483647 w 919"/>
              <a:gd name="T7" fmla="*/ 0 h 363"/>
              <a:gd name="T8" fmla="*/ 2147483647 w 919"/>
              <a:gd name="T9" fmla="*/ 2147483647 h 363"/>
              <a:gd name="T10" fmla="*/ 2147483647 w 919"/>
              <a:gd name="T11" fmla="*/ 2147483647 h 363"/>
              <a:gd name="T12" fmla="*/ 2147483647 w 919"/>
              <a:gd name="T13" fmla="*/ 0 h 363"/>
              <a:gd name="T14" fmla="*/ 2147483647 w 919"/>
              <a:gd name="T15" fmla="*/ 0 h 363"/>
              <a:gd name="T16" fmla="*/ 2147483647 w 919"/>
              <a:gd name="T17" fmla="*/ 2147483647 h 363"/>
              <a:gd name="T18" fmla="*/ 2147483647 w 919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9" h="363">
                <a:moveTo>
                  <a:pt x="0" y="363"/>
                </a:moveTo>
                <a:lnTo>
                  <a:pt x="323" y="363"/>
                </a:lnTo>
                <a:lnTo>
                  <a:pt x="323" y="0"/>
                </a:lnTo>
                <a:lnTo>
                  <a:pt x="474" y="0"/>
                </a:lnTo>
                <a:lnTo>
                  <a:pt x="474" y="356"/>
                </a:lnTo>
                <a:lnTo>
                  <a:pt x="679" y="356"/>
                </a:lnTo>
                <a:lnTo>
                  <a:pt x="679" y="0"/>
                </a:lnTo>
                <a:lnTo>
                  <a:pt x="810" y="0"/>
                </a:lnTo>
                <a:lnTo>
                  <a:pt x="810" y="356"/>
                </a:lnTo>
                <a:lnTo>
                  <a:pt x="919" y="36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6084888" y="2420938"/>
            <a:ext cx="1924050" cy="11096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Match reg0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T0MR0 =13824 </a:t>
            </a:r>
          </a:p>
        </p:txBody>
      </p:sp>
      <p:sp>
        <p:nvSpPr>
          <p:cNvPr id="11277" name="Oval 11"/>
          <p:cNvSpPr>
            <a:spLocks noChangeArrowheads="1"/>
          </p:cNvSpPr>
          <p:nvPr/>
        </p:nvSpPr>
        <p:spPr bwMode="auto">
          <a:xfrm>
            <a:off x="6465888" y="4006850"/>
            <a:ext cx="957262" cy="8159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=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>
            <a:off x="5311775" y="4343400"/>
            <a:ext cx="1154113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3"/>
          <p:cNvSpPr>
            <a:spLocks noChangeShapeType="1"/>
          </p:cNvSpPr>
          <p:nvPr/>
        </p:nvSpPr>
        <p:spPr bwMode="auto">
          <a:xfrm>
            <a:off x="6932613" y="3549650"/>
            <a:ext cx="22225" cy="446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4"/>
          <p:cNvSpPr>
            <a:spLocks noChangeShapeType="1"/>
          </p:cNvSpPr>
          <p:nvPr/>
        </p:nvSpPr>
        <p:spPr bwMode="auto">
          <a:xfrm>
            <a:off x="6943725" y="481171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5"/>
          <p:cNvSpPr txBox="1">
            <a:spLocks noChangeArrowheads="1"/>
          </p:cNvSpPr>
          <p:nvPr/>
        </p:nvSpPr>
        <p:spPr bwMode="auto">
          <a:xfrm>
            <a:off x="6362700" y="5480050"/>
            <a:ext cx="2444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Freq_out=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=PCLK/T0MR0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Interrupt request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or output pin (MATx.y)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(1KHz, every 1ms)</a:t>
            </a:r>
            <a:endParaRPr lang="en-US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128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187950"/>
            <a:ext cx="12144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3" name="Freeform 17"/>
          <p:cNvSpPr>
            <a:spLocks/>
          </p:cNvSpPr>
          <p:nvPr/>
        </p:nvSpPr>
        <p:spPr bwMode="auto">
          <a:xfrm>
            <a:off x="1273175" y="5129213"/>
            <a:ext cx="1611313" cy="106362"/>
          </a:xfrm>
          <a:custGeom>
            <a:avLst/>
            <a:gdLst>
              <a:gd name="T0" fmla="*/ 2147483647 w 1015"/>
              <a:gd name="T1" fmla="*/ 2147483647 h 67"/>
              <a:gd name="T2" fmla="*/ 2147483647 w 1015"/>
              <a:gd name="T3" fmla="*/ 2147483647 h 67"/>
              <a:gd name="T4" fmla="*/ 0 w 1015"/>
              <a:gd name="T5" fmla="*/ 2147483647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5" h="67">
                <a:moveTo>
                  <a:pt x="1015" y="67"/>
                </a:moveTo>
                <a:cubicBezTo>
                  <a:pt x="900" y="39"/>
                  <a:pt x="786" y="12"/>
                  <a:pt x="617" y="6"/>
                </a:cubicBezTo>
                <a:cubicBezTo>
                  <a:pt x="448" y="0"/>
                  <a:pt x="224" y="16"/>
                  <a:pt x="0" y="3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Freeform 18"/>
          <p:cNvSpPr>
            <a:spLocks/>
          </p:cNvSpPr>
          <p:nvPr/>
        </p:nvSpPr>
        <p:spPr bwMode="auto">
          <a:xfrm>
            <a:off x="3722688" y="5986463"/>
            <a:ext cx="2579687" cy="142875"/>
          </a:xfrm>
          <a:custGeom>
            <a:avLst/>
            <a:gdLst>
              <a:gd name="T0" fmla="*/ 0 w 1625"/>
              <a:gd name="T1" fmla="*/ 2147483647 h 90"/>
              <a:gd name="T2" fmla="*/ 2147483647 w 1625"/>
              <a:gd name="T3" fmla="*/ 0 h 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5" h="90">
                <a:moveTo>
                  <a:pt x="0" y="90"/>
                </a:moveTo>
                <a:cubicBezTo>
                  <a:pt x="0" y="90"/>
                  <a:pt x="812" y="45"/>
                  <a:pt x="1625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19"/>
          <p:cNvSpPr>
            <a:spLocks noChangeArrowheads="1"/>
          </p:cNvSpPr>
          <p:nvPr/>
        </p:nvSpPr>
        <p:spPr bwMode="auto">
          <a:xfrm>
            <a:off x="755650" y="981075"/>
            <a:ext cx="2270125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12957</TotalTime>
  <Words>2393</Words>
  <Application>Microsoft Office PowerPoint</Application>
  <PresentationFormat>On-screen Show (4:3)</PresentationFormat>
  <Paragraphs>734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Chapter 13 Peripherals-2 -- ARMdemo06.c  </vt:lpstr>
      <vt:lpstr>Introduction</vt:lpstr>
      <vt:lpstr>PowerPoint Presentation</vt:lpstr>
      <vt:lpstr>LPC2131 peripherals</vt:lpstr>
      <vt:lpstr>1) Timer http://www.keilsoftware.com/dd/vtr/3735/8064.htm</vt:lpstr>
      <vt:lpstr>Part 1 of void init_timer_Eint() of EINT.c  (interrupt rate =1KHz) ( for init timer , use VICVectAddr0 </vt:lpstr>
      <vt:lpstr>Summary of Clocks One oscillator generates two outputs CCLK, PCLK</vt:lpstr>
      <vt:lpstr>Concept of the timer Operation</vt:lpstr>
      <vt:lpstr>Example of a 1KHz=freq_out interrupt generator </vt:lpstr>
      <vt:lpstr>2) Watchdog timer </vt:lpstr>
      <vt:lpstr>Example, solar power wireless telephone (register setting , see appendix)</vt:lpstr>
      <vt:lpstr>Software</vt:lpstr>
      <vt:lpstr>Example http://www.keil.com/download/docs/317.asp</vt:lpstr>
      <vt:lpstr>Demo to see how watchdog action</vt:lpstr>
      <vt:lpstr>Watchdog Registers</vt:lpstr>
      <vt:lpstr>Watch dog mode reg. WMOD</vt:lpstr>
      <vt:lpstr>PowerPoint Presentation</vt:lpstr>
      <vt:lpstr>Applications of watchdog timers</vt:lpstr>
      <vt:lpstr>Exercise 13.1 Describe how watch dog timers are used in the following examples.</vt:lpstr>
      <vt:lpstr>3) Pulse Width Modulation PWM unit Use on-off time to control energy delivery</vt:lpstr>
      <vt:lpstr>Timing diagrams of pulse width modulation</vt:lpstr>
      <vt:lpstr>P W M </vt:lpstr>
      <vt:lpstr>In ARMdemo06.c Setting up the PWM system</vt:lpstr>
      <vt:lpstr>In ARMdemo06.c Use of PWM modules after setting up</vt:lpstr>
      <vt:lpstr>Code for Pulse Width Modulation PWM ARM06demo.c (with line numbers)  </vt:lpstr>
      <vt:lpstr>Code for Pulse Width Modulation PWM ARM06demo.c (refer to line numbers)  </vt:lpstr>
      <vt:lpstr>Code for Pulse Width Modulation PWM ARM06demo.c (refer to line numbers)  </vt:lpstr>
      <vt:lpstr>Code for Pulse Width Modulation PWM ARM06demo.c (refer to line numbers)  </vt:lpstr>
      <vt:lpstr>Code for Pulse Width Modulation PWM  </vt:lpstr>
      <vt:lpstr> 133) PWMTCR=0x09;//=0000 1001B, enable counter,PWM</vt:lpstr>
      <vt:lpstr>Use of the L293 H bright circuit</vt:lpstr>
      <vt:lpstr>Exercise 13.2 Application–  driving a robot Fill in “?__”</vt:lpstr>
      <vt:lpstr>Setting drive direction pins</vt:lpstr>
      <vt:lpstr> Four line (170-173) to start the robot move forward</vt:lpstr>
      <vt:lpstr>sensors</vt:lpstr>
      <vt:lpstr>Left Wheel sensor – LWheelsen  (same for Right wheel sensor RWheelsen)</vt:lpstr>
      <vt:lpstr>Setup for  LWheelsen = p0.6 (LPC213-pin30),     Rwheelsen = p0.3(LPC213x-pin26) </vt:lpstr>
      <vt:lpstr>Sensor connection</vt:lpstr>
      <vt:lpstr>It uses a timer interrupt service routine programs </vt:lpstr>
      <vt:lpstr>Read  wheel count (lcount, rcount) using interrupts</vt:lpstr>
      <vt:lpstr>Read wheel count, result at lcount, rcount</vt:lpstr>
      <vt:lpstr>Explanation1 , line265-271</vt:lpstr>
      <vt:lpstr>Explanation2, line 273-275</vt:lpstr>
      <vt:lpstr>Exercise 13.3 IF Lwsensor is 25Hz, what is the value of lcount incremented in ¼ seconds? ANS:?_______________________________</vt:lpstr>
      <vt:lpstr>Explanation4, line174-183  In main() “ f ” command: Forward 100 steps and stop when lcount&gt;100, stop left motor when rcount&gt;100, stop right motor</vt:lpstr>
      <vt:lpstr>Timer interrupt at 1KHz,interrupt service routine is at IRQ_Exception; Refer to the notes on how to set timer interrupt</vt:lpstr>
      <vt:lpstr>Exercise 13.4</vt:lpstr>
      <vt:lpstr>4) Real  time  clock</vt:lpstr>
      <vt:lpstr>Summary</vt:lpstr>
      <vt:lpstr>Appendix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Interfacing ARM Assembly Language and C</dc:title>
  <dc:creator>Raj Rajkumar</dc:creator>
  <cp:lastModifiedBy>khwong</cp:lastModifiedBy>
  <cp:revision>340</cp:revision>
  <cp:lastPrinted>2001-08-31T16:07:08Z</cp:lastPrinted>
  <dcterms:created xsi:type="dcterms:W3CDTF">2000-01-20T18:01:33Z</dcterms:created>
  <dcterms:modified xsi:type="dcterms:W3CDTF">2017-10-16T07:13:37Z</dcterms:modified>
</cp:coreProperties>
</file>