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32"/>
  </p:notesMasterIdLst>
  <p:handoutMasterIdLst>
    <p:handoutMasterId r:id="rId33"/>
  </p:handoutMasterIdLst>
  <p:sldIdLst>
    <p:sldId id="256" r:id="rId2"/>
    <p:sldId id="404" r:id="rId3"/>
    <p:sldId id="406" r:id="rId4"/>
    <p:sldId id="408" r:id="rId5"/>
    <p:sldId id="418" r:id="rId6"/>
    <p:sldId id="416" r:id="rId7"/>
    <p:sldId id="407" r:id="rId8"/>
    <p:sldId id="405" r:id="rId9"/>
    <p:sldId id="323" r:id="rId10"/>
    <p:sldId id="299" r:id="rId11"/>
    <p:sldId id="324" r:id="rId12"/>
    <p:sldId id="420" r:id="rId13"/>
    <p:sldId id="339" r:id="rId14"/>
    <p:sldId id="311" r:id="rId15"/>
    <p:sldId id="266" r:id="rId16"/>
    <p:sldId id="316" r:id="rId17"/>
    <p:sldId id="398" r:id="rId18"/>
    <p:sldId id="392" r:id="rId19"/>
    <p:sldId id="394" r:id="rId20"/>
    <p:sldId id="410" r:id="rId21"/>
    <p:sldId id="342" r:id="rId22"/>
    <p:sldId id="393" r:id="rId23"/>
    <p:sldId id="338" r:id="rId24"/>
    <p:sldId id="423" r:id="rId25"/>
    <p:sldId id="424" r:id="rId26"/>
    <p:sldId id="425" r:id="rId27"/>
    <p:sldId id="426" r:id="rId28"/>
    <p:sldId id="314" r:id="rId29"/>
    <p:sldId id="343" r:id="rId30"/>
    <p:sldId id="415" r:id="rId31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CC0000"/>
    <a:srgbClr val="0000FF"/>
    <a:srgbClr val="CC0099"/>
    <a:srgbClr val="DDDDDD"/>
    <a:srgbClr val="C0C0C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26" d="100"/>
          <a:sy n="126" d="100"/>
        </p:scale>
        <p:origin x="-11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422" y="990"/>
      </p:cViewPr>
      <p:guideLst>
        <p:guide orient="horz" pos="3224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B09BB9-8494-49D3-8528-81C10504AE3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4A278C09-3733-4694-B8FB-5CCFF43F4273}">
      <dgm:prSet/>
      <dgm:spPr>
        <a:solidFill>
          <a:schemeClr val="bg2"/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Interrupts</a:t>
          </a:r>
        </a:p>
      </dgm:t>
    </dgm:pt>
    <dgm:pt modelId="{E0DF5616-81C2-40B7-886D-55F25CC12B59}" type="parTrans" cxnId="{F2014959-7676-4593-9B5E-B0D56B7C5DB8}">
      <dgm:prSet/>
      <dgm:spPr/>
      <dgm:t>
        <a:bodyPr/>
        <a:lstStyle/>
        <a:p>
          <a:endParaRPr lang="en-US"/>
        </a:p>
      </dgm:t>
    </dgm:pt>
    <dgm:pt modelId="{15D10062-2052-48B6-87FB-741C97FC2FDC}" type="sibTrans" cxnId="{F2014959-7676-4593-9B5E-B0D56B7C5DB8}">
      <dgm:prSet/>
      <dgm:spPr/>
      <dgm:t>
        <a:bodyPr/>
        <a:lstStyle/>
        <a:p>
          <a:endParaRPr lang="en-US"/>
        </a:p>
      </dgm:t>
    </dgm:pt>
    <dgm:pt modelId="{3395E904-AA7C-41B7-8795-0920F72961B0}">
      <dgm:prSet/>
      <dgm:spPr>
        <a:solidFill>
          <a:schemeClr val="bg2"/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Reset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(or power up)</a:t>
          </a:r>
        </a:p>
      </dgm:t>
    </dgm:pt>
    <dgm:pt modelId="{900DA5E6-093B-4F51-9B0E-6349453453F8}" type="parTrans" cxnId="{7AD11B3D-9DB4-4782-B9FB-D9E1961082CE}">
      <dgm:prSet/>
      <dgm:spPr/>
      <dgm:t>
        <a:bodyPr/>
        <a:lstStyle/>
        <a:p>
          <a:endParaRPr lang="en-US"/>
        </a:p>
      </dgm:t>
    </dgm:pt>
    <dgm:pt modelId="{757D67C1-3961-4EA8-90DF-9110E600B0E8}" type="sibTrans" cxnId="{7AD11B3D-9DB4-4782-B9FB-D9E1961082CE}">
      <dgm:prSet/>
      <dgm:spPr/>
      <dgm:t>
        <a:bodyPr/>
        <a:lstStyle/>
        <a:p>
          <a:endParaRPr lang="en-US"/>
        </a:p>
      </dgm:t>
    </dgm:pt>
    <dgm:pt modelId="{E50CFB27-CD8D-44A4-B3D6-D31D841BB714}">
      <dgm:prSet/>
      <dgm:spPr>
        <a:solidFill>
          <a:schemeClr val="bg2"/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Software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Interrupt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SWI-XX</a:t>
          </a:r>
        </a:p>
      </dgm:t>
    </dgm:pt>
    <dgm:pt modelId="{36DD936D-CDE6-4BFD-9C8E-11FF905B129F}" type="parTrans" cxnId="{F0AEB967-4DC9-40A4-A771-F57F131206C8}">
      <dgm:prSet/>
      <dgm:spPr/>
      <dgm:t>
        <a:bodyPr/>
        <a:lstStyle/>
        <a:p>
          <a:endParaRPr lang="en-US"/>
        </a:p>
      </dgm:t>
    </dgm:pt>
    <dgm:pt modelId="{415E6F49-EC88-4BBA-8850-01BB4BD2D862}" type="sibTrans" cxnId="{F0AEB967-4DC9-40A4-A771-F57F131206C8}">
      <dgm:prSet/>
      <dgm:spPr/>
      <dgm:t>
        <a:bodyPr/>
        <a:lstStyle/>
        <a:p>
          <a:endParaRPr lang="en-US"/>
        </a:p>
      </dgm:t>
    </dgm:pt>
    <dgm:pt modelId="{CD7EE2EA-FDD0-4A86-979E-C12B2D522985}">
      <dgm:prSet/>
      <dgm:spPr>
        <a:solidFill>
          <a:schemeClr val="bg2"/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Hardware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Interrupt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FIQ,IRQ</a:t>
          </a:r>
        </a:p>
      </dgm:t>
    </dgm:pt>
    <dgm:pt modelId="{BE0E20D7-5D45-4DBF-B8CC-589AB00083E1}" type="parTrans" cxnId="{11ECB2E5-8B49-4793-923D-5F88D088A47D}">
      <dgm:prSet/>
      <dgm:spPr/>
      <dgm:t>
        <a:bodyPr/>
        <a:lstStyle/>
        <a:p>
          <a:endParaRPr lang="en-US"/>
        </a:p>
      </dgm:t>
    </dgm:pt>
    <dgm:pt modelId="{8EF3C643-6781-472E-80A7-10377D4B6A1A}" type="sibTrans" cxnId="{11ECB2E5-8B49-4793-923D-5F88D088A47D}">
      <dgm:prSet/>
      <dgm:spPr/>
      <dgm:t>
        <a:bodyPr/>
        <a:lstStyle/>
        <a:p>
          <a:endParaRPr lang="en-US"/>
        </a:p>
      </dgm:t>
    </dgm:pt>
    <dgm:pt modelId="{6BD2C25B-1197-4633-A8FC-B197ED4C88BE}">
      <dgm:prSet/>
      <dgm:spPr>
        <a:solidFill>
          <a:schemeClr val="bg2"/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Timer</a:t>
          </a:r>
        </a:p>
      </dgm:t>
    </dgm:pt>
    <dgm:pt modelId="{8F09D998-135D-4DD1-A322-24C62FC9E662}" type="parTrans" cxnId="{D8C33CDE-075B-4BA4-BFD8-32F9D6C50C12}">
      <dgm:prSet/>
      <dgm:spPr/>
      <dgm:t>
        <a:bodyPr/>
        <a:lstStyle/>
        <a:p>
          <a:endParaRPr lang="en-US"/>
        </a:p>
      </dgm:t>
    </dgm:pt>
    <dgm:pt modelId="{20BB1B50-1B31-408F-88C8-1525F623DB49}" type="sibTrans" cxnId="{D8C33CDE-075B-4BA4-BFD8-32F9D6C50C12}">
      <dgm:prSet/>
      <dgm:spPr/>
      <dgm:t>
        <a:bodyPr/>
        <a:lstStyle/>
        <a:p>
          <a:endParaRPr lang="en-US"/>
        </a:p>
      </dgm:t>
    </dgm:pt>
    <dgm:pt modelId="{0FB96EB8-9870-4CB4-A443-FB57A540CBA0}">
      <dgm:prSet/>
      <dgm:spPr>
        <a:solidFill>
          <a:schemeClr val="bg2"/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ADC</a:t>
          </a:r>
        </a:p>
      </dgm:t>
    </dgm:pt>
    <dgm:pt modelId="{7B12D19F-26B1-4CBA-909B-CAD809A1FA4B}" type="parTrans" cxnId="{345D1EEC-5F7C-4A9A-A826-63D9316AEEED}">
      <dgm:prSet/>
      <dgm:spPr/>
      <dgm:t>
        <a:bodyPr/>
        <a:lstStyle/>
        <a:p>
          <a:endParaRPr lang="en-US"/>
        </a:p>
      </dgm:t>
    </dgm:pt>
    <dgm:pt modelId="{1A129CC8-DC81-4154-B815-87A272F979CA}" type="sibTrans" cxnId="{345D1EEC-5F7C-4A9A-A826-63D9316AEEED}">
      <dgm:prSet/>
      <dgm:spPr/>
      <dgm:t>
        <a:bodyPr/>
        <a:lstStyle/>
        <a:p>
          <a:endParaRPr lang="en-US"/>
        </a:p>
      </dgm:t>
    </dgm:pt>
    <dgm:pt modelId="{A6A63B57-0803-4484-8A94-55CE69A1D6BD}">
      <dgm:prSet/>
      <dgm:spPr>
        <a:solidFill>
          <a:schemeClr val="bg2"/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External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Interrupt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EINT</a:t>
          </a:r>
        </a:p>
      </dgm:t>
    </dgm:pt>
    <dgm:pt modelId="{933EC354-5A0B-4AE4-B3B8-F6943247E90B}" type="parTrans" cxnId="{6E453933-9E22-424C-9E62-42C2433E5D1F}">
      <dgm:prSet/>
      <dgm:spPr/>
      <dgm:t>
        <a:bodyPr/>
        <a:lstStyle/>
        <a:p>
          <a:endParaRPr lang="en-US"/>
        </a:p>
      </dgm:t>
    </dgm:pt>
    <dgm:pt modelId="{1EC5C5D6-A041-404C-952E-A2FB280B4F5F}" type="sibTrans" cxnId="{6E453933-9E22-424C-9E62-42C2433E5D1F}">
      <dgm:prSet/>
      <dgm:spPr/>
      <dgm:t>
        <a:bodyPr/>
        <a:lstStyle/>
        <a:p>
          <a:endParaRPr lang="en-US"/>
        </a:p>
      </dgm:t>
    </dgm:pt>
    <dgm:pt modelId="{DB5B62F1-4B90-4844-8F2E-A2D2DB6638AF}" type="pres">
      <dgm:prSet presAssocID="{6DB09BB9-8494-49D3-8528-81C10504AE3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CDE17E3-4918-4734-8130-C947642C674A}" type="pres">
      <dgm:prSet presAssocID="{4A278C09-3733-4694-B8FB-5CCFF43F4273}" presName="hierRoot1" presStyleCnt="0">
        <dgm:presLayoutVars>
          <dgm:hierBranch/>
        </dgm:presLayoutVars>
      </dgm:prSet>
      <dgm:spPr/>
    </dgm:pt>
    <dgm:pt modelId="{60F93CEE-B869-4338-B178-8F73758C4609}" type="pres">
      <dgm:prSet presAssocID="{4A278C09-3733-4694-B8FB-5CCFF43F4273}" presName="rootComposite1" presStyleCnt="0"/>
      <dgm:spPr/>
    </dgm:pt>
    <dgm:pt modelId="{923D9D8B-E3B9-41EB-9825-9151D4ECE20B}" type="pres">
      <dgm:prSet presAssocID="{4A278C09-3733-4694-B8FB-5CCFF43F427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E300A3-8332-4030-ADCB-3DEDA92CEDAE}" type="pres">
      <dgm:prSet presAssocID="{4A278C09-3733-4694-B8FB-5CCFF43F427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1DF98F9-0C79-42BF-80E8-36763268ACA8}" type="pres">
      <dgm:prSet presAssocID="{4A278C09-3733-4694-B8FB-5CCFF43F4273}" presName="hierChild2" presStyleCnt="0"/>
      <dgm:spPr/>
    </dgm:pt>
    <dgm:pt modelId="{3E4B727B-46CB-4035-AFF4-9F481F982142}" type="pres">
      <dgm:prSet presAssocID="{900DA5E6-093B-4F51-9B0E-6349453453F8}" presName="Name35" presStyleLbl="parChTrans1D2" presStyleIdx="0" presStyleCnt="3"/>
      <dgm:spPr/>
      <dgm:t>
        <a:bodyPr/>
        <a:lstStyle/>
        <a:p>
          <a:endParaRPr lang="en-US"/>
        </a:p>
      </dgm:t>
    </dgm:pt>
    <dgm:pt modelId="{70A6448D-AC14-48CD-A8BE-278FD5FC1F61}" type="pres">
      <dgm:prSet presAssocID="{3395E904-AA7C-41B7-8795-0920F72961B0}" presName="hierRoot2" presStyleCnt="0">
        <dgm:presLayoutVars>
          <dgm:hierBranch/>
        </dgm:presLayoutVars>
      </dgm:prSet>
      <dgm:spPr/>
    </dgm:pt>
    <dgm:pt modelId="{45063DA0-5996-49B0-9B31-E7EFCA6CCC1E}" type="pres">
      <dgm:prSet presAssocID="{3395E904-AA7C-41B7-8795-0920F72961B0}" presName="rootComposite" presStyleCnt="0"/>
      <dgm:spPr/>
    </dgm:pt>
    <dgm:pt modelId="{28FDB3A9-224B-4816-9C75-B4E09BC4A5A6}" type="pres">
      <dgm:prSet presAssocID="{3395E904-AA7C-41B7-8795-0920F72961B0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7FA484C-CB0B-4A98-A537-1FCC99D855B2}" type="pres">
      <dgm:prSet presAssocID="{3395E904-AA7C-41B7-8795-0920F72961B0}" presName="rootConnector" presStyleLbl="node2" presStyleIdx="0" presStyleCnt="3"/>
      <dgm:spPr/>
      <dgm:t>
        <a:bodyPr/>
        <a:lstStyle/>
        <a:p>
          <a:endParaRPr lang="en-US"/>
        </a:p>
      </dgm:t>
    </dgm:pt>
    <dgm:pt modelId="{3F22FBFE-DED3-4693-A79F-5C264F505316}" type="pres">
      <dgm:prSet presAssocID="{3395E904-AA7C-41B7-8795-0920F72961B0}" presName="hierChild4" presStyleCnt="0"/>
      <dgm:spPr/>
    </dgm:pt>
    <dgm:pt modelId="{62C28F75-7F22-4720-BF35-696F14EA3B3B}" type="pres">
      <dgm:prSet presAssocID="{3395E904-AA7C-41B7-8795-0920F72961B0}" presName="hierChild5" presStyleCnt="0"/>
      <dgm:spPr/>
    </dgm:pt>
    <dgm:pt modelId="{EBFE56DA-6258-41C0-99C7-A9E78455EB14}" type="pres">
      <dgm:prSet presAssocID="{36DD936D-CDE6-4BFD-9C8E-11FF905B129F}" presName="Name35" presStyleLbl="parChTrans1D2" presStyleIdx="1" presStyleCnt="3"/>
      <dgm:spPr/>
      <dgm:t>
        <a:bodyPr/>
        <a:lstStyle/>
        <a:p>
          <a:endParaRPr lang="en-US"/>
        </a:p>
      </dgm:t>
    </dgm:pt>
    <dgm:pt modelId="{CF861646-702E-4F2B-9584-244A3EA69F95}" type="pres">
      <dgm:prSet presAssocID="{E50CFB27-CD8D-44A4-B3D6-D31D841BB714}" presName="hierRoot2" presStyleCnt="0">
        <dgm:presLayoutVars>
          <dgm:hierBranch/>
        </dgm:presLayoutVars>
      </dgm:prSet>
      <dgm:spPr/>
    </dgm:pt>
    <dgm:pt modelId="{727D179E-7C10-4227-A0DB-0503DB06EAE7}" type="pres">
      <dgm:prSet presAssocID="{E50CFB27-CD8D-44A4-B3D6-D31D841BB714}" presName="rootComposite" presStyleCnt="0"/>
      <dgm:spPr/>
    </dgm:pt>
    <dgm:pt modelId="{AA0781C4-E4EE-45E8-90D5-4CDDC2E1FE29}" type="pres">
      <dgm:prSet presAssocID="{E50CFB27-CD8D-44A4-B3D6-D31D841BB71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318827E-2053-480B-A753-3E157CCE62ED}" type="pres">
      <dgm:prSet presAssocID="{E50CFB27-CD8D-44A4-B3D6-D31D841BB714}" presName="rootConnector" presStyleLbl="node2" presStyleIdx="1" presStyleCnt="3"/>
      <dgm:spPr/>
      <dgm:t>
        <a:bodyPr/>
        <a:lstStyle/>
        <a:p>
          <a:endParaRPr lang="en-US"/>
        </a:p>
      </dgm:t>
    </dgm:pt>
    <dgm:pt modelId="{331CAF12-D136-4291-BD0A-E53FC7B5625D}" type="pres">
      <dgm:prSet presAssocID="{E50CFB27-CD8D-44A4-B3D6-D31D841BB714}" presName="hierChild4" presStyleCnt="0"/>
      <dgm:spPr/>
    </dgm:pt>
    <dgm:pt modelId="{0B58C181-840A-4AB4-B169-CA1C15CC4F07}" type="pres">
      <dgm:prSet presAssocID="{E50CFB27-CD8D-44A4-B3D6-D31D841BB714}" presName="hierChild5" presStyleCnt="0"/>
      <dgm:spPr/>
    </dgm:pt>
    <dgm:pt modelId="{929A9D4C-9DEE-42D1-BBEE-FC527C1DEC5C}" type="pres">
      <dgm:prSet presAssocID="{BE0E20D7-5D45-4DBF-B8CC-589AB00083E1}" presName="Name35" presStyleLbl="parChTrans1D2" presStyleIdx="2" presStyleCnt="3"/>
      <dgm:spPr/>
      <dgm:t>
        <a:bodyPr/>
        <a:lstStyle/>
        <a:p>
          <a:endParaRPr lang="en-US"/>
        </a:p>
      </dgm:t>
    </dgm:pt>
    <dgm:pt modelId="{75F470CE-78FB-4CA3-AA78-5B2F7E044032}" type="pres">
      <dgm:prSet presAssocID="{CD7EE2EA-FDD0-4A86-979E-C12B2D522985}" presName="hierRoot2" presStyleCnt="0">
        <dgm:presLayoutVars>
          <dgm:hierBranch/>
        </dgm:presLayoutVars>
      </dgm:prSet>
      <dgm:spPr/>
    </dgm:pt>
    <dgm:pt modelId="{B253D8F8-5DA9-4C4E-B903-D9C9ED293BBC}" type="pres">
      <dgm:prSet presAssocID="{CD7EE2EA-FDD0-4A86-979E-C12B2D522985}" presName="rootComposite" presStyleCnt="0"/>
      <dgm:spPr/>
    </dgm:pt>
    <dgm:pt modelId="{D1065604-BE39-4F0A-84F6-1A7589D13154}" type="pres">
      <dgm:prSet presAssocID="{CD7EE2EA-FDD0-4A86-979E-C12B2D52298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F02061-D5DE-4638-93FF-23D12319BEB2}" type="pres">
      <dgm:prSet presAssocID="{CD7EE2EA-FDD0-4A86-979E-C12B2D522985}" presName="rootConnector" presStyleLbl="node2" presStyleIdx="2" presStyleCnt="3"/>
      <dgm:spPr/>
      <dgm:t>
        <a:bodyPr/>
        <a:lstStyle/>
        <a:p>
          <a:endParaRPr lang="en-US"/>
        </a:p>
      </dgm:t>
    </dgm:pt>
    <dgm:pt modelId="{F75672B6-DA67-4B81-9A7B-A2A0E8E96AAE}" type="pres">
      <dgm:prSet presAssocID="{CD7EE2EA-FDD0-4A86-979E-C12B2D522985}" presName="hierChild4" presStyleCnt="0"/>
      <dgm:spPr/>
    </dgm:pt>
    <dgm:pt modelId="{D9BA5521-E675-42B5-9CF3-36D523A76CCC}" type="pres">
      <dgm:prSet presAssocID="{8F09D998-135D-4DD1-A322-24C62FC9E662}" presName="Name35" presStyleLbl="parChTrans1D3" presStyleIdx="0" presStyleCnt="3"/>
      <dgm:spPr/>
      <dgm:t>
        <a:bodyPr/>
        <a:lstStyle/>
        <a:p>
          <a:endParaRPr lang="en-US"/>
        </a:p>
      </dgm:t>
    </dgm:pt>
    <dgm:pt modelId="{E626DD7D-5C0A-42FC-B8A0-F7560C55E186}" type="pres">
      <dgm:prSet presAssocID="{6BD2C25B-1197-4633-A8FC-B197ED4C88BE}" presName="hierRoot2" presStyleCnt="0">
        <dgm:presLayoutVars>
          <dgm:hierBranch val="r"/>
        </dgm:presLayoutVars>
      </dgm:prSet>
      <dgm:spPr/>
    </dgm:pt>
    <dgm:pt modelId="{76CC7202-0539-4A05-80AD-BB03033F1E64}" type="pres">
      <dgm:prSet presAssocID="{6BD2C25B-1197-4633-A8FC-B197ED4C88BE}" presName="rootComposite" presStyleCnt="0"/>
      <dgm:spPr/>
    </dgm:pt>
    <dgm:pt modelId="{8F668320-C8F2-46D1-9BE8-E801B86A1B33}" type="pres">
      <dgm:prSet presAssocID="{6BD2C25B-1197-4633-A8FC-B197ED4C88BE}" presName="rootText" presStyleLbl="node3" presStyleIdx="0" presStyleCnt="3" custLinFactNeighborX="45" custLinFactNeighborY="9170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9F1614-BFFC-44E5-B03F-BEA244BD4872}" type="pres">
      <dgm:prSet presAssocID="{6BD2C25B-1197-4633-A8FC-B197ED4C88BE}" presName="rootConnector" presStyleLbl="node3" presStyleIdx="0" presStyleCnt="3"/>
      <dgm:spPr/>
      <dgm:t>
        <a:bodyPr/>
        <a:lstStyle/>
        <a:p>
          <a:endParaRPr lang="en-US"/>
        </a:p>
      </dgm:t>
    </dgm:pt>
    <dgm:pt modelId="{42170BA6-AF94-4676-AA7F-C3FFD507754B}" type="pres">
      <dgm:prSet presAssocID="{6BD2C25B-1197-4633-A8FC-B197ED4C88BE}" presName="hierChild4" presStyleCnt="0"/>
      <dgm:spPr/>
    </dgm:pt>
    <dgm:pt modelId="{998A66E0-E60B-4FC8-B088-79229C211956}" type="pres">
      <dgm:prSet presAssocID="{6BD2C25B-1197-4633-A8FC-B197ED4C88BE}" presName="hierChild5" presStyleCnt="0"/>
      <dgm:spPr/>
    </dgm:pt>
    <dgm:pt modelId="{5E847616-DC94-4397-A870-F636966AEF3E}" type="pres">
      <dgm:prSet presAssocID="{7B12D19F-26B1-4CBA-909B-CAD809A1FA4B}" presName="Name35" presStyleLbl="parChTrans1D3" presStyleIdx="1" presStyleCnt="3"/>
      <dgm:spPr/>
      <dgm:t>
        <a:bodyPr/>
        <a:lstStyle/>
        <a:p>
          <a:endParaRPr lang="en-US"/>
        </a:p>
      </dgm:t>
    </dgm:pt>
    <dgm:pt modelId="{29F78F91-9739-449B-86A8-7C73985E27C1}" type="pres">
      <dgm:prSet presAssocID="{0FB96EB8-9870-4CB4-A443-FB57A540CBA0}" presName="hierRoot2" presStyleCnt="0">
        <dgm:presLayoutVars>
          <dgm:hierBranch val="r"/>
        </dgm:presLayoutVars>
      </dgm:prSet>
      <dgm:spPr/>
    </dgm:pt>
    <dgm:pt modelId="{F5AAAAF3-F1AD-43CE-8DF1-03BBA2325E8E}" type="pres">
      <dgm:prSet presAssocID="{0FB96EB8-9870-4CB4-A443-FB57A540CBA0}" presName="rootComposite" presStyleCnt="0"/>
      <dgm:spPr/>
    </dgm:pt>
    <dgm:pt modelId="{D176F4CC-B197-4939-A77D-28078E69041E}" type="pres">
      <dgm:prSet presAssocID="{0FB96EB8-9870-4CB4-A443-FB57A540CBA0}" presName="rootText" presStyleLbl="node3" presStyleIdx="1" presStyleCnt="3" custLinFactNeighborX="671" custLinFactNeighborY="910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04A85C-D0D8-4A4C-AF81-62B664DE3D61}" type="pres">
      <dgm:prSet presAssocID="{0FB96EB8-9870-4CB4-A443-FB57A540CBA0}" presName="rootConnector" presStyleLbl="node3" presStyleIdx="1" presStyleCnt="3"/>
      <dgm:spPr/>
      <dgm:t>
        <a:bodyPr/>
        <a:lstStyle/>
        <a:p>
          <a:endParaRPr lang="en-US"/>
        </a:p>
      </dgm:t>
    </dgm:pt>
    <dgm:pt modelId="{F3214CE9-47D8-4292-8772-AD863A24FF34}" type="pres">
      <dgm:prSet presAssocID="{0FB96EB8-9870-4CB4-A443-FB57A540CBA0}" presName="hierChild4" presStyleCnt="0"/>
      <dgm:spPr/>
    </dgm:pt>
    <dgm:pt modelId="{95698F19-8BEB-4BE1-A2BA-20612FD34F1E}" type="pres">
      <dgm:prSet presAssocID="{0FB96EB8-9870-4CB4-A443-FB57A540CBA0}" presName="hierChild5" presStyleCnt="0"/>
      <dgm:spPr/>
    </dgm:pt>
    <dgm:pt modelId="{5F5079DF-63AD-41DD-8C69-9D6BDEAE1E8F}" type="pres">
      <dgm:prSet presAssocID="{933EC354-5A0B-4AE4-B3B8-F6943247E90B}" presName="Name35" presStyleLbl="parChTrans1D3" presStyleIdx="2" presStyleCnt="3"/>
      <dgm:spPr/>
      <dgm:t>
        <a:bodyPr/>
        <a:lstStyle/>
        <a:p>
          <a:endParaRPr lang="en-US"/>
        </a:p>
      </dgm:t>
    </dgm:pt>
    <dgm:pt modelId="{F49E6905-8108-48CC-952E-E6EE41FEA7DB}" type="pres">
      <dgm:prSet presAssocID="{A6A63B57-0803-4484-8A94-55CE69A1D6BD}" presName="hierRoot2" presStyleCnt="0">
        <dgm:presLayoutVars>
          <dgm:hierBranch val="r"/>
        </dgm:presLayoutVars>
      </dgm:prSet>
      <dgm:spPr/>
    </dgm:pt>
    <dgm:pt modelId="{6697A38A-4916-4EE6-938C-316478670031}" type="pres">
      <dgm:prSet presAssocID="{A6A63B57-0803-4484-8A94-55CE69A1D6BD}" presName="rootComposite" presStyleCnt="0"/>
      <dgm:spPr/>
    </dgm:pt>
    <dgm:pt modelId="{C068A566-4D21-41FD-BD5F-A9100C328E1D}" type="pres">
      <dgm:prSet presAssocID="{A6A63B57-0803-4484-8A94-55CE69A1D6BD}" presName="rootText" presStyleLbl="node3" presStyleIdx="2" presStyleCnt="3" custLinFactNeighborX="613" custLinFactNeighborY="9229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1102AA-DB21-4682-882E-52AD23962863}" type="pres">
      <dgm:prSet presAssocID="{A6A63B57-0803-4484-8A94-55CE69A1D6BD}" presName="rootConnector" presStyleLbl="node3" presStyleIdx="2" presStyleCnt="3"/>
      <dgm:spPr/>
      <dgm:t>
        <a:bodyPr/>
        <a:lstStyle/>
        <a:p>
          <a:endParaRPr lang="en-US"/>
        </a:p>
      </dgm:t>
    </dgm:pt>
    <dgm:pt modelId="{6C2BE014-8C1C-4D93-A654-9C00E3FE7026}" type="pres">
      <dgm:prSet presAssocID="{A6A63B57-0803-4484-8A94-55CE69A1D6BD}" presName="hierChild4" presStyleCnt="0"/>
      <dgm:spPr/>
    </dgm:pt>
    <dgm:pt modelId="{CAAF6387-615F-4B07-A819-8109CDD4B6AF}" type="pres">
      <dgm:prSet presAssocID="{A6A63B57-0803-4484-8A94-55CE69A1D6BD}" presName="hierChild5" presStyleCnt="0"/>
      <dgm:spPr/>
    </dgm:pt>
    <dgm:pt modelId="{153401F1-A840-4959-89F4-AF503ABD7913}" type="pres">
      <dgm:prSet presAssocID="{CD7EE2EA-FDD0-4A86-979E-C12B2D522985}" presName="hierChild5" presStyleCnt="0"/>
      <dgm:spPr/>
    </dgm:pt>
    <dgm:pt modelId="{176136D6-8904-491C-8433-9B148D9D3DF5}" type="pres">
      <dgm:prSet presAssocID="{4A278C09-3733-4694-B8FB-5CCFF43F4273}" presName="hierChild3" presStyleCnt="0"/>
      <dgm:spPr/>
    </dgm:pt>
  </dgm:ptLst>
  <dgm:cxnLst>
    <dgm:cxn modelId="{4B807C22-291D-4539-B6F7-002A970BF8C3}" type="presOf" srcId="{0FB96EB8-9870-4CB4-A443-FB57A540CBA0}" destId="{9404A85C-D0D8-4A4C-AF81-62B664DE3D61}" srcOrd="1" destOrd="0" presId="urn:microsoft.com/office/officeart/2005/8/layout/orgChart1"/>
    <dgm:cxn modelId="{FD31065A-1A00-417A-A6D0-DBB68DD8FE19}" type="presOf" srcId="{8F09D998-135D-4DD1-A322-24C62FC9E662}" destId="{D9BA5521-E675-42B5-9CF3-36D523A76CCC}" srcOrd="0" destOrd="0" presId="urn:microsoft.com/office/officeart/2005/8/layout/orgChart1"/>
    <dgm:cxn modelId="{0635C6E6-7608-45B9-AAB1-AA0B00451CC2}" type="presOf" srcId="{900DA5E6-093B-4F51-9B0E-6349453453F8}" destId="{3E4B727B-46CB-4035-AFF4-9F481F982142}" srcOrd="0" destOrd="0" presId="urn:microsoft.com/office/officeart/2005/8/layout/orgChart1"/>
    <dgm:cxn modelId="{7BDA1A95-4D9A-4800-9A5F-C6EDB6F5A013}" type="presOf" srcId="{A6A63B57-0803-4484-8A94-55CE69A1D6BD}" destId="{C068A566-4D21-41FD-BD5F-A9100C328E1D}" srcOrd="0" destOrd="0" presId="urn:microsoft.com/office/officeart/2005/8/layout/orgChart1"/>
    <dgm:cxn modelId="{41FC6164-7532-4D80-B042-C06DD3CC972B}" type="presOf" srcId="{3395E904-AA7C-41B7-8795-0920F72961B0}" destId="{37FA484C-CB0B-4A98-A537-1FCC99D855B2}" srcOrd="1" destOrd="0" presId="urn:microsoft.com/office/officeart/2005/8/layout/orgChart1"/>
    <dgm:cxn modelId="{D8C33CDE-075B-4BA4-BFD8-32F9D6C50C12}" srcId="{CD7EE2EA-FDD0-4A86-979E-C12B2D522985}" destId="{6BD2C25B-1197-4633-A8FC-B197ED4C88BE}" srcOrd="0" destOrd="0" parTransId="{8F09D998-135D-4DD1-A322-24C62FC9E662}" sibTransId="{20BB1B50-1B31-408F-88C8-1525F623DB49}"/>
    <dgm:cxn modelId="{F8B6DE61-7499-440D-8FFA-5891FE697D5C}" type="presOf" srcId="{7B12D19F-26B1-4CBA-909B-CAD809A1FA4B}" destId="{5E847616-DC94-4397-A870-F636966AEF3E}" srcOrd="0" destOrd="0" presId="urn:microsoft.com/office/officeart/2005/8/layout/orgChart1"/>
    <dgm:cxn modelId="{F2014959-7676-4593-9B5E-B0D56B7C5DB8}" srcId="{6DB09BB9-8494-49D3-8528-81C10504AE36}" destId="{4A278C09-3733-4694-B8FB-5CCFF43F4273}" srcOrd="0" destOrd="0" parTransId="{E0DF5616-81C2-40B7-886D-55F25CC12B59}" sibTransId="{15D10062-2052-48B6-87FB-741C97FC2FDC}"/>
    <dgm:cxn modelId="{AF9786A9-33B9-49BE-B047-D4FD3959F6F3}" type="presOf" srcId="{0FB96EB8-9870-4CB4-A443-FB57A540CBA0}" destId="{D176F4CC-B197-4939-A77D-28078E69041E}" srcOrd="0" destOrd="0" presId="urn:microsoft.com/office/officeart/2005/8/layout/orgChart1"/>
    <dgm:cxn modelId="{345D1EEC-5F7C-4A9A-A826-63D9316AEEED}" srcId="{CD7EE2EA-FDD0-4A86-979E-C12B2D522985}" destId="{0FB96EB8-9870-4CB4-A443-FB57A540CBA0}" srcOrd="1" destOrd="0" parTransId="{7B12D19F-26B1-4CBA-909B-CAD809A1FA4B}" sibTransId="{1A129CC8-DC81-4154-B815-87A272F979CA}"/>
    <dgm:cxn modelId="{CEC55E1B-D53C-4E08-9230-A019DACCF1EC}" type="presOf" srcId="{E50CFB27-CD8D-44A4-B3D6-D31D841BB714}" destId="{3318827E-2053-480B-A753-3E157CCE62ED}" srcOrd="1" destOrd="0" presId="urn:microsoft.com/office/officeart/2005/8/layout/orgChart1"/>
    <dgm:cxn modelId="{6E453933-9E22-424C-9E62-42C2433E5D1F}" srcId="{CD7EE2EA-FDD0-4A86-979E-C12B2D522985}" destId="{A6A63B57-0803-4484-8A94-55CE69A1D6BD}" srcOrd="2" destOrd="0" parTransId="{933EC354-5A0B-4AE4-B3B8-F6943247E90B}" sibTransId="{1EC5C5D6-A041-404C-952E-A2FB280B4F5F}"/>
    <dgm:cxn modelId="{76CEA72E-1FCA-4405-8C68-20D9422CB358}" type="presOf" srcId="{E50CFB27-CD8D-44A4-B3D6-D31D841BB714}" destId="{AA0781C4-E4EE-45E8-90D5-4CDDC2E1FE29}" srcOrd="0" destOrd="0" presId="urn:microsoft.com/office/officeart/2005/8/layout/orgChart1"/>
    <dgm:cxn modelId="{843C192C-64E1-44EA-BD9D-559F900153EC}" type="presOf" srcId="{CD7EE2EA-FDD0-4A86-979E-C12B2D522985}" destId="{D1065604-BE39-4F0A-84F6-1A7589D13154}" srcOrd="0" destOrd="0" presId="urn:microsoft.com/office/officeart/2005/8/layout/orgChart1"/>
    <dgm:cxn modelId="{11ECB2E5-8B49-4793-923D-5F88D088A47D}" srcId="{4A278C09-3733-4694-B8FB-5CCFF43F4273}" destId="{CD7EE2EA-FDD0-4A86-979E-C12B2D522985}" srcOrd="2" destOrd="0" parTransId="{BE0E20D7-5D45-4DBF-B8CC-589AB00083E1}" sibTransId="{8EF3C643-6781-472E-80A7-10377D4B6A1A}"/>
    <dgm:cxn modelId="{D4CB2F9B-CB46-450A-8141-71B25BDB4EA8}" type="presOf" srcId="{6BD2C25B-1197-4633-A8FC-B197ED4C88BE}" destId="{BC9F1614-BFFC-44E5-B03F-BEA244BD4872}" srcOrd="1" destOrd="0" presId="urn:microsoft.com/office/officeart/2005/8/layout/orgChart1"/>
    <dgm:cxn modelId="{5B884BC1-B10F-4835-B3A0-98D5AC90839C}" type="presOf" srcId="{6BD2C25B-1197-4633-A8FC-B197ED4C88BE}" destId="{8F668320-C8F2-46D1-9BE8-E801B86A1B33}" srcOrd="0" destOrd="0" presId="urn:microsoft.com/office/officeart/2005/8/layout/orgChart1"/>
    <dgm:cxn modelId="{3C405FB7-7DA3-4A7F-9482-6A7CC7907BDF}" type="presOf" srcId="{6DB09BB9-8494-49D3-8528-81C10504AE36}" destId="{DB5B62F1-4B90-4844-8F2E-A2D2DB6638AF}" srcOrd="0" destOrd="0" presId="urn:microsoft.com/office/officeart/2005/8/layout/orgChart1"/>
    <dgm:cxn modelId="{C8F89E01-879A-4E95-8AF0-93DF2496ABFD}" type="presOf" srcId="{933EC354-5A0B-4AE4-B3B8-F6943247E90B}" destId="{5F5079DF-63AD-41DD-8C69-9D6BDEAE1E8F}" srcOrd="0" destOrd="0" presId="urn:microsoft.com/office/officeart/2005/8/layout/orgChart1"/>
    <dgm:cxn modelId="{F0AEB967-4DC9-40A4-A771-F57F131206C8}" srcId="{4A278C09-3733-4694-B8FB-5CCFF43F4273}" destId="{E50CFB27-CD8D-44A4-B3D6-D31D841BB714}" srcOrd="1" destOrd="0" parTransId="{36DD936D-CDE6-4BFD-9C8E-11FF905B129F}" sibTransId="{415E6F49-EC88-4BBA-8850-01BB4BD2D862}"/>
    <dgm:cxn modelId="{AA61600D-F8F5-4CF9-9CE1-8890C83F1368}" type="presOf" srcId="{4A278C09-3733-4694-B8FB-5CCFF43F4273}" destId="{BAE300A3-8332-4030-ADCB-3DEDA92CEDAE}" srcOrd="1" destOrd="0" presId="urn:microsoft.com/office/officeart/2005/8/layout/orgChart1"/>
    <dgm:cxn modelId="{F2394755-B135-4510-9094-9396B2EEBE22}" type="presOf" srcId="{4A278C09-3733-4694-B8FB-5CCFF43F4273}" destId="{923D9D8B-E3B9-41EB-9825-9151D4ECE20B}" srcOrd="0" destOrd="0" presId="urn:microsoft.com/office/officeart/2005/8/layout/orgChart1"/>
    <dgm:cxn modelId="{7AD11B3D-9DB4-4782-B9FB-D9E1961082CE}" srcId="{4A278C09-3733-4694-B8FB-5CCFF43F4273}" destId="{3395E904-AA7C-41B7-8795-0920F72961B0}" srcOrd="0" destOrd="0" parTransId="{900DA5E6-093B-4F51-9B0E-6349453453F8}" sibTransId="{757D67C1-3961-4EA8-90DF-9110E600B0E8}"/>
    <dgm:cxn modelId="{2B765D29-BD08-4F41-8DB7-153ED09D9D12}" type="presOf" srcId="{BE0E20D7-5D45-4DBF-B8CC-589AB00083E1}" destId="{929A9D4C-9DEE-42D1-BBEE-FC527C1DEC5C}" srcOrd="0" destOrd="0" presId="urn:microsoft.com/office/officeart/2005/8/layout/orgChart1"/>
    <dgm:cxn modelId="{48B0E776-9909-4915-BC5A-70351403418D}" type="presOf" srcId="{CD7EE2EA-FDD0-4A86-979E-C12B2D522985}" destId="{6BF02061-D5DE-4638-93FF-23D12319BEB2}" srcOrd="1" destOrd="0" presId="urn:microsoft.com/office/officeart/2005/8/layout/orgChart1"/>
    <dgm:cxn modelId="{A4A7CE9E-0DFB-426F-AD54-27AC7FF348A8}" type="presOf" srcId="{3395E904-AA7C-41B7-8795-0920F72961B0}" destId="{28FDB3A9-224B-4816-9C75-B4E09BC4A5A6}" srcOrd="0" destOrd="0" presId="urn:microsoft.com/office/officeart/2005/8/layout/orgChart1"/>
    <dgm:cxn modelId="{DA858104-6BD3-4883-BF0B-6000968BBF86}" type="presOf" srcId="{36DD936D-CDE6-4BFD-9C8E-11FF905B129F}" destId="{EBFE56DA-6258-41C0-99C7-A9E78455EB14}" srcOrd="0" destOrd="0" presId="urn:microsoft.com/office/officeart/2005/8/layout/orgChart1"/>
    <dgm:cxn modelId="{6E4E5820-3E88-430D-B780-CE450975C264}" type="presOf" srcId="{A6A63B57-0803-4484-8A94-55CE69A1D6BD}" destId="{681102AA-DB21-4682-882E-52AD23962863}" srcOrd="1" destOrd="0" presId="urn:microsoft.com/office/officeart/2005/8/layout/orgChart1"/>
    <dgm:cxn modelId="{CF0DCB5B-BD5D-4551-A5FF-338FB681EDB5}" type="presParOf" srcId="{DB5B62F1-4B90-4844-8F2E-A2D2DB6638AF}" destId="{1CDE17E3-4918-4734-8130-C947642C674A}" srcOrd="0" destOrd="0" presId="urn:microsoft.com/office/officeart/2005/8/layout/orgChart1"/>
    <dgm:cxn modelId="{D84E9FD0-AF1F-48E7-851A-9F4532AA4C23}" type="presParOf" srcId="{1CDE17E3-4918-4734-8130-C947642C674A}" destId="{60F93CEE-B869-4338-B178-8F73758C4609}" srcOrd="0" destOrd="0" presId="urn:microsoft.com/office/officeart/2005/8/layout/orgChart1"/>
    <dgm:cxn modelId="{7EFF9EC1-C16B-468F-9D6A-B35E1DEAFC70}" type="presParOf" srcId="{60F93CEE-B869-4338-B178-8F73758C4609}" destId="{923D9D8B-E3B9-41EB-9825-9151D4ECE20B}" srcOrd="0" destOrd="0" presId="urn:microsoft.com/office/officeart/2005/8/layout/orgChart1"/>
    <dgm:cxn modelId="{DF2377D6-F9C7-4FC8-BF1D-0B1685B5732C}" type="presParOf" srcId="{60F93CEE-B869-4338-B178-8F73758C4609}" destId="{BAE300A3-8332-4030-ADCB-3DEDA92CEDAE}" srcOrd="1" destOrd="0" presId="urn:microsoft.com/office/officeart/2005/8/layout/orgChart1"/>
    <dgm:cxn modelId="{7B94623B-A0C0-40F5-A87A-A6E9617B72E3}" type="presParOf" srcId="{1CDE17E3-4918-4734-8130-C947642C674A}" destId="{61DF98F9-0C79-42BF-80E8-36763268ACA8}" srcOrd="1" destOrd="0" presId="urn:microsoft.com/office/officeart/2005/8/layout/orgChart1"/>
    <dgm:cxn modelId="{2B789955-7CA7-4E68-9241-BC1E206DDD90}" type="presParOf" srcId="{61DF98F9-0C79-42BF-80E8-36763268ACA8}" destId="{3E4B727B-46CB-4035-AFF4-9F481F982142}" srcOrd="0" destOrd="0" presId="urn:microsoft.com/office/officeart/2005/8/layout/orgChart1"/>
    <dgm:cxn modelId="{07D9BFCC-8566-4678-946F-A7DC9F18FEC7}" type="presParOf" srcId="{61DF98F9-0C79-42BF-80E8-36763268ACA8}" destId="{70A6448D-AC14-48CD-A8BE-278FD5FC1F61}" srcOrd="1" destOrd="0" presId="urn:microsoft.com/office/officeart/2005/8/layout/orgChart1"/>
    <dgm:cxn modelId="{F84ACCE2-7369-4D82-97E2-4A5ED7FB59FB}" type="presParOf" srcId="{70A6448D-AC14-48CD-A8BE-278FD5FC1F61}" destId="{45063DA0-5996-49B0-9B31-E7EFCA6CCC1E}" srcOrd="0" destOrd="0" presId="urn:microsoft.com/office/officeart/2005/8/layout/orgChart1"/>
    <dgm:cxn modelId="{61C6EABD-7B51-421D-84C6-528FB3F690C7}" type="presParOf" srcId="{45063DA0-5996-49B0-9B31-E7EFCA6CCC1E}" destId="{28FDB3A9-224B-4816-9C75-B4E09BC4A5A6}" srcOrd="0" destOrd="0" presId="urn:microsoft.com/office/officeart/2005/8/layout/orgChart1"/>
    <dgm:cxn modelId="{26682068-26D7-4FF8-8D44-2DA3DF2E340C}" type="presParOf" srcId="{45063DA0-5996-49B0-9B31-E7EFCA6CCC1E}" destId="{37FA484C-CB0B-4A98-A537-1FCC99D855B2}" srcOrd="1" destOrd="0" presId="urn:microsoft.com/office/officeart/2005/8/layout/orgChart1"/>
    <dgm:cxn modelId="{F133C066-42BD-418A-B4A0-FE6FB23DA635}" type="presParOf" srcId="{70A6448D-AC14-48CD-A8BE-278FD5FC1F61}" destId="{3F22FBFE-DED3-4693-A79F-5C264F505316}" srcOrd="1" destOrd="0" presId="urn:microsoft.com/office/officeart/2005/8/layout/orgChart1"/>
    <dgm:cxn modelId="{2B58B3EB-D067-49E7-BC53-89BD1C80FC1B}" type="presParOf" srcId="{70A6448D-AC14-48CD-A8BE-278FD5FC1F61}" destId="{62C28F75-7F22-4720-BF35-696F14EA3B3B}" srcOrd="2" destOrd="0" presId="urn:microsoft.com/office/officeart/2005/8/layout/orgChart1"/>
    <dgm:cxn modelId="{51B5B458-FECE-4014-A635-C5CEDEA40041}" type="presParOf" srcId="{61DF98F9-0C79-42BF-80E8-36763268ACA8}" destId="{EBFE56DA-6258-41C0-99C7-A9E78455EB14}" srcOrd="2" destOrd="0" presId="urn:microsoft.com/office/officeart/2005/8/layout/orgChart1"/>
    <dgm:cxn modelId="{EC2B5DE2-D720-4EC9-BFF7-AC820CC35C9E}" type="presParOf" srcId="{61DF98F9-0C79-42BF-80E8-36763268ACA8}" destId="{CF861646-702E-4F2B-9584-244A3EA69F95}" srcOrd="3" destOrd="0" presId="urn:microsoft.com/office/officeart/2005/8/layout/orgChart1"/>
    <dgm:cxn modelId="{E78CEDF5-B9F8-4C0B-973D-BC19BCD45669}" type="presParOf" srcId="{CF861646-702E-4F2B-9584-244A3EA69F95}" destId="{727D179E-7C10-4227-A0DB-0503DB06EAE7}" srcOrd="0" destOrd="0" presId="urn:microsoft.com/office/officeart/2005/8/layout/orgChart1"/>
    <dgm:cxn modelId="{D68247D0-7957-483B-ACFD-956DE3E038A7}" type="presParOf" srcId="{727D179E-7C10-4227-A0DB-0503DB06EAE7}" destId="{AA0781C4-E4EE-45E8-90D5-4CDDC2E1FE29}" srcOrd="0" destOrd="0" presId="urn:microsoft.com/office/officeart/2005/8/layout/orgChart1"/>
    <dgm:cxn modelId="{26D4DDCA-BE94-4A02-9907-CEF5528B09CA}" type="presParOf" srcId="{727D179E-7C10-4227-A0DB-0503DB06EAE7}" destId="{3318827E-2053-480B-A753-3E157CCE62ED}" srcOrd="1" destOrd="0" presId="urn:microsoft.com/office/officeart/2005/8/layout/orgChart1"/>
    <dgm:cxn modelId="{03363980-811D-409F-9579-AB8C9165E2E6}" type="presParOf" srcId="{CF861646-702E-4F2B-9584-244A3EA69F95}" destId="{331CAF12-D136-4291-BD0A-E53FC7B5625D}" srcOrd="1" destOrd="0" presId="urn:microsoft.com/office/officeart/2005/8/layout/orgChart1"/>
    <dgm:cxn modelId="{2102B9BD-0556-4871-A162-B05BA79BE0BF}" type="presParOf" srcId="{CF861646-702E-4F2B-9584-244A3EA69F95}" destId="{0B58C181-840A-4AB4-B169-CA1C15CC4F07}" srcOrd="2" destOrd="0" presId="urn:microsoft.com/office/officeart/2005/8/layout/orgChart1"/>
    <dgm:cxn modelId="{FC4BD43B-7F35-4506-9F71-CEF40EE246D4}" type="presParOf" srcId="{61DF98F9-0C79-42BF-80E8-36763268ACA8}" destId="{929A9D4C-9DEE-42D1-BBEE-FC527C1DEC5C}" srcOrd="4" destOrd="0" presId="urn:microsoft.com/office/officeart/2005/8/layout/orgChart1"/>
    <dgm:cxn modelId="{AABE2EC5-D0F4-4AF3-A067-CBD29D5EBF62}" type="presParOf" srcId="{61DF98F9-0C79-42BF-80E8-36763268ACA8}" destId="{75F470CE-78FB-4CA3-AA78-5B2F7E044032}" srcOrd="5" destOrd="0" presId="urn:microsoft.com/office/officeart/2005/8/layout/orgChart1"/>
    <dgm:cxn modelId="{615C18B7-0B71-431A-B484-B87E76A83A43}" type="presParOf" srcId="{75F470CE-78FB-4CA3-AA78-5B2F7E044032}" destId="{B253D8F8-5DA9-4C4E-B903-D9C9ED293BBC}" srcOrd="0" destOrd="0" presId="urn:microsoft.com/office/officeart/2005/8/layout/orgChart1"/>
    <dgm:cxn modelId="{3D5C9A8C-BEFC-4C35-9344-3FD52F05E4A0}" type="presParOf" srcId="{B253D8F8-5DA9-4C4E-B903-D9C9ED293BBC}" destId="{D1065604-BE39-4F0A-84F6-1A7589D13154}" srcOrd="0" destOrd="0" presId="urn:microsoft.com/office/officeart/2005/8/layout/orgChart1"/>
    <dgm:cxn modelId="{47647F32-90E6-4033-8075-714A39B59E45}" type="presParOf" srcId="{B253D8F8-5DA9-4C4E-B903-D9C9ED293BBC}" destId="{6BF02061-D5DE-4638-93FF-23D12319BEB2}" srcOrd="1" destOrd="0" presId="urn:microsoft.com/office/officeart/2005/8/layout/orgChart1"/>
    <dgm:cxn modelId="{49CFCF3A-415E-45A6-8237-18B09A5C8E55}" type="presParOf" srcId="{75F470CE-78FB-4CA3-AA78-5B2F7E044032}" destId="{F75672B6-DA67-4B81-9A7B-A2A0E8E96AAE}" srcOrd="1" destOrd="0" presId="urn:microsoft.com/office/officeart/2005/8/layout/orgChart1"/>
    <dgm:cxn modelId="{B25109C2-EB9A-4910-A5E3-16975C466A82}" type="presParOf" srcId="{F75672B6-DA67-4B81-9A7B-A2A0E8E96AAE}" destId="{D9BA5521-E675-42B5-9CF3-36D523A76CCC}" srcOrd="0" destOrd="0" presId="urn:microsoft.com/office/officeart/2005/8/layout/orgChart1"/>
    <dgm:cxn modelId="{A5C5647D-6C52-461C-AE95-9772B5B31442}" type="presParOf" srcId="{F75672B6-DA67-4B81-9A7B-A2A0E8E96AAE}" destId="{E626DD7D-5C0A-42FC-B8A0-F7560C55E186}" srcOrd="1" destOrd="0" presId="urn:microsoft.com/office/officeart/2005/8/layout/orgChart1"/>
    <dgm:cxn modelId="{BF6795D2-CCC6-4646-9C68-F22105AB1A52}" type="presParOf" srcId="{E626DD7D-5C0A-42FC-B8A0-F7560C55E186}" destId="{76CC7202-0539-4A05-80AD-BB03033F1E64}" srcOrd="0" destOrd="0" presId="urn:microsoft.com/office/officeart/2005/8/layout/orgChart1"/>
    <dgm:cxn modelId="{7AD96277-FA0F-4B81-AB73-BEF08A480A91}" type="presParOf" srcId="{76CC7202-0539-4A05-80AD-BB03033F1E64}" destId="{8F668320-C8F2-46D1-9BE8-E801B86A1B33}" srcOrd="0" destOrd="0" presId="urn:microsoft.com/office/officeart/2005/8/layout/orgChart1"/>
    <dgm:cxn modelId="{9DE364A5-2ED1-4DCE-8AAE-A30BBDEA2719}" type="presParOf" srcId="{76CC7202-0539-4A05-80AD-BB03033F1E64}" destId="{BC9F1614-BFFC-44E5-B03F-BEA244BD4872}" srcOrd="1" destOrd="0" presId="urn:microsoft.com/office/officeart/2005/8/layout/orgChart1"/>
    <dgm:cxn modelId="{8055782F-FBEF-4607-BF18-D100CBFCD39E}" type="presParOf" srcId="{E626DD7D-5C0A-42FC-B8A0-F7560C55E186}" destId="{42170BA6-AF94-4676-AA7F-C3FFD507754B}" srcOrd="1" destOrd="0" presId="urn:microsoft.com/office/officeart/2005/8/layout/orgChart1"/>
    <dgm:cxn modelId="{483D1A98-5216-46CC-A00E-D115795E4271}" type="presParOf" srcId="{E626DD7D-5C0A-42FC-B8A0-F7560C55E186}" destId="{998A66E0-E60B-4FC8-B088-79229C211956}" srcOrd="2" destOrd="0" presId="urn:microsoft.com/office/officeart/2005/8/layout/orgChart1"/>
    <dgm:cxn modelId="{C6B9373D-5FFB-45BB-8CBA-36FABBAA5E58}" type="presParOf" srcId="{F75672B6-DA67-4B81-9A7B-A2A0E8E96AAE}" destId="{5E847616-DC94-4397-A870-F636966AEF3E}" srcOrd="2" destOrd="0" presId="urn:microsoft.com/office/officeart/2005/8/layout/orgChart1"/>
    <dgm:cxn modelId="{059E4591-79E7-44A7-B4F5-4665E0EB2FB8}" type="presParOf" srcId="{F75672B6-DA67-4B81-9A7B-A2A0E8E96AAE}" destId="{29F78F91-9739-449B-86A8-7C73985E27C1}" srcOrd="3" destOrd="0" presId="urn:microsoft.com/office/officeart/2005/8/layout/orgChart1"/>
    <dgm:cxn modelId="{A2B968B0-9C63-4592-A49C-BBEBD575A426}" type="presParOf" srcId="{29F78F91-9739-449B-86A8-7C73985E27C1}" destId="{F5AAAAF3-F1AD-43CE-8DF1-03BBA2325E8E}" srcOrd="0" destOrd="0" presId="urn:microsoft.com/office/officeart/2005/8/layout/orgChart1"/>
    <dgm:cxn modelId="{94BC0712-AB50-40BB-B21C-5302BB57950F}" type="presParOf" srcId="{F5AAAAF3-F1AD-43CE-8DF1-03BBA2325E8E}" destId="{D176F4CC-B197-4939-A77D-28078E69041E}" srcOrd="0" destOrd="0" presId="urn:microsoft.com/office/officeart/2005/8/layout/orgChart1"/>
    <dgm:cxn modelId="{C733B926-9AFC-49D6-85A6-36CA7B293213}" type="presParOf" srcId="{F5AAAAF3-F1AD-43CE-8DF1-03BBA2325E8E}" destId="{9404A85C-D0D8-4A4C-AF81-62B664DE3D61}" srcOrd="1" destOrd="0" presId="urn:microsoft.com/office/officeart/2005/8/layout/orgChart1"/>
    <dgm:cxn modelId="{E7E66D30-9830-4545-BF80-E7B45F908B95}" type="presParOf" srcId="{29F78F91-9739-449B-86A8-7C73985E27C1}" destId="{F3214CE9-47D8-4292-8772-AD863A24FF34}" srcOrd="1" destOrd="0" presId="urn:microsoft.com/office/officeart/2005/8/layout/orgChart1"/>
    <dgm:cxn modelId="{7FE1B874-F824-4167-A158-E97098AFF9A3}" type="presParOf" srcId="{29F78F91-9739-449B-86A8-7C73985E27C1}" destId="{95698F19-8BEB-4BE1-A2BA-20612FD34F1E}" srcOrd="2" destOrd="0" presId="urn:microsoft.com/office/officeart/2005/8/layout/orgChart1"/>
    <dgm:cxn modelId="{8729EC77-2C67-4329-9972-7CF08D489F09}" type="presParOf" srcId="{F75672B6-DA67-4B81-9A7B-A2A0E8E96AAE}" destId="{5F5079DF-63AD-41DD-8C69-9D6BDEAE1E8F}" srcOrd="4" destOrd="0" presId="urn:microsoft.com/office/officeart/2005/8/layout/orgChart1"/>
    <dgm:cxn modelId="{1636B410-BD9C-4739-A6C4-4FBA951AE109}" type="presParOf" srcId="{F75672B6-DA67-4B81-9A7B-A2A0E8E96AAE}" destId="{F49E6905-8108-48CC-952E-E6EE41FEA7DB}" srcOrd="5" destOrd="0" presId="urn:microsoft.com/office/officeart/2005/8/layout/orgChart1"/>
    <dgm:cxn modelId="{213A5DD3-02CE-41B3-9FE9-61A17CCA3985}" type="presParOf" srcId="{F49E6905-8108-48CC-952E-E6EE41FEA7DB}" destId="{6697A38A-4916-4EE6-938C-316478670031}" srcOrd="0" destOrd="0" presId="urn:microsoft.com/office/officeart/2005/8/layout/orgChart1"/>
    <dgm:cxn modelId="{E4DCABF3-2503-49D0-8803-D79AD860C445}" type="presParOf" srcId="{6697A38A-4916-4EE6-938C-316478670031}" destId="{C068A566-4D21-41FD-BD5F-A9100C328E1D}" srcOrd="0" destOrd="0" presId="urn:microsoft.com/office/officeart/2005/8/layout/orgChart1"/>
    <dgm:cxn modelId="{B8A03100-64A7-46AC-9242-BA36A9EE171D}" type="presParOf" srcId="{6697A38A-4916-4EE6-938C-316478670031}" destId="{681102AA-DB21-4682-882E-52AD23962863}" srcOrd="1" destOrd="0" presId="urn:microsoft.com/office/officeart/2005/8/layout/orgChart1"/>
    <dgm:cxn modelId="{18FA0B51-24C5-4954-B60F-745729290438}" type="presParOf" srcId="{F49E6905-8108-48CC-952E-E6EE41FEA7DB}" destId="{6C2BE014-8C1C-4D93-A654-9C00E3FE7026}" srcOrd="1" destOrd="0" presId="urn:microsoft.com/office/officeart/2005/8/layout/orgChart1"/>
    <dgm:cxn modelId="{45F6474E-BA3D-481B-B204-D2603A5D9136}" type="presParOf" srcId="{F49E6905-8108-48CC-952E-E6EE41FEA7DB}" destId="{CAAF6387-615F-4B07-A819-8109CDD4B6AF}" srcOrd="2" destOrd="0" presId="urn:microsoft.com/office/officeart/2005/8/layout/orgChart1"/>
    <dgm:cxn modelId="{68D8CD8F-B85B-48B8-836E-D61D1AB21F59}" type="presParOf" srcId="{75F470CE-78FB-4CA3-AA78-5B2F7E044032}" destId="{153401F1-A840-4959-89F4-AF503ABD7913}" srcOrd="2" destOrd="0" presId="urn:microsoft.com/office/officeart/2005/8/layout/orgChart1"/>
    <dgm:cxn modelId="{62089D13-1902-48AC-99AB-C2606677F12F}" type="presParOf" srcId="{1CDE17E3-4918-4734-8130-C947642C674A}" destId="{176136D6-8904-491C-8433-9B148D9D3DF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5079DF-63AD-41DD-8C69-9D6BDEAE1E8F}">
      <dsp:nvSpPr>
        <dsp:cNvPr id="0" name=""/>
        <dsp:cNvSpPr/>
      </dsp:nvSpPr>
      <dsp:spPr>
        <a:xfrm>
          <a:off x="5140998" y="3373492"/>
          <a:ext cx="2132815" cy="1181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6553"/>
              </a:lnTo>
              <a:lnTo>
                <a:pt x="2132815" y="996553"/>
              </a:lnTo>
              <a:lnTo>
                <a:pt x="2132815" y="11812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847616-DC94-4397-A870-F636966AEF3E}">
      <dsp:nvSpPr>
        <dsp:cNvPr id="0" name=""/>
        <dsp:cNvSpPr/>
      </dsp:nvSpPr>
      <dsp:spPr>
        <a:xfrm>
          <a:off x="5095278" y="3373492"/>
          <a:ext cx="91440" cy="11699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85215"/>
              </a:lnTo>
              <a:lnTo>
                <a:pt x="57524" y="985215"/>
              </a:lnTo>
              <a:lnTo>
                <a:pt x="57524" y="11699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BA5521-E675-42B5-9CF3-36D523A76CCC}">
      <dsp:nvSpPr>
        <dsp:cNvPr id="0" name=""/>
        <dsp:cNvSpPr/>
      </dsp:nvSpPr>
      <dsp:spPr>
        <a:xfrm>
          <a:off x="3013192" y="3373492"/>
          <a:ext cx="2127806" cy="1176015"/>
        </a:xfrm>
        <a:custGeom>
          <a:avLst/>
          <a:gdLst/>
          <a:ahLst/>
          <a:cxnLst/>
          <a:rect l="0" t="0" r="0" b="0"/>
          <a:pathLst>
            <a:path>
              <a:moveTo>
                <a:pt x="2127806" y="0"/>
              </a:moveTo>
              <a:lnTo>
                <a:pt x="2127806" y="991302"/>
              </a:lnTo>
              <a:lnTo>
                <a:pt x="0" y="991302"/>
              </a:lnTo>
              <a:lnTo>
                <a:pt x="0" y="1176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9A9D4C-9DEE-42D1-BBEE-FC527C1DEC5C}">
      <dsp:nvSpPr>
        <dsp:cNvPr id="0" name=""/>
        <dsp:cNvSpPr/>
      </dsp:nvSpPr>
      <dsp:spPr>
        <a:xfrm>
          <a:off x="3012401" y="2124481"/>
          <a:ext cx="2128597" cy="3694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713"/>
              </a:lnTo>
              <a:lnTo>
                <a:pt x="2128597" y="184713"/>
              </a:lnTo>
              <a:lnTo>
                <a:pt x="2128597" y="3694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E56DA-6258-41C0-99C7-A9E78455EB14}">
      <dsp:nvSpPr>
        <dsp:cNvPr id="0" name=""/>
        <dsp:cNvSpPr/>
      </dsp:nvSpPr>
      <dsp:spPr>
        <a:xfrm>
          <a:off x="2966681" y="2124481"/>
          <a:ext cx="91440" cy="3694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94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4B727B-46CB-4035-AFF4-9F481F982142}">
      <dsp:nvSpPr>
        <dsp:cNvPr id="0" name=""/>
        <dsp:cNvSpPr/>
      </dsp:nvSpPr>
      <dsp:spPr>
        <a:xfrm>
          <a:off x="883803" y="2124481"/>
          <a:ext cx="2128597" cy="369426"/>
        </a:xfrm>
        <a:custGeom>
          <a:avLst/>
          <a:gdLst/>
          <a:ahLst/>
          <a:cxnLst/>
          <a:rect l="0" t="0" r="0" b="0"/>
          <a:pathLst>
            <a:path>
              <a:moveTo>
                <a:pt x="2128597" y="0"/>
              </a:moveTo>
              <a:lnTo>
                <a:pt x="2128597" y="184713"/>
              </a:lnTo>
              <a:lnTo>
                <a:pt x="0" y="184713"/>
              </a:lnTo>
              <a:lnTo>
                <a:pt x="0" y="3694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3D9D8B-E3B9-41EB-9825-9151D4ECE20B}">
      <dsp:nvSpPr>
        <dsp:cNvPr id="0" name=""/>
        <dsp:cNvSpPr/>
      </dsp:nvSpPr>
      <dsp:spPr>
        <a:xfrm>
          <a:off x="2132815" y="1244895"/>
          <a:ext cx="1759171" cy="879585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Interrupts</a:t>
          </a:r>
        </a:p>
      </dsp:txBody>
      <dsp:txXfrm>
        <a:off x="2132815" y="1244895"/>
        <a:ext cx="1759171" cy="879585"/>
      </dsp:txXfrm>
    </dsp:sp>
    <dsp:sp modelId="{28FDB3A9-224B-4816-9C75-B4E09BC4A5A6}">
      <dsp:nvSpPr>
        <dsp:cNvPr id="0" name=""/>
        <dsp:cNvSpPr/>
      </dsp:nvSpPr>
      <dsp:spPr>
        <a:xfrm>
          <a:off x="4217" y="2493907"/>
          <a:ext cx="1759171" cy="879585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Reset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(or power up)</a:t>
          </a:r>
        </a:p>
      </dsp:txBody>
      <dsp:txXfrm>
        <a:off x="4217" y="2493907"/>
        <a:ext cx="1759171" cy="879585"/>
      </dsp:txXfrm>
    </dsp:sp>
    <dsp:sp modelId="{AA0781C4-E4EE-45E8-90D5-4CDDC2E1FE29}">
      <dsp:nvSpPr>
        <dsp:cNvPr id="0" name=""/>
        <dsp:cNvSpPr/>
      </dsp:nvSpPr>
      <dsp:spPr>
        <a:xfrm>
          <a:off x="2132815" y="2493907"/>
          <a:ext cx="1759171" cy="879585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Software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Interrupt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SWI-XX</a:t>
          </a:r>
        </a:p>
      </dsp:txBody>
      <dsp:txXfrm>
        <a:off x="2132815" y="2493907"/>
        <a:ext cx="1759171" cy="879585"/>
      </dsp:txXfrm>
    </dsp:sp>
    <dsp:sp modelId="{D1065604-BE39-4F0A-84F6-1A7589D13154}">
      <dsp:nvSpPr>
        <dsp:cNvPr id="0" name=""/>
        <dsp:cNvSpPr/>
      </dsp:nvSpPr>
      <dsp:spPr>
        <a:xfrm>
          <a:off x="4261413" y="2493907"/>
          <a:ext cx="1759171" cy="879585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Hardware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Interrupt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FIQ,IRQ</a:t>
          </a:r>
        </a:p>
      </dsp:txBody>
      <dsp:txXfrm>
        <a:off x="4261413" y="2493907"/>
        <a:ext cx="1759171" cy="879585"/>
      </dsp:txXfrm>
    </dsp:sp>
    <dsp:sp modelId="{8F668320-C8F2-46D1-9BE8-E801B86A1B33}">
      <dsp:nvSpPr>
        <dsp:cNvPr id="0" name=""/>
        <dsp:cNvSpPr/>
      </dsp:nvSpPr>
      <dsp:spPr>
        <a:xfrm>
          <a:off x="2133606" y="4549507"/>
          <a:ext cx="1759171" cy="879585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Timer</a:t>
          </a:r>
        </a:p>
      </dsp:txBody>
      <dsp:txXfrm>
        <a:off x="2133606" y="4549507"/>
        <a:ext cx="1759171" cy="879585"/>
      </dsp:txXfrm>
    </dsp:sp>
    <dsp:sp modelId="{D176F4CC-B197-4939-A77D-28078E69041E}">
      <dsp:nvSpPr>
        <dsp:cNvPr id="0" name=""/>
        <dsp:cNvSpPr/>
      </dsp:nvSpPr>
      <dsp:spPr>
        <a:xfrm>
          <a:off x="4273217" y="4543421"/>
          <a:ext cx="1759171" cy="879585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ADC</a:t>
          </a:r>
        </a:p>
      </dsp:txBody>
      <dsp:txXfrm>
        <a:off x="4273217" y="4543421"/>
        <a:ext cx="1759171" cy="879585"/>
      </dsp:txXfrm>
    </dsp:sp>
    <dsp:sp modelId="{C068A566-4D21-41FD-BD5F-A9100C328E1D}">
      <dsp:nvSpPr>
        <dsp:cNvPr id="0" name=""/>
        <dsp:cNvSpPr/>
      </dsp:nvSpPr>
      <dsp:spPr>
        <a:xfrm>
          <a:off x="6394228" y="4554759"/>
          <a:ext cx="1759171" cy="879585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External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Interrupt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rPr>
            <a:t>EINT</a:t>
          </a:r>
        </a:p>
      </dsp:txBody>
      <dsp:txXfrm>
        <a:off x="6394228" y="4554759"/>
        <a:ext cx="1759171" cy="8795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311" tIns="47657" rIns="95311" bIns="47657" numCol="1" anchor="t" anchorCtr="0" compatLnSpc="1">
            <a:prstTxWarp prst="textNoShape">
              <a:avLst/>
            </a:prstTxWarp>
          </a:bodyPr>
          <a:lstStyle>
            <a:lvl1pPr defTabSz="954088" eaLnBrk="1" hangingPunct="1">
              <a:defRPr sz="1100"/>
            </a:lvl1pPr>
          </a:lstStyle>
          <a:p>
            <a:endParaRPr lang="en-US" altLang="zh-TW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311" tIns="47657" rIns="95311" bIns="47657" numCol="1" anchor="t" anchorCtr="0" compatLnSpc="1">
            <a:prstTxWarp prst="textNoShape">
              <a:avLst/>
            </a:prstTxWarp>
          </a:bodyPr>
          <a:lstStyle>
            <a:lvl1pPr algn="r" defTabSz="954088" eaLnBrk="1" hangingPunct="1">
              <a:defRPr sz="1100">
                <a:ea typeface="新細明體" pitchFamily="18" charset="-120"/>
              </a:defRPr>
            </a:lvl1pPr>
          </a:lstStyle>
          <a:p>
            <a:fld id="{BC6D7C42-61A3-4EF7-98AD-8874B26AB9A2}" type="datetime5">
              <a:rPr lang="en-US" altLang="en-US"/>
              <a:pPr/>
              <a:t>16-Oct-17</a:t>
            </a:fld>
            <a:endParaRPr lang="en-US" altLang="zh-TW">
              <a:ea typeface="+mn-ea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311" tIns="47657" rIns="95311" bIns="47657" numCol="1" anchor="b" anchorCtr="0" compatLnSpc="1">
            <a:prstTxWarp prst="textNoShape">
              <a:avLst/>
            </a:prstTxWarp>
          </a:bodyPr>
          <a:lstStyle>
            <a:lvl1pPr defTabSz="954088" eaLnBrk="1" hangingPunct="1">
              <a:defRPr sz="1100"/>
            </a:lvl1pPr>
          </a:lstStyle>
          <a:p>
            <a:endParaRPr lang="en-US" altLang="zh-TW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311" tIns="47657" rIns="95311" bIns="47657" numCol="1" anchor="b" anchorCtr="0" compatLnSpc="1">
            <a:prstTxWarp prst="textNoShape">
              <a:avLst/>
            </a:prstTxWarp>
          </a:bodyPr>
          <a:lstStyle>
            <a:lvl1pPr algn="r" defTabSz="954088" eaLnBrk="1" hangingPunct="1">
              <a:defRPr sz="1100"/>
            </a:lvl1pPr>
          </a:lstStyle>
          <a:p>
            <a:fld id="{CA8E9689-41F7-41AE-B92F-DF30FA42CF4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11651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82" tIns="46840" rIns="93682" bIns="46840" numCol="1" anchor="t" anchorCtr="0" compatLnSpc="1">
            <a:prstTxWarp prst="textNoShape">
              <a:avLst/>
            </a:prstTxWarp>
          </a:bodyPr>
          <a:lstStyle>
            <a:lvl1pPr defTabSz="936625" eaLnBrk="1" hangingPunct="1">
              <a:defRPr sz="1100"/>
            </a:lvl1pPr>
          </a:lstStyle>
          <a:p>
            <a:endParaRPr lang="en-US" alt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9550" y="0"/>
            <a:ext cx="3078163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82" tIns="46840" rIns="93682" bIns="46840" numCol="1" anchor="t" anchorCtr="0" compatLnSpc="1">
            <a:prstTxWarp prst="textNoShape">
              <a:avLst/>
            </a:prstTxWarp>
          </a:bodyPr>
          <a:lstStyle>
            <a:lvl1pPr algn="r" defTabSz="936625" eaLnBrk="1" hangingPunct="1">
              <a:defRPr sz="1100"/>
            </a:lvl1pPr>
          </a:lstStyle>
          <a:p>
            <a:fld id="{265F98B8-C64C-4700-A15E-92D15FA14507}" type="datetime5">
              <a:rPr lang="en-US" altLang="en-US"/>
              <a:pPr/>
              <a:t>16-Oct-17</a:t>
            </a:fld>
            <a:endParaRPr lang="en-US" alt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82" tIns="46840" rIns="93682" bIns="46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82" tIns="46840" rIns="93682" bIns="46840" numCol="1" anchor="b" anchorCtr="0" compatLnSpc="1">
            <a:prstTxWarp prst="textNoShape">
              <a:avLst/>
            </a:prstTxWarp>
          </a:bodyPr>
          <a:lstStyle>
            <a:lvl1pPr defTabSz="936625" eaLnBrk="1" hangingPunct="1">
              <a:defRPr sz="1100"/>
            </a:lvl1pPr>
          </a:lstStyle>
          <a:p>
            <a:endParaRPr lang="en-US" altLang="en-US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9550" y="972185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82" tIns="46840" rIns="93682" bIns="46840" numCol="1" anchor="b" anchorCtr="0" compatLnSpc="1">
            <a:prstTxWarp prst="textNoShape">
              <a:avLst/>
            </a:prstTxWarp>
          </a:bodyPr>
          <a:lstStyle>
            <a:lvl1pPr algn="r" defTabSz="936625" eaLnBrk="1" hangingPunct="1">
              <a:defRPr sz="1100"/>
            </a:lvl1pPr>
          </a:lstStyle>
          <a:p>
            <a:fld id="{70BE91A9-555C-49FF-ABA1-5284FBAF84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511374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2D2780-F7F0-4997-A2E5-7700B66449BC}" type="datetime5">
              <a:rPr lang="en-US" altLang="en-US" smtClean="0"/>
              <a:t>16-Oct-17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A97BB0-C61E-4F2E-A563-3334CC8332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5949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FD5792-0F4E-432A-A571-8EB222DEBE9E}" type="datetime5">
              <a:rPr lang="en-US" altLang="en-US" smtClean="0"/>
              <a:t>16-Oct-17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EB948-838F-4487-A9A4-B158AF477D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1947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7A96D7-0537-4ACC-9A24-BCB294538B41}" type="datetime5">
              <a:rPr lang="en-US" altLang="en-US" smtClean="0"/>
              <a:t>16-Oct-17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4E1CA6-85DA-4137-B95B-852FF2AFC9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8109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D792C36-F664-4C67-B33B-4BE50E1B6193}" type="datetime5">
              <a:rPr lang="en-US" altLang="en-US" smtClean="0"/>
              <a:t>16-Oct-17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56F7CC8-D543-4D39-B83C-CDCE97536B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0018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A4403F-B533-48DD-8332-792395DEF150}" type="datetime5">
              <a:rPr lang="en-US" altLang="en-US" smtClean="0"/>
              <a:t>16-Oct-17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A09E7-1E3F-4AA2-BC91-2FCCFDBB11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6075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BBDF21-978D-430E-B7C9-10D3C7DFF34D}" type="datetime5">
              <a:rPr lang="en-US" altLang="en-US" smtClean="0"/>
              <a:t>16-Oct-17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7394D-2250-41A5-A062-C1474F0002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329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D96DEB-3EE9-4968-8C50-40EF0371509C}" type="datetime5">
              <a:rPr lang="en-US" altLang="en-US" smtClean="0"/>
              <a:t>16-Oct-17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C1AA0-65B0-4F13-98FD-220E45962E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271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B8B125-B564-4FAF-8027-15213A46D2E7}" type="datetime5">
              <a:rPr lang="en-US" altLang="en-US" smtClean="0"/>
              <a:t>16-Oct-17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CF325-4153-4EBA-B878-E71BAB589A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9080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5EDF5B-1074-4D0F-8414-A373B4075B30}" type="datetime5">
              <a:rPr lang="en-US" altLang="en-US" smtClean="0"/>
              <a:t>16-Oct-17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D34FA3-EA4F-47C5-97DE-806CA4BB8F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849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A74F77-F2BE-4680-93DD-3F8B0D1DBA62}" type="datetime5">
              <a:rPr lang="en-US" altLang="en-US" smtClean="0"/>
              <a:t>16-Oct-17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9ADC1-F29C-4C0A-81FE-A2EF5B6583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455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4938F6-8BCA-431C-A020-F0A56203FC09}" type="datetime5">
              <a:rPr lang="en-US" altLang="en-US" smtClean="0"/>
              <a:t>16-Oct-17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E552F8-541C-4408-9DBE-4BD5E60E6A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6777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E5FBD4-1847-4406-9341-C2D967023315}" type="datetime5">
              <a:rPr lang="en-US" altLang="en-US" smtClean="0"/>
              <a:t>16-Oct-17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EC3C25-943A-417A-9C7D-FEADA33029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3831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34734979-97CE-49D6-9CA8-A288D36824D0}" type="datetime5">
              <a:rPr lang="en-US" altLang="en-US" smtClean="0"/>
              <a:t>16-Oct-17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E9E071B-245E-4146-B6D6-AE6ABB62C8D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  <p:sldLayoutId id="2147483902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infocenter.arm.com/help/topic/com.arm.doc.ddi0210c/DDI0210B.pd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Word_97_-_2003_Document1.doc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Chapter 12: Software interrupts (SWI) and exceptions</a:t>
            </a:r>
            <a:endParaRPr lang="en-US" altLang="en-US" smtClean="0">
              <a:ea typeface="新細明體" pitchFamily="18" charset="-120"/>
            </a:endParaRP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>
                <a:solidFill>
                  <a:srgbClr val="898989"/>
                </a:solidFill>
              </a:rPr>
              <a:t>CEG2400 - Microcomputer Systems</a:t>
            </a:r>
            <a:endParaRPr lang="en-GB" altLang="zh-TW" sz="3600" smtClean="0">
              <a:solidFill>
                <a:srgbClr val="898989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E606FC2-26F4-466C-B8CD-5D8359509C1B}" type="slidenum">
              <a:rPr lang="en-US" altLang="en-US">
                <a:solidFill>
                  <a:srgbClr val="898989"/>
                </a:solidFill>
              </a:rPr>
              <a:pPr/>
              <a:t>1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990600" y="5105400"/>
            <a:ext cx="76263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charset="0"/>
              </a:rPr>
              <a:t>[1] </a:t>
            </a:r>
            <a:r>
              <a:rPr lang="en-US" altLang="en-US" sz="1800">
                <a:latin typeface="Arial" charset="0"/>
              </a:rPr>
              <a:t>ARM7TDMI</a:t>
            </a:r>
            <a:r>
              <a:rPr lang="en-US" altLang="zh-TW" sz="1800">
                <a:latin typeface="Arial" charset="0"/>
              </a:rPr>
              <a:t>, </a:t>
            </a:r>
            <a:r>
              <a:rPr lang="en-US" altLang="en-US" sz="1800" b="1">
                <a:latin typeface="Arial" charset="0"/>
              </a:rPr>
              <a:t>Revision: r4p1</a:t>
            </a:r>
            <a:r>
              <a:rPr lang="en-US" altLang="zh-TW" sz="1800" b="1">
                <a:latin typeface="Arial" charset="0"/>
              </a:rPr>
              <a:t>, </a:t>
            </a:r>
            <a:r>
              <a:rPr lang="en-US" altLang="en-US" sz="1800" b="1">
                <a:latin typeface="Arial" charset="0"/>
              </a:rPr>
              <a:t>Technical Reference Manual</a:t>
            </a:r>
            <a:endParaRPr lang="en-US" altLang="en-US" sz="1800"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charset="0"/>
                <a:hlinkClick r:id="rId2"/>
              </a:rPr>
              <a:t>http://infocenter.arm.com/help/topic/com.arm.doc.ddi0210c/DDI0210B.pdf</a:t>
            </a:r>
            <a:endParaRPr lang="en-GB" altLang="en-US" sz="1800"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zh-TW" sz="1800"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Exception (interrupt) Modes</a:t>
            </a:r>
            <a:endParaRPr lang="en-GB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/>
            <a:r>
              <a:rPr lang="en-GB" altLang="en-US" sz="2000" smtClean="0"/>
              <a:t>ARM supports 7 types of exception</a:t>
            </a:r>
            <a:r>
              <a:rPr lang="en-GB" altLang="zh-TW" sz="2000" smtClean="0"/>
              <a:t>s </a:t>
            </a:r>
            <a:r>
              <a:rPr lang="en-GB" altLang="en-US" sz="2000" smtClean="0"/>
              <a:t>and has a privileged processor mode for each type of exception.</a:t>
            </a:r>
          </a:p>
          <a:p>
            <a:pPr eaLnBrk="1" hangingPunct="1"/>
            <a:r>
              <a:rPr lang="en-GB" altLang="en-US" sz="2000" smtClean="0"/>
              <a:t>ARM Exception </a:t>
            </a:r>
            <a:r>
              <a:rPr lang="en-GB" altLang="zh-TW" sz="2000" smtClean="0"/>
              <a:t>(interrupt) </a:t>
            </a:r>
            <a:r>
              <a:rPr lang="en-GB" altLang="en-US" sz="2000" smtClean="0"/>
              <a:t>vectors</a:t>
            </a:r>
          </a:p>
          <a:p>
            <a:pPr lvl="1" eaLnBrk="1" hangingPunct="1"/>
            <a:endParaRPr lang="en-US" altLang="en-US" sz="1800" smtClean="0"/>
          </a:p>
          <a:p>
            <a:pPr eaLnBrk="1" hangingPunct="1"/>
            <a:endParaRPr lang="en-GB" altLang="en-US" sz="2000" smtClean="0"/>
          </a:p>
          <a:p>
            <a:pPr eaLnBrk="1" hangingPunct="1"/>
            <a:endParaRPr lang="en-GB" altLang="en-US" sz="2000" smtClean="0"/>
          </a:p>
          <a:p>
            <a:pPr eaLnBrk="1" hangingPunct="1"/>
            <a:endParaRPr lang="en-GB" altLang="en-US" sz="2000" smtClean="0"/>
          </a:p>
        </p:txBody>
      </p:sp>
      <p:graphicFrame>
        <p:nvGraphicFramePr>
          <p:cNvPr id="1229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371600" y="3657600"/>
          <a:ext cx="6753225" cy="287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Document" r:id="rId4" imgW="6738680" imgH="2871076" progId="Word.Document.8">
                  <p:embed/>
                </p:oleObj>
              </mc:Choice>
              <mc:Fallback>
                <p:oleObj name="Document" r:id="rId4" imgW="6738680" imgH="2871076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657600"/>
                        <a:ext cx="6753225" cy="287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410CE54-00DE-4861-879B-D3C2BF8ACD61}" type="slidenum">
              <a:rPr lang="en-US" altLang="en-US">
                <a:solidFill>
                  <a:srgbClr val="898989"/>
                </a:solidFill>
              </a:rPr>
              <a:pPr/>
              <a:t>10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12295" name="Rectangle 8"/>
          <p:cNvSpPr>
            <a:spLocks noChangeArrowheads="1"/>
          </p:cNvSpPr>
          <p:nvPr/>
        </p:nvSpPr>
        <p:spPr bwMode="auto">
          <a:xfrm>
            <a:off x="762000" y="4495800"/>
            <a:ext cx="7620000" cy="304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62200" y="5632450"/>
            <a:ext cx="4648200" cy="304800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297" name="TextBox 2"/>
          <p:cNvSpPr txBox="1">
            <a:spLocks noChangeArrowheads="1"/>
          </p:cNvSpPr>
          <p:nvPr/>
        </p:nvSpPr>
        <p:spPr bwMode="auto">
          <a:xfrm>
            <a:off x="8382000" y="3429000"/>
            <a:ext cx="620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  <a:latin typeface="Arial" charset="0"/>
              </a:rPr>
              <a:t>SWI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8305800" y="3886200"/>
            <a:ext cx="152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9" name="TextBox 11"/>
          <p:cNvSpPr txBox="1">
            <a:spLocks noChangeArrowheads="1"/>
          </p:cNvSpPr>
          <p:nvPr/>
        </p:nvSpPr>
        <p:spPr bwMode="auto">
          <a:xfrm>
            <a:off x="8313738" y="5567363"/>
            <a:ext cx="5953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9900"/>
                </a:solidFill>
                <a:latin typeface="Arial" charset="0"/>
              </a:rPr>
              <a:t>IRQ</a:t>
            </a:r>
          </a:p>
        </p:txBody>
      </p:sp>
      <p:cxnSp>
        <p:nvCxnSpPr>
          <p:cNvPr id="13" name="Straight Arrow Connector 12"/>
          <p:cNvCxnSpPr>
            <a:stCxn id="12299" idx="1"/>
          </p:cNvCxnSpPr>
          <p:nvPr/>
        </p:nvCxnSpPr>
        <p:spPr>
          <a:xfrm flipH="1">
            <a:off x="7086600" y="5753100"/>
            <a:ext cx="12271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TW" sz="3100" smtClean="0"/>
              <a:t>Different types of exceptions</a:t>
            </a:r>
            <a:r>
              <a:rPr lang="en-US" altLang="zh-TW" sz="4100" smtClean="0"/>
              <a:t/>
            </a:r>
            <a:br>
              <a:rPr lang="en-US" altLang="zh-TW" sz="4100" smtClean="0"/>
            </a:br>
            <a:endParaRPr lang="en-US" altLang="en-US" sz="41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rabicParenR"/>
            </a:pPr>
            <a:r>
              <a:rPr lang="en-US" altLang="en-US" sz="2400" smtClean="0"/>
              <a:t>Reset</a:t>
            </a:r>
            <a:r>
              <a:rPr lang="en-US" altLang="zh-TW" sz="2400" smtClean="0"/>
              <a:t> (</a:t>
            </a:r>
            <a:r>
              <a:rPr lang="en-US" altLang="zh-TW" sz="2400" u="sng" smtClean="0"/>
              <a:t>supervisor model</a:t>
            </a:r>
            <a:r>
              <a:rPr lang="en-US" altLang="zh-TW" sz="2400" smtClean="0"/>
              <a:t>, at power up , or reset button depressed)</a:t>
            </a:r>
            <a:endParaRPr lang="en-US" altLang="en-US" sz="2400" smtClean="0"/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rabicParenR"/>
            </a:pPr>
            <a:r>
              <a:rPr lang="en-US" altLang="en-US" sz="2400" smtClean="0">
                <a:solidFill>
                  <a:srgbClr val="C0C0C0"/>
                </a:solidFill>
              </a:rPr>
              <a:t>Undefined Instruction</a:t>
            </a:r>
            <a:r>
              <a:rPr lang="en-US" altLang="zh-TW" sz="2400" smtClean="0">
                <a:solidFill>
                  <a:srgbClr val="C0C0C0"/>
                </a:solidFill>
              </a:rPr>
              <a:t> (for co-processors *) </a:t>
            </a:r>
            <a:endParaRPr lang="en-US" altLang="en-US" sz="2400" smtClean="0">
              <a:solidFill>
                <a:srgbClr val="C0C0C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rabicParenR"/>
            </a:pPr>
            <a:r>
              <a:rPr lang="en-US" altLang="zh-TW" sz="2400" smtClean="0">
                <a:solidFill>
                  <a:srgbClr val="C0C0C0"/>
                </a:solidFill>
              </a:rPr>
              <a:t>*</a:t>
            </a:r>
            <a:r>
              <a:rPr lang="en-US" altLang="en-US" sz="2400" smtClean="0">
                <a:solidFill>
                  <a:srgbClr val="C0C0C0"/>
                </a:solidFill>
              </a:rPr>
              <a:t>Prefetch Abort</a:t>
            </a:r>
            <a:r>
              <a:rPr lang="en-US" altLang="zh-TW" sz="2400" smtClean="0">
                <a:solidFill>
                  <a:srgbClr val="C0C0C0"/>
                </a:solidFill>
              </a:rPr>
              <a:t> for instruction fetch memory fault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rabicParenR"/>
            </a:pPr>
            <a:r>
              <a:rPr lang="en-US" altLang="zh-TW" sz="2400" smtClean="0">
                <a:solidFill>
                  <a:srgbClr val="C0C0C0"/>
                </a:solidFill>
              </a:rPr>
              <a:t>*</a:t>
            </a:r>
            <a:r>
              <a:rPr lang="en-US" altLang="en-US" sz="2400" smtClean="0">
                <a:solidFill>
                  <a:srgbClr val="C0C0C0"/>
                </a:solidFill>
              </a:rPr>
              <a:t>Data Abor</a:t>
            </a:r>
            <a:r>
              <a:rPr lang="en-US" altLang="zh-TW" sz="2400" smtClean="0">
                <a:solidFill>
                  <a:srgbClr val="C0C0C0"/>
                </a:solidFill>
              </a:rPr>
              <a:t>t : for data access memory fault</a:t>
            </a:r>
            <a:endParaRPr lang="en-US" altLang="en-US" sz="2400" smtClean="0">
              <a:solidFill>
                <a:srgbClr val="C0C0C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rabicParenR"/>
            </a:pPr>
            <a:r>
              <a:rPr lang="en-US" altLang="en-US" sz="2400" smtClean="0"/>
              <a:t>Software Interrupt</a:t>
            </a:r>
            <a:r>
              <a:rPr lang="en-US" altLang="zh-TW" sz="2400" smtClean="0"/>
              <a:t> (SWI) : </a:t>
            </a:r>
            <a:r>
              <a:rPr lang="en-US" altLang="zh-TW" sz="2400" u="sng" smtClean="0"/>
              <a:t>supervisor mode</a:t>
            </a:r>
            <a:r>
              <a:rPr lang="en-US" altLang="zh-TW" sz="2400" smtClean="0"/>
              <a:t>, operating sys. calls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rabicParenR"/>
            </a:pPr>
            <a:r>
              <a:rPr lang="en-US" altLang="zh-TW" sz="2400" smtClean="0"/>
              <a:t>FIQ (Fast interrupt request)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rabicParenR"/>
            </a:pPr>
            <a:r>
              <a:rPr lang="en-US" altLang="zh-TW" sz="2400" smtClean="0"/>
              <a:t>IRQ (interrupt request)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altLang="zh-TW" sz="2000" smtClean="0"/>
              <a:t>* not discussed here , refer to</a:t>
            </a:r>
            <a:r>
              <a:rPr lang="en-US" altLang="zh-TW" sz="2000" smtClean="0">
                <a:solidFill>
                  <a:schemeClr val="folHlink"/>
                </a:solidFill>
              </a:rPr>
              <a:t/>
            </a:r>
            <a:br>
              <a:rPr lang="en-US" altLang="zh-TW" sz="2000" smtClean="0">
                <a:solidFill>
                  <a:schemeClr val="folHlink"/>
                </a:solidFill>
              </a:rPr>
            </a:br>
            <a:r>
              <a:rPr lang="en-US" altLang="zh-TW" smtClean="0"/>
              <a:t> </a:t>
            </a:r>
            <a:r>
              <a:rPr lang="en-US" altLang="en-US" sz="1400" smtClean="0"/>
              <a:t>http://infocenter.arm.com/help/topic/com.arm.doc.ddi0210c/DDI0210B.pdf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703EC7F-5666-47F5-BDE0-ED3F000E222A}" type="slidenum">
              <a:rPr lang="en-US" altLang="en-US">
                <a:solidFill>
                  <a:srgbClr val="898989"/>
                </a:solidFill>
              </a:rPr>
              <a:pPr/>
              <a:t>11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13318" name="Oval 4"/>
          <p:cNvSpPr>
            <a:spLocks noChangeArrowheads="1"/>
          </p:cNvSpPr>
          <p:nvPr/>
        </p:nvSpPr>
        <p:spPr bwMode="auto">
          <a:xfrm>
            <a:off x="0" y="3276600"/>
            <a:ext cx="8763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971800" y="274638"/>
            <a:ext cx="5715000" cy="563562"/>
          </a:xfrm>
        </p:spPr>
        <p:txBody>
          <a:bodyPr/>
          <a:lstStyle/>
          <a:p>
            <a:pPr algn="r"/>
            <a:r>
              <a:rPr lang="en-US" altLang="zh-CN" sz="2000" b="1" smtClean="0">
                <a:solidFill>
                  <a:schemeClr val="tx2"/>
                </a:solidFill>
                <a:ea typeface="新細明體" pitchFamily="18" charset="-120"/>
              </a:rPr>
              <a:t>Student ID: ___________,Date:_____________</a:t>
            </a:r>
            <a:br>
              <a:rPr lang="en-US" altLang="zh-CN" sz="2000" b="1" smtClean="0">
                <a:solidFill>
                  <a:schemeClr val="tx2"/>
                </a:solidFill>
                <a:ea typeface="新細明體" pitchFamily="18" charset="-120"/>
              </a:rPr>
            </a:br>
            <a:r>
              <a:rPr lang="en-US" altLang="zh-CN" sz="2000" b="1" smtClean="0">
                <a:solidFill>
                  <a:schemeClr val="tx2"/>
                </a:solidFill>
                <a:ea typeface="新細明體" pitchFamily="18" charset="-120"/>
              </a:rPr>
              <a:t>Name: __________________________________</a:t>
            </a:r>
            <a:endParaRPr lang="en-US" altLang="en-US" sz="2000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229600" cy="4525963"/>
          </a:xfrm>
        </p:spPr>
        <p:txBody>
          <a:bodyPr/>
          <a:lstStyle/>
          <a:p>
            <a:pPr>
              <a:buFont typeface="Calibri" pitchFamily="34" charset="0"/>
              <a:buAutoNum type="alphaUcPeriod"/>
            </a:pPr>
            <a:r>
              <a:rPr lang="en-US" altLang="en-US" sz="2800" smtClean="0"/>
              <a:t>What should a CPU do when it enters interrupt?</a:t>
            </a:r>
          </a:p>
          <a:p>
            <a:pPr marL="457200" lvl="1" indent="0">
              <a:buFont typeface="Arial" charset="0"/>
              <a:buNone/>
            </a:pPr>
            <a:r>
              <a:rPr lang="en-US" altLang="en-US" sz="2000" smtClean="0"/>
              <a:t>Answer: __________________________________</a:t>
            </a:r>
          </a:p>
          <a:p>
            <a:pPr marL="457200" lvl="1" indent="0">
              <a:buFont typeface="Arial" charset="0"/>
              <a:buNone/>
            </a:pPr>
            <a:endParaRPr lang="en-US" altLang="en-US" sz="2000" smtClean="0"/>
          </a:p>
          <a:p>
            <a:pPr marL="457200" lvl="1" indent="0">
              <a:buFont typeface="Arial" charset="0"/>
              <a:buNone/>
            </a:pPr>
            <a:endParaRPr lang="en-US" altLang="en-US" sz="2000" smtClean="0"/>
          </a:p>
          <a:p>
            <a:pPr>
              <a:buFont typeface="Calibri" pitchFamily="34" charset="0"/>
              <a:buAutoNum type="alphaUcPeriod"/>
            </a:pPr>
            <a:r>
              <a:rPr lang="en-US" altLang="en-US" sz="2800" smtClean="0"/>
              <a:t>What is the difference between software and hardware interrupt?</a:t>
            </a:r>
          </a:p>
          <a:p>
            <a:pPr marL="457200" lvl="1" indent="0">
              <a:buFont typeface="Arial" charset="0"/>
              <a:buNone/>
            </a:pPr>
            <a:r>
              <a:rPr lang="en-US" altLang="en-US" sz="2000" smtClean="0"/>
              <a:t>Answer: __________________________________</a:t>
            </a:r>
          </a:p>
          <a:p>
            <a:pPr marL="457200" lvl="1" indent="0">
              <a:buFont typeface="Arial" charset="0"/>
              <a:buNone/>
            </a:pPr>
            <a:endParaRPr lang="en-US" altLang="en-US" sz="2000" smtClean="0"/>
          </a:p>
          <a:p>
            <a:pPr eaLnBrk="1" hangingPunct="1">
              <a:lnSpc>
                <a:spcPct val="90000"/>
              </a:lnSpc>
              <a:buFont typeface="Calibri" pitchFamily="34" charset="0"/>
              <a:buAutoNum type="alphaUcPeriod"/>
            </a:pPr>
            <a:r>
              <a:rPr lang="en-US" altLang="en-US" sz="2400" smtClean="0"/>
              <a:t>What is the meaning of Trap?</a:t>
            </a: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en-US" sz="1800" smtClean="0"/>
              <a:t>Answer: __________________________________</a:t>
            </a: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</a:pPr>
            <a:endParaRPr lang="en-US" altLang="en-US" sz="1800" smtClean="0"/>
          </a:p>
          <a:p>
            <a:pPr eaLnBrk="1" hangingPunct="1">
              <a:lnSpc>
                <a:spcPct val="90000"/>
              </a:lnSpc>
              <a:buFont typeface="Calibri" pitchFamily="34" charset="0"/>
              <a:buAutoNum type="alphaUcPeriod"/>
            </a:pPr>
            <a:r>
              <a:rPr lang="en-US" altLang="en-US" sz="2400" smtClean="0"/>
              <a:t>Name all interrupts of LPC2131 and their entry addresses.</a:t>
            </a: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en-US" sz="1800" smtClean="0"/>
              <a:t>Answer: __________________________________</a:t>
            </a: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</a:pPr>
            <a:endParaRPr lang="en-US" altLang="en-US" sz="1800" smtClean="0"/>
          </a:p>
          <a:p>
            <a:pPr eaLnBrk="1" hangingPunct="1">
              <a:lnSpc>
                <a:spcPct val="90000"/>
              </a:lnSpc>
            </a:pPr>
            <a:endParaRPr lang="en-US" altLang="en-US" sz="140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ACA3A47-95E0-4D33-A31E-DC88D4418A2C}" type="slidenum">
              <a:rPr lang="en-US" altLang="en-US">
                <a:solidFill>
                  <a:srgbClr val="898989"/>
                </a:solidFill>
              </a:rPr>
              <a:pPr/>
              <a:t>12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14342" name="TextBox 6"/>
          <p:cNvSpPr txBox="1">
            <a:spLocks noChangeArrowheads="1"/>
          </p:cNvSpPr>
          <p:nvPr/>
        </p:nvSpPr>
        <p:spPr bwMode="auto">
          <a:xfrm>
            <a:off x="457200" y="304800"/>
            <a:ext cx="2363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charset="0"/>
              </a:rPr>
              <a:t>Exercise 12.1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200" smtClean="0"/>
              <a:t>common usage of exceptions</a:t>
            </a:r>
            <a:endParaRPr lang="en-US" altLang="en-US" sz="42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80000"/>
              </a:lnSpc>
            </a:pPr>
            <a:r>
              <a:rPr lang="en-US" altLang="zh-TW" sz="2000" smtClean="0"/>
              <a:t>For building operating systems</a:t>
            </a:r>
          </a:p>
          <a:p>
            <a:pPr marL="914400" lvl="1" indent="-457200" eaLnBrk="1" hangingPunct="1">
              <a:lnSpc>
                <a:spcPct val="80000"/>
              </a:lnSpc>
            </a:pPr>
            <a:r>
              <a:rPr lang="en-US" altLang="en-US" sz="1800" smtClean="0"/>
              <a:t>Reset</a:t>
            </a:r>
            <a:r>
              <a:rPr lang="en-US" altLang="zh-TW" sz="1800" smtClean="0"/>
              <a:t> (</a:t>
            </a:r>
            <a:r>
              <a:rPr lang="en-US" altLang="zh-TW" sz="1800" u="sng" smtClean="0"/>
              <a:t>supervisor model</a:t>
            </a:r>
            <a:r>
              <a:rPr lang="en-US" altLang="zh-TW" sz="1800" smtClean="0"/>
              <a:t>, at power up , or reset button depressed)</a:t>
            </a:r>
            <a:endParaRPr lang="en-US" altLang="en-US" sz="1800" smtClean="0"/>
          </a:p>
          <a:p>
            <a:pPr marL="914400" lvl="1" indent="-457200" eaLnBrk="1" hangingPunct="1">
              <a:lnSpc>
                <a:spcPct val="80000"/>
              </a:lnSpc>
            </a:pPr>
            <a:r>
              <a:rPr lang="en-US" altLang="en-US" sz="1800" smtClean="0">
                <a:solidFill>
                  <a:schemeClr val="folHlink"/>
                </a:solidFill>
              </a:rPr>
              <a:t>Undefined Instruction</a:t>
            </a:r>
            <a:r>
              <a:rPr lang="en-US" altLang="zh-TW" sz="1800" smtClean="0">
                <a:solidFill>
                  <a:schemeClr val="folHlink"/>
                </a:solidFill>
              </a:rPr>
              <a:t> (for co-processors *) </a:t>
            </a:r>
            <a:endParaRPr lang="en-US" altLang="en-US" sz="1800" smtClean="0">
              <a:solidFill>
                <a:schemeClr val="folHlink"/>
              </a:solidFill>
            </a:endParaRPr>
          </a:p>
          <a:p>
            <a:pPr marL="914400" lvl="1" indent="-457200" eaLnBrk="1" hangingPunct="1">
              <a:lnSpc>
                <a:spcPct val="80000"/>
              </a:lnSpc>
            </a:pPr>
            <a:r>
              <a:rPr lang="en-US" altLang="zh-TW" sz="1800" smtClean="0">
                <a:solidFill>
                  <a:schemeClr val="folHlink"/>
                </a:solidFill>
              </a:rPr>
              <a:t>*</a:t>
            </a:r>
            <a:r>
              <a:rPr lang="en-US" altLang="en-US" sz="1800" smtClean="0">
                <a:solidFill>
                  <a:schemeClr val="folHlink"/>
                </a:solidFill>
              </a:rPr>
              <a:t>Prefetch Abort</a:t>
            </a:r>
            <a:r>
              <a:rPr lang="en-US" altLang="zh-TW" sz="1800" smtClean="0">
                <a:solidFill>
                  <a:schemeClr val="folHlink"/>
                </a:solidFill>
              </a:rPr>
              <a:t> for instruction fetch memory fault</a:t>
            </a:r>
          </a:p>
          <a:p>
            <a:pPr marL="914400" lvl="1" indent="-457200" eaLnBrk="1" hangingPunct="1">
              <a:lnSpc>
                <a:spcPct val="80000"/>
              </a:lnSpc>
            </a:pPr>
            <a:r>
              <a:rPr lang="en-US" altLang="zh-TW" sz="1800" smtClean="0">
                <a:solidFill>
                  <a:schemeClr val="folHlink"/>
                </a:solidFill>
              </a:rPr>
              <a:t>*</a:t>
            </a:r>
            <a:r>
              <a:rPr lang="en-US" altLang="en-US" sz="1800" smtClean="0">
                <a:solidFill>
                  <a:schemeClr val="folHlink"/>
                </a:solidFill>
              </a:rPr>
              <a:t>Data Abor</a:t>
            </a:r>
            <a:r>
              <a:rPr lang="en-US" altLang="zh-TW" sz="1800" smtClean="0">
                <a:solidFill>
                  <a:schemeClr val="folHlink"/>
                </a:solidFill>
              </a:rPr>
              <a:t>t: for data access memory fault</a:t>
            </a:r>
            <a:endParaRPr lang="en-US" altLang="en-US" sz="1800" smtClean="0">
              <a:solidFill>
                <a:schemeClr val="folHlink"/>
              </a:solidFill>
            </a:endParaRPr>
          </a:p>
          <a:p>
            <a:pPr marL="914400" lvl="1" indent="-457200" eaLnBrk="1" hangingPunct="1">
              <a:lnSpc>
                <a:spcPct val="80000"/>
              </a:lnSpc>
            </a:pPr>
            <a:r>
              <a:rPr lang="en-US" altLang="en-US" sz="1800" smtClean="0"/>
              <a:t>Software Interrupt</a:t>
            </a:r>
            <a:r>
              <a:rPr lang="en-US" altLang="zh-TW" sz="1800" smtClean="0"/>
              <a:t> (SWI) : </a:t>
            </a:r>
            <a:r>
              <a:rPr lang="en-US" altLang="zh-TW" sz="1800" u="sng" smtClean="0"/>
              <a:t>supervisor mode</a:t>
            </a:r>
            <a:r>
              <a:rPr lang="en-US" altLang="zh-TW" sz="1800" smtClean="0"/>
              <a:t>, operating sys. calls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en-US" altLang="zh-TW" sz="2000" smtClean="0">
                <a:solidFill>
                  <a:srgbClr val="CC0000"/>
                </a:solidFill>
              </a:rPr>
              <a:t>For embedded systems, hardware systems</a:t>
            </a:r>
          </a:p>
          <a:p>
            <a:pPr marL="914400" lvl="1" indent="-457200" eaLnBrk="1" hangingPunct="1">
              <a:lnSpc>
                <a:spcPct val="80000"/>
              </a:lnSpc>
            </a:pPr>
            <a:r>
              <a:rPr lang="en-US" altLang="zh-TW" sz="1800" smtClean="0">
                <a:solidFill>
                  <a:srgbClr val="CC0000"/>
                </a:solidFill>
              </a:rPr>
              <a:t>FIQ (Fast interrupt request)</a:t>
            </a:r>
          </a:p>
          <a:p>
            <a:pPr marL="914400" lvl="1" indent="-457200" eaLnBrk="1" hangingPunct="1">
              <a:lnSpc>
                <a:spcPct val="80000"/>
              </a:lnSpc>
            </a:pPr>
            <a:r>
              <a:rPr lang="en-US" altLang="zh-TW" sz="1800" u="sng" smtClean="0">
                <a:solidFill>
                  <a:srgbClr val="CC0000"/>
                </a:solidFill>
              </a:rPr>
              <a:t>IRQ (interrupt request)</a:t>
            </a:r>
          </a:p>
          <a:p>
            <a:pPr marL="914400" lvl="1" indent="-457200" eaLnBrk="1" hangingPunct="1">
              <a:lnSpc>
                <a:spcPct val="80000"/>
              </a:lnSpc>
            </a:pPr>
            <a:endParaRPr lang="en-US" altLang="zh-TW" sz="1800" u="sng" smtClean="0">
              <a:solidFill>
                <a:srgbClr val="CC0000"/>
              </a:solidFill>
            </a:endParaRPr>
          </a:p>
          <a:p>
            <a:pPr marL="533400" indent="-533400" eaLnBrk="1" hangingPunct="1">
              <a:lnSpc>
                <a:spcPct val="80000"/>
              </a:lnSpc>
            </a:pPr>
            <a:r>
              <a:rPr lang="en-US" altLang="zh-TW" sz="1800" smtClean="0">
                <a:solidFill>
                  <a:schemeClr val="folHlink"/>
                </a:solidFill>
              </a:rPr>
              <a:t>* not discussed here , refer to</a:t>
            </a:r>
            <a:r>
              <a:rPr lang="en-US" altLang="zh-TW" sz="1800" smtClean="0"/>
              <a:t/>
            </a:r>
            <a:br>
              <a:rPr lang="en-US" altLang="zh-TW" sz="1800" smtClean="0"/>
            </a:br>
            <a:r>
              <a:rPr lang="en-US" altLang="zh-TW" sz="2800" smtClean="0"/>
              <a:t> </a:t>
            </a:r>
            <a:r>
              <a:rPr lang="en-US" altLang="en-US" sz="1200" smtClean="0"/>
              <a:t>http://infocenter.arm.com/help/topic/com.arm.doc.ddi0210c/DDI0210B.pdf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9C59E58-A7A7-43F9-B3FB-E0AEF5FC20DB}" type="slidenum">
              <a:rPr lang="en-US" altLang="en-US">
                <a:solidFill>
                  <a:srgbClr val="898989"/>
                </a:solidFill>
              </a:rPr>
              <a:pPr/>
              <a:t>13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15366" name="Oval 4"/>
          <p:cNvSpPr>
            <a:spLocks noChangeArrowheads="1"/>
          </p:cNvSpPr>
          <p:nvPr/>
        </p:nvSpPr>
        <p:spPr bwMode="auto">
          <a:xfrm>
            <a:off x="228600" y="2971800"/>
            <a:ext cx="80772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05800" cy="258762"/>
          </a:xfrm>
        </p:spPr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3400" smtClean="0"/>
              <a:t>ARM Registers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066800"/>
            <a:ext cx="8229600" cy="4525963"/>
          </a:xfrm>
        </p:spPr>
        <p:txBody>
          <a:bodyPr/>
          <a:lstStyle/>
          <a:p>
            <a:pPr eaLnBrk="1" hangingPunct="1"/>
            <a:r>
              <a:rPr lang="en-GB" altLang="zh-TW" smtClean="0"/>
              <a:t> </a:t>
            </a:r>
            <a:endParaRPr lang="en-GB" altLang="en-US" smtClean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797F4BE-503F-485D-ACE8-D602C6D36B10}" type="slidenum">
              <a:rPr lang="en-US" altLang="en-US">
                <a:solidFill>
                  <a:srgbClr val="898989"/>
                </a:solidFill>
              </a:rPr>
              <a:pPr/>
              <a:t>14</a:t>
            </a:fld>
            <a:endParaRPr lang="en-US" altLang="en-US">
              <a:solidFill>
                <a:srgbClr val="898989"/>
              </a:solidFill>
            </a:endParaRPr>
          </a:p>
        </p:txBody>
      </p:sp>
      <p:pic>
        <p:nvPicPr>
          <p:cNvPr id="1639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90600"/>
            <a:ext cx="8077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1" name="Line 5"/>
          <p:cNvSpPr>
            <a:spLocks noChangeShapeType="1"/>
          </p:cNvSpPr>
          <p:nvPr/>
        </p:nvSpPr>
        <p:spPr bwMode="auto">
          <a:xfrm>
            <a:off x="685800" y="838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1143000" y="457200"/>
            <a:ext cx="755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charset="0"/>
              </a:rPr>
              <a:t>32-bit</a:t>
            </a:r>
            <a:endParaRPr lang="en-US" altLang="en-US" sz="1800">
              <a:latin typeface="Arial" charset="0"/>
            </a:endParaRPr>
          </a:p>
        </p:txBody>
      </p:sp>
      <p:pic>
        <p:nvPicPr>
          <p:cNvPr id="1639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486400"/>
            <a:ext cx="7878763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4" name="Line 8"/>
          <p:cNvSpPr>
            <a:spLocks noChangeShapeType="1"/>
          </p:cNvSpPr>
          <p:nvPr/>
        </p:nvSpPr>
        <p:spPr bwMode="auto">
          <a:xfrm>
            <a:off x="1447800" y="5181600"/>
            <a:ext cx="1447800" cy="38100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Oval 9"/>
          <p:cNvSpPr>
            <a:spLocks noChangeArrowheads="1"/>
          </p:cNvSpPr>
          <p:nvPr/>
        </p:nvSpPr>
        <p:spPr bwMode="auto">
          <a:xfrm>
            <a:off x="4038600" y="3657600"/>
            <a:ext cx="1219200" cy="609600"/>
          </a:xfrm>
          <a:prstGeom prst="ellips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Recall program status regs</a:t>
            </a:r>
            <a:endParaRPr lang="en-GB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 </a:t>
            </a:r>
          </a:p>
        </p:txBody>
      </p:sp>
      <p:sp>
        <p:nvSpPr>
          <p:cNvPr id="6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6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1718EBF-E389-4BD4-9329-C0976A18D2B1}" type="slidenum">
              <a:rPr lang="en-US" altLang="en-US">
                <a:solidFill>
                  <a:srgbClr val="898989"/>
                </a:solidFill>
              </a:rPr>
              <a:pPr/>
              <a:t>15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614363" y="3154363"/>
            <a:ext cx="359251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6675" tIns="26988" rIns="66675" bIns="26988">
            <a:spAutoFit/>
          </a:bodyPr>
          <a:lstStyle>
            <a:lvl1pPr defTabSz="950913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0913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0913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0913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0913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09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09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09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09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itchFamily="18" charset="0"/>
              </a:rPr>
              <a:t>Copies of the ALU status flags (latched if the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itchFamily="18" charset="0"/>
              </a:rPr>
              <a:t>instruction has the "S" bit set).</a:t>
            </a:r>
          </a:p>
        </p:txBody>
      </p:sp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854075" y="4132263"/>
            <a:ext cx="36131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6675" tIns="26988" rIns="66675" bIns="26988">
            <a:spAutoFit/>
          </a:bodyPr>
          <a:lstStyle>
            <a:lvl1pPr defTabSz="950913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0913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0913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0913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0913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09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09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09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09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ct val="0"/>
              </a:spcBef>
              <a:buFontTx/>
              <a:buNone/>
            </a:pPr>
            <a:r>
              <a:rPr lang="en-US" altLang="en-US" sz="1900">
                <a:latin typeface="Times New Roman" pitchFamily="18" charset="0"/>
              </a:rPr>
              <a:t>N = </a:t>
            </a:r>
            <a:r>
              <a:rPr lang="en-US" altLang="en-US" sz="1900" b="1">
                <a:latin typeface="Times New Roman" pitchFamily="18" charset="0"/>
              </a:rPr>
              <a:t>N</a:t>
            </a:r>
            <a:r>
              <a:rPr lang="en-US" altLang="en-US" sz="1900">
                <a:latin typeface="Times New Roman" pitchFamily="18" charset="0"/>
              </a:rPr>
              <a:t>egative result from ALU flag.</a:t>
            </a:r>
          </a:p>
          <a:p>
            <a:pPr>
              <a:lnSpc>
                <a:spcPct val="88000"/>
              </a:lnSpc>
              <a:spcBef>
                <a:spcPct val="0"/>
              </a:spcBef>
              <a:buFontTx/>
              <a:buNone/>
            </a:pPr>
            <a:r>
              <a:rPr lang="en-US" altLang="en-US" sz="1900">
                <a:latin typeface="Times New Roman" pitchFamily="18" charset="0"/>
              </a:rPr>
              <a:t>Z = </a:t>
            </a:r>
            <a:r>
              <a:rPr lang="en-US" altLang="en-US" sz="1900" b="1">
                <a:latin typeface="Times New Roman" pitchFamily="18" charset="0"/>
              </a:rPr>
              <a:t>Z</a:t>
            </a:r>
            <a:r>
              <a:rPr lang="en-US" altLang="en-US" sz="1900">
                <a:latin typeface="Times New Roman" pitchFamily="18" charset="0"/>
              </a:rPr>
              <a:t>ero result from ALU flag.</a:t>
            </a:r>
          </a:p>
          <a:p>
            <a:pPr>
              <a:lnSpc>
                <a:spcPct val="88000"/>
              </a:lnSpc>
              <a:spcBef>
                <a:spcPct val="0"/>
              </a:spcBef>
              <a:buFontTx/>
              <a:buNone/>
            </a:pPr>
            <a:r>
              <a:rPr lang="en-US" altLang="en-US" sz="1900">
                <a:latin typeface="Times New Roman" pitchFamily="18" charset="0"/>
              </a:rPr>
              <a:t>C = ALU operation </a:t>
            </a:r>
            <a:r>
              <a:rPr lang="en-US" altLang="en-US" sz="1900" b="1">
                <a:latin typeface="Times New Roman" pitchFamily="18" charset="0"/>
              </a:rPr>
              <a:t>C</a:t>
            </a:r>
            <a:r>
              <a:rPr lang="en-US" altLang="en-US" sz="1900">
                <a:latin typeface="Times New Roman" pitchFamily="18" charset="0"/>
              </a:rPr>
              <a:t>arried out</a:t>
            </a:r>
          </a:p>
          <a:p>
            <a:pPr>
              <a:lnSpc>
                <a:spcPct val="88000"/>
              </a:lnSpc>
              <a:spcBef>
                <a:spcPct val="0"/>
              </a:spcBef>
              <a:buFontTx/>
              <a:buNone/>
            </a:pPr>
            <a:r>
              <a:rPr lang="en-US" altLang="en-US" sz="1900">
                <a:latin typeface="Times New Roman" pitchFamily="18" charset="0"/>
              </a:rPr>
              <a:t>V = ALU operation o</a:t>
            </a:r>
            <a:r>
              <a:rPr lang="en-US" altLang="en-US" sz="1900" b="1">
                <a:latin typeface="Times New Roman" pitchFamily="18" charset="0"/>
              </a:rPr>
              <a:t>V</a:t>
            </a:r>
            <a:r>
              <a:rPr lang="en-US" altLang="en-US" sz="1900">
                <a:latin typeface="Times New Roman" pitchFamily="18" charset="0"/>
              </a:rPr>
              <a:t>erflowed</a:t>
            </a:r>
          </a:p>
        </p:txBody>
      </p:sp>
      <p:sp>
        <p:nvSpPr>
          <p:cNvPr id="17416" name="Rectangle 6"/>
          <p:cNvSpPr>
            <a:spLocks noChangeArrowheads="1"/>
          </p:cNvSpPr>
          <p:nvPr/>
        </p:nvSpPr>
        <p:spPr bwMode="auto">
          <a:xfrm>
            <a:off x="4725988" y="3779838"/>
            <a:ext cx="3917950" cy="208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6675" tIns="26988" rIns="66675" bIns="26988">
            <a:spAutoFit/>
          </a:bodyPr>
          <a:lstStyle>
            <a:lvl1pPr defTabSz="950913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0913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0913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0913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0913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09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09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09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09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88000"/>
              </a:lnSpc>
              <a:spcBef>
                <a:spcPct val="0"/>
              </a:spcBef>
              <a:buFontTx/>
              <a:buNone/>
            </a:pPr>
            <a:r>
              <a:rPr lang="en-US" altLang="en-US" sz="1900" b="1">
                <a:latin typeface="Times New Roman" pitchFamily="18" charset="0"/>
              </a:rPr>
              <a:t>*     Interrupt Disable bits.</a:t>
            </a:r>
          </a:p>
          <a:p>
            <a:pPr>
              <a:lnSpc>
                <a:spcPct val="88000"/>
              </a:lnSpc>
              <a:spcBef>
                <a:spcPct val="0"/>
              </a:spcBef>
              <a:buFontTx/>
              <a:buNone/>
            </a:pPr>
            <a:r>
              <a:rPr lang="en-US" altLang="en-US" sz="1900" b="1">
                <a:latin typeface="Times New Roman" pitchFamily="18" charset="0"/>
              </a:rPr>
              <a:t>       I</a:t>
            </a:r>
            <a:r>
              <a:rPr lang="en-US" altLang="en-US" sz="1900">
                <a:latin typeface="Times New Roman" pitchFamily="18" charset="0"/>
              </a:rPr>
              <a:t>  = 1, disables the IRQ.</a:t>
            </a:r>
          </a:p>
          <a:p>
            <a:pPr>
              <a:lnSpc>
                <a:spcPct val="88000"/>
              </a:lnSpc>
              <a:spcBef>
                <a:spcPct val="0"/>
              </a:spcBef>
              <a:buFontTx/>
              <a:buNone/>
            </a:pPr>
            <a:r>
              <a:rPr lang="en-US" altLang="en-US" sz="1900">
                <a:latin typeface="Times New Roman" pitchFamily="18" charset="0"/>
              </a:rPr>
              <a:t>       </a:t>
            </a:r>
            <a:r>
              <a:rPr lang="en-US" altLang="en-US" sz="1900" b="1">
                <a:latin typeface="Times New Roman" pitchFamily="18" charset="0"/>
              </a:rPr>
              <a:t>F</a:t>
            </a:r>
            <a:r>
              <a:rPr lang="en-US" altLang="en-US" sz="1900">
                <a:latin typeface="Times New Roman" pitchFamily="18" charset="0"/>
              </a:rPr>
              <a:t> = 1, disables the FIQ.</a:t>
            </a:r>
            <a:endParaRPr lang="en-US" altLang="en-US" sz="1900" b="1">
              <a:latin typeface="Times New Roman" pitchFamily="18" charset="0"/>
            </a:endParaRPr>
          </a:p>
          <a:p>
            <a:pPr>
              <a:lnSpc>
                <a:spcPct val="88000"/>
              </a:lnSpc>
              <a:spcBef>
                <a:spcPct val="0"/>
              </a:spcBef>
              <a:buFontTx/>
              <a:buNone/>
            </a:pPr>
            <a:endParaRPr lang="en-US" altLang="en-US" sz="1900" b="1">
              <a:latin typeface="Times New Roman" pitchFamily="18" charset="0"/>
            </a:endParaRPr>
          </a:p>
          <a:p>
            <a:pPr>
              <a:lnSpc>
                <a:spcPct val="88000"/>
              </a:lnSpc>
              <a:spcBef>
                <a:spcPct val="0"/>
              </a:spcBef>
              <a:buFontTx/>
              <a:buNone/>
            </a:pPr>
            <a:r>
              <a:rPr lang="en-US" altLang="en-US" sz="1900" b="1">
                <a:latin typeface="Times New Roman" pitchFamily="18" charset="0"/>
              </a:rPr>
              <a:t>*     T Bit      (Architecture v4T only)</a:t>
            </a:r>
          </a:p>
          <a:p>
            <a:pPr>
              <a:lnSpc>
                <a:spcPct val="88000"/>
              </a:lnSpc>
              <a:spcBef>
                <a:spcPct val="0"/>
              </a:spcBef>
              <a:buFontTx/>
              <a:buNone/>
            </a:pPr>
            <a:r>
              <a:rPr lang="en-US" altLang="en-US" sz="1900">
                <a:latin typeface="Times New Roman" pitchFamily="18" charset="0"/>
              </a:rPr>
              <a:t>       T = 0, Processor in ARM state</a:t>
            </a:r>
          </a:p>
          <a:p>
            <a:pPr>
              <a:lnSpc>
                <a:spcPct val="88000"/>
              </a:lnSpc>
              <a:spcBef>
                <a:spcPct val="0"/>
              </a:spcBef>
              <a:buFontTx/>
              <a:buNone/>
            </a:pPr>
            <a:r>
              <a:rPr lang="en-US" altLang="en-US" sz="1900">
                <a:latin typeface="Times New Roman" pitchFamily="18" charset="0"/>
              </a:rPr>
              <a:t>       T = 1, Processor in Thumb state </a:t>
            </a:r>
            <a:br>
              <a:rPr lang="en-US" altLang="en-US" sz="1900">
                <a:latin typeface="Times New Roman" pitchFamily="18" charset="0"/>
              </a:rPr>
            </a:br>
            <a:endParaRPr lang="en-US" altLang="en-US" sz="1900">
              <a:latin typeface="Times New Roman" pitchFamily="18" charset="0"/>
            </a:endParaRPr>
          </a:p>
        </p:txBody>
      </p:sp>
      <p:sp>
        <p:nvSpPr>
          <p:cNvPr id="17417" name="Rectangle 7"/>
          <p:cNvSpPr>
            <a:spLocks noChangeArrowheads="1"/>
          </p:cNvSpPr>
          <p:nvPr/>
        </p:nvSpPr>
        <p:spPr bwMode="auto">
          <a:xfrm>
            <a:off x="357188" y="3778250"/>
            <a:ext cx="4021137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6675" tIns="26988" rIns="66675" bIns="26988">
            <a:spAutoFit/>
          </a:bodyPr>
          <a:lstStyle>
            <a:lvl1pPr marL="357188" indent="-357188" defTabSz="950913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0913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0913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0913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0913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09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09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09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09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2000"/>
              </a:lnSpc>
              <a:spcBef>
                <a:spcPct val="51000"/>
              </a:spcBef>
              <a:buFontTx/>
              <a:buNone/>
            </a:pPr>
            <a:r>
              <a:rPr lang="en-US" altLang="en-US" sz="1900" b="1">
                <a:latin typeface="Times New Roman" pitchFamily="18" charset="0"/>
              </a:rPr>
              <a:t>*      Condition Code Flags</a:t>
            </a:r>
          </a:p>
        </p:txBody>
      </p:sp>
      <p:grpSp>
        <p:nvGrpSpPr>
          <p:cNvPr id="17418" name="Group 8"/>
          <p:cNvGrpSpPr>
            <a:grpSpLocks/>
          </p:cNvGrpSpPr>
          <p:nvPr/>
        </p:nvGrpSpPr>
        <p:grpSpPr bwMode="auto">
          <a:xfrm>
            <a:off x="1106488" y="2103438"/>
            <a:ext cx="7027862" cy="1019175"/>
            <a:chOff x="697" y="1325"/>
            <a:chExt cx="4427" cy="642"/>
          </a:xfrm>
        </p:grpSpPr>
        <p:sp>
          <p:nvSpPr>
            <p:cNvPr id="17421" name="Line 9"/>
            <p:cNvSpPr>
              <a:spLocks noChangeShapeType="1"/>
            </p:cNvSpPr>
            <p:nvPr/>
          </p:nvSpPr>
          <p:spPr bwMode="auto">
            <a:xfrm flipV="1">
              <a:off x="697" y="1763"/>
              <a:ext cx="203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422" name="Group 10"/>
            <p:cNvGrpSpPr>
              <a:grpSpLocks/>
            </p:cNvGrpSpPr>
            <p:nvPr/>
          </p:nvGrpSpPr>
          <p:grpSpPr bwMode="auto">
            <a:xfrm>
              <a:off x="867" y="1325"/>
              <a:ext cx="4257" cy="619"/>
              <a:chOff x="867" y="1325"/>
              <a:chExt cx="4257" cy="619"/>
            </a:xfrm>
          </p:grpSpPr>
          <p:sp>
            <p:nvSpPr>
              <p:cNvPr id="17423" name="Rectangle 11"/>
              <p:cNvSpPr>
                <a:spLocks noChangeArrowheads="1"/>
              </p:cNvSpPr>
              <p:nvPr/>
            </p:nvSpPr>
            <p:spPr bwMode="auto">
              <a:xfrm>
                <a:off x="4276" y="1510"/>
                <a:ext cx="83" cy="189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7424" name="Rectangle 12"/>
              <p:cNvSpPr>
                <a:spLocks noChangeArrowheads="1"/>
              </p:cNvSpPr>
              <p:nvPr/>
            </p:nvSpPr>
            <p:spPr bwMode="auto">
              <a:xfrm>
                <a:off x="883" y="1497"/>
                <a:ext cx="571" cy="197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7425" name="Rectangle 13"/>
              <p:cNvSpPr>
                <a:spLocks noChangeArrowheads="1"/>
              </p:cNvSpPr>
              <p:nvPr/>
            </p:nvSpPr>
            <p:spPr bwMode="auto">
              <a:xfrm>
                <a:off x="4525" y="1493"/>
                <a:ext cx="566" cy="193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7426" name="Rectangle 14"/>
              <p:cNvSpPr>
                <a:spLocks noChangeArrowheads="1"/>
              </p:cNvSpPr>
              <p:nvPr/>
            </p:nvSpPr>
            <p:spPr bwMode="auto">
              <a:xfrm>
                <a:off x="4118" y="1493"/>
                <a:ext cx="258" cy="197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7427" name="Line 15"/>
              <p:cNvSpPr>
                <a:spLocks noChangeShapeType="1"/>
              </p:cNvSpPr>
              <p:nvPr/>
            </p:nvSpPr>
            <p:spPr bwMode="auto">
              <a:xfrm>
                <a:off x="1715" y="1481"/>
                <a:ext cx="0" cy="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8" name="Line 16"/>
              <p:cNvSpPr>
                <a:spLocks noChangeShapeType="1"/>
              </p:cNvSpPr>
              <p:nvPr/>
            </p:nvSpPr>
            <p:spPr bwMode="auto">
              <a:xfrm>
                <a:off x="1847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9" name="Line 17"/>
              <p:cNvSpPr>
                <a:spLocks noChangeShapeType="1"/>
              </p:cNvSpPr>
              <p:nvPr/>
            </p:nvSpPr>
            <p:spPr bwMode="auto">
              <a:xfrm>
                <a:off x="1979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0" name="Line 18"/>
              <p:cNvSpPr>
                <a:spLocks noChangeShapeType="1"/>
              </p:cNvSpPr>
              <p:nvPr/>
            </p:nvSpPr>
            <p:spPr bwMode="auto">
              <a:xfrm>
                <a:off x="2112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1" name="Line 19"/>
              <p:cNvSpPr>
                <a:spLocks noChangeShapeType="1"/>
              </p:cNvSpPr>
              <p:nvPr/>
            </p:nvSpPr>
            <p:spPr bwMode="auto">
              <a:xfrm>
                <a:off x="2245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2" name="Line 20"/>
              <p:cNvSpPr>
                <a:spLocks noChangeShapeType="1"/>
              </p:cNvSpPr>
              <p:nvPr/>
            </p:nvSpPr>
            <p:spPr bwMode="auto">
              <a:xfrm>
                <a:off x="2377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3" name="Line 21"/>
              <p:cNvSpPr>
                <a:spLocks noChangeShapeType="1"/>
              </p:cNvSpPr>
              <p:nvPr/>
            </p:nvSpPr>
            <p:spPr bwMode="auto">
              <a:xfrm>
                <a:off x="2510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4" name="Line 22"/>
              <p:cNvSpPr>
                <a:spLocks noChangeShapeType="1"/>
              </p:cNvSpPr>
              <p:nvPr/>
            </p:nvSpPr>
            <p:spPr bwMode="auto">
              <a:xfrm>
                <a:off x="2641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5" name="Line 23"/>
              <p:cNvSpPr>
                <a:spLocks noChangeShapeType="1"/>
              </p:cNvSpPr>
              <p:nvPr/>
            </p:nvSpPr>
            <p:spPr bwMode="auto">
              <a:xfrm>
                <a:off x="2782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6" name="Line 24"/>
              <p:cNvSpPr>
                <a:spLocks noChangeShapeType="1"/>
              </p:cNvSpPr>
              <p:nvPr/>
            </p:nvSpPr>
            <p:spPr bwMode="auto">
              <a:xfrm>
                <a:off x="2907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7" name="Line 25"/>
              <p:cNvSpPr>
                <a:spLocks noChangeShapeType="1"/>
              </p:cNvSpPr>
              <p:nvPr/>
            </p:nvSpPr>
            <p:spPr bwMode="auto">
              <a:xfrm>
                <a:off x="3056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8" name="Line 26"/>
              <p:cNvSpPr>
                <a:spLocks noChangeShapeType="1"/>
              </p:cNvSpPr>
              <p:nvPr/>
            </p:nvSpPr>
            <p:spPr bwMode="auto">
              <a:xfrm>
                <a:off x="3188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9" name="Line 27"/>
              <p:cNvSpPr>
                <a:spLocks noChangeShapeType="1"/>
              </p:cNvSpPr>
              <p:nvPr/>
            </p:nvSpPr>
            <p:spPr bwMode="auto">
              <a:xfrm>
                <a:off x="3320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0" name="Line 28"/>
              <p:cNvSpPr>
                <a:spLocks noChangeShapeType="1"/>
              </p:cNvSpPr>
              <p:nvPr/>
            </p:nvSpPr>
            <p:spPr bwMode="auto">
              <a:xfrm>
                <a:off x="3453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1" name="Line 29"/>
              <p:cNvSpPr>
                <a:spLocks noChangeShapeType="1"/>
              </p:cNvSpPr>
              <p:nvPr/>
            </p:nvSpPr>
            <p:spPr bwMode="auto">
              <a:xfrm>
                <a:off x="3585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2" name="Line 30"/>
              <p:cNvSpPr>
                <a:spLocks noChangeShapeType="1"/>
              </p:cNvSpPr>
              <p:nvPr/>
            </p:nvSpPr>
            <p:spPr bwMode="auto">
              <a:xfrm>
                <a:off x="3718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3" name="Line 31"/>
              <p:cNvSpPr>
                <a:spLocks noChangeShapeType="1"/>
              </p:cNvSpPr>
              <p:nvPr/>
            </p:nvSpPr>
            <p:spPr bwMode="auto">
              <a:xfrm>
                <a:off x="3850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4" name="Line 32"/>
              <p:cNvSpPr>
                <a:spLocks noChangeShapeType="1"/>
              </p:cNvSpPr>
              <p:nvPr/>
            </p:nvSpPr>
            <p:spPr bwMode="auto">
              <a:xfrm>
                <a:off x="3982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5" name="Line 33"/>
              <p:cNvSpPr>
                <a:spLocks noChangeShapeType="1"/>
              </p:cNvSpPr>
              <p:nvPr/>
            </p:nvSpPr>
            <p:spPr bwMode="auto">
              <a:xfrm>
                <a:off x="4114" y="1481"/>
                <a:ext cx="0" cy="22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6" name="Line 34"/>
              <p:cNvSpPr>
                <a:spLocks noChangeShapeType="1"/>
              </p:cNvSpPr>
              <p:nvPr/>
            </p:nvSpPr>
            <p:spPr bwMode="auto">
              <a:xfrm>
                <a:off x="4247" y="1481"/>
                <a:ext cx="0" cy="22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7" name="Line 35"/>
              <p:cNvSpPr>
                <a:spLocks noChangeShapeType="1"/>
              </p:cNvSpPr>
              <p:nvPr/>
            </p:nvSpPr>
            <p:spPr bwMode="auto">
              <a:xfrm>
                <a:off x="4380" y="1489"/>
                <a:ext cx="0" cy="21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8" name="Line 36"/>
              <p:cNvSpPr>
                <a:spLocks noChangeShapeType="1"/>
              </p:cNvSpPr>
              <p:nvPr/>
            </p:nvSpPr>
            <p:spPr bwMode="auto">
              <a:xfrm>
                <a:off x="4521" y="1481"/>
                <a:ext cx="0" cy="22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9" name="Line 37"/>
              <p:cNvSpPr>
                <a:spLocks noChangeShapeType="1"/>
              </p:cNvSpPr>
              <p:nvPr/>
            </p:nvSpPr>
            <p:spPr bwMode="auto">
              <a:xfrm>
                <a:off x="4645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0" name="Line 38"/>
              <p:cNvSpPr>
                <a:spLocks noChangeShapeType="1"/>
              </p:cNvSpPr>
              <p:nvPr/>
            </p:nvSpPr>
            <p:spPr bwMode="auto">
              <a:xfrm>
                <a:off x="4760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1" name="Line 39"/>
              <p:cNvSpPr>
                <a:spLocks noChangeShapeType="1"/>
              </p:cNvSpPr>
              <p:nvPr/>
            </p:nvSpPr>
            <p:spPr bwMode="auto">
              <a:xfrm>
                <a:off x="4884" y="1489"/>
                <a:ext cx="0" cy="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2" name="Line 40"/>
              <p:cNvSpPr>
                <a:spLocks noChangeShapeType="1"/>
              </p:cNvSpPr>
              <p:nvPr/>
            </p:nvSpPr>
            <p:spPr bwMode="auto">
              <a:xfrm>
                <a:off x="5000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3" name="Line 41"/>
              <p:cNvSpPr>
                <a:spLocks noChangeShapeType="1"/>
              </p:cNvSpPr>
              <p:nvPr/>
            </p:nvSpPr>
            <p:spPr bwMode="auto">
              <a:xfrm>
                <a:off x="1172" y="1485"/>
                <a:ext cx="0" cy="22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4" name="Line 42"/>
              <p:cNvSpPr>
                <a:spLocks noChangeShapeType="1"/>
              </p:cNvSpPr>
              <p:nvPr/>
            </p:nvSpPr>
            <p:spPr bwMode="auto">
              <a:xfrm>
                <a:off x="1313" y="1485"/>
                <a:ext cx="0" cy="21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5" name="Rectangle 43"/>
              <p:cNvSpPr>
                <a:spLocks noChangeArrowheads="1"/>
              </p:cNvSpPr>
              <p:nvPr/>
            </p:nvSpPr>
            <p:spPr bwMode="auto">
              <a:xfrm>
                <a:off x="4620" y="1562"/>
                <a:ext cx="377" cy="1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6675" tIns="26988" rIns="66675" bIns="26988">
                <a:spAutoFit/>
              </a:bodyPr>
              <a:lstStyle>
                <a:lvl1pPr defTabSz="947738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47738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47738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47738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47738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500" b="1">
                    <a:latin typeface="Times New Roman" pitchFamily="18" charset="0"/>
                  </a:rPr>
                  <a:t>Mode</a:t>
                </a:r>
              </a:p>
            </p:txBody>
          </p:sp>
          <p:sp>
            <p:nvSpPr>
              <p:cNvPr id="17456" name="Rectangle 44"/>
              <p:cNvSpPr>
                <a:spLocks noChangeArrowheads="1"/>
              </p:cNvSpPr>
              <p:nvPr/>
            </p:nvSpPr>
            <p:spPr bwMode="auto">
              <a:xfrm>
                <a:off x="876" y="1531"/>
                <a:ext cx="155" cy="1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66675" tIns="26988" rIns="66675" bIns="26988">
                <a:spAutoFit/>
              </a:bodyPr>
              <a:lstStyle>
                <a:lvl1pPr defTabSz="947738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47738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47738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47738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47738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500" b="1">
                    <a:latin typeface="Times New Roman" pitchFamily="18" charset="0"/>
                  </a:rPr>
                  <a:t>N</a:t>
                </a:r>
              </a:p>
            </p:txBody>
          </p:sp>
          <p:sp>
            <p:nvSpPr>
              <p:cNvPr id="17457" name="Rectangle 45"/>
              <p:cNvSpPr>
                <a:spLocks noChangeArrowheads="1"/>
              </p:cNvSpPr>
              <p:nvPr/>
            </p:nvSpPr>
            <p:spPr bwMode="auto">
              <a:xfrm>
                <a:off x="1029" y="1526"/>
                <a:ext cx="164" cy="1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6675" tIns="26988" rIns="66675" bIns="26988">
                <a:spAutoFit/>
              </a:bodyPr>
              <a:lstStyle>
                <a:lvl1pPr defTabSz="947738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47738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47738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47738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47738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500" b="1">
                    <a:latin typeface="Times New Roman" pitchFamily="18" charset="0"/>
                  </a:rPr>
                  <a:t>Z</a:t>
                </a:r>
              </a:p>
            </p:txBody>
          </p:sp>
          <p:sp>
            <p:nvSpPr>
              <p:cNvPr id="17458" name="Rectangle 46"/>
              <p:cNvSpPr>
                <a:spLocks noChangeArrowheads="1"/>
              </p:cNvSpPr>
              <p:nvPr/>
            </p:nvSpPr>
            <p:spPr bwMode="auto">
              <a:xfrm>
                <a:off x="1177" y="1526"/>
                <a:ext cx="171" cy="1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6675" tIns="26988" rIns="66675" bIns="26988">
                <a:spAutoFit/>
              </a:bodyPr>
              <a:lstStyle>
                <a:lvl1pPr defTabSz="947738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47738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47738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47738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47738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500" b="1">
                    <a:latin typeface="Times New Roman" pitchFamily="18" charset="0"/>
                  </a:rPr>
                  <a:t>C</a:t>
                </a:r>
              </a:p>
            </p:txBody>
          </p:sp>
          <p:sp>
            <p:nvSpPr>
              <p:cNvPr id="17459" name="Rectangle 47"/>
              <p:cNvSpPr>
                <a:spLocks noChangeArrowheads="1"/>
              </p:cNvSpPr>
              <p:nvPr/>
            </p:nvSpPr>
            <p:spPr bwMode="auto">
              <a:xfrm>
                <a:off x="1301" y="1526"/>
                <a:ext cx="171" cy="1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6675" tIns="26988" rIns="66675" bIns="26988">
                <a:spAutoFit/>
              </a:bodyPr>
              <a:lstStyle>
                <a:lvl1pPr defTabSz="947738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47738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47738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47738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47738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500" b="1">
                    <a:latin typeface="Times New Roman" pitchFamily="18" charset="0"/>
                  </a:rPr>
                  <a:t>V</a:t>
                </a:r>
              </a:p>
            </p:txBody>
          </p:sp>
          <p:sp>
            <p:nvSpPr>
              <p:cNvPr id="17460" name="Rectangle 48"/>
              <p:cNvSpPr>
                <a:spLocks noChangeArrowheads="1"/>
              </p:cNvSpPr>
              <p:nvPr/>
            </p:nvSpPr>
            <p:spPr bwMode="auto">
              <a:xfrm>
                <a:off x="1334" y="1325"/>
                <a:ext cx="164" cy="1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6675" tIns="26988" rIns="66675" bIns="26988">
                <a:spAutoFit/>
              </a:bodyPr>
              <a:lstStyle>
                <a:lvl1pPr defTabSz="947738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47738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47738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47738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47738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1">
                    <a:latin typeface="Times New Roman" pitchFamily="18" charset="0"/>
                  </a:rPr>
                  <a:t>28</a:t>
                </a:r>
              </a:p>
            </p:txBody>
          </p:sp>
          <p:sp>
            <p:nvSpPr>
              <p:cNvPr id="17461" name="Rectangle 49"/>
              <p:cNvSpPr>
                <a:spLocks noChangeArrowheads="1"/>
              </p:cNvSpPr>
              <p:nvPr/>
            </p:nvSpPr>
            <p:spPr bwMode="auto">
              <a:xfrm>
                <a:off x="871" y="1334"/>
                <a:ext cx="164" cy="1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6675" tIns="26988" rIns="66675" bIns="26988">
                <a:spAutoFit/>
              </a:bodyPr>
              <a:lstStyle>
                <a:lvl1pPr defTabSz="947738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47738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47738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47738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47738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1">
                    <a:latin typeface="Times New Roman" pitchFamily="18" charset="0"/>
                  </a:rPr>
                  <a:t>31</a:t>
                </a:r>
              </a:p>
            </p:txBody>
          </p:sp>
          <p:sp>
            <p:nvSpPr>
              <p:cNvPr id="17462" name="Rectangle 50"/>
              <p:cNvSpPr>
                <a:spLocks noChangeArrowheads="1"/>
              </p:cNvSpPr>
              <p:nvPr/>
            </p:nvSpPr>
            <p:spPr bwMode="auto">
              <a:xfrm>
                <a:off x="3998" y="1334"/>
                <a:ext cx="124" cy="1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6675" tIns="26988" rIns="66675" bIns="26988">
                <a:spAutoFit/>
              </a:bodyPr>
              <a:lstStyle>
                <a:lvl1pPr defTabSz="947738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47738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47738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47738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47738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1">
                    <a:latin typeface="Times New Roman" pitchFamily="18" charset="0"/>
                  </a:rPr>
                  <a:t>8</a:t>
                </a:r>
              </a:p>
            </p:txBody>
          </p:sp>
          <p:sp>
            <p:nvSpPr>
              <p:cNvPr id="17463" name="Rectangle 51"/>
              <p:cNvSpPr>
                <a:spLocks noChangeArrowheads="1"/>
              </p:cNvSpPr>
              <p:nvPr/>
            </p:nvSpPr>
            <p:spPr bwMode="auto">
              <a:xfrm>
                <a:off x="4503" y="1325"/>
                <a:ext cx="124" cy="1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6675" tIns="26988" rIns="66675" bIns="26988">
                <a:spAutoFit/>
              </a:bodyPr>
              <a:lstStyle>
                <a:lvl1pPr defTabSz="947738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47738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47738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47738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47738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1"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17464" name="Rectangle 52"/>
              <p:cNvSpPr>
                <a:spLocks noChangeArrowheads="1"/>
              </p:cNvSpPr>
              <p:nvPr/>
            </p:nvSpPr>
            <p:spPr bwMode="auto">
              <a:xfrm>
                <a:off x="5000" y="1325"/>
                <a:ext cx="124" cy="1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6675" tIns="26988" rIns="66675" bIns="26988">
                <a:spAutoFit/>
              </a:bodyPr>
              <a:lstStyle>
                <a:lvl1pPr defTabSz="947738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47738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47738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47738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47738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1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17465" name="Line 53"/>
              <p:cNvSpPr>
                <a:spLocks noChangeShapeType="1"/>
              </p:cNvSpPr>
              <p:nvPr/>
            </p:nvSpPr>
            <p:spPr bwMode="auto">
              <a:xfrm>
                <a:off x="1463" y="1485"/>
                <a:ext cx="0" cy="22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6" name="Line 54"/>
              <p:cNvSpPr>
                <a:spLocks noChangeShapeType="1"/>
              </p:cNvSpPr>
              <p:nvPr/>
            </p:nvSpPr>
            <p:spPr bwMode="auto">
              <a:xfrm>
                <a:off x="1583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7" name="Line 55"/>
              <p:cNvSpPr>
                <a:spLocks noChangeShapeType="1"/>
              </p:cNvSpPr>
              <p:nvPr/>
            </p:nvSpPr>
            <p:spPr bwMode="auto">
              <a:xfrm>
                <a:off x="1016" y="1485"/>
                <a:ext cx="0" cy="22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8" name="Rectangle 56"/>
              <p:cNvSpPr>
                <a:spLocks noChangeArrowheads="1"/>
              </p:cNvSpPr>
              <p:nvPr/>
            </p:nvSpPr>
            <p:spPr bwMode="auto">
              <a:xfrm>
                <a:off x="4122" y="1557"/>
                <a:ext cx="450" cy="1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66675" tIns="26988" rIns="66675" bIns="26988">
                <a:spAutoFit/>
              </a:bodyPr>
              <a:lstStyle>
                <a:lvl1pPr defTabSz="947738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47738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47738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47738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47738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500" b="1">
                    <a:latin typeface="Times New Roman" pitchFamily="18" charset="0"/>
                  </a:rPr>
                  <a:t>I   F  T</a:t>
                </a:r>
              </a:p>
            </p:txBody>
          </p:sp>
          <p:sp>
            <p:nvSpPr>
              <p:cNvPr id="17469" name="Line 57"/>
              <p:cNvSpPr>
                <a:spLocks noChangeShapeType="1"/>
              </p:cNvSpPr>
              <p:nvPr/>
            </p:nvSpPr>
            <p:spPr bwMode="auto">
              <a:xfrm>
                <a:off x="896" y="1769"/>
                <a:ext cx="0" cy="1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0" name="Line 58"/>
              <p:cNvSpPr>
                <a:spLocks noChangeShapeType="1"/>
              </p:cNvSpPr>
              <p:nvPr/>
            </p:nvSpPr>
            <p:spPr bwMode="auto">
              <a:xfrm flipV="1">
                <a:off x="896" y="1786"/>
                <a:ext cx="166" cy="1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1" name="Rectangle 59"/>
              <p:cNvSpPr>
                <a:spLocks noChangeArrowheads="1"/>
              </p:cNvSpPr>
              <p:nvPr/>
            </p:nvSpPr>
            <p:spPr bwMode="auto">
              <a:xfrm>
                <a:off x="867" y="1485"/>
                <a:ext cx="4245" cy="21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</p:grpSp>
      </p:grpSp>
      <p:sp>
        <p:nvSpPr>
          <p:cNvPr id="17419" name="Oval 60"/>
          <p:cNvSpPr>
            <a:spLocks noChangeArrowheads="1"/>
          </p:cNvSpPr>
          <p:nvPr/>
        </p:nvSpPr>
        <p:spPr bwMode="auto">
          <a:xfrm>
            <a:off x="7162800" y="1752600"/>
            <a:ext cx="1143000" cy="1524000"/>
          </a:xfrm>
          <a:prstGeom prst="ellips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7420" name="Text Box 61"/>
          <p:cNvSpPr txBox="1">
            <a:spLocks noChangeArrowheads="1"/>
          </p:cNvSpPr>
          <p:nvPr/>
        </p:nvSpPr>
        <p:spPr bwMode="auto">
          <a:xfrm>
            <a:off x="7086600" y="1600200"/>
            <a:ext cx="191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Mode of interrupt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715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smtClean="0"/>
              <a:t>Recall: registers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zh-TW" smtClean="0"/>
              <a:t> </a:t>
            </a:r>
            <a:endParaRPr lang="en-GB" altLang="en-US" smtClean="0"/>
          </a:p>
        </p:txBody>
      </p:sp>
      <p:sp>
        <p:nvSpPr>
          <p:cNvPr id="29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29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8594F3B-8793-45DA-A17A-26EA3FDD0814}" type="slidenum">
              <a:rPr lang="en-US" altLang="en-US">
                <a:solidFill>
                  <a:srgbClr val="898989"/>
                </a:solidFill>
              </a:rPr>
              <a:pPr/>
              <a:t>16</a:t>
            </a:fld>
            <a:endParaRPr lang="en-US" altLang="en-US">
              <a:solidFill>
                <a:srgbClr val="898989"/>
              </a:solidFill>
            </a:endParaRPr>
          </a:p>
        </p:txBody>
      </p:sp>
      <p:grpSp>
        <p:nvGrpSpPr>
          <p:cNvPr id="18438" name="Group 4"/>
          <p:cNvGrpSpPr>
            <a:grpSpLocks/>
          </p:cNvGrpSpPr>
          <p:nvPr/>
        </p:nvGrpSpPr>
        <p:grpSpPr bwMode="auto">
          <a:xfrm>
            <a:off x="1219200" y="1143000"/>
            <a:ext cx="6248400" cy="5173663"/>
            <a:chOff x="1156" y="1055"/>
            <a:chExt cx="3275" cy="2701"/>
          </a:xfrm>
        </p:grpSpPr>
        <p:sp>
          <p:nvSpPr>
            <p:cNvPr id="18445" name="Rectangle 5"/>
            <p:cNvSpPr>
              <a:spLocks noChangeArrowheads="1"/>
            </p:cNvSpPr>
            <p:nvPr/>
          </p:nvSpPr>
          <p:spPr bwMode="auto">
            <a:xfrm>
              <a:off x="1742" y="1055"/>
              <a:ext cx="1803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500" b="1">
                  <a:solidFill>
                    <a:srgbClr val="000000"/>
                  </a:solidFill>
                  <a:latin typeface="Times New Roman" pitchFamily="18" charset="0"/>
                </a:rPr>
                <a:t>General registers and Program Counter</a:t>
              </a:r>
            </a:p>
          </p:txBody>
        </p:sp>
        <p:sp>
          <p:nvSpPr>
            <p:cNvPr id="18446" name="Rectangle 6"/>
            <p:cNvSpPr>
              <a:spLocks noChangeArrowheads="1"/>
            </p:cNvSpPr>
            <p:nvPr/>
          </p:nvSpPr>
          <p:spPr bwMode="auto">
            <a:xfrm>
              <a:off x="2123" y="3316"/>
              <a:ext cx="1189" cy="1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500" b="1">
                  <a:solidFill>
                    <a:srgbClr val="000000"/>
                  </a:solidFill>
                  <a:latin typeface="Times New Roman" pitchFamily="18" charset="0"/>
                </a:rPr>
                <a:t>Program Status Registers</a:t>
              </a:r>
            </a:p>
          </p:txBody>
        </p:sp>
        <p:sp>
          <p:nvSpPr>
            <p:cNvPr id="18447" name="Rectangle 7"/>
            <p:cNvSpPr>
              <a:spLocks noChangeArrowheads="1"/>
            </p:cNvSpPr>
            <p:nvPr/>
          </p:nvSpPr>
          <p:spPr bwMode="auto">
            <a:xfrm>
              <a:off x="1258" y="2999"/>
              <a:ext cx="373" cy="10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grpSp>
          <p:nvGrpSpPr>
            <p:cNvPr id="18448" name="Group 8"/>
            <p:cNvGrpSpPr>
              <a:grpSpLocks/>
            </p:cNvGrpSpPr>
            <p:nvPr/>
          </p:nvGrpSpPr>
          <p:grpSpPr bwMode="auto">
            <a:xfrm>
              <a:off x="1258" y="3096"/>
              <a:ext cx="373" cy="113"/>
              <a:chOff x="1258" y="3096"/>
              <a:chExt cx="373" cy="113"/>
            </a:xfrm>
          </p:grpSpPr>
          <p:sp>
            <p:nvSpPr>
              <p:cNvPr id="18724" name="Rectangle 9"/>
              <p:cNvSpPr>
                <a:spLocks noChangeArrowheads="1"/>
              </p:cNvSpPr>
              <p:nvPr/>
            </p:nvSpPr>
            <p:spPr bwMode="auto">
              <a:xfrm>
                <a:off x="1258" y="3108"/>
                <a:ext cx="373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725" name="Rectangle 10"/>
              <p:cNvSpPr>
                <a:spLocks noChangeArrowheads="1"/>
              </p:cNvSpPr>
              <p:nvPr/>
            </p:nvSpPr>
            <p:spPr bwMode="auto">
              <a:xfrm>
                <a:off x="1276" y="3096"/>
                <a:ext cx="288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r15 (pc)</a:t>
                </a:r>
              </a:p>
            </p:txBody>
          </p:sp>
        </p:grpSp>
        <p:sp>
          <p:nvSpPr>
            <p:cNvPr id="18449" name="Rectangle 11"/>
            <p:cNvSpPr>
              <a:spLocks noChangeArrowheads="1"/>
            </p:cNvSpPr>
            <p:nvPr/>
          </p:nvSpPr>
          <p:spPr bwMode="auto">
            <a:xfrm>
              <a:off x="1258" y="2890"/>
              <a:ext cx="373" cy="10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18450" name="Rectangle 12"/>
            <p:cNvSpPr>
              <a:spLocks noChangeArrowheads="1"/>
            </p:cNvSpPr>
            <p:nvPr/>
          </p:nvSpPr>
          <p:spPr bwMode="auto">
            <a:xfrm>
              <a:off x="1284" y="2987"/>
              <a:ext cx="268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Times New Roman" pitchFamily="18" charset="0"/>
                </a:rPr>
                <a:t>r14 (lr)</a:t>
              </a:r>
            </a:p>
          </p:txBody>
        </p:sp>
        <p:sp>
          <p:nvSpPr>
            <p:cNvPr id="18451" name="Rectangle 13"/>
            <p:cNvSpPr>
              <a:spLocks noChangeArrowheads="1"/>
            </p:cNvSpPr>
            <p:nvPr/>
          </p:nvSpPr>
          <p:spPr bwMode="auto">
            <a:xfrm>
              <a:off x="1284" y="2879"/>
              <a:ext cx="285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Times New Roman" pitchFamily="18" charset="0"/>
                </a:rPr>
                <a:t>r13 (sp)</a:t>
              </a:r>
            </a:p>
          </p:txBody>
        </p:sp>
        <p:sp>
          <p:nvSpPr>
            <p:cNvPr id="18452" name="Rectangle 14"/>
            <p:cNvSpPr>
              <a:spLocks noChangeArrowheads="1"/>
            </p:cNvSpPr>
            <p:nvPr/>
          </p:nvSpPr>
          <p:spPr bwMode="auto">
            <a:xfrm>
              <a:off x="1802" y="3108"/>
              <a:ext cx="373" cy="101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880655" name="Rectangle 15"/>
            <p:cNvSpPr>
              <a:spLocks noChangeArrowheads="1"/>
            </p:cNvSpPr>
            <p:nvPr/>
          </p:nvSpPr>
          <p:spPr bwMode="auto">
            <a:xfrm>
              <a:off x="2346" y="2999"/>
              <a:ext cx="373" cy="9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80656" name="Rectangle 16"/>
            <p:cNvSpPr>
              <a:spLocks noChangeArrowheads="1"/>
            </p:cNvSpPr>
            <p:nvPr/>
          </p:nvSpPr>
          <p:spPr bwMode="auto">
            <a:xfrm>
              <a:off x="2346" y="2890"/>
              <a:ext cx="373" cy="101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8455" name="Rectangle 17"/>
            <p:cNvSpPr>
              <a:spLocks noChangeArrowheads="1"/>
            </p:cNvSpPr>
            <p:nvPr/>
          </p:nvSpPr>
          <p:spPr bwMode="auto">
            <a:xfrm>
              <a:off x="2364" y="2987"/>
              <a:ext cx="286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Times New Roman" pitchFamily="18" charset="0"/>
                </a:rPr>
                <a:t>r14_svc</a:t>
              </a:r>
            </a:p>
          </p:txBody>
        </p:sp>
        <p:sp>
          <p:nvSpPr>
            <p:cNvPr id="18456" name="Rectangle 18"/>
            <p:cNvSpPr>
              <a:spLocks noChangeArrowheads="1"/>
            </p:cNvSpPr>
            <p:nvPr/>
          </p:nvSpPr>
          <p:spPr bwMode="auto">
            <a:xfrm>
              <a:off x="2364" y="2879"/>
              <a:ext cx="286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Times New Roman" pitchFamily="18" charset="0"/>
                </a:rPr>
                <a:t>r13_svc</a:t>
              </a:r>
            </a:p>
          </p:txBody>
        </p:sp>
        <p:sp>
          <p:nvSpPr>
            <p:cNvPr id="18457" name="Rectangle 19"/>
            <p:cNvSpPr>
              <a:spLocks noChangeArrowheads="1"/>
            </p:cNvSpPr>
            <p:nvPr/>
          </p:nvSpPr>
          <p:spPr bwMode="auto">
            <a:xfrm>
              <a:off x="2346" y="3108"/>
              <a:ext cx="373" cy="101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880660" name="Rectangle 20"/>
            <p:cNvSpPr>
              <a:spLocks noChangeArrowheads="1"/>
            </p:cNvSpPr>
            <p:nvPr/>
          </p:nvSpPr>
          <p:spPr bwMode="auto">
            <a:xfrm>
              <a:off x="3434" y="2999"/>
              <a:ext cx="373" cy="9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80661" name="Rectangle 21"/>
            <p:cNvSpPr>
              <a:spLocks noChangeArrowheads="1"/>
            </p:cNvSpPr>
            <p:nvPr/>
          </p:nvSpPr>
          <p:spPr bwMode="auto">
            <a:xfrm>
              <a:off x="3434" y="2890"/>
              <a:ext cx="373" cy="101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8460" name="Rectangle 22"/>
            <p:cNvSpPr>
              <a:spLocks noChangeArrowheads="1"/>
            </p:cNvSpPr>
            <p:nvPr/>
          </p:nvSpPr>
          <p:spPr bwMode="auto">
            <a:xfrm>
              <a:off x="3457" y="2987"/>
              <a:ext cx="273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Times New Roman" pitchFamily="18" charset="0"/>
                </a:rPr>
                <a:t>r14_irq</a:t>
              </a:r>
            </a:p>
          </p:txBody>
        </p:sp>
        <p:sp>
          <p:nvSpPr>
            <p:cNvPr id="18461" name="Rectangle 23"/>
            <p:cNvSpPr>
              <a:spLocks noChangeArrowheads="1"/>
            </p:cNvSpPr>
            <p:nvPr/>
          </p:nvSpPr>
          <p:spPr bwMode="auto">
            <a:xfrm>
              <a:off x="3457" y="2879"/>
              <a:ext cx="273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Times New Roman" pitchFamily="18" charset="0"/>
                </a:rPr>
                <a:t>r13_irq</a:t>
              </a:r>
            </a:p>
          </p:txBody>
        </p:sp>
        <p:sp>
          <p:nvSpPr>
            <p:cNvPr id="18462" name="Rectangle 24"/>
            <p:cNvSpPr>
              <a:spLocks noChangeArrowheads="1"/>
            </p:cNvSpPr>
            <p:nvPr/>
          </p:nvSpPr>
          <p:spPr bwMode="auto">
            <a:xfrm>
              <a:off x="3434" y="3108"/>
              <a:ext cx="373" cy="101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880665" name="Rectangle 25"/>
            <p:cNvSpPr>
              <a:spLocks noChangeArrowheads="1"/>
            </p:cNvSpPr>
            <p:nvPr/>
          </p:nvSpPr>
          <p:spPr bwMode="auto">
            <a:xfrm>
              <a:off x="2890" y="2999"/>
              <a:ext cx="373" cy="9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80666" name="Rectangle 26"/>
            <p:cNvSpPr>
              <a:spLocks noChangeArrowheads="1"/>
            </p:cNvSpPr>
            <p:nvPr/>
          </p:nvSpPr>
          <p:spPr bwMode="auto">
            <a:xfrm>
              <a:off x="2890" y="2890"/>
              <a:ext cx="373" cy="101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8465" name="Rectangle 27"/>
            <p:cNvSpPr>
              <a:spLocks noChangeArrowheads="1"/>
            </p:cNvSpPr>
            <p:nvPr/>
          </p:nvSpPr>
          <p:spPr bwMode="auto">
            <a:xfrm>
              <a:off x="2913" y="2987"/>
              <a:ext cx="280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Times New Roman" pitchFamily="18" charset="0"/>
                </a:rPr>
                <a:t>r14_abt</a:t>
              </a:r>
            </a:p>
          </p:txBody>
        </p:sp>
        <p:sp>
          <p:nvSpPr>
            <p:cNvPr id="18466" name="Rectangle 28"/>
            <p:cNvSpPr>
              <a:spLocks noChangeArrowheads="1"/>
            </p:cNvSpPr>
            <p:nvPr/>
          </p:nvSpPr>
          <p:spPr bwMode="auto">
            <a:xfrm>
              <a:off x="2913" y="2879"/>
              <a:ext cx="280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Times New Roman" pitchFamily="18" charset="0"/>
                </a:rPr>
                <a:t>r13_abt</a:t>
              </a:r>
            </a:p>
          </p:txBody>
        </p:sp>
        <p:sp>
          <p:nvSpPr>
            <p:cNvPr id="18467" name="Rectangle 29"/>
            <p:cNvSpPr>
              <a:spLocks noChangeArrowheads="1"/>
            </p:cNvSpPr>
            <p:nvPr/>
          </p:nvSpPr>
          <p:spPr bwMode="auto">
            <a:xfrm>
              <a:off x="2890" y="3108"/>
              <a:ext cx="373" cy="101"/>
            </a:xfrm>
            <a:prstGeom prst="rect">
              <a:avLst/>
            </a:prstGeom>
            <a:solidFill>
              <a:srgbClr val="CECECE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880670" name="Rectangle 30"/>
            <p:cNvSpPr>
              <a:spLocks noChangeArrowheads="1"/>
            </p:cNvSpPr>
            <p:nvPr/>
          </p:nvSpPr>
          <p:spPr bwMode="auto">
            <a:xfrm>
              <a:off x="3978" y="2999"/>
              <a:ext cx="373" cy="9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80671" name="Rectangle 31"/>
            <p:cNvSpPr>
              <a:spLocks noChangeArrowheads="1"/>
            </p:cNvSpPr>
            <p:nvPr/>
          </p:nvSpPr>
          <p:spPr bwMode="auto">
            <a:xfrm>
              <a:off x="3978" y="2890"/>
              <a:ext cx="373" cy="101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8470" name="Rectangle 32"/>
            <p:cNvSpPr>
              <a:spLocks noChangeArrowheads="1"/>
            </p:cNvSpPr>
            <p:nvPr/>
          </p:nvSpPr>
          <p:spPr bwMode="auto">
            <a:xfrm>
              <a:off x="3958" y="2987"/>
              <a:ext cx="343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Times New Roman" pitchFamily="18" charset="0"/>
                </a:rPr>
                <a:t>r14_undef</a:t>
              </a:r>
            </a:p>
          </p:txBody>
        </p:sp>
        <p:sp>
          <p:nvSpPr>
            <p:cNvPr id="18471" name="Rectangle 33"/>
            <p:cNvSpPr>
              <a:spLocks noChangeArrowheads="1"/>
            </p:cNvSpPr>
            <p:nvPr/>
          </p:nvSpPr>
          <p:spPr bwMode="auto">
            <a:xfrm>
              <a:off x="3958" y="2879"/>
              <a:ext cx="343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Times New Roman" pitchFamily="18" charset="0"/>
                </a:rPr>
                <a:t>r13_undef</a:t>
              </a:r>
            </a:p>
          </p:txBody>
        </p:sp>
        <p:sp>
          <p:nvSpPr>
            <p:cNvPr id="18472" name="Rectangle 34"/>
            <p:cNvSpPr>
              <a:spLocks noChangeArrowheads="1"/>
            </p:cNvSpPr>
            <p:nvPr/>
          </p:nvSpPr>
          <p:spPr bwMode="auto">
            <a:xfrm>
              <a:off x="1156" y="1295"/>
              <a:ext cx="506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 b="1">
                  <a:solidFill>
                    <a:srgbClr val="000000"/>
                  </a:solidFill>
                  <a:latin typeface="Times New Roman" pitchFamily="18" charset="0"/>
                </a:rPr>
                <a:t>User32 / System</a:t>
              </a:r>
            </a:p>
          </p:txBody>
        </p:sp>
        <p:sp>
          <p:nvSpPr>
            <p:cNvPr id="18473" name="Rectangle 35"/>
            <p:cNvSpPr>
              <a:spLocks noChangeArrowheads="1"/>
            </p:cNvSpPr>
            <p:nvPr/>
          </p:nvSpPr>
          <p:spPr bwMode="auto">
            <a:xfrm>
              <a:off x="1832" y="1301"/>
              <a:ext cx="263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 b="1">
                  <a:solidFill>
                    <a:srgbClr val="000000"/>
                  </a:solidFill>
                  <a:latin typeface="Times New Roman" pitchFamily="18" charset="0"/>
                </a:rPr>
                <a:t>FIQ32</a:t>
              </a:r>
            </a:p>
          </p:txBody>
        </p:sp>
        <p:sp>
          <p:nvSpPr>
            <p:cNvPr id="18474" name="Rectangle 36"/>
            <p:cNvSpPr>
              <a:spLocks noChangeArrowheads="1"/>
            </p:cNvSpPr>
            <p:nvPr/>
          </p:nvSpPr>
          <p:spPr bwMode="auto">
            <a:xfrm>
              <a:off x="2273" y="1301"/>
              <a:ext cx="436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 b="1">
                  <a:solidFill>
                    <a:srgbClr val="000000"/>
                  </a:solidFill>
                  <a:latin typeface="Times New Roman" pitchFamily="18" charset="0"/>
                </a:rPr>
                <a:t>Supervisor32</a:t>
              </a:r>
            </a:p>
          </p:txBody>
        </p:sp>
        <p:sp>
          <p:nvSpPr>
            <p:cNvPr id="18475" name="Rectangle 37"/>
            <p:cNvSpPr>
              <a:spLocks noChangeArrowheads="1"/>
            </p:cNvSpPr>
            <p:nvPr/>
          </p:nvSpPr>
          <p:spPr bwMode="auto">
            <a:xfrm>
              <a:off x="2894" y="1301"/>
              <a:ext cx="325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 b="1">
                  <a:solidFill>
                    <a:srgbClr val="000000"/>
                  </a:solidFill>
                  <a:latin typeface="Times New Roman" pitchFamily="18" charset="0"/>
                </a:rPr>
                <a:t>Abort32 </a:t>
              </a:r>
            </a:p>
          </p:txBody>
        </p:sp>
        <p:sp>
          <p:nvSpPr>
            <p:cNvPr id="18476" name="Rectangle 38"/>
            <p:cNvSpPr>
              <a:spLocks noChangeArrowheads="1"/>
            </p:cNvSpPr>
            <p:nvPr/>
          </p:nvSpPr>
          <p:spPr bwMode="auto">
            <a:xfrm>
              <a:off x="3463" y="1301"/>
              <a:ext cx="270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 b="1">
                  <a:solidFill>
                    <a:srgbClr val="000000"/>
                  </a:solidFill>
                  <a:latin typeface="Times New Roman" pitchFamily="18" charset="0"/>
                </a:rPr>
                <a:t>IRQ32</a:t>
              </a:r>
            </a:p>
          </p:txBody>
        </p:sp>
        <p:sp>
          <p:nvSpPr>
            <p:cNvPr id="18477" name="Rectangle 39"/>
            <p:cNvSpPr>
              <a:spLocks noChangeArrowheads="1"/>
            </p:cNvSpPr>
            <p:nvPr/>
          </p:nvSpPr>
          <p:spPr bwMode="auto">
            <a:xfrm>
              <a:off x="3910" y="1301"/>
              <a:ext cx="423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 b="1">
                  <a:solidFill>
                    <a:srgbClr val="000000"/>
                  </a:solidFill>
                  <a:latin typeface="Times New Roman" pitchFamily="18" charset="0"/>
                </a:rPr>
                <a:t>Undefined32</a:t>
              </a:r>
            </a:p>
          </p:txBody>
        </p:sp>
        <p:grpSp>
          <p:nvGrpSpPr>
            <p:cNvPr id="18478" name="Group 40"/>
            <p:cNvGrpSpPr>
              <a:grpSpLocks/>
            </p:cNvGrpSpPr>
            <p:nvPr/>
          </p:nvGrpSpPr>
          <p:grpSpPr bwMode="auto">
            <a:xfrm>
              <a:off x="1264" y="3531"/>
              <a:ext cx="373" cy="114"/>
              <a:chOff x="1264" y="3531"/>
              <a:chExt cx="373" cy="114"/>
            </a:xfrm>
          </p:grpSpPr>
          <p:sp>
            <p:nvSpPr>
              <p:cNvPr id="18722" name="Rectangle 41"/>
              <p:cNvSpPr>
                <a:spLocks noChangeArrowheads="1"/>
              </p:cNvSpPr>
              <p:nvPr/>
            </p:nvSpPr>
            <p:spPr bwMode="auto">
              <a:xfrm>
                <a:off x="1264" y="3544"/>
                <a:ext cx="373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723" name="Rectangle 42"/>
              <p:cNvSpPr>
                <a:spLocks noChangeArrowheads="1"/>
              </p:cNvSpPr>
              <p:nvPr/>
            </p:nvSpPr>
            <p:spPr bwMode="auto">
              <a:xfrm>
                <a:off x="1336" y="3531"/>
                <a:ext cx="196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cpsr</a:t>
                </a:r>
              </a:p>
            </p:txBody>
          </p:sp>
        </p:grpSp>
        <p:sp>
          <p:nvSpPr>
            <p:cNvPr id="18479" name="Rectangle 43"/>
            <p:cNvSpPr>
              <a:spLocks noChangeArrowheads="1"/>
            </p:cNvSpPr>
            <p:nvPr/>
          </p:nvSpPr>
          <p:spPr bwMode="auto">
            <a:xfrm>
              <a:off x="1802" y="3653"/>
              <a:ext cx="373" cy="1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18480" name="Rectangle 44"/>
            <p:cNvSpPr>
              <a:spLocks noChangeArrowheads="1"/>
            </p:cNvSpPr>
            <p:nvPr/>
          </p:nvSpPr>
          <p:spPr bwMode="auto">
            <a:xfrm>
              <a:off x="1807" y="3640"/>
              <a:ext cx="309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Times New Roman" pitchFamily="18" charset="0"/>
                </a:rPr>
                <a:t>sprsr_fiq</a:t>
              </a:r>
            </a:p>
          </p:txBody>
        </p:sp>
        <p:sp>
          <p:nvSpPr>
            <p:cNvPr id="18481" name="Rectangle 45"/>
            <p:cNvSpPr>
              <a:spLocks noChangeArrowheads="1"/>
            </p:cNvSpPr>
            <p:nvPr/>
          </p:nvSpPr>
          <p:spPr bwMode="auto">
            <a:xfrm>
              <a:off x="1802" y="3653"/>
              <a:ext cx="373" cy="1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18482" name="Rectangle 46"/>
            <p:cNvSpPr>
              <a:spLocks noChangeArrowheads="1"/>
            </p:cNvSpPr>
            <p:nvPr/>
          </p:nvSpPr>
          <p:spPr bwMode="auto">
            <a:xfrm>
              <a:off x="1807" y="3640"/>
              <a:ext cx="309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Times New Roman" pitchFamily="18" charset="0"/>
                </a:rPr>
                <a:t>sprsr_fiq</a:t>
              </a:r>
            </a:p>
          </p:txBody>
        </p:sp>
        <p:sp>
          <p:nvSpPr>
            <p:cNvPr id="18483" name="Rectangle 47"/>
            <p:cNvSpPr>
              <a:spLocks noChangeArrowheads="1"/>
            </p:cNvSpPr>
            <p:nvPr/>
          </p:nvSpPr>
          <p:spPr bwMode="auto">
            <a:xfrm>
              <a:off x="1802" y="3653"/>
              <a:ext cx="373" cy="1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18484" name="Rectangle 48"/>
            <p:cNvSpPr>
              <a:spLocks noChangeArrowheads="1"/>
            </p:cNvSpPr>
            <p:nvPr/>
          </p:nvSpPr>
          <p:spPr bwMode="auto">
            <a:xfrm>
              <a:off x="1807" y="3640"/>
              <a:ext cx="309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Times New Roman" pitchFamily="18" charset="0"/>
                </a:rPr>
                <a:t>sprsr_fiq</a:t>
              </a:r>
            </a:p>
          </p:txBody>
        </p:sp>
        <p:sp>
          <p:nvSpPr>
            <p:cNvPr id="880689" name="Rectangle 49"/>
            <p:cNvSpPr>
              <a:spLocks noChangeArrowheads="1"/>
            </p:cNvSpPr>
            <p:nvPr/>
          </p:nvSpPr>
          <p:spPr bwMode="auto">
            <a:xfrm>
              <a:off x="2890" y="3653"/>
              <a:ext cx="373" cy="9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8486" name="Rectangle 50"/>
            <p:cNvSpPr>
              <a:spLocks noChangeArrowheads="1"/>
            </p:cNvSpPr>
            <p:nvPr/>
          </p:nvSpPr>
          <p:spPr bwMode="auto">
            <a:xfrm>
              <a:off x="2901" y="3640"/>
              <a:ext cx="296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Times New Roman" pitchFamily="18" charset="0"/>
                </a:rPr>
                <a:t>spsr_abt</a:t>
              </a:r>
            </a:p>
          </p:txBody>
        </p:sp>
        <p:sp>
          <p:nvSpPr>
            <p:cNvPr id="880691" name="Rectangle 51"/>
            <p:cNvSpPr>
              <a:spLocks noChangeArrowheads="1"/>
            </p:cNvSpPr>
            <p:nvPr/>
          </p:nvSpPr>
          <p:spPr bwMode="auto">
            <a:xfrm>
              <a:off x="2333" y="3653"/>
              <a:ext cx="373" cy="9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8488" name="Rectangle 52"/>
            <p:cNvSpPr>
              <a:spLocks noChangeArrowheads="1"/>
            </p:cNvSpPr>
            <p:nvPr/>
          </p:nvSpPr>
          <p:spPr bwMode="auto">
            <a:xfrm>
              <a:off x="2359" y="3640"/>
              <a:ext cx="303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Times New Roman" pitchFamily="18" charset="0"/>
                </a:rPr>
                <a:t>spsr_svc</a:t>
              </a:r>
            </a:p>
          </p:txBody>
        </p:sp>
        <p:sp>
          <p:nvSpPr>
            <p:cNvPr id="18489" name="Rectangle 53"/>
            <p:cNvSpPr>
              <a:spLocks noChangeArrowheads="1"/>
            </p:cNvSpPr>
            <p:nvPr/>
          </p:nvSpPr>
          <p:spPr bwMode="auto">
            <a:xfrm>
              <a:off x="1802" y="3653"/>
              <a:ext cx="373" cy="1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18490" name="Rectangle 54"/>
            <p:cNvSpPr>
              <a:spLocks noChangeArrowheads="1"/>
            </p:cNvSpPr>
            <p:nvPr/>
          </p:nvSpPr>
          <p:spPr bwMode="auto">
            <a:xfrm>
              <a:off x="1807" y="3640"/>
              <a:ext cx="309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Times New Roman" pitchFamily="18" charset="0"/>
                </a:rPr>
                <a:t>sprsr_fiq</a:t>
              </a:r>
            </a:p>
          </p:txBody>
        </p:sp>
        <p:sp>
          <p:nvSpPr>
            <p:cNvPr id="18491" name="Rectangle 55"/>
            <p:cNvSpPr>
              <a:spLocks noChangeArrowheads="1"/>
            </p:cNvSpPr>
            <p:nvPr/>
          </p:nvSpPr>
          <p:spPr bwMode="auto">
            <a:xfrm>
              <a:off x="1802" y="3653"/>
              <a:ext cx="373" cy="1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18492" name="Rectangle 56"/>
            <p:cNvSpPr>
              <a:spLocks noChangeArrowheads="1"/>
            </p:cNvSpPr>
            <p:nvPr/>
          </p:nvSpPr>
          <p:spPr bwMode="auto">
            <a:xfrm>
              <a:off x="1807" y="3640"/>
              <a:ext cx="309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Times New Roman" pitchFamily="18" charset="0"/>
                </a:rPr>
                <a:t>sprsr_fiq</a:t>
              </a:r>
            </a:p>
          </p:txBody>
        </p:sp>
        <p:sp>
          <p:nvSpPr>
            <p:cNvPr id="880697" name="Rectangle 57"/>
            <p:cNvSpPr>
              <a:spLocks noChangeArrowheads="1"/>
            </p:cNvSpPr>
            <p:nvPr/>
          </p:nvSpPr>
          <p:spPr bwMode="auto">
            <a:xfrm>
              <a:off x="1797" y="3653"/>
              <a:ext cx="374" cy="9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8494" name="Rectangle 58"/>
            <p:cNvSpPr>
              <a:spLocks noChangeArrowheads="1"/>
            </p:cNvSpPr>
            <p:nvPr/>
          </p:nvSpPr>
          <p:spPr bwMode="auto">
            <a:xfrm>
              <a:off x="1822" y="3640"/>
              <a:ext cx="289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Times New Roman" pitchFamily="18" charset="0"/>
                </a:rPr>
                <a:t>spsr_fiq</a:t>
              </a:r>
            </a:p>
          </p:txBody>
        </p:sp>
        <p:grpSp>
          <p:nvGrpSpPr>
            <p:cNvPr id="18495" name="Group 59"/>
            <p:cNvGrpSpPr>
              <a:grpSpLocks/>
            </p:cNvGrpSpPr>
            <p:nvPr/>
          </p:nvGrpSpPr>
          <p:grpSpPr bwMode="auto">
            <a:xfrm>
              <a:off x="3434" y="3640"/>
              <a:ext cx="373" cy="113"/>
              <a:chOff x="3434" y="3640"/>
              <a:chExt cx="373" cy="113"/>
            </a:xfrm>
          </p:grpSpPr>
          <p:sp>
            <p:nvSpPr>
              <p:cNvPr id="18710" name="Rectangle 60"/>
              <p:cNvSpPr>
                <a:spLocks noChangeArrowheads="1"/>
              </p:cNvSpPr>
              <p:nvPr/>
            </p:nvSpPr>
            <p:spPr bwMode="auto">
              <a:xfrm>
                <a:off x="3434" y="3653"/>
                <a:ext cx="373" cy="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711" name="Rectangle 61"/>
              <p:cNvSpPr>
                <a:spLocks noChangeArrowheads="1"/>
              </p:cNvSpPr>
              <p:nvPr/>
            </p:nvSpPr>
            <p:spPr bwMode="auto">
              <a:xfrm>
                <a:off x="3438" y="3640"/>
                <a:ext cx="310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sprsr_fiq</a:t>
                </a:r>
              </a:p>
            </p:txBody>
          </p:sp>
          <p:sp>
            <p:nvSpPr>
              <p:cNvPr id="18712" name="Rectangle 62"/>
              <p:cNvSpPr>
                <a:spLocks noChangeArrowheads="1"/>
              </p:cNvSpPr>
              <p:nvPr/>
            </p:nvSpPr>
            <p:spPr bwMode="auto">
              <a:xfrm>
                <a:off x="3434" y="3653"/>
                <a:ext cx="373" cy="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713" name="Rectangle 63"/>
              <p:cNvSpPr>
                <a:spLocks noChangeArrowheads="1"/>
              </p:cNvSpPr>
              <p:nvPr/>
            </p:nvSpPr>
            <p:spPr bwMode="auto">
              <a:xfrm>
                <a:off x="3438" y="3640"/>
                <a:ext cx="310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sprsr_fiq</a:t>
                </a:r>
              </a:p>
            </p:txBody>
          </p:sp>
          <p:sp>
            <p:nvSpPr>
              <p:cNvPr id="18714" name="Rectangle 64"/>
              <p:cNvSpPr>
                <a:spLocks noChangeArrowheads="1"/>
              </p:cNvSpPr>
              <p:nvPr/>
            </p:nvSpPr>
            <p:spPr bwMode="auto">
              <a:xfrm>
                <a:off x="3434" y="3653"/>
                <a:ext cx="373" cy="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715" name="Rectangle 65"/>
              <p:cNvSpPr>
                <a:spLocks noChangeArrowheads="1"/>
              </p:cNvSpPr>
              <p:nvPr/>
            </p:nvSpPr>
            <p:spPr bwMode="auto">
              <a:xfrm>
                <a:off x="3438" y="3640"/>
                <a:ext cx="310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sprsr_fiq</a:t>
                </a:r>
              </a:p>
            </p:txBody>
          </p:sp>
          <p:sp>
            <p:nvSpPr>
              <p:cNvPr id="18716" name="Rectangle 66"/>
              <p:cNvSpPr>
                <a:spLocks noChangeArrowheads="1"/>
              </p:cNvSpPr>
              <p:nvPr/>
            </p:nvSpPr>
            <p:spPr bwMode="auto">
              <a:xfrm>
                <a:off x="3434" y="3653"/>
                <a:ext cx="373" cy="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717" name="Rectangle 67"/>
              <p:cNvSpPr>
                <a:spLocks noChangeArrowheads="1"/>
              </p:cNvSpPr>
              <p:nvPr/>
            </p:nvSpPr>
            <p:spPr bwMode="auto">
              <a:xfrm>
                <a:off x="3438" y="3640"/>
                <a:ext cx="310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sprsr_fiq</a:t>
                </a:r>
              </a:p>
            </p:txBody>
          </p:sp>
          <p:sp>
            <p:nvSpPr>
              <p:cNvPr id="18718" name="Rectangle 68"/>
              <p:cNvSpPr>
                <a:spLocks noChangeArrowheads="1"/>
              </p:cNvSpPr>
              <p:nvPr/>
            </p:nvSpPr>
            <p:spPr bwMode="auto">
              <a:xfrm>
                <a:off x="3434" y="3653"/>
                <a:ext cx="373" cy="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719" name="Rectangle 69"/>
              <p:cNvSpPr>
                <a:spLocks noChangeArrowheads="1"/>
              </p:cNvSpPr>
              <p:nvPr/>
            </p:nvSpPr>
            <p:spPr bwMode="auto">
              <a:xfrm>
                <a:off x="3438" y="3640"/>
                <a:ext cx="310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sprsr_fiq</a:t>
                </a:r>
              </a:p>
            </p:txBody>
          </p:sp>
          <p:sp>
            <p:nvSpPr>
              <p:cNvPr id="880710" name="Rectangle 70"/>
              <p:cNvSpPr>
                <a:spLocks noChangeArrowheads="1"/>
              </p:cNvSpPr>
              <p:nvPr/>
            </p:nvSpPr>
            <p:spPr bwMode="auto">
              <a:xfrm>
                <a:off x="3434" y="3653"/>
                <a:ext cx="373" cy="99"/>
              </a:xfrm>
              <a:prstGeom prst="rect">
                <a:avLst/>
              </a:prstGeom>
              <a:gradFill rotWithShape="0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8721" name="Rectangle 71"/>
              <p:cNvSpPr>
                <a:spLocks noChangeArrowheads="1"/>
              </p:cNvSpPr>
              <p:nvPr/>
            </p:nvSpPr>
            <p:spPr bwMode="auto">
              <a:xfrm>
                <a:off x="3456" y="3640"/>
                <a:ext cx="289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spsr_irq</a:t>
                </a:r>
              </a:p>
            </p:txBody>
          </p:sp>
        </p:grpSp>
        <p:grpSp>
          <p:nvGrpSpPr>
            <p:cNvPr id="18496" name="Group 72"/>
            <p:cNvGrpSpPr>
              <a:grpSpLocks/>
            </p:cNvGrpSpPr>
            <p:nvPr/>
          </p:nvGrpSpPr>
          <p:grpSpPr bwMode="auto">
            <a:xfrm>
              <a:off x="1258" y="1464"/>
              <a:ext cx="373" cy="1418"/>
              <a:chOff x="1258" y="1464"/>
              <a:chExt cx="373" cy="1418"/>
            </a:xfrm>
          </p:grpSpPr>
          <p:sp>
            <p:nvSpPr>
              <p:cNvPr id="18683" name="Rectangle 73"/>
              <p:cNvSpPr>
                <a:spLocks noChangeArrowheads="1"/>
              </p:cNvSpPr>
              <p:nvPr/>
            </p:nvSpPr>
            <p:spPr bwMode="auto">
              <a:xfrm>
                <a:off x="1258" y="2782"/>
                <a:ext cx="373" cy="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684" name="Rectangle 74"/>
              <p:cNvSpPr>
                <a:spLocks noChangeArrowheads="1"/>
              </p:cNvSpPr>
              <p:nvPr/>
            </p:nvSpPr>
            <p:spPr bwMode="auto">
              <a:xfrm>
                <a:off x="1258" y="2673"/>
                <a:ext cx="373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685" name="Rectangle 75"/>
              <p:cNvSpPr>
                <a:spLocks noChangeArrowheads="1"/>
              </p:cNvSpPr>
              <p:nvPr/>
            </p:nvSpPr>
            <p:spPr bwMode="auto">
              <a:xfrm>
                <a:off x="1342" y="2769"/>
                <a:ext cx="177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r12</a:t>
                </a:r>
              </a:p>
            </p:txBody>
          </p:sp>
          <p:sp>
            <p:nvSpPr>
              <p:cNvPr id="18686" name="Rectangle 76"/>
              <p:cNvSpPr>
                <a:spLocks noChangeArrowheads="1"/>
              </p:cNvSpPr>
              <p:nvPr/>
            </p:nvSpPr>
            <p:spPr bwMode="auto">
              <a:xfrm>
                <a:off x="1258" y="2564"/>
                <a:ext cx="373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687" name="Rectangle 77"/>
              <p:cNvSpPr>
                <a:spLocks noChangeArrowheads="1"/>
              </p:cNvSpPr>
              <p:nvPr/>
            </p:nvSpPr>
            <p:spPr bwMode="auto">
              <a:xfrm>
                <a:off x="1342" y="2551"/>
                <a:ext cx="177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r10</a:t>
                </a:r>
              </a:p>
            </p:txBody>
          </p:sp>
          <p:sp>
            <p:nvSpPr>
              <p:cNvPr id="18688" name="Rectangle 78"/>
              <p:cNvSpPr>
                <a:spLocks noChangeArrowheads="1"/>
              </p:cNvSpPr>
              <p:nvPr/>
            </p:nvSpPr>
            <p:spPr bwMode="auto">
              <a:xfrm>
                <a:off x="1258" y="2455"/>
                <a:ext cx="373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689" name="Rectangle 79"/>
              <p:cNvSpPr>
                <a:spLocks noChangeArrowheads="1"/>
              </p:cNvSpPr>
              <p:nvPr/>
            </p:nvSpPr>
            <p:spPr bwMode="auto">
              <a:xfrm>
                <a:off x="1342" y="2660"/>
                <a:ext cx="177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r11</a:t>
                </a:r>
              </a:p>
            </p:txBody>
          </p:sp>
          <p:sp>
            <p:nvSpPr>
              <p:cNvPr id="18690" name="Rectangle 80"/>
              <p:cNvSpPr>
                <a:spLocks noChangeArrowheads="1"/>
              </p:cNvSpPr>
              <p:nvPr/>
            </p:nvSpPr>
            <p:spPr bwMode="auto">
              <a:xfrm>
                <a:off x="1258" y="2346"/>
                <a:ext cx="373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691" name="Rectangle 81"/>
              <p:cNvSpPr>
                <a:spLocks noChangeArrowheads="1"/>
              </p:cNvSpPr>
              <p:nvPr/>
            </p:nvSpPr>
            <p:spPr bwMode="auto">
              <a:xfrm>
                <a:off x="1360" y="2443"/>
                <a:ext cx="147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r9</a:t>
                </a:r>
              </a:p>
            </p:txBody>
          </p:sp>
          <p:sp>
            <p:nvSpPr>
              <p:cNvPr id="18692" name="Rectangle 82"/>
              <p:cNvSpPr>
                <a:spLocks noChangeArrowheads="1"/>
              </p:cNvSpPr>
              <p:nvPr/>
            </p:nvSpPr>
            <p:spPr bwMode="auto">
              <a:xfrm>
                <a:off x="1360" y="2335"/>
                <a:ext cx="147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r8</a:t>
                </a:r>
              </a:p>
            </p:txBody>
          </p:sp>
          <p:grpSp>
            <p:nvGrpSpPr>
              <p:cNvPr id="18693" name="Group 83"/>
              <p:cNvGrpSpPr>
                <a:grpSpLocks/>
              </p:cNvGrpSpPr>
              <p:nvPr/>
            </p:nvGrpSpPr>
            <p:grpSpPr bwMode="auto">
              <a:xfrm>
                <a:off x="1258" y="1464"/>
                <a:ext cx="373" cy="874"/>
                <a:chOff x="1258" y="1464"/>
                <a:chExt cx="373" cy="874"/>
              </a:xfrm>
            </p:grpSpPr>
            <p:sp>
              <p:nvSpPr>
                <p:cNvPr id="18694" name="Rectangle 84"/>
                <p:cNvSpPr>
                  <a:spLocks noChangeArrowheads="1"/>
                </p:cNvSpPr>
                <p:nvPr/>
              </p:nvSpPr>
              <p:spPr bwMode="auto">
                <a:xfrm>
                  <a:off x="1258" y="2237"/>
                  <a:ext cx="373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695" name="Rectangle 85"/>
                <p:cNvSpPr>
                  <a:spLocks noChangeArrowheads="1"/>
                </p:cNvSpPr>
                <p:nvPr/>
              </p:nvSpPr>
              <p:spPr bwMode="auto">
                <a:xfrm>
                  <a:off x="1258" y="1911"/>
                  <a:ext cx="373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696" name="Rectangle 86"/>
                <p:cNvSpPr>
                  <a:spLocks noChangeArrowheads="1"/>
                </p:cNvSpPr>
                <p:nvPr/>
              </p:nvSpPr>
              <p:spPr bwMode="auto">
                <a:xfrm>
                  <a:off x="1360" y="2225"/>
                  <a:ext cx="147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r7</a:t>
                  </a:r>
                </a:p>
              </p:txBody>
            </p:sp>
            <p:sp>
              <p:nvSpPr>
                <p:cNvPr id="18697" name="Rectangle 87"/>
                <p:cNvSpPr>
                  <a:spLocks noChangeArrowheads="1"/>
                </p:cNvSpPr>
                <p:nvPr/>
              </p:nvSpPr>
              <p:spPr bwMode="auto">
                <a:xfrm>
                  <a:off x="1360" y="1905"/>
                  <a:ext cx="147" cy="11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r4</a:t>
                  </a:r>
                </a:p>
              </p:txBody>
            </p:sp>
            <p:sp>
              <p:nvSpPr>
                <p:cNvPr id="18698" name="Rectangle 88"/>
                <p:cNvSpPr>
                  <a:spLocks noChangeArrowheads="1"/>
                </p:cNvSpPr>
                <p:nvPr/>
              </p:nvSpPr>
              <p:spPr bwMode="auto">
                <a:xfrm>
                  <a:off x="1258" y="2019"/>
                  <a:ext cx="373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699" name="Rectangle 89"/>
                <p:cNvSpPr>
                  <a:spLocks noChangeArrowheads="1"/>
                </p:cNvSpPr>
                <p:nvPr/>
              </p:nvSpPr>
              <p:spPr bwMode="auto">
                <a:xfrm>
                  <a:off x="1360" y="2008"/>
                  <a:ext cx="147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r5</a:t>
                  </a:r>
                </a:p>
              </p:txBody>
            </p:sp>
            <p:sp>
              <p:nvSpPr>
                <p:cNvPr id="18700" name="Rectangle 90"/>
                <p:cNvSpPr>
                  <a:spLocks noChangeArrowheads="1"/>
                </p:cNvSpPr>
                <p:nvPr/>
              </p:nvSpPr>
              <p:spPr bwMode="auto">
                <a:xfrm>
                  <a:off x="1258" y="2128"/>
                  <a:ext cx="373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701" name="Rectangle 91"/>
                <p:cNvSpPr>
                  <a:spLocks noChangeArrowheads="1"/>
                </p:cNvSpPr>
                <p:nvPr/>
              </p:nvSpPr>
              <p:spPr bwMode="auto">
                <a:xfrm>
                  <a:off x="1258" y="1693"/>
                  <a:ext cx="373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702" name="Rectangle 92"/>
                <p:cNvSpPr>
                  <a:spLocks noChangeArrowheads="1"/>
                </p:cNvSpPr>
                <p:nvPr/>
              </p:nvSpPr>
              <p:spPr bwMode="auto">
                <a:xfrm>
                  <a:off x="1360" y="1681"/>
                  <a:ext cx="147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r2</a:t>
                  </a:r>
                </a:p>
              </p:txBody>
            </p:sp>
            <p:sp>
              <p:nvSpPr>
                <p:cNvPr id="18703" name="Rectangle 93"/>
                <p:cNvSpPr>
                  <a:spLocks noChangeArrowheads="1"/>
                </p:cNvSpPr>
                <p:nvPr/>
              </p:nvSpPr>
              <p:spPr bwMode="auto">
                <a:xfrm>
                  <a:off x="1258" y="1802"/>
                  <a:ext cx="373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704" name="Rectangle 94"/>
                <p:cNvSpPr>
                  <a:spLocks noChangeArrowheads="1"/>
                </p:cNvSpPr>
                <p:nvPr/>
              </p:nvSpPr>
              <p:spPr bwMode="auto">
                <a:xfrm>
                  <a:off x="1258" y="1584"/>
                  <a:ext cx="373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705" name="Rectangle 95"/>
                <p:cNvSpPr>
                  <a:spLocks noChangeArrowheads="1"/>
                </p:cNvSpPr>
                <p:nvPr/>
              </p:nvSpPr>
              <p:spPr bwMode="auto">
                <a:xfrm>
                  <a:off x="1360" y="1579"/>
                  <a:ext cx="147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r1</a:t>
                  </a:r>
                </a:p>
              </p:txBody>
            </p:sp>
            <p:sp>
              <p:nvSpPr>
                <p:cNvPr id="18706" name="Rectangle 96"/>
                <p:cNvSpPr>
                  <a:spLocks noChangeArrowheads="1"/>
                </p:cNvSpPr>
                <p:nvPr/>
              </p:nvSpPr>
              <p:spPr bwMode="auto">
                <a:xfrm>
                  <a:off x="1258" y="1475"/>
                  <a:ext cx="373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707" name="Rectangle 97"/>
                <p:cNvSpPr>
                  <a:spLocks noChangeArrowheads="1"/>
                </p:cNvSpPr>
                <p:nvPr/>
              </p:nvSpPr>
              <p:spPr bwMode="auto">
                <a:xfrm>
                  <a:off x="1360" y="1464"/>
                  <a:ext cx="147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r0</a:t>
                  </a:r>
                </a:p>
              </p:txBody>
            </p:sp>
            <p:sp>
              <p:nvSpPr>
                <p:cNvPr id="18708" name="Rectangle 98"/>
                <p:cNvSpPr>
                  <a:spLocks noChangeArrowheads="1"/>
                </p:cNvSpPr>
                <p:nvPr/>
              </p:nvSpPr>
              <p:spPr bwMode="auto">
                <a:xfrm>
                  <a:off x="1360" y="1797"/>
                  <a:ext cx="147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r3</a:t>
                  </a:r>
                </a:p>
              </p:txBody>
            </p:sp>
            <p:sp>
              <p:nvSpPr>
                <p:cNvPr id="18709" name="Rectangle 99"/>
                <p:cNvSpPr>
                  <a:spLocks noChangeArrowheads="1"/>
                </p:cNvSpPr>
                <p:nvPr/>
              </p:nvSpPr>
              <p:spPr bwMode="auto">
                <a:xfrm>
                  <a:off x="1360" y="2116"/>
                  <a:ext cx="147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r6</a:t>
                  </a:r>
                </a:p>
              </p:txBody>
            </p:sp>
          </p:grpSp>
        </p:grpSp>
        <p:grpSp>
          <p:nvGrpSpPr>
            <p:cNvPr id="18497" name="Group 100"/>
            <p:cNvGrpSpPr>
              <a:grpSpLocks/>
            </p:cNvGrpSpPr>
            <p:nvPr/>
          </p:nvGrpSpPr>
          <p:grpSpPr bwMode="auto">
            <a:xfrm>
              <a:off x="1801" y="1464"/>
              <a:ext cx="374" cy="874"/>
              <a:chOff x="1801" y="1464"/>
              <a:chExt cx="374" cy="874"/>
            </a:xfrm>
          </p:grpSpPr>
          <p:sp>
            <p:nvSpPr>
              <p:cNvPr id="18667" name="Rectangle 101"/>
              <p:cNvSpPr>
                <a:spLocks noChangeArrowheads="1"/>
              </p:cNvSpPr>
              <p:nvPr/>
            </p:nvSpPr>
            <p:spPr bwMode="auto">
              <a:xfrm>
                <a:off x="1801" y="2237"/>
                <a:ext cx="374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668" name="Rectangle 102"/>
              <p:cNvSpPr>
                <a:spLocks noChangeArrowheads="1"/>
              </p:cNvSpPr>
              <p:nvPr/>
            </p:nvSpPr>
            <p:spPr bwMode="auto">
              <a:xfrm>
                <a:off x="1801" y="1911"/>
                <a:ext cx="374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669" name="Rectangle 103"/>
              <p:cNvSpPr>
                <a:spLocks noChangeArrowheads="1"/>
              </p:cNvSpPr>
              <p:nvPr/>
            </p:nvSpPr>
            <p:spPr bwMode="auto">
              <a:xfrm>
                <a:off x="1904" y="2225"/>
                <a:ext cx="146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r7</a:t>
                </a:r>
              </a:p>
            </p:txBody>
          </p:sp>
          <p:sp>
            <p:nvSpPr>
              <p:cNvPr id="18670" name="Rectangle 104"/>
              <p:cNvSpPr>
                <a:spLocks noChangeArrowheads="1"/>
              </p:cNvSpPr>
              <p:nvPr/>
            </p:nvSpPr>
            <p:spPr bwMode="auto">
              <a:xfrm>
                <a:off x="1904" y="1905"/>
                <a:ext cx="146" cy="1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r4</a:t>
                </a:r>
              </a:p>
            </p:txBody>
          </p:sp>
          <p:sp>
            <p:nvSpPr>
              <p:cNvPr id="18671" name="Rectangle 105"/>
              <p:cNvSpPr>
                <a:spLocks noChangeArrowheads="1"/>
              </p:cNvSpPr>
              <p:nvPr/>
            </p:nvSpPr>
            <p:spPr bwMode="auto">
              <a:xfrm>
                <a:off x="1801" y="2019"/>
                <a:ext cx="374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672" name="Rectangle 106"/>
              <p:cNvSpPr>
                <a:spLocks noChangeArrowheads="1"/>
              </p:cNvSpPr>
              <p:nvPr/>
            </p:nvSpPr>
            <p:spPr bwMode="auto">
              <a:xfrm>
                <a:off x="1904" y="2008"/>
                <a:ext cx="146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r5</a:t>
                </a:r>
              </a:p>
            </p:txBody>
          </p:sp>
          <p:sp>
            <p:nvSpPr>
              <p:cNvPr id="18673" name="Rectangle 107"/>
              <p:cNvSpPr>
                <a:spLocks noChangeArrowheads="1"/>
              </p:cNvSpPr>
              <p:nvPr/>
            </p:nvSpPr>
            <p:spPr bwMode="auto">
              <a:xfrm>
                <a:off x="1801" y="2128"/>
                <a:ext cx="374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674" name="Rectangle 108"/>
              <p:cNvSpPr>
                <a:spLocks noChangeArrowheads="1"/>
              </p:cNvSpPr>
              <p:nvPr/>
            </p:nvSpPr>
            <p:spPr bwMode="auto">
              <a:xfrm>
                <a:off x="1801" y="1693"/>
                <a:ext cx="374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675" name="Rectangle 109"/>
              <p:cNvSpPr>
                <a:spLocks noChangeArrowheads="1"/>
              </p:cNvSpPr>
              <p:nvPr/>
            </p:nvSpPr>
            <p:spPr bwMode="auto">
              <a:xfrm>
                <a:off x="1904" y="1681"/>
                <a:ext cx="146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r2</a:t>
                </a:r>
              </a:p>
            </p:txBody>
          </p:sp>
          <p:sp>
            <p:nvSpPr>
              <p:cNvPr id="18676" name="Rectangle 110"/>
              <p:cNvSpPr>
                <a:spLocks noChangeArrowheads="1"/>
              </p:cNvSpPr>
              <p:nvPr/>
            </p:nvSpPr>
            <p:spPr bwMode="auto">
              <a:xfrm>
                <a:off x="1801" y="1802"/>
                <a:ext cx="374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677" name="Rectangle 111"/>
              <p:cNvSpPr>
                <a:spLocks noChangeArrowheads="1"/>
              </p:cNvSpPr>
              <p:nvPr/>
            </p:nvSpPr>
            <p:spPr bwMode="auto">
              <a:xfrm>
                <a:off x="1801" y="1584"/>
                <a:ext cx="374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678" name="Rectangle 112"/>
              <p:cNvSpPr>
                <a:spLocks noChangeArrowheads="1"/>
              </p:cNvSpPr>
              <p:nvPr/>
            </p:nvSpPr>
            <p:spPr bwMode="auto">
              <a:xfrm>
                <a:off x="1904" y="1579"/>
                <a:ext cx="146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r1</a:t>
                </a:r>
              </a:p>
            </p:txBody>
          </p:sp>
          <p:sp>
            <p:nvSpPr>
              <p:cNvPr id="18679" name="Rectangle 113"/>
              <p:cNvSpPr>
                <a:spLocks noChangeArrowheads="1"/>
              </p:cNvSpPr>
              <p:nvPr/>
            </p:nvSpPr>
            <p:spPr bwMode="auto">
              <a:xfrm>
                <a:off x="1801" y="1475"/>
                <a:ext cx="374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680" name="Rectangle 114"/>
              <p:cNvSpPr>
                <a:spLocks noChangeArrowheads="1"/>
              </p:cNvSpPr>
              <p:nvPr/>
            </p:nvSpPr>
            <p:spPr bwMode="auto">
              <a:xfrm>
                <a:off x="1904" y="1464"/>
                <a:ext cx="146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r0</a:t>
                </a:r>
              </a:p>
            </p:txBody>
          </p:sp>
          <p:sp>
            <p:nvSpPr>
              <p:cNvPr id="18681" name="Rectangle 115"/>
              <p:cNvSpPr>
                <a:spLocks noChangeArrowheads="1"/>
              </p:cNvSpPr>
              <p:nvPr/>
            </p:nvSpPr>
            <p:spPr bwMode="auto">
              <a:xfrm>
                <a:off x="1904" y="1797"/>
                <a:ext cx="146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r3</a:t>
                </a:r>
              </a:p>
            </p:txBody>
          </p:sp>
          <p:sp>
            <p:nvSpPr>
              <p:cNvPr id="18682" name="Rectangle 116"/>
              <p:cNvSpPr>
                <a:spLocks noChangeArrowheads="1"/>
              </p:cNvSpPr>
              <p:nvPr/>
            </p:nvSpPr>
            <p:spPr bwMode="auto">
              <a:xfrm>
                <a:off x="1904" y="2116"/>
                <a:ext cx="146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r6</a:t>
                </a:r>
              </a:p>
            </p:txBody>
          </p:sp>
        </p:grpSp>
        <p:grpSp>
          <p:nvGrpSpPr>
            <p:cNvPr id="18498" name="Group 117"/>
            <p:cNvGrpSpPr>
              <a:grpSpLocks/>
            </p:cNvGrpSpPr>
            <p:nvPr/>
          </p:nvGrpSpPr>
          <p:grpSpPr bwMode="auto">
            <a:xfrm>
              <a:off x="2345" y="1464"/>
              <a:ext cx="374" cy="1418"/>
              <a:chOff x="2345" y="1464"/>
              <a:chExt cx="374" cy="1418"/>
            </a:xfrm>
          </p:grpSpPr>
          <p:sp>
            <p:nvSpPr>
              <p:cNvPr id="18640" name="Rectangle 118"/>
              <p:cNvSpPr>
                <a:spLocks noChangeArrowheads="1"/>
              </p:cNvSpPr>
              <p:nvPr/>
            </p:nvSpPr>
            <p:spPr bwMode="auto">
              <a:xfrm>
                <a:off x="2345" y="2782"/>
                <a:ext cx="374" cy="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641" name="Rectangle 119"/>
              <p:cNvSpPr>
                <a:spLocks noChangeArrowheads="1"/>
              </p:cNvSpPr>
              <p:nvPr/>
            </p:nvSpPr>
            <p:spPr bwMode="auto">
              <a:xfrm>
                <a:off x="2345" y="2673"/>
                <a:ext cx="374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642" name="Rectangle 120"/>
              <p:cNvSpPr>
                <a:spLocks noChangeArrowheads="1"/>
              </p:cNvSpPr>
              <p:nvPr/>
            </p:nvSpPr>
            <p:spPr bwMode="auto">
              <a:xfrm>
                <a:off x="2429" y="2769"/>
                <a:ext cx="177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r12</a:t>
                </a:r>
              </a:p>
            </p:txBody>
          </p:sp>
          <p:sp>
            <p:nvSpPr>
              <p:cNvPr id="18643" name="Rectangle 121"/>
              <p:cNvSpPr>
                <a:spLocks noChangeArrowheads="1"/>
              </p:cNvSpPr>
              <p:nvPr/>
            </p:nvSpPr>
            <p:spPr bwMode="auto">
              <a:xfrm>
                <a:off x="2345" y="2564"/>
                <a:ext cx="374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644" name="Rectangle 122"/>
              <p:cNvSpPr>
                <a:spLocks noChangeArrowheads="1"/>
              </p:cNvSpPr>
              <p:nvPr/>
            </p:nvSpPr>
            <p:spPr bwMode="auto">
              <a:xfrm>
                <a:off x="2429" y="2551"/>
                <a:ext cx="177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r10</a:t>
                </a:r>
              </a:p>
            </p:txBody>
          </p:sp>
          <p:sp>
            <p:nvSpPr>
              <p:cNvPr id="18645" name="Rectangle 123"/>
              <p:cNvSpPr>
                <a:spLocks noChangeArrowheads="1"/>
              </p:cNvSpPr>
              <p:nvPr/>
            </p:nvSpPr>
            <p:spPr bwMode="auto">
              <a:xfrm>
                <a:off x="2345" y="2455"/>
                <a:ext cx="374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646" name="Rectangle 124"/>
              <p:cNvSpPr>
                <a:spLocks noChangeArrowheads="1"/>
              </p:cNvSpPr>
              <p:nvPr/>
            </p:nvSpPr>
            <p:spPr bwMode="auto">
              <a:xfrm>
                <a:off x="2429" y="2660"/>
                <a:ext cx="177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r11</a:t>
                </a:r>
              </a:p>
            </p:txBody>
          </p:sp>
          <p:sp>
            <p:nvSpPr>
              <p:cNvPr id="18647" name="Rectangle 125"/>
              <p:cNvSpPr>
                <a:spLocks noChangeArrowheads="1"/>
              </p:cNvSpPr>
              <p:nvPr/>
            </p:nvSpPr>
            <p:spPr bwMode="auto">
              <a:xfrm>
                <a:off x="2345" y="2346"/>
                <a:ext cx="374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648" name="Rectangle 126"/>
              <p:cNvSpPr>
                <a:spLocks noChangeArrowheads="1"/>
              </p:cNvSpPr>
              <p:nvPr/>
            </p:nvSpPr>
            <p:spPr bwMode="auto">
              <a:xfrm>
                <a:off x="2447" y="2443"/>
                <a:ext cx="146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r9</a:t>
                </a:r>
              </a:p>
            </p:txBody>
          </p:sp>
          <p:sp>
            <p:nvSpPr>
              <p:cNvPr id="18649" name="Rectangle 127"/>
              <p:cNvSpPr>
                <a:spLocks noChangeArrowheads="1"/>
              </p:cNvSpPr>
              <p:nvPr/>
            </p:nvSpPr>
            <p:spPr bwMode="auto">
              <a:xfrm>
                <a:off x="2447" y="2335"/>
                <a:ext cx="146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r8</a:t>
                </a:r>
              </a:p>
            </p:txBody>
          </p:sp>
          <p:grpSp>
            <p:nvGrpSpPr>
              <p:cNvPr id="18650" name="Group 128"/>
              <p:cNvGrpSpPr>
                <a:grpSpLocks/>
              </p:cNvGrpSpPr>
              <p:nvPr/>
            </p:nvGrpSpPr>
            <p:grpSpPr bwMode="auto">
              <a:xfrm>
                <a:off x="2345" y="1464"/>
                <a:ext cx="374" cy="874"/>
                <a:chOff x="2345" y="1464"/>
                <a:chExt cx="374" cy="874"/>
              </a:xfrm>
            </p:grpSpPr>
            <p:sp>
              <p:nvSpPr>
                <p:cNvPr id="18651" name="Rectangle 129"/>
                <p:cNvSpPr>
                  <a:spLocks noChangeArrowheads="1"/>
                </p:cNvSpPr>
                <p:nvPr/>
              </p:nvSpPr>
              <p:spPr bwMode="auto">
                <a:xfrm>
                  <a:off x="2345" y="2237"/>
                  <a:ext cx="374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652" name="Rectangle 130"/>
                <p:cNvSpPr>
                  <a:spLocks noChangeArrowheads="1"/>
                </p:cNvSpPr>
                <p:nvPr/>
              </p:nvSpPr>
              <p:spPr bwMode="auto">
                <a:xfrm>
                  <a:off x="2345" y="1911"/>
                  <a:ext cx="374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653" name="Rectangle 131"/>
                <p:cNvSpPr>
                  <a:spLocks noChangeArrowheads="1"/>
                </p:cNvSpPr>
                <p:nvPr/>
              </p:nvSpPr>
              <p:spPr bwMode="auto">
                <a:xfrm>
                  <a:off x="2447" y="2225"/>
                  <a:ext cx="146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r7</a:t>
                  </a:r>
                </a:p>
              </p:txBody>
            </p:sp>
            <p:sp>
              <p:nvSpPr>
                <p:cNvPr id="18654" name="Rectangle 132"/>
                <p:cNvSpPr>
                  <a:spLocks noChangeArrowheads="1"/>
                </p:cNvSpPr>
                <p:nvPr/>
              </p:nvSpPr>
              <p:spPr bwMode="auto">
                <a:xfrm>
                  <a:off x="2447" y="1905"/>
                  <a:ext cx="146" cy="11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r4</a:t>
                  </a:r>
                </a:p>
              </p:txBody>
            </p:sp>
            <p:sp>
              <p:nvSpPr>
                <p:cNvPr id="18655" name="Rectangle 133"/>
                <p:cNvSpPr>
                  <a:spLocks noChangeArrowheads="1"/>
                </p:cNvSpPr>
                <p:nvPr/>
              </p:nvSpPr>
              <p:spPr bwMode="auto">
                <a:xfrm>
                  <a:off x="2345" y="2019"/>
                  <a:ext cx="374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656" name="Rectangle 134"/>
                <p:cNvSpPr>
                  <a:spLocks noChangeArrowheads="1"/>
                </p:cNvSpPr>
                <p:nvPr/>
              </p:nvSpPr>
              <p:spPr bwMode="auto">
                <a:xfrm>
                  <a:off x="2447" y="2008"/>
                  <a:ext cx="146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r5</a:t>
                  </a:r>
                </a:p>
              </p:txBody>
            </p:sp>
            <p:sp>
              <p:nvSpPr>
                <p:cNvPr id="18657" name="Rectangle 135"/>
                <p:cNvSpPr>
                  <a:spLocks noChangeArrowheads="1"/>
                </p:cNvSpPr>
                <p:nvPr/>
              </p:nvSpPr>
              <p:spPr bwMode="auto">
                <a:xfrm>
                  <a:off x="2345" y="2128"/>
                  <a:ext cx="374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658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5" y="1693"/>
                  <a:ext cx="374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659" name="Rectangle 137"/>
                <p:cNvSpPr>
                  <a:spLocks noChangeArrowheads="1"/>
                </p:cNvSpPr>
                <p:nvPr/>
              </p:nvSpPr>
              <p:spPr bwMode="auto">
                <a:xfrm>
                  <a:off x="2447" y="1681"/>
                  <a:ext cx="146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r2</a:t>
                  </a:r>
                </a:p>
              </p:txBody>
            </p:sp>
            <p:sp>
              <p:nvSpPr>
                <p:cNvPr id="18660" name="Rectangle 138"/>
                <p:cNvSpPr>
                  <a:spLocks noChangeArrowheads="1"/>
                </p:cNvSpPr>
                <p:nvPr/>
              </p:nvSpPr>
              <p:spPr bwMode="auto">
                <a:xfrm>
                  <a:off x="2345" y="1802"/>
                  <a:ext cx="374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661" name="Rectangle 139"/>
                <p:cNvSpPr>
                  <a:spLocks noChangeArrowheads="1"/>
                </p:cNvSpPr>
                <p:nvPr/>
              </p:nvSpPr>
              <p:spPr bwMode="auto">
                <a:xfrm>
                  <a:off x="2345" y="1584"/>
                  <a:ext cx="374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662" name="Rectangle 140"/>
                <p:cNvSpPr>
                  <a:spLocks noChangeArrowheads="1"/>
                </p:cNvSpPr>
                <p:nvPr/>
              </p:nvSpPr>
              <p:spPr bwMode="auto">
                <a:xfrm>
                  <a:off x="2447" y="1579"/>
                  <a:ext cx="146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r1</a:t>
                  </a:r>
                </a:p>
              </p:txBody>
            </p:sp>
            <p:sp>
              <p:nvSpPr>
                <p:cNvPr id="18663" name="Rectangle 141"/>
                <p:cNvSpPr>
                  <a:spLocks noChangeArrowheads="1"/>
                </p:cNvSpPr>
                <p:nvPr/>
              </p:nvSpPr>
              <p:spPr bwMode="auto">
                <a:xfrm>
                  <a:off x="2345" y="1475"/>
                  <a:ext cx="374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664" name="Rectangle 142"/>
                <p:cNvSpPr>
                  <a:spLocks noChangeArrowheads="1"/>
                </p:cNvSpPr>
                <p:nvPr/>
              </p:nvSpPr>
              <p:spPr bwMode="auto">
                <a:xfrm>
                  <a:off x="2447" y="1464"/>
                  <a:ext cx="146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r0</a:t>
                  </a:r>
                </a:p>
              </p:txBody>
            </p:sp>
            <p:sp>
              <p:nvSpPr>
                <p:cNvPr id="18665" name="Rectangle 143"/>
                <p:cNvSpPr>
                  <a:spLocks noChangeArrowheads="1"/>
                </p:cNvSpPr>
                <p:nvPr/>
              </p:nvSpPr>
              <p:spPr bwMode="auto">
                <a:xfrm>
                  <a:off x="2447" y="1797"/>
                  <a:ext cx="146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r3</a:t>
                  </a:r>
                </a:p>
              </p:txBody>
            </p:sp>
            <p:sp>
              <p:nvSpPr>
                <p:cNvPr id="18666" name="Rectangle 144"/>
                <p:cNvSpPr>
                  <a:spLocks noChangeArrowheads="1"/>
                </p:cNvSpPr>
                <p:nvPr/>
              </p:nvSpPr>
              <p:spPr bwMode="auto">
                <a:xfrm>
                  <a:off x="2447" y="2116"/>
                  <a:ext cx="146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r6</a:t>
                  </a:r>
                </a:p>
              </p:txBody>
            </p:sp>
          </p:grpSp>
        </p:grpSp>
        <p:grpSp>
          <p:nvGrpSpPr>
            <p:cNvPr id="18499" name="Group 145"/>
            <p:cNvGrpSpPr>
              <a:grpSpLocks/>
            </p:cNvGrpSpPr>
            <p:nvPr/>
          </p:nvGrpSpPr>
          <p:grpSpPr bwMode="auto">
            <a:xfrm>
              <a:off x="2889" y="1464"/>
              <a:ext cx="374" cy="1418"/>
              <a:chOff x="2889" y="1464"/>
              <a:chExt cx="374" cy="1418"/>
            </a:xfrm>
          </p:grpSpPr>
          <p:sp>
            <p:nvSpPr>
              <p:cNvPr id="18613" name="Rectangle 146"/>
              <p:cNvSpPr>
                <a:spLocks noChangeArrowheads="1"/>
              </p:cNvSpPr>
              <p:nvPr/>
            </p:nvSpPr>
            <p:spPr bwMode="auto">
              <a:xfrm>
                <a:off x="2889" y="2782"/>
                <a:ext cx="374" cy="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614" name="Rectangle 147"/>
              <p:cNvSpPr>
                <a:spLocks noChangeArrowheads="1"/>
              </p:cNvSpPr>
              <p:nvPr/>
            </p:nvSpPr>
            <p:spPr bwMode="auto">
              <a:xfrm>
                <a:off x="2889" y="2673"/>
                <a:ext cx="374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615" name="Rectangle 148"/>
              <p:cNvSpPr>
                <a:spLocks noChangeArrowheads="1"/>
              </p:cNvSpPr>
              <p:nvPr/>
            </p:nvSpPr>
            <p:spPr bwMode="auto">
              <a:xfrm>
                <a:off x="2973" y="2769"/>
                <a:ext cx="177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r12</a:t>
                </a:r>
              </a:p>
            </p:txBody>
          </p:sp>
          <p:sp>
            <p:nvSpPr>
              <p:cNvPr id="18616" name="Rectangle 149"/>
              <p:cNvSpPr>
                <a:spLocks noChangeArrowheads="1"/>
              </p:cNvSpPr>
              <p:nvPr/>
            </p:nvSpPr>
            <p:spPr bwMode="auto">
              <a:xfrm>
                <a:off x="2889" y="2564"/>
                <a:ext cx="374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617" name="Rectangle 150"/>
              <p:cNvSpPr>
                <a:spLocks noChangeArrowheads="1"/>
              </p:cNvSpPr>
              <p:nvPr/>
            </p:nvSpPr>
            <p:spPr bwMode="auto">
              <a:xfrm>
                <a:off x="2973" y="2551"/>
                <a:ext cx="177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r10</a:t>
                </a:r>
              </a:p>
            </p:txBody>
          </p:sp>
          <p:sp>
            <p:nvSpPr>
              <p:cNvPr id="18618" name="Rectangle 151"/>
              <p:cNvSpPr>
                <a:spLocks noChangeArrowheads="1"/>
              </p:cNvSpPr>
              <p:nvPr/>
            </p:nvSpPr>
            <p:spPr bwMode="auto">
              <a:xfrm>
                <a:off x="2889" y="2455"/>
                <a:ext cx="374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619" name="Rectangle 152"/>
              <p:cNvSpPr>
                <a:spLocks noChangeArrowheads="1"/>
              </p:cNvSpPr>
              <p:nvPr/>
            </p:nvSpPr>
            <p:spPr bwMode="auto">
              <a:xfrm>
                <a:off x="2973" y="2660"/>
                <a:ext cx="177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r11</a:t>
                </a:r>
              </a:p>
            </p:txBody>
          </p:sp>
          <p:sp>
            <p:nvSpPr>
              <p:cNvPr id="18620" name="Rectangle 153"/>
              <p:cNvSpPr>
                <a:spLocks noChangeArrowheads="1"/>
              </p:cNvSpPr>
              <p:nvPr/>
            </p:nvSpPr>
            <p:spPr bwMode="auto">
              <a:xfrm>
                <a:off x="2889" y="2346"/>
                <a:ext cx="374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621" name="Rectangle 154"/>
              <p:cNvSpPr>
                <a:spLocks noChangeArrowheads="1"/>
              </p:cNvSpPr>
              <p:nvPr/>
            </p:nvSpPr>
            <p:spPr bwMode="auto">
              <a:xfrm>
                <a:off x="2991" y="2443"/>
                <a:ext cx="146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r9</a:t>
                </a:r>
              </a:p>
            </p:txBody>
          </p:sp>
          <p:sp>
            <p:nvSpPr>
              <p:cNvPr id="18622" name="Rectangle 155"/>
              <p:cNvSpPr>
                <a:spLocks noChangeArrowheads="1"/>
              </p:cNvSpPr>
              <p:nvPr/>
            </p:nvSpPr>
            <p:spPr bwMode="auto">
              <a:xfrm>
                <a:off x="2991" y="2335"/>
                <a:ext cx="146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r8</a:t>
                </a:r>
              </a:p>
            </p:txBody>
          </p:sp>
          <p:grpSp>
            <p:nvGrpSpPr>
              <p:cNvPr id="18623" name="Group 156"/>
              <p:cNvGrpSpPr>
                <a:grpSpLocks/>
              </p:cNvGrpSpPr>
              <p:nvPr/>
            </p:nvGrpSpPr>
            <p:grpSpPr bwMode="auto">
              <a:xfrm>
                <a:off x="2889" y="1464"/>
                <a:ext cx="374" cy="874"/>
                <a:chOff x="2889" y="1464"/>
                <a:chExt cx="374" cy="874"/>
              </a:xfrm>
            </p:grpSpPr>
            <p:sp>
              <p:nvSpPr>
                <p:cNvPr id="18624" name="Rectangle 157"/>
                <p:cNvSpPr>
                  <a:spLocks noChangeArrowheads="1"/>
                </p:cNvSpPr>
                <p:nvPr/>
              </p:nvSpPr>
              <p:spPr bwMode="auto">
                <a:xfrm>
                  <a:off x="2889" y="2237"/>
                  <a:ext cx="374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625" name="Rectangle 158"/>
                <p:cNvSpPr>
                  <a:spLocks noChangeArrowheads="1"/>
                </p:cNvSpPr>
                <p:nvPr/>
              </p:nvSpPr>
              <p:spPr bwMode="auto">
                <a:xfrm>
                  <a:off x="2889" y="1911"/>
                  <a:ext cx="374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626" name="Rectangle 159"/>
                <p:cNvSpPr>
                  <a:spLocks noChangeArrowheads="1"/>
                </p:cNvSpPr>
                <p:nvPr/>
              </p:nvSpPr>
              <p:spPr bwMode="auto">
                <a:xfrm>
                  <a:off x="2991" y="2225"/>
                  <a:ext cx="146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r7</a:t>
                  </a:r>
                </a:p>
              </p:txBody>
            </p:sp>
            <p:sp>
              <p:nvSpPr>
                <p:cNvPr id="18627" name="Rectangle 160"/>
                <p:cNvSpPr>
                  <a:spLocks noChangeArrowheads="1"/>
                </p:cNvSpPr>
                <p:nvPr/>
              </p:nvSpPr>
              <p:spPr bwMode="auto">
                <a:xfrm>
                  <a:off x="2991" y="1905"/>
                  <a:ext cx="146" cy="11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r4</a:t>
                  </a:r>
                </a:p>
              </p:txBody>
            </p:sp>
            <p:sp>
              <p:nvSpPr>
                <p:cNvPr id="18628" name="Rectangle 161"/>
                <p:cNvSpPr>
                  <a:spLocks noChangeArrowheads="1"/>
                </p:cNvSpPr>
                <p:nvPr/>
              </p:nvSpPr>
              <p:spPr bwMode="auto">
                <a:xfrm>
                  <a:off x="2889" y="2019"/>
                  <a:ext cx="374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629" name="Rectangle 162"/>
                <p:cNvSpPr>
                  <a:spLocks noChangeArrowheads="1"/>
                </p:cNvSpPr>
                <p:nvPr/>
              </p:nvSpPr>
              <p:spPr bwMode="auto">
                <a:xfrm>
                  <a:off x="2991" y="2008"/>
                  <a:ext cx="146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r5</a:t>
                  </a:r>
                </a:p>
              </p:txBody>
            </p:sp>
            <p:sp>
              <p:nvSpPr>
                <p:cNvPr id="18630" name="Rectangle 163"/>
                <p:cNvSpPr>
                  <a:spLocks noChangeArrowheads="1"/>
                </p:cNvSpPr>
                <p:nvPr/>
              </p:nvSpPr>
              <p:spPr bwMode="auto">
                <a:xfrm>
                  <a:off x="2889" y="2128"/>
                  <a:ext cx="374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631" name="Rectangle 164"/>
                <p:cNvSpPr>
                  <a:spLocks noChangeArrowheads="1"/>
                </p:cNvSpPr>
                <p:nvPr/>
              </p:nvSpPr>
              <p:spPr bwMode="auto">
                <a:xfrm>
                  <a:off x="2889" y="1693"/>
                  <a:ext cx="374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632" name="Rectangle 165"/>
                <p:cNvSpPr>
                  <a:spLocks noChangeArrowheads="1"/>
                </p:cNvSpPr>
                <p:nvPr/>
              </p:nvSpPr>
              <p:spPr bwMode="auto">
                <a:xfrm>
                  <a:off x="2991" y="1681"/>
                  <a:ext cx="146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r2</a:t>
                  </a:r>
                </a:p>
              </p:txBody>
            </p:sp>
            <p:sp>
              <p:nvSpPr>
                <p:cNvPr id="18633" name="Rectangle 166"/>
                <p:cNvSpPr>
                  <a:spLocks noChangeArrowheads="1"/>
                </p:cNvSpPr>
                <p:nvPr/>
              </p:nvSpPr>
              <p:spPr bwMode="auto">
                <a:xfrm>
                  <a:off x="2889" y="1802"/>
                  <a:ext cx="374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634" name="Rectangle 167"/>
                <p:cNvSpPr>
                  <a:spLocks noChangeArrowheads="1"/>
                </p:cNvSpPr>
                <p:nvPr/>
              </p:nvSpPr>
              <p:spPr bwMode="auto">
                <a:xfrm>
                  <a:off x="2889" y="1584"/>
                  <a:ext cx="374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635" name="Rectangle 168"/>
                <p:cNvSpPr>
                  <a:spLocks noChangeArrowheads="1"/>
                </p:cNvSpPr>
                <p:nvPr/>
              </p:nvSpPr>
              <p:spPr bwMode="auto">
                <a:xfrm>
                  <a:off x="2991" y="1579"/>
                  <a:ext cx="146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r1</a:t>
                  </a:r>
                </a:p>
              </p:txBody>
            </p:sp>
            <p:sp>
              <p:nvSpPr>
                <p:cNvPr id="18636" name="Rectangle 169"/>
                <p:cNvSpPr>
                  <a:spLocks noChangeArrowheads="1"/>
                </p:cNvSpPr>
                <p:nvPr/>
              </p:nvSpPr>
              <p:spPr bwMode="auto">
                <a:xfrm>
                  <a:off x="2889" y="1475"/>
                  <a:ext cx="374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637" name="Rectangle 170"/>
                <p:cNvSpPr>
                  <a:spLocks noChangeArrowheads="1"/>
                </p:cNvSpPr>
                <p:nvPr/>
              </p:nvSpPr>
              <p:spPr bwMode="auto">
                <a:xfrm>
                  <a:off x="2991" y="1464"/>
                  <a:ext cx="146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r0</a:t>
                  </a:r>
                </a:p>
              </p:txBody>
            </p:sp>
            <p:sp>
              <p:nvSpPr>
                <p:cNvPr id="18638" name="Rectangle 171"/>
                <p:cNvSpPr>
                  <a:spLocks noChangeArrowheads="1"/>
                </p:cNvSpPr>
                <p:nvPr/>
              </p:nvSpPr>
              <p:spPr bwMode="auto">
                <a:xfrm>
                  <a:off x="2991" y="1797"/>
                  <a:ext cx="146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r3</a:t>
                  </a:r>
                </a:p>
              </p:txBody>
            </p:sp>
            <p:sp>
              <p:nvSpPr>
                <p:cNvPr id="18639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91" y="2116"/>
                  <a:ext cx="146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r6</a:t>
                  </a:r>
                </a:p>
              </p:txBody>
            </p:sp>
          </p:grpSp>
        </p:grpSp>
        <p:grpSp>
          <p:nvGrpSpPr>
            <p:cNvPr id="18500" name="Group 173"/>
            <p:cNvGrpSpPr>
              <a:grpSpLocks/>
            </p:cNvGrpSpPr>
            <p:nvPr/>
          </p:nvGrpSpPr>
          <p:grpSpPr bwMode="auto">
            <a:xfrm>
              <a:off x="3434" y="1464"/>
              <a:ext cx="373" cy="1418"/>
              <a:chOff x="3434" y="1464"/>
              <a:chExt cx="373" cy="1418"/>
            </a:xfrm>
          </p:grpSpPr>
          <p:sp>
            <p:nvSpPr>
              <p:cNvPr id="18586" name="Rectangle 174"/>
              <p:cNvSpPr>
                <a:spLocks noChangeArrowheads="1"/>
              </p:cNvSpPr>
              <p:nvPr/>
            </p:nvSpPr>
            <p:spPr bwMode="auto">
              <a:xfrm>
                <a:off x="3434" y="2782"/>
                <a:ext cx="373" cy="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587" name="Rectangle 175"/>
              <p:cNvSpPr>
                <a:spLocks noChangeArrowheads="1"/>
              </p:cNvSpPr>
              <p:nvPr/>
            </p:nvSpPr>
            <p:spPr bwMode="auto">
              <a:xfrm>
                <a:off x="3434" y="2673"/>
                <a:ext cx="373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588" name="Rectangle 176"/>
              <p:cNvSpPr>
                <a:spLocks noChangeArrowheads="1"/>
              </p:cNvSpPr>
              <p:nvPr/>
            </p:nvSpPr>
            <p:spPr bwMode="auto">
              <a:xfrm>
                <a:off x="3518" y="2769"/>
                <a:ext cx="177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r12</a:t>
                </a:r>
              </a:p>
            </p:txBody>
          </p:sp>
          <p:sp>
            <p:nvSpPr>
              <p:cNvPr id="18589" name="Rectangle 177"/>
              <p:cNvSpPr>
                <a:spLocks noChangeArrowheads="1"/>
              </p:cNvSpPr>
              <p:nvPr/>
            </p:nvSpPr>
            <p:spPr bwMode="auto">
              <a:xfrm>
                <a:off x="3434" y="2564"/>
                <a:ext cx="373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590" name="Rectangle 178"/>
              <p:cNvSpPr>
                <a:spLocks noChangeArrowheads="1"/>
              </p:cNvSpPr>
              <p:nvPr/>
            </p:nvSpPr>
            <p:spPr bwMode="auto">
              <a:xfrm>
                <a:off x="3518" y="2551"/>
                <a:ext cx="177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r10</a:t>
                </a:r>
              </a:p>
            </p:txBody>
          </p:sp>
          <p:sp>
            <p:nvSpPr>
              <p:cNvPr id="18591" name="Rectangle 179"/>
              <p:cNvSpPr>
                <a:spLocks noChangeArrowheads="1"/>
              </p:cNvSpPr>
              <p:nvPr/>
            </p:nvSpPr>
            <p:spPr bwMode="auto">
              <a:xfrm>
                <a:off x="3434" y="2455"/>
                <a:ext cx="373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592" name="Rectangle 180"/>
              <p:cNvSpPr>
                <a:spLocks noChangeArrowheads="1"/>
              </p:cNvSpPr>
              <p:nvPr/>
            </p:nvSpPr>
            <p:spPr bwMode="auto">
              <a:xfrm>
                <a:off x="3518" y="2660"/>
                <a:ext cx="177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r11</a:t>
                </a:r>
              </a:p>
            </p:txBody>
          </p:sp>
          <p:sp>
            <p:nvSpPr>
              <p:cNvPr id="18593" name="Rectangle 181"/>
              <p:cNvSpPr>
                <a:spLocks noChangeArrowheads="1"/>
              </p:cNvSpPr>
              <p:nvPr/>
            </p:nvSpPr>
            <p:spPr bwMode="auto">
              <a:xfrm>
                <a:off x="3434" y="2346"/>
                <a:ext cx="373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594" name="Rectangle 182"/>
              <p:cNvSpPr>
                <a:spLocks noChangeArrowheads="1"/>
              </p:cNvSpPr>
              <p:nvPr/>
            </p:nvSpPr>
            <p:spPr bwMode="auto">
              <a:xfrm>
                <a:off x="3536" y="2443"/>
                <a:ext cx="147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r9</a:t>
                </a:r>
              </a:p>
            </p:txBody>
          </p:sp>
          <p:sp>
            <p:nvSpPr>
              <p:cNvPr id="18595" name="Rectangle 183"/>
              <p:cNvSpPr>
                <a:spLocks noChangeArrowheads="1"/>
              </p:cNvSpPr>
              <p:nvPr/>
            </p:nvSpPr>
            <p:spPr bwMode="auto">
              <a:xfrm>
                <a:off x="3536" y="2335"/>
                <a:ext cx="147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r8</a:t>
                </a:r>
              </a:p>
            </p:txBody>
          </p:sp>
          <p:grpSp>
            <p:nvGrpSpPr>
              <p:cNvPr id="18596" name="Group 184"/>
              <p:cNvGrpSpPr>
                <a:grpSpLocks/>
              </p:cNvGrpSpPr>
              <p:nvPr/>
            </p:nvGrpSpPr>
            <p:grpSpPr bwMode="auto">
              <a:xfrm>
                <a:off x="3434" y="1464"/>
                <a:ext cx="373" cy="874"/>
                <a:chOff x="3434" y="1464"/>
                <a:chExt cx="373" cy="874"/>
              </a:xfrm>
            </p:grpSpPr>
            <p:sp>
              <p:nvSpPr>
                <p:cNvPr id="18597" name="Rectangle 185"/>
                <p:cNvSpPr>
                  <a:spLocks noChangeArrowheads="1"/>
                </p:cNvSpPr>
                <p:nvPr/>
              </p:nvSpPr>
              <p:spPr bwMode="auto">
                <a:xfrm>
                  <a:off x="3434" y="2237"/>
                  <a:ext cx="373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598" name="Rectangle 186"/>
                <p:cNvSpPr>
                  <a:spLocks noChangeArrowheads="1"/>
                </p:cNvSpPr>
                <p:nvPr/>
              </p:nvSpPr>
              <p:spPr bwMode="auto">
                <a:xfrm>
                  <a:off x="3434" y="1911"/>
                  <a:ext cx="373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599" name="Rectangle 187"/>
                <p:cNvSpPr>
                  <a:spLocks noChangeArrowheads="1"/>
                </p:cNvSpPr>
                <p:nvPr/>
              </p:nvSpPr>
              <p:spPr bwMode="auto">
                <a:xfrm>
                  <a:off x="3536" y="2225"/>
                  <a:ext cx="147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r7</a:t>
                  </a:r>
                </a:p>
              </p:txBody>
            </p:sp>
            <p:sp>
              <p:nvSpPr>
                <p:cNvPr id="18600" name="Rectangle 188"/>
                <p:cNvSpPr>
                  <a:spLocks noChangeArrowheads="1"/>
                </p:cNvSpPr>
                <p:nvPr/>
              </p:nvSpPr>
              <p:spPr bwMode="auto">
                <a:xfrm>
                  <a:off x="3536" y="1905"/>
                  <a:ext cx="147" cy="11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r4</a:t>
                  </a:r>
                </a:p>
              </p:txBody>
            </p:sp>
            <p:sp>
              <p:nvSpPr>
                <p:cNvPr id="18601" name="Rectangle 189"/>
                <p:cNvSpPr>
                  <a:spLocks noChangeArrowheads="1"/>
                </p:cNvSpPr>
                <p:nvPr/>
              </p:nvSpPr>
              <p:spPr bwMode="auto">
                <a:xfrm>
                  <a:off x="3434" y="2019"/>
                  <a:ext cx="373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602" name="Rectangle 190"/>
                <p:cNvSpPr>
                  <a:spLocks noChangeArrowheads="1"/>
                </p:cNvSpPr>
                <p:nvPr/>
              </p:nvSpPr>
              <p:spPr bwMode="auto">
                <a:xfrm>
                  <a:off x="3536" y="2008"/>
                  <a:ext cx="147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r5</a:t>
                  </a:r>
                </a:p>
              </p:txBody>
            </p:sp>
            <p:sp>
              <p:nvSpPr>
                <p:cNvPr id="18603" name="Rectangle 191"/>
                <p:cNvSpPr>
                  <a:spLocks noChangeArrowheads="1"/>
                </p:cNvSpPr>
                <p:nvPr/>
              </p:nvSpPr>
              <p:spPr bwMode="auto">
                <a:xfrm>
                  <a:off x="3434" y="2128"/>
                  <a:ext cx="373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604" name="Rectangle 192"/>
                <p:cNvSpPr>
                  <a:spLocks noChangeArrowheads="1"/>
                </p:cNvSpPr>
                <p:nvPr/>
              </p:nvSpPr>
              <p:spPr bwMode="auto">
                <a:xfrm>
                  <a:off x="3434" y="1693"/>
                  <a:ext cx="373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605" name="Rectangle 193"/>
                <p:cNvSpPr>
                  <a:spLocks noChangeArrowheads="1"/>
                </p:cNvSpPr>
                <p:nvPr/>
              </p:nvSpPr>
              <p:spPr bwMode="auto">
                <a:xfrm>
                  <a:off x="3536" y="1681"/>
                  <a:ext cx="147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r2</a:t>
                  </a:r>
                </a:p>
              </p:txBody>
            </p:sp>
            <p:sp>
              <p:nvSpPr>
                <p:cNvPr id="18606" name="Rectangle 194"/>
                <p:cNvSpPr>
                  <a:spLocks noChangeArrowheads="1"/>
                </p:cNvSpPr>
                <p:nvPr/>
              </p:nvSpPr>
              <p:spPr bwMode="auto">
                <a:xfrm>
                  <a:off x="3434" y="1802"/>
                  <a:ext cx="373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607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34" y="1584"/>
                  <a:ext cx="373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608" name="Rectangle 196"/>
                <p:cNvSpPr>
                  <a:spLocks noChangeArrowheads="1"/>
                </p:cNvSpPr>
                <p:nvPr/>
              </p:nvSpPr>
              <p:spPr bwMode="auto">
                <a:xfrm>
                  <a:off x="3536" y="1579"/>
                  <a:ext cx="147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r1</a:t>
                  </a:r>
                </a:p>
              </p:txBody>
            </p:sp>
            <p:sp>
              <p:nvSpPr>
                <p:cNvPr id="18609" name="Rectangle 197"/>
                <p:cNvSpPr>
                  <a:spLocks noChangeArrowheads="1"/>
                </p:cNvSpPr>
                <p:nvPr/>
              </p:nvSpPr>
              <p:spPr bwMode="auto">
                <a:xfrm>
                  <a:off x="3434" y="1475"/>
                  <a:ext cx="373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610" name="Rectangle 198"/>
                <p:cNvSpPr>
                  <a:spLocks noChangeArrowheads="1"/>
                </p:cNvSpPr>
                <p:nvPr/>
              </p:nvSpPr>
              <p:spPr bwMode="auto">
                <a:xfrm>
                  <a:off x="3536" y="1464"/>
                  <a:ext cx="147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r0</a:t>
                  </a:r>
                </a:p>
              </p:txBody>
            </p:sp>
            <p:sp>
              <p:nvSpPr>
                <p:cNvPr id="18611" name="Rectangle 199"/>
                <p:cNvSpPr>
                  <a:spLocks noChangeArrowheads="1"/>
                </p:cNvSpPr>
                <p:nvPr/>
              </p:nvSpPr>
              <p:spPr bwMode="auto">
                <a:xfrm>
                  <a:off x="3536" y="1797"/>
                  <a:ext cx="147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r3</a:t>
                  </a:r>
                </a:p>
              </p:txBody>
            </p:sp>
            <p:sp>
              <p:nvSpPr>
                <p:cNvPr id="18612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36" y="2116"/>
                  <a:ext cx="147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r6</a:t>
                  </a:r>
                </a:p>
              </p:txBody>
            </p:sp>
          </p:grpSp>
        </p:grpSp>
        <p:grpSp>
          <p:nvGrpSpPr>
            <p:cNvPr id="18501" name="Group 201"/>
            <p:cNvGrpSpPr>
              <a:grpSpLocks/>
            </p:cNvGrpSpPr>
            <p:nvPr/>
          </p:nvGrpSpPr>
          <p:grpSpPr bwMode="auto">
            <a:xfrm>
              <a:off x="3978" y="1464"/>
              <a:ext cx="373" cy="1418"/>
              <a:chOff x="3978" y="1464"/>
              <a:chExt cx="373" cy="1418"/>
            </a:xfrm>
          </p:grpSpPr>
          <p:sp>
            <p:nvSpPr>
              <p:cNvPr id="18559" name="Rectangle 202"/>
              <p:cNvSpPr>
                <a:spLocks noChangeArrowheads="1"/>
              </p:cNvSpPr>
              <p:nvPr/>
            </p:nvSpPr>
            <p:spPr bwMode="auto">
              <a:xfrm>
                <a:off x="3978" y="2782"/>
                <a:ext cx="373" cy="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560" name="Rectangle 203"/>
              <p:cNvSpPr>
                <a:spLocks noChangeArrowheads="1"/>
              </p:cNvSpPr>
              <p:nvPr/>
            </p:nvSpPr>
            <p:spPr bwMode="auto">
              <a:xfrm>
                <a:off x="3978" y="2673"/>
                <a:ext cx="373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561" name="Rectangle 204"/>
              <p:cNvSpPr>
                <a:spLocks noChangeArrowheads="1"/>
              </p:cNvSpPr>
              <p:nvPr/>
            </p:nvSpPr>
            <p:spPr bwMode="auto">
              <a:xfrm>
                <a:off x="4062" y="2769"/>
                <a:ext cx="177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r12</a:t>
                </a:r>
              </a:p>
            </p:txBody>
          </p:sp>
          <p:sp>
            <p:nvSpPr>
              <p:cNvPr id="18562" name="Rectangle 205"/>
              <p:cNvSpPr>
                <a:spLocks noChangeArrowheads="1"/>
              </p:cNvSpPr>
              <p:nvPr/>
            </p:nvSpPr>
            <p:spPr bwMode="auto">
              <a:xfrm>
                <a:off x="3978" y="2564"/>
                <a:ext cx="373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563" name="Rectangle 206"/>
              <p:cNvSpPr>
                <a:spLocks noChangeArrowheads="1"/>
              </p:cNvSpPr>
              <p:nvPr/>
            </p:nvSpPr>
            <p:spPr bwMode="auto">
              <a:xfrm>
                <a:off x="4062" y="2551"/>
                <a:ext cx="177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r10</a:t>
                </a:r>
              </a:p>
            </p:txBody>
          </p:sp>
          <p:sp>
            <p:nvSpPr>
              <p:cNvPr id="18564" name="Rectangle 207"/>
              <p:cNvSpPr>
                <a:spLocks noChangeArrowheads="1"/>
              </p:cNvSpPr>
              <p:nvPr/>
            </p:nvSpPr>
            <p:spPr bwMode="auto">
              <a:xfrm>
                <a:off x="3978" y="2455"/>
                <a:ext cx="373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565" name="Rectangle 208"/>
              <p:cNvSpPr>
                <a:spLocks noChangeArrowheads="1"/>
              </p:cNvSpPr>
              <p:nvPr/>
            </p:nvSpPr>
            <p:spPr bwMode="auto">
              <a:xfrm>
                <a:off x="4062" y="2660"/>
                <a:ext cx="177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r11</a:t>
                </a:r>
              </a:p>
            </p:txBody>
          </p:sp>
          <p:sp>
            <p:nvSpPr>
              <p:cNvPr id="18566" name="Rectangle 209"/>
              <p:cNvSpPr>
                <a:spLocks noChangeArrowheads="1"/>
              </p:cNvSpPr>
              <p:nvPr/>
            </p:nvSpPr>
            <p:spPr bwMode="auto">
              <a:xfrm>
                <a:off x="3978" y="2346"/>
                <a:ext cx="373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567" name="Rectangle 210"/>
              <p:cNvSpPr>
                <a:spLocks noChangeArrowheads="1"/>
              </p:cNvSpPr>
              <p:nvPr/>
            </p:nvSpPr>
            <p:spPr bwMode="auto">
              <a:xfrm>
                <a:off x="4080" y="2443"/>
                <a:ext cx="147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r9</a:t>
                </a:r>
              </a:p>
            </p:txBody>
          </p:sp>
          <p:sp>
            <p:nvSpPr>
              <p:cNvPr id="18568" name="Rectangle 211"/>
              <p:cNvSpPr>
                <a:spLocks noChangeArrowheads="1"/>
              </p:cNvSpPr>
              <p:nvPr/>
            </p:nvSpPr>
            <p:spPr bwMode="auto">
              <a:xfrm>
                <a:off x="4080" y="2335"/>
                <a:ext cx="147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r8</a:t>
                </a:r>
              </a:p>
            </p:txBody>
          </p:sp>
          <p:grpSp>
            <p:nvGrpSpPr>
              <p:cNvPr id="18569" name="Group 212"/>
              <p:cNvGrpSpPr>
                <a:grpSpLocks/>
              </p:cNvGrpSpPr>
              <p:nvPr/>
            </p:nvGrpSpPr>
            <p:grpSpPr bwMode="auto">
              <a:xfrm>
                <a:off x="3978" y="1464"/>
                <a:ext cx="373" cy="874"/>
                <a:chOff x="3978" y="1464"/>
                <a:chExt cx="373" cy="874"/>
              </a:xfrm>
            </p:grpSpPr>
            <p:sp>
              <p:nvSpPr>
                <p:cNvPr id="18570" name="Rectangle 213"/>
                <p:cNvSpPr>
                  <a:spLocks noChangeArrowheads="1"/>
                </p:cNvSpPr>
                <p:nvPr/>
              </p:nvSpPr>
              <p:spPr bwMode="auto">
                <a:xfrm>
                  <a:off x="3978" y="2237"/>
                  <a:ext cx="373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571" name="Rectangle 214"/>
                <p:cNvSpPr>
                  <a:spLocks noChangeArrowheads="1"/>
                </p:cNvSpPr>
                <p:nvPr/>
              </p:nvSpPr>
              <p:spPr bwMode="auto">
                <a:xfrm>
                  <a:off x="3978" y="1911"/>
                  <a:ext cx="373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572" name="Rectangle 215"/>
                <p:cNvSpPr>
                  <a:spLocks noChangeArrowheads="1"/>
                </p:cNvSpPr>
                <p:nvPr/>
              </p:nvSpPr>
              <p:spPr bwMode="auto">
                <a:xfrm>
                  <a:off x="4080" y="2225"/>
                  <a:ext cx="147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r7</a:t>
                  </a:r>
                </a:p>
              </p:txBody>
            </p:sp>
            <p:sp>
              <p:nvSpPr>
                <p:cNvPr id="18573" name="Rectangle 216"/>
                <p:cNvSpPr>
                  <a:spLocks noChangeArrowheads="1"/>
                </p:cNvSpPr>
                <p:nvPr/>
              </p:nvSpPr>
              <p:spPr bwMode="auto">
                <a:xfrm>
                  <a:off x="4080" y="1905"/>
                  <a:ext cx="147" cy="11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r4</a:t>
                  </a:r>
                </a:p>
              </p:txBody>
            </p:sp>
            <p:sp>
              <p:nvSpPr>
                <p:cNvPr id="18574" name="Rectangle 217"/>
                <p:cNvSpPr>
                  <a:spLocks noChangeArrowheads="1"/>
                </p:cNvSpPr>
                <p:nvPr/>
              </p:nvSpPr>
              <p:spPr bwMode="auto">
                <a:xfrm>
                  <a:off x="3978" y="2019"/>
                  <a:ext cx="373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575" name="Rectangle 218"/>
                <p:cNvSpPr>
                  <a:spLocks noChangeArrowheads="1"/>
                </p:cNvSpPr>
                <p:nvPr/>
              </p:nvSpPr>
              <p:spPr bwMode="auto">
                <a:xfrm>
                  <a:off x="4080" y="2008"/>
                  <a:ext cx="147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r5</a:t>
                  </a:r>
                </a:p>
              </p:txBody>
            </p:sp>
            <p:sp>
              <p:nvSpPr>
                <p:cNvPr id="18576" name="Rectangle 219"/>
                <p:cNvSpPr>
                  <a:spLocks noChangeArrowheads="1"/>
                </p:cNvSpPr>
                <p:nvPr/>
              </p:nvSpPr>
              <p:spPr bwMode="auto">
                <a:xfrm>
                  <a:off x="3978" y="2128"/>
                  <a:ext cx="373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577" name="Rectangle 220"/>
                <p:cNvSpPr>
                  <a:spLocks noChangeArrowheads="1"/>
                </p:cNvSpPr>
                <p:nvPr/>
              </p:nvSpPr>
              <p:spPr bwMode="auto">
                <a:xfrm>
                  <a:off x="3978" y="1693"/>
                  <a:ext cx="373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578" name="Rectangle 221"/>
                <p:cNvSpPr>
                  <a:spLocks noChangeArrowheads="1"/>
                </p:cNvSpPr>
                <p:nvPr/>
              </p:nvSpPr>
              <p:spPr bwMode="auto">
                <a:xfrm>
                  <a:off x="4080" y="1681"/>
                  <a:ext cx="147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r2</a:t>
                  </a:r>
                </a:p>
              </p:txBody>
            </p:sp>
            <p:sp>
              <p:nvSpPr>
                <p:cNvPr id="18579" name="Rectangle 222"/>
                <p:cNvSpPr>
                  <a:spLocks noChangeArrowheads="1"/>
                </p:cNvSpPr>
                <p:nvPr/>
              </p:nvSpPr>
              <p:spPr bwMode="auto">
                <a:xfrm>
                  <a:off x="3978" y="1802"/>
                  <a:ext cx="373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580" name="Rectangle 223"/>
                <p:cNvSpPr>
                  <a:spLocks noChangeArrowheads="1"/>
                </p:cNvSpPr>
                <p:nvPr/>
              </p:nvSpPr>
              <p:spPr bwMode="auto">
                <a:xfrm>
                  <a:off x="3978" y="1584"/>
                  <a:ext cx="373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581" name="Rectangle 224"/>
                <p:cNvSpPr>
                  <a:spLocks noChangeArrowheads="1"/>
                </p:cNvSpPr>
                <p:nvPr/>
              </p:nvSpPr>
              <p:spPr bwMode="auto">
                <a:xfrm>
                  <a:off x="4080" y="1579"/>
                  <a:ext cx="147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r1</a:t>
                  </a:r>
                </a:p>
              </p:txBody>
            </p:sp>
            <p:sp>
              <p:nvSpPr>
                <p:cNvPr id="18582" name="Rectangle 225"/>
                <p:cNvSpPr>
                  <a:spLocks noChangeArrowheads="1"/>
                </p:cNvSpPr>
                <p:nvPr/>
              </p:nvSpPr>
              <p:spPr bwMode="auto">
                <a:xfrm>
                  <a:off x="3978" y="1475"/>
                  <a:ext cx="373" cy="101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charset="0"/>
                  </a:endParaRPr>
                </a:p>
              </p:txBody>
            </p:sp>
            <p:sp>
              <p:nvSpPr>
                <p:cNvPr id="18583" name="Rectangle 226"/>
                <p:cNvSpPr>
                  <a:spLocks noChangeArrowheads="1"/>
                </p:cNvSpPr>
                <p:nvPr/>
              </p:nvSpPr>
              <p:spPr bwMode="auto">
                <a:xfrm>
                  <a:off x="4080" y="1464"/>
                  <a:ext cx="147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r0</a:t>
                  </a:r>
                </a:p>
              </p:txBody>
            </p:sp>
            <p:sp>
              <p:nvSpPr>
                <p:cNvPr id="18584" name="Rectangle 227"/>
                <p:cNvSpPr>
                  <a:spLocks noChangeArrowheads="1"/>
                </p:cNvSpPr>
                <p:nvPr/>
              </p:nvSpPr>
              <p:spPr bwMode="auto">
                <a:xfrm>
                  <a:off x="4080" y="1797"/>
                  <a:ext cx="147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r3</a:t>
                  </a:r>
                </a:p>
              </p:txBody>
            </p:sp>
            <p:sp>
              <p:nvSpPr>
                <p:cNvPr id="18585" name="Rectangle 228"/>
                <p:cNvSpPr>
                  <a:spLocks noChangeArrowheads="1"/>
                </p:cNvSpPr>
                <p:nvPr/>
              </p:nvSpPr>
              <p:spPr bwMode="auto">
                <a:xfrm>
                  <a:off x="4080" y="2116"/>
                  <a:ext cx="147" cy="1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>
                  <a:lvl1pPr defTabSz="911225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defTabSz="911225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defTabSz="911225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defTabSz="911225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defTabSz="911225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defTabSz="911225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900">
                      <a:solidFill>
                        <a:srgbClr val="000000"/>
                      </a:solidFill>
                      <a:latin typeface="Times New Roman" pitchFamily="18" charset="0"/>
                    </a:rPr>
                    <a:t>r6</a:t>
                  </a:r>
                </a:p>
              </p:txBody>
            </p:sp>
          </p:grpSp>
        </p:grpSp>
        <p:grpSp>
          <p:nvGrpSpPr>
            <p:cNvPr id="18502" name="Group 229"/>
            <p:cNvGrpSpPr>
              <a:grpSpLocks/>
            </p:cNvGrpSpPr>
            <p:nvPr/>
          </p:nvGrpSpPr>
          <p:grpSpPr bwMode="auto">
            <a:xfrm>
              <a:off x="1801" y="3096"/>
              <a:ext cx="374" cy="113"/>
              <a:chOff x="1801" y="3096"/>
              <a:chExt cx="374" cy="113"/>
            </a:xfrm>
          </p:grpSpPr>
          <p:sp>
            <p:nvSpPr>
              <p:cNvPr id="18557" name="Rectangle 230"/>
              <p:cNvSpPr>
                <a:spLocks noChangeArrowheads="1"/>
              </p:cNvSpPr>
              <p:nvPr/>
            </p:nvSpPr>
            <p:spPr bwMode="auto">
              <a:xfrm>
                <a:off x="1801" y="3108"/>
                <a:ext cx="374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558" name="Rectangle 231"/>
              <p:cNvSpPr>
                <a:spLocks noChangeArrowheads="1"/>
              </p:cNvSpPr>
              <p:nvPr/>
            </p:nvSpPr>
            <p:spPr bwMode="auto">
              <a:xfrm>
                <a:off x="1820" y="3096"/>
                <a:ext cx="288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r15 (pc)</a:t>
                </a:r>
              </a:p>
            </p:txBody>
          </p:sp>
        </p:grpSp>
        <p:grpSp>
          <p:nvGrpSpPr>
            <p:cNvPr id="18503" name="Group 232"/>
            <p:cNvGrpSpPr>
              <a:grpSpLocks/>
            </p:cNvGrpSpPr>
            <p:nvPr/>
          </p:nvGrpSpPr>
          <p:grpSpPr bwMode="auto">
            <a:xfrm>
              <a:off x="2346" y="3096"/>
              <a:ext cx="374" cy="113"/>
              <a:chOff x="2346" y="3096"/>
              <a:chExt cx="374" cy="113"/>
            </a:xfrm>
          </p:grpSpPr>
          <p:sp>
            <p:nvSpPr>
              <p:cNvPr id="18555" name="Rectangle 233"/>
              <p:cNvSpPr>
                <a:spLocks noChangeArrowheads="1"/>
              </p:cNvSpPr>
              <p:nvPr/>
            </p:nvSpPr>
            <p:spPr bwMode="auto">
              <a:xfrm>
                <a:off x="2346" y="3108"/>
                <a:ext cx="374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556" name="Rectangle 234"/>
              <p:cNvSpPr>
                <a:spLocks noChangeArrowheads="1"/>
              </p:cNvSpPr>
              <p:nvPr/>
            </p:nvSpPr>
            <p:spPr bwMode="auto">
              <a:xfrm>
                <a:off x="2364" y="3096"/>
                <a:ext cx="288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r15 (pc)</a:t>
                </a:r>
              </a:p>
            </p:txBody>
          </p:sp>
        </p:grpSp>
        <p:grpSp>
          <p:nvGrpSpPr>
            <p:cNvPr id="18504" name="Group 235"/>
            <p:cNvGrpSpPr>
              <a:grpSpLocks/>
            </p:cNvGrpSpPr>
            <p:nvPr/>
          </p:nvGrpSpPr>
          <p:grpSpPr bwMode="auto">
            <a:xfrm>
              <a:off x="2892" y="3096"/>
              <a:ext cx="374" cy="113"/>
              <a:chOff x="2892" y="3096"/>
              <a:chExt cx="374" cy="113"/>
            </a:xfrm>
          </p:grpSpPr>
          <p:sp>
            <p:nvSpPr>
              <p:cNvPr id="18553" name="Rectangle 236"/>
              <p:cNvSpPr>
                <a:spLocks noChangeArrowheads="1"/>
              </p:cNvSpPr>
              <p:nvPr/>
            </p:nvSpPr>
            <p:spPr bwMode="auto">
              <a:xfrm>
                <a:off x="2892" y="3108"/>
                <a:ext cx="374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554" name="Rectangle 237"/>
              <p:cNvSpPr>
                <a:spLocks noChangeArrowheads="1"/>
              </p:cNvSpPr>
              <p:nvPr/>
            </p:nvSpPr>
            <p:spPr bwMode="auto">
              <a:xfrm>
                <a:off x="2910" y="3096"/>
                <a:ext cx="288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r15 (pc)</a:t>
                </a:r>
              </a:p>
            </p:txBody>
          </p:sp>
        </p:grpSp>
        <p:grpSp>
          <p:nvGrpSpPr>
            <p:cNvPr id="18505" name="Group 238"/>
            <p:cNvGrpSpPr>
              <a:grpSpLocks/>
            </p:cNvGrpSpPr>
            <p:nvPr/>
          </p:nvGrpSpPr>
          <p:grpSpPr bwMode="auto">
            <a:xfrm>
              <a:off x="3434" y="3096"/>
              <a:ext cx="373" cy="113"/>
              <a:chOff x="3434" y="3096"/>
              <a:chExt cx="373" cy="113"/>
            </a:xfrm>
          </p:grpSpPr>
          <p:sp>
            <p:nvSpPr>
              <p:cNvPr id="18551" name="Rectangle 239"/>
              <p:cNvSpPr>
                <a:spLocks noChangeArrowheads="1"/>
              </p:cNvSpPr>
              <p:nvPr/>
            </p:nvSpPr>
            <p:spPr bwMode="auto">
              <a:xfrm>
                <a:off x="3434" y="3108"/>
                <a:ext cx="373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552" name="Rectangle 240"/>
              <p:cNvSpPr>
                <a:spLocks noChangeArrowheads="1"/>
              </p:cNvSpPr>
              <p:nvPr/>
            </p:nvSpPr>
            <p:spPr bwMode="auto">
              <a:xfrm>
                <a:off x="3452" y="3096"/>
                <a:ext cx="288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r15 (pc)</a:t>
                </a:r>
              </a:p>
            </p:txBody>
          </p:sp>
        </p:grpSp>
        <p:grpSp>
          <p:nvGrpSpPr>
            <p:cNvPr id="18506" name="Group 241"/>
            <p:cNvGrpSpPr>
              <a:grpSpLocks/>
            </p:cNvGrpSpPr>
            <p:nvPr/>
          </p:nvGrpSpPr>
          <p:grpSpPr bwMode="auto">
            <a:xfrm>
              <a:off x="3978" y="3096"/>
              <a:ext cx="373" cy="113"/>
              <a:chOff x="3978" y="3096"/>
              <a:chExt cx="373" cy="113"/>
            </a:xfrm>
          </p:grpSpPr>
          <p:sp>
            <p:nvSpPr>
              <p:cNvPr id="18549" name="Rectangle 242"/>
              <p:cNvSpPr>
                <a:spLocks noChangeArrowheads="1"/>
              </p:cNvSpPr>
              <p:nvPr/>
            </p:nvSpPr>
            <p:spPr bwMode="auto">
              <a:xfrm>
                <a:off x="3978" y="3108"/>
                <a:ext cx="373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550" name="Rectangle 243"/>
              <p:cNvSpPr>
                <a:spLocks noChangeArrowheads="1"/>
              </p:cNvSpPr>
              <p:nvPr/>
            </p:nvSpPr>
            <p:spPr bwMode="auto">
              <a:xfrm>
                <a:off x="3996" y="3096"/>
                <a:ext cx="288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r15 (pc)</a:t>
                </a:r>
              </a:p>
            </p:txBody>
          </p:sp>
        </p:grpSp>
        <p:grpSp>
          <p:nvGrpSpPr>
            <p:cNvPr id="18507" name="Group 244"/>
            <p:cNvGrpSpPr>
              <a:grpSpLocks/>
            </p:cNvGrpSpPr>
            <p:nvPr/>
          </p:nvGrpSpPr>
          <p:grpSpPr bwMode="auto">
            <a:xfrm>
              <a:off x="3978" y="3539"/>
              <a:ext cx="372" cy="114"/>
              <a:chOff x="3978" y="3539"/>
              <a:chExt cx="372" cy="114"/>
            </a:xfrm>
          </p:grpSpPr>
          <p:sp>
            <p:nvSpPr>
              <p:cNvPr id="18547" name="Rectangle 245"/>
              <p:cNvSpPr>
                <a:spLocks noChangeArrowheads="1"/>
              </p:cNvSpPr>
              <p:nvPr/>
            </p:nvSpPr>
            <p:spPr bwMode="auto">
              <a:xfrm>
                <a:off x="3978" y="3552"/>
                <a:ext cx="372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548" name="Rectangle 246"/>
              <p:cNvSpPr>
                <a:spLocks noChangeArrowheads="1"/>
              </p:cNvSpPr>
              <p:nvPr/>
            </p:nvSpPr>
            <p:spPr bwMode="auto">
              <a:xfrm>
                <a:off x="4049" y="3539"/>
                <a:ext cx="196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cpsr</a:t>
                </a:r>
              </a:p>
            </p:txBody>
          </p:sp>
        </p:grpSp>
        <p:grpSp>
          <p:nvGrpSpPr>
            <p:cNvPr id="18508" name="Group 247"/>
            <p:cNvGrpSpPr>
              <a:grpSpLocks/>
            </p:cNvGrpSpPr>
            <p:nvPr/>
          </p:nvGrpSpPr>
          <p:grpSpPr bwMode="auto">
            <a:xfrm>
              <a:off x="3431" y="3535"/>
              <a:ext cx="378" cy="114"/>
              <a:chOff x="3431" y="3535"/>
              <a:chExt cx="378" cy="114"/>
            </a:xfrm>
          </p:grpSpPr>
          <p:sp>
            <p:nvSpPr>
              <p:cNvPr id="18545" name="Rectangle 248"/>
              <p:cNvSpPr>
                <a:spLocks noChangeArrowheads="1"/>
              </p:cNvSpPr>
              <p:nvPr/>
            </p:nvSpPr>
            <p:spPr bwMode="auto">
              <a:xfrm>
                <a:off x="3431" y="3548"/>
                <a:ext cx="378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546" name="Rectangle 249"/>
              <p:cNvSpPr>
                <a:spLocks noChangeArrowheads="1"/>
              </p:cNvSpPr>
              <p:nvPr/>
            </p:nvSpPr>
            <p:spPr bwMode="auto">
              <a:xfrm>
                <a:off x="3504" y="3535"/>
                <a:ext cx="197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cpsr</a:t>
                </a:r>
              </a:p>
            </p:txBody>
          </p:sp>
        </p:grpSp>
        <p:grpSp>
          <p:nvGrpSpPr>
            <p:cNvPr id="18509" name="Group 250"/>
            <p:cNvGrpSpPr>
              <a:grpSpLocks/>
            </p:cNvGrpSpPr>
            <p:nvPr/>
          </p:nvGrpSpPr>
          <p:grpSpPr bwMode="auto">
            <a:xfrm>
              <a:off x="2889" y="3531"/>
              <a:ext cx="374" cy="114"/>
              <a:chOff x="2889" y="3531"/>
              <a:chExt cx="374" cy="114"/>
            </a:xfrm>
          </p:grpSpPr>
          <p:sp>
            <p:nvSpPr>
              <p:cNvPr id="18543" name="Rectangle 251"/>
              <p:cNvSpPr>
                <a:spLocks noChangeArrowheads="1"/>
              </p:cNvSpPr>
              <p:nvPr/>
            </p:nvSpPr>
            <p:spPr bwMode="auto">
              <a:xfrm>
                <a:off x="2889" y="3544"/>
                <a:ext cx="374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544" name="Rectangle 252"/>
              <p:cNvSpPr>
                <a:spLocks noChangeArrowheads="1"/>
              </p:cNvSpPr>
              <p:nvPr/>
            </p:nvSpPr>
            <p:spPr bwMode="auto">
              <a:xfrm>
                <a:off x="2961" y="3531"/>
                <a:ext cx="196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cpsr</a:t>
                </a:r>
              </a:p>
            </p:txBody>
          </p:sp>
        </p:grpSp>
        <p:grpSp>
          <p:nvGrpSpPr>
            <p:cNvPr id="18510" name="Group 253"/>
            <p:cNvGrpSpPr>
              <a:grpSpLocks/>
            </p:cNvGrpSpPr>
            <p:nvPr/>
          </p:nvGrpSpPr>
          <p:grpSpPr bwMode="auto">
            <a:xfrm>
              <a:off x="2333" y="3531"/>
              <a:ext cx="374" cy="114"/>
              <a:chOff x="2333" y="3531"/>
              <a:chExt cx="374" cy="114"/>
            </a:xfrm>
          </p:grpSpPr>
          <p:sp>
            <p:nvSpPr>
              <p:cNvPr id="18541" name="Rectangle 254"/>
              <p:cNvSpPr>
                <a:spLocks noChangeArrowheads="1"/>
              </p:cNvSpPr>
              <p:nvPr/>
            </p:nvSpPr>
            <p:spPr bwMode="auto">
              <a:xfrm>
                <a:off x="2333" y="3544"/>
                <a:ext cx="374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542" name="Rectangle 255"/>
              <p:cNvSpPr>
                <a:spLocks noChangeArrowheads="1"/>
              </p:cNvSpPr>
              <p:nvPr/>
            </p:nvSpPr>
            <p:spPr bwMode="auto">
              <a:xfrm>
                <a:off x="2405" y="3531"/>
                <a:ext cx="196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cpsr</a:t>
                </a:r>
              </a:p>
            </p:txBody>
          </p:sp>
        </p:grpSp>
        <p:grpSp>
          <p:nvGrpSpPr>
            <p:cNvPr id="18511" name="Group 256"/>
            <p:cNvGrpSpPr>
              <a:grpSpLocks/>
            </p:cNvGrpSpPr>
            <p:nvPr/>
          </p:nvGrpSpPr>
          <p:grpSpPr bwMode="auto">
            <a:xfrm>
              <a:off x="1797" y="3531"/>
              <a:ext cx="374" cy="114"/>
              <a:chOff x="1797" y="3531"/>
              <a:chExt cx="374" cy="114"/>
            </a:xfrm>
          </p:grpSpPr>
          <p:sp>
            <p:nvSpPr>
              <p:cNvPr id="18539" name="Rectangle 257"/>
              <p:cNvSpPr>
                <a:spLocks noChangeArrowheads="1"/>
              </p:cNvSpPr>
              <p:nvPr/>
            </p:nvSpPr>
            <p:spPr bwMode="auto">
              <a:xfrm>
                <a:off x="1797" y="3544"/>
                <a:ext cx="374" cy="10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540" name="Rectangle 258"/>
              <p:cNvSpPr>
                <a:spLocks noChangeArrowheads="1"/>
              </p:cNvSpPr>
              <p:nvPr/>
            </p:nvSpPr>
            <p:spPr bwMode="auto">
              <a:xfrm>
                <a:off x="1870" y="3531"/>
                <a:ext cx="196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 defTabSz="911225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11225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11225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11225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11225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11225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cpsr</a:t>
                </a:r>
              </a:p>
            </p:txBody>
          </p:sp>
        </p:grpSp>
        <p:sp>
          <p:nvSpPr>
            <p:cNvPr id="880899" name="Rectangle 259"/>
            <p:cNvSpPr>
              <a:spLocks noChangeArrowheads="1"/>
            </p:cNvSpPr>
            <p:nvPr/>
          </p:nvSpPr>
          <p:spPr bwMode="auto">
            <a:xfrm>
              <a:off x="1802" y="2999"/>
              <a:ext cx="374" cy="9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80900" name="Rectangle 260"/>
            <p:cNvSpPr>
              <a:spLocks noChangeArrowheads="1"/>
            </p:cNvSpPr>
            <p:nvPr/>
          </p:nvSpPr>
          <p:spPr bwMode="auto">
            <a:xfrm>
              <a:off x="1802" y="2890"/>
              <a:ext cx="374" cy="101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8514" name="Rectangle 261"/>
            <p:cNvSpPr>
              <a:spLocks noChangeArrowheads="1"/>
            </p:cNvSpPr>
            <p:nvPr/>
          </p:nvSpPr>
          <p:spPr bwMode="auto">
            <a:xfrm>
              <a:off x="1826" y="2987"/>
              <a:ext cx="273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917575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defTabSz="917575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defTabSz="917575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defTabSz="917575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defTabSz="917575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Times New Roman" pitchFamily="18" charset="0"/>
                </a:rPr>
                <a:t>r14_fiq</a:t>
              </a:r>
            </a:p>
          </p:txBody>
        </p:sp>
        <p:sp>
          <p:nvSpPr>
            <p:cNvPr id="880902" name="Rectangle 262"/>
            <p:cNvSpPr>
              <a:spLocks noChangeArrowheads="1"/>
            </p:cNvSpPr>
            <p:nvPr/>
          </p:nvSpPr>
          <p:spPr bwMode="auto">
            <a:xfrm>
              <a:off x="1802" y="2782"/>
              <a:ext cx="374" cy="9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8516" name="Rectangle 263"/>
            <p:cNvSpPr>
              <a:spLocks noChangeArrowheads="1"/>
            </p:cNvSpPr>
            <p:nvPr/>
          </p:nvSpPr>
          <p:spPr bwMode="auto">
            <a:xfrm>
              <a:off x="1826" y="2879"/>
              <a:ext cx="273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917575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defTabSz="917575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defTabSz="917575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defTabSz="917575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defTabSz="917575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Times New Roman" pitchFamily="18" charset="0"/>
                </a:rPr>
                <a:t>r13_fiq</a:t>
              </a:r>
            </a:p>
          </p:txBody>
        </p:sp>
        <p:sp>
          <p:nvSpPr>
            <p:cNvPr id="880904" name="Rectangle 264"/>
            <p:cNvSpPr>
              <a:spLocks noChangeArrowheads="1"/>
            </p:cNvSpPr>
            <p:nvPr/>
          </p:nvSpPr>
          <p:spPr bwMode="auto">
            <a:xfrm>
              <a:off x="1802" y="2673"/>
              <a:ext cx="374" cy="101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8518" name="Rectangle 265"/>
            <p:cNvSpPr>
              <a:spLocks noChangeArrowheads="1"/>
            </p:cNvSpPr>
            <p:nvPr/>
          </p:nvSpPr>
          <p:spPr bwMode="auto">
            <a:xfrm>
              <a:off x="1826" y="2769"/>
              <a:ext cx="273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917575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defTabSz="917575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defTabSz="917575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defTabSz="917575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defTabSz="917575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Times New Roman" pitchFamily="18" charset="0"/>
                </a:rPr>
                <a:t>r12_fiq</a:t>
              </a:r>
            </a:p>
          </p:txBody>
        </p:sp>
        <p:sp>
          <p:nvSpPr>
            <p:cNvPr id="880906" name="Rectangle 266"/>
            <p:cNvSpPr>
              <a:spLocks noChangeArrowheads="1"/>
            </p:cNvSpPr>
            <p:nvPr/>
          </p:nvSpPr>
          <p:spPr bwMode="auto">
            <a:xfrm>
              <a:off x="1802" y="2564"/>
              <a:ext cx="374" cy="101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8520" name="Rectangle 267"/>
            <p:cNvSpPr>
              <a:spLocks noChangeArrowheads="1"/>
            </p:cNvSpPr>
            <p:nvPr/>
          </p:nvSpPr>
          <p:spPr bwMode="auto">
            <a:xfrm>
              <a:off x="1826" y="2551"/>
              <a:ext cx="273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917575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defTabSz="917575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defTabSz="917575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defTabSz="917575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defTabSz="917575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Times New Roman" pitchFamily="18" charset="0"/>
                </a:rPr>
                <a:t>r10_fiq</a:t>
              </a:r>
            </a:p>
          </p:txBody>
        </p:sp>
        <p:sp>
          <p:nvSpPr>
            <p:cNvPr id="880908" name="Rectangle 268"/>
            <p:cNvSpPr>
              <a:spLocks noChangeArrowheads="1"/>
            </p:cNvSpPr>
            <p:nvPr/>
          </p:nvSpPr>
          <p:spPr bwMode="auto">
            <a:xfrm>
              <a:off x="1802" y="2455"/>
              <a:ext cx="374" cy="101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8522" name="Rectangle 269"/>
            <p:cNvSpPr>
              <a:spLocks noChangeArrowheads="1"/>
            </p:cNvSpPr>
            <p:nvPr/>
          </p:nvSpPr>
          <p:spPr bwMode="auto">
            <a:xfrm>
              <a:off x="1826" y="2660"/>
              <a:ext cx="273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917575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defTabSz="917575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defTabSz="917575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defTabSz="917575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defTabSz="917575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Times New Roman" pitchFamily="18" charset="0"/>
                </a:rPr>
                <a:t>r11_fiq</a:t>
              </a:r>
            </a:p>
          </p:txBody>
        </p:sp>
        <p:sp>
          <p:nvSpPr>
            <p:cNvPr id="880910" name="Rectangle 270"/>
            <p:cNvSpPr>
              <a:spLocks noChangeArrowheads="1"/>
            </p:cNvSpPr>
            <p:nvPr/>
          </p:nvSpPr>
          <p:spPr bwMode="auto">
            <a:xfrm>
              <a:off x="1802" y="2346"/>
              <a:ext cx="374" cy="101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8524" name="Rectangle 271"/>
            <p:cNvSpPr>
              <a:spLocks noChangeArrowheads="1"/>
            </p:cNvSpPr>
            <p:nvPr/>
          </p:nvSpPr>
          <p:spPr bwMode="auto">
            <a:xfrm>
              <a:off x="1844" y="2443"/>
              <a:ext cx="243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917575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defTabSz="917575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defTabSz="917575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defTabSz="917575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defTabSz="917575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Times New Roman" pitchFamily="18" charset="0"/>
                </a:rPr>
                <a:t>r9_fiq</a:t>
              </a:r>
            </a:p>
          </p:txBody>
        </p:sp>
        <p:sp>
          <p:nvSpPr>
            <p:cNvPr id="18525" name="Rectangle 272"/>
            <p:cNvSpPr>
              <a:spLocks noChangeArrowheads="1"/>
            </p:cNvSpPr>
            <p:nvPr/>
          </p:nvSpPr>
          <p:spPr bwMode="auto">
            <a:xfrm>
              <a:off x="1844" y="2335"/>
              <a:ext cx="243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917575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defTabSz="917575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defTabSz="917575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defTabSz="917575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defTabSz="917575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7575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Times New Roman" pitchFamily="18" charset="0"/>
                </a:rPr>
                <a:t>r8_fiq</a:t>
              </a:r>
            </a:p>
          </p:txBody>
        </p:sp>
        <p:grpSp>
          <p:nvGrpSpPr>
            <p:cNvPr id="18526" name="Group 273"/>
            <p:cNvGrpSpPr>
              <a:grpSpLocks/>
            </p:cNvGrpSpPr>
            <p:nvPr/>
          </p:nvGrpSpPr>
          <p:grpSpPr bwMode="auto">
            <a:xfrm>
              <a:off x="3940" y="3643"/>
              <a:ext cx="491" cy="113"/>
              <a:chOff x="3940" y="3643"/>
              <a:chExt cx="491" cy="113"/>
            </a:xfrm>
          </p:grpSpPr>
          <p:sp>
            <p:nvSpPr>
              <p:cNvPr id="18527" name="Rectangle 274"/>
              <p:cNvSpPr>
                <a:spLocks noChangeArrowheads="1"/>
              </p:cNvSpPr>
              <p:nvPr/>
            </p:nvSpPr>
            <p:spPr bwMode="auto">
              <a:xfrm>
                <a:off x="3977" y="3656"/>
                <a:ext cx="373" cy="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528" name="Rectangle 275"/>
              <p:cNvSpPr>
                <a:spLocks noChangeArrowheads="1"/>
              </p:cNvSpPr>
              <p:nvPr/>
            </p:nvSpPr>
            <p:spPr bwMode="auto">
              <a:xfrm>
                <a:off x="3981" y="3643"/>
                <a:ext cx="309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sprsr_fiq</a:t>
                </a:r>
              </a:p>
            </p:txBody>
          </p:sp>
          <p:sp>
            <p:nvSpPr>
              <p:cNvPr id="18529" name="Rectangle 276"/>
              <p:cNvSpPr>
                <a:spLocks noChangeArrowheads="1"/>
              </p:cNvSpPr>
              <p:nvPr/>
            </p:nvSpPr>
            <p:spPr bwMode="auto">
              <a:xfrm>
                <a:off x="3977" y="3656"/>
                <a:ext cx="373" cy="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530" name="Rectangle 277"/>
              <p:cNvSpPr>
                <a:spLocks noChangeArrowheads="1"/>
              </p:cNvSpPr>
              <p:nvPr/>
            </p:nvSpPr>
            <p:spPr bwMode="auto">
              <a:xfrm>
                <a:off x="3981" y="3643"/>
                <a:ext cx="309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sprsr_fiq</a:t>
                </a:r>
              </a:p>
            </p:txBody>
          </p:sp>
          <p:sp>
            <p:nvSpPr>
              <p:cNvPr id="18531" name="Rectangle 278"/>
              <p:cNvSpPr>
                <a:spLocks noChangeArrowheads="1"/>
              </p:cNvSpPr>
              <p:nvPr/>
            </p:nvSpPr>
            <p:spPr bwMode="auto">
              <a:xfrm>
                <a:off x="3977" y="3656"/>
                <a:ext cx="373" cy="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532" name="Rectangle 279"/>
              <p:cNvSpPr>
                <a:spLocks noChangeArrowheads="1"/>
              </p:cNvSpPr>
              <p:nvPr/>
            </p:nvSpPr>
            <p:spPr bwMode="auto">
              <a:xfrm>
                <a:off x="3981" y="3643"/>
                <a:ext cx="309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sprsr_fiq</a:t>
                </a:r>
              </a:p>
            </p:txBody>
          </p:sp>
          <p:sp>
            <p:nvSpPr>
              <p:cNvPr id="18533" name="Rectangle 280"/>
              <p:cNvSpPr>
                <a:spLocks noChangeArrowheads="1"/>
              </p:cNvSpPr>
              <p:nvPr/>
            </p:nvSpPr>
            <p:spPr bwMode="auto">
              <a:xfrm>
                <a:off x="3977" y="3656"/>
                <a:ext cx="373" cy="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534" name="Rectangle 281"/>
              <p:cNvSpPr>
                <a:spLocks noChangeArrowheads="1"/>
              </p:cNvSpPr>
              <p:nvPr/>
            </p:nvSpPr>
            <p:spPr bwMode="auto">
              <a:xfrm>
                <a:off x="3981" y="3643"/>
                <a:ext cx="309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sprsr_fiq</a:t>
                </a:r>
              </a:p>
            </p:txBody>
          </p:sp>
          <p:sp>
            <p:nvSpPr>
              <p:cNvPr id="18535" name="Rectangle 282"/>
              <p:cNvSpPr>
                <a:spLocks noChangeArrowheads="1"/>
              </p:cNvSpPr>
              <p:nvPr/>
            </p:nvSpPr>
            <p:spPr bwMode="auto">
              <a:xfrm>
                <a:off x="3977" y="3656"/>
                <a:ext cx="373" cy="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8536" name="Rectangle 283"/>
              <p:cNvSpPr>
                <a:spLocks noChangeArrowheads="1"/>
              </p:cNvSpPr>
              <p:nvPr/>
            </p:nvSpPr>
            <p:spPr bwMode="auto">
              <a:xfrm>
                <a:off x="3981" y="3643"/>
                <a:ext cx="309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sprsr_fiq</a:t>
                </a:r>
              </a:p>
            </p:txBody>
          </p:sp>
          <p:sp>
            <p:nvSpPr>
              <p:cNvPr id="880924" name="Rectangle 284"/>
              <p:cNvSpPr>
                <a:spLocks noChangeArrowheads="1"/>
              </p:cNvSpPr>
              <p:nvPr/>
            </p:nvSpPr>
            <p:spPr bwMode="auto">
              <a:xfrm>
                <a:off x="3977" y="3657"/>
                <a:ext cx="374" cy="99"/>
              </a:xfrm>
              <a:prstGeom prst="rect">
                <a:avLst/>
              </a:prstGeom>
              <a:gradFill rotWithShape="0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8538" name="Rectangle 285"/>
              <p:cNvSpPr>
                <a:spLocks noChangeArrowheads="1"/>
              </p:cNvSpPr>
              <p:nvPr/>
            </p:nvSpPr>
            <p:spPr bwMode="auto">
              <a:xfrm>
                <a:off x="3940" y="3643"/>
                <a:ext cx="491" cy="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900">
                    <a:solidFill>
                      <a:srgbClr val="000000"/>
                    </a:solidFill>
                    <a:latin typeface="Times New Roman" pitchFamily="18" charset="0"/>
                  </a:rPr>
                  <a:t>spsr_undef</a:t>
                </a:r>
              </a:p>
            </p:txBody>
          </p:sp>
        </p:grpSp>
      </p:grpSp>
      <p:sp>
        <p:nvSpPr>
          <p:cNvPr id="18439" name="Oval 286"/>
          <p:cNvSpPr>
            <a:spLocks noChangeArrowheads="1"/>
          </p:cNvSpPr>
          <p:nvPr/>
        </p:nvSpPr>
        <p:spPr bwMode="auto">
          <a:xfrm>
            <a:off x="3352800" y="4648200"/>
            <a:ext cx="9906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8440" name="Oval 287"/>
          <p:cNvSpPr>
            <a:spLocks noChangeArrowheads="1"/>
          </p:cNvSpPr>
          <p:nvPr/>
        </p:nvSpPr>
        <p:spPr bwMode="auto">
          <a:xfrm>
            <a:off x="1143000" y="914400"/>
            <a:ext cx="1219200" cy="4800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8441" name="Oval 288"/>
          <p:cNvSpPr>
            <a:spLocks noChangeArrowheads="1"/>
          </p:cNvSpPr>
          <p:nvPr/>
        </p:nvSpPr>
        <p:spPr bwMode="auto">
          <a:xfrm>
            <a:off x="3276600" y="5791200"/>
            <a:ext cx="9144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8442" name="Text Box 289"/>
          <p:cNvSpPr txBox="1">
            <a:spLocks noChangeArrowheads="1"/>
          </p:cNvSpPr>
          <p:nvPr/>
        </p:nvSpPr>
        <p:spPr bwMode="auto">
          <a:xfrm>
            <a:off x="0" y="6216650"/>
            <a:ext cx="2603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charset="0"/>
              </a:rPr>
              <a:t>SPSR=</a:t>
            </a:r>
            <a:r>
              <a:rPr lang="en-GB" altLang="zh-TW" sz="1800">
                <a:latin typeface="Arial" charset="0"/>
              </a:rPr>
              <a:t> </a:t>
            </a:r>
            <a:r>
              <a:rPr lang="en-GB" altLang="en-US" sz="1800">
                <a:latin typeface="Arial" charset="0"/>
              </a:rPr>
              <a:t>Saved Process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charset="0"/>
              </a:rPr>
              <a:t>Status </a:t>
            </a:r>
            <a:r>
              <a:rPr lang="en-US" altLang="en-US" sz="1800">
                <a:latin typeface="Arial" charset="0"/>
              </a:rPr>
              <a:t>Reg</a:t>
            </a:r>
          </a:p>
        </p:txBody>
      </p:sp>
      <p:sp>
        <p:nvSpPr>
          <p:cNvPr id="18443" name="Line 290"/>
          <p:cNvSpPr>
            <a:spLocks noChangeShapeType="1"/>
          </p:cNvSpPr>
          <p:nvPr/>
        </p:nvSpPr>
        <p:spPr bwMode="auto">
          <a:xfrm flipV="1">
            <a:off x="685800" y="6172200"/>
            <a:ext cx="1676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Text Box 293"/>
          <p:cNvSpPr txBox="1">
            <a:spLocks noChangeArrowheads="1"/>
          </p:cNvSpPr>
          <p:nvPr/>
        </p:nvSpPr>
        <p:spPr bwMode="auto">
          <a:xfrm>
            <a:off x="7756525" y="2855913"/>
            <a:ext cx="140335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Shaded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registers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are extra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Registers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for different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modes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000" smtClean="0"/>
              <a:t/>
            </a:r>
            <a:br>
              <a:rPr lang="en-US" altLang="en-US" sz="3000" smtClean="0"/>
            </a:br>
            <a:r>
              <a:rPr lang="en-US" altLang="en-US" sz="3000" smtClean="0"/>
              <a:t>Mode bits M[0:4] : bit0-&gt;bit4 of CPSR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 </a:t>
            </a:r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E1C2C66-3572-473C-99AE-DA13AF4FA3AA}" type="slidenum">
              <a:rPr lang="en-US" altLang="en-US">
                <a:solidFill>
                  <a:srgbClr val="898989"/>
                </a:solidFill>
              </a:rPr>
              <a:pPr/>
              <a:t>17</a:t>
            </a:fld>
            <a:endParaRPr lang="en-US" altLang="en-US">
              <a:solidFill>
                <a:srgbClr val="898989"/>
              </a:solidFill>
            </a:endParaRPr>
          </a:p>
        </p:txBody>
      </p:sp>
      <p:pic>
        <p:nvPicPr>
          <p:cNvPr id="1946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35113"/>
            <a:ext cx="7924800" cy="418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517525" y="5719763"/>
            <a:ext cx="7689850" cy="80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altLang="zh-TW" sz="1800">
                <a:latin typeface="Arial" charset="0"/>
              </a:rPr>
              <a:t/>
            </a:r>
            <a:br>
              <a:rPr lang="en-US" altLang="zh-TW" sz="1800">
                <a:latin typeface="Arial" charset="0"/>
              </a:rPr>
            </a:br>
            <a:r>
              <a:rPr lang="en-US" altLang="zh-TW" sz="1800">
                <a:latin typeface="Arial" charset="0"/>
              </a:rPr>
              <a:t> </a:t>
            </a:r>
            <a:r>
              <a:rPr lang="en-US" altLang="en-US" sz="1800">
                <a:latin typeface="Arial" charset="0"/>
              </a:rPr>
              <a:t>http://infocenter.arm.com/help/topic/com.arm.doc.ddi0210c/DDI0210B.pdf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grpSp>
        <p:nvGrpSpPr>
          <p:cNvPr id="19464" name="Group 6"/>
          <p:cNvGrpSpPr>
            <a:grpSpLocks/>
          </p:cNvGrpSpPr>
          <p:nvPr/>
        </p:nvGrpSpPr>
        <p:grpSpPr bwMode="auto">
          <a:xfrm>
            <a:off x="685800" y="0"/>
            <a:ext cx="7027863" cy="1019175"/>
            <a:chOff x="697" y="1325"/>
            <a:chExt cx="4427" cy="642"/>
          </a:xfrm>
        </p:grpSpPr>
        <p:sp>
          <p:nvSpPr>
            <p:cNvPr id="19467" name="Line 7"/>
            <p:cNvSpPr>
              <a:spLocks noChangeShapeType="1"/>
            </p:cNvSpPr>
            <p:nvPr/>
          </p:nvSpPr>
          <p:spPr bwMode="auto">
            <a:xfrm flipV="1">
              <a:off x="697" y="1763"/>
              <a:ext cx="203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468" name="Group 8"/>
            <p:cNvGrpSpPr>
              <a:grpSpLocks/>
            </p:cNvGrpSpPr>
            <p:nvPr/>
          </p:nvGrpSpPr>
          <p:grpSpPr bwMode="auto">
            <a:xfrm>
              <a:off x="867" y="1325"/>
              <a:ext cx="4257" cy="619"/>
              <a:chOff x="867" y="1325"/>
              <a:chExt cx="4257" cy="619"/>
            </a:xfrm>
          </p:grpSpPr>
          <p:sp>
            <p:nvSpPr>
              <p:cNvPr id="19469" name="Rectangle 9"/>
              <p:cNvSpPr>
                <a:spLocks noChangeArrowheads="1"/>
              </p:cNvSpPr>
              <p:nvPr/>
            </p:nvSpPr>
            <p:spPr bwMode="auto">
              <a:xfrm>
                <a:off x="4276" y="1510"/>
                <a:ext cx="83" cy="189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9470" name="Rectangle 10"/>
              <p:cNvSpPr>
                <a:spLocks noChangeArrowheads="1"/>
              </p:cNvSpPr>
              <p:nvPr/>
            </p:nvSpPr>
            <p:spPr bwMode="auto">
              <a:xfrm>
                <a:off x="883" y="1497"/>
                <a:ext cx="571" cy="197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9471" name="Rectangle 11"/>
              <p:cNvSpPr>
                <a:spLocks noChangeArrowheads="1"/>
              </p:cNvSpPr>
              <p:nvPr/>
            </p:nvSpPr>
            <p:spPr bwMode="auto">
              <a:xfrm>
                <a:off x="4525" y="1493"/>
                <a:ext cx="566" cy="193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9472" name="Rectangle 12"/>
              <p:cNvSpPr>
                <a:spLocks noChangeArrowheads="1"/>
              </p:cNvSpPr>
              <p:nvPr/>
            </p:nvSpPr>
            <p:spPr bwMode="auto">
              <a:xfrm>
                <a:off x="4118" y="1493"/>
                <a:ext cx="258" cy="197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  <p:sp>
            <p:nvSpPr>
              <p:cNvPr id="19473" name="Line 13"/>
              <p:cNvSpPr>
                <a:spLocks noChangeShapeType="1"/>
              </p:cNvSpPr>
              <p:nvPr/>
            </p:nvSpPr>
            <p:spPr bwMode="auto">
              <a:xfrm>
                <a:off x="1715" y="1481"/>
                <a:ext cx="0" cy="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4" name="Line 14"/>
              <p:cNvSpPr>
                <a:spLocks noChangeShapeType="1"/>
              </p:cNvSpPr>
              <p:nvPr/>
            </p:nvSpPr>
            <p:spPr bwMode="auto">
              <a:xfrm>
                <a:off x="1847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5" name="Line 15"/>
              <p:cNvSpPr>
                <a:spLocks noChangeShapeType="1"/>
              </p:cNvSpPr>
              <p:nvPr/>
            </p:nvSpPr>
            <p:spPr bwMode="auto">
              <a:xfrm>
                <a:off x="1979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6" name="Line 16"/>
              <p:cNvSpPr>
                <a:spLocks noChangeShapeType="1"/>
              </p:cNvSpPr>
              <p:nvPr/>
            </p:nvSpPr>
            <p:spPr bwMode="auto">
              <a:xfrm>
                <a:off x="2112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7" name="Line 17"/>
              <p:cNvSpPr>
                <a:spLocks noChangeShapeType="1"/>
              </p:cNvSpPr>
              <p:nvPr/>
            </p:nvSpPr>
            <p:spPr bwMode="auto">
              <a:xfrm>
                <a:off x="2245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8" name="Line 18"/>
              <p:cNvSpPr>
                <a:spLocks noChangeShapeType="1"/>
              </p:cNvSpPr>
              <p:nvPr/>
            </p:nvSpPr>
            <p:spPr bwMode="auto">
              <a:xfrm>
                <a:off x="2377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9" name="Line 19"/>
              <p:cNvSpPr>
                <a:spLocks noChangeShapeType="1"/>
              </p:cNvSpPr>
              <p:nvPr/>
            </p:nvSpPr>
            <p:spPr bwMode="auto">
              <a:xfrm>
                <a:off x="2510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0" name="Line 20"/>
              <p:cNvSpPr>
                <a:spLocks noChangeShapeType="1"/>
              </p:cNvSpPr>
              <p:nvPr/>
            </p:nvSpPr>
            <p:spPr bwMode="auto">
              <a:xfrm>
                <a:off x="2641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1" name="Line 21"/>
              <p:cNvSpPr>
                <a:spLocks noChangeShapeType="1"/>
              </p:cNvSpPr>
              <p:nvPr/>
            </p:nvSpPr>
            <p:spPr bwMode="auto">
              <a:xfrm>
                <a:off x="2782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2" name="Line 22"/>
              <p:cNvSpPr>
                <a:spLocks noChangeShapeType="1"/>
              </p:cNvSpPr>
              <p:nvPr/>
            </p:nvSpPr>
            <p:spPr bwMode="auto">
              <a:xfrm>
                <a:off x="2907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3" name="Line 23"/>
              <p:cNvSpPr>
                <a:spLocks noChangeShapeType="1"/>
              </p:cNvSpPr>
              <p:nvPr/>
            </p:nvSpPr>
            <p:spPr bwMode="auto">
              <a:xfrm>
                <a:off x="3056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4" name="Line 24"/>
              <p:cNvSpPr>
                <a:spLocks noChangeShapeType="1"/>
              </p:cNvSpPr>
              <p:nvPr/>
            </p:nvSpPr>
            <p:spPr bwMode="auto">
              <a:xfrm>
                <a:off x="3188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5" name="Line 25"/>
              <p:cNvSpPr>
                <a:spLocks noChangeShapeType="1"/>
              </p:cNvSpPr>
              <p:nvPr/>
            </p:nvSpPr>
            <p:spPr bwMode="auto">
              <a:xfrm>
                <a:off x="3320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6" name="Line 26"/>
              <p:cNvSpPr>
                <a:spLocks noChangeShapeType="1"/>
              </p:cNvSpPr>
              <p:nvPr/>
            </p:nvSpPr>
            <p:spPr bwMode="auto">
              <a:xfrm>
                <a:off x="3453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7" name="Line 27"/>
              <p:cNvSpPr>
                <a:spLocks noChangeShapeType="1"/>
              </p:cNvSpPr>
              <p:nvPr/>
            </p:nvSpPr>
            <p:spPr bwMode="auto">
              <a:xfrm>
                <a:off x="3585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8" name="Line 28"/>
              <p:cNvSpPr>
                <a:spLocks noChangeShapeType="1"/>
              </p:cNvSpPr>
              <p:nvPr/>
            </p:nvSpPr>
            <p:spPr bwMode="auto">
              <a:xfrm>
                <a:off x="3718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89" name="Line 29"/>
              <p:cNvSpPr>
                <a:spLocks noChangeShapeType="1"/>
              </p:cNvSpPr>
              <p:nvPr/>
            </p:nvSpPr>
            <p:spPr bwMode="auto">
              <a:xfrm>
                <a:off x="3850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0" name="Line 30"/>
              <p:cNvSpPr>
                <a:spLocks noChangeShapeType="1"/>
              </p:cNvSpPr>
              <p:nvPr/>
            </p:nvSpPr>
            <p:spPr bwMode="auto">
              <a:xfrm>
                <a:off x="3982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1" name="Line 31"/>
              <p:cNvSpPr>
                <a:spLocks noChangeShapeType="1"/>
              </p:cNvSpPr>
              <p:nvPr/>
            </p:nvSpPr>
            <p:spPr bwMode="auto">
              <a:xfrm>
                <a:off x="4114" y="1481"/>
                <a:ext cx="0" cy="22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2" name="Line 32"/>
              <p:cNvSpPr>
                <a:spLocks noChangeShapeType="1"/>
              </p:cNvSpPr>
              <p:nvPr/>
            </p:nvSpPr>
            <p:spPr bwMode="auto">
              <a:xfrm>
                <a:off x="4247" y="1481"/>
                <a:ext cx="0" cy="22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3" name="Line 33"/>
              <p:cNvSpPr>
                <a:spLocks noChangeShapeType="1"/>
              </p:cNvSpPr>
              <p:nvPr/>
            </p:nvSpPr>
            <p:spPr bwMode="auto">
              <a:xfrm>
                <a:off x="4380" y="1489"/>
                <a:ext cx="0" cy="21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4" name="Line 34"/>
              <p:cNvSpPr>
                <a:spLocks noChangeShapeType="1"/>
              </p:cNvSpPr>
              <p:nvPr/>
            </p:nvSpPr>
            <p:spPr bwMode="auto">
              <a:xfrm>
                <a:off x="4521" y="1481"/>
                <a:ext cx="0" cy="22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5" name="Line 35"/>
              <p:cNvSpPr>
                <a:spLocks noChangeShapeType="1"/>
              </p:cNvSpPr>
              <p:nvPr/>
            </p:nvSpPr>
            <p:spPr bwMode="auto">
              <a:xfrm>
                <a:off x="4645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6" name="Line 36"/>
              <p:cNvSpPr>
                <a:spLocks noChangeShapeType="1"/>
              </p:cNvSpPr>
              <p:nvPr/>
            </p:nvSpPr>
            <p:spPr bwMode="auto">
              <a:xfrm>
                <a:off x="4760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7" name="Line 37"/>
              <p:cNvSpPr>
                <a:spLocks noChangeShapeType="1"/>
              </p:cNvSpPr>
              <p:nvPr/>
            </p:nvSpPr>
            <p:spPr bwMode="auto">
              <a:xfrm>
                <a:off x="4884" y="1489"/>
                <a:ext cx="0" cy="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8" name="Line 38"/>
              <p:cNvSpPr>
                <a:spLocks noChangeShapeType="1"/>
              </p:cNvSpPr>
              <p:nvPr/>
            </p:nvSpPr>
            <p:spPr bwMode="auto">
              <a:xfrm>
                <a:off x="5000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9" name="Line 39"/>
              <p:cNvSpPr>
                <a:spLocks noChangeShapeType="1"/>
              </p:cNvSpPr>
              <p:nvPr/>
            </p:nvSpPr>
            <p:spPr bwMode="auto">
              <a:xfrm>
                <a:off x="1172" y="1485"/>
                <a:ext cx="0" cy="22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0" name="Line 40"/>
              <p:cNvSpPr>
                <a:spLocks noChangeShapeType="1"/>
              </p:cNvSpPr>
              <p:nvPr/>
            </p:nvSpPr>
            <p:spPr bwMode="auto">
              <a:xfrm>
                <a:off x="1313" y="1485"/>
                <a:ext cx="0" cy="21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1" name="Rectangle 41"/>
              <p:cNvSpPr>
                <a:spLocks noChangeArrowheads="1"/>
              </p:cNvSpPr>
              <p:nvPr/>
            </p:nvSpPr>
            <p:spPr bwMode="auto">
              <a:xfrm>
                <a:off x="4620" y="1562"/>
                <a:ext cx="377" cy="1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6675" tIns="26988" rIns="66675" bIns="26988">
                <a:spAutoFit/>
              </a:bodyPr>
              <a:lstStyle>
                <a:lvl1pPr defTabSz="947738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47738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47738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47738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47738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500" b="1">
                    <a:latin typeface="Times New Roman" pitchFamily="18" charset="0"/>
                  </a:rPr>
                  <a:t>Mode</a:t>
                </a:r>
              </a:p>
            </p:txBody>
          </p:sp>
          <p:sp>
            <p:nvSpPr>
              <p:cNvPr id="19502" name="Rectangle 42"/>
              <p:cNvSpPr>
                <a:spLocks noChangeArrowheads="1"/>
              </p:cNvSpPr>
              <p:nvPr/>
            </p:nvSpPr>
            <p:spPr bwMode="auto">
              <a:xfrm>
                <a:off x="876" y="1531"/>
                <a:ext cx="155" cy="1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66675" tIns="26988" rIns="66675" bIns="26988">
                <a:spAutoFit/>
              </a:bodyPr>
              <a:lstStyle>
                <a:lvl1pPr defTabSz="947738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47738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47738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47738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47738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500" b="1">
                    <a:latin typeface="Times New Roman" pitchFamily="18" charset="0"/>
                  </a:rPr>
                  <a:t>N</a:t>
                </a:r>
              </a:p>
            </p:txBody>
          </p:sp>
          <p:sp>
            <p:nvSpPr>
              <p:cNvPr id="19503" name="Rectangle 43"/>
              <p:cNvSpPr>
                <a:spLocks noChangeArrowheads="1"/>
              </p:cNvSpPr>
              <p:nvPr/>
            </p:nvSpPr>
            <p:spPr bwMode="auto">
              <a:xfrm>
                <a:off x="1029" y="1526"/>
                <a:ext cx="164" cy="1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6675" tIns="26988" rIns="66675" bIns="26988">
                <a:spAutoFit/>
              </a:bodyPr>
              <a:lstStyle>
                <a:lvl1pPr defTabSz="947738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47738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47738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47738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47738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500" b="1">
                    <a:latin typeface="Times New Roman" pitchFamily="18" charset="0"/>
                  </a:rPr>
                  <a:t>Z</a:t>
                </a:r>
              </a:p>
            </p:txBody>
          </p:sp>
          <p:sp>
            <p:nvSpPr>
              <p:cNvPr id="19504" name="Rectangle 44"/>
              <p:cNvSpPr>
                <a:spLocks noChangeArrowheads="1"/>
              </p:cNvSpPr>
              <p:nvPr/>
            </p:nvSpPr>
            <p:spPr bwMode="auto">
              <a:xfrm>
                <a:off x="1177" y="1526"/>
                <a:ext cx="171" cy="1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6675" tIns="26988" rIns="66675" bIns="26988">
                <a:spAutoFit/>
              </a:bodyPr>
              <a:lstStyle>
                <a:lvl1pPr defTabSz="947738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47738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47738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47738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47738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500" b="1">
                    <a:latin typeface="Times New Roman" pitchFamily="18" charset="0"/>
                  </a:rPr>
                  <a:t>C</a:t>
                </a:r>
              </a:p>
            </p:txBody>
          </p:sp>
          <p:sp>
            <p:nvSpPr>
              <p:cNvPr id="19505" name="Rectangle 45"/>
              <p:cNvSpPr>
                <a:spLocks noChangeArrowheads="1"/>
              </p:cNvSpPr>
              <p:nvPr/>
            </p:nvSpPr>
            <p:spPr bwMode="auto">
              <a:xfrm>
                <a:off x="1301" y="1526"/>
                <a:ext cx="171" cy="1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6675" tIns="26988" rIns="66675" bIns="26988">
                <a:spAutoFit/>
              </a:bodyPr>
              <a:lstStyle>
                <a:lvl1pPr defTabSz="947738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47738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47738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47738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47738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500" b="1">
                    <a:latin typeface="Times New Roman" pitchFamily="18" charset="0"/>
                  </a:rPr>
                  <a:t>V</a:t>
                </a:r>
              </a:p>
            </p:txBody>
          </p:sp>
          <p:sp>
            <p:nvSpPr>
              <p:cNvPr id="19506" name="Rectangle 46"/>
              <p:cNvSpPr>
                <a:spLocks noChangeArrowheads="1"/>
              </p:cNvSpPr>
              <p:nvPr/>
            </p:nvSpPr>
            <p:spPr bwMode="auto">
              <a:xfrm>
                <a:off x="1334" y="1325"/>
                <a:ext cx="164" cy="1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6675" tIns="26988" rIns="66675" bIns="26988">
                <a:spAutoFit/>
              </a:bodyPr>
              <a:lstStyle>
                <a:lvl1pPr defTabSz="947738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47738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47738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47738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47738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1">
                    <a:latin typeface="Times New Roman" pitchFamily="18" charset="0"/>
                  </a:rPr>
                  <a:t>28</a:t>
                </a:r>
              </a:p>
            </p:txBody>
          </p:sp>
          <p:sp>
            <p:nvSpPr>
              <p:cNvPr id="19507" name="Rectangle 47"/>
              <p:cNvSpPr>
                <a:spLocks noChangeArrowheads="1"/>
              </p:cNvSpPr>
              <p:nvPr/>
            </p:nvSpPr>
            <p:spPr bwMode="auto">
              <a:xfrm>
                <a:off x="871" y="1334"/>
                <a:ext cx="164" cy="1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6675" tIns="26988" rIns="66675" bIns="26988">
                <a:spAutoFit/>
              </a:bodyPr>
              <a:lstStyle>
                <a:lvl1pPr defTabSz="947738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47738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47738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47738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47738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1">
                    <a:latin typeface="Times New Roman" pitchFamily="18" charset="0"/>
                  </a:rPr>
                  <a:t>31</a:t>
                </a:r>
              </a:p>
            </p:txBody>
          </p:sp>
          <p:sp>
            <p:nvSpPr>
              <p:cNvPr id="19508" name="Rectangle 48"/>
              <p:cNvSpPr>
                <a:spLocks noChangeArrowheads="1"/>
              </p:cNvSpPr>
              <p:nvPr/>
            </p:nvSpPr>
            <p:spPr bwMode="auto">
              <a:xfrm>
                <a:off x="3998" y="1334"/>
                <a:ext cx="124" cy="1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6675" tIns="26988" rIns="66675" bIns="26988">
                <a:spAutoFit/>
              </a:bodyPr>
              <a:lstStyle>
                <a:lvl1pPr defTabSz="947738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47738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47738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47738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47738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1">
                    <a:latin typeface="Times New Roman" pitchFamily="18" charset="0"/>
                  </a:rPr>
                  <a:t>8</a:t>
                </a:r>
              </a:p>
            </p:txBody>
          </p:sp>
          <p:sp>
            <p:nvSpPr>
              <p:cNvPr id="19509" name="Rectangle 49"/>
              <p:cNvSpPr>
                <a:spLocks noChangeArrowheads="1"/>
              </p:cNvSpPr>
              <p:nvPr/>
            </p:nvSpPr>
            <p:spPr bwMode="auto">
              <a:xfrm>
                <a:off x="4503" y="1325"/>
                <a:ext cx="124" cy="1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6675" tIns="26988" rIns="66675" bIns="26988">
                <a:spAutoFit/>
              </a:bodyPr>
              <a:lstStyle>
                <a:lvl1pPr defTabSz="947738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47738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47738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47738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47738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1"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19510" name="Rectangle 50"/>
              <p:cNvSpPr>
                <a:spLocks noChangeArrowheads="1"/>
              </p:cNvSpPr>
              <p:nvPr/>
            </p:nvSpPr>
            <p:spPr bwMode="auto">
              <a:xfrm>
                <a:off x="5000" y="1325"/>
                <a:ext cx="124" cy="1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66675" tIns="26988" rIns="66675" bIns="26988">
                <a:spAutoFit/>
              </a:bodyPr>
              <a:lstStyle>
                <a:lvl1pPr defTabSz="947738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47738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47738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47738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47738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1"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19511" name="Line 51"/>
              <p:cNvSpPr>
                <a:spLocks noChangeShapeType="1"/>
              </p:cNvSpPr>
              <p:nvPr/>
            </p:nvSpPr>
            <p:spPr bwMode="auto">
              <a:xfrm>
                <a:off x="1463" y="1485"/>
                <a:ext cx="0" cy="22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2" name="Line 52"/>
              <p:cNvSpPr>
                <a:spLocks noChangeShapeType="1"/>
              </p:cNvSpPr>
              <p:nvPr/>
            </p:nvSpPr>
            <p:spPr bwMode="auto">
              <a:xfrm>
                <a:off x="1583" y="1481"/>
                <a:ext cx="0" cy="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3" name="Line 53"/>
              <p:cNvSpPr>
                <a:spLocks noChangeShapeType="1"/>
              </p:cNvSpPr>
              <p:nvPr/>
            </p:nvSpPr>
            <p:spPr bwMode="auto">
              <a:xfrm>
                <a:off x="1016" y="1485"/>
                <a:ext cx="0" cy="22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4" name="Rectangle 54"/>
              <p:cNvSpPr>
                <a:spLocks noChangeArrowheads="1"/>
              </p:cNvSpPr>
              <p:nvPr/>
            </p:nvSpPr>
            <p:spPr bwMode="auto">
              <a:xfrm>
                <a:off x="4122" y="1557"/>
                <a:ext cx="450" cy="1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66675" tIns="26988" rIns="66675" bIns="26988">
                <a:spAutoFit/>
              </a:bodyPr>
              <a:lstStyle>
                <a:lvl1pPr defTabSz="947738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defTabSz="947738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defTabSz="947738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defTabSz="947738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defTabSz="947738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947738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500" b="1">
                    <a:latin typeface="Times New Roman" pitchFamily="18" charset="0"/>
                  </a:rPr>
                  <a:t>I   F  T</a:t>
                </a:r>
              </a:p>
            </p:txBody>
          </p:sp>
          <p:sp>
            <p:nvSpPr>
              <p:cNvPr id="19515" name="Line 55"/>
              <p:cNvSpPr>
                <a:spLocks noChangeShapeType="1"/>
              </p:cNvSpPr>
              <p:nvPr/>
            </p:nvSpPr>
            <p:spPr bwMode="auto">
              <a:xfrm>
                <a:off x="896" y="1769"/>
                <a:ext cx="0" cy="1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6" name="Line 56"/>
              <p:cNvSpPr>
                <a:spLocks noChangeShapeType="1"/>
              </p:cNvSpPr>
              <p:nvPr/>
            </p:nvSpPr>
            <p:spPr bwMode="auto">
              <a:xfrm flipV="1">
                <a:off x="896" y="1786"/>
                <a:ext cx="166" cy="1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7" name="Rectangle 57"/>
              <p:cNvSpPr>
                <a:spLocks noChangeArrowheads="1"/>
              </p:cNvSpPr>
              <p:nvPr/>
            </p:nvSpPr>
            <p:spPr bwMode="auto">
              <a:xfrm>
                <a:off x="867" y="1485"/>
                <a:ext cx="4245" cy="21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charset="0"/>
                </a:endParaRPr>
              </a:p>
            </p:txBody>
          </p:sp>
        </p:grpSp>
      </p:grpSp>
      <p:sp>
        <p:nvSpPr>
          <p:cNvPr id="19465" name="Oval 58"/>
          <p:cNvSpPr>
            <a:spLocks noChangeArrowheads="1"/>
          </p:cNvSpPr>
          <p:nvPr/>
        </p:nvSpPr>
        <p:spPr bwMode="auto">
          <a:xfrm>
            <a:off x="6705600" y="0"/>
            <a:ext cx="1295400" cy="6858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9466" name="Line 59"/>
          <p:cNvSpPr>
            <a:spLocks noChangeShapeType="1"/>
          </p:cNvSpPr>
          <p:nvPr/>
        </p:nvSpPr>
        <p:spPr bwMode="auto">
          <a:xfrm flipH="1">
            <a:off x="2590800" y="609600"/>
            <a:ext cx="51816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We will study Software Interrupt </a:t>
            </a:r>
            <a:br>
              <a:rPr lang="en-US" altLang="en-US" sz="4000" smtClean="0"/>
            </a:br>
            <a:endParaRPr lang="en-US" altLang="en-US" sz="4000" smtClean="0"/>
          </a:p>
        </p:txBody>
      </p:sp>
      <p:sp>
        <p:nvSpPr>
          <p:cNvPr id="98202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mtClean="0"/>
              <a:t>(SWI)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E8570E7-C1CC-4F29-AEBD-97ECAA6F6C86}" type="slidenum">
              <a:rPr lang="en-US" altLang="en-US">
                <a:solidFill>
                  <a:srgbClr val="898989"/>
                </a:solidFill>
              </a:rPr>
              <a:pPr/>
              <a:t>18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 smtClean="0"/>
              <a:t>Why Software interrupt SWI?</a:t>
            </a:r>
            <a:br>
              <a:rPr lang="en-US" altLang="en-US" sz="3400" smtClean="0"/>
            </a:br>
            <a:r>
              <a:rPr lang="en-US" altLang="en-US" sz="2100" smtClean="0"/>
              <a:t>“</a:t>
            </a:r>
            <a:r>
              <a:rPr lang="en-US" altLang="en-US" sz="1700" smtClean="0"/>
              <a:t>Similar to a subroutine call but more efficient and organized”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Make a list of often used routines</a:t>
            </a:r>
          </a:p>
          <a:p>
            <a:pPr eaLnBrk="1" hangingPunct="1"/>
            <a:r>
              <a:rPr lang="en-US" altLang="en-US" smtClean="0"/>
              <a:t>To build system calls in Linux  or Windows.</a:t>
            </a:r>
          </a:p>
          <a:p>
            <a:pPr eaLnBrk="1" hangingPunct="1"/>
            <a:r>
              <a:rPr lang="en-US" altLang="en-US" smtClean="0"/>
              <a:t>E.g. print character , read keyboard etc.. 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0ACE18F-75CF-455D-B28B-DBC40CA62AC8}" type="slidenum">
              <a:rPr lang="en-US" altLang="en-US">
                <a:solidFill>
                  <a:srgbClr val="898989"/>
                </a:solidFill>
              </a:rPr>
              <a:pPr/>
              <a:t>19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brief introduction (revision) of</a:t>
            </a:r>
          </a:p>
        </p:txBody>
      </p:sp>
      <p:sp>
        <p:nvSpPr>
          <p:cNvPr id="101171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interrupt/exception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8922AA2-2969-4FB2-B5EA-4EC08FFDB092}" type="slidenum">
              <a:rPr lang="en-US" altLang="en-US">
                <a:solidFill>
                  <a:srgbClr val="898989"/>
                </a:solidFill>
              </a:rPr>
              <a:pPr/>
              <a:t>2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SWI software interrupt</a:t>
            </a:r>
            <a:endParaRPr lang="en-US" alt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/>
              <a:t>For operating sys. (OS) developers to write often used routines</a:t>
            </a:r>
          </a:p>
          <a:p>
            <a:pPr eaLnBrk="1" hangingPunct="1"/>
            <a:r>
              <a:rPr lang="en-US" altLang="zh-TW" sz="2800" smtClean="0"/>
              <a:t>E.g. SWI 0x12 is for “write a character to screen”</a:t>
            </a:r>
          </a:p>
          <a:p>
            <a:pPr eaLnBrk="1" hangingPunct="1"/>
            <a:r>
              <a:rPr lang="en-US" altLang="zh-TW" sz="2800" smtClean="0"/>
              <a:t>So you may have a table of all routines and called by users or OS programs.</a:t>
            </a:r>
          </a:p>
          <a:p>
            <a:pPr eaLnBrk="1" hangingPunct="1"/>
            <a:r>
              <a:rPr lang="en-US" altLang="zh-TW" sz="1800" u="sng" smtClean="0"/>
              <a:t>SWI table</a:t>
            </a:r>
          </a:p>
          <a:p>
            <a:pPr eaLnBrk="1" hangingPunct="1"/>
            <a:r>
              <a:rPr lang="en-US" altLang="zh-TW" sz="1800" smtClean="0"/>
              <a:t>0x01= reset system</a:t>
            </a:r>
          </a:p>
          <a:p>
            <a:pPr eaLnBrk="1" hangingPunct="1"/>
            <a:r>
              <a:rPr lang="en-US" altLang="zh-TW" sz="1800" smtClean="0"/>
              <a:t>0x02= init timer</a:t>
            </a:r>
          </a:p>
          <a:p>
            <a:pPr eaLnBrk="1" hangingPunct="1"/>
            <a:r>
              <a:rPr lang="en-US" altLang="zh-TW" sz="1800" smtClean="0"/>
              <a:t>:</a:t>
            </a:r>
          </a:p>
          <a:p>
            <a:pPr eaLnBrk="1" hangingPunct="1"/>
            <a:r>
              <a:rPr lang="en-US" altLang="zh-TW" sz="1800" smtClean="0"/>
              <a:t>0x12 = write a charter to screen</a:t>
            </a:r>
          </a:p>
          <a:p>
            <a:pPr eaLnBrk="1" hangingPunct="1"/>
            <a:r>
              <a:rPr lang="en-US" altLang="zh-TW" sz="1800" smtClean="0"/>
              <a:t>0x13= make a beep sound for  0.5 seconds…</a:t>
            </a:r>
          </a:p>
          <a:p>
            <a:pPr eaLnBrk="1" hangingPunct="1"/>
            <a:endParaRPr lang="en-US" altLang="zh-TW" sz="180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5A3300E-42E7-4F02-A2B5-C0F0F5B24841}" type="slidenum">
              <a:rPr lang="en-US" altLang="en-US">
                <a:solidFill>
                  <a:srgbClr val="898989"/>
                </a:solidFill>
              </a:rPr>
              <a:pPr/>
              <a:t>20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3"/>
          <p:cNvSpPr>
            <a:spLocks noChangeArrowheads="1"/>
          </p:cNvSpPr>
          <p:nvPr/>
        </p:nvSpPr>
        <p:spPr bwMode="auto">
          <a:xfrm>
            <a:off x="838200" y="3657600"/>
            <a:ext cx="3505200" cy="2438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400" smtClean="0"/>
              <a:t>Example</a:t>
            </a:r>
            <a:br>
              <a:rPr lang="en-US" altLang="zh-TW" sz="3400" smtClean="0"/>
            </a:br>
            <a:r>
              <a:rPr lang="en-US" altLang="zh-TW" sz="2100" smtClean="0"/>
              <a:t>E.g.1  For Building OS Operating system calls</a:t>
            </a:r>
            <a:endParaRPr lang="en-US" altLang="en-US" sz="2100" smtClean="0"/>
          </a:p>
        </p:txBody>
      </p:sp>
      <p:sp>
        <p:nvSpPr>
          <p:cNvPr id="23556" name="Rectangle 10"/>
          <p:cNvSpPr>
            <a:spLocks noGrp="1" noChangeArrowheads="1"/>
          </p:cNvSpPr>
          <p:nvPr>
            <p:ph sz="half" idx="1"/>
          </p:nvPr>
        </p:nvSpPr>
        <p:spPr>
          <a:xfrm>
            <a:off x="685800" y="1600200"/>
            <a:ext cx="4038600" cy="4530725"/>
          </a:xfrm>
        </p:spPr>
        <p:txBody>
          <a:bodyPr/>
          <a:lstStyle/>
          <a:p>
            <a:pPr eaLnBrk="1" hangingPunct="1"/>
            <a:r>
              <a:rPr lang="en-US" altLang="zh-TW" sz="2400" smtClean="0"/>
              <a:t>SWI software interrupt for writing OS calls </a:t>
            </a:r>
          </a:p>
          <a:p>
            <a:pPr eaLnBrk="1" hangingPunct="1"/>
            <a:r>
              <a:rPr lang="en-US" altLang="zh-TW" sz="2400" smtClean="0"/>
              <a:t>An efficient way for user to make OS calls</a:t>
            </a:r>
          </a:p>
          <a:p>
            <a:pPr eaLnBrk="1" hangingPunct="1"/>
            <a:r>
              <a:rPr lang="en-US" altLang="zh-TW" sz="2400" smtClean="0"/>
              <a:t>Examples, SWI table</a:t>
            </a:r>
          </a:p>
          <a:p>
            <a:pPr lvl="1" eaLnBrk="1" hangingPunct="1"/>
            <a:r>
              <a:rPr lang="en-US" altLang="zh-TW" sz="2100" smtClean="0"/>
              <a:t>SWI  20  = Print text on screen</a:t>
            </a:r>
          </a:p>
          <a:p>
            <a:pPr lvl="1" eaLnBrk="1" hangingPunct="1"/>
            <a:r>
              <a:rPr lang="en-US" altLang="zh-TW" sz="2100" smtClean="0"/>
              <a:t>SWI 23 =Read real time clock</a:t>
            </a:r>
          </a:p>
          <a:p>
            <a:pPr lvl="1" eaLnBrk="1" hangingPunct="1"/>
            <a:r>
              <a:rPr lang="en-US" altLang="zh-TW" sz="2100" smtClean="0"/>
              <a:t>SWI 35 =Keyboard read</a:t>
            </a:r>
          </a:p>
          <a:p>
            <a:pPr lvl="1" eaLnBrk="1" hangingPunct="1"/>
            <a:r>
              <a:rPr lang="en-US" altLang="zh-TW" sz="2100" smtClean="0"/>
              <a:t>-……</a:t>
            </a:r>
          </a:p>
          <a:p>
            <a:pPr lvl="1" eaLnBrk="1" hangingPunct="1"/>
            <a:endParaRPr lang="en-US" altLang="en-US" sz="2100" smtClean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E0C0FC1-18B1-496F-BD20-2AEDC07ABDE8}" type="slidenum">
              <a:rPr lang="en-US" altLang="en-US">
                <a:solidFill>
                  <a:srgbClr val="898989"/>
                </a:solidFill>
              </a:rPr>
              <a:pPr/>
              <a:t>21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23559" name="Oval 14"/>
          <p:cNvSpPr>
            <a:spLocks noChangeArrowheads="1"/>
          </p:cNvSpPr>
          <p:nvPr/>
        </p:nvSpPr>
        <p:spPr bwMode="auto">
          <a:xfrm>
            <a:off x="6324600" y="2514600"/>
            <a:ext cx="2514600" cy="3276600"/>
          </a:xfrm>
          <a:prstGeom prst="ellipse">
            <a:avLst/>
          </a:prstGeom>
          <a:solidFill>
            <a:schemeClr val="bg2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3560" name="Text Box 5"/>
          <p:cNvSpPr txBox="1">
            <a:spLocks noChangeArrowheads="1"/>
          </p:cNvSpPr>
          <p:nvPr/>
        </p:nvSpPr>
        <p:spPr bwMode="auto">
          <a:xfrm>
            <a:off x="5257800" y="1676400"/>
            <a:ext cx="83185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charset="0"/>
              </a:rPr>
              <a:t>Main()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TW" sz="18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charset="0"/>
              </a:rPr>
              <a:t>}</a:t>
            </a:r>
            <a:endParaRPr lang="en-US" altLang="en-US" sz="1800">
              <a:latin typeface="Arial" charset="0"/>
            </a:endParaRPr>
          </a:p>
        </p:txBody>
      </p:sp>
      <p:sp>
        <p:nvSpPr>
          <p:cNvPr id="23561" name="Freeform 6"/>
          <p:cNvSpPr>
            <a:spLocks/>
          </p:cNvSpPr>
          <p:nvPr/>
        </p:nvSpPr>
        <p:spPr bwMode="auto">
          <a:xfrm>
            <a:off x="5410200" y="4495800"/>
            <a:ext cx="1828800" cy="457200"/>
          </a:xfrm>
          <a:custGeom>
            <a:avLst/>
            <a:gdLst>
              <a:gd name="T0" fmla="*/ 2147483647 w 1152"/>
              <a:gd name="T1" fmla="*/ 2147483647 h 288"/>
              <a:gd name="T2" fmla="*/ 2147483647 w 1152"/>
              <a:gd name="T3" fmla="*/ 2147483647 h 288"/>
              <a:gd name="T4" fmla="*/ 0 w 1152"/>
              <a:gd name="T5" fmla="*/ 0 h 288"/>
              <a:gd name="T6" fmla="*/ 0 w 1152"/>
              <a:gd name="T7" fmla="*/ 2147483647 h 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52" h="288">
                <a:moveTo>
                  <a:pt x="1152" y="48"/>
                </a:moveTo>
                <a:lnTo>
                  <a:pt x="1152" y="288"/>
                </a:lnTo>
                <a:lnTo>
                  <a:pt x="0" y="0"/>
                </a:lnTo>
                <a:lnTo>
                  <a:pt x="0" y="19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Text Box 7"/>
          <p:cNvSpPr txBox="1">
            <a:spLocks noChangeArrowheads="1"/>
          </p:cNvSpPr>
          <p:nvPr/>
        </p:nvSpPr>
        <p:spPr bwMode="auto">
          <a:xfrm>
            <a:off x="6629400" y="3657600"/>
            <a:ext cx="20637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u="sng">
                <a:latin typeface="Arial" charset="0"/>
              </a:rPr>
              <a:t>Program for SWI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charset="0"/>
              </a:rPr>
              <a:t>Print a character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charset="0"/>
              </a:rPr>
              <a:t> to screen</a:t>
            </a:r>
          </a:p>
        </p:txBody>
      </p:sp>
      <p:sp>
        <p:nvSpPr>
          <p:cNvPr id="23563" name="Text Box 8"/>
          <p:cNvSpPr txBox="1">
            <a:spLocks noChangeArrowheads="1"/>
          </p:cNvSpPr>
          <p:nvPr/>
        </p:nvSpPr>
        <p:spPr bwMode="auto">
          <a:xfrm>
            <a:off x="4343400" y="3124200"/>
            <a:ext cx="268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charset="0"/>
              </a:rPr>
              <a:t>SWI x ;software interrupt</a:t>
            </a:r>
          </a:p>
        </p:txBody>
      </p:sp>
      <p:sp>
        <p:nvSpPr>
          <p:cNvPr id="23564" name="Freeform 9"/>
          <p:cNvSpPr>
            <a:spLocks/>
          </p:cNvSpPr>
          <p:nvPr/>
        </p:nvSpPr>
        <p:spPr bwMode="auto">
          <a:xfrm>
            <a:off x="5410200" y="3276600"/>
            <a:ext cx="1752600" cy="990600"/>
          </a:xfrm>
          <a:custGeom>
            <a:avLst/>
            <a:gdLst>
              <a:gd name="T0" fmla="*/ 0 w 1104"/>
              <a:gd name="T1" fmla="*/ 2147483647 h 624"/>
              <a:gd name="T2" fmla="*/ 0 w 1104"/>
              <a:gd name="T3" fmla="*/ 2147483647 h 624"/>
              <a:gd name="T4" fmla="*/ 2147483647 w 1104"/>
              <a:gd name="T5" fmla="*/ 0 h 624"/>
              <a:gd name="T6" fmla="*/ 2147483647 w 1104"/>
              <a:gd name="T7" fmla="*/ 2147483647 h 6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04" h="624">
                <a:moveTo>
                  <a:pt x="0" y="144"/>
                </a:moveTo>
                <a:lnTo>
                  <a:pt x="0" y="624"/>
                </a:lnTo>
                <a:lnTo>
                  <a:pt x="1104" y="0"/>
                </a:lnTo>
                <a:lnTo>
                  <a:pt x="1104" y="2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Text Box 16"/>
          <p:cNvSpPr txBox="1">
            <a:spLocks noChangeArrowheads="1"/>
          </p:cNvSpPr>
          <p:nvPr/>
        </p:nvSpPr>
        <p:spPr bwMode="auto">
          <a:xfrm>
            <a:off x="6629400" y="2590800"/>
            <a:ext cx="191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  <a:latin typeface="Arial" charset="0"/>
              </a:rPr>
              <a:t>Supervisor mode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Code Example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When SWI is in your code: </a:t>
            </a:r>
          </a:p>
          <a:p>
            <a:pPr eaLnBrk="1" hangingPunct="1"/>
            <a:r>
              <a:rPr lang="en-US" altLang="en-US" smtClean="0"/>
              <a:t>E.g. SWI vector=</a:t>
            </a:r>
            <a:r>
              <a:rPr lang="en-US" altLang="en-US" smtClean="0">
                <a:solidFill>
                  <a:srgbClr val="CC0000"/>
                </a:solidFill>
              </a:rPr>
              <a:t>SWI 0x11, vector =0x11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B89C042-F092-480F-AFFA-5A04ADAC58B3}" type="slidenum">
              <a:rPr lang="en-US" altLang="en-US">
                <a:solidFill>
                  <a:srgbClr val="898989"/>
                </a:solidFill>
              </a:rPr>
              <a:pPr/>
              <a:t>22</a:t>
            </a:fld>
            <a:endParaRPr lang="en-US" altLang="en-US">
              <a:solidFill>
                <a:srgbClr val="898989"/>
              </a:solidFill>
            </a:endParaRPr>
          </a:p>
        </p:txBody>
      </p:sp>
      <p:pic>
        <p:nvPicPr>
          <p:cNvPr id="2458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35238"/>
            <a:ext cx="8191500" cy="333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3" name="Oval 5"/>
          <p:cNvSpPr>
            <a:spLocks noChangeArrowheads="1"/>
          </p:cNvSpPr>
          <p:nvPr/>
        </p:nvSpPr>
        <p:spPr bwMode="auto">
          <a:xfrm>
            <a:off x="533400" y="4343400"/>
            <a:ext cx="8001000" cy="228600"/>
          </a:xfrm>
          <a:prstGeom prst="ellips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400" smtClean="0"/>
              <a:t>SWI interrupt procedures</a:t>
            </a:r>
            <a:br>
              <a:rPr lang="en-US" altLang="zh-TW" sz="3400" smtClean="0"/>
            </a:br>
            <a:r>
              <a:rPr lang="en-US" altLang="zh-TW" sz="3400" smtClean="0">
                <a:solidFill>
                  <a:srgbClr val="CC0000"/>
                </a:solidFill>
              </a:rPr>
              <a:t>(enter the supervisor mode)</a:t>
            </a:r>
            <a:endParaRPr lang="en-US" altLang="en-US" sz="3400" smtClean="0">
              <a:solidFill>
                <a:srgbClr val="CC0000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altLang="zh-TW" sz="2400" smtClean="0"/>
              <a:t>SWI (software interrupt )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altLang="zh-TW" sz="2000" smtClean="0"/>
              <a:t>Caused by “SWI 0x??” in your program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altLang="zh-TW" sz="2000" smtClean="0"/>
              <a:t>Arm completes the current instruction.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altLang="zh-TW" sz="2000" smtClean="0"/>
              <a:t>Goto SWI exception address 0x08 (short form for  0x000 0008)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altLang="zh-TW" sz="2000" smtClean="0"/>
              <a:t>Exception entry, execution procedure (see next slide)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altLang="zh-TW" sz="2000" smtClean="0">
                <a:solidFill>
                  <a:srgbClr val="0000FF"/>
                </a:solidFill>
              </a:rPr>
              <a:t>{Change to supervisor op. mode :CPSR (bit0-4)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altLang="zh-TW" sz="2000" smtClean="0">
                <a:solidFill>
                  <a:srgbClr val="0000FF"/>
                </a:solidFill>
              </a:rPr>
              <a:t>: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altLang="zh-TW" sz="2000" smtClean="0">
                <a:solidFill>
                  <a:srgbClr val="0000FF"/>
                </a:solidFill>
              </a:rPr>
              <a:t>: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altLang="zh-TW" sz="2000" smtClean="0">
                <a:solidFill>
                  <a:srgbClr val="0000FF"/>
                </a:solidFill>
              </a:rPr>
              <a:t>Return from interrupt  </a:t>
            </a:r>
          </a:p>
          <a:p>
            <a:pPr marL="1295400" lvl="2" indent="-381000" eaLnBrk="1" hangingPunct="1">
              <a:lnSpc>
                <a:spcPct val="90000"/>
              </a:lnSpc>
            </a:pPr>
            <a:r>
              <a:rPr lang="en-US" altLang="zh-CN" sz="1800" smtClean="0">
                <a:solidFill>
                  <a:srgbClr val="0000FF"/>
                </a:solidFill>
                <a:latin typeface="Courier New" pitchFamily="49" charset="0"/>
              </a:rPr>
              <a:t>MOVS  pc, lr</a:t>
            </a:r>
            <a:endParaRPr lang="en-GB" altLang="zh-TW" sz="1800" smtClean="0">
              <a:solidFill>
                <a:srgbClr val="0000FF"/>
              </a:solidFill>
              <a:sym typeface="Wingdings" pitchFamily="2" charset="2"/>
            </a:endParaRP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GB" altLang="zh-TW" sz="2000" smtClean="0">
                <a:solidFill>
                  <a:srgbClr val="0000FF"/>
                </a:solidFill>
                <a:sym typeface="Wingdings" pitchFamily="2" charset="2"/>
              </a:rPr>
              <a:t>return to main}</a:t>
            </a:r>
            <a:endParaRPr lang="en-US" altLang="zh-TW" sz="2000" smtClean="0">
              <a:solidFill>
                <a:srgbClr val="0000FF"/>
              </a:solidFill>
              <a:sym typeface="Wingdings" pitchFamily="2" charset="2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532C457-A6A2-4337-B07A-B5E281880333}" type="slidenum">
              <a:rPr lang="en-US" altLang="en-US">
                <a:solidFill>
                  <a:srgbClr val="898989"/>
                </a:solidFill>
              </a:rPr>
              <a:pPr/>
              <a:t>23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400" b="1" smtClean="0"/>
              <a:t>Details of entering an interrupt (exception)</a:t>
            </a:r>
            <a:endParaRPr lang="en-GB" altLang="en-US" sz="15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80000"/>
              </a:lnSpc>
            </a:pPr>
            <a:r>
              <a:rPr lang="en-GB" altLang="en-US" sz="2400" smtClean="0"/>
              <a:t>Preserves the address of the next instruction in the appropriate Link Register</a:t>
            </a:r>
            <a:r>
              <a:rPr lang="en-GB" altLang="zh-TW" sz="2400" smtClean="0"/>
              <a:t> (e.g. r14_svc </a:t>
            </a:r>
            <a:r>
              <a:rPr lang="en-GB" altLang="zh-TW" sz="2400" smtClean="0">
                <a:sym typeface="Wingdings" pitchFamily="2" charset="2"/>
              </a:rPr>
              <a:t></a:t>
            </a:r>
            <a:r>
              <a:rPr lang="en-GB" altLang="zh-TW" sz="2400" smtClean="0"/>
              <a:t> r14 of supervisor mode)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en-GB" altLang="en-US" sz="2400" smtClean="0"/>
              <a:t>Copies the CPSR </a:t>
            </a:r>
            <a:r>
              <a:rPr lang="en-GB" altLang="zh-TW" sz="2400" smtClean="0"/>
              <a:t>(</a:t>
            </a:r>
            <a:r>
              <a:rPr lang="en-US" altLang="en-US" sz="2400" smtClean="0"/>
              <a:t>Current Program Status Register </a:t>
            </a:r>
            <a:r>
              <a:rPr lang="en-US" altLang="zh-TW" sz="2400" smtClean="0"/>
              <a:t>) </a:t>
            </a:r>
            <a:r>
              <a:rPr lang="en-GB" altLang="en-US" sz="2400" smtClean="0"/>
              <a:t>into the appropriate SPSR</a:t>
            </a:r>
            <a:r>
              <a:rPr lang="en-GB" altLang="zh-TW" sz="2400" smtClean="0"/>
              <a:t> (</a:t>
            </a:r>
            <a:r>
              <a:rPr lang="en-GB" altLang="en-US" sz="2400" smtClean="0"/>
              <a:t>Saved Process Status </a:t>
            </a:r>
            <a:r>
              <a:rPr lang="en-US" altLang="en-US" sz="2400" smtClean="0"/>
              <a:t>Reg</a:t>
            </a:r>
            <a:r>
              <a:rPr lang="en-US" altLang="zh-TW" sz="2400" smtClean="0"/>
              <a:t>. e.g. </a:t>
            </a:r>
            <a:r>
              <a:rPr lang="en-GB" altLang="en-US" sz="2400" smtClean="0"/>
              <a:t>SPSR</a:t>
            </a:r>
            <a:r>
              <a:rPr lang="en-GB" altLang="zh-TW" sz="2400" smtClean="0"/>
              <a:t>_svc)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en-GB" altLang="en-US" sz="2400" smtClean="0"/>
              <a:t>Forces the CPSR mode bits to a value which depends on the exceptio</a:t>
            </a:r>
            <a:r>
              <a:rPr lang="en-GB" altLang="zh-TW" sz="2400" smtClean="0"/>
              <a:t>n (supervisor, interrupt etc)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en-GB" altLang="en-US" sz="2400" smtClean="0"/>
              <a:t>Forces the PC </a:t>
            </a:r>
            <a:r>
              <a:rPr lang="en-GB" altLang="zh-TW" sz="2400" smtClean="0"/>
              <a:t>(program counter r15) </a:t>
            </a:r>
            <a:r>
              <a:rPr lang="en-GB" altLang="en-US" sz="2400" smtClean="0"/>
              <a:t>to fetch the next instruction from the relevant exception vector</a:t>
            </a:r>
            <a:endParaRPr lang="en-GB" altLang="zh-TW" sz="2400" smtClean="0"/>
          </a:p>
          <a:p>
            <a:pPr marL="457200" indent="-457200" eaLnBrk="1" hangingPunct="1">
              <a:lnSpc>
                <a:spcPct val="80000"/>
              </a:lnSpc>
            </a:pPr>
            <a:r>
              <a:rPr lang="en-GB" altLang="en-US" sz="2400" smtClean="0"/>
              <a:t>It may also set the interrupt disable flags to prevent otherwise unmanageable nesting of exceptions.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D614312-F78D-42A2-989E-24D3DB373EF0}" type="slidenum">
              <a:rPr lang="en-US" altLang="en-US">
                <a:solidFill>
                  <a:srgbClr val="898989"/>
                </a:solidFill>
              </a:rPr>
              <a:pPr/>
              <a:t>24</a:t>
            </a:fld>
            <a:endParaRPr lang="en-US" altLang="en-US">
              <a:solidFill>
                <a:srgbClr val="898989"/>
              </a:solidFill>
            </a:endParaRPr>
          </a:p>
        </p:txBody>
      </p:sp>
      <p:pic>
        <p:nvPicPr>
          <p:cNvPr id="26630" name="Picture 4" descr="MCBD04934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715000"/>
            <a:ext cx="114300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1" name="Picture 6" descr="MCBD05370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1676400"/>
            <a:ext cx="10668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365125" y="5751513"/>
            <a:ext cx="762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zh-TW" sz="1800">
                <a:latin typeface="Arial" charset="0"/>
                <a:sym typeface="Wingdings" pitchFamily="2" charset="2"/>
              </a:rPr>
              <a:t>http://infocenter.arm.com/help/topic/com.arm.doc.ddi0210c/DDI0210B.pdf</a:t>
            </a:r>
            <a:endParaRPr lang="en-US" altLang="en-US" sz="1800">
              <a:latin typeface="Arial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zh-TW" sz="2500" smtClean="0">
                <a:ea typeface="SimSun" pitchFamily="2" charset="-122"/>
              </a:rPr>
              <a:t/>
            </a:r>
            <a:br>
              <a:rPr lang="en-US" altLang="zh-TW" sz="2500" smtClean="0">
                <a:ea typeface="SimSun" pitchFamily="2" charset="-122"/>
              </a:rPr>
            </a:br>
            <a:r>
              <a:rPr lang="en-US" altLang="zh-TW" sz="1900" smtClean="0">
                <a:ea typeface="SimSun" pitchFamily="2" charset="-122"/>
              </a:rPr>
              <a:t>SWI Software interrupt</a:t>
            </a:r>
            <a:endParaRPr lang="en-US" altLang="zh-CN" sz="1900" smtClean="0">
              <a:solidFill>
                <a:srgbClr val="CC0000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709613"/>
            <a:ext cx="4953000" cy="19050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 sz="2000" smtClean="0"/>
              <a:t>On </a:t>
            </a:r>
            <a:r>
              <a:rPr lang="en-US" altLang="zh-CN" sz="2000" smtClean="0">
                <a:latin typeface="Courier New" pitchFamily="49" charset="0"/>
              </a:rPr>
              <a:t>SWI</a:t>
            </a:r>
            <a:r>
              <a:rPr lang="en-US" altLang="zh-CN" sz="2000" smtClean="0"/>
              <a:t>, the processor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altLang="zh-CN" sz="1400" smtClean="0"/>
              <a:t>(1) copies </a:t>
            </a:r>
            <a:r>
              <a:rPr lang="en-US" altLang="zh-CN" sz="1400" smtClean="0">
                <a:latin typeface="Courier New" pitchFamily="49" charset="0"/>
              </a:rPr>
              <a:t>CPSR</a:t>
            </a:r>
            <a:r>
              <a:rPr lang="en-US" altLang="zh-CN" sz="1400" smtClean="0"/>
              <a:t> to </a:t>
            </a:r>
            <a:r>
              <a:rPr lang="en-US" altLang="zh-CN" sz="1400" smtClean="0">
                <a:latin typeface="Courier New" pitchFamily="49" charset="0"/>
              </a:rPr>
              <a:t>SPSR_SVC</a:t>
            </a:r>
            <a:r>
              <a:rPr lang="en-US" altLang="zh-CN" sz="1400" smtClean="0"/>
              <a:t> 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altLang="zh-CN" sz="1400" smtClean="0"/>
              <a:t>(2) sets the </a:t>
            </a:r>
            <a:r>
              <a:rPr lang="en-US" altLang="zh-CN" sz="1400" smtClean="0">
                <a:latin typeface="Courier New" pitchFamily="49" charset="0"/>
              </a:rPr>
              <a:t>CPSR</a:t>
            </a:r>
            <a:r>
              <a:rPr lang="en-US" altLang="zh-CN" sz="1400" smtClean="0"/>
              <a:t> mode bits to supervisor mode 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altLang="zh-CN" sz="1400" smtClean="0"/>
              <a:t>(3) sets the </a:t>
            </a:r>
            <a:r>
              <a:rPr lang="en-US" altLang="zh-CN" sz="1400" smtClean="0">
                <a:latin typeface="Courier New" pitchFamily="49" charset="0"/>
              </a:rPr>
              <a:t>CPSR IRQ</a:t>
            </a:r>
            <a:r>
              <a:rPr lang="en-US" altLang="zh-CN" sz="1400" smtClean="0"/>
              <a:t> to disable 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altLang="zh-CN" sz="1400" smtClean="0"/>
              <a:t>(4) stores the value (</a:t>
            </a:r>
            <a:r>
              <a:rPr lang="en-US" altLang="zh-CN" sz="1400" smtClean="0">
                <a:latin typeface="Courier New" pitchFamily="49" charset="0"/>
              </a:rPr>
              <a:t>PC + 4</a:t>
            </a:r>
            <a:r>
              <a:rPr lang="en-US" altLang="zh-CN" sz="1400" smtClean="0"/>
              <a:t>) into </a:t>
            </a:r>
            <a:r>
              <a:rPr lang="en-US" altLang="zh-CN" sz="1400" smtClean="0">
                <a:latin typeface="Courier New" pitchFamily="49" charset="0"/>
              </a:rPr>
              <a:t>LR_SVC</a:t>
            </a:r>
            <a:r>
              <a:rPr lang="en-US" altLang="zh-CN" sz="1400" smtClean="0"/>
              <a:t> 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altLang="zh-CN" sz="1400" smtClean="0"/>
              <a:t>(5) forces </a:t>
            </a:r>
            <a:r>
              <a:rPr lang="en-US" altLang="zh-CN" sz="1400" smtClean="0">
                <a:latin typeface="Courier New" pitchFamily="49" charset="0"/>
              </a:rPr>
              <a:t>PC</a:t>
            </a:r>
            <a:r>
              <a:rPr lang="en-US" altLang="zh-CN" sz="1400" smtClean="0"/>
              <a:t> to </a:t>
            </a:r>
            <a:r>
              <a:rPr lang="en-US" altLang="zh-CN" sz="1400" smtClean="0">
                <a:latin typeface="Courier New" pitchFamily="49" charset="0"/>
              </a:rPr>
              <a:t>0x08</a:t>
            </a:r>
            <a:r>
              <a:rPr lang="en-US" altLang="zh-CN" sz="1600" smtClean="0"/>
              <a:t> </a:t>
            </a: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 dirty="0"/>
          </a:p>
        </p:txBody>
      </p:sp>
      <p:grpSp>
        <p:nvGrpSpPr>
          <p:cNvPr id="27653" name="Group 4"/>
          <p:cNvGrpSpPr>
            <a:grpSpLocks/>
          </p:cNvGrpSpPr>
          <p:nvPr/>
        </p:nvGrpSpPr>
        <p:grpSpPr bwMode="auto">
          <a:xfrm>
            <a:off x="292100" y="3060700"/>
            <a:ext cx="2527300" cy="1027113"/>
            <a:chOff x="131" y="1727"/>
            <a:chExt cx="1592" cy="647"/>
          </a:xfrm>
        </p:grpSpPr>
        <p:sp>
          <p:nvSpPr>
            <p:cNvPr id="27675" name="Rectangle 5"/>
            <p:cNvSpPr>
              <a:spLocks noChangeArrowheads="1"/>
            </p:cNvSpPr>
            <p:nvPr/>
          </p:nvSpPr>
          <p:spPr bwMode="auto">
            <a:xfrm>
              <a:off x="442" y="1925"/>
              <a:ext cx="976" cy="44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latin typeface="Courier New" pitchFamily="49" charset="0"/>
                </a:rPr>
                <a:t>ADD  r0,r0,r1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latin typeface="Courier New" pitchFamily="49" charset="0"/>
                </a:rPr>
                <a:t>SWI  0x</a:t>
              </a:r>
              <a:r>
                <a:rPr lang="en-US" altLang="zh-CN" sz="1400" b="1">
                  <a:latin typeface="Courier New" pitchFamily="49" charset="0"/>
                </a:rPr>
                <a:t>02</a:t>
              </a:r>
              <a:r>
                <a:rPr lang="en-US" altLang="zh-CN" sz="1400">
                  <a:latin typeface="Courier New" pitchFamily="49" charset="0"/>
                </a:rPr>
                <a:t>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latin typeface="Courier New" pitchFamily="49" charset="0"/>
                </a:rPr>
                <a:t>SUB  r2,r2,r0</a:t>
              </a:r>
              <a:endParaRPr lang="en-US" altLang="zh-CN" sz="2400">
                <a:latin typeface="Times New Roman" pitchFamily="18" charset="0"/>
              </a:endParaRPr>
            </a:p>
          </p:txBody>
        </p:sp>
        <p:sp>
          <p:nvSpPr>
            <p:cNvPr id="27676" name="Text Box 6"/>
            <p:cNvSpPr txBox="1">
              <a:spLocks noChangeArrowheads="1"/>
            </p:cNvSpPr>
            <p:nvPr/>
          </p:nvSpPr>
          <p:spPr bwMode="auto">
            <a:xfrm>
              <a:off x="131" y="1727"/>
              <a:ext cx="159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600">
                  <a:latin typeface="Times New Roman" pitchFamily="18" charset="0"/>
                </a:rPr>
                <a:t>USER Program:0x40002000</a:t>
              </a:r>
            </a:p>
          </p:txBody>
        </p:sp>
      </p:grpSp>
      <p:grpSp>
        <p:nvGrpSpPr>
          <p:cNvPr id="27654" name="Group 7"/>
          <p:cNvGrpSpPr>
            <a:grpSpLocks/>
          </p:cNvGrpSpPr>
          <p:nvPr/>
        </p:nvGrpSpPr>
        <p:grpSpPr bwMode="auto">
          <a:xfrm>
            <a:off x="2886075" y="2649538"/>
            <a:ext cx="3813175" cy="2298700"/>
            <a:chOff x="2847" y="2244"/>
            <a:chExt cx="2402" cy="1448"/>
          </a:xfrm>
        </p:grpSpPr>
        <p:sp>
          <p:nvSpPr>
            <p:cNvPr id="27671" name="Rectangle 8"/>
            <p:cNvSpPr>
              <a:spLocks noChangeArrowheads="1"/>
            </p:cNvSpPr>
            <p:nvPr/>
          </p:nvSpPr>
          <p:spPr bwMode="auto">
            <a:xfrm>
              <a:off x="3211" y="2559"/>
              <a:ext cx="910" cy="113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latin typeface="Courier New" pitchFamily="49" charset="0"/>
                </a:rPr>
                <a:t>to R_Handler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latin typeface="Courier New" pitchFamily="49" charset="0"/>
                </a:rPr>
                <a:t>to U_Handler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latin typeface="Courier New" pitchFamily="49" charset="0"/>
                </a:rPr>
                <a:t>to S_Handler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latin typeface="Courier New" pitchFamily="49" charset="0"/>
                </a:rPr>
                <a:t>to P_Handler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latin typeface="Courier New" pitchFamily="49" charset="0"/>
                </a:rPr>
                <a:t>to D_Handler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latin typeface="Courier New" pitchFamily="49" charset="0"/>
                </a:rPr>
                <a:t>...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latin typeface="Courier New" pitchFamily="49" charset="0"/>
                </a:rPr>
                <a:t>to I_Handler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latin typeface="Courier New" pitchFamily="49" charset="0"/>
                </a:rPr>
                <a:t>to F_Handler</a:t>
              </a:r>
              <a:endParaRPr lang="en-US" altLang="zh-CN" sz="2400">
                <a:latin typeface="Times New Roman" pitchFamily="18" charset="0"/>
              </a:endParaRPr>
            </a:p>
          </p:txBody>
        </p:sp>
        <p:sp>
          <p:nvSpPr>
            <p:cNvPr id="27672" name="Text Box 9"/>
            <p:cNvSpPr txBox="1">
              <a:spLocks noChangeArrowheads="1"/>
            </p:cNvSpPr>
            <p:nvPr/>
          </p:nvSpPr>
          <p:spPr bwMode="auto">
            <a:xfrm>
              <a:off x="2918" y="2244"/>
              <a:ext cx="1573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600">
                  <a:latin typeface="Times New Roman" pitchFamily="18" charset="0"/>
                </a:rPr>
                <a:t>Vector Table (</a:t>
              </a:r>
              <a:r>
                <a:rPr lang="en-US" altLang="zh-CN" sz="1600" i="1">
                  <a:latin typeface="Times New Roman" pitchFamily="18" charset="0"/>
                </a:rPr>
                <a:t>spring board</a:t>
              </a:r>
              <a:r>
                <a:rPr lang="en-US" altLang="zh-CN" sz="1600">
                  <a:latin typeface="Times New Roman" pitchFamily="18" charset="0"/>
                </a:rPr>
                <a:t>)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latin typeface="Times New Roman" pitchFamily="18" charset="0"/>
                </a:rPr>
                <a:t>starting at 0x00 in memory</a:t>
              </a:r>
              <a:endParaRPr lang="en-US" altLang="zh-CN" sz="1600">
                <a:latin typeface="Times New Roman" pitchFamily="18" charset="0"/>
              </a:endParaRPr>
            </a:p>
          </p:txBody>
        </p:sp>
        <p:sp>
          <p:nvSpPr>
            <p:cNvPr id="27673" name="Text Box 10"/>
            <p:cNvSpPr txBox="1">
              <a:spLocks noChangeArrowheads="1"/>
            </p:cNvSpPr>
            <p:nvPr/>
          </p:nvSpPr>
          <p:spPr bwMode="auto">
            <a:xfrm>
              <a:off x="2847" y="2558"/>
              <a:ext cx="384" cy="1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solidFill>
                    <a:srgbClr val="CC3300"/>
                  </a:solidFill>
                  <a:latin typeface="Courier New" pitchFamily="49" charset="0"/>
                </a:rPr>
                <a:t>0x00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solidFill>
                    <a:srgbClr val="CC3300"/>
                  </a:solidFill>
                  <a:latin typeface="Courier New" pitchFamily="49" charset="0"/>
                </a:rPr>
                <a:t>0x04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solidFill>
                    <a:srgbClr val="CC3300"/>
                  </a:solidFill>
                  <a:latin typeface="Courier New" pitchFamily="49" charset="0"/>
                </a:rPr>
                <a:t>0x08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solidFill>
                    <a:srgbClr val="CC3300"/>
                  </a:solidFill>
                  <a:latin typeface="Courier New" pitchFamily="49" charset="0"/>
                </a:rPr>
                <a:t>0x0c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solidFill>
                    <a:srgbClr val="CC3300"/>
                  </a:solidFill>
                  <a:latin typeface="Courier New" pitchFamily="49" charset="0"/>
                </a:rPr>
                <a:t>0x10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solidFill>
                    <a:srgbClr val="CC3300"/>
                  </a:solidFill>
                  <a:latin typeface="Courier New" pitchFamily="49" charset="0"/>
                </a:rPr>
                <a:t>0x14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solidFill>
                    <a:srgbClr val="CC3300"/>
                  </a:solidFill>
                  <a:latin typeface="Courier New" pitchFamily="49" charset="0"/>
                </a:rPr>
                <a:t>0x18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solidFill>
                    <a:srgbClr val="CC3300"/>
                  </a:solidFill>
                  <a:latin typeface="Courier New" pitchFamily="49" charset="0"/>
                </a:rPr>
                <a:t>0x1c</a:t>
              </a:r>
            </a:p>
          </p:txBody>
        </p:sp>
        <p:sp>
          <p:nvSpPr>
            <p:cNvPr id="27674" name="Text Box 11"/>
            <p:cNvSpPr txBox="1">
              <a:spLocks noChangeArrowheads="1"/>
            </p:cNvSpPr>
            <p:nvPr/>
          </p:nvSpPr>
          <p:spPr bwMode="auto">
            <a:xfrm>
              <a:off x="4061" y="2562"/>
              <a:ext cx="1188" cy="1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latin typeface="Courier New" pitchFamily="49" charset="0"/>
                </a:rPr>
                <a:t>(Reset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latin typeface="Courier New" pitchFamily="49" charset="0"/>
                </a:rPr>
                <a:t>(Undef instr.)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latin typeface="Courier New" pitchFamily="49" charset="0"/>
                </a:rPr>
                <a:t>(SWI)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latin typeface="Courier New" pitchFamily="49" charset="0"/>
                </a:rPr>
                <a:t>(Prefetch abort)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latin typeface="Courier New" pitchFamily="49" charset="0"/>
                </a:rPr>
                <a:t>(Data abort)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latin typeface="Courier New" pitchFamily="49" charset="0"/>
                </a:rPr>
                <a:t>(Reserved)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latin typeface="Courier New" pitchFamily="49" charset="0"/>
                </a:rPr>
                <a:t>(IRQ)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sz="1400">
                  <a:latin typeface="Courier New" pitchFamily="49" charset="0"/>
                </a:rPr>
                <a:t>(FIQ)</a:t>
              </a:r>
            </a:p>
          </p:txBody>
        </p:sp>
      </p:grpSp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6629400" y="3581400"/>
            <a:ext cx="2362200" cy="19669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>
                <a:latin typeface="Courier New" pitchFamily="49" charset="0"/>
              </a:rPr>
              <a:t>LDR r0,[lr,#­-4]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1400">
                <a:latin typeface="Courier New" pitchFamily="49" charset="0"/>
              </a:rPr>
              <a:t>BIC r0,r0,#0xff000000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1000">
                <a:latin typeface="Courier New" pitchFamily="49" charset="0"/>
              </a:rPr>
              <a:t>// now the vector is in r0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1000" i="1">
                <a:latin typeface="Courier New" pitchFamily="49" charset="0"/>
              </a:rPr>
              <a:t>switch (r0){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1000" i="1">
                <a:latin typeface="Courier New" pitchFamily="49" charset="0"/>
              </a:rPr>
              <a:t>case 0x00: service_SWI1();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1000" i="1">
                <a:latin typeface="Courier New" pitchFamily="49" charset="0"/>
              </a:rPr>
              <a:t>case 0x01: service_SWI2();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1000" i="1">
                <a:latin typeface="Courier New" pitchFamily="49" charset="0"/>
              </a:rPr>
              <a:t>case 0x02: service_SWI3();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1000" i="1">
                <a:latin typeface="Courier New" pitchFamily="49" charset="0"/>
              </a:rPr>
              <a:t>…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1000" i="1">
                <a:latin typeface="Courier New" pitchFamily="49" charset="0"/>
              </a:rPr>
              <a:t>}</a:t>
            </a:r>
            <a:endParaRPr lang="en-US" altLang="zh-CN" sz="1600">
              <a:latin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zh-CN" altLang="en-US" sz="2400">
              <a:latin typeface="Times New Roman" pitchFamily="18" charset="0"/>
            </a:endParaRPr>
          </a:p>
        </p:txBody>
      </p:sp>
      <p:sp>
        <p:nvSpPr>
          <p:cNvPr id="27656" name="Line 13"/>
          <p:cNvSpPr>
            <a:spLocks noChangeShapeType="1"/>
          </p:cNvSpPr>
          <p:nvPr/>
        </p:nvSpPr>
        <p:spPr bwMode="auto">
          <a:xfrm>
            <a:off x="1917700" y="3733800"/>
            <a:ext cx="1003300" cy="0"/>
          </a:xfrm>
          <a:prstGeom prst="line">
            <a:avLst/>
          </a:prstGeom>
          <a:noFill/>
          <a:ln w="19050" cap="rnd">
            <a:solidFill>
              <a:srgbClr val="003399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Line 14"/>
          <p:cNvSpPr>
            <a:spLocks noChangeShapeType="1"/>
          </p:cNvSpPr>
          <p:nvPr/>
        </p:nvSpPr>
        <p:spPr bwMode="auto">
          <a:xfrm flipV="1">
            <a:off x="5478463" y="3709988"/>
            <a:ext cx="1150937" cy="9525"/>
          </a:xfrm>
          <a:prstGeom prst="line">
            <a:avLst/>
          </a:prstGeom>
          <a:noFill/>
          <a:ln w="1905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5"/>
          <p:cNvSpPr>
            <a:spLocks noChangeShapeType="1"/>
          </p:cNvSpPr>
          <p:nvPr/>
        </p:nvSpPr>
        <p:spPr bwMode="auto">
          <a:xfrm>
            <a:off x="7780338" y="5441950"/>
            <a:ext cx="0" cy="914400"/>
          </a:xfrm>
          <a:prstGeom prst="line">
            <a:avLst/>
          </a:prstGeom>
          <a:noFill/>
          <a:ln w="1905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Line 16"/>
          <p:cNvSpPr>
            <a:spLocks noChangeShapeType="1"/>
          </p:cNvSpPr>
          <p:nvPr/>
        </p:nvSpPr>
        <p:spPr bwMode="auto">
          <a:xfrm flipH="1">
            <a:off x="465138" y="6356350"/>
            <a:ext cx="7315200" cy="0"/>
          </a:xfrm>
          <a:prstGeom prst="line">
            <a:avLst/>
          </a:prstGeom>
          <a:noFill/>
          <a:ln w="1905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Line 17"/>
          <p:cNvSpPr>
            <a:spLocks noChangeShapeType="1"/>
          </p:cNvSpPr>
          <p:nvPr/>
        </p:nvSpPr>
        <p:spPr bwMode="auto">
          <a:xfrm flipV="1">
            <a:off x="465138" y="3917950"/>
            <a:ext cx="0" cy="2438400"/>
          </a:xfrm>
          <a:prstGeom prst="line">
            <a:avLst/>
          </a:prstGeom>
          <a:noFill/>
          <a:ln w="19050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Line 18"/>
          <p:cNvSpPr>
            <a:spLocks noChangeShapeType="1"/>
          </p:cNvSpPr>
          <p:nvPr/>
        </p:nvSpPr>
        <p:spPr bwMode="auto">
          <a:xfrm>
            <a:off x="465138" y="3940175"/>
            <a:ext cx="381000" cy="0"/>
          </a:xfrm>
          <a:prstGeom prst="line">
            <a:avLst/>
          </a:prstGeom>
          <a:noFill/>
          <a:ln w="19050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Rectangle 19"/>
          <p:cNvSpPr>
            <a:spLocks noChangeArrowheads="1"/>
          </p:cNvSpPr>
          <p:nvPr/>
        </p:nvSpPr>
        <p:spPr bwMode="auto">
          <a:xfrm>
            <a:off x="6629400" y="5129213"/>
            <a:ext cx="1549400" cy="32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400">
                <a:latin typeface="Courier New" pitchFamily="49" charset="0"/>
              </a:rPr>
              <a:t>MOVS  pc, lr</a:t>
            </a:r>
            <a:endParaRPr lang="en-US" altLang="zh-CN" sz="2400">
              <a:latin typeface="Times New Roman" pitchFamily="18" charset="0"/>
            </a:endParaRPr>
          </a:p>
        </p:txBody>
      </p:sp>
      <p:sp>
        <p:nvSpPr>
          <p:cNvPr id="27663" name="Text Box 20"/>
          <p:cNvSpPr txBox="1">
            <a:spLocks noChangeArrowheads="1"/>
          </p:cNvSpPr>
          <p:nvPr/>
        </p:nvSpPr>
        <p:spPr bwMode="auto">
          <a:xfrm>
            <a:off x="6656388" y="2995613"/>
            <a:ext cx="2336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1600">
                <a:latin typeface="Times New Roman" pitchFamily="18" charset="0"/>
              </a:rPr>
              <a:t>SWI Handler:0x40001000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1600">
                <a:latin typeface="Times New Roman" pitchFamily="18" charset="0"/>
              </a:rPr>
              <a:t>(</a:t>
            </a:r>
            <a:r>
              <a:rPr lang="en-US" altLang="zh-CN" sz="1600">
                <a:latin typeface="Courier New" pitchFamily="49" charset="0"/>
              </a:rPr>
              <a:t>S_Handler</a:t>
            </a:r>
            <a:r>
              <a:rPr lang="en-US" altLang="zh-CN" sz="1600">
                <a:latin typeface="Times New Roman" pitchFamily="18" charset="0"/>
              </a:rPr>
              <a:t>)</a:t>
            </a:r>
          </a:p>
        </p:txBody>
      </p:sp>
      <p:sp>
        <p:nvSpPr>
          <p:cNvPr id="27664" name="Line 21"/>
          <p:cNvSpPr>
            <a:spLocks noChangeShapeType="1"/>
          </p:cNvSpPr>
          <p:nvPr/>
        </p:nvSpPr>
        <p:spPr bwMode="auto">
          <a:xfrm flipV="1">
            <a:off x="1219200" y="1319213"/>
            <a:ext cx="304800" cy="2438400"/>
          </a:xfrm>
          <a:prstGeom prst="line">
            <a:avLst/>
          </a:prstGeom>
          <a:noFill/>
          <a:ln w="19050">
            <a:solidFill>
              <a:srgbClr val="33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Line 22"/>
          <p:cNvSpPr>
            <a:spLocks noChangeShapeType="1"/>
          </p:cNvSpPr>
          <p:nvPr/>
        </p:nvSpPr>
        <p:spPr bwMode="auto">
          <a:xfrm>
            <a:off x="2514600" y="2614613"/>
            <a:ext cx="381000" cy="1066800"/>
          </a:xfrm>
          <a:prstGeom prst="line">
            <a:avLst/>
          </a:prstGeom>
          <a:noFill/>
          <a:ln w="19050">
            <a:solidFill>
              <a:srgbClr val="33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Text Box 23"/>
          <p:cNvSpPr txBox="1">
            <a:spLocks noChangeArrowheads="1"/>
          </p:cNvSpPr>
          <p:nvPr/>
        </p:nvSpPr>
        <p:spPr bwMode="auto">
          <a:xfrm>
            <a:off x="5791200" y="635000"/>
            <a:ext cx="3200400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600">
                <a:solidFill>
                  <a:srgbClr val="CC3300"/>
                </a:solidFill>
                <a:latin typeface="Arial" charset="0"/>
              </a:rPr>
              <a:t>Warning: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1600">
                <a:solidFill>
                  <a:srgbClr val="CC3300"/>
                </a:solidFill>
                <a:latin typeface="Arial" charset="0"/>
              </a:rPr>
              <a:t>What was in R0? User program may have been using this register. Therefore, cannot just use it ­ </a:t>
            </a:r>
            <a:r>
              <a:rPr lang="en-US" altLang="zh-CN" sz="1600" u="sng">
                <a:solidFill>
                  <a:srgbClr val="CC3300"/>
                </a:solidFill>
                <a:latin typeface="Arial" charset="0"/>
              </a:rPr>
              <a:t>must</a:t>
            </a:r>
            <a:r>
              <a:rPr lang="en-US" altLang="zh-CN" sz="1600">
                <a:solidFill>
                  <a:srgbClr val="CC3300"/>
                </a:solidFill>
                <a:latin typeface="Arial" charset="0"/>
              </a:rPr>
              <a:t> first save it first (push stack) </a:t>
            </a:r>
          </a:p>
        </p:txBody>
      </p:sp>
      <p:sp>
        <p:nvSpPr>
          <p:cNvPr id="27667" name="Text Box 24"/>
          <p:cNvSpPr txBox="1">
            <a:spLocks noChangeArrowheads="1"/>
          </p:cNvSpPr>
          <p:nvPr/>
        </p:nvSpPr>
        <p:spPr bwMode="auto">
          <a:xfrm>
            <a:off x="609600" y="5562600"/>
            <a:ext cx="599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solidFill>
                  <a:schemeClr val="tx2"/>
                </a:solidFill>
                <a:latin typeface="Arial" charset="0"/>
              </a:rPr>
              <a:t>From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2"/>
                </a:solidFill>
                <a:latin typeface="Arial" charset="0"/>
              </a:rPr>
              <a:t>www.cs.ucr.edu/~amitra/context_</a:t>
            </a:r>
            <a:r>
              <a:rPr lang="en-US" altLang="en-US" sz="1800" b="1">
                <a:solidFill>
                  <a:schemeClr val="tx2"/>
                </a:solidFill>
                <a:latin typeface="Arial" charset="0"/>
              </a:rPr>
              <a:t>swi</a:t>
            </a:r>
            <a:r>
              <a:rPr lang="en-US" altLang="en-US" sz="1800">
                <a:solidFill>
                  <a:schemeClr val="tx2"/>
                </a:solidFill>
                <a:latin typeface="Arial" charset="0"/>
              </a:rPr>
              <a:t>tch/extra/04_</a:t>
            </a:r>
            <a:r>
              <a:rPr lang="en-US" altLang="en-US" sz="1800" b="1">
                <a:solidFill>
                  <a:schemeClr val="tx2"/>
                </a:solidFill>
                <a:latin typeface="Arial" charset="0"/>
              </a:rPr>
              <a:t>swi</a:t>
            </a:r>
            <a:r>
              <a:rPr lang="en-US" altLang="en-US" sz="1800">
                <a:solidFill>
                  <a:schemeClr val="tx2"/>
                </a:solidFill>
                <a:latin typeface="Arial" charset="0"/>
              </a:rPr>
              <a:t>.ppt</a:t>
            </a:r>
          </a:p>
        </p:txBody>
      </p:sp>
      <p:sp>
        <p:nvSpPr>
          <p:cNvPr id="27668" name="Text Box 25"/>
          <p:cNvSpPr txBox="1">
            <a:spLocks noChangeArrowheads="1"/>
          </p:cNvSpPr>
          <p:nvPr/>
        </p:nvSpPr>
        <p:spPr bwMode="auto">
          <a:xfrm>
            <a:off x="5943600" y="2133600"/>
            <a:ext cx="2794000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charset="0"/>
              </a:rPr>
              <a:t>Usage of BIC (Bit Clear)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charset="0"/>
              </a:rPr>
              <a:t>E.g. BIC R0, R0, #%1011 ; </a:t>
            </a:r>
            <a:endParaRPr lang="en-US" altLang="zh-TW" sz="160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charset="0"/>
              </a:rPr>
              <a:t>Clear bit-0, bit-1, bit-3 in R0. </a:t>
            </a:r>
            <a:endParaRPr lang="en-US" altLang="zh-TW" sz="1600">
              <a:latin typeface="Arial" charset="0"/>
            </a:endParaRPr>
          </a:p>
        </p:txBody>
      </p:sp>
      <p:sp>
        <p:nvSpPr>
          <p:cNvPr id="27669" name="Rectangle 2"/>
          <p:cNvSpPr txBox="1">
            <a:spLocks noChangeArrowheads="1"/>
          </p:cNvSpPr>
          <p:nvPr/>
        </p:nvSpPr>
        <p:spPr bwMode="auto">
          <a:xfrm>
            <a:off x="433388" y="192088"/>
            <a:ext cx="87264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 typeface="Arial" charset="0"/>
              <a:buNone/>
            </a:pPr>
            <a:r>
              <a:rPr lang="en-US" altLang="zh-TW" sz="1800" b="1">
                <a:solidFill>
                  <a:schemeClr val="tx2"/>
                </a:solidFill>
                <a:latin typeface="Arial" charset="0"/>
              </a:rPr>
              <a:t>For your reference: SWI Software interrupt execution flow</a:t>
            </a:r>
            <a:endParaRPr lang="zh-TW" altLang="en-US" sz="1800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F5E9452-9563-47F0-846B-100427E7AD6D}" type="slidenum">
              <a:rPr lang="en-US" altLang="en-US">
                <a:solidFill>
                  <a:srgbClr val="898989"/>
                </a:solidFill>
              </a:rPr>
              <a:pPr/>
              <a:t>25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Exercise 12.2: SWI handler : Assume the SWI handler is at 0x40001000</a:t>
            </a:r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19100" y="609600"/>
            <a:ext cx="8267700" cy="6248400"/>
          </a:xfrm>
          <a:solidFill>
            <a:schemeClr val="bg1"/>
          </a:solidFill>
          <a:ln w="12700"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pt-BR" altLang="en-US" sz="2400" smtClean="0"/>
              <a:t>i) What is the content of address 0x08? Why?</a:t>
            </a:r>
          </a:p>
          <a:p>
            <a:pPr eaLnBrk="1" hangingPunct="1">
              <a:lnSpc>
                <a:spcPct val="80000"/>
              </a:lnSpc>
            </a:pPr>
            <a:r>
              <a:rPr lang="pt-BR" altLang="en-US" sz="2400" smtClean="0"/>
              <a:t>Answer:?__________________________________________</a:t>
            </a:r>
          </a:p>
          <a:p>
            <a:pPr>
              <a:lnSpc>
                <a:spcPct val="80000"/>
              </a:lnSpc>
            </a:pPr>
            <a:r>
              <a:rPr lang="pt-BR" altLang="en-US" sz="2400" smtClean="0"/>
              <a:t>ii) What will the Processor do when it runs SWI 0x02</a:t>
            </a:r>
          </a:p>
          <a:p>
            <a:pPr>
              <a:lnSpc>
                <a:spcPct val="80000"/>
              </a:lnSpc>
            </a:pPr>
            <a:r>
              <a:rPr lang="pt-BR" altLang="en-US" sz="2400" smtClean="0"/>
              <a:t>Fill in steps that the precessor will do when entering SWI</a:t>
            </a:r>
          </a:p>
          <a:p>
            <a:pPr eaLnBrk="1" hangingPunct="1">
              <a:lnSpc>
                <a:spcPct val="80000"/>
              </a:lnSpc>
            </a:pPr>
            <a:endParaRPr lang="pt-BR" altLang="en-US" sz="2400" smtClean="0"/>
          </a:p>
          <a:p>
            <a:pPr eaLnBrk="1" hangingPunct="1">
              <a:lnSpc>
                <a:spcPct val="80000"/>
              </a:lnSpc>
            </a:pPr>
            <a:endParaRPr lang="pt-BR" altLang="en-US" sz="2400" smtClean="0"/>
          </a:p>
          <a:p>
            <a:pPr eaLnBrk="1" hangingPunct="1">
              <a:lnSpc>
                <a:spcPct val="80000"/>
              </a:lnSpc>
            </a:pPr>
            <a:endParaRPr lang="pt-BR" altLang="en-US" sz="2400" smtClean="0"/>
          </a:p>
          <a:p>
            <a:pPr eaLnBrk="1" hangingPunct="1">
              <a:lnSpc>
                <a:spcPct val="80000"/>
              </a:lnSpc>
            </a:pPr>
            <a:endParaRPr lang="pt-BR" altLang="en-US" sz="2400" smtClean="0"/>
          </a:p>
          <a:p>
            <a:pPr eaLnBrk="1" hangingPunct="1">
              <a:lnSpc>
                <a:spcPct val="80000"/>
              </a:lnSpc>
            </a:pPr>
            <a:endParaRPr lang="pt-BR" altLang="en-US" sz="2400" smtClean="0"/>
          </a:p>
          <a:p>
            <a:pPr eaLnBrk="1" hangingPunct="1">
              <a:lnSpc>
                <a:spcPct val="80000"/>
              </a:lnSpc>
            </a:pPr>
            <a:endParaRPr lang="pt-BR" altLang="en-US" sz="2400" smtClean="0"/>
          </a:p>
          <a:p>
            <a:pPr>
              <a:lnSpc>
                <a:spcPct val="80000"/>
              </a:lnSpc>
            </a:pPr>
            <a:r>
              <a:rPr lang="pt-BR" altLang="en-US" sz="2400" smtClean="0"/>
              <a:t>Step1:_________________</a:t>
            </a:r>
          </a:p>
          <a:p>
            <a:pPr>
              <a:lnSpc>
                <a:spcPct val="80000"/>
              </a:lnSpc>
            </a:pPr>
            <a:r>
              <a:rPr lang="pt-BR" altLang="en-US" sz="2400" smtClean="0"/>
              <a:t>Step2 :_________________</a:t>
            </a:r>
          </a:p>
          <a:p>
            <a:pPr>
              <a:lnSpc>
                <a:spcPct val="80000"/>
              </a:lnSpc>
            </a:pPr>
            <a:r>
              <a:rPr lang="pt-BR" altLang="en-US" sz="2400" smtClean="0"/>
              <a:t>Step3 :_________________</a:t>
            </a:r>
          </a:p>
          <a:p>
            <a:pPr>
              <a:lnSpc>
                <a:spcPct val="80000"/>
              </a:lnSpc>
            </a:pPr>
            <a:r>
              <a:rPr lang="pt-BR" altLang="en-US" sz="2400" smtClean="0"/>
              <a:t>Step4 :_________________</a:t>
            </a:r>
          </a:p>
          <a:p>
            <a:pPr>
              <a:lnSpc>
                <a:spcPct val="80000"/>
              </a:lnSpc>
            </a:pPr>
            <a:r>
              <a:rPr lang="pt-BR" altLang="en-US" sz="2400" smtClean="0"/>
              <a:t>Step5:__________________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pt-BR" altLang="en-US" sz="1600" smtClean="0"/>
          </a:p>
          <a:p>
            <a:pPr lvl="1" eaLnBrk="1" hangingPunct="1">
              <a:lnSpc>
                <a:spcPct val="80000"/>
              </a:lnSpc>
            </a:pPr>
            <a:endParaRPr lang="en-US" altLang="en-US" sz="1600" smtClean="0"/>
          </a:p>
          <a:p>
            <a:pPr eaLnBrk="1" hangingPunct="1">
              <a:lnSpc>
                <a:spcPct val="80000"/>
              </a:lnSpc>
            </a:pPr>
            <a:endParaRPr lang="en-US" altLang="zh-CN" sz="2000" smtClean="0"/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zh-CN" altLang="en-US" sz="1600" smtClean="0">
              <a:latin typeface="Times New Roman" pitchFamily="18" charset="0"/>
            </a:endParaRPr>
          </a:p>
        </p:txBody>
      </p:sp>
      <p:graphicFrame>
        <p:nvGraphicFramePr>
          <p:cNvPr id="1032339" name="Group 147"/>
          <p:cNvGraphicFramePr>
            <a:graphicFrameLocks noGrp="1"/>
          </p:cNvGraphicFramePr>
          <p:nvPr>
            <p:ph sz="half" idx="2"/>
          </p:nvPr>
        </p:nvGraphicFramePr>
        <p:xfrm>
          <a:off x="5105400" y="2100263"/>
          <a:ext cx="3276600" cy="3114675"/>
        </p:xfrm>
        <a:graphic>
          <a:graphicData uri="http://schemas.openxmlformats.org/drawingml/2006/table">
            <a:tbl>
              <a:tblPr/>
              <a:tblGrid>
                <a:gridCol w="3276600"/>
              </a:tblGrid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SWI handler (from 0x40001000)</a:t>
                      </a:r>
                    </a:p>
                  </a:txBody>
                  <a:tcPr marT="45691" marB="456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:push registers onto stack</a:t>
                      </a:r>
                    </a:p>
                  </a:txBody>
                  <a:tcPr marT="45691" marB="456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LDR r0,[lr,#­-4]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1" marB="456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7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BIC r0,r0,#0xff000000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:swtch(r0) .. etc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: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1" marB="456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pop registers from stack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1" marB="456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MOVS  pc, lr; return from interrupt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1" marB="4569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1020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 dirty="0"/>
          </a:p>
        </p:txBody>
      </p:sp>
      <p:graphicFrame>
        <p:nvGraphicFramePr>
          <p:cNvPr id="1032320" name="Group 128"/>
          <p:cNvGraphicFramePr>
            <a:graphicFrameLocks noGrp="1"/>
          </p:cNvGraphicFramePr>
          <p:nvPr/>
        </p:nvGraphicFramePr>
        <p:xfrm>
          <a:off x="685800" y="2133600"/>
          <a:ext cx="4229100" cy="1784350"/>
        </p:xfrm>
        <a:graphic>
          <a:graphicData uri="http://schemas.openxmlformats.org/drawingml/2006/table">
            <a:tbl>
              <a:tblPr/>
              <a:tblGrid>
                <a:gridCol w="2114550"/>
                <a:gridCol w="2114550"/>
              </a:tblGrid>
              <a:tr h="3353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User main program (from 0x40002000)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Address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instruction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0x40002000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ADD  r0,r0,r1 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0x40002004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SWI  0x02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0x40002008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SUB  r2,r2,r0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12" name="Line 131"/>
          <p:cNvSpPr>
            <a:spLocks noChangeShapeType="1"/>
          </p:cNvSpPr>
          <p:nvPr/>
        </p:nvSpPr>
        <p:spPr bwMode="auto">
          <a:xfrm flipV="1">
            <a:off x="4457700" y="2209800"/>
            <a:ext cx="762000" cy="10668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3" name="Line 132"/>
          <p:cNvSpPr>
            <a:spLocks noChangeShapeType="1"/>
          </p:cNvSpPr>
          <p:nvPr/>
        </p:nvSpPr>
        <p:spPr bwMode="auto">
          <a:xfrm flipH="1" flipV="1">
            <a:off x="4533900" y="3657600"/>
            <a:ext cx="495300" cy="9144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541B5A1-7F0A-4E63-A9C4-2A72D79420E6}" type="slidenum">
              <a:rPr lang="en-US" altLang="en-US">
                <a:solidFill>
                  <a:srgbClr val="898989"/>
                </a:solidFill>
              </a:rPr>
              <a:pPr/>
              <a:t>26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hangingPunct="1"/>
            <a:r>
              <a:rPr lang="en-US" altLang="en-US" smtClean="0"/>
              <a:t>Exercise 12.3 SWI handler</a:t>
            </a:r>
          </a:p>
        </p:txBody>
      </p:sp>
      <p:sp>
        <p:nvSpPr>
          <p:cNvPr id="27651" name="Rectangle 4"/>
          <p:cNvSpPr>
            <a:spLocks noGrp="1" noChangeArrowheads="1"/>
          </p:cNvSpPr>
          <p:nvPr>
            <p:ph idx="1"/>
          </p:nvPr>
        </p:nvSpPr>
        <p:spPr>
          <a:xfrm>
            <a:off x="304800" y="784225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400" smtClean="0"/>
              <a:t>Inside the SWI handler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smtClean="0"/>
              <a:t>i) What are the mode bits M[0:4] : bit0-&gt;bit4 of CPSR? Answer: ?______________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smtClean="0"/>
              <a:t>Ii) What is the running mode inside the SWI handler: supervisor or user32?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1800" smtClean="0"/>
              <a:t>ANSWER: ?___________________________________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 smtClean="0"/>
              <a:t>III) When the link register lr is used, which lr the processor is using :</a:t>
            </a:r>
            <a:r>
              <a:rPr lang="pt-BR" altLang="zh-CN" sz="2000" smtClean="0"/>
              <a:t>r14(lr) or r14_svc or r14_irq</a:t>
            </a:r>
            <a:r>
              <a:rPr lang="en-US" altLang="zh-CN" sz="2000" smtClean="0"/>
              <a:t>?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CN" sz="1800" smtClean="0"/>
              <a:t>Answer?__________________________________</a:t>
            </a:r>
          </a:p>
          <a:p>
            <a:pPr eaLnBrk="1" hangingPunct="1">
              <a:lnSpc>
                <a:spcPct val="80000"/>
              </a:lnSpc>
            </a:pPr>
            <a:r>
              <a:rPr lang="pt-BR" altLang="en-US" sz="2400" smtClean="0"/>
              <a:t>The Machine code of SWI 0x02 is 0xea000002</a:t>
            </a:r>
            <a:r>
              <a:rPr lang="en-US" altLang="zh-CN" sz="2400" smtClean="0"/>
              <a:t> . List the values of r0 after the first and second instruction of the SWI handler.</a:t>
            </a:r>
          </a:p>
          <a:p>
            <a:pPr lvl="1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n-US" altLang="zh-CN" sz="2000" smtClean="0"/>
              <a:t>LDR r0,[lr,#-­4]        ; fill in the blank, r0 = ?_______</a:t>
            </a:r>
          </a:p>
          <a:p>
            <a:pPr lvl="1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n-US" altLang="zh-CN" sz="2000" smtClean="0"/>
              <a:t>BIC r0,r0,#0xff000000; clear most significant 2 bytes of r0; r0=?_____</a:t>
            </a:r>
          </a:p>
          <a:p>
            <a:pPr lvl="1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n-US" altLang="zh-CN" sz="2000" smtClean="0"/>
              <a:t>// now the vector is in r0</a:t>
            </a:r>
          </a:p>
          <a:p>
            <a:pPr lvl="1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n-US" altLang="zh-CN" sz="2000" i="1" smtClean="0"/>
              <a:t>switch (r0){ </a:t>
            </a:r>
          </a:p>
          <a:p>
            <a:pPr lvl="1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n-US" altLang="zh-CN" sz="2000" i="1" smtClean="0"/>
              <a:t>case 0x00: service_SWI1(); </a:t>
            </a:r>
          </a:p>
          <a:p>
            <a:pPr lvl="1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n-US" altLang="zh-CN" sz="2000" i="1" smtClean="0"/>
              <a:t>case 0x01: service_SWI2(); </a:t>
            </a:r>
          </a:p>
          <a:p>
            <a:pPr lvl="1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n-US" altLang="zh-CN" sz="2000" i="1" smtClean="0"/>
              <a:t>case 0x02: service_SWI3();</a:t>
            </a:r>
          </a:p>
          <a:p>
            <a:pPr lvl="1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n-US" altLang="zh-CN" sz="2000" i="1" smtClean="0"/>
              <a:t>…</a:t>
            </a:r>
          </a:p>
          <a:p>
            <a:pPr lvl="1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n-US" altLang="zh-CN" sz="2000" i="1" smtClean="0"/>
              <a:t>}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6C7DFDA-BF16-449B-98A2-9252F4AEC371}" type="slidenum">
              <a:rPr lang="en-US" altLang="en-US">
                <a:solidFill>
                  <a:srgbClr val="898989"/>
                </a:solidFill>
              </a:rPr>
              <a:pPr/>
              <a:t>27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400" b="1" smtClean="0"/>
              <a:t>Details of l</a:t>
            </a:r>
            <a:r>
              <a:rPr lang="en-US" altLang="en-US" sz="3400" b="1" smtClean="0"/>
              <a:t>eaving an interrupt</a:t>
            </a:r>
            <a:r>
              <a:rPr lang="en-US" altLang="zh-TW" sz="3400" b="1" smtClean="0"/>
              <a:t/>
            </a:r>
            <a:br>
              <a:rPr lang="en-US" altLang="zh-TW" sz="3400" b="1" smtClean="0"/>
            </a:br>
            <a:r>
              <a:rPr lang="en-US" altLang="zh-TW" sz="3400" b="1" smtClean="0"/>
              <a:t> </a:t>
            </a:r>
            <a:r>
              <a:rPr lang="en-GB" altLang="en-US" sz="1900" smtClean="0"/>
              <a:t>ARM7TDMI</a:t>
            </a:r>
            <a:r>
              <a:rPr lang="en-US" altLang="zh-TW" sz="1900" smtClean="0"/>
              <a:t> tech. ref. (section 2.8 exception)[1]</a:t>
            </a:r>
            <a:br>
              <a:rPr lang="en-US" altLang="zh-TW" sz="1900" smtClean="0"/>
            </a:br>
            <a:endParaRPr lang="en-US" altLang="en-US" sz="15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zh-TW" sz="2800" smtClean="0"/>
          </a:p>
          <a:p>
            <a:pPr eaLnBrk="1" hangingPunct="1"/>
            <a:endParaRPr lang="en-US" altLang="zh-TW" sz="2800" smtClean="0"/>
          </a:p>
          <a:p>
            <a:pPr eaLnBrk="1" hangingPunct="1"/>
            <a:endParaRPr lang="en-US" altLang="zh-TW" sz="2800" smtClean="0"/>
          </a:p>
          <a:p>
            <a:pPr eaLnBrk="1" hangingPunct="1"/>
            <a:r>
              <a:rPr lang="en-US" altLang="en-US" sz="2800" u="sng" smtClean="0"/>
              <a:t>At the end of the SWI handler: Movs pc,lr</a:t>
            </a:r>
          </a:p>
          <a:p>
            <a:pPr eaLnBrk="1" hangingPunct="1"/>
            <a:r>
              <a:rPr lang="en-US" altLang="en-US" sz="2800" smtClean="0"/>
              <a:t>Move the </a:t>
            </a:r>
            <a:r>
              <a:rPr lang="en-US" altLang="zh-TW" sz="2800" smtClean="0"/>
              <a:t>r14</a:t>
            </a:r>
            <a:r>
              <a:rPr lang="en-US" altLang="en-US" sz="2800" smtClean="0"/>
              <a:t>, minus an offset to the PC. The offset varies according to the type</a:t>
            </a:r>
          </a:p>
          <a:p>
            <a:pPr eaLnBrk="1" hangingPunct="1"/>
            <a:r>
              <a:rPr lang="en-US" altLang="zh-TW" sz="2800" smtClean="0"/>
              <a:t>(auto) </a:t>
            </a:r>
            <a:r>
              <a:rPr lang="en-US" altLang="en-US" sz="2800" smtClean="0"/>
              <a:t>SPSR</a:t>
            </a:r>
            <a:r>
              <a:rPr lang="en-US" altLang="zh-TW" sz="2800" smtClean="0"/>
              <a:t>_svc</a:t>
            </a:r>
            <a:r>
              <a:rPr lang="en-US" altLang="en-US" sz="2800" smtClean="0"/>
              <a:t> </a:t>
            </a:r>
            <a:r>
              <a:rPr lang="en-US" altLang="zh-TW" sz="2800" smtClean="0">
                <a:sym typeface="Wingdings" pitchFamily="2" charset="2"/>
              </a:rPr>
              <a:t></a:t>
            </a:r>
            <a:r>
              <a:rPr lang="en-US" altLang="en-US" sz="2800" smtClean="0"/>
              <a:t>CPSR.</a:t>
            </a:r>
          </a:p>
          <a:p>
            <a:pPr eaLnBrk="1" hangingPunct="1"/>
            <a:r>
              <a:rPr lang="en-US" altLang="zh-TW" sz="2800" smtClean="0"/>
              <a:t>(auto) </a:t>
            </a:r>
            <a:r>
              <a:rPr lang="en-US" altLang="en-US" sz="2800" smtClean="0"/>
              <a:t>Clear the interrupt disable flags that were set on entry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3897D9B-D786-4CDE-A2D2-96BA3E302B8D}" type="slidenum">
              <a:rPr lang="en-US" altLang="en-US">
                <a:solidFill>
                  <a:srgbClr val="898989"/>
                </a:solidFill>
              </a:rPr>
              <a:pPr/>
              <a:t>28</a:t>
            </a:fld>
            <a:endParaRPr lang="en-US" altLang="en-US">
              <a:solidFill>
                <a:srgbClr val="898989"/>
              </a:solidFill>
            </a:endParaRPr>
          </a:p>
        </p:txBody>
      </p:sp>
      <p:pic>
        <p:nvPicPr>
          <p:cNvPr id="30726" name="Picture 4" descr="MCBD10512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183038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7" name="Text Box 5"/>
          <p:cNvSpPr txBox="1">
            <a:spLocks noChangeArrowheads="1"/>
          </p:cNvSpPr>
          <p:nvPr/>
        </p:nvSpPr>
        <p:spPr bwMode="auto">
          <a:xfrm>
            <a:off x="3184525" y="2122488"/>
            <a:ext cx="1606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CC0000"/>
                </a:solidFill>
                <a:latin typeface="Arial" charset="0"/>
              </a:rPr>
              <a:t>Bye Bye!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Summary</a:t>
            </a:r>
            <a:endParaRPr lang="en-US" alt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Learned the basic concept of exceptions and interrupts</a:t>
            </a:r>
          </a:p>
          <a:p>
            <a:pPr lvl="1" eaLnBrk="1" hangingPunct="1"/>
            <a:r>
              <a:rPr lang="en-US" altLang="zh-TW" smtClean="0"/>
              <a:t>SWI (Software interrupt)</a:t>
            </a:r>
            <a:endParaRPr lang="en-US" altLang="en-US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2E3784A-F2F4-4B9B-8193-991D35572514}" type="slidenum">
              <a:rPr lang="en-US" altLang="en-US">
                <a:solidFill>
                  <a:srgbClr val="898989"/>
                </a:solidFill>
              </a:rPr>
              <a:pPr/>
              <a:t>29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interrupt/exception?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229600" cy="4530725"/>
          </a:xfrm>
        </p:spPr>
        <p:txBody>
          <a:bodyPr/>
          <a:lstStyle/>
          <a:p>
            <a:pPr eaLnBrk="1" hangingPunct="1"/>
            <a:r>
              <a:rPr lang="en-US" altLang="en-US" smtClean="0"/>
              <a:t>Main ()</a:t>
            </a:r>
          </a:p>
          <a:p>
            <a:pPr eaLnBrk="1" hangingPunct="1"/>
            <a:r>
              <a:rPr lang="en-US" altLang="en-US" smtClean="0"/>
              <a:t>{</a:t>
            </a:r>
          </a:p>
          <a:p>
            <a:pPr eaLnBrk="1" hangingPunct="1"/>
            <a:r>
              <a:rPr lang="en-US" altLang="en-US" smtClean="0"/>
              <a:t>:</a:t>
            </a:r>
          </a:p>
          <a:p>
            <a:pPr eaLnBrk="1" hangingPunct="1"/>
            <a:r>
              <a:rPr lang="en-US" altLang="en-US" smtClean="0"/>
              <a:t>Doing something</a:t>
            </a:r>
          </a:p>
          <a:p>
            <a:pPr eaLnBrk="1" hangingPunct="1"/>
            <a:r>
              <a:rPr lang="en-US" altLang="en-US" sz="2400" smtClean="0"/>
              <a:t>(e.g.</a:t>
            </a:r>
          </a:p>
          <a:p>
            <a:pPr eaLnBrk="1" hangingPunct="1"/>
            <a:r>
              <a:rPr lang="en-US" altLang="en-US" sz="2400" smtClean="0"/>
              <a:t>browsing)</a:t>
            </a:r>
          </a:p>
          <a:p>
            <a:pPr eaLnBrk="1" hangingPunct="1"/>
            <a:r>
              <a:rPr lang="en-US" altLang="en-US" smtClean="0"/>
              <a:t>:</a:t>
            </a:r>
          </a:p>
          <a:p>
            <a:pPr eaLnBrk="1" hangingPunct="1"/>
            <a:r>
              <a:rPr lang="en-US" altLang="en-US" smtClean="0"/>
              <a:t>} ring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06FAFB3-48BD-4356-91F2-DE5C217D4AAA}" type="slidenum">
              <a:rPr lang="en-US" altLang="en-US">
                <a:solidFill>
                  <a:srgbClr val="898989"/>
                </a:solidFill>
              </a:rPr>
              <a:pPr/>
              <a:t>3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5470525" y="11795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5562600" y="3048000"/>
            <a:ext cx="3305175" cy="2573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_isr() //Interrupt service routine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{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  some tasks (e.g. answer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                           telephone)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}//when finished,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//goes back to main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128" name="Line 6"/>
          <p:cNvSpPr>
            <a:spLocks noChangeShapeType="1"/>
          </p:cNvSpPr>
          <p:nvPr/>
        </p:nvSpPr>
        <p:spPr bwMode="auto">
          <a:xfrm flipV="1">
            <a:off x="4114800" y="3124200"/>
            <a:ext cx="1447800" cy="9906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7"/>
          <p:cNvSpPr>
            <a:spLocks noChangeShapeType="1"/>
          </p:cNvSpPr>
          <p:nvPr/>
        </p:nvSpPr>
        <p:spPr bwMode="auto">
          <a:xfrm flipH="1" flipV="1">
            <a:off x="4191000" y="4648200"/>
            <a:ext cx="1295400" cy="5334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Text Box 8"/>
          <p:cNvSpPr txBox="1">
            <a:spLocks noChangeArrowheads="1"/>
          </p:cNvSpPr>
          <p:nvPr/>
        </p:nvSpPr>
        <p:spPr bwMode="auto">
          <a:xfrm>
            <a:off x="3581400" y="2438400"/>
            <a:ext cx="3295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Can happen anytime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Depends on types of interrupts</a:t>
            </a:r>
          </a:p>
        </p:txBody>
      </p:sp>
      <p:pic>
        <p:nvPicPr>
          <p:cNvPr id="5131" name="Picture 9" descr="MPj0444010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886200"/>
            <a:ext cx="138112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Picture 10" descr="MPj0443101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495800"/>
            <a:ext cx="990600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Picture 11" descr="MPj0438320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600200"/>
            <a:ext cx="1143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4" name="Text Box 12"/>
          <p:cNvSpPr txBox="1">
            <a:spLocks noChangeArrowheads="1"/>
          </p:cNvSpPr>
          <p:nvPr/>
        </p:nvSpPr>
        <p:spPr bwMode="auto">
          <a:xfrm>
            <a:off x="4114800" y="3429000"/>
            <a:ext cx="1403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Phone rings</a:t>
            </a:r>
          </a:p>
        </p:txBody>
      </p:sp>
      <p:sp>
        <p:nvSpPr>
          <p:cNvPr id="5135" name="Text Box 13"/>
          <p:cNvSpPr txBox="1">
            <a:spLocks noChangeArrowheads="1"/>
          </p:cNvSpPr>
          <p:nvPr/>
        </p:nvSpPr>
        <p:spPr bwMode="auto">
          <a:xfrm>
            <a:off x="6934200" y="1776413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FF99"/>
                </a:solidFill>
                <a:latin typeface="Arial" charset="0"/>
              </a:rPr>
              <a:t>Phone rings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Appendix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534400" cy="4530725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Alternative set bit method in “C”</a:t>
            </a:r>
          </a:p>
          <a:p>
            <a:pPr eaLnBrk="1" hangingPunct="1"/>
            <a:r>
              <a:rPr lang="en-US" altLang="en-US" sz="2000" smtClean="0"/>
              <a:t>Y=0x1&lt;&lt;21;//left shift 21 bits, this sets bit21=1 and other bits= 0</a:t>
            </a:r>
          </a:p>
          <a:p>
            <a:pPr eaLnBrk="1" hangingPunct="1"/>
            <a:r>
              <a:rPr lang="en-US" altLang="en-US" sz="2000" smtClean="0"/>
              <a:t>Before shift </a:t>
            </a:r>
          </a:p>
          <a:p>
            <a:pPr lvl="1" eaLnBrk="1" hangingPunct="1"/>
            <a:r>
              <a:rPr lang="en-US" altLang="en-US" sz="1800" smtClean="0"/>
              <a:t>Y=0x1=0000 0000 0000 0000 0000 0000 0000 0001 (Binary)</a:t>
            </a:r>
          </a:p>
          <a:p>
            <a:pPr eaLnBrk="1" hangingPunct="1"/>
            <a:r>
              <a:rPr lang="en-US" altLang="en-US" sz="2000" smtClean="0"/>
              <a:t>After shift </a:t>
            </a:r>
          </a:p>
          <a:p>
            <a:pPr lvl="1" eaLnBrk="1" hangingPunct="1"/>
            <a:r>
              <a:rPr lang="en-US" altLang="en-US" sz="1800" smtClean="0"/>
              <a:t>Y=         0000 0000 0010 0000 0000 0000 0000 0000 (Binary)</a:t>
            </a:r>
          </a:p>
          <a:p>
            <a:pPr lvl="1" eaLnBrk="1" hangingPunct="1"/>
            <a:r>
              <a:rPr lang="en-US" altLang="en-US" sz="1800" smtClean="0"/>
              <a:t>     </a:t>
            </a:r>
          </a:p>
          <a:p>
            <a:pPr lvl="2" eaLnBrk="1" hangingPunct="1"/>
            <a:r>
              <a:rPr lang="en-US" altLang="en-US" sz="1500" smtClean="0"/>
              <a:t>    bit 31                 bit 21                                                    bit0</a:t>
            </a:r>
          </a:p>
          <a:p>
            <a:pPr lvl="1" eaLnBrk="1" hangingPunct="1"/>
            <a:endParaRPr lang="en-US" altLang="en-US" sz="1600" smtClean="0"/>
          </a:p>
          <a:p>
            <a:pPr lvl="1" eaLnBrk="1" hangingPunct="1"/>
            <a:r>
              <a:rPr lang="en-US" altLang="en-US" sz="1800" smtClean="0"/>
              <a:t>Exercise: set bit 9 of register R to be 1, other bits to be 0.</a:t>
            </a:r>
          </a:p>
          <a:p>
            <a:pPr lvl="1" eaLnBrk="1" hangingPunct="1"/>
            <a:r>
              <a:rPr lang="en-US" altLang="en-US" sz="1800" smtClean="0"/>
              <a:t>Answer=0x1&lt;&lt;9;</a:t>
            </a:r>
          </a:p>
          <a:p>
            <a:pPr lvl="1" eaLnBrk="1" hangingPunct="1"/>
            <a:r>
              <a:rPr lang="en-US" altLang="en-US" sz="1800" smtClean="0"/>
              <a:t>So R=0000 0000 0000 0000 0000 0010 0000 0000 (Binary)</a:t>
            </a:r>
          </a:p>
          <a:p>
            <a:pPr lvl="1" eaLnBrk="1" hangingPunct="1"/>
            <a:r>
              <a:rPr lang="en-US" altLang="en-US" sz="1800" smtClean="0"/>
              <a:t>=0x200</a:t>
            </a:r>
          </a:p>
          <a:p>
            <a:pPr lvl="1" eaLnBrk="1" hangingPunct="1"/>
            <a:endParaRPr lang="en-US" altLang="en-US" sz="1800" smtClean="0"/>
          </a:p>
          <a:p>
            <a:pPr eaLnBrk="1" hangingPunct="1"/>
            <a:endParaRPr lang="en-US" altLang="en-US" sz="2000" smtClean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D57A25A-4DCA-4CC8-908D-CD26E109119B}" type="slidenum">
              <a:rPr lang="en-US" altLang="en-US">
                <a:solidFill>
                  <a:srgbClr val="898989"/>
                </a:solidFill>
              </a:rPr>
              <a:pPr/>
              <a:t>30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32774" name="Line 5"/>
          <p:cNvSpPr>
            <a:spLocks noChangeShapeType="1"/>
          </p:cNvSpPr>
          <p:nvPr/>
        </p:nvSpPr>
        <p:spPr bwMode="auto">
          <a:xfrm flipH="1">
            <a:off x="3657600" y="3048000"/>
            <a:ext cx="2819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Line 6"/>
          <p:cNvSpPr>
            <a:spLocks noChangeShapeType="1"/>
          </p:cNvSpPr>
          <p:nvPr/>
        </p:nvSpPr>
        <p:spPr bwMode="auto">
          <a:xfrm flipV="1">
            <a:off x="2209800" y="3657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6" name="Line 7"/>
          <p:cNvSpPr>
            <a:spLocks noChangeShapeType="1"/>
          </p:cNvSpPr>
          <p:nvPr/>
        </p:nvSpPr>
        <p:spPr bwMode="auto">
          <a:xfrm flipV="1">
            <a:off x="3657600" y="3657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Line 8"/>
          <p:cNvSpPr>
            <a:spLocks noChangeShapeType="1"/>
          </p:cNvSpPr>
          <p:nvPr/>
        </p:nvSpPr>
        <p:spPr bwMode="auto">
          <a:xfrm flipV="1">
            <a:off x="6629400" y="3733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Text Box 9"/>
          <p:cNvSpPr txBox="1">
            <a:spLocks noChangeArrowheads="1"/>
          </p:cNvSpPr>
          <p:nvPr/>
        </p:nvSpPr>
        <p:spPr bwMode="auto">
          <a:xfrm>
            <a:off x="4784725" y="5751513"/>
            <a:ext cx="901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Bit9 =1</a:t>
            </a:r>
          </a:p>
        </p:txBody>
      </p:sp>
      <p:sp>
        <p:nvSpPr>
          <p:cNvPr id="32779" name="Line 10"/>
          <p:cNvSpPr>
            <a:spLocks noChangeShapeType="1"/>
          </p:cNvSpPr>
          <p:nvPr/>
        </p:nvSpPr>
        <p:spPr bwMode="auto">
          <a:xfrm flipV="1">
            <a:off x="5105400" y="556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When your computer is running, a key press will trigger an interrupt to input a character to your system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dispatcher in the operating system is implemented by timer interrupt.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Timer interrupts the CPU at a rate of 1KHz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At each interrupt the system determines which task to run next.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CF6A7CE-B06D-4816-AE9D-7E9A405C44CA}" type="slidenum">
              <a:rPr lang="en-US" altLang="en-US">
                <a:solidFill>
                  <a:srgbClr val="898989"/>
                </a:solidFill>
              </a:rPr>
              <a:pPr/>
              <a:t>4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200" smtClean="0"/>
              <a:t>Important  interrupts </a:t>
            </a:r>
            <a:br>
              <a:rPr lang="en-US" altLang="en-US" sz="3200" smtClean="0"/>
            </a:br>
            <a:endParaRPr lang="en-US" altLang="en-US" sz="32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1800" smtClean="0"/>
              <a:t> 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609600" y="685800"/>
          <a:ext cx="81534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015EF6E-2A79-4E1E-8C39-CBE0C7471E6F}" type="slidenum">
              <a:rPr lang="en-US" altLang="en-US">
                <a:solidFill>
                  <a:srgbClr val="898989"/>
                </a:solidFill>
              </a:rPr>
              <a:pPr/>
              <a:t>5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7175" name="Text Box 19"/>
          <p:cNvSpPr txBox="1">
            <a:spLocks noChangeArrowheads="1"/>
          </p:cNvSpPr>
          <p:nvPr/>
        </p:nvSpPr>
        <p:spPr bwMode="auto">
          <a:xfrm>
            <a:off x="457200" y="4191000"/>
            <a:ext cx="2362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Triggered by power_up/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reset_key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7176" name="Text Box 20"/>
          <p:cNvSpPr txBox="1">
            <a:spLocks noChangeArrowheads="1"/>
          </p:cNvSpPr>
          <p:nvPr/>
        </p:nvSpPr>
        <p:spPr bwMode="auto">
          <a:xfrm>
            <a:off x="5943600" y="4144963"/>
            <a:ext cx="2362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Triggered by hardware sources</a:t>
            </a:r>
          </a:p>
        </p:txBody>
      </p:sp>
      <p:sp>
        <p:nvSpPr>
          <p:cNvPr id="7177" name="Oval 21"/>
          <p:cNvSpPr>
            <a:spLocks noChangeArrowheads="1"/>
          </p:cNvSpPr>
          <p:nvPr/>
        </p:nvSpPr>
        <p:spPr bwMode="auto">
          <a:xfrm>
            <a:off x="6781800" y="57531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7178" name="Oval 22"/>
          <p:cNvSpPr>
            <a:spLocks noChangeArrowheads="1"/>
          </p:cNvSpPr>
          <p:nvPr/>
        </p:nvSpPr>
        <p:spPr bwMode="auto">
          <a:xfrm>
            <a:off x="6642100" y="57531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7179" name="Text Box 24"/>
          <p:cNvSpPr txBox="1">
            <a:spLocks noChangeArrowheads="1"/>
          </p:cNvSpPr>
          <p:nvPr/>
        </p:nvSpPr>
        <p:spPr bwMode="auto">
          <a:xfrm>
            <a:off x="2590800" y="4038600"/>
            <a:ext cx="2362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Triggered by the software instruction SWI x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2971800" y="3048000"/>
            <a:ext cx="1447800" cy="1096963"/>
          </a:xfrm>
          <a:prstGeom prst="ellipse">
            <a:avLst/>
          </a:prstGeom>
          <a:noFill/>
          <a:ln w="28575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181" name="TextBox 3"/>
          <p:cNvSpPr txBox="1">
            <a:spLocks noChangeArrowheads="1"/>
          </p:cNvSpPr>
          <p:nvPr/>
        </p:nvSpPr>
        <p:spPr bwMode="auto">
          <a:xfrm>
            <a:off x="5943600" y="1676400"/>
            <a:ext cx="620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CC0000"/>
                </a:solidFill>
                <a:latin typeface="Arial" charset="0"/>
              </a:rPr>
              <a:t>SWI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114800" y="1981200"/>
            <a:ext cx="1752600" cy="1828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Interrupt and exception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The terms are used differently by various manufacturers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Traditionally exception means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The normal operation of a program is interrupted and the processor will execute another piece of software (exception handling) somewhere.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u="sng" smtClean="0"/>
              <a:t>Interrupt (hardware interrupt)</a:t>
            </a:r>
            <a:r>
              <a:rPr lang="en-US" altLang="en-US" sz="1800" smtClean="0"/>
              <a:t> is an exception caused by some hardware condition happening outside the processor (e.g. external hard interrupt, IRQ FIQ).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u="sng" smtClean="0"/>
              <a:t>Software interrupt (SWI)</a:t>
            </a:r>
            <a:r>
              <a:rPr lang="en-US" altLang="en-US" sz="1800" smtClean="0"/>
              <a:t> is an exception caused by an assembly  software instruction (SWI 0x?? exception call instruction) written in the software code.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 </a:t>
            </a:r>
            <a:r>
              <a:rPr lang="en-US" altLang="en-US" sz="1800" u="sng" smtClean="0"/>
              <a:t>Trap</a:t>
            </a:r>
            <a:r>
              <a:rPr lang="en-US" altLang="en-US" sz="1800" smtClean="0"/>
              <a:t> is an exception caused by a failure condition of the processor (e.g. abort “pre-fetch , data” , undefined instruction, divided_by_zero, or stack overflow etc)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9595575-FFEE-47FA-8BE5-BE9FCEF28C4F}" type="slidenum">
              <a:rPr lang="en-US" altLang="en-US">
                <a:solidFill>
                  <a:srgbClr val="898989"/>
                </a:solidFill>
              </a:rPr>
              <a:pPr/>
              <a:t>6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8198" name="Oval 27"/>
          <p:cNvSpPr>
            <a:spLocks noChangeArrowheads="1"/>
          </p:cNvSpPr>
          <p:nvPr/>
        </p:nvSpPr>
        <p:spPr bwMode="auto">
          <a:xfrm>
            <a:off x="762000" y="3886200"/>
            <a:ext cx="8382000" cy="1066800"/>
          </a:xfrm>
          <a:prstGeom prst="ellips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81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smtClean="0"/>
              <a:t>Important  interrupts in words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686800" cy="3886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Reset, a special interrupt to start the system– happens </a:t>
            </a:r>
            <a:r>
              <a:rPr lang="en-US" altLang="zh-TW" sz="2400" smtClean="0"/>
              <a:t>at power up , or reset button depressed)</a:t>
            </a:r>
            <a:endParaRPr lang="en-US" alt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Software interrupt SWI: similar to subroutine – happens when “SWI 0x??” is written in the program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smtClean="0"/>
              <a:t>Hardware interrupt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FIQ (fast interrupt) or IRQ (external interrupt), when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smtClean="0"/>
              <a:t>the external interrupt request pin is pulled low, or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smtClean="0"/>
              <a:t>an analogue to digital conversion is completed, or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smtClean="0"/>
              <a:t>A timer/counter has made a regular request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smtClean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0D29468-FFA0-465B-A1E4-E5103ACAE6FC}" type="slidenum">
              <a:rPr lang="en-US" altLang="en-US">
                <a:solidFill>
                  <a:srgbClr val="898989"/>
                </a:solidFill>
              </a:rPr>
              <a:pPr/>
              <a:t>7</a:t>
            </a:fld>
            <a:endParaRPr lang="en-US" altLang="en-US">
              <a:solidFill>
                <a:srgbClr val="898989"/>
              </a:solidFill>
            </a:endParaRPr>
          </a:p>
        </p:txBody>
      </p:sp>
      <p:grpSp>
        <p:nvGrpSpPr>
          <p:cNvPr id="9222" name="Group 26"/>
          <p:cNvGrpSpPr>
            <a:grpSpLocks/>
          </p:cNvGrpSpPr>
          <p:nvPr/>
        </p:nvGrpSpPr>
        <p:grpSpPr bwMode="auto">
          <a:xfrm>
            <a:off x="1752600" y="3657600"/>
            <a:ext cx="6477000" cy="2935288"/>
            <a:chOff x="1104" y="2231"/>
            <a:chExt cx="4080" cy="1849"/>
          </a:xfrm>
        </p:grpSpPr>
        <p:sp>
          <p:nvSpPr>
            <p:cNvPr id="9224" name="Rectangle 5"/>
            <p:cNvSpPr>
              <a:spLocks noChangeArrowheads="1"/>
            </p:cNvSpPr>
            <p:nvPr/>
          </p:nvSpPr>
          <p:spPr bwMode="auto">
            <a:xfrm>
              <a:off x="1104" y="2256"/>
              <a:ext cx="4080" cy="1824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9225" name="Rectangle 6"/>
            <p:cNvSpPr>
              <a:spLocks noChangeArrowheads="1"/>
            </p:cNvSpPr>
            <p:nvPr/>
          </p:nvSpPr>
          <p:spPr bwMode="auto">
            <a:xfrm>
              <a:off x="4238" y="2880"/>
              <a:ext cx="802" cy="115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22225" tIns="0" rIns="22225" bIns="0"/>
            <a:lstStyle>
              <a:lvl1pPr defTabSz="76200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defTabSz="76200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defTabSz="7620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defTabSz="7620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defTabSz="7620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1600" b="1">
                <a:latin typeface="Arial" charset="0"/>
              </a:endParaRPr>
            </a:p>
            <a:p>
              <a:pPr algn="ctr">
                <a:buFontTx/>
                <a:buNone/>
              </a:pPr>
              <a:endParaRPr lang="en-US" altLang="en-US" sz="1600" b="1">
                <a:latin typeface="Arial" charset="0"/>
              </a:endParaRPr>
            </a:p>
            <a:p>
              <a:pPr algn="ctr">
                <a:buFontTx/>
                <a:buNone/>
              </a:pPr>
              <a:r>
                <a:rPr lang="en-US" altLang="en-US" sz="1600" b="1">
                  <a:latin typeface="Arial" charset="0"/>
                </a:rPr>
                <a:t>Interrupt handling hardware</a:t>
              </a:r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3905" y="3226"/>
              <a:ext cx="33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" name="Line 8"/>
            <p:cNvSpPr>
              <a:spLocks noChangeShapeType="1"/>
            </p:cNvSpPr>
            <p:nvPr/>
          </p:nvSpPr>
          <p:spPr bwMode="auto">
            <a:xfrm>
              <a:off x="3888" y="3696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8" name="Rectangle 9"/>
            <p:cNvSpPr>
              <a:spLocks noChangeArrowheads="1"/>
            </p:cNvSpPr>
            <p:nvPr/>
          </p:nvSpPr>
          <p:spPr bwMode="auto">
            <a:xfrm>
              <a:off x="3854" y="3034"/>
              <a:ext cx="398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>
              <a:lvl1pPr defTabSz="76200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defTabSz="76200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defTabSz="7620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defTabSz="7620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defTabSz="7620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US" altLang="en-US" sz="1600" b="1">
                  <a:latin typeface="Arial" charset="0"/>
                </a:rPr>
                <a:t>IRQ</a:t>
              </a:r>
            </a:p>
          </p:txBody>
        </p:sp>
        <p:sp>
          <p:nvSpPr>
            <p:cNvPr id="9229" name="Rectangle 10"/>
            <p:cNvSpPr>
              <a:spLocks noChangeArrowheads="1"/>
            </p:cNvSpPr>
            <p:nvPr/>
          </p:nvSpPr>
          <p:spPr bwMode="auto">
            <a:xfrm>
              <a:off x="3840" y="3493"/>
              <a:ext cx="398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>
              <a:lvl1pPr defTabSz="76200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defTabSz="76200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defTabSz="7620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defTabSz="7620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defTabSz="7620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7620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US" altLang="en-US" sz="1600" b="1">
                  <a:latin typeface="Arial" charset="0"/>
                </a:rPr>
                <a:t>FIQ</a:t>
              </a:r>
            </a:p>
          </p:txBody>
        </p:sp>
        <p:sp>
          <p:nvSpPr>
            <p:cNvPr id="9230" name="Rectangle 11"/>
            <p:cNvSpPr>
              <a:spLocks noChangeArrowheads="1"/>
            </p:cNvSpPr>
            <p:nvPr/>
          </p:nvSpPr>
          <p:spPr bwMode="auto">
            <a:xfrm>
              <a:off x="1652" y="2623"/>
              <a:ext cx="816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82550" tIns="41275" rIns="82550" bIns="41275"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9231" name="Text Box 12"/>
            <p:cNvSpPr txBox="1">
              <a:spLocks noChangeArrowheads="1"/>
            </p:cNvSpPr>
            <p:nvPr/>
          </p:nvSpPr>
          <p:spPr bwMode="auto">
            <a:xfrm>
              <a:off x="1652" y="2767"/>
              <a:ext cx="817" cy="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2550" tIns="41275" rIns="82550" bIns="41275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ct val="65000"/>
                </a:lnSpc>
                <a:spcBef>
                  <a:spcPct val="50000"/>
                </a:spcBef>
                <a:buFontTx/>
                <a:buNone/>
              </a:pPr>
              <a:r>
                <a:rPr lang="en-GB" altLang="en-US" sz="1400">
                  <a:latin typeface="Arial" charset="0"/>
                </a:rPr>
                <a:t>Timer/Counter</a:t>
              </a:r>
            </a:p>
          </p:txBody>
        </p:sp>
        <p:sp>
          <p:nvSpPr>
            <p:cNvPr id="9232" name="Rectangle 13"/>
            <p:cNvSpPr>
              <a:spLocks noChangeArrowheads="1"/>
            </p:cNvSpPr>
            <p:nvPr/>
          </p:nvSpPr>
          <p:spPr bwMode="auto">
            <a:xfrm>
              <a:off x="1652" y="3151"/>
              <a:ext cx="816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82550" tIns="41275" rIns="82550" bIns="41275"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9233" name="Rectangle 14"/>
            <p:cNvSpPr>
              <a:spLocks noChangeArrowheads="1"/>
            </p:cNvSpPr>
            <p:nvPr/>
          </p:nvSpPr>
          <p:spPr bwMode="auto">
            <a:xfrm>
              <a:off x="1652" y="3679"/>
              <a:ext cx="816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82550" tIns="41275" rIns="82550" bIns="41275" anchor="ctr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9234" name="Text Box 15"/>
            <p:cNvSpPr txBox="1">
              <a:spLocks noChangeArrowheads="1"/>
            </p:cNvSpPr>
            <p:nvPr/>
          </p:nvSpPr>
          <p:spPr bwMode="auto">
            <a:xfrm>
              <a:off x="1891" y="3300"/>
              <a:ext cx="341" cy="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2550" tIns="41275" rIns="82550" bIns="41275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ct val="65000"/>
                </a:lnSpc>
                <a:spcBef>
                  <a:spcPct val="50000"/>
                </a:spcBef>
                <a:buFontTx/>
                <a:buNone/>
              </a:pPr>
              <a:r>
                <a:rPr lang="en-GB" altLang="en-US" sz="1400">
                  <a:latin typeface="Arial" charset="0"/>
                </a:rPr>
                <a:t>ADC</a:t>
              </a:r>
            </a:p>
          </p:txBody>
        </p:sp>
        <p:sp>
          <p:nvSpPr>
            <p:cNvPr id="9235" name="Text Box 16"/>
            <p:cNvSpPr txBox="1">
              <a:spLocks noChangeArrowheads="1"/>
            </p:cNvSpPr>
            <p:nvPr/>
          </p:nvSpPr>
          <p:spPr bwMode="auto">
            <a:xfrm>
              <a:off x="1857" y="3828"/>
              <a:ext cx="409" cy="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2550" tIns="41275" rIns="82550" bIns="41275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ct val="65000"/>
                </a:lnSpc>
                <a:spcBef>
                  <a:spcPct val="50000"/>
                </a:spcBef>
                <a:buFontTx/>
                <a:buNone/>
              </a:pPr>
              <a:r>
                <a:rPr lang="en-GB" altLang="en-US" sz="1400">
                  <a:latin typeface="Arial" charset="0"/>
                </a:rPr>
                <a:t>UART</a:t>
              </a:r>
            </a:p>
          </p:txBody>
        </p:sp>
        <p:sp>
          <p:nvSpPr>
            <p:cNvPr id="9236" name="Line 17"/>
            <p:cNvSpPr>
              <a:spLocks noChangeShapeType="1"/>
            </p:cNvSpPr>
            <p:nvPr/>
          </p:nvSpPr>
          <p:spPr bwMode="auto">
            <a:xfrm>
              <a:off x="2468" y="3343"/>
              <a:ext cx="10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82550" tIns="41275" rIns="82550" bIns="41275" anchor="ctr">
              <a:spAutoFit/>
            </a:bodyPr>
            <a:lstStyle/>
            <a:p>
              <a:endParaRPr lang="en-US"/>
            </a:p>
          </p:txBody>
        </p:sp>
        <p:sp>
          <p:nvSpPr>
            <p:cNvPr id="9237" name="Text Box 18"/>
            <p:cNvSpPr txBox="1">
              <a:spLocks noChangeArrowheads="1"/>
            </p:cNvSpPr>
            <p:nvPr/>
          </p:nvSpPr>
          <p:spPr bwMode="auto">
            <a:xfrm>
              <a:off x="2437" y="3216"/>
              <a:ext cx="943" cy="1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2550" tIns="41275" rIns="82550" bIns="41275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ct val="65000"/>
                </a:lnSpc>
                <a:spcBef>
                  <a:spcPct val="50000"/>
                </a:spcBef>
                <a:buFontTx/>
                <a:buNone/>
              </a:pPr>
              <a:r>
                <a:rPr lang="en-GB" altLang="en-US" sz="1200" b="1">
                  <a:latin typeface="Arial" charset="0"/>
                </a:rPr>
                <a:t>End of conversion</a:t>
              </a:r>
            </a:p>
          </p:txBody>
        </p:sp>
        <p:sp>
          <p:nvSpPr>
            <p:cNvPr id="9238" name="Line 19"/>
            <p:cNvSpPr>
              <a:spLocks noChangeShapeType="1"/>
            </p:cNvSpPr>
            <p:nvPr/>
          </p:nvSpPr>
          <p:spPr bwMode="auto">
            <a:xfrm>
              <a:off x="2468" y="2815"/>
              <a:ext cx="10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82550" tIns="41275" rIns="82550" bIns="41275" anchor="ctr">
              <a:spAutoFit/>
            </a:bodyPr>
            <a:lstStyle/>
            <a:p>
              <a:endParaRPr lang="en-US"/>
            </a:p>
          </p:txBody>
        </p:sp>
        <p:sp>
          <p:nvSpPr>
            <p:cNvPr id="9239" name="Line 20"/>
            <p:cNvSpPr>
              <a:spLocks noChangeShapeType="1"/>
            </p:cNvSpPr>
            <p:nvPr/>
          </p:nvSpPr>
          <p:spPr bwMode="auto">
            <a:xfrm>
              <a:off x="2468" y="3871"/>
              <a:ext cx="10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82550" tIns="41275" rIns="82550" bIns="41275" anchor="ctr">
              <a:spAutoFit/>
            </a:bodyPr>
            <a:lstStyle/>
            <a:p>
              <a:endParaRPr lang="en-US"/>
            </a:p>
          </p:txBody>
        </p:sp>
        <p:sp>
          <p:nvSpPr>
            <p:cNvPr id="9240" name="Text Box 21"/>
            <p:cNvSpPr txBox="1">
              <a:spLocks noChangeArrowheads="1"/>
            </p:cNvSpPr>
            <p:nvPr/>
          </p:nvSpPr>
          <p:spPr bwMode="auto">
            <a:xfrm>
              <a:off x="2438" y="2688"/>
              <a:ext cx="894" cy="1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2550" tIns="41275" rIns="82550" bIns="41275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ct val="65000"/>
                </a:lnSpc>
                <a:spcBef>
                  <a:spcPct val="50000"/>
                </a:spcBef>
                <a:buFontTx/>
                <a:buNone/>
              </a:pPr>
              <a:r>
                <a:rPr lang="en-GB" altLang="en-US" sz="1200" b="1">
                  <a:latin typeface="Arial" charset="0"/>
                </a:rPr>
                <a:t>Counter overflow</a:t>
              </a:r>
            </a:p>
          </p:txBody>
        </p:sp>
        <p:sp>
          <p:nvSpPr>
            <p:cNvPr id="9241" name="Text Box 22"/>
            <p:cNvSpPr txBox="1">
              <a:spLocks noChangeArrowheads="1"/>
            </p:cNvSpPr>
            <p:nvPr/>
          </p:nvSpPr>
          <p:spPr bwMode="auto">
            <a:xfrm>
              <a:off x="2448" y="3744"/>
              <a:ext cx="1028" cy="1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2550" tIns="41275" rIns="82550" bIns="41275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lnSpc>
                  <a:spcPct val="65000"/>
                </a:lnSpc>
                <a:spcBef>
                  <a:spcPct val="50000"/>
                </a:spcBef>
                <a:buFontTx/>
                <a:buNone/>
              </a:pPr>
              <a:r>
                <a:rPr lang="en-GB" altLang="en-US" sz="1200" b="1">
                  <a:latin typeface="Arial" charset="0"/>
                </a:rPr>
                <a:t>End of transmission</a:t>
              </a:r>
            </a:p>
          </p:txBody>
        </p:sp>
        <p:sp>
          <p:nvSpPr>
            <p:cNvPr id="9242" name="Text Box 23"/>
            <p:cNvSpPr txBox="1">
              <a:spLocks noChangeArrowheads="1"/>
            </p:cNvSpPr>
            <p:nvPr/>
          </p:nvSpPr>
          <p:spPr bwMode="auto">
            <a:xfrm>
              <a:off x="2880" y="2352"/>
              <a:ext cx="18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800">
                  <a:latin typeface="Arial" charset="0"/>
                </a:rPr>
                <a:t>Interrupt request generated</a:t>
              </a:r>
              <a:endParaRPr lang="en-US" altLang="en-US" sz="1800">
                <a:latin typeface="Arial" charset="0"/>
              </a:endParaRPr>
            </a:p>
          </p:txBody>
        </p:sp>
        <p:sp>
          <p:nvSpPr>
            <p:cNvPr id="9243" name="AutoShape 24"/>
            <p:cNvSpPr>
              <a:spLocks/>
            </p:cNvSpPr>
            <p:nvPr/>
          </p:nvSpPr>
          <p:spPr bwMode="auto">
            <a:xfrm>
              <a:off x="3552" y="2736"/>
              <a:ext cx="96" cy="1200"/>
            </a:xfrm>
            <a:prstGeom prst="rightBrace">
              <a:avLst>
                <a:gd name="adj1" fmla="val 1041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9244" name="Text Box 25"/>
            <p:cNvSpPr txBox="1">
              <a:spLocks noChangeArrowheads="1"/>
            </p:cNvSpPr>
            <p:nvPr/>
          </p:nvSpPr>
          <p:spPr bwMode="auto">
            <a:xfrm>
              <a:off x="1718" y="2231"/>
              <a:ext cx="11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charset="0"/>
                </a:rPr>
                <a:t>Inside LPC2131</a:t>
              </a:r>
            </a:p>
          </p:txBody>
        </p:sp>
      </p:grpSp>
      <p:sp>
        <p:nvSpPr>
          <p:cNvPr id="9223" name="Oval 27"/>
          <p:cNvSpPr>
            <a:spLocks noChangeArrowheads="1"/>
          </p:cNvSpPr>
          <p:nvPr/>
        </p:nvSpPr>
        <p:spPr bwMode="auto">
          <a:xfrm>
            <a:off x="76200" y="1600200"/>
            <a:ext cx="8686800" cy="685800"/>
          </a:xfrm>
          <a:prstGeom prst="ellips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Introduction to</a:t>
            </a:r>
          </a:p>
        </p:txBody>
      </p:sp>
      <p:sp>
        <p:nvSpPr>
          <p:cNvPr id="10137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altLang="en-US" smtClean="0">
              <a:solidFill>
                <a:srgbClr val="898989"/>
              </a:solidFill>
            </a:endParaRPr>
          </a:p>
          <a:p>
            <a:pPr eaLnBrk="1" hangingPunct="1"/>
            <a:r>
              <a:rPr lang="en-US" altLang="en-US" smtClean="0">
                <a:solidFill>
                  <a:srgbClr val="898989"/>
                </a:solidFill>
              </a:rPr>
              <a:t>Software Interrupt (SWI)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AED3DE2-998E-4724-AFE6-E64B453270D4}" type="slidenum">
              <a:rPr lang="en-US" altLang="en-US">
                <a:solidFill>
                  <a:srgbClr val="898989"/>
                </a:solidFill>
              </a:rPr>
              <a:pPr/>
              <a:t>8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400" smtClean="0"/>
              <a:t>Compare hardware and software interrupt</a:t>
            </a:r>
            <a:endParaRPr lang="en-US" altLang="en-US" sz="34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GB" altLang="zh-TW" u="sng" smtClean="0"/>
              <a:t>Hardware interrupt</a:t>
            </a:r>
            <a:r>
              <a:rPr lang="en-GB" altLang="zh-TW" smtClean="0"/>
              <a:t>, e.g.</a:t>
            </a:r>
          </a:p>
          <a:p>
            <a:pPr lvl="1" eaLnBrk="1" hangingPunct="1"/>
            <a:endParaRPr lang="en-GB" altLang="zh-TW" smtClean="0"/>
          </a:p>
          <a:p>
            <a:pPr lvl="1" eaLnBrk="1" hangingPunct="1"/>
            <a:endParaRPr lang="en-GB" altLang="zh-TW" smtClean="0"/>
          </a:p>
          <a:p>
            <a:pPr lvl="1" eaLnBrk="1" hangingPunct="1"/>
            <a:endParaRPr lang="en-GB" altLang="zh-TW" smtClean="0"/>
          </a:p>
          <a:p>
            <a:pPr lvl="1" eaLnBrk="1" hangingPunct="1"/>
            <a:endParaRPr lang="en-GB" altLang="zh-TW" smtClean="0"/>
          </a:p>
          <a:p>
            <a:pPr lvl="1" eaLnBrk="1" hangingPunct="1"/>
            <a:r>
              <a:rPr lang="en-GB" altLang="zh-TW" u="sng" smtClean="0"/>
              <a:t>Software interrupt</a:t>
            </a:r>
            <a:endParaRPr lang="en-US" altLang="en-US" u="sng" smtClean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CEG2400 12SWI, and 14. init V7a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FFD7537-389D-4559-9156-C76D5041F5BF}" type="slidenum">
              <a:rPr lang="en-US" altLang="en-US">
                <a:solidFill>
                  <a:srgbClr val="898989"/>
                </a:solidFill>
              </a:rPr>
              <a:pPr/>
              <a:t>9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1905000" y="2667000"/>
            <a:ext cx="2209800" cy="990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charset="0"/>
              </a:rPr>
              <a:t>Computer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charset="0"/>
              </a:rPr>
              <a:t>        EINT3</a:t>
            </a:r>
            <a:endParaRPr lang="en-US" altLang="en-US" sz="1800">
              <a:latin typeface="Arial" charset="0"/>
            </a:endParaRPr>
          </a:p>
        </p:txBody>
      </p:sp>
      <p:sp>
        <p:nvSpPr>
          <p:cNvPr id="11271" name="Line 6"/>
          <p:cNvSpPr>
            <a:spLocks noChangeShapeType="1"/>
          </p:cNvSpPr>
          <p:nvPr/>
        </p:nvSpPr>
        <p:spPr bwMode="auto">
          <a:xfrm flipH="1">
            <a:off x="4114800" y="31242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Freeform 16"/>
          <p:cNvSpPr>
            <a:spLocks/>
          </p:cNvSpPr>
          <p:nvPr/>
        </p:nvSpPr>
        <p:spPr bwMode="auto">
          <a:xfrm>
            <a:off x="5943600" y="3124200"/>
            <a:ext cx="1676400" cy="609600"/>
          </a:xfrm>
          <a:custGeom>
            <a:avLst/>
            <a:gdLst>
              <a:gd name="T0" fmla="*/ 0 w 1056"/>
              <a:gd name="T1" fmla="*/ 0 h 384"/>
              <a:gd name="T2" fmla="*/ 2147483647 w 1056"/>
              <a:gd name="T3" fmla="*/ 0 h 384"/>
              <a:gd name="T4" fmla="*/ 2147483647 w 1056"/>
              <a:gd name="T5" fmla="*/ 2147483647 h 384"/>
              <a:gd name="T6" fmla="*/ 2147483647 w 1056"/>
              <a:gd name="T7" fmla="*/ 2147483647 h 384"/>
              <a:gd name="T8" fmla="*/ 2147483647 w 1056"/>
              <a:gd name="T9" fmla="*/ 0 h 384"/>
              <a:gd name="T10" fmla="*/ 2147483647 w 105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56" h="384">
                <a:moveTo>
                  <a:pt x="0" y="0"/>
                </a:moveTo>
                <a:lnTo>
                  <a:pt x="336" y="0"/>
                </a:lnTo>
                <a:lnTo>
                  <a:pt x="336" y="384"/>
                </a:lnTo>
                <a:lnTo>
                  <a:pt x="720" y="384"/>
                </a:lnTo>
                <a:lnTo>
                  <a:pt x="720" y="0"/>
                </a:lnTo>
                <a:lnTo>
                  <a:pt x="105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17"/>
          <p:cNvSpPr>
            <a:spLocks noChangeShapeType="1"/>
          </p:cNvSpPr>
          <p:nvPr/>
        </p:nvSpPr>
        <p:spPr bwMode="auto">
          <a:xfrm>
            <a:off x="6477000" y="3276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Text Box 18"/>
          <p:cNvSpPr txBox="1">
            <a:spLocks noChangeArrowheads="1"/>
          </p:cNvSpPr>
          <p:nvPr/>
        </p:nvSpPr>
        <p:spPr bwMode="auto">
          <a:xfrm>
            <a:off x="381000" y="2590800"/>
            <a:ext cx="13906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IRQ_Eint1()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::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1275" name="Text Box 19"/>
          <p:cNvSpPr txBox="1">
            <a:spLocks noChangeArrowheads="1"/>
          </p:cNvSpPr>
          <p:nvPr/>
        </p:nvSpPr>
        <p:spPr bwMode="auto">
          <a:xfrm>
            <a:off x="4267200" y="2133600"/>
            <a:ext cx="42481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A falling edge at EINT3 will trigger the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execution of the </a:t>
            </a:r>
            <a:r>
              <a:rPr lang="en-US" altLang="en-US" sz="1800" u="sng">
                <a:latin typeface="Arial" charset="0"/>
              </a:rPr>
              <a:t>interrupt service routine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__irq IRQ_Eint1()</a:t>
            </a:r>
            <a:endParaRPr lang="en-US" altLang="zh-TW" sz="1800"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1276" name="Line 20"/>
          <p:cNvSpPr>
            <a:spLocks noChangeShapeType="1"/>
          </p:cNvSpPr>
          <p:nvPr/>
        </p:nvSpPr>
        <p:spPr bwMode="auto">
          <a:xfrm flipH="1" flipV="1">
            <a:off x="1676400" y="28194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Line 21"/>
          <p:cNvSpPr>
            <a:spLocks noChangeShapeType="1"/>
          </p:cNvSpPr>
          <p:nvPr/>
        </p:nvSpPr>
        <p:spPr bwMode="auto">
          <a:xfrm flipV="1">
            <a:off x="1600200" y="3200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Rectangle 22"/>
          <p:cNvSpPr>
            <a:spLocks noChangeArrowheads="1"/>
          </p:cNvSpPr>
          <p:nvPr/>
        </p:nvSpPr>
        <p:spPr bwMode="auto">
          <a:xfrm>
            <a:off x="2057400" y="4724400"/>
            <a:ext cx="3200400" cy="1905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charset="0"/>
              </a:rPr>
              <a:t>Computer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charset="0"/>
              </a:rPr>
              <a:t>Main{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charset="0"/>
              </a:rPr>
              <a:t>     SWI 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Arial" charset="0"/>
              </a:rPr>
              <a:t>}   </a:t>
            </a:r>
            <a:endParaRPr lang="en-US" altLang="en-US" sz="1800">
              <a:latin typeface="Arial" charset="0"/>
            </a:endParaRPr>
          </a:p>
        </p:txBody>
      </p:sp>
      <p:sp>
        <p:nvSpPr>
          <p:cNvPr id="11279" name="Line 23"/>
          <p:cNvSpPr>
            <a:spLocks noChangeShapeType="1"/>
          </p:cNvSpPr>
          <p:nvPr/>
        </p:nvSpPr>
        <p:spPr bwMode="auto">
          <a:xfrm flipH="1">
            <a:off x="3276600" y="5029200"/>
            <a:ext cx="2286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Text Box 26"/>
          <p:cNvSpPr txBox="1">
            <a:spLocks noChangeArrowheads="1"/>
          </p:cNvSpPr>
          <p:nvPr/>
        </p:nvSpPr>
        <p:spPr bwMode="auto">
          <a:xfrm>
            <a:off x="152400" y="5105400"/>
            <a:ext cx="19621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N-th-sys-routine()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::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1281" name="Text Box 27"/>
          <p:cNvSpPr txBox="1">
            <a:spLocks noChangeArrowheads="1"/>
          </p:cNvSpPr>
          <p:nvPr/>
        </p:nvSpPr>
        <p:spPr bwMode="auto">
          <a:xfrm>
            <a:off x="5562600" y="4876800"/>
            <a:ext cx="29527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An instruction “SWI N” in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the program will trigger the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execution of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the N-th-sys-routine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charset="0"/>
              </a:rPr>
              <a:t>(system routine)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1282" name="Line 28"/>
          <p:cNvSpPr>
            <a:spLocks noChangeShapeType="1"/>
          </p:cNvSpPr>
          <p:nvPr/>
        </p:nvSpPr>
        <p:spPr bwMode="auto">
          <a:xfrm flipH="1" flipV="1">
            <a:off x="1676400" y="55626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29"/>
          <p:cNvSpPr>
            <a:spLocks noChangeShapeType="1"/>
          </p:cNvSpPr>
          <p:nvPr/>
        </p:nvSpPr>
        <p:spPr bwMode="auto">
          <a:xfrm flipV="1">
            <a:off x="1905000" y="5867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Oval 27"/>
          <p:cNvSpPr>
            <a:spLocks noChangeArrowheads="1"/>
          </p:cNvSpPr>
          <p:nvPr/>
        </p:nvSpPr>
        <p:spPr bwMode="auto">
          <a:xfrm>
            <a:off x="381000" y="4203700"/>
            <a:ext cx="4419600" cy="685800"/>
          </a:xfrm>
          <a:prstGeom prst="ellips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7718</TotalTime>
  <Words>2383</Words>
  <Application>Microsoft Office PowerPoint</Application>
  <PresentationFormat>On-screen Show (4:3)</PresentationFormat>
  <Paragraphs>604</Paragraphs>
  <Slides>30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Office Theme</vt:lpstr>
      <vt:lpstr>Document</vt:lpstr>
      <vt:lpstr>Chapter 12: Software interrupts (SWI) and exceptions</vt:lpstr>
      <vt:lpstr>A brief introduction (revision) of</vt:lpstr>
      <vt:lpstr>What is interrupt/exception?</vt:lpstr>
      <vt:lpstr>Examples</vt:lpstr>
      <vt:lpstr>Important  interrupts  </vt:lpstr>
      <vt:lpstr>Interrupt and exception</vt:lpstr>
      <vt:lpstr>Important  interrupts in words</vt:lpstr>
      <vt:lpstr>Introduction to</vt:lpstr>
      <vt:lpstr>Compare hardware and software interrupt</vt:lpstr>
      <vt:lpstr>Exception (interrupt) Modes</vt:lpstr>
      <vt:lpstr>Different types of exceptions </vt:lpstr>
      <vt:lpstr>Student ID: ___________,Date:_____________ Name: __________________________________</vt:lpstr>
      <vt:lpstr>common usage of exceptions</vt:lpstr>
      <vt:lpstr>ARM Registers</vt:lpstr>
      <vt:lpstr>Recall program status regs</vt:lpstr>
      <vt:lpstr>Recall: registers</vt:lpstr>
      <vt:lpstr> Mode bits M[0:4] : bit0-&gt;bit4 of CPSR</vt:lpstr>
      <vt:lpstr>We will study Software Interrupt  </vt:lpstr>
      <vt:lpstr>Why Software interrupt SWI? “Similar to a subroutine call but more efficient and organized”</vt:lpstr>
      <vt:lpstr>SWI software interrupt</vt:lpstr>
      <vt:lpstr>Example E.g.1  For Building OS Operating system calls</vt:lpstr>
      <vt:lpstr>Code Example</vt:lpstr>
      <vt:lpstr>SWI interrupt procedures (enter the supervisor mode)</vt:lpstr>
      <vt:lpstr>Details of entering an interrupt (exception)</vt:lpstr>
      <vt:lpstr> SWI Software interrupt</vt:lpstr>
      <vt:lpstr>Exercise 12.2: SWI handler : Assume the SWI handler is at 0x40001000</vt:lpstr>
      <vt:lpstr>Exercise 12.3 SWI handler</vt:lpstr>
      <vt:lpstr>Details of leaving an interrupt  ARM7TDMI tech. ref. (section 2.8 exception)[1] </vt:lpstr>
      <vt:lpstr>Summary</vt:lpstr>
      <vt:lpstr>Appendix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FPGA Technology</dc:title>
  <dc:creator>phwl</dc:creator>
  <cp:lastModifiedBy>khwong</cp:lastModifiedBy>
  <cp:revision>358</cp:revision>
  <dcterms:created xsi:type="dcterms:W3CDTF">2003-09-30T06:40:10Z</dcterms:created>
  <dcterms:modified xsi:type="dcterms:W3CDTF">2017-10-16T07:13:23Z</dcterms:modified>
</cp:coreProperties>
</file>