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8" r:id="rId2"/>
  </p:sldMasterIdLst>
  <p:notesMasterIdLst>
    <p:notesMasterId r:id="rId21"/>
  </p:notesMasterIdLst>
  <p:sldIdLst>
    <p:sldId id="273" r:id="rId3"/>
    <p:sldId id="280" r:id="rId4"/>
    <p:sldId id="257" r:id="rId5"/>
    <p:sldId id="267" r:id="rId6"/>
    <p:sldId id="259" r:id="rId7"/>
    <p:sldId id="261" r:id="rId8"/>
    <p:sldId id="263" r:id="rId9"/>
    <p:sldId id="264" r:id="rId10"/>
    <p:sldId id="266" r:id="rId11"/>
    <p:sldId id="265" r:id="rId12"/>
    <p:sldId id="262" r:id="rId13"/>
    <p:sldId id="268" r:id="rId14"/>
    <p:sldId id="274" r:id="rId15"/>
    <p:sldId id="275" r:id="rId16"/>
    <p:sldId id="276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9691B6F-816A-468F-8B0B-41F2B494EED4}" type="datetimeFigureOut">
              <a:rPr lang="en-US" altLang="en-US"/>
              <a:pPr>
                <a:defRPr/>
              </a:pPr>
              <a:t>9/4/2017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EEF5C6D-F771-4235-940D-5911E78377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435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69339B8-D5C3-40A6-9C88-3DA964DBFD69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F406C-F180-457E-89A0-48C0AA5D60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9535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398E8-A023-48D6-BDA3-A6CF8A705A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45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D055E-C932-4516-8DA4-B9F966E60F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5120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F406C-F180-457E-89A0-48C0AA5D604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99C91-D755-4A30-8A22-570AA0CAECA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DA8B53C6-5192-473C-851E-A91933832D7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16612-C1BF-41C5-9D55-379E9F139D6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AE827-7A43-4CD9-955D-FF4D89A7E5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715C4-306A-4845-B753-251CCB7F13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0E5993-B217-4FAD-BD34-8B81B09DD50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FF108-AC01-4F64-BE48-52825E0CAED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99C91-D755-4A30-8A22-570AA0CAEC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19803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1BF262-D9A3-4784-8CC1-9140C7456E2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4398E8-A023-48D6-BDA3-A6CF8A705A5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D055E-C932-4516-8DA4-B9F966E60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B53C6-5192-473C-851E-A91933832D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162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16612-C1BF-41C5-9D55-379E9F139D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504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AE827-7A43-4CD9-955D-FF4D89A7E5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720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715C4-306A-4845-B753-251CCB7F13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55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E5993-B217-4FAD-BD34-8B81B09DD5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213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FF108-AC01-4F64-BE48-52825E0CAE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118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BF262-D9A3-4784-8CC1-9140C7456E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972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C4798E0-6E2C-4224-9BE8-31B303E785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0C4798E0-6E2C-4224-9BE8-31B303E785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gDiBlEHlJw" TargetMode="External"/><Relationship Id="rId2" Type="http://schemas.openxmlformats.org/officeDocument/2006/relationships/hyperlink" Target="https://youtu.be/hkLezd1pNM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NJ7wv2z8Wgk&amp;feature=youtu.be" TargetMode="External"/><Relationship Id="rId5" Type="http://schemas.openxmlformats.org/officeDocument/2006/relationships/hyperlink" Target="https://youtu.be/TK7xbX1lsL8" TargetMode="External"/><Relationship Id="rId4" Type="http://schemas.openxmlformats.org/officeDocument/2006/relationships/hyperlink" Target="https://youtu.be/6pa1ul5vit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devicespecifications.com/en/model-cpu/ec55292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u.ibtimes.com/topics/detail/347/samsung/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6287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CENG2400 </a:t>
            </a:r>
            <a:br>
              <a:rPr lang="en-US" altLang="zh-TW" smtClean="0">
                <a:ea typeface="新細明體" pitchFamily="18" charset="-120"/>
              </a:rPr>
            </a:br>
            <a:r>
              <a:rPr lang="en-US" altLang="en-US" smtClean="0"/>
              <a:t>Embedded System Design</a:t>
            </a:r>
            <a:r>
              <a:rPr lang="en-US" altLang="zh-TW" smtClean="0">
                <a:ea typeface="新細明體" pitchFamily="18" charset="-120"/>
              </a:rPr>
              <a:t/>
            </a:r>
            <a:br>
              <a:rPr lang="en-US" altLang="zh-TW" smtClean="0">
                <a:ea typeface="新細明體" pitchFamily="18" charset="-120"/>
              </a:rPr>
            </a:br>
            <a:r>
              <a:rPr lang="en-US" altLang="zh-TW" smtClean="0">
                <a:ea typeface="新細明體" pitchFamily="18" charset="-120"/>
              </a:rPr>
              <a:t>Chapter 0: Introduction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733800"/>
            <a:ext cx="5578475" cy="14938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solidFill>
                  <a:srgbClr val="57576E"/>
                </a:solidFill>
                <a:ea typeface="新細明體" pitchFamily="18" charset="-120"/>
              </a:rPr>
              <a:t>K H Wong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dirty="0" err="1" smtClean="0">
                <a:solidFill>
                  <a:srgbClr val="57576E"/>
                </a:solidFill>
                <a:ea typeface="新細明體" pitchFamily="18" charset="-120"/>
              </a:rPr>
              <a:t>khwong@cse</a:t>
            </a:r>
            <a:endParaRPr lang="en-US" altLang="zh-TW" dirty="0" smtClean="0">
              <a:solidFill>
                <a:srgbClr val="57576E"/>
              </a:solidFill>
              <a:ea typeface="新細明體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dirty="0" smtClean="0">
                <a:solidFill>
                  <a:srgbClr val="57576E"/>
                </a:solidFill>
                <a:ea typeface="新細明體" pitchFamily="18" charset="-120"/>
              </a:rPr>
              <a:t>3943-8397,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700" dirty="0" smtClean="0">
                <a:solidFill>
                  <a:srgbClr val="57576E"/>
                </a:solidFill>
                <a:ea typeface="新細明體" pitchFamily="18" charset="-120"/>
              </a:rPr>
              <a:t>Room 907 SHB-Engineering building</a:t>
            </a:r>
            <a:endParaRPr lang="en-US" altLang="zh-TW" sz="1400" dirty="0" smtClean="0">
              <a:solidFill>
                <a:srgbClr val="57576E"/>
              </a:solidFill>
              <a:ea typeface="新細明體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1000" dirty="0" smtClean="0">
                <a:solidFill>
                  <a:srgbClr val="57576E"/>
                </a:solidFill>
                <a:ea typeface="新細明體" pitchFamily="18" charset="-120"/>
              </a:rPr>
              <a:t>http://www.cse.cuhk.edu.hk/~khwong/www2/ceng3430/ceng3430.html</a:t>
            </a:r>
          </a:p>
        </p:txBody>
      </p:sp>
      <p:sp>
        <p:nvSpPr>
          <p:cNvPr id="2052" name="Rectangle 15"/>
          <p:cNvSpPr>
            <a:spLocks noGrp="1" noChangeArrowheads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FFFFFF"/>
                </a:solidFill>
                <a:latin typeface="Tahoma" pitchFamily="34" charset="0"/>
                <a:ea typeface="新細明體" pitchFamily="18" charset="-120"/>
              </a:rPr>
              <a:t>CENG2400 Ch0 Embedded sys v7a</a:t>
            </a:r>
          </a:p>
        </p:txBody>
      </p:sp>
      <p:sp>
        <p:nvSpPr>
          <p:cNvPr id="2053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7ECD69-35D7-4A1A-9A59-FE49A81C3725}" type="slidenum">
              <a:rPr lang="en-US" altLang="en-US" sz="1400">
                <a:solidFill>
                  <a:srgbClr val="FFFFFF"/>
                </a:solidFill>
                <a:latin typeface="Tahoma" pitchFamily="34" charset="0"/>
                <a:ea typeface="新細明體" pitchFamily="18" charset="-12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solidFill>
                <a:srgbClr val="FFFFFF"/>
              </a:solidFill>
              <a:latin typeface="Tahoma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CENG2400 Ch0 Embedded sys v7a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F0765D-780D-4027-BEE9-D45B4521471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pic>
        <p:nvPicPr>
          <p:cNvPr id="102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8510587" cy="684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TextBox 1"/>
          <p:cNvSpPr txBox="1">
            <a:spLocks noChangeArrowheads="1"/>
          </p:cNvSpPr>
          <p:nvPr/>
        </p:nvSpPr>
        <p:spPr bwMode="auto">
          <a:xfrm>
            <a:off x="2865438" y="1068388"/>
            <a:ext cx="800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ESTR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Acknowledgment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mtClean="0"/>
              <a:t>Thanks to Drs. </a:t>
            </a:r>
            <a:r>
              <a:rPr lang="en-US" altLang="zh-TW" smtClean="0">
                <a:ea typeface="新細明體" pitchFamily="18" charset="-120"/>
              </a:rPr>
              <a:t>Philip Leong, </a:t>
            </a:r>
            <a:r>
              <a:rPr lang="en-US" altLang="en-US" smtClean="0"/>
              <a:t>Y.S. Moon,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mtClean="0"/>
              <a:t>O. Mencer, N. Dulay, P. Cheung for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mtClean="0"/>
              <a:t>some of the slides used in this course</a:t>
            </a:r>
          </a:p>
          <a:p>
            <a:endParaRPr lang="en-US" alt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CENG2400 Ch0 Embedded sys v7a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2D7AB85-50E2-4EA8-9654-988F4C45420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>
                <a:ea typeface="新細明體" pitchFamily="18" charset="-120"/>
              </a:rPr>
              <a:t> Marking scheme</a:t>
            </a:r>
            <a:endParaRPr lang="zh-HK" altLang="en-US" smtClean="0">
              <a:ea typeface="新細明體" pitchFamily="18" charset="-120"/>
            </a:endParaRPr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>
          <a:xfrm>
            <a:off x="493713" y="126876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HK" sz="3000" dirty="0" smtClean="0">
                <a:ea typeface="新細明體" pitchFamily="18" charset="-120"/>
              </a:rPr>
              <a:t>Part 1) Course Work (50%)</a:t>
            </a:r>
          </a:p>
          <a:p>
            <a:pPr lvl="1">
              <a:lnSpc>
                <a:spcPct val="80000"/>
              </a:lnSpc>
            </a:pPr>
            <a:r>
              <a:rPr lang="en-US" altLang="zh-HK" sz="2600" dirty="0" smtClean="0">
                <a:ea typeface="新細明體" pitchFamily="18" charset="-120"/>
              </a:rPr>
              <a:t>Weekly lab</a:t>
            </a:r>
          </a:p>
          <a:p>
            <a:pPr lvl="1">
              <a:lnSpc>
                <a:spcPct val="80000"/>
              </a:lnSpc>
            </a:pPr>
            <a:r>
              <a:rPr lang="en-US" altLang="zh-HK" sz="2600" dirty="0" smtClean="0">
                <a:ea typeface="新細明體" pitchFamily="18" charset="-120"/>
              </a:rPr>
              <a:t>In-class exercises</a:t>
            </a:r>
          </a:p>
          <a:p>
            <a:pPr lvl="1">
              <a:lnSpc>
                <a:spcPct val="80000"/>
              </a:lnSpc>
            </a:pPr>
            <a:r>
              <a:rPr lang="en-US" altLang="zh-HK" sz="2600" dirty="0" smtClean="0">
                <a:ea typeface="新細明體" pitchFamily="18" charset="-120"/>
              </a:rPr>
              <a:t>3 or 4 In-class Quiz (15%)</a:t>
            </a:r>
          </a:p>
          <a:p>
            <a:pPr lvl="2">
              <a:lnSpc>
                <a:spcPct val="80000"/>
              </a:lnSpc>
            </a:pPr>
            <a:r>
              <a:rPr lang="en-US" altLang="zh-HK" sz="2200" dirty="0" smtClean="0">
                <a:ea typeface="新細明體" pitchFamily="18" charset="-120"/>
              </a:rPr>
              <a:t>The questions are all quoted from the exercise set</a:t>
            </a:r>
          </a:p>
          <a:p>
            <a:pPr lvl="2">
              <a:lnSpc>
                <a:spcPct val="80000"/>
              </a:lnSpc>
            </a:pPr>
            <a:r>
              <a:rPr lang="en-US" altLang="zh-HK" sz="2200" dirty="0" smtClean="0">
                <a:ea typeface="新細明體" pitchFamily="18" charset="-120"/>
              </a:rPr>
              <a:t>We will make announcement if there is quiz on next lecture</a:t>
            </a:r>
          </a:p>
          <a:p>
            <a:pPr lvl="1">
              <a:lnSpc>
                <a:spcPct val="80000"/>
              </a:lnSpc>
            </a:pPr>
            <a:r>
              <a:rPr lang="en-US" altLang="zh-HK" sz="2600" dirty="0" smtClean="0">
                <a:ea typeface="新細明體" pitchFamily="18" charset="-120"/>
              </a:rPr>
              <a:t>Project (15%)</a:t>
            </a:r>
          </a:p>
          <a:p>
            <a:pPr lvl="2">
              <a:lnSpc>
                <a:spcPct val="80000"/>
              </a:lnSpc>
            </a:pPr>
            <a:r>
              <a:rPr lang="en-US" altLang="zh-HK" sz="2200" dirty="0" smtClean="0">
                <a:ea typeface="新細明體" pitchFamily="18" charset="-120"/>
              </a:rPr>
              <a:t>Detail will be released later (Late Oct)</a:t>
            </a:r>
          </a:p>
          <a:p>
            <a:pPr lvl="2">
              <a:lnSpc>
                <a:spcPct val="80000"/>
              </a:lnSpc>
            </a:pPr>
            <a:endParaRPr lang="en-US" altLang="zh-HK" sz="2200" dirty="0" smtClean="0">
              <a:ea typeface="新細明體" pitchFamily="18" charset="-120"/>
            </a:endParaRPr>
          </a:p>
          <a:p>
            <a:pPr>
              <a:lnSpc>
                <a:spcPct val="80000"/>
              </a:lnSpc>
            </a:pPr>
            <a:r>
              <a:rPr lang="en-US" altLang="zh-HK" sz="3000" dirty="0" smtClean="0">
                <a:ea typeface="新細明體" pitchFamily="18" charset="-120"/>
              </a:rPr>
              <a:t>Part 2: Final Exam (50%)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A student must gain at least 40% of the full marks in each part in order to pass the course.</a:t>
            </a:r>
            <a:endParaRPr lang="en-US" altLang="zh-HK" sz="3000" dirty="0" smtClean="0">
              <a:ea typeface="新細明體" pitchFamily="18" charset="-120"/>
            </a:endParaRPr>
          </a:p>
        </p:txBody>
      </p:sp>
      <p:sp>
        <p:nvSpPr>
          <p:cNvPr id="1229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E2A88D-74D0-432A-992D-4D3F0E957C4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CENG2400 Ch0 Embedded sys v7a</a:t>
            </a:r>
          </a:p>
        </p:txBody>
      </p:sp>
      <p:sp>
        <p:nvSpPr>
          <p:cNvPr id="6" name="Right Brace 5"/>
          <p:cNvSpPr/>
          <p:nvPr/>
        </p:nvSpPr>
        <p:spPr>
          <a:xfrm>
            <a:off x="4139952" y="1801150"/>
            <a:ext cx="215900" cy="648121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/>
          </a:p>
        </p:txBody>
      </p:sp>
      <p:sp>
        <p:nvSpPr>
          <p:cNvPr id="12295" name="TextBox 6"/>
          <p:cNvSpPr txBox="1">
            <a:spLocks noChangeArrowheads="1"/>
          </p:cNvSpPr>
          <p:nvPr/>
        </p:nvSpPr>
        <p:spPr bwMode="auto">
          <a:xfrm>
            <a:off x="4400875" y="1894377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20%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hardware project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28800"/>
            <a:ext cx="8229600" cy="4525963"/>
          </a:xfrm>
        </p:spPr>
        <p:txBody>
          <a:bodyPr/>
          <a:lstStyle/>
          <a:p>
            <a:r>
              <a:rPr lang="en-US" sz="2800" b="1" dirty="0"/>
              <a:t>Robot </a:t>
            </a:r>
            <a:r>
              <a:rPr lang="en-US" sz="2800" b="1" dirty="0" err="1"/>
              <a:t>Avarta</a:t>
            </a:r>
            <a:r>
              <a:rPr lang="en-US" sz="2800" b="1" dirty="0"/>
              <a:t> : </a:t>
            </a:r>
            <a:r>
              <a:rPr lang="en-US" sz="2800" b="1" dirty="0">
                <a:hlinkClick r:id="rId2"/>
              </a:rPr>
              <a:t>https://</a:t>
            </a:r>
            <a:r>
              <a:rPr lang="en-US" sz="2800" b="1" dirty="0" smtClean="0">
                <a:hlinkClick r:id="rId2"/>
              </a:rPr>
              <a:t>youtu.be/hkLezd1pNMU</a:t>
            </a:r>
            <a:endParaRPr lang="en-US" sz="2800" b="1" dirty="0" smtClean="0"/>
          </a:p>
          <a:p>
            <a:r>
              <a:rPr lang="en-US" sz="2800" b="1" dirty="0" smtClean="0"/>
              <a:t>Car </a:t>
            </a:r>
            <a:r>
              <a:rPr lang="en-US" sz="2800" b="1" dirty="0"/>
              <a:t>move : </a:t>
            </a:r>
            <a:r>
              <a:rPr lang="en-US" sz="2800" b="1" dirty="0">
                <a:hlinkClick r:id="rId3"/>
              </a:rPr>
              <a:t>https://</a:t>
            </a:r>
            <a:r>
              <a:rPr lang="en-US" sz="2800" b="1" dirty="0" smtClean="0">
                <a:hlinkClick r:id="rId3"/>
              </a:rPr>
              <a:t>youtu.be/igDiBlEHlJw</a:t>
            </a:r>
            <a:endParaRPr lang="en-US" sz="2800" b="1" dirty="0" smtClean="0"/>
          </a:p>
          <a:p>
            <a:r>
              <a:rPr lang="en-US" sz="2800" b="1" dirty="0" smtClean="0"/>
              <a:t>Sensor </a:t>
            </a:r>
            <a:r>
              <a:rPr lang="en-US" sz="2800" b="1" dirty="0"/>
              <a:t>head : </a:t>
            </a:r>
            <a:r>
              <a:rPr lang="en-US" sz="2800" b="1" dirty="0">
                <a:hlinkClick r:id="rId4"/>
              </a:rPr>
              <a:t>https://</a:t>
            </a:r>
            <a:r>
              <a:rPr lang="en-US" sz="2800" b="1" dirty="0" smtClean="0">
                <a:hlinkClick r:id="rId4"/>
              </a:rPr>
              <a:t>youtu.be/6pa1ul5vits</a:t>
            </a:r>
            <a:endParaRPr lang="en-US" sz="2800" b="1" dirty="0" smtClean="0"/>
          </a:p>
          <a:p>
            <a:r>
              <a:rPr lang="en-US" sz="2800" b="1" dirty="0" smtClean="0"/>
              <a:t>Point </a:t>
            </a:r>
            <a:r>
              <a:rPr lang="en-US" sz="2800" b="1" dirty="0"/>
              <a:t>cloud merging: </a:t>
            </a:r>
            <a:r>
              <a:rPr lang="en-US" sz="2800" b="1" dirty="0">
                <a:hlinkClick r:id="rId5"/>
              </a:rPr>
              <a:t>https://</a:t>
            </a:r>
            <a:r>
              <a:rPr lang="en-US" sz="2800" b="1" dirty="0" smtClean="0">
                <a:hlinkClick r:id="rId5"/>
              </a:rPr>
              <a:t>youtu.be/TK7xbX1lsL8</a:t>
            </a:r>
            <a:endParaRPr lang="en-US" sz="2800" b="1" dirty="0" smtClean="0"/>
          </a:p>
          <a:p>
            <a:r>
              <a:rPr lang="en-US" sz="2800" b="1" dirty="0" smtClean="0"/>
              <a:t>Music robot</a:t>
            </a:r>
          </a:p>
          <a:p>
            <a:r>
              <a:rPr lang="en-US" sz="2800" b="1" dirty="0">
                <a:hlinkClick r:id="rId6"/>
              </a:rPr>
              <a:t>http://</a:t>
            </a:r>
            <a:r>
              <a:rPr lang="en-US" sz="2800" b="1" dirty="0" smtClean="0">
                <a:hlinkClick r:id="rId6"/>
              </a:rPr>
              <a:t>www.youtube.com/watch?v=NJ7wv2z8Wgk&amp;feature=youtu.be</a:t>
            </a:r>
            <a:endParaRPr lang="en-US" sz="2800" b="1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99C91-D755-4A30-8A22-570AA0CAECAA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498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7619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Important Notes</a:t>
            </a:r>
            <a:br>
              <a:rPr lang="en-US" sz="3200" b="1" dirty="0" smtClean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rgbClr val="FFFF00"/>
                </a:solidFill>
              </a:rPr>
              <a:t>(From the faculty 2016)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696200" cy="38862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12800" dirty="0" smtClean="0">
                <a:solidFill>
                  <a:srgbClr val="FFFF00"/>
                </a:solidFill>
              </a:rPr>
              <a:t>1. Be </a:t>
            </a:r>
            <a:r>
              <a:rPr lang="en-US" sz="12800" dirty="0" smtClean="0">
                <a:solidFill>
                  <a:srgbClr val="FF0000"/>
                </a:solidFill>
              </a:rPr>
              <a:t>PUNCTUAL</a:t>
            </a:r>
            <a:r>
              <a:rPr lang="en-US" sz="12800" dirty="0" smtClean="0">
                <a:solidFill>
                  <a:srgbClr val="FFFF00"/>
                </a:solidFill>
              </a:rPr>
              <a:t> to class</a:t>
            </a:r>
          </a:p>
          <a:p>
            <a:pPr algn="l"/>
            <a:endParaRPr lang="en-US" sz="12800" dirty="0" smtClean="0">
              <a:solidFill>
                <a:srgbClr val="FFFF00"/>
              </a:solidFill>
            </a:endParaRPr>
          </a:p>
          <a:p>
            <a:pPr algn="l"/>
            <a:r>
              <a:rPr lang="en-US" sz="12800" dirty="0" smtClean="0">
                <a:solidFill>
                  <a:srgbClr val="FFFF00"/>
                </a:solidFill>
              </a:rPr>
              <a:t>2. Keep </a:t>
            </a:r>
            <a:r>
              <a:rPr lang="en-US" sz="12800" dirty="0" smtClean="0">
                <a:solidFill>
                  <a:srgbClr val="FF0000"/>
                </a:solidFill>
              </a:rPr>
              <a:t>QUIET</a:t>
            </a:r>
            <a:r>
              <a:rPr lang="en-US" sz="12800" dirty="0" smtClean="0">
                <a:solidFill>
                  <a:srgbClr val="FFFF00"/>
                </a:solidFill>
              </a:rPr>
              <a:t> during class </a:t>
            </a:r>
          </a:p>
          <a:p>
            <a:pPr algn="l"/>
            <a:r>
              <a:rPr lang="en-US" sz="9600" i="1" dirty="0" smtClean="0">
                <a:solidFill>
                  <a:srgbClr val="FFFF00"/>
                </a:solidFill>
              </a:rPr>
              <a:t>(Unless you’re raising questions to course teachers or tutors or during in-class activities)</a:t>
            </a:r>
          </a:p>
          <a:p>
            <a:pPr marL="742950" indent="-742950" algn="l">
              <a:buAutoNum type="arabicPeriod"/>
            </a:pPr>
            <a:endParaRPr lang="en-US" sz="11200" dirty="0" smtClean="0">
              <a:solidFill>
                <a:srgbClr val="FFFF00"/>
              </a:solidFill>
            </a:endParaRPr>
          </a:p>
          <a:p>
            <a:pPr algn="l"/>
            <a:r>
              <a:rPr lang="en-US" sz="12800" dirty="0" smtClean="0">
                <a:solidFill>
                  <a:srgbClr val="FFFF00"/>
                </a:solidFill>
              </a:rPr>
              <a:t>3. </a:t>
            </a:r>
            <a:r>
              <a:rPr lang="en-US" sz="12800" dirty="0" smtClean="0">
                <a:solidFill>
                  <a:srgbClr val="FF0000"/>
                </a:solidFill>
              </a:rPr>
              <a:t>DON’T OVER-ENGAGE </a:t>
            </a:r>
            <a:r>
              <a:rPr lang="en-US" sz="12800" dirty="0" smtClean="0">
                <a:solidFill>
                  <a:srgbClr val="FFFF00"/>
                </a:solidFill>
              </a:rPr>
              <a:t>in extra-curricular activities or part-time jobs</a:t>
            </a:r>
          </a:p>
          <a:p>
            <a:pPr algn="l"/>
            <a:r>
              <a:rPr lang="en-US" sz="9600" i="1" dirty="0" smtClean="0">
                <a:solidFill>
                  <a:srgbClr val="FFFF00"/>
                </a:solidFill>
              </a:rPr>
              <a:t>(7 students have been dismissed because of this in 2015-16)</a:t>
            </a:r>
            <a:endParaRPr lang="en-US" sz="9600" i="1" dirty="0">
              <a:solidFill>
                <a:srgbClr val="FFFF00"/>
              </a:solidFill>
            </a:endParaRPr>
          </a:p>
          <a:p>
            <a:pPr algn="l"/>
            <a:endParaRPr lang="en-US" sz="9600" dirty="0" smtClean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F406C-F180-457E-89A0-48C0AA5D6043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152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761999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FF00"/>
                </a:solidFill>
              </a:rPr>
              <a:t>Academic Honesty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696200" cy="44958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12800" dirty="0" smtClean="0">
                <a:solidFill>
                  <a:srgbClr val="FF0000"/>
                </a:solidFill>
              </a:rPr>
              <a:t>Zero Tolerance</a:t>
            </a:r>
          </a:p>
          <a:p>
            <a:pPr algn="l"/>
            <a:r>
              <a:rPr lang="en-US" sz="9600" dirty="0" smtClean="0">
                <a:solidFill>
                  <a:srgbClr val="FFFF00"/>
                </a:solidFill>
              </a:rPr>
              <a:t>Plagiarism, cheating, misconduct in test/exam will be reported to the Faculty Disciplinary Committee for handing.</a:t>
            </a:r>
          </a:p>
          <a:p>
            <a:pPr algn="l"/>
            <a:endParaRPr lang="en-US" sz="12800" dirty="0" smtClean="0">
              <a:solidFill>
                <a:srgbClr val="FF0000"/>
              </a:solidFill>
            </a:endParaRPr>
          </a:p>
          <a:p>
            <a:pPr algn="l"/>
            <a:r>
              <a:rPr lang="en-US" sz="12800" dirty="0" smtClean="0">
                <a:solidFill>
                  <a:srgbClr val="FF0000"/>
                </a:solidFill>
              </a:rPr>
              <a:t>Penalty</a:t>
            </a:r>
          </a:p>
          <a:p>
            <a:pPr algn="l"/>
            <a:r>
              <a:rPr lang="en-US" sz="9600" dirty="0" smtClean="0">
                <a:solidFill>
                  <a:srgbClr val="FFFF00"/>
                </a:solidFill>
              </a:rPr>
              <a:t>Zero marks for the concerned assignments/test/exam/whole course, reviewable demerits, non-reviewable demerits, suspension of study, dismissal from University.</a:t>
            </a:r>
          </a:p>
          <a:p>
            <a:pPr algn="l"/>
            <a:endParaRPr lang="en-US" sz="12800" dirty="0" smtClean="0">
              <a:solidFill>
                <a:schemeClr val="tx1"/>
              </a:solidFill>
            </a:endParaRPr>
          </a:p>
          <a:p>
            <a:pPr algn="l"/>
            <a:r>
              <a:rPr lang="en-US" sz="12800" dirty="0" smtClean="0">
                <a:solidFill>
                  <a:srgbClr val="FF0000"/>
                </a:solidFill>
              </a:rPr>
              <a:t>University Guidelines to Academic Honesty</a:t>
            </a:r>
          </a:p>
          <a:p>
            <a:pPr algn="l"/>
            <a:r>
              <a:rPr lang="en-US" sz="9600" i="1" dirty="0" smtClean="0">
                <a:solidFill>
                  <a:srgbClr val="FFFF00"/>
                </a:solidFill>
              </a:rPr>
              <a:t>http://www.cuhk.edu.hk/policy/academichonesty/</a:t>
            </a:r>
          </a:p>
          <a:p>
            <a:pPr algn="l"/>
            <a:endParaRPr lang="en-US" sz="9600" dirty="0" smtClean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F406C-F180-457E-89A0-48C0AA5D6043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405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761999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FF00"/>
                </a:solidFill>
              </a:rPr>
              <a:t>ELITE Strea</a:t>
            </a:r>
            <a:r>
              <a:rPr lang="en-US" sz="4800" b="1" dirty="0">
                <a:solidFill>
                  <a:srgbClr val="FFFF00"/>
                </a:solidFill>
              </a:rPr>
              <a:t>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696200" cy="44958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12800" dirty="0" smtClean="0">
                <a:solidFill>
                  <a:srgbClr val="FFFF00"/>
                </a:solidFill>
              </a:rPr>
              <a:t>All outstanding students, both new and current students are welcome!</a:t>
            </a:r>
          </a:p>
          <a:p>
            <a:pPr algn="l"/>
            <a:endParaRPr lang="en-US" sz="12800" dirty="0" smtClean="0">
              <a:solidFill>
                <a:srgbClr val="FF0000"/>
              </a:solidFill>
            </a:endParaRPr>
          </a:p>
          <a:p>
            <a:pPr algn="l"/>
            <a:r>
              <a:rPr lang="en-US" sz="12800" dirty="0" smtClean="0">
                <a:solidFill>
                  <a:srgbClr val="FF0000"/>
                </a:solidFill>
              </a:rPr>
              <a:t>Privileges</a:t>
            </a:r>
          </a:p>
          <a:p>
            <a:pPr algn="l"/>
            <a:r>
              <a:rPr lang="en-US" sz="9600" dirty="0" smtClean="0">
                <a:solidFill>
                  <a:srgbClr val="FFFF00"/>
                </a:solidFill>
              </a:rPr>
              <a:t>Exclusive ESTR courses, scholarships, overseas experiential trips, personal development trainings, etc….</a:t>
            </a:r>
          </a:p>
          <a:p>
            <a:pPr algn="l"/>
            <a:endParaRPr lang="en-US" sz="12800" dirty="0" smtClean="0">
              <a:solidFill>
                <a:schemeClr val="tx1"/>
              </a:solidFill>
            </a:endParaRPr>
          </a:p>
          <a:p>
            <a:pPr algn="l"/>
            <a:r>
              <a:rPr lang="en-US" sz="12800" dirty="0" smtClean="0">
                <a:solidFill>
                  <a:srgbClr val="FF0000"/>
                </a:solidFill>
              </a:rPr>
              <a:t>Application and Enquiries</a:t>
            </a:r>
          </a:p>
          <a:p>
            <a:pPr algn="l"/>
            <a:r>
              <a:rPr lang="en-US" sz="9600" dirty="0" smtClean="0">
                <a:solidFill>
                  <a:srgbClr val="FFFF00"/>
                </a:solidFill>
              </a:rPr>
              <a:t>http://www3.erg.cuhk.edu.hk/erg/Elite</a:t>
            </a:r>
          </a:p>
          <a:p>
            <a:pPr algn="l"/>
            <a:r>
              <a:rPr lang="en-US" sz="9600" dirty="0" smtClean="0">
                <a:solidFill>
                  <a:srgbClr val="FFFF00"/>
                </a:solidFill>
              </a:rPr>
              <a:t>6/F, Faculty of Engineering, Ho Sin Hang Engineering Building</a:t>
            </a:r>
          </a:p>
          <a:p>
            <a:pPr algn="l"/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F406C-F180-457E-89A0-48C0AA5D6043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3211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Student/Faculty Expectations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Let’s join hands to create a </a:t>
            </a:r>
            <a:r>
              <a:rPr lang="en-US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respectful</a:t>
            </a:r>
            <a:r>
              <a:rPr lang="en-US" dirty="0" smtClean="0">
                <a:solidFill>
                  <a:srgbClr val="FFFF00"/>
                </a:solidFill>
              </a:rPr>
              <a:t>, and </a:t>
            </a:r>
            <a:r>
              <a:rPr lang="en-US" dirty="0" smtClean="0">
                <a:solidFill>
                  <a:srgbClr val="FF0000"/>
                </a:solidFill>
              </a:rPr>
              <a:t>engaged </a:t>
            </a:r>
            <a:r>
              <a:rPr lang="en-US" dirty="0" smtClean="0">
                <a:solidFill>
                  <a:srgbClr val="FFFF00"/>
                </a:solidFill>
              </a:rPr>
              <a:t>academic environment inside and outside classroom.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Full version of Student/Faculty Expectations on Teaching and Learning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http://www.erg.cuhk.edu.hk/upload/StaffStudentExpectations.pdf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99C91-D755-4A30-8A22-570AA0CAECAA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134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99C91-D755-4A30-8A22-570AA0CAECAA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9629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announcement: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NO </a:t>
            </a:r>
            <a:r>
              <a:rPr lang="en-US" dirty="0">
                <a:solidFill>
                  <a:srgbClr val="FF0000"/>
                </a:solidFill>
              </a:rPr>
              <a:t>tutorial and lab on 5 </a:t>
            </a:r>
            <a:r>
              <a:rPr lang="en-US" dirty="0" smtClean="0">
                <a:solidFill>
                  <a:srgbClr val="FF0000"/>
                </a:solidFill>
              </a:rPr>
              <a:t>Sept.2017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First </a:t>
            </a:r>
            <a:r>
              <a:rPr lang="en-US" dirty="0">
                <a:solidFill>
                  <a:srgbClr val="FF0000"/>
                </a:solidFill>
              </a:rPr>
              <a:t>ESTR2100-Elite_class meeting 5 Sept 4:30pm </a:t>
            </a:r>
            <a:r>
              <a:rPr lang="en-US" dirty="0" smtClean="0">
                <a:solidFill>
                  <a:srgbClr val="FF0000"/>
                </a:solidFill>
              </a:rPr>
              <a:t>shb907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CENG2400 Ch0 Embedded sys v7a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99C91-D755-4A30-8A22-570AA0CAECAA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926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HK" sz="4000" smtClean="0">
                <a:ea typeface="新細明體" pitchFamily="18" charset="-120"/>
              </a:rPr>
              <a:t>Course Outline for CENG2400 </a:t>
            </a:r>
            <a:r>
              <a:rPr lang="en-US" altLang="en-US" sz="4000" smtClean="0"/>
              <a:t>Embedded System Design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HK" sz="2800" smtClean="0">
                <a:ea typeface="新細明體" pitchFamily="18" charset="-120"/>
              </a:rPr>
              <a:t>You will learn</a:t>
            </a:r>
          </a:p>
          <a:p>
            <a:pPr lvl="1" eaLnBrk="1" hangingPunct="1"/>
            <a:r>
              <a:rPr lang="en-US" altLang="zh-HK" sz="2400" smtClean="0">
                <a:ea typeface="新細明體" pitchFamily="18" charset="-120"/>
              </a:rPr>
              <a:t>Hardware systems: memory, data/address bus.</a:t>
            </a:r>
          </a:p>
          <a:p>
            <a:pPr lvl="1" eaLnBrk="1" hangingPunct="1"/>
            <a:r>
              <a:rPr lang="en-US" altLang="zh-HK" sz="2400" smtClean="0">
                <a:ea typeface="新細明體" pitchFamily="18" charset="-120"/>
              </a:rPr>
              <a:t>Software systems: control hardware using a</a:t>
            </a:r>
            <a:r>
              <a:rPr lang="en-US" altLang="en-US" sz="2400" smtClean="0"/>
              <a:t>ssembly and C languages</a:t>
            </a:r>
            <a:r>
              <a:rPr lang="en-US" altLang="zh-HK" sz="2400" smtClean="0">
                <a:ea typeface="新細明體" pitchFamily="18" charset="-120"/>
              </a:rPr>
              <a:t>.</a:t>
            </a:r>
          </a:p>
          <a:p>
            <a:pPr lvl="1" eaLnBrk="1" hangingPunct="1"/>
            <a:r>
              <a:rPr lang="en-US" altLang="zh-HK" sz="2400" smtClean="0">
                <a:ea typeface="新細明體" pitchFamily="18" charset="-120"/>
              </a:rPr>
              <a:t>Input / output (IO) interfaces: Interrupt, timer, parallel/ serial IO.</a:t>
            </a:r>
          </a:p>
          <a:p>
            <a:pPr lvl="1" eaLnBrk="1" hangingPunct="1"/>
            <a:r>
              <a:rPr lang="en-US" altLang="zh-HK" sz="2400" smtClean="0">
                <a:ea typeface="新細明體" pitchFamily="18" charset="-120"/>
              </a:rPr>
              <a:t>Applications.</a:t>
            </a:r>
          </a:p>
          <a:p>
            <a:pPr eaLnBrk="1" hangingPunct="1"/>
            <a:r>
              <a:rPr lang="en-US" altLang="zh-HK" smtClean="0">
                <a:ea typeface="新細明體" pitchFamily="18" charset="-120"/>
              </a:rPr>
              <a:t>Course webpage (see marking scheme)</a:t>
            </a:r>
          </a:p>
          <a:p>
            <a:pPr lvl="1" eaLnBrk="1" hangingPunct="1"/>
            <a:r>
              <a:rPr lang="en-US" altLang="zh-HK" smtClean="0">
                <a:ea typeface="新細明體" pitchFamily="18" charset="-120"/>
              </a:rPr>
              <a:t>http://www.cse.cuhk.edu.hk/~khwong/www2/ceng2400/ceng2400.html</a:t>
            </a:r>
          </a:p>
        </p:txBody>
      </p:sp>
      <p:sp>
        <p:nvSpPr>
          <p:cNvPr id="3076" name="Footer Placehold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CENG2400 Ch0 Embedded sys v7a</a:t>
            </a:r>
          </a:p>
        </p:txBody>
      </p:sp>
      <p:sp>
        <p:nvSpPr>
          <p:cNvPr id="307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4DC953-81BB-46D2-8377-2BAD2E34BE0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exercises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Class exercise: In each lecture, a class exercise will be given to students, a student should complete the exercise and submit it to the professor/tutor at the end of the lecture. The total mark for class exercises is 10% of the whole course.</a:t>
            </a: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CENG2400 Ch0 Embedded sys v7a</a:t>
            </a: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AE528D-4CD6-4208-9517-F9C9C894C15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HK" sz="4000" smtClean="0">
                <a:ea typeface="新細明體" pitchFamily="18" charset="-120"/>
              </a:rPr>
              <a:t>Learn to use the ARM processor</a:t>
            </a:r>
            <a:endParaRPr lang="en-US" altLang="en-US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HK" dirty="0" smtClean="0">
                <a:ea typeface="新細明體" pitchFamily="18" charset="-120"/>
              </a:rPr>
              <a:t>The ARM processor is the world most  popular embedded system processor, </a:t>
            </a:r>
          </a:p>
          <a:p>
            <a:pPr eaLnBrk="1" hangingPunct="1"/>
            <a:r>
              <a:rPr lang="en-US" altLang="zh-HK" dirty="0" smtClean="0">
                <a:ea typeface="新細明體" pitchFamily="18" charset="-120"/>
              </a:rPr>
              <a:t>which is used in Android and </a:t>
            </a:r>
            <a:r>
              <a:rPr lang="en-US" altLang="zh-HK" dirty="0" err="1" smtClean="0">
                <a:ea typeface="新細明體" pitchFamily="18" charset="-120"/>
              </a:rPr>
              <a:t>i</a:t>
            </a:r>
            <a:r>
              <a:rPr lang="en-US" altLang="zh-HK" dirty="0" smtClean="0">
                <a:ea typeface="新細明體" pitchFamily="18" charset="-120"/>
              </a:rPr>
              <a:t>-Phone devices etc.</a:t>
            </a:r>
          </a:p>
          <a:p>
            <a:pPr eaLnBrk="1" hangingPunct="1"/>
            <a:r>
              <a:rPr lang="en-US" altLang="zh-HK" dirty="0" smtClean="0">
                <a:ea typeface="新細明體" pitchFamily="18" charset="-120"/>
              </a:rPr>
              <a:t> </a:t>
            </a:r>
            <a:endParaRPr lang="en-US" altLang="en-US" dirty="0" smtClean="0"/>
          </a:p>
        </p:txBody>
      </p:sp>
      <p:sp>
        <p:nvSpPr>
          <p:cNvPr id="5124" name="Text Box 10"/>
          <p:cNvSpPr txBox="1">
            <a:spLocks noChangeArrowheads="1"/>
          </p:cNvSpPr>
          <p:nvPr/>
        </p:nvSpPr>
        <p:spPr bwMode="auto">
          <a:xfrm>
            <a:off x="6350" y="6005513"/>
            <a:ext cx="80914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hlinkClick r:id="rId2"/>
              </a:rPr>
              <a:t>http://www.devicespecifications.com/en/model-cpu/ec552922</a:t>
            </a:r>
            <a:endParaRPr lang="en-US" altLang="en-US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http://au.ibtimes.com/articles/556532/20140622/galaxy-note-4-samsung-release.htm#.U6jk1fmSyxU</a:t>
            </a:r>
          </a:p>
        </p:txBody>
      </p:sp>
      <p:pic>
        <p:nvPicPr>
          <p:cNvPr id="512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630613"/>
            <a:ext cx="308610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6" name="TextBox 1"/>
          <p:cNvSpPr txBox="1">
            <a:spLocks noChangeArrowheads="1"/>
          </p:cNvSpPr>
          <p:nvPr/>
        </p:nvSpPr>
        <p:spPr bwMode="auto">
          <a:xfrm>
            <a:off x="627063" y="5575300"/>
            <a:ext cx="452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IPAD Air CPU: ARMv8, 1300MHz Cores=2</a:t>
            </a:r>
          </a:p>
        </p:txBody>
      </p:sp>
      <p:pic>
        <p:nvPicPr>
          <p:cNvPr id="5127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768725"/>
            <a:ext cx="26670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xtBox 3"/>
          <p:cNvSpPr txBox="1">
            <a:spLocks noChangeArrowheads="1"/>
          </p:cNvSpPr>
          <p:nvPr/>
        </p:nvSpPr>
        <p:spPr bwMode="auto">
          <a:xfrm>
            <a:off x="5551488" y="5621338"/>
            <a:ext cx="35639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sng">
                <a:hlinkClick r:id="rId5"/>
              </a:rPr>
              <a:t>Samsung</a:t>
            </a:r>
            <a:r>
              <a:rPr lang="en-US" altLang="en-US" sz="1800"/>
              <a:t> Galaxy Note 4 may use ARM Cortex A53</a:t>
            </a:r>
          </a:p>
        </p:txBody>
      </p:sp>
      <p:sp>
        <p:nvSpPr>
          <p:cNvPr id="51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3575" y="6529388"/>
            <a:ext cx="3529013" cy="261937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CENG2400 Ch0 Embedded sys v7a</a:t>
            </a:r>
          </a:p>
        </p:txBody>
      </p:sp>
      <p:sp>
        <p:nvSpPr>
          <p:cNvPr id="5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A1EDC3-FCDD-45D9-BB11-B0F0AABEC5E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HK" sz="2800" smtClean="0">
                <a:ea typeface="SimSun" pitchFamily="2" charset="-122"/>
              </a:rPr>
              <a:t>Lab exercise:</a:t>
            </a:r>
            <a:br>
              <a:rPr lang="en-US" altLang="zh-HK" sz="2800" smtClean="0">
                <a:ea typeface="SimSun" pitchFamily="2" charset="-122"/>
              </a:rPr>
            </a:br>
            <a:r>
              <a:rPr lang="en-US" altLang="zh-HK" sz="2800" smtClean="0">
                <a:ea typeface="SimSun" pitchFamily="2" charset="-122"/>
              </a:rPr>
              <a:t>Every student needs to build a working robot</a:t>
            </a:r>
            <a:endParaRPr lang="en-US" altLang="en-US" sz="28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11663"/>
          </a:xfrm>
        </p:spPr>
        <p:txBody>
          <a:bodyPr/>
          <a:lstStyle/>
          <a:p>
            <a:pPr eaLnBrk="1" hangingPunct="1"/>
            <a:r>
              <a:rPr lang="en-US" altLang="en-US" smtClean="0"/>
              <a:t> 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342900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962400"/>
            <a:ext cx="342900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989138"/>
            <a:ext cx="5181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300788" y="6308725"/>
            <a:ext cx="187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ea typeface="新細明體" pitchFamily="18" charset="-120"/>
              </a:rPr>
              <a:t>Infrared Sensors</a:t>
            </a:r>
            <a:endParaRPr lang="en-US" altLang="en-US" sz="1800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H="1" flipV="1">
            <a:off x="6588125" y="5661025"/>
            <a:ext cx="144463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10"/>
          <p:cNvSpPr>
            <a:spLocks noChangeShapeType="1"/>
          </p:cNvSpPr>
          <p:nvPr/>
        </p:nvSpPr>
        <p:spPr bwMode="auto">
          <a:xfrm flipV="1">
            <a:off x="6804025" y="4797425"/>
            <a:ext cx="1081088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7164388" y="1773238"/>
            <a:ext cx="1749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ea typeface="新細明體" pitchFamily="18" charset="-120"/>
              </a:rPr>
              <a:t>The ARM Processor</a:t>
            </a:r>
            <a:endParaRPr lang="en-US" altLang="en-US" sz="1800"/>
          </a:p>
        </p:txBody>
      </p:sp>
      <p:sp>
        <p:nvSpPr>
          <p:cNvPr id="6155" name="Line 12"/>
          <p:cNvSpPr>
            <a:spLocks noChangeShapeType="1"/>
          </p:cNvSpPr>
          <p:nvPr/>
        </p:nvSpPr>
        <p:spPr bwMode="auto">
          <a:xfrm flipH="1">
            <a:off x="7451725" y="2492375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3832225" y="4816475"/>
            <a:ext cx="1244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ea typeface="新細明體" pitchFamily="18" charset="-120"/>
              </a:rPr>
              <a:t>The wheel with speed encoder</a:t>
            </a:r>
            <a:endParaRPr lang="en-US" altLang="en-US" sz="1800"/>
          </a:p>
        </p:txBody>
      </p:sp>
      <p:sp>
        <p:nvSpPr>
          <p:cNvPr id="6157" name="Line 14"/>
          <p:cNvSpPr>
            <a:spLocks noChangeShapeType="1"/>
          </p:cNvSpPr>
          <p:nvPr/>
        </p:nvSpPr>
        <p:spPr bwMode="auto">
          <a:xfrm flipV="1">
            <a:off x="4787900" y="5157788"/>
            <a:ext cx="5048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8" name="Text Box 16"/>
          <p:cNvSpPr txBox="1">
            <a:spLocks noChangeArrowheads="1"/>
          </p:cNvSpPr>
          <p:nvPr/>
        </p:nvSpPr>
        <p:spPr bwMode="auto">
          <a:xfrm>
            <a:off x="4551363" y="1504950"/>
            <a:ext cx="2381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ea typeface="新細明體" pitchFamily="18" charset="-120"/>
              </a:rPr>
              <a:t>Our CENG2400 robot</a:t>
            </a:r>
            <a:endParaRPr lang="en-US" altLang="en-US" sz="1800"/>
          </a:p>
        </p:txBody>
      </p:sp>
      <p:sp>
        <p:nvSpPr>
          <p:cNvPr id="6159" name="Line 17"/>
          <p:cNvSpPr>
            <a:spLocks noChangeShapeType="1"/>
          </p:cNvSpPr>
          <p:nvPr/>
        </p:nvSpPr>
        <p:spPr bwMode="auto">
          <a:xfrm flipV="1">
            <a:off x="6732588" y="5516563"/>
            <a:ext cx="503237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Footer Placehold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CENG2400 Ch0 Embedded sys v7a</a:t>
            </a:r>
          </a:p>
        </p:txBody>
      </p:sp>
      <p:sp>
        <p:nvSpPr>
          <p:cNvPr id="616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0EB336-3491-4E71-974D-809B5387DB4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2015-6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Monday (lecture) M4:30-6:15pm venue: ERB404</a:t>
            </a:r>
          </a:p>
          <a:p>
            <a:r>
              <a:rPr lang="en-US" altLang="en-US" dirty="0" smtClean="0"/>
              <a:t>Tuesday (Tutorial and Lab) T5:30-7:15pm, venue: SHB102</a:t>
            </a:r>
          </a:p>
          <a:p>
            <a:r>
              <a:rPr lang="en-US" altLang="en-US" smtClean="0"/>
              <a:t>Course </a:t>
            </a:r>
            <a:r>
              <a:rPr lang="en-US" altLang="en-US" smtClean="0"/>
              <a:t>tutors:</a:t>
            </a:r>
            <a:r>
              <a:rPr lang="en-US" altLang="en-US" dirty="0" smtClean="0"/>
              <a:t>   </a:t>
            </a:r>
          </a:p>
          <a:p>
            <a:pPr lvl="1"/>
            <a:r>
              <a:rPr lang="en-US" altLang="en-US" u="sng" dirty="0" smtClean="0"/>
              <a:t>Zeng </a:t>
            </a:r>
            <a:r>
              <a:rPr lang="en-US" altLang="en-US" u="sng" dirty="0" err="1" smtClean="0"/>
              <a:t>Ziliang</a:t>
            </a:r>
            <a:r>
              <a:rPr lang="en-US" altLang="en-US" u="sng" dirty="0" smtClean="0"/>
              <a:t> </a:t>
            </a:r>
          </a:p>
          <a:p>
            <a:pPr lvl="1"/>
            <a:r>
              <a:rPr lang="en-US" altLang="en-US" u="sng" dirty="0" smtClean="0"/>
              <a:t>Lo </a:t>
            </a:r>
            <a:r>
              <a:rPr lang="en-US" altLang="en-US" u="sng" dirty="0" err="1" smtClean="0"/>
              <a:t>sheung</a:t>
            </a:r>
            <a:r>
              <a:rPr lang="en-US" altLang="en-US" u="sng" dirty="0" smtClean="0"/>
              <a:t> </a:t>
            </a:r>
            <a:r>
              <a:rPr lang="en-US" altLang="en-US" u="sng" dirty="0" err="1" smtClean="0"/>
              <a:t>lai</a:t>
            </a:r>
            <a:endParaRPr lang="en-US" altLang="en-US" dirty="0" smtClean="0"/>
          </a:p>
        </p:txBody>
      </p:sp>
      <p:sp>
        <p:nvSpPr>
          <p:cNvPr id="717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CENG2400 Ch0 Embedded sys v7a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97D995-94EF-4FF2-B162-5AE8148416E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Elite class ESTR2100 (if enough students are interested)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smtClean="0"/>
              <a:t>Format (Mirror) </a:t>
            </a:r>
          </a:p>
          <a:p>
            <a:pPr lvl="1"/>
            <a:r>
              <a:rPr lang="en-US" altLang="en-US" smtClean="0"/>
              <a:t>Same timetable as CENG2400, i.e., shared teaching</a:t>
            </a:r>
          </a:p>
          <a:p>
            <a:pPr lvl="1"/>
            <a:r>
              <a:rPr lang="en-US" altLang="en-US" smtClean="0"/>
              <a:t>Enrolled students would be given additional course work, and different assessments (e.g. a more difficult exam paper, more assignments and difficult projects) </a:t>
            </a:r>
          </a:p>
          <a:p>
            <a:r>
              <a:rPr lang="en-US" altLang="en-US" smtClean="0"/>
              <a:t>Will take a different exam paper from CENG2400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819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CENG2400 Ch0 Embedded sys v7a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8D89A3-A232-4134-8A63-D54BBF86B04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Entrance Requirements to ESTR2100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Full-time students who have a cumulative GPA of 3.50 or above; AND</a:t>
            </a:r>
          </a:p>
          <a:p>
            <a:r>
              <a:rPr lang="en-US" altLang="en-US" dirty="0" smtClean="0"/>
              <a:t>At least 2 terms from the expected graduation term</a:t>
            </a:r>
          </a:p>
          <a:p>
            <a:r>
              <a:rPr lang="en-US" altLang="en-US" dirty="0" smtClean="0"/>
              <a:t>Those with extraordinary performance or contributions to the Faculty of Engineering or their Major Department may be considered</a:t>
            </a:r>
          </a:p>
        </p:txBody>
      </p:sp>
      <p:sp>
        <p:nvSpPr>
          <p:cNvPr id="922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CENG2400 Ch0 Embedded sys v7a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6761D9-C488-4F90-B07B-1F32FE2328E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770</Words>
  <Application>Microsoft Office PowerPoint</Application>
  <PresentationFormat>On-screen Show (4:3)</PresentationFormat>
  <Paragraphs>143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Apex</vt:lpstr>
      <vt:lpstr>CENG2400  Embedded System Design Chapter 0: Introduction</vt:lpstr>
      <vt:lpstr>Special announcement:</vt:lpstr>
      <vt:lpstr>Course Outline for CENG2400 Embedded System Design</vt:lpstr>
      <vt:lpstr>Class exercises</vt:lpstr>
      <vt:lpstr>Learn to use the ARM processor</vt:lpstr>
      <vt:lpstr>Lab exercise: Every student needs to build a working robot</vt:lpstr>
      <vt:lpstr>Class 2015-6</vt:lpstr>
      <vt:lpstr>Elite class ESTR2100 (if enough students are interested) </vt:lpstr>
      <vt:lpstr>Entrance Requirements to ESTR2100</vt:lpstr>
      <vt:lpstr>PowerPoint Presentation</vt:lpstr>
      <vt:lpstr>Acknowledgment</vt:lpstr>
      <vt:lpstr> Marking scheme</vt:lpstr>
      <vt:lpstr>Some hardware project examples</vt:lpstr>
      <vt:lpstr>Important Notes (From the faculty 2016)</vt:lpstr>
      <vt:lpstr>Academic Honesty</vt:lpstr>
      <vt:lpstr>ELITE Stream</vt:lpstr>
      <vt:lpstr>Student/Faculty Expectations</vt:lpstr>
      <vt:lpstr>END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CENG2400 Microcomputer Systems</dc:title>
  <dc:creator>user</dc:creator>
  <cp:lastModifiedBy>khwong</cp:lastModifiedBy>
  <cp:revision>46</cp:revision>
  <dcterms:created xsi:type="dcterms:W3CDTF">2012-09-15T06:56:16Z</dcterms:created>
  <dcterms:modified xsi:type="dcterms:W3CDTF">2017-09-04T02:51:46Z</dcterms:modified>
</cp:coreProperties>
</file>