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9"/>
  </p:notesMasterIdLst>
  <p:handoutMasterIdLst>
    <p:handoutMasterId r:id="rId50"/>
  </p:handoutMasterIdLst>
  <p:sldIdLst>
    <p:sldId id="317" r:id="rId2"/>
    <p:sldId id="318" r:id="rId3"/>
    <p:sldId id="331" r:id="rId4"/>
    <p:sldId id="319" r:id="rId5"/>
    <p:sldId id="322" r:id="rId6"/>
    <p:sldId id="443" r:id="rId7"/>
    <p:sldId id="416" r:id="rId8"/>
    <p:sldId id="417" r:id="rId9"/>
    <p:sldId id="418" r:id="rId10"/>
    <p:sldId id="419" r:id="rId11"/>
    <p:sldId id="420" r:id="rId12"/>
    <p:sldId id="432" r:id="rId13"/>
    <p:sldId id="433" r:id="rId14"/>
    <p:sldId id="445" r:id="rId15"/>
    <p:sldId id="436" r:id="rId16"/>
    <p:sldId id="327" r:id="rId17"/>
    <p:sldId id="330" r:id="rId18"/>
    <p:sldId id="368" r:id="rId19"/>
    <p:sldId id="437" r:id="rId20"/>
    <p:sldId id="367" r:id="rId21"/>
    <p:sldId id="369" r:id="rId22"/>
    <p:sldId id="357" r:id="rId23"/>
    <p:sldId id="358" r:id="rId24"/>
    <p:sldId id="371" r:id="rId25"/>
    <p:sldId id="372" r:id="rId26"/>
    <p:sldId id="328" r:id="rId27"/>
    <p:sldId id="435" r:id="rId28"/>
    <p:sldId id="335" r:id="rId29"/>
    <p:sldId id="381" r:id="rId30"/>
    <p:sldId id="382" r:id="rId31"/>
    <p:sldId id="337" r:id="rId32"/>
    <p:sldId id="380" r:id="rId33"/>
    <p:sldId id="379" r:id="rId34"/>
    <p:sldId id="408" r:id="rId35"/>
    <p:sldId id="403" r:id="rId36"/>
    <p:sldId id="336" r:id="rId37"/>
    <p:sldId id="338" r:id="rId38"/>
    <p:sldId id="405" r:id="rId39"/>
    <p:sldId id="404" r:id="rId40"/>
    <p:sldId id="409" r:id="rId41"/>
    <p:sldId id="410" r:id="rId42"/>
    <p:sldId id="411" r:id="rId43"/>
    <p:sldId id="412" r:id="rId44"/>
    <p:sldId id="413" r:id="rId45"/>
    <p:sldId id="414" r:id="rId46"/>
    <p:sldId id="447" r:id="rId47"/>
    <p:sldId id="446" r:id="rId4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CC"/>
    <a:srgbClr val="990000"/>
    <a:srgbClr val="336600"/>
    <a:srgbClr val="996633"/>
    <a:srgbClr val="CCFFFF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ctr" anchorCtr="0" compatLnSpc="1">
            <a:prstTxWarp prst="textNoShape">
              <a:avLst/>
            </a:prstTxWarp>
          </a:bodyPr>
          <a:lstStyle>
            <a:lvl1pPr defTabSz="974725"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075" y="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ctr" anchorCtr="0" compatLnSpc="1">
            <a:prstTxWarp prst="textNoShape">
              <a:avLst/>
            </a:prstTxWarp>
          </a:bodyPr>
          <a:lstStyle>
            <a:lvl1pPr algn="r" defTabSz="974725"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725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b" anchorCtr="0" compatLnSpc="1">
            <a:prstTxWarp prst="textNoShape">
              <a:avLst/>
            </a:prstTxWarp>
          </a:bodyPr>
          <a:lstStyle>
            <a:lvl1pPr defTabSz="974725">
              <a:defRPr sz="13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075" y="9747250"/>
            <a:ext cx="3098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7404" tIns="48702" rIns="97404" bIns="48702" numCol="1" anchor="b" anchorCtr="0" compatLnSpc="1">
            <a:prstTxWarp prst="textNoShape">
              <a:avLst/>
            </a:prstTxWarp>
          </a:bodyPr>
          <a:lstStyle>
            <a:lvl1pPr algn="r" defTabSz="974725">
              <a:defRPr sz="1300">
                <a:latin typeface="Times New Roman" pitchFamily="18" charset="0"/>
              </a:defRPr>
            </a:lvl1pPr>
          </a:lstStyle>
          <a:p>
            <a:fld id="{EACA8A49-08C1-48C7-83B1-78C090E1AC9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02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61CC057-3026-4873-84FD-8805D843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2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60460-F7FE-4229-9FC1-D0AD7E963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02CAB-0449-4264-B047-BFBFFFB37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5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95BD6-D22F-4522-AE3D-58ADEDEDB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6046D-3FCC-4B4D-9335-2D74DC1A2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48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763AE-4D55-4DC5-952F-6634F9232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0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57AC-CC02-441D-B151-4B8C9AF3D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53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058CE-6D95-4CCC-9A1C-CE70A65FE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3B6A-9687-4B51-937C-FF9A1D4CD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1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8F06B-2849-42A5-8768-8391B5074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1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AAE32-7323-41DA-B00C-4AE4C94AC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55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8C671-6711-47DC-B2FD-FA59B356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7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410B3E9-C609-472A-85B9-C8D33A3F4A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l4xGSI51Ck&amp;feature=youtu.b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youtube.com/watch?v=GbnMxZgEgD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3988"/>
            <a:ext cx="7772400" cy="1503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smtClean="0"/>
              <a:t>Chapter 8 </a:t>
            </a:r>
            <a:r>
              <a:rPr lang="en-US" altLang="zh-TW" sz="3600" smtClean="0">
                <a:ea typeface="SimSun" pitchFamily="2" charset="-122"/>
              </a:rPr>
              <a:t>Peripherals-1-- </a:t>
            </a:r>
            <a:r>
              <a:rPr lang="en-US" altLang="zh-TW" sz="3600" smtClean="0"/>
              <a:t>ARMdemo06.c</a:t>
            </a:r>
            <a:br>
              <a:rPr lang="en-US" altLang="zh-TW" sz="3600" smtClean="0"/>
            </a:br>
            <a:r>
              <a:rPr lang="en-US" altLang="zh-TW" sz="3600" smtClean="0">
                <a:ea typeface="SimSun" pitchFamily="2" charset="-122"/>
              </a:rPr>
              <a:t> </a:t>
            </a:r>
            <a:endParaRPr lang="en-US" altLang="zh-CN" sz="3600" smtClean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33655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898989"/>
                </a:solidFill>
              </a:rPr>
              <a:t>CEG2400 - Microcomputer Systems</a:t>
            </a:r>
            <a:r>
              <a:rPr lang="en-US" altLang="zh-TW" dirty="0" smtClean="0">
                <a:solidFill>
                  <a:srgbClr val="898989"/>
                </a:solidFill>
              </a:rPr>
              <a:t> </a:t>
            </a:r>
          </a:p>
          <a:p>
            <a:pPr eaLnBrk="1" hangingPunct="1"/>
            <a:endParaRPr lang="en-US" altLang="zh-TW" dirty="0" smtClean="0">
              <a:solidFill>
                <a:srgbClr val="898989"/>
              </a:solidFill>
            </a:endParaRPr>
          </a:p>
          <a:p>
            <a:pPr eaLnBrk="1" hangingPunct="1"/>
            <a:endParaRPr lang="en-US" altLang="zh-TW" dirty="0" smtClean="0">
              <a:solidFill>
                <a:srgbClr val="89898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EB4826-E0A0-4C56-9BF3-73C5FC69436A}" type="slidenum">
              <a:rPr lang="en-US" altLang="en-US" sz="1200">
                <a:solidFill>
                  <a:srgbClr val="898989"/>
                </a:solidFill>
              </a:rPr>
              <a:pPr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0513" y="4997450"/>
            <a:ext cx="78247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References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14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http://www.nxp.com/acrobat_download/usermanuals/UM10120_1.pdf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Trevor Martins , The insider's guide  </a:t>
            </a:r>
            <a:r>
              <a:rPr lang="en-US" altLang="zh-TW" sz="1400">
                <a:latin typeface="Arial" charset="0"/>
              </a:rPr>
              <a:t>to the </a:t>
            </a:r>
            <a:r>
              <a:rPr lang="en-US" altLang="en-US" sz="1400">
                <a:latin typeface="Arial" charset="0"/>
              </a:rPr>
              <a:t>Philips ARM7 based microcontrollers</a:t>
            </a:r>
            <a:r>
              <a:rPr lang="en-US" altLang="zh-TW" sz="1400">
                <a:latin typeface="Arial" charset="0"/>
              </a:rPr>
              <a:t>, </a:t>
            </a:r>
            <a:r>
              <a:rPr lang="en-US" altLang="en-US" sz="1400">
                <a:latin typeface="Arial" charset="0"/>
              </a:rPr>
              <a:t>www.hitex.co.uk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400" smtClean="0"/>
              <a:t>Remind you that</a:t>
            </a:r>
            <a:br>
              <a:rPr lang="en-US" altLang="en-US" sz="3400" smtClean="0"/>
            </a:br>
            <a:r>
              <a:rPr lang="en-US" altLang="en-US" sz="3400" smtClean="0"/>
              <a:t>ARM has</a:t>
            </a:r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4038600" cy="2614613"/>
          </a:xfrm>
          <a:noFill/>
        </p:spPr>
      </p:pic>
      <p:sp>
        <p:nvSpPr>
          <p:cNvPr id="1126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24400" y="381000"/>
            <a:ext cx="4038600" cy="453072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en-US" sz="1300" smtClean="0"/>
          </a:p>
          <a:p>
            <a:pPr eaLnBrk="1" hangingPunct="1"/>
            <a:r>
              <a:rPr lang="en-US" altLang="en-US" sz="1400" smtClean="0"/>
              <a:t>32-bit memory addresses total 4-Gbytes </a:t>
            </a:r>
          </a:p>
          <a:p>
            <a:pPr eaLnBrk="1" hangingPunct="1"/>
            <a:r>
              <a:rPr lang="en-US" altLang="en-US" sz="1400" smtClean="0"/>
              <a:t>(0x0000 0000 to 0xFFFF FFFF)</a:t>
            </a:r>
          </a:p>
          <a:p>
            <a:pPr eaLnBrk="1" hangingPunct="1"/>
            <a:r>
              <a:rPr lang="en-US" altLang="en-US" sz="1400" smtClean="0"/>
              <a:t>:</a:t>
            </a:r>
          </a:p>
          <a:p>
            <a:pPr eaLnBrk="1" hangingPunct="1"/>
            <a:r>
              <a:rPr lang="en-US" altLang="en-US" sz="1400" smtClean="0"/>
              <a:t>; GPIO Port 0 Register address</a:t>
            </a:r>
          </a:p>
          <a:p>
            <a:pPr eaLnBrk="1" hangingPunct="1"/>
            <a:r>
              <a:rPr lang="en-US" altLang="en-US" sz="1400" smtClean="0"/>
              <a:t>IO0DIR EQU 0xE0028008; IO direction</a:t>
            </a:r>
          </a:p>
          <a:p>
            <a:pPr eaLnBrk="1" hangingPunct="1"/>
            <a:r>
              <a:rPr lang="en-US" altLang="en-US" sz="1400" smtClean="0"/>
              <a:t>IO0SET EQU 0xE0028004; turn on the bits</a:t>
            </a:r>
          </a:p>
          <a:p>
            <a:pPr eaLnBrk="1" hangingPunct="1"/>
            <a:r>
              <a:rPr lang="en-US" altLang="en-US" sz="1400" smtClean="0"/>
              <a:t>IO0CLR EQU 0xE002800C;turn off the bits</a:t>
            </a:r>
          </a:p>
          <a:p>
            <a:pPr eaLnBrk="1" hangingPunct="1"/>
            <a:r>
              <a:rPr lang="en-US" altLang="en-US" sz="1400" smtClean="0"/>
              <a:t>IO0PIN EQU 0xE0028000; pin assignment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smtClean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45F9A8-7778-402D-B06C-30D538E6577F}" type="slidenum">
              <a:rPr lang="en-US" altLang="en-US" sz="120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2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4419600" cy="453072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Registers (R0-R15) ..etc</a:t>
            </a:r>
          </a:p>
        </p:txBody>
      </p:sp>
      <p:pic>
        <p:nvPicPr>
          <p:cNvPr id="11272" name="Picture 5" descr="MCj043422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651250"/>
            <a:ext cx="195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6780213" y="4286250"/>
            <a:ext cx="1658937" cy="269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5510213" y="2697163"/>
            <a:ext cx="1231900" cy="166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>
            <a:off x="4618038" y="0"/>
            <a:ext cx="7937" cy="6153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933575"/>
          </a:xfrm>
        </p:spPr>
        <p:txBody>
          <a:bodyPr/>
          <a:lstStyle/>
          <a:p>
            <a:pPr eaLnBrk="1" hangingPunct="1"/>
            <a:r>
              <a:rPr lang="en-US" altLang="en-US" smtClean="0"/>
              <a:t>Send data to GPIO registers</a:t>
            </a:r>
          </a:p>
        </p:txBody>
      </p:sp>
      <p:sp>
        <p:nvSpPr>
          <p:cNvPr id="2601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7AF225-E8C0-4873-985D-C5BD75231301}" type="slidenum">
              <a:rPr lang="en-US" altLang="en-US" sz="1200">
                <a:solidFill>
                  <a:srgbClr val="898989"/>
                </a:solidFill>
              </a:rPr>
              <a:pPr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4" name="Picture 3" descr="MCj043422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590800"/>
            <a:ext cx="195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MPj043925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5"/>
          <p:cNvSpPr>
            <a:spLocks noChangeShapeType="1"/>
          </p:cNvSpPr>
          <p:nvPr/>
        </p:nvSpPr>
        <p:spPr bwMode="auto">
          <a:xfrm flipH="1" flipV="1">
            <a:off x="7772400" y="4038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AutoShape 6"/>
          <p:cNvSpPr>
            <a:spLocks/>
          </p:cNvSpPr>
          <p:nvPr/>
        </p:nvSpPr>
        <p:spPr bwMode="auto">
          <a:xfrm>
            <a:off x="2743200" y="29718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2819400" y="2819400"/>
            <a:ext cx="4959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; GPIO Port 0 Register address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IO0DIR	EQU	0xE0028008; IO direction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IO0SET	EQU	0xE0028004; turn on the bits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IO0CLR	EQU	0xE002800C;turn off the bits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IO0PIN	EQU	0xE0028000; pin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700" smtClean="0"/>
              <a:t>Explanation2 of GPIO.c (pure polling program)</a:t>
            </a:r>
            <a:br>
              <a:rPr lang="en-US" altLang="en-US" sz="2700" smtClean="0"/>
            </a:br>
            <a:r>
              <a:rPr lang="en-US" altLang="en-US" sz="2700" smtClean="0"/>
              <a:t>line 1-6</a:t>
            </a:r>
            <a:r>
              <a:rPr lang="en-US" altLang="en-US" sz="3100" smtClean="0"/>
              <a:t/>
            </a:r>
            <a:br>
              <a:rPr lang="en-US" altLang="en-US" sz="3100" smtClean="0"/>
            </a:br>
            <a:endParaRPr lang="en-US" altLang="en-US" sz="23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1) #include &lt;lpc21xx.h&gt; //define IO0PIN ,IO0DIR.. etc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2) #define RED_LED 0x00000100 //set p0.8 as RED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3) #define SW1	  0x00000008 //set p0.3 as SW1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4) int  main(void)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5) { long tmp;	// variable for temp storage of port 0  status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//after power up by default all pins are GPIOs, same as PINSEL=0;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6)IO0DIR = RED_LED;	// set p0.8 as output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//so IO0DOR=0000 0000 0000 0000 0000 0001 0000 0000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                                                                  p0.8=output p0.3=input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// p0.8 is output (output), all pins are inputs (include p0.3),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355CFB-E6B6-434C-96A9-6C314B91E971}" type="slidenum">
              <a:rPr lang="en-US" altLang="en-US" sz="1200">
                <a:solidFill>
                  <a:srgbClr val="898989"/>
                </a:solidFill>
              </a:rPr>
              <a:pPr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275"/>
            <a:ext cx="8534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5562600" y="3706813"/>
            <a:ext cx="130175" cy="395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6291263" y="3684588"/>
            <a:ext cx="144462" cy="401637"/>
          </a:xfrm>
          <a:prstGeom prst="ellips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 flipV="1">
            <a:off x="3028950" y="4029075"/>
            <a:ext cx="2533650" cy="387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V="1">
            <a:off x="4975225" y="4029075"/>
            <a:ext cx="1360488" cy="3873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 flipV="1">
            <a:off x="766763" y="3983038"/>
            <a:ext cx="720725" cy="161131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 flipH="1" flipV="1">
            <a:off x="3030538" y="4603750"/>
            <a:ext cx="938212" cy="18113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 flipV="1">
            <a:off x="4090988" y="4564063"/>
            <a:ext cx="884237" cy="1573212"/>
          </a:xfrm>
          <a:prstGeom prst="line">
            <a:avLst/>
          </a:prstGeom>
          <a:noFill/>
          <a:ln w="19050" cap="rnd">
            <a:solidFill>
              <a:srgbClr val="0066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700" smtClean="0"/>
              <a:t>Explanation3 of GPIO.c (pure polling program)</a:t>
            </a:r>
            <a:br>
              <a:rPr lang="en-US" altLang="en-US" sz="2700" smtClean="0"/>
            </a:br>
            <a:r>
              <a:rPr lang="en-US" altLang="en-US" sz="2700" smtClean="0"/>
              <a:t>line 7-13</a:t>
            </a:r>
            <a:r>
              <a:rPr lang="en-US" altLang="en-US" sz="3100" smtClean="0"/>
              <a:t/>
            </a:r>
            <a:br>
              <a:rPr lang="en-US" altLang="en-US" sz="3100" smtClean="0"/>
            </a:br>
            <a:endParaRPr lang="en-US" altLang="en-US" sz="31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125888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2) #define RED_LED 0x00000100 //set p0.8 as RED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3) #define SW1	  0x00000008 //set p0.3 as SW1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7)    while(1)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8)    {   tmp =IO0PIN &amp; SW1;//read SW1(p0.3)depressed=0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9)        if(tmp==0) ; </a:t>
            </a:r>
            <a:r>
              <a:rPr lang="en-US" altLang="en-US" sz="1800" smtClean="0">
                <a:solidFill>
                  <a:srgbClr val="CC0000"/>
                </a:solidFill>
              </a:rPr>
              <a:t>What happens “if (tmp!=0)” is used?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10)         IO0SET = RED_LED; //if SW1 pressed LED is 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11)      else IO0CLR = RED_LED;	// otherwise off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12)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13)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u="sng" smtClean="0"/>
              <a:t>Tmp=0x0000 0000 if SW1 is depressed because p0.3 is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u="sng" smtClean="0"/>
              <a:t>Tmp=0x0000 0008 if SW1 is not depressed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u="sng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EA8F99-059A-4A5F-8911-BBB46A18DA2C}" type="slidenum">
              <a:rPr lang="en-US" altLang="en-US" sz="1200">
                <a:solidFill>
                  <a:srgbClr val="898989"/>
                </a:solidFill>
              </a:rPr>
              <a:pPr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097463"/>
            <a:ext cx="89693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663825"/>
            <a:ext cx="137795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Freeform 6"/>
          <p:cNvSpPr>
            <a:spLocks/>
          </p:cNvSpPr>
          <p:nvPr/>
        </p:nvSpPr>
        <p:spPr bwMode="auto">
          <a:xfrm>
            <a:off x="6932613" y="3316288"/>
            <a:ext cx="1911350" cy="873125"/>
          </a:xfrm>
          <a:custGeom>
            <a:avLst/>
            <a:gdLst>
              <a:gd name="T0" fmla="*/ 2147483647 w 817"/>
              <a:gd name="T1" fmla="*/ 0 h 765"/>
              <a:gd name="T2" fmla="*/ 2147483647 w 817"/>
              <a:gd name="T3" fmla="*/ 2147483647 h 765"/>
              <a:gd name="T4" fmla="*/ 0 w 817"/>
              <a:gd name="T5" fmla="*/ 2147483647 h 7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7" h="765">
                <a:moveTo>
                  <a:pt x="817" y="0"/>
                </a:moveTo>
                <a:lnTo>
                  <a:pt x="817" y="757"/>
                </a:lnTo>
                <a:lnTo>
                  <a:pt x="0" y="76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7877175" y="4587875"/>
            <a:ext cx="1131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P0.3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of LPC213x</a:t>
            </a:r>
          </a:p>
        </p:txBody>
      </p:sp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492500"/>
            <a:ext cx="5635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4088"/>
            <a:ext cx="4524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Line 10"/>
          <p:cNvSpPr>
            <a:spLocks noChangeShapeType="1"/>
          </p:cNvSpPr>
          <p:nvPr/>
        </p:nvSpPr>
        <p:spPr bwMode="auto">
          <a:xfrm flipH="1">
            <a:off x="573088" y="2647950"/>
            <a:ext cx="1638300" cy="32210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9" name="Freeform 11"/>
          <p:cNvSpPr>
            <a:spLocks/>
          </p:cNvSpPr>
          <p:nvPr/>
        </p:nvSpPr>
        <p:spPr bwMode="auto">
          <a:xfrm>
            <a:off x="231775" y="2028825"/>
            <a:ext cx="698500" cy="1685925"/>
          </a:xfrm>
          <a:custGeom>
            <a:avLst/>
            <a:gdLst>
              <a:gd name="T0" fmla="*/ 2147483647 w 440"/>
              <a:gd name="T1" fmla="*/ 2147483647 h 1062"/>
              <a:gd name="T2" fmla="*/ 2147483647 w 440"/>
              <a:gd name="T3" fmla="*/ 2147483647 h 1062"/>
              <a:gd name="T4" fmla="*/ 2147483647 w 440"/>
              <a:gd name="T5" fmla="*/ 2147483647 h 1062"/>
              <a:gd name="T6" fmla="*/ 2147483647 w 440"/>
              <a:gd name="T7" fmla="*/ 2147483647 h 1062"/>
              <a:gd name="T8" fmla="*/ 2147483647 w 440"/>
              <a:gd name="T9" fmla="*/ 2147483647 h 1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0" h="1062">
                <a:moveTo>
                  <a:pt x="440" y="1002"/>
                </a:moveTo>
                <a:cubicBezTo>
                  <a:pt x="303" y="1032"/>
                  <a:pt x="167" y="1062"/>
                  <a:pt x="98" y="948"/>
                </a:cubicBezTo>
                <a:cubicBezTo>
                  <a:pt x="29" y="834"/>
                  <a:pt x="0" y="471"/>
                  <a:pt x="25" y="318"/>
                </a:cubicBezTo>
                <a:cubicBezTo>
                  <a:pt x="50" y="165"/>
                  <a:pt x="187" y="60"/>
                  <a:pt x="249" y="30"/>
                </a:cubicBezTo>
                <a:cubicBezTo>
                  <a:pt x="311" y="0"/>
                  <a:pt x="353" y="69"/>
                  <a:pt x="396" y="13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Exercise 2: A simple C program GPIO.c</a:t>
            </a:r>
            <a:r>
              <a:rPr lang="en-US" altLang="en-US" sz="3400" smtClean="0"/>
              <a:t/>
            </a:r>
            <a:br>
              <a:rPr lang="en-US" altLang="en-US" sz="3400" smtClean="0"/>
            </a:br>
            <a:r>
              <a:rPr lang="en-US" altLang="en-US" sz="2500" smtClean="0"/>
              <a:t>When SW1 is depressed, RED-LED is 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34975" y="10048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1) #include &lt;lpc21xx.h&gt; //define IO0PIN ,IO0DIR.. </a:t>
            </a:r>
            <a:r>
              <a:rPr lang="en-US" altLang="en-US" sz="2000" dirty="0" err="1" smtClean="0"/>
              <a:t>etc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2) #define RED_LED 0x00000100 //set p0.8 as RED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3) #define SW1	  0x00000008 //set p0.3 as SW1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4) </a:t>
            </a:r>
            <a:r>
              <a:rPr lang="en-US" altLang="en-US" sz="2000" dirty="0" err="1" smtClean="0"/>
              <a:t>int</a:t>
            </a:r>
            <a:r>
              <a:rPr lang="en-US" altLang="en-US" sz="2000" dirty="0" smtClean="0"/>
              <a:t>  main(void)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5) { long </a:t>
            </a:r>
            <a:r>
              <a:rPr lang="en-US" altLang="en-US" sz="2000" dirty="0" err="1" smtClean="0"/>
              <a:t>tmp</a:t>
            </a:r>
            <a:r>
              <a:rPr lang="en-US" altLang="en-US" sz="2000" dirty="0" smtClean="0"/>
              <a:t>;	// variable for temp storage of port 0  status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6)   IO0DIR = RED_LED;	// set p0.8 as output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7)    while(1)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8)    {   </a:t>
            </a:r>
            <a:r>
              <a:rPr lang="en-US" altLang="en-US" sz="2000" dirty="0" err="1" smtClean="0"/>
              <a:t>tmp</a:t>
            </a:r>
            <a:r>
              <a:rPr lang="en-US" altLang="en-US" sz="2000" dirty="0" smtClean="0"/>
              <a:t> =IO0PIN &amp; SW1;//read SW1(p0.3)depressed=0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9)        if(</a:t>
            </a:r>
            <a:r>
              <a:rPr lang="en-US" altLang="en-US" sz="2000" dirty="0" err="1" smtClean="0"/>
              <a:t>tmp</a:t>
            </a:r>
            <a:r>
              <a:rPr lang="en-US" altLang="en-US" sz="2000" dirty="0" smtClean="0"/>
              <a:t>==0) ; </a:t>
            </a:r>
            <a:r>
              <a:rPr lang="en-US" altLang="en-US" sz="2000" dirty="0" smtClean="0">
                <a:solidFill>
                  <a:srgbClr val="CC0000"/>
                </a:solidFill>
              </a:rPr>
              <a:t>What happens “if (</a:t>
            </a:r>
            <a:r>
              <a:rPr lang="en-US" altLang="en-US" sz="2000" dirty="0" err="1" smtClean="0">
                <a:solidFill>
                  <a:srgbClr val="CC0000"/>
                </a:solidFill>
              </a:rPr>
              <a:t>tmp</a:t>
            </a:r>
            <a:r>
              <a:rPr lang="en-US" altLang="en-US" sz="2000" dirty="0" smtClean="0">
                <a:solidFill>
                  <a:srgbClr val="CC0000"/>
                </a:solidFill>
              </a:rPr>
              <a:t>!=0)” is used?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10)         IO0SET = RED_LED; //if SW1 pressed LED is 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11)      else IO0CLR = RED_LED;	// otherwise off the 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12)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13)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Question (a): </a:t>
            </a:r>
            <a:r>
              <a:rPr lang="en-US" altLang="en-US" sz="2000" dirty="0" smtClean="0">
                <a:solidFill>
                  <a:srgbClr val="CC0000"/>
                </a:solidFill>
              </a:rPr>
              <a:t>What happens “if (</a:t>
            </a:r>
            <a:r>
              <a:rPr lang="en-US" altLang="en-US" sz="2000" dirty="0" err="1" smtClean="0">
                <a:solidFill>
                  <a:srgbClr val="CC0000"/>
                </a:solidFill>
              </a:rPr>
              <a:t>tmp</a:t>
            </a:r>
            <a:r>
              <a:rPr lang="en-US" altLang="en-US" sz="2000" dirty="0" smtClean="0">
                <a:solidFill>
                  <a:srgbClr val="CC0000"/>
                </a:solidFill>
              </a:rPr>
              <a:t>!=0)” is used in line 9?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 smtClean="0">
                <a:solidFill>
                  <a:srgbClr val="CC0000"/>
                </a:solidFill>
              </a:rPr>
              <a:t>Ans</a:t>
            </a:r>
            <a:r>
              <a:rPr lang="en-US" altLang="en-US" sz="2000" dirty="0" smtClean="0">
                <a:solidFill>
                  <a:srgbClr val="CC0000"/>
                </a:solidFill>
              </a:rPr>
              <a:t>: ?</a:t>
            </a:r>
            <a:r>
              <a:rPr lang="en-US" altLang="en-US" sz="2000" dirty="0" smtClean="0"/>
              <a:t>____________________________________________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Question (b): If RED-LED is connected to p0.10, how to change the code?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 smtClean="0">
                <a:solidFill>
                  <a:srgbClr val="FF0000"/>
                </a:solidFill>
              </a:rPr>
              <a:t>Ans</a:t>
            </a:r>
            <a:r>
              <a:rPr lang="en-US" altLang="en-US" sz="2000" dirty="0" smtClean="0"/>
              <a:t>: ?______________________________________________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Question (c): If SW1 is connected to p0.4, how to change the code?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 smtClean="0">
                <a:solidFill>
                  <a:srgbClr val="FF0000"/>
                </a:solidFill>
              </a:rPr>
              <a:t>Ans</a:t>
            </a:r>
            <a:r>
              <a:rPr lang="en-US" altLang="en-US" sz="2000" dirty="0" smtClean="0"/>
              <a:t>: ?_______________________________________________________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44005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5B25FD-6DA3-43FC-B696-DD04A45E1CD5}" type="slidenum">
              <a:rPr lang="en-US" altLang="en-US" sz="1200">
                <a:solidFill>
                  <a:srgbClr val="898989"/>
                </a:solidFill>
              </a:rPr>
              <a:pPr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Outputs</a:t>
            </a:r>
          </a:p>
          <a:p>
            <a:pPr lvl="1" eaLnBrk="1" hangingPunct="1"/>
            <a:r>
              <a:rPr lang="en-US" altLang="en-US" smtClean="0"/>
              <a:t>Drive LED</a:t>
            </a:r>
          </a:p>
          <a:p>
            <a:pPr lvl="1" eaLnBrk="1" hangingPunct="1"/>
            <a:r>
              <a:rPr lang="en-US" altLang="en-US" smtClean="0"/>
              <a:t>Drive motor </a:t>
            </a:r>
          </a:p>
          <a:p>
            <a:pPr eaLnBrk="1" hangingPunct="1"/>
            <a:r>
              <a:rPr lang="en-US" altLang="en-US" smtClean="0"/>
              <a:t>Inputs</a:t>
            </a:r>
          </a:p>
          <a:p>
            <a:pPr lvl="1" eaLnBrk="1" hangingPunct="1"/>
            <a:r>
              <a:rPr lang="en-US" altLang="en-US" smtClean="0"/>
              <a:t>Read on/off switches</a:t>
            </a:r>
          </a:p>
          <a:p>
            <a:pPr lvl="1" eaLnBrk="1" hangingPunct="1"/>
            <a:r>
              <a:rPr lang="en-US" altLang="en-US" smtClean="0"/>
              <a:t>Scan keyboard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2977E1-A2A8-4E7A-9546-E970EB19BB85}" type="slidenum">
              <a:rPr lang="en-US" altLang="en-US" sz="1200">
                <a:solidFill>
                  <a:srgbClr val="898989"/>
                </a:solidFill>
              </a:rPr>
              <a:pPr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3190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2) Analog-to-Digital converter ADC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163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smtClean="0"/>
              <a:t>                       </a:t>
            </a:r>
            <a:endParaRPr lang="en-US" altLang="en-US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E28AF2-6E02-4BA3-99D9-732D2B86DDBC}" type="slidenum">
              <a:rPr lang="en-US" altLang="en-US" sz="1200">
                <a:solidFill>
                  <a:srgbClr val="898989"/>
                </a:solidFill>
              </a:rPr>
              <a:pPr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38475" y="1901825"/>
            <a:ext cx="903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921125" y="1585913"/>
            <a:ext cx="3862388" cy="1620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786313" y="1808163"/>
            <a:ext cx="2794000" cy="1154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Program: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Use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Arial" charset="0"/>
              </a:rPr>
              <a:t>read_sensor</a:t>
            </a:r>
            <a:r>
              <a:rPr lang="en-US" altLang="zh-TW" sz="1800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(int channel)</a:t>
            </a:r>
            <a:endParaRPr lang="en-US" altLang="zh-TW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To read the data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085975" y="1306513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Analog voltages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00038" y="3435350"/>
            <a:ext cx="294163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Applications: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Light sensor (in robot car)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temperature sensor,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force sensor.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3970338" y="1741488"/>
            <a:ext cx="7810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Ad0.2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Ad0.3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Ad0.4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3027363" y="2197100"/>
            <a:ext cx="9032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3092450" y="2489200"/>
            <a:ext cx="827088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V="1">
            <a:off x="3135313" y="2782888"/>
            <a:ext cx="784225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V="1">
            <a:off x="3146425" y="3065463"/>
            <a:ext cx="762000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725488" y="1709738"/>
            <a:ext cx="2216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Light sensor0(IRS0)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Light sensor1(IRS1)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Light sensor2(IRS2)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Light sensor3(IRS3)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</a:rPr>
              <a:t>Light sensor4(IRS4)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5453063" y="12906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ADC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17426" name="Picture 20" descr="Z:\khwong\www2\ceng2400\_4ciruit_robot2013\ch08_adc\LightSensor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206750"/>
            <a:ext cx="49736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Rectangle 1"/>
          <p:cNvSpPr>
            <a:spLocks noChangeArrowheads="1"/>
          </p:cNvSpPr>
          <p:nvPr/>
        </p:nvSpPr>
        <p:spPr bwMode="auto">
          <a:xfrm>
            <a:off x="402478" y="5552422"/>
            <a:ext cx="58991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Video demo: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3"/>
              </a:rPr>
              <a:t>http://</a:t>
            </a:r>
            <a:r>
              <a:rPr lang="en-US" altLang="en-US" sz="1400" dirty="0" smtClean="0">
                <a:latin typeface="Arial" charset="0"/>
                <a:hlinkClick r:id="rId3"/>
              </a:rPr>
              <a:t>www.youtube.com/watch?v=Ol4xGSI51Ck&amp;feature=youtu.be</a:t>
            </a:r>
            <a:endParaRPr lang="en-US" altLang="en-US" sz="1400" dirty="0" smtClean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" charset="0"/>
              </a:rPr>
              <a:t>Code: demo_adc.txt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" charset="0"/>
              </a:rPr>
              <a:t>http</a:t>
            </a:r>
            <a:r>
              <a:rPr lang="en-US" altLang="en-US" sz="1400" dirty="0">
                <a:latin typeface="Arial" charset="0"/>
              </a:rPr>
              <a:t>://www.cse.cuhk.edu.hk/%7Ekhwong/www2/ceng2400/demo_adc.txt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charset="0"/>
            </a:endParaRPr>
          </a:p>
        </p:txBody>
      </p:sp>
      <p:pic>
        <p:nvPicPr>
          <p:cNvPr id="21" name="Picture 16" descr="MCj03968460000[1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25" y="5555794"/>
            <a:ext cx="1447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96263" cy="431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Exercise 3</a:t>
            </a:r>
            <a:br>
              <a:rPr lang="en-US" altLang="zh-TW" sz="2800" smtClean="0"/>
            </a:br>
            <a:r>
              <a:rPr lang="en-US" altLang="zh-TW" sz="1800" smtClean="0"/>
              <a:t>Code for Analog-to-Digital ADC converter pin assignment for sensor pins</a:t>
            </a:r>
            <a:r>
              <a:rPr lang="en-US" altLang="zh-TW" sz="2400" smtClean="0"/>
              <a:t> </a:t>
            </a:r>
            <a:endParaRPr lang="en-US" altLang="en-US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4650" y="885825"/>
            <a:ext cx="8543925" cy="58277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#include &lt;lpc21xx.h&gt;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#define ADCR           (*((volatile unsigned long *) 0xE0034000))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#define ADDR           (*((volatile unsigned long *) 0xE0034004))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/>
              <a:t>int</a:t>
            </a:r>
            <a:r>
              <a:rPr lang="en-US" altLang="en-US" sz="2000" dirty="0" smtClean="0"/>
              <a:t> main(void)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....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//From line 92 of ARMdemo06.c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// We must initialize the IO pin </a:t>
            </a:r>
            <a:r>
              <a:rPr lang="en-US" altLang="zh-TW" sz="2000" dirty="0" smtClean="0"/>
              <a:t>//</a:t>
            </a:r>
            <a:r>
              <a:rPr lang="en-US" altLang="en-US" sz="2000" dirty="0" smtClean="0"/>
              <a:t>before using ADC channel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94) PINSEL1 = 0x00400000;  // set p0.27 to ad0.0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95) PINSEL1 |= 0x01000000;  // set p0.28 to ad0.1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96) PINSEL1 |= 0x04000000;  // set p0.29 to ad0.2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97) PINSEL1 |= 0x10000000;  // set p0.30 to ad0.3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98) PINSEL1 |= 0x00040000;  // set p0.25 to ad0.4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Question (a) : Write one instruction to replace of all instructions from line 94 to 98 . Answer: ? ______________________________________________</a:t>
            </a:r>
            <a:endParaRPr lang="en-US" alt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Question (b) :How to set the system to use ad0.5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Answer:? </a:t>
            </a:r>
            <a:r>
              <a:rPr lang="en-US" altLang="en-US" sz="2000" u="sng" dirty="0" smtClean="0"/>
              <a:t>________________________________________________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8362950" y="4244975"/>
            <a:ext cx="781050" cy="1546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F87028-0C60-4C1A-84E8-68E01188A266}" type="slidenum">
              <a:rPr lang="en-US" altLang="en-US" sz="1200">
                <a:solidFill>
                  <a:srgbClr val="898989"/>
                </a:solidFill>
              </a:rPr>
              <a:pPr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790575" y="2249488"/>
            <a:ext cx="733583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PINSEL1 Pin assignment for AD0.1</a:t>
            </a:r>
            <a:br>
              <a:rPr lang="en-US" sz="1800" dirty="0" smtClean="0"/>
            </a:br>
            <a:r>
              <a:rPr lang="en-US" sz="2400" dirty="0" smtClean="0"/>
              <a:t>94) PINSEL1 = 0x00400000;  // set p0.27 to ad0.0 </a:t>
            </a:r>
            <a:br>
              <a:rPr lang="en-US" sz="2400" dirty="0" smtClean="0"/>
            </a:br>
            <a:r>
              <a:rPr lang="en-US" sz="2400" dirty="0" smtClean="0"/>
              <a:t> PINSEL1 = </a:t>
            </a:r>
            <a:r>
              <a:rPr lang="en-US" sz="2400" dirty="0" err="1" smtClean="0"/>
              <a:t>xxxx</a:t>
            </a:r>
            <a:r>
              <a:rPr lang="en-US" sz="2400" dirty="0" smtClean="0"/>
              <a:t> 0000 0100 0xxx </a:t>
            </a:r>
            <a:r>
              <a:rPr lang="en-US" sz="2400" dirty="0" err="1" smtClean="0"/>
              <a:t>xxxx</a:t>
            </a:r>
            <a:r>
              <a:rPr lang="en-US" sz="2400" dirty="0" smtClean="0"/>
              <a:t> </a:t>
            </a:r>
            <a:r>
              <a:rPr lang="en-US" sz="2400" dirty="0" err="1" smtClean="0"/>
              <a:t>xxxx</a:t>
            </a:r>
            <a:r>
              <a:rPr lang="en-US" sz="2400" dirty="0" smtClean="0"/>
              <a:t> </a:t>
            </a:r>
            <a:r>
              <a:rPr lang="en-US" sz="2400" dirty="0" err="1" smtClean="0"/>
              <a:t>xxxx</a:t>
            </a:r>
            <a:r>
              <a:rPr lang="en-US" sz="2400" dirty="0" smtClean="0"/>
              <a:t> </a:t>
            </a:r>
            <a:r>
              <a:rPr lang="en-US" sz="2400" dirty="0" err="1" smtClean="0"/>
              <a:t>xxxx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bit                     31      27      23       19      15     11       7</a:t>
            </a:r>
            <a:r>
              <a:rPr lang="en-US" sz="2400" dirty="0" smtClean="0"/>
              <a:t>      3    0</a:t>
            </a:r>
            <a:r>
              <a:rPr lang="en-US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1075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F1CF0A-3900-4490-845D-3B707792F3B9}" type="slidenum">
              <a:rPr lang="en-US" altLang="en-US" sz="1200">
                <a:solidFill>
                  <a:srgbClr val="898989"/>
                </a:solidFill>
              </a:rPr>
              <a:pPr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48115"/>
            <a:ext cx="60356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424113"/>
            <a:ext cx="60642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438150" y="3135313"/>
            <a:ext cx="1428750" cy="38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Bit23:22=01</a:t>
            </a:r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2895600" y="3934238"/>
            <a:ext cx="1995487" cy="1539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9466" name="Line 7"/>
          <p:cNvSpPr>
            <a:spLocks noChangeShapeType="1"/>
          </p:cNvSpPr>
          <p:nvPr/>
        </p:nvSpPr>
        <p:spPr bwMode="auto">
          <a:xfrm flipH="1">
            <a:off x="1068388" y="1192213"/>
            <a:ext cx="2649537" cy="19002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4106863" y="609600"/>
            <a:ext cx="329111" cy="3619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3481388" y="949325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Bit23:22</a:t>
            </a:r>
          </a:p>
        </p:txBody>
      </p:sp>
      <p:sp>
        <p:nvSpPr>
          <p:cNvPr id="19469" name="Text Box 10"/>
          <p:cNvSpPr txBox="1">
            <a:spLocks noChangeArrowheads="1"/>
          </p:cNvSpPr>
          <p:nvPr/>
        </p:nvSpPr>
        <p:spPr bwMode="auto">
          <a:xfrm>
            <a:off x="122960" y="6219799"/>
            <a:ext cx="6026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Ref: </a:t>
            </a:r>
            <a:r>
              <a:rPr lang="en-US" altLang="en-US" sz="1400" dirty="0">
                <a:solidFill>
                  <a:schemeClr val="tx2"/>
                </a:solidFill>
                <a:latin typeface="Arial" charset="0"/>
              </a:rPr>
              <a:t>http://www.nxp.com/acrobat_download/usermanuals/UM10120_1.pdf</a:t>
            </a:r>
            <a:r>
              <a:rPr lang="en-US" altLang="en-US" sz="1400" dirty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400" dirty="0">
                <a:latin typeface="Arial" charset="0"/>
              </a:rPr>
              <a:t>Volume 1: LPC213x User Manual </a:t>
            </a:r>
            <a:r>
              <a:rPr lang="en-US" altLang="en-US" sz="1400" dirty="0">
                <a:latin typeface="Arial" charset="0"/>
              </a:rPr>
              <a:t>UM10120</a:t>
            </a:r>
          </a:p>
        </p:txBody>
      </p:sp>
      <p:sp>
        <p:nvSpPr>
          <p:cNvPr id="19470" name="Text Box 11"/>
          <p:cNvSpPr txBox="1">
            <a:spLocks noChangeArrowheads="1"/>
          </p:cNvSpPr>
          <p:nvPr/>
        </p:nvSpPr>
        <p:spPr bwMode="auto">
          <a:xfrm>
            <a:off x="7680325" y="3744913"/>
            <a:ext cx="1276350" cy="117475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Bit 19-27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ADC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Other bits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For other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purposes</a:t>
            </a:r>
          </a:p>
        </p:txBody>
      </p:sp>
      <p:sp>
        <p:nvSpPr>
          <p:cNvPr id="19471" name="Line 13"/>
          <p:cNvSpPr>
            <a:spLocks noChangeShapeType="1"/>
          </p:cNvSpPr>
          <p:nvPr/>
        </p:nvSpPr>
        <p:spPr bwMode="auto">
          <a:xfrm>
            <a:off x="1016000" y="3530600"/>
            <a:ext cx="8890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2" name="AutoShape 14"/>
          <p:cNvSpPr>
            <a:spLocks/>
          </p:cNvSpPr>
          <p:nvPr/>
        </p:nvSpPr>
        <p:spPr bwMode="auto">
          <a:xfrm>
            <a:off x="7467600" y="1854200"/>
            <a:ext cx="139700" cy="4419600"/>
          </a:xfrm>
          <a:prstGeom prst="rightBrace">
            <a:avLst>
              <a:gd name="adj1" fmla="val 26363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19473" name="Rectangle 15"/>
          <p:cNvSpPr>
            <a:spLocks noChangeArrowheads="1"/>
          </p:cNvSpPr>
          <p:nvPr/>
        </p:nvSpPr>
        <p:spPr bwMode="auto">
          <a:xfrm>
            <a:off x="2895600" y="673100"/>
            <a:ext cx="1995488" cy="596900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is the purpose of PINSEL1 register?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ANS: ?____________________________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Where is the location of PINSEL1 register?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ANS: ?____________________________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What is the pin number of P0.28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ANS: ?____________________________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How to set P0.28 pin to be the function of ADC0.1?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ANS: ?____________________________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z="23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382940-2C3E-4C66-A6D5-475222FED77A}" type="slidenum">
              <a:rPr lang="en-US" altLang="en-US" sz="1200">
                <a:solidFill>
                  <a:srgbClr val="898989"/>
                </a:solidFill>
              </a:rPr>
              <a:pPr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Parallel Port (GPIO)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Analog-to-Digital converter ADC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Digital-to-Analog converter DAC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Universal Asynchronous Receiver/Transmitter UART (serial port)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79FD1E-3C71-4960-A150-72CBB168C975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PINSEL1 Pin assignment for AD0.1</a:t>
            </a:r>
            <a:br>
              <a:rPr lang="en-US" sz="1400" dirty="0" smtClean="0"/>
            </a:br>
            <a:r>
              <a:rPr lang="en-US" sz="1800" dirty="0" smtClean="0"/>
              <a:t>94) PINSEL1 |= 0x010000000;  // set p0.28 to ad0.1 </a:t>
            </a:r>
            <a:br>
              <a:rPr lang="en-US" sz="1800" dirty="0" smtClean="0"/>
            </a:br>
            <a:r>
              <a:rPr lang="en-US" sz="1800" dirty="0" smtClean="0"/>
              <a:t> PINSEL1 = 0000 0001 0000 0000 0000 0000 </a:t>
            </a:r>
            <a:r>
              <a:rPr lang="en-US" sz="1800" dirty="0" err="1" smtClean="0"/>
              <a:t>xxxx</a:t>
            </a:r>
            <a:r>
              <a:rPr lang="en-US" sz="1800" dirty="0" smtClean="0"/>
              <a:t> </a:t>
            </a:r>
            <a:r>
              <a:rPr lang="en-US" sz="1800" dirty="0" err="1" smtClean="0"/>
              <a:t>xxxx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bit                  31      27      23       19        15       11       7       3</a:t>
            </a:r>
            <a:r>
              <a:rPr lang="en-US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C94E39-D378-46C3-83C9-2432CF257F3B}" type="slidenum">
              <a:rPr lang="en-US" altLang="en-US" sz="1200">
                <a:solidFill>
                  <a:srgbClr val="898989"/>
                </a:solidFill>
              </a:rPr>
              <a:pPr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695450"/>
            <a:ext cx="60642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17513" y="3989388"/>
            <a:ext cx="1428750" cy="38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Bit25:24=01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2722563" y="4038600"/>
            <a:ext cx="2239962" cy="1539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1171575" y="1087438"/>
            <a:ext cx="2360613" cy="2898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3903663" y="573088"/>
            <a:ext cx="269875" cy="3476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532188" y="935038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Bit25:24</a:t>
            </a:r>
          </a:p>
        </p:txBody>
      </p:sp>
      <p:sp>
        <p:nvSpPr>
          <p:cNvPr id="21516" name="Text Box 10"/>
          <p:cNvSpPr txBox="1">
            <a:spLocks noChangeArrowheads="1"/>
          </p:cNvSpPr>
          <p:nvPr/>
        </p:nvSpPr>
        <p:spPr bwMode="auto">
          <a:xfrm>
            <a:off x="1223963" y="5622925"/>
            <a:ext cx="6026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Ref: </a:t>
            </a: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http://www.nxp.com/acrobat_download/usermanuals/UM10120_1.pdf</a:t>
            </a:r>
            <a:r>
              <a:rPr lang="en-US" altLang="en-US" sz="140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1400">
                <a:latin typeface="Arial" charset="0"/>
              </a:rPr>
              <a:t>Volume 1: LPC213x User Manual </a:t>
            </a:r>
            <a:r>
              <a:rPr lang="en-US" altLang="en-US" sz="1400">
                <a:latin typeface="Arial" charset="0"/>
              </a:rPr>
              <a:t>UM10120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1800" smtClean="0"/>
              <a:t>Exercise 5: Fill in the blanks in the flow diagram of this program</a:t>
            </a:r>
            <a:br>
              <a:rPr lang="en-US" altLang="zh-TW" sz="1800" smtClean="0"/>
            </a:br>
            <a:r>
              <a:rPr lang="en-US" altLang="zh-TW" sz="1800" smtClean="0"/>
              <a:t>Code for Analog-to-Digital ADC converter</a:t>
            </a:r>
            <a:br>
              <a:rPr lang="en-US" altLang="zh-TW" sz="1800" smtClean="0"/>
            </a:br>
            <a:r>
              <a:rPr lang="en-US" altLang="zh-TW" sz="1800" smtClean="0"/>
              <a:t>In </a:t>
            </a:r>
            <a:r>
              <a:rPr lang="en-US" altLang="en-US" sz="1800" smtClean="0"/>
              <a:t>C:\Keil\ARM\INC\Philips\lpc21xx.h, ADCR=0xE0003 4000</a:t>
            </a:r>
            <a:r>
              <a:rPr lang="en-US" altLang="zh-TW" sz="1800" smtClean="0"/>
              <a:t> </a:t>
            </a:r>
            <a:r>
              <a:rPr lang="en-US" altLang="en-US" sz="1800" smtClean="0"/>
              <a:t>ADCR=0xE0003 4000, </a:t>
            </a:r>
            <a:r>
              <a:rPr lang="en-US" altLang="zh-TW" sz="1800" smtClean="0"/>
              <a:t> </a:t>
            </a:r>
            <a:r>
              <a:rPr lang="en-US" altLang="en-US" sz="1800" smtClean="0"/>
              <a:t>ADDR=0xE0003 4004</a:t>
            </a:r>
            <a:endParaRPr lang="en-US" altLang="en-US" sz="1800" smtClean="0">
              <a:ea typeface="新細明體" pitchFamily="18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41363" y="2327275"/>
            <a:ext cx="84026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dirty="0" smtClean="0">
                <a:solidFill>
                  <a:srgbClr val="FF0000"/>
                </a:solidFill>
              </a:rPr>
              <a:t>From line 71 of ARMdemo06.c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dirty="0" smtClean="0"/>
              <a:t>//</a:t>
            </a:r>
            <a:r>
              <a:rPr lang="en-US" altLang="en-US" sz="1600" dirty="0" smtClean="0"/>
              <a:t>(1) ADC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71) </a:t>
            </a:r>
            <a:r>
              <a:rPr lang="en-US" altLang="en-US" sz="1600" dirty="0" err="1" smtClean="0"/>
              <a:t>int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read_sensor</a:t>
            </a:r>
            <a:r>
              <a:rPr lang="en-US" altLang="en-US" sz="1600" dirty="0" smtClean="0"/>
              <a:t>(</a:t>
            </a:r>
            <a:r>
              <a:rPr lang="en-US" altLang="en-US" sz="1600" dirty="0" err="1" smtClean="0"/>
              <a:t>int</a:t>
            </a:r>
            <a:r>
              <a:rPr lang="en-US" altLang="en-US" sz="1600" dirty="0" smtClean="0"/>
              <a:t> channel)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73)    </a:t>
            </a:r>
            <a:r>
              <a:rPr lang="en-US" altLang="en-US" sz="1600" dirty="0" err="1" smtClean="0"/>
              <a:t>int</a:t>
            </a:r>
            <a:r>
              <a:rPr lang="en-US" altLang="en-US" sz="1600" dirty="0" smtClean="0"/>
              <a:t> temp;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74)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75)   ADCR=0x1 &lt;&lt; ________;//__select channel___ (see Appendix3)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76)   ADCR|=_____________; // set up the control bits_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77)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78)  while(((temp=ADDR)&amp; ___________)==0);</a:t>
            </a:r>
            <a:r>
              <a:rPr lang="en-US" altLang="zh-TW" sz="1600" dirty="0" smtClean="0"/>
              <a:t> //MSB =1 meaning ADC is done</a:t>
            </a: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79)  temp&gt;&gt;=6; //?________________________________(bit6-&gt;15: 10-bit conversion result)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80)  temp&amp;=0x3ff;//TEMP</a:t>
            </a:r>
            <a:r>
              <a:rPr lang="en-US" altLang="zh-TW" sz="1600" dirty="0" smtClean="0"/>
              <a:t>=output</a:t>
            </a:r>
            <a:r>
              <a:rPr lang="en-US" altLang="en-US" sz="1600" dirty="0" smtClean="0"/>
              <a:t> IS 0-3V PRESICION IS (10 bits: 2^10=1024 levels)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81)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82)  return (temp*33); //?? Why temp*33__________________________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83)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.....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DA4B65-C5B5-4EC1-B296-62915663C77D}" type="slidenum">
              <a:rPr lang="en-US" altLang="en-US" sz="1200">
                <a:solidFill>
                  <a:srgbClr val="898989"/>
                </a:solidFill>
              </a:rPr>
              <a:pPr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2534" name="Freeform 4"/>
          <p:cNvSpPr>
            <a:spLocks/>
          </p:cNvSpPr>
          <p:nvPr/>
        </p:nvSpPr>
        <p:spPr bwMode="auto">
          <a:xfrm>
            <a:off x="227013" y="4214813"/>
            <a:ext cx="920750" cy="901700"/>
          </a:xfrm>
          <a:custGeom>
            <a:avLst/>
            <a:gdLst>
              <a:gd name="T0" fmla="*/ 2147483647 w 580"/>
              <a:gd name="T1" fmla="*/ 2147483647 h 568"/>
              <a:gd name="T2" fmla="*/ 2147483647 w 580"/>
              <a:gd name="T3" fmla="*/ 2147483647 h 568"/>
              <a:gd name="T4" fmla="*/ 2147483647 w 580"/>
              <a:gd name="T5" fmla="*/ 2147483647 h 568"/>
              <a:gd name="T6" fmla="*/ 2147483647 w 58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0" h="568">
                <a:moveTo>
                  <a:pt x="580" y="314"/>
                </a:moveTo>
                <a:cubicBezTo>
                  <a:pt x="375" y="441"/>
                  <a:pt x="171" y="568"/>
                  <a:pt x="86" y="524"/>
                </a:cubicBezTo>
                <a:cubicBezTo>
                  <a:pt x="1" y="480"/>
                  <a:pt x="0" y="94"/>
                  <a:pt x="68" y="47"/>
                </a:cubicBezTo>
                <a:cubicBezTo>
                  <a:pt x="136" y="0"/>
                  <a:pt x="314" y="119"/>
                  <a:pt x="493" y="2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-26988" y="2640013"/>
            <a:ext cx="1174751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Loop until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ADC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done</a:t>
            </a:r>
          </a:p>
        </p:txBody>
      </p:sp>
      <p:sp>
        <p:nvSpPr>
          <p:cNvPr id="22536" name="Freeform 7"/>
          <p:cNvSpPr>
            <a:spLocks/>
          </p:cNvSpPr>
          <p:nvPr/>
        </p:nvSpPr>
        <p:spPr bwMode="auto">
          <a:xfrm>
            <a:off x="4700588" y="1928813"/>
            <a:ext cx="4375399" cy="1743075"/>
          </a:xfrm>
          <a:custGeom>
            <a:avLst/>
            <a:gdLst>
              <a:gd name="T0" fmla="*/ 2147483647 w 2868"/>
              <a:gd name="T1" fmla="*/ 0 h 1098"/>
              <a:gd name="T2" fmla="*/ 0 w 2868"/>
              <a:gd name="T3" fmla="*/ 2147483647 h 1098"/>
              <a:gd name="T4" fmla="*/ 2147483647 w 2868"/>
              <a:gd name="T5" fmla="*/ 2147483647 h 1098"/>
              <a:gd name="T6" fmla="*/ 2147483647 w 2868"/>
              <a:gd name="T7" fmla="*/ 2147483647 h 1098"/>
              <a:gd name="T8" fmla="*/ 2147483647 w 2868"/>
              <a:gd name="T9" fmla="*/ 0 h 10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68" h="1098">
                <a:moveTo>
                  <a:pt x="1404" y="0"/>
                </a:moveTo>
                <a:lnTo>
                  <a:pt x="0" y="684"/>
                </a:lnTo>
                <a:lnTo>
                  <a:pt x="1428" y="1098"/>
                </a:lnTo>
                <a:lnTo>
                  <a:pt x="2868" y="630"/>
                </a:lnTo>
                <a:lnTo>
                  <a:pt x="1404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H="1">
            <a:off x="6986588" y="3690938"/>
            <a:ext cx="0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170738" y="3721100"/>
            <a:ext cx="1554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  <a:latin typeface="Arial" charset="0"/>
              </a:rPr>
              <a:t>Conversion Done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6265863" y="4187825"/>
            <a:ext cx="1657826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99FF"/>
                </a:solidFill>
                <a:latin typeface="Arial" charset="0"/>
              </a:rPr>
              <a:t>Return temp*scale</a:t>
            </a:r>
          </a:p>
        </p:txBody>
      </p:sp>
      <p:sp>
        <p:nvSpPr>
          <p:cNvPr id="22540" name="Freeform 11"/>
          <p:cNvSpPr>
            <a:spLocks/>
          </p:cNvSpPr>
          <p:nvPr/>
        </p:nvSpPr>
        <p:spPr bwMode="auto">
          <a:xfrm>
            <a:off x="4395788" y="1633538"/>
            <a:ext cx="2514600" cy="1390650"/>
          </a:xfrm>
          <a:custGeom>
            <a:avLst/>
            <a:gdLst>
              <a:gd name="T0" fmla="*/ 2147483647 w 1560"/>
              <a:gd name="T1" fmla="*/ 2147483647 h 876"/>
              <a:gd name="T2" fmla="*/ 2147483647 w 1560"/>
              <a:gd name="T3" fmla="*/ 2147483647 h 876"/>
              <a:gd name="T4" fmla="*/ 0 w 1560"/>
              <a:gd name="T5" fmla="*/ 0 h 876"/>
              <a:gd name="T6" fmla="*/ 2147483647 w 1560"/>
              <a:gd name="T7" fmla="*/ 0 h 8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0" h="876">
                <a:moveTo>
                  <a:pt x="198" y="864"/>
                </a:moveTo>
                <a:lnTo>
                  <a:pt x="6" y="876"/>
                </a:lnTo>
                <a:lnTo>
                  <a:pt x="0" y="0"/>
                </a:lnTo>
                <a:lnTo>
                  <a:pt x="156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flipH="1">
            <a:off x="6900863" y="1509713"/>
            <a:ext cx="9525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4170363" y="2101850"/>
            <a:ext cx="181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F0"/>
                </a:solidFill>
                <a:latin typeface="Arial" charset="0"/>
              </a:rPr>
              <a:t>Conversion not done</a:t>
            </a:r>
          </a:p>
        </p:txBody>
      </p:sp>
      <p:sp>
        <p:nvSpPr>
          <p:cNvPr id="22543" name="TextBox 1"/>
          <p:cNvSpPr txBox="1">
            <a:spLocks noChangeArrowheads="1"/>
          </p:cNvSpPr>
          <p:nvPr/>
        </p:nvSpPr>
        <p:spPr bwMode="auto">
          <a:xfrm>
            <a:off x="5519738" y="2640013"/>
            <a:ext cx="276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99FF"/>
                </a:solidFill>
                <a:latin typeface="Arial" charset="0"/>
              </a:rPr>
              <a:t>Explanation ?_______________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389" y="1532384"/>
            <a:ext cx="3529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Study ADCR (Analog to digital control </a:t>
            </a:r>
            <a:r>
              <a:rPr lang="en-US" u="sng" dirty="0" err="1" smtClean="0">
                <a:solidFill>
                  <a:srgbClr val="FF0000"/>
                </a:solidFill>
              </a:rPr>
              <a:t>reg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and ADDR (</a:t>
            </a:r>
            <a:r>
              <a:rPr lang="en-US" u="sng" dirty="0">
                <a:solidFill>
                  <a:srgbClr val="FF0000"/>
                </a:solidFill>
              </a:rPr>
              <a:t>Analog to digital</a:t>
            </a:r>
            <a:r>
              <a:rPr lang="en-US" u="sng" dirty="0" smtClean="0">
                <a:solidFill>
                  <a:srgbClr val="FF0000"/>
                </a:solidFill>
              </a:rPr>
              <a:t> Data </a:t>
            </a:r>
            <a:r>
              <a:rPr lang="en-US" u="sng" dirty="0" err="1" smtClean="0">
                <a:solidFill>
                  <a:srgbClr val="FF0000"/>
                </a:solidFill>
              </a:rPr>
              <a:t>reg</a:t>
            </a:r>
            <a:r>
              <a:rPr lang="en-US" u="sng" dirty="0" smtClean="0">
                <a:solidFill>
                  <a:srgbClr val="FF0000"/>
                </a:solidFill>
              </a:rPr>
              <a:t>)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here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88" y="574675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ADCR</a:t>
            </a:r>
            <a:r>
              <a:rPr lang="en-US" altLang="zh-TW" sz="2600" dirty="0" smtClean="0"/>
              <a:t> -- one (AD0) for lpc2131</a:t>
            </a:r>
            <a:br>
              <a:rPr lang="en-US" altLang="zh-TW" sz="2600" dirty="0" smtClean="0"/>
            </a:br>
            <a:r>
              <a:rPr lang="en-US" sz="2600" dirty="0" smtClean="0"/>
              <a:t>line 75)  ADCR=0x1&lt;&lt;_______(fill in the blank);//see Appendix 3</a:t>
            </a:r>
            <a:br>
              <a:rPr lang="en-US" sz="2600" dirty="0" smtClean="0"/>
            </a:br>
            <a:r>
              <a:rPr lang="en-US" sz="2600" dirty="0" smtClean="0"/>
              <a:t>line 76)  ADCR|=_______</a:t>
            </a:r>
            <a:r>
              <a:rPr lang="en-US" sz="2400" dirty="0" smtClean="0"/>
              <a:t>(</a:t>
            </a:r>
            <a:r>
              <a:rPr lang="en-US" sz="2400" dirty="0"/>
              <a:t>fill in the blank)</a:t>
            </a:r>
            <a:r>
              <a:rPr lang="en-US" sz="2200" dirty="0" smtClean="0"/>
              <a:t>;//</a:t>
            </a:r>
            <a:r>
              <a:rPr lang="en-US" sz="2200" dirty="0" err="1" smtClean="0"/>
              <a:t>operational,start</a:t>
            </a:r>
            <a:r>
              <a:rPr lang="en-US" sz="2200" dirty="0" smtClean="0"/>
              <a:t> convert</a:t>
            </a:r>
            <a:br>
              <a:rPr lang="en-US" sz="2200" dirty="0" smtClean="0"/>
            </a:br>
            <a:r>
              <a:rPr lang="en-US" sz="2600" dirty="0" smtClean="0"/>
              <a:t>ADCR= 0000 0001 0010 0000 0000 0010 </a:t>
            </a:r>
            <a:r>
              <a:rPr lang="en-US" sz="2600" dirty="0" err="1" smtClean="0"/>
              <a:t>xxxx</a:t>
            </a:r>
            <a:r>
              <a:rPr lang="en-US" sz="2600" dirty="0" smtClean="0"/>
              <a:t> </a:t>
            </a:r>
            <a:r>
              <a:rPr lang="en-US" sz="2600" dirty="0" err="1" smtClean="0"/>
              <a:t>xxxx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/>
              <a:t>bit            31        27        23       19        15        11         7         3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A70084-3D13-4BFF-8C2F-74E1CCA7564E}" type="slidenum">
              <a:rPr lang="en-US" altLang="en-US" sz="120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065338"/>
            <a:ext cx="8008937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7454900" y="2051050"/>
            <a:ext cx="1689100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Point to which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channel</a:t>
            </a:r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 flipH="1">
            <a:off x="4029075" y="1797050"/>
            <a:ext cx="2117725" cy="15097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 flipH="1">
            <a:off x="327025" y="2051050"/>
            <a:ext cx="4454525" cy="22621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0" y="4294188"/>
            <a:ext cx="2419350" cy="688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Bit  15:8=10b=2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CLKDIV=2+1=3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Freq=</a:t>
            </a:r>
            <a:r>
              <a:rPr lang="en-US" altLang="en-US" sz="1400">
                <a:latin typeface="Arial" charset="0"/>
              </a:rPr>
              <a:t>13.824MHz</a:t>
            </a:r>
            <a:r>
              <a:rPr lang="en-US" altLang="en-US" sz="1200">
                <a:latin typeface="Arial" charset="0"/>
              </a:rPr>
              <a:t>/3=4.608MHz</a:t>
            </a:r>
          </a:p>
        </p:txBody>
      </p:sp>
      <p:sp>
        <p:nvSpPr>
          <p:cNvPr id="23563" name="AutoShape 20"/>
          <p:cNvSpPr>
            <a:spLocks/>
          </p:cNvSpPr>
          <p:nvPr/>
        </p:nvSpPr>
        <p:spPr bwMode="auto">
          <a:xfrm rot="-5400000">
            <a:off x="4671219" y="1359694"/>
            <a:ext cx="220663" cy="1190625"/>
          </a:xfrm>
          <a:prstGeom prst="leftBrace">
            <a:avLst>
              <a:gd name="adj1" fmla="val 4496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3564" name="Rectangle 21"/>
          <p:cNvSpPr>
            <a:spLocks noChangeArrowheads="1"/>
          </p:cNvSpPr>
          <p:nvPr/>
        </p:nvSpPr>
        <p:spPr bwMode="auto">
          <a:xfrm>
            <a:off x="5060950" y="1370013"/>
            <a:ext cx="1603375" cy="419100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3565" name="Rectangle 22"/>
          <p:cNvSpPr>
            <a:spLocks noChangeArrowheads="1"/>
          </p:cNvSpPr>
          <p:nvPr/>
        </p:nvSpPr>
        <p:spPr bwMode="auto">
          <a:xfrm>
            <a:off x="6742113" y="1363663"/>
            <a:ext cx="1425575" cy="433387"/>
          </a:xfrm>
          <a:prstGeom prst="rect">
            <a:avLst/>
          </a:prstGeom>
          <a:noFill/>
          <a:ln w="19050" cap="rnd">
            <a:solidFill>
              <a:srgbClr val="0066C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3566" name="Text Box 23"/>
          <p:cNvSpPr txBox="1">
            <a:spLocks noChangeArrowheads="1"/>
          </p:cNvSpPr>
          <p:nvPr/>
        </p:nvSpPr>
        <p:spPr bwMode="auto">
          <a:xfrm>
            <a:off x="644525" y="6340475"/>
            <a:ext cx="827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Ref: </a:t>
            </a: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http://www.nxp.com/acrobat_download/usermanuals/UM10120_1.pdf</a:t>
            </a: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39725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ADCR</a:t>
            </a:r>
            <a:r>
              <a:rPr lang="en-US" altLang="zh-TW" sz="2600" dirty="0" smtClean="0"/>
              <a:t> -- one (AD0) for lpc2131</a:t>
            </a:r>
            <a:br>
              <a:rPr lang="en-US" altLang="zh-TW" sz="2600" dirty="0" smtClean="0"/>
            </a:br>
            <a:r>
              <a:rPr lang="en-US" sz="2600" dirty="0" smtClean="0"/>
              <a:t>line 75)  ADCR=0x1&lt;&lt;________</a:t>
            </a:r>
            <a:r>
              <a:rPr lang="en-US" sz="2600" dirty="0"/>
              <a:t>(fill in the blank)</a:t>
            </a:r>
            <a:r>
              <a:rPr lang="en-US" sz="2600" dirty="0" smtClean="0"/>
              <a:t>;</a:t>
            </a:r>
            <a:br>
              <a:rPr lang="en-US" sz="2600" dirty="0" smtClean="0"/>
            </a:br>
            <a:r>
              <a:rPr lang="en-US" sz="2600" dirty="0" smtClean="0"/>
              <a:t>line 76)  ADCR|=_________(</a:t>
            </a:r>
            <a:r>
              <a:rPr lang="en-US" sz="2600" dirty="0"/>
              <a:t>fill in the blank</a:t>
            </a:r>
            <a:r>
              <a:rPr lang="en-US" sz="2600" dirty="0" smtClean="0"/>
              <a:t>)</a:t>
            </a:r>
            <a:r>
              <a:rPr lang="en-US" sz="2000" dirty="0" smtClean="0"/>
              <a:t>;// operational, start convert</a:t>
            </a:r>
            <a:br>
              <a:rPr lang="en-US" sz="2000" dirty="0" smtClean="0"/>
            </a:br>
            <a:r>
              <a:rPr lang="en-US" sz="2600" dirty="0" smtClean="0"/>
              <a:t>ADCR= 0000 0001 0010 0000 0000 0010 </a:t>
            </a:r>
            <a:r>
              <a:rPr lang="en-US" sz="2600" dirty="0" err="1" smtClean="0"/>
              <a:t>xxxx</a:t>
            </a:r>
            <a:r>
              <a:rPr lang="en-US" sz="2600" dirty="0" smtClean="0"/>
              <a:t> </a:t>
            </a:r>
            <a:r>
              <a:rPr lang="en-US" sz="2600" dirty="0" err="1" smtClean="0"/>
              <a:t>xxxx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/>
              <a:t>bit            31        27        23       19        15        11         7         3    </a:t>
            </a:r>
          </a:p>
        </p:txBody>
      </p:sp>
      <p:pic>
        <p:nvPicPr>
          <p:cNvPr id="2457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1792288"/>
            <a:ext cx="7534275" cy="4141787"/>
          </a:xfr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AC012F-DE80-48D0-8FE5-10D33812D54F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3112137" y="1600200"/>
            <a:ext cx="2318701" cy="32115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1685217" y="1600200"/>
            <a:ext cx="905932" cy="43132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399088" y="4527550"/>
            <a:ext cx="1974850" cy="385763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66CC"/>
                </a:solidFill>
                <a:latin typeface="Arial" charset="0"/>
              </a:rPr>
              <a:t>Bit21=1 </a:t>
            </a:r>
            <a:r>
              <a:rPr lang="en-US" altLang="en-US" sz="1400">
                <a:solidFill>
                  <a:srgbClr val="0066CC"/>
                </a:solidFill>
                <a:latin typeface="Arial" charset="0"/>
              </a:rPr>
              <a:t>operational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724294" y="5907016"/>
            <a:ext cx="984250" cy="38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Bit24=1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287587" y="5776119"/>
            <a:ext cx="2382838" cy="185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191537" y="1143000"/>
            <a:ext cx="506322" cy="373063"/>
          </a:xfrm>
          <a:prstGeom prst="rect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043081" y="1143000"/>
            <a:ext cx="138112" cy="457200"/>
          </a:xfrm>
          <a:prstGeom prst="rect">
            <a:avLst/>
          </a:prstGeom>
          <a:noFill/>
          <a:ln w="19050" cap="rnd">
            <a:solidFill>
              <a:srgbClr val="0066C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317395" y="4527550"/>
            <a:ext cx="8191605" cy="489744"/>
          </a:xfrm>
          <a:prstGeom prst="ellipse">
            <a:avLst/>
          </a:prstGeom>
          <a:noFill/>
          <a:ln w="19050" cap="rnd">
            <a:solidFill>
              <a:srgbClr val="00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644525" y="6340475"/>
            <a:ext cx="827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Ref: </a:t>
            </a:r>
            <a:r>
              <a:rPr lang="en-US" altLang="en-US" sz="1400">
                <a:solidFill>
                  <a:schemeClr val="tx2"/>
                </a:solidFill>
                <a:latin typeface="Arial" charset="0"/>
              </a:rPr>
              <a:t>http://www.nxp.com/acrobat_download/usermanuals/UM10120_1.pdf</a:t>
            </a:r>
            <a:endParaRPr lang="en-US" altLang="en-US" sz="1400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708544" y="5961857"/>
            <a:ext cx="579043" cy="330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5905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200" smtClean="0"/>
              <a:t>Polling for the completion of Analog-to-digital conversion  </a:t>
            </a:r>
            <a:br>
              <a:rPr lang="en-US" altLang="en-US" sz="2200" smtClean="0"/>
            </a:br>
            <a:r>
              <a:rPr lang="en-US" altLang="en-US" sz="2200" smtClean="0"/>
              <a:t>78) while(((temp=ADDR)&amp;_________(fill in the blank))==0);</a:t>
            </a:r>
            <a:br>
              <a:rPr lang="en-US" altLang="en-US" sz="2200" smtClean="0"/>
            </a:br>
            <a:r>
              <a:rPr lang="en-US" altLang="en-US" sz="2200" u="sng" smtClean="0"/>
              <a:t>ADDR= 1000 0000 0000 0000 xxxx xxxx xx00 0000</a:t>
            </a:r>
            <a:r>
              <a:rPr lang="en-US" altLang="zh-TW" sz="2200" smtClean="0"/>
              <a:t> </a:t>
            </a:r>
            <a:br>
              <a:rPr lang="en-US" altLang="zh-TW" sz="2200" smtClean="0"/>
            </a:br>
            <a:r>
              <a:rPr lang="en-US" altLang="zh-TW" sz="2200" smtClean="0"/>
              <a:t/>
            </a:r>
            <a:br>
              <a:rPr lang="en-US" altLang="zh-TW" sz="2200" smtClean="0"/>
            </a:br>
            <a:r>
              <a:rPr lang="en-US" altLang="zh-TW" sz="2200" smtClean="0"/>
              <a:t>//MSB =1 meaning ADC is done</a:t>
            </a:r>
            <a:br>
              <a:rPr lang="en-US" altLang="zh-TW" sz="2200" smtClean="0"/>
            </a:br>
            <a:r>
              <a:rPr lang="en-US" altLang="zh-TW" sz="2200" smtClean="0"/>
              <a:t>//if bit 31 of ADDR is 1, it is done</a:t>
            </a:r>
            <a:br>
              <a:rPr lang="en-US" altLang="zh-TW" sz="2200" smtClean="0"/>
            </a:br>
            <a:r>
              <a:rPr lang="en-US" altLang="zh-TW" sz="2200" smtClean="0">
                <a:solidFill>
                  <a:srgbClr val="FF0000"/>
                </a:solidFill>
              </a:rPr>
              <a:t>//bit 15:6 contain the result</a:t>
            </a:r>
            <a:endParaRPr lang="en-US" altLang="en-US" sz="2200" smtClean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4988"/>
            <a:ext cx="8229600" cy="4325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4E5F68-F063-4614-A92A-E681B6440DB3}" type="slidenum">
              <a:rPr lang="en-US" altLang="en-US" sz="1200">
                <a:solidFill>
                  <a:srgbClr val="898989"/>
                </a:solidFill>
              </a:rPr>
              <a:pPr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632075"/>
            <a:ext cx="7758113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44475" y="3630613"/>
            <a:ext cx="1897063" cy="723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442913" y="3840163"/>
            <a:ext cx="10525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ADC result</a:t>
            </a:r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 flipH="1">
            <a:off x="573088" y="1104900"/>
            <a:ext cx="1228725" cy="51863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 flipH="1">
            <a:off x="4299946" y="1366838"/>
            <a:ext cx="1556341" cy="63577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611" name="AutoShape 9"/>
          <p:cNvSpPr>
            <a:spLocks/>
          </p:cNvSpPr>
          <p:nvPr/>
        </p:nvSpPr>
        <p:spPr bwMode="auto">
          <a:xfrm rot="-5400000">
            <a:off x="5682456" y="448469"/>
            <a:ext cx="347663" cy="1489075"/>
          </a:xfrm>
          <a:prstGeom prst="leftBrace">
            <a:avLst>
              <a:gd name="adj1" fmla="val 5086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100" smtClean="0"/>
              <a:t>Find the Analog-to-digital converted result ADC result  xx xxxx xxxx   </a:t>
            </a:r>
            <a:br>
              <a:rPr lang="en-US" altLang="en-US" sz="3100" smtClean="0"/>
            </a:br>
            <a:r>
              <a:rPr lang="en-US" altLang="en-US" sz="3100" smtClean="0"/>
              <a:t> </a:t>
            </a:r>
            <a:r>
              <a:rPr lang="en-US" altLang="en-US" sz="2200" u="sng" smtClean="0"/>
              <a:t>ADDR= 1000 0000 0000 0000 xxxx xxxx xx00 0000</a:t>
            </a:r>
            <a:r>
              <a:rPr lang="en-US" altLang="zh-TW" sz="2200" smtClean="0"/>
              <a:t> </a:t>
            </a:r>
            <a:endParaRPr lang="en-US" altLang="en-US" sz="2200" smtClean="0">
              <a:ea typeface="新細明體" pitchFamily="18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smtClean="0"/>
              <a:t>78)while(((temp=ADDR)&amp;0x80000000)==0);</a:t>
            </a:r>
            <a:r>
              <a:rPr lang="en-US" altLang="zh-TW" sz="2800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/>
              <a:t>79)  temp&gt;&gt;=6;</a:t>
            </a:r>
            <a:br>
              <a:rPr lang="en-US" altLang="en-US" sz="2800" smtClean="0"/>
            </a:br>
            <a:r>
              <a:rPr lang="en-US" altLang="en-US" sz="2300" smtClean="0"/>
              <a:t>temp&gt;&gt;6;</a:t>
            </a:r>
            <a:r>
              <a:rPr lang="en-US" altLang="en-US" sz="2300" u="sng" smtClean="0"/>
              <a:t> = 0000 0010 0000 0000 00</a:t>
            </a:r>
            <a:r>
              <a:rPr lang="en-US" altLang="en-US" sz="2300" u="sng" smtClean="0">
                <a:solidFill>
                  <a:srgbClr val="990000"/>
                </a:solidFill>
              </a:rPr>
              <a:t>xx xxxx xxxx</a:t>
            </a:r>
            <a:r>
              <a:rPr lang="en-US" altLang="zh-TW" sz="2300" smtClean="0"/>
              <a:t> </a:t>
            </a:r>
            <a:endParaRPr lang="en-US" altLang="en-US" sz="2300" smtClean="0">
              <a:ea typeface="新細明體" pitchFamily="18" charset="-120"/>
            </a:endParaRPr>
          </a:p>
          <a:p>
            <a:pPr eaLnBrk="1" hangingPunct="1">
              <a:buFontTx/>
              <a:buChar char="•"/>
            </a:pPr>
            <a:r>
              <a:rPr lang="en-US" altLang="en-US" sz="2800" smtClean="0"/>
              <a:t>80)  temp&amp;=0x3ff;//</a:t>
            </a:r>
            <a:r>
              <a:rPr lang="en-US" altLang="en-US" sz="2400" smtClean="0"/>
              <a:t>TEMP</a:t>
            </a:r>
            <a:r>
              <a:rPr lang="en-US" altLang="zh-TW" sz="2400" smtClean="0"/>
              <a:t>=output</a:t>
            </a:r>
            <a:r>
              <a:rPr lang="en-US" altLang="en-US" sz="2400" smtClean="0"/>
              <a:t> IS 0-3V PRESICION is 1024 (10bit ADC precision)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/>
              <a:t>temp&amp;=0x3ff;</a:t>
            </a:r>
            <a:r>
              <a:rPr lang="en-US" altLang="en-US" sz="2800" u="sng" smtClean="0"/>
              <a:t>=</a:t>
            </a:r>
            <a:r>
              <a:rPr lang="en-US" altLang="en-US" sz="2300" u="sng" smtClean="0"/>
              <a:t> </a:t>
            </a:r>
            <a:r>
              <a:rPr lang="en-US" altLang="en-US" sz="2300" u="sng" smtClean="0">
                <a:solidFill>
                  <a:schemeClr val="accent1"/>
                </a:solidFill>
              </a:rPr>
              <a:t>0000 0000 0000 0000 00xx</a:t>
            </a:r>
            <a:r>
              <a:rPr lang="en-US" altLang="en-US" sz="2300" u="sng" smtClean="0"/>
              <a:t> xxxx xxxx</a:t>
            </a:r>
            <a:r>
              <a:rPr lang="en-US" altLang="zh-TW" sz="2300" smtClean="0"/>
              <a:t> </a:t>
            </a:r>
          </a:p>
          <a:p>
            <a:pPr eaLnBrk="1" hangingPunct="1"/>
            <a:r>
              <a:rPr lang="en-US" altLang="en-US" sz="2800" smtClean="0"/>
              <a:t>82)  return (temp*33);// make it a full integer.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ea typeface="新細明體" pitchFamily="18" charset="-12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764E66-D53E-4FFD-80B9-B0371B941554}" type="slidenum">
              <a:rPr lang="en-US" altLang="en-US" sz="1200">
                <a:solidFill>
                  <a:srgbClr val="898989"/>
                </a:solidFill>
              </a:rPr>
              <a:pPr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849813"/>
            <a:ext cx="8208962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Oval 5"/>
          <p:cNvSpPr>
            <a:spLocks noChangeArrowheads="1"/>
          </p:cNvSpPr>
          <p:nvPr/>
        </p:nvSpPr>
        <p:spPr bwMode="auto">
          <a:xfrm>
            <a:off x="231775" y="5718175"/>
            <a:ext cx="1514475" cy="6413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 flipH="1">
            <a:off x="860425" y="777875"/>
            <a:ext cx="4545013" cy="5076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AutoShape 7"/>
          <p:cNvSpPr>
            <a:spLocks/>
          </p:cNvSpPr>
          <p:nvPr/>
        </p:nvSpPr>
        <p:spPr bwMode="auto">
          <a:xfrm rot="5400000">
            <a:off x="5741988" y="382588"/>
            <a:ext cx="222250" cy="1409700"/>
          </a:xfrm>
          <a:prstGeom prst="leftBrace">
            <a:avLst>
              <a:gd name="adj1" fmla="val 5808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5273675" y="47942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result</a:t>
            </a:r>
          </a:p>
        </p:txBody>
      </p:sp>
      <p:sp>
        <p:nvSpPr>
          <p:cNvPr id="26635" name="Oval 9"/>
          <p:cNvSpPr>
            <a:spLocks noChangeArrowheads="1"/>
          </p:cNvSpPr>
          <p:nvPr/>
        </p:nvSpPr>
        <p:spPr bwMode="auto">
          <a:xfrm>
            <a:off x="2766448" y="1130301"/>
            <a:ext cx="219075" cy="4111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6636" name="Oval 11"/>
          <p:cNvSpPr>
            <a:spLocks noChangeArrowheads="1"/>
          </p:cNvSpPr>
          <p:nvPr/>
        </p:nvSpPr>
        <p:spPr bwMode="auto">
          <a:xfrm>
            <a:off x="3260725" y="2428875"/>
            <a:ext cx="136525" cy="614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6637" name="Freeform 12"/>
          <p:cNvSpPr>
            <a:spLocks/>
          </p:cNvSpPr>
          <p:nvPr/>
        </p:nvSpPr>
        <p:spPr bwMode="auto">
          <a:xfrm>
            <a:off x="98425" y="1541463"/>
            <a:ext cx="746125" cy="696912"/>
          </a:xfrm>
          <a:custGeom>
            <a:avLst/>
            <a:gdLst>
              <a:gd name="T0" fmla="*/ 2147483647 w 470"/>
              <a:gd name="T1" fmla="*/ 2147483647 h 439"/>
              <a:gd name="T2" fmla="*/ 2147483647 w 470"/>
              <a:gd name="T3" fmla="*/ 2147483647 h 439"/>
              <a:gd name="T4" fmla="*/ 2147483647 w 470"/>
              <a:gd name="T5" fmla="*/ 2147483647 h 439"/>
              <a:gd name="T6" fmla="*/ 2147483647 w 470"/>
              <a:gd name="T7" fmla="*/ 2147483647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0" h="439">
                <a:moveTo>
                  <a:pt x="470" y="327"/>
                </a:moveTo>
                <a:cubicBezTo>
                  <a:pt x="311" y="383"/>
                  <a:pt x="153" y="439"/>
                  <a:pt x="84" y="391"/>
                </a:cubicBezTo>
                <a:cubicBezTo>
                  <a:pt x="15" y="343"/>
                  <a:pt x="0" y="78"/>
                  <a:pt x="55" y="39"/>
                </a:cubicBezTo>
                <a:cubicBezTo>
                  <a:pt x="110" y="0"/>
                  <a:pt x="263" y="78"/>
                  <a:pt x="416" y="15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0" y="1725613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polling</a:t>
            </a:r>
          </a:p>
        </p:txBody>
      </p:sp>
      <p:sp>
        <p:nvSpPr>
          <p:cNvPr id="26639" name="AutoShape 14"/>
          <p:cNvSpPr>
            <a:spLocks/>
          </p:cNvSpPr>
          <p:nvPr/>
        </p:nvSpPr>
        <p:spPr bwMode="auto">
          <a:xfrm rot="5400000">
            <a:off x="5992019" y="1715294"/>
            <a:ext cx="233362" cy="1625600"/>
          </a:xfrm>
          <a:prstGeom prst="leftBrace">
            <a:avLst>
              <a:gd name="adj1" fmla="val 580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6073775" y="203517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charset="0"/>
              </a:rPr>
              <a:t>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zh-TW" smtClean="0"/>
              <a:t>3)Digital-to-Analog converter DAC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Applications</a:t>
            </a:r>
          </a:p>
          <a:p>
            <a:pPr lvl="1" eaLnBrk="1" hangingPunct="1"/>
            <a:r>
              <a:rPr lang="en-US" altLang="zh-TW" smtClean="0"/>
              <a:t>Sound generation, e.g. MP3 player</a:t>
            </a:r>
          </a:p>
          <a:p>
            <a:pPr lvl="1" eaLnBrk="1" hangingPunct="1"/>
            <a:r>
              <a:rPr lang="en-US" altLang="zh-TW" smtClean="0"/>
              <a:t>Motor speed control use analog methods</a:t>
            </a:r>
          </a:p>
          <a:p>
            <a:pPr eaLnBrk="1" hangingPunct="1"/>
            <a:r>
              <a:rPr lang="en-US" altLang="zh-TW" smtClean="0"/>
              <a:t>Usage: Similar to </a:t>
            </a:r>
            <a:r>
              <a:rPr lang="en-US" altLang="zh-TW" sz="2800" smtClean="0"/>
              <a:t>Analog-to-Digital converter</a:t>
            </a:r>
            <a:r>
              <a:rPr lang="en-US" altLang="zh-TW" smtClean="0"/>
              <a:t> ADC </a:t>
            </a:r>
            <a:endParaRPr lang="en-US" altLang="en-US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7330B9-3608-4888-96E1-965B05BDB9EA}" type="slidenum">
              <a:rPr lang="en-US" altLang="en-US" sz="1200">
                <a:solidFill>
                  <a:srgbClr val="898989"/>
                </a:solidFill>
              </a:rPr>
              <a:pPr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2417763" y="4125913"/>
            <a:ext cx="3505200" cy="1470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2"/>
                </a:solidFill>
                <a:latin typeface="Arial" charset="0"/>
              </a:rPr>
              <a:t>Digital-to-Analog converter DAC --</a:t>
            </a:r>
            <a:endParaRPr lang="en-US" altLang="zh-TW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Convert digital codes into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an analog signal</a:t>
            </a:r>
            <a:endParaRPr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5922963" y="4954588"/>
            <a:ext cx="88106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7081838" y="450056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Analog value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7140575" y="4883150"/>
            <a:ext cx="1111250" cy="522288"/>
          </a:xfrm>
          <a:custGeom>
            <a:avLst/>
            <a:gdLst>
              <a:gd name="T0" fmla="*/ 0 w 700"/>
              <a:gd name="T1" fmla="*/ 2147483647 h 329"/>
              <a:gd name="T2" fmla="*/ 2147483647 w 700"/>
              <a:gd name="T3" fmla="*/ 2147483647 h 329"/>
              <a:gd name="T4" fmla="*/ 2147483647 w 700"/>
              <a:gd name="T5" fmla="*/ 2147483647 h 329"/>
              <a:gd name="T6" fmla="*/ 2147483647 w 700"/>
              <a:gd name="T7" fmla="*/ 2147483647 h 329"/>
              <a:gd name="T8" fmla="*/ 2147483647 w 700"/>
              <a:gd name="T9" fmla="*/ 2147483647 h 329"/>
              <a:gd name="T10" fmla="*/ 2147483647 w 700"/>
              <a:gd name="T11" fmla="*/ 2147483647 h 329"/>
              <a:gd name="T12" fmla="*/ 2147483647 w 700"/>
              <a:gd name="T13" fmla="*/ 2147483647 h 329"/>
              <a:gd name="T14" fmla="*/ 2147483647 w 700"/>
              <a:gd name="T15" fmla="*/ 2147483647 h 329"/>
              <a:gd name="T16" fmla="*/ 2147483647 w 700"/>
              <a:gd name="T17" fmla="*/ 2147483647 h 329"/>
              <a:gd name="T18" fmla="*/ 2147483647 w 700"/>
              <a:gd name="T19" fmla="*/ 2147483647 h 329"/>
              <a:gd name="T20" fmla="*/ 2147483647 w 700"/>
              <a:gd name="T21" fmla="*/ 2147483647 h 329"/>
              <a:gd name="T22" fmla="*/ 2147483647 w 700"/>
              <a:gd name="T23" fmla="*/ 2147483647 h 329"/>
              <a:gd name="T24" fmla="*/ 2147483647 w 700"/>
              <a:gd name="T25" fmla="*/ 2147483647 h 329"/>
              <a:gd name="T26" fmla="*/ 2147483647 w 700"/>
              <a:gd name="T27" fmla="*/ 2147483647 h 329"/>
              <a:gd name="T28" fmla="*/ 2147483647 w 700"/>
              <a:gd name="T29" fmla="*/ 2147483647 h 3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0" h="329">
                <a:moveTo>
                  <a:pt x="0" y="284"/>
                </a:moveTo>
                <a:cubicBezTo>
                  <a:pt x="27" y="196"/>
                  <a:pt x="54" y="109"/>
                  <a:pt x="83" y="65"/>
                </a:cubicBezTo>
                <a:cubicBezTo>
                  <a:pt x="112" y="21"/>
                  <a:pt x="147" y="0"/>
                  <a:pt x="172" y="23"/>
                </a:cubicBezTo>
                <a:cubicBezTo>
                  <a:pt x="197" y="46"/>
                  <a:pt x="209" y="152"/>
                  <a:pt x="233" y="202"/>
                </a:cubicBezTo>
                <a:cubicBezTo>
                  <a:pt x="257" y="252"/>
                  <a:pt x="291" y="321"/>
                  <a:pt x="316" y="325"/>
                </a:cubicBezTo>
                <a:cubicBezTo>
                  <a:pt x="341" y="329"/>
                  <a:pt x="370" y="265"/>
                  <a:pt x="384" y="229"/>
                </a:cubicBezTo>
                <a:cubicBezTo>
                  <a:pt x="398" y="193"/>
                  <a:pt x="392" y="138"/>
                  <a:pt x="398" y="106"/>
                </a:cubicBezTo>
                <a:cubicBezTo>
                  <a:pt x="404" y="74"/>
                  <a:pt x="408" y="35"/>
                  <a:pt x="419" y="37"/>
                </a:cubicBezTo>
                <a:cubicBezTo>
                  <a:pt x="430" y="39"/>
                  <a:pt x="452" y="93"/>
                  <a:pt x="467" y="119"/>
                </a:cubicBezTo>
                <a:cubicBezTo>
                  <a:pt x="482" y="145"/>
                  <a:pt x="493" y="185"/>
                  <a:pt x="508" y="195"/>
                </a:cubicBezTo>
                <a:cubicBezTo>
                  <a:pt x="523" y="205"/>
                  <a:pt x="546" y="196"/>
                  <a:pt x="556" y="181"/>
                </a:cubicBezTo>
                <a:cubicBezTo>
                  <a:pt x="566" y="166"/>
                  <a:pt x="559" y="121"/>
                  <a:pt x="569" y="106"/>
                </a:cubicBezTo>
                <a:cubicBezTo>
                  <a:pt x="579" y="91"/>
                  <a:pt x="606" y="82"/>
                  <a:pt x="617" y="92"/>
                </a:cubicBezTo>
                <a:cubicBezTo>
                  <a:pt x="628" y="102"/>
                  <a:pt x="624" y="143"/>
                  <a:pt x="638" y="167"/>
                </a:cubicBezTo>
                <a:cubicBezTo>
                  <a:pt x="652" y="191"/>
                  <a:pt x="688" y="223"/>
                  <a:pt x="700" y="23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DAC reg. 10-bit 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1788"/>
            <a:ext cx="8229600" cy="4522787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7C1661-1EBD-41A9-AB68-C0C12303F62F}" type="slidenum">
              <a:rPr lang="en-US" altLang="en-US" sz="1200">
                <a:solidFill>
                  <a:srgbClr val="898989"/>
                </a:solidFill>
              </a:rPr>
              <a:pPr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1704975" y="3951288"/>
            <a:ext cx="1797050" cy="427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8679" name="Line 5"/>
          <p:cNvSpPr>
            <a:spLocks noChangeShapeType="1"/>
          </p:cNvSpPr>
          <p:nvPr/>
        </p:nvSpPr>
        <p:spPr bwMode="auto">
          <a:xfrm flipH="1">
            <a:off x="1743075" y="1131888"/>
            <a:ext cx="1239838" cy="28051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62000" indent="-762000" eaLnBrk="1" hangingPunct="1"/>
            <a:r>
              <a:rPr lang="en-US" altLang="zh-TW" sz="2900" smtClean="0"/>
              <a:t>4) Universal Asynchronous Receiver / Transmitter UART (serial port)</a:t>
            </a:r>
            <a:br>
              <a:rPr lang="en-US" altLang="zh-TW" sz="2900" smtClean="0"/>
            </a:br>
            <a:r>
              <a:rPr lang="en-US" altLang="zh-TW" sz="1900" smtClean="0"/>
              <a:t/>
            </a:r>
            <a:br>
              <a:rPr lang="en-US" altLang="zh-TW" sz="1900" smtClean="0"/>
            </a:br>
            <a:endParaRPr lang="en-US" altLang="en-US" sz="1900" smtClean="0">
              <a:ea typeface="新細明體" pitchFamily="18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09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/>
              <a:t>//init </a:t>
            </a:r>
            <a:r>
              <a:rPr lang="en-US" altLang="en-US" sz="1800" smtClean="0"/>
              <a:t>UART0 setting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......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26) #define NEWLINE sendchar(0x0a); sendchar(0x0d)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33) void  Init_Serial_A(void)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34)    U0LCR = 0x83; //8 bit length ,DLAB must be 1 to access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35)    U0DLL = 0x0F; //Baud rate setting ,  part1</a:t>
            </a:r>
            <a:br>
              <a:rPr lang="en-US" altLang="en-US" sz="1800" smtClean="0"/>
            </a:br>
            <a:r>
              <a:rPr lang="en-US" altLang="en-US" sz="1800" smtClean="0"/>
              <a:t>36)    U0DLM = 0x00; //Baud rate setting ,  part 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37)    U0LCR = 0x03;    //DLAB=0 to complete the setting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350987-027B-4E78-B6A0-E6516CC01AE8}" type="slidenum">
              <a:rPr lang="en-US" altLang="en-US" sz="1200">
                <a:solidFill>
                  <a:srgbClr val="898989"/>
                </a:solidFill>
              </a:rPr>
              <a:pPr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260850" y="1806575"/>
            <a:ext cx="4013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0x0a=New line , 0x0d=carriage return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6591300" y="2252663"/>
            <a:ext cx="81915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542925" y="2363788"/>
            <a:ext cx="7129463" cy="2222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36550" y="5772150"/>
            <a:ext cx="7259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chemeClr val="tx2"/>
                </a:solidFill>
                <a:latin typeface="Arial" charset="0"/>
              </a:rPr>
              <a:t>in ARM06Demo.c, and </a:t>
            </a:r>
            <a:r>
              <a:rPr lang="en-US" altLang="en-US" sz="1400" i="1">
                <a:solidFill>
                  <a:schemeClr val="tx2"/>
                </a:solidFill>
                <a:latin typeface="Arial" charset="0"/>
              </a:rPr>
              <a:t>www.</a:t>
            </a:r>
            <a:r>
              <a:rPr lang="en-US" altLang="en-US" sz="1400" b="1" i="1">
                <a:solidFill>
                  <a:schemeClr val="tx2"/>
                </a:solidFill>
                <a:latin typeface="Arial" charset="0"/>
              </a:rPr>
              <a:t>nxp</a:t>
            </a:r>
            <a:r>
              <a:rPr lang="en-US" altLang="en-US" sz="1400" i="1">
                <a:solidFill>
                  <a:schemeClr val="tx2"/>
                </a:solidFill>
                <a:latin typeface="Arial" charset="0"/>
              </a:rPr>
              <a:t>.com/acrobat_download/applicationnotes/AN10369_1.pdf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line34)    U0LCR = 0x83; //8 bit length ,DLAB=1</a:t>
            </a:r>
            <a:br>
              <a:rPr lang="en-US" altLang="en-US" sz="3000" smtClean="0"/>
            </a:br>
            <a:r>
              <a:rPr lang="en-US" altLang="en-US" sz="3000" smtClean="0"/>
              <a:t>         //U0LCR = 1000 0011b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D200CB-FD4F-40C6-9485-34C79CF0B07D}" type="slidenum">
              <a:rPr lang="en-US" altLang="en-US" sz="1200">
                <a:solidFill>
                  <a:srgbClr val="898989"/>
                </a:solidFill>
              </a:rPr>
              <a:pPr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36738"/>
            <a:ext cx="70485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Oval 5"/>
          <p:cNvSpPr>
            <a:spLocks noChangeArrowheads="1"/>
          </p:cNvSpPr>
          <p:nvPr/>
        </p:nvSpPr>
        <p:spPr bwMode="auto">
          <a:xfrm>
            <a:off x="860425" y="6142038"/>
            <a:ext cx="600075" cy="5461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2497138" y="3098800"/>
            <a:ext cx="3152775" cy="2714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5145088" y="1255713"/>
            <a:ext cx="327025" cy="192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 flipH="1">
            <a:off x="1228725" y="1282700"/>
            <a:ext cx="2251075" cy="49276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08D9F9-01C0-4944-BE1A-12BD53CBA92B}" type="slidenum">
              <a:rPr lang="en-US" altLang="en-US" sz="120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3850" y="1219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Pin assignments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LPC213x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60350"/>
            <a:ext cx="6175375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9159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smtClean="0"/>
              <a:t>Exercise 6: Baud rate setting </a:t>
            </a:r>
            <a:br>
              <a:rPr lang="en-US" altLang="en-US" sz="3100" smtClean="0"/>
            </a:br>
            <a:r>
              <a:rPr lang="en-US" altLang="en-US" sz="2300" smtClean="0"/>
              <a:t>35)    U0DLL = 0x0F;//=15 </a:t>
            </a:r>
            <a:r>
              <a:rPr lang="en-US" altLang="zh-TW" sz="2300" smtClean="0"/>
              <a:t/>
            </a:r>
            <a:br>
              <a:rPr lang="en-US" altLang="zh-TW" sz="2300" smtClean="0"/>
            </a:br>
            <a:r>
              <a:rPr lang="en-US" altLang="en-US" sz="2300" smtClean="0"/>
              <a:t>36)    U0DLM = 0x00;//=0</a:t>
            </a:r>
            <a:r>
              <a:rPr lang="en-US" altLang="en-US" sz="3100" smtClean="0"/>
              <a:t/>
            </a:r>
            <a:br>
              <a:rPr lang="en-US" altLang="en-US" sz="3100" smtClean="0"/>
            </a:br>
            <a:r>
              <a:rPr lang="en-US" altLang="zh-TW" sz="2300" smtClean="0"/>
              <a:t/>
            </a:r>
            <a:br>
              <a:rPr lang="en-US" altLang="zh-TW" sz="2300" smtClean="0"/>
            </a:br>
            <a:r>
              <a:rPr lang="en-US" altLang="zh-TW" sz="2300" smtClean="0"/>
              <a:t/>
            </a:r>
            <a:br>
              <a:rPr lang="en-US" altLang="zh-TW" sz="2300" smtClean="0"/>
            </a:br>
            <a:endParaRPr lang="en-US" altLang="en-US" sz="2300" smtClean="0">
              <a:ea typeface="新細明體" pitchFamily="18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617663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Because , PCLK=</a:t>
            </a:r>
            <a:r>
              <a:rPr lang="en-US" altLang="zh-TW" smtClean="0"/>
              <a:t>13.824MHz</a:t>
            </a:r>
          </a:p>
          <a:p>
            <a:pPr eaLnBrk="1" hangingPunct="1"/>
            <a:r>
              <a:rPr lang="en-US" altLang="en-US" smtClean="0"/>
              <a:t>UART0(baudrate)=PCLK/(16*(16*0+15))</a:t>
            </a:r>
          </a:p>
          <a:p>
            <a:pPr eaLnBrk="1" hangingPunct="1"/>
            <a:r>
              <a:rPr lang="en-US" altLang="en-US" smtClean="0"/>
              <a:t>=</a:t>
            </a:r>
            <a:r>
              <a:rPr lang="en-US" altLang="zh-TW" smtClean="0"/>
              <a:t>13.824MHz/3840=57600 is the baud rate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4A4FD-0EEB-4149-8218-A8DA9F8549B4}" type="slidenum">
              <a:rPr lang="en-US" altLang="en-US" sz="1200">
                <a:solidFill>
                  <a:srgbClr val="898989"/>
                </a:solidFill>
              </a:rPr>
              <a:pPr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382963"/>
            <a:ext cx="5532438" cy="754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6575" y="4211638"/>
            <a:ext cx="6592888" cy="25542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Exercise: Find U0DLL and U0DLM if the required baud rate is 19200.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Answer:?________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400" dirty="0" err="1" smtClean="0">
                <a:solidFill>
                  <a:srgbClr val="FF0000"/>
                </a:solidFill>
              </a:rPr>
              <a:t>Getchar</a:t>
            </a:r>
            <a:r>
              <a:rPr lang="en-US" altLang="zh-TW" sz="3400" dirty="0" smtClean="0">
                <a:solidFill>
                  <a:srgbClr val="FF0000"/>
                </a:solidFill>
              </a:rPr>
              <a:t>() in “C”</a:t>
            </a:r>
            <a:r>
              <a:rPr lang="en-US" altLang="zh-TW" sz="3400" dirty="0" smtClean="0"/>
              <a:t> </a:t>
            </a:r>
            <a:br>
              <a:rPr lang="en-US" altLang="zh-TW" sz="3400" dirty="0" smtClean="0"/>
            </a:br>
            <a:r>
              <a:rPr lang="en-US" altLang="zh-TW" sz="3400" dirty="0" smtClean="0"/>
              <a:t>polling method (not interrupt)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8000" y="1609725"/>
            <a:ext cx="8161338" cy="453072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40) char getchar(void) {</a:t>
            </a:r>
          </a:p>
          <a:p>
            <a:pPr eaLnBrk="1" hangingPunct="1"/>
            <a:r>
              <a:rPr lang="en-US" altLang="en-US" sz="2000" smtClean="0"/>
              <a:t>41) volatile char ch = '0';</a:t>
            </a:r>
          </a:p>
          <a:p>
            <a:pPr eaLnBrk="1" hangingPunct="1"/>
            <a:r>
              <a:rPr lang="en-US" altLang="en-US" sz="2000" smtClean="0"/>
              <a:t>42)</a:t>
            </a:r>
          </a:p>
          <a:p>
            <a:pPr eaLnBrk="1" hangingPunct="1"/>
            <a:r>
              <a:rPr lang="en-US" altLang="en-US" sz="2000" smtClean="0"/>
              <a:t>43)   while ((U0LSR &amp; 0x1)==0)//wait until a byte is received </a:t>
            </a:r>
          </a:p>
          <a:p>
            <a:pPr eaLnBrk="1" hangingPunct="1"/>
            <a:r>
              <a:rPr lang="en-US" altLang="en-US" sz="2000" smtClean="0"/>
              <a:t>44)    ;</a:t>
            </a:r>
          </a:p>
          <a:p>
            <a:pPr eaLnBrk="1" hangingPunct="1"/>
            <a:r>
              <a:rPr lang="en-US" altLang="en-US" sz="2000" smtClean="0"/>
              <a:t>45)   ch = U0RBR;// receive character</a:t>
            </a:r>
          </a:p>
          <a:p>
            <a:pPr eaLnBrk="1" hangingPunct="1"/>
            <a:r>
              <a:rPr lang="en-US" altLang="en-US" sz="2000" smtClean="0"/>
              <a:t>                             //(U0RBR - 0xE000 C000,</a:t>
            </a:r>
          </a:p>
          <a:p>
            <a:pPr eaLnBrk="1" hangingPunct="1"/>
            <a:r>
              <a:rPr lang="en-US" altLang="en-US" sz="2000" smtClean="0"/>
              <a:t>46)</a:t>
            </a:r>
          </a:p>
          <a:p>
            <a:pPr eaLnBrk="1" hangingPunct="1"/>
            <a:r>
              <a:rPr lang="en-US" altLang="en-US" sz="2000" smtClean="0"/>
              <a:t>47)   return ch;</a:t>
            </a:r>
          </a:p>
          <a:p>
            <a:pPr eaLnBrk="1" hangingPunct="1"/>
            <a:r>
              <a:rPr lang="en-US" altLang="en-US" sz="2000" smtClean="0"/>
              <a:t>48)  }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4B217A-6E8E-47B7-99B0-C5BF554A2444}" type="slidenum">
              <a:rPr lang="en-US" altLang="en-US" sz="1200">
                <a:solidFill>
                  <a:srgbClr val="898989"/>
                </a:solidFill>
              </a:rPr>
              <a:pPr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687888"/>
            <a:ext cx="6026150" cy="127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733675" y="2736850"/>
            <a:ext cx="2971800" cy="2033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6" name="Freeform 9"/>
          <p:cNvSpPr>
            <a:spLocks/>
          </p:cNvSpPr>
          <p:nvPr/>
        </p:nvSpPr>
        <p:spPr bwMode="auto">
          <a:xfrm>
            <a:off x="161925" y="2378075"/>
            <a:ext cx="630238" cy="1004888"/>
          </a:xfrm>
          <a:custGeom>
            <a:avLst/>
            <a:gdLst>
              <a:gd name="T0" fmla="*/ 2147483647 w 397"/>
              <a:gd name="T1" fmla="*/ 2147483647 h 633"/>
              <a:gd name="T2" fmla="*/ 2147483647 w 397"/>
              <a:gd name="T3" fmla="*/ 2147483647 h 633"/>
              <a:gd name="T4" fmla="*/ 2147483647 w 397"/>
              <a:gd name="T5" fmla="*/ 2147483647 h 633"/>
              <a:gd name="T6" fmla="*/ 2147483647 w 397"/>
              <a:gd name="T7" fmla="*/ 2147483647 h 6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7" h="633">
                <a:moveTo>
                  <a:pt x="397" y="282"/>
                </a:moveTo>
                <a:cubicBezTo>
                  <a:pt x="284" y="141"/>
                  <a:pt x="172" y="0"/>
                  <a:pt x="113" y="49"/>
                </a:cubicBezTo>
                <a:cubicBezTo>
                  <a:pt x="54" y="98"/>
                  <a:pt x="0" y="515"/>
                  <a:pt x="44" y="574"/>
                </a:cubicBezTo>
                <a:cubicBezTo>
                  <a:pt x="88" y="633"/>
                  <a:pt x="233" y="517"/>
                  <a:pt x="379" y="40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85725" y="2108200"/>
            <a:ext cx="92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polling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7426325" y="7938"/>
            <a:ext cx="1201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Polling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method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6299200" y="1733550"/>
            <a:ext cx="2005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Is bit1 of U0LSR==0?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(receive buffer empty?)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8291513" y="1595438"/>
            <a:ext cx="490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Yes</a:t>
            </a:r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7361238" y="2819400"/>
            <a:ext cx="7937" cy="760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7454900" y="269875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No, </a:t>
            </a:r>
          </a:p>
        </p:txBody>
      </p:sp>
      <p:sp>
        <p:nvSpPr>
          <p:cNvPr id="32783" name="Text Box 17"/>
          <p:cNvSpPr txBox="1">
            <a:spLocks noChangeArrowheads="1"/>
          </p:cNvSpPr>
          <p:nvPr/>
        </p:nvSpPr>
        <p:spPr bwMode="auto">
          <a:xfrm>
            <a:off x="7002463" y="3544888"/>
            <a:ext cx="154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receive character</a:t>
            </a:r>
          </a:p>
        </p:txBody>
      </p:sp>
      <p:sp>
        <p:nvSpPr>
          <p:cNvPr id="32784" name="Freeform 18"/>
          <p:cNvSpPr>
            <a:spLocks/>
          </p:cNvSpPr>
          <p:nvPr/>
        </p:nvSpPr>
        <p:spPr bwMode="auto">
          <a:xfrm>
            <a:off x="7237413" y="433388"/>
            <a:ext cx="15875" cy="23812"/>
          </a:xfrm>
          <a:custGeom>
            <a:avLst/>
            <a:gdLst>
              <a:gd name="T0" fmla="*/ 0 w 10"/>
              <a:gd name="T1" fmla="*/ 0 h 15"/>
              <a:gd name="T2" fmla="*/ 2147483647 w 10"/>
              <a:gd name="T3" fmla="*/ 2147483647 h 15"/>
              <a:gd name="T4" fmla="*/ 0 w 10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" h="15">
                <a:moveTo>
                  <a:pt x="0" y="0"/>
                </a:moveTo>
                <a:cubicBezTo>
                  <a:pt x="3" y="5"/>
                  <a:pt x="10" y="15"/>
                  <a:pt x="10" y="15"/>
                </a:cubicBezTo>
                <a:cubicBezTo>
                  <a:pt x="10" y="15"/>
                  <a:pt x="3" y="5"/>
                  <a:pt x="0" y="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5" name="Freeform 19"/>
          <p:cNvSpPr>
            <a:spLocks/>
          </p:cNvSpPr>
          <p:nvPr/>
        </p:nvSpPr>
        <p:spPr bwMode="auto">
          <a:xfrm>
            <a:off x="5610225" y="347663"/>
            <a:ext cx="3114675" cy="2487612"/>
          </a:xfrm>
          <a:custGeom>
            <a:avLst/>
            <a:gdLst>
              <a:gd name="T0" fmla="*/ 2147483647 w 1962"/>
              <a:gd name="T1" fmla="*/ 0 h 1567"/>
              <a:gd name="T2" fmla="*/ 2147483647 w 1962"/>
              <a:gd name="T3" fmla="*/ 2147483647 h 1567"/>
              <a:gd name="T4" fmla="*/ 0 w 1962"/>
              <a:gd name="T5" fmla="*/ 2147483647 h 1567"/>
              <a:gd name="T6" fmla="*/ 2147483647 w 1962"/>
              <a:gd name="T7" fmla="*/ 2147483647 h 1567"/>
              <a:gd name="T8" fmla="*/ 2147483647 w 1962"/>
              <a:gd name="T9" fmla="*/ 2147483647 h 1567"/>
              <a:gd name="T10" fmla="*/ 2147483647 w 1962"/>
              <a:gd name="T11" fmla="*/ 2147483647 h 15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2" h="1567">
                <a:moveTo>
                  <a:pt x="1054" y="0"/>
                </a:moveTo>
                <a:lnTo>
                  <a:pt x="1054" y="405"/>
                </a:lnTo>
                <a:lnTo>
                  <a:pt x="0" y="1128"/>
                </a:lnTo>
                <a:lnTo>
                  <a:pt x="1108" y="1567"/>
                </a:lnTo>
                <a:lnTo>
                  <a:pt x="1962" y="1196"/>
                </a:lnTo>
                <a:lnTo>
                  <a:pt x="1054" y="41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6" name="Freeform 20"/>
          <p:cNvSpPr>
            <a:spLocks/>
          </p:cNvSpPr>
          <p:nvPr/>
        </p:nvSpPr>
        <p:spPr bwMode="auto">
          <a:xfrm>
            <a:off x="7267575" y="750888"/>
            <a:ext cx="1550988" cy="1503362"/>
          </a:xfrm>
          <a:custGeom>
            <a:avLst/>
            <a:gdLst>
              <a:gd name="T0" fmla="*/ 2147483647 w 977"/>
              <a:gd name="T1" fmla="*/ 2147483647 h 947"/>
              <a:gd name="T2" fmla="*/ 2147483647 w 977"/>
              <a:gd name="T3" fmla="*/ 2147483647 h 947"/>
              <a:gd name="T4" fmla="*/ 2147483647 w 977"/>
              <a:gd name="T5" fmla="*/ 2147483647 h 947"/>
              <a:gd name="T6" fmla="*/ 0 w 977"/>
              <a:gd name="T7" fmla="*/ 0 h 9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7" h="947">
                <a:moveTo>
                  <a:pt x="908" y="947"/>
                </a:moveTo>
                <a:lnTo>
                  <a:pt x="977" y="947"/>
                </a:lnTo>
                <a:lnTo>
                  <a:pt x="977" y="5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400" smtClean="0">
                <a:solidFill>
                  <a:srgbClr val="FF0000"/>
                </a:solidFill>
              </a:rPr>
              <a:t>Sendchar() in “C”</a:t>
            </a:r>
            <a:r>
              <a:rPr lang="en-US" altLang="zh-TW" sz="3400" smtClean="0"/>
              <a:t> </a:t>
            </a:r>
            <a:br>
              <a:rPr lang="en-US" altLang="zh-TW" sz="3400" smtClean="0"/>
            </a:br>
            <a:r>
              <a:rPr lang="en-US" altLang="zh-TW" sz="3400" smtClean="0"/>
              <a:t>polling method (not interrupt)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314450"/>
            <a:ext cx="8161338" cy="4530725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49)///////////////////////////////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50)void sendchar(char ch) {</a:t>
            </a:r>
          </a:p>
          <a:p>
            <a:pPr eaLnBrk="1" hangingPunct="1"/>
            <a:r>
              <a:rPr lang="en-US" altLang="en-US" sz="2400" smtClean="0"/>
              <a:t>51) while( (U0LSR &amp; 0x40)==0 );</a:t>
            </a:r>
          </a:p>
          <a:p>
            <a:pPr eaLnBrk="1" hangingPunct="1"/>
            <a:r>
              <a:rPr lang="en-US" altLang="en-US" sz="2400" smtClean="0"/>
              <a:t>52)</a:t>
            </a:r>
          </a:p>
          <a:p>
            <a:pPr eaLnBrk="1" hangingPunct="1"/>
            <a:r>
              <a:rPr lang="en-US" altLang="en-US" sz="2400" smtClean="0"/>
              <a:t>53)  U0THR  = ch;// Transmit next character</a:t>
            </a:r>
          </a:p>
          <a:p>
            <a:pPr eaLnBrk="1" hangingPunct="1"/>
            <a:r>
              <a:rPr lang="en-US" altLang="en-US" sz="2400" smtClean="0"/>
              <a:t>54) }                      // at 0xE000 C000 bit7:0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75FBF8-2878-4069-9ED7-7DEF40DE78BD}" type="slidenum">
              <a:rPr lang="en-US" altLang="en-US" sz="1200">
                <a:solidFill>
                  <a:srgbClr val="898989"/>
                </a:solidFill>
              </a:rPr>
              <a:pPr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288925" y="2098675"/>
            <a:ext cx="477838" cy="900113"/>
          </a:xfrm>
          <a:custGeom>
            <a:avLst/>
            <a:gdLst>
              <a:gd name="T0" fmla="*/ 2147483647 w 301"/>
              <a:gd name="T1" fmla="*/ 2147483647 h 567"/>
              <a:gd name="T2" fmla="*/ 2147483647 w 301"/>
              <a:gd name="T3" fmla="*/ 2147483647 h 567"/>
              <a:gd name="T4" fmla="*/ 2147483647 w 301"/>
              <a:gd name="T5" fmla="*/ 2147483647 h 567"/>
              <a:gd name="T6" fmla="*/ 2147483647 w 301"/>
              <a:gd name="T7" fmla="*/ 2147483647 h 5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1" h="567">
                <a:moveTo>
                  <a:pt x="301" y="236"/>
                </a:moveTo>
                <a:cubicBezTo>
                  <a:pt x="193" y="118"/>
                  <a:pt x="86" y="0"/>
                  <a:pt x="43" y="47"/>
                </a:cubicBezTo>
                <a:cubicBezTo>
                  <a:pt x="0" y="94"/>
                  <a:pt x="2" y="473"/>
                  <a:pt x="43" y="520"/>
                </a:cubicBezTo>
                <a:cubicBezTo>
                  <a:pt x="84" y="567"/>
                  <a:pt x="188" y="449"/>
                  <a:pt x="292" y="33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426325" y="7938"/>
            <a:ext cx="1201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Polling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method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987925"/>
            <a:ext cx="7788275" cy="974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27075" y="4641850"/>
            <a:ext cx="3535363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Bit                   of   U0LSR at 0xE000 C014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009650" y="2770188"/>
            <a:ext cx="3740150" cy="21971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3803" name="Group 24"/>
          <p:cNvGrpSpPr>
            <a:grpSpLocks/>
          </p:cNvGrpSpPr>
          <p:nvPr/>
        </p:nvGrpSpPr>
        <p:grpSpPr bwMode="auto">
          <a:xfrm>
            <a:off x="5649913" y="341313"/>
            <a:ext cx="3208337" cy="3690937"/>
            <a:chOff x="3715" y="522"/>
            <a:chExt cx="2021" cy="2325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4178" y="1297"/>
              <a:ext cx="1357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Is bit6 of U0TH==0?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(Transmitter contains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valid data, previous data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not sent yet?)</a:t>
              </a:r>
            </a:p>
          </p:txBody>
        </p:sp>
        <p:sp>
          <p:nvSpPr>
            <p:cNvPr id="33806" name="Text Box 15"/>
            <p:cNvSpPr txBox="1">
              <a:spLocks noChangeArrowheads="1"/>
            </p:cNvSpPr>
            <p:nvPr/>
          </p:nvSpPr>
          <p:spPr bwMode="auto">
            <a:xfrm>
              <a:off x="5404" y="1308"/>
              <a:ext cx="3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Yes</a:t>
              </a:r>
            </a:p>
          </p:txBody>
        </p:sp>
        <p:sp>
          <p:nvSpPr>
            <p:cNvPr id="33807" name="Line 16"/>
            <p:cNvSpPr>
              <a:spLocks noChangeShapeType="1"/>
            </p:cNvSpPr>
            <p:nvPr/>
          </p:nvSpPr>
          <p:spPr bwMode="auto">
            <a:xfrm>
              <a:off x="4818" y="2079"/>
              <a:ext cx="5" cy="4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8" name="Text Box 17"/>
            <p:cNvSpPr txBox="1">
              <a:spLocks noChangeArrowheads="1"/>
            </p:cNvSpPr>
            <p:nvPr/>
          </p:nvSpPr>
          <p:spPr bwMode="auto">
            <a:xfrm>
              <a:off x="4877" y="2003"/>
              <a:ext cx="3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No, </a:t>
              </a:r>
            </a:p>
          </p:txBody>
        </p:sp>
        <p:sp>
          <p:nvSpPr>
            <p:cNvPr id="33809" name="Text Box 18"/>
            <p:cNvSpPr txBox="1">
              <a:spLocks noChangeArrowheads="1"/>
            </p:cNvSpPr>
            <p:nvPr/>
          </p:nvSpPr>
          <p:spPr bwMode="auto">
            <a:xfrm>
              <a:off x="4534" y="2521"/>
              <a:ext cx="8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Transmit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charset="0"/>
                </a:rPr>
                <a:t>Next character</a:t>
              </a:r>
            </a:p>
          </p:txBody>
        </p:sp>
        <p:sp>
          <p:nvSpPr>
            <p:cNvPr id="33810" name="Freeform 19"/>
            <p:cNvSpPr>
              <a:spLocks/>
            </p:cNvSpPr>
            <p:nvPr/>
          </p:nvSpPr>
          <p:spPr bwMode="auto">
            <a:xfrm>
              <a:off x="4740" y="576"/>
              <a:ext cx="10" cy="15"/>
            </a:xfrm>
            <a:custGeom>
              <a:avLst/>
              <a:gdLst>
                <a:gd name="T0" fmla="*/ 0 w 10"/>
                <a:gd name="T1" fmla="*/ 0 h 15"/>
                <a:gd name="T2" fmla="*/ 10 w 10"/>
                <a:gd name="T3" fmla="*/ 15 h 15"/>
                <a:gd name="T4" fmla="*/ 0 w 10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cubicBezTo>
                    <a:pt x="3" y="5"/>
                    <a:pt x="10" y="15"/>
                    <a:pt x="10" y="15"/>
                  </a:cubicBezTo>
                  <a:cubicBezTo>
                    <a:pt x="10" y="15"/>
                    <a:pt x="3" y="5"/>
                    <a:pt x="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11" name="Freeform 22"/>
            <p:cNvSpPr>
              <a:spLocks/>
            </p:cNvSpPr>
            <p:nvPr/>
          </p:nvSpPr>
          <p:spPr bwMode="auto">
            <a:xfrm>
              <a:off x="3715" y="522"/>
              <a:ext cx="1962" cy="1567"/>
            </a:xfrm>
            <a:custGeom>
              <a:avLst/>
              <a:gdLst>
                <a:gd name="T0" fmla="*/ 1054 w 1962"/>
                <a:gd name="T1" fmla="*/ 0 h 1567"/>
                <a:gd name="T2" fmla="*/ 1054 w 1962"/>
                <a:gd name="T3" fmla="*/ 405 h 1567"/>
                <a:gd name="T4" fmla="*/ 0 w 1962"/>
                <a:gd name="T5" fmla="*/ 1128 h 1567"/>
                <a:gd name="T6" fmla="*/ 1108 w 1962"/>
                <a:gd name="T7" fmla="*/ 1567 h 1567"/>
                <a:gd name="T8" fmla="*/ 1962 w 1962"/>
                <a:gd name="T9" fmla="*/ 1196 h 1567"/>
                <a:gd name="T10" fmla="*/ 1054 w 1962"/>
                <a:gd name="T11" fmla="*/ 410 h 1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2" h="1567">
                  <a:moveTo>
                    <a:pt x="1054" y="0"/>
                  </a:moveTo>
                  <a:lnTo>
                    <a:pt x="1054" y="405"/>
                  </a:lnTo>
                  <a:lnTo>
                    <a:pt x="0" y="1128"/>
                  </a:lnTo>
                  <a:lnTo>
                    <a:pt x="1108" y="1567"/>
                  </a:lnTo>
                  <a:lnTo>
                    <a:pt x="1962" y="1196"/>
                  </a:lnTo>
                  <a:lnTo>
                    <a:pt x="1054" y="41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12" name="Freeform 23"/>
            <p:cNvSpPr>
              <a:spLocks/>
            </p:cNvSpPr>
            <p:nvPr/>
          </p:nvSpPr>
          <p:spPr bwMode="auto">
            <a:xfrm>
              <a:off x="4759" y="776"/>
              <a:ext cx="977" cy="947"/>
            </a:xfrm>
            <a:custGeom>
              <a:avLst/>
              <a:gdLst>
                <a:gd name="T0" fmla="*/ 908 w 977"/>
                <a:gd name="T1" fmla="*/ 947 h 947"/>
                <a:gd name="T2" fmla="*/ 977 w 977"/>
                <a:gd name="T3" fmla="*/ 947 h 947"/>
                <a:gd name="T4" fmla="*/ 977 w 977"/>
                <a:gd name="T5" fmla="*/ 5 h 947"/>
                <a:gd name="T6" fmla="*/ 0 w 977"/>
                <a:gd name="T7" fmla="*/ 0 h 9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7" h="947">
                  <a:moveTo>
                    <a:pt x="908" y="947"/>
                  </a:moveTo>
                  <a:lnTo>
                    <a:pt x="977" y="947"/>
                  </a:lnTo>
                  <a:lnTo>
                    <a:pt x="977" y="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3804" name="Text Box 25"/>
          <p:cNvSpPr txBox="1">
            <a:spLocks noChangeArrowheads="1"/>
          </p:cNvSpPr>
          <p:nvPr/>
        </p:nvSpPr>
        <p:spPr bwMode="auto">
          <a:xfrm>
            <a:off x="-47625" y="1849438"/>
            <a:ext cx="106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polling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>
                <a:solidFill>
                  <a:srgbClr val="FF0000"/>
                </a:solidFill>
              </a:rPr>
              <a:t>Print(),</a:t>
            </a:r>
            <a:r>
              <a:rPr lang="en-US" altLang="zh-TW" sz="3400" smtClean="0"/>
              <a:t> </a:t>
            </a:r>
            <a:r>
              <a:rPr lang="en-US" altLang="en-US" sz="3400" smtClean="0"/>
              <a:t>Print a string of characters on screen</a:t>
            </a:r>
            <a:endParaRPr lang="en-US" altLang="zh-TW" sz="3400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68325" y="1600200"/>
            <a:ext cx="8364538" cy="4530725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56) int  print(char *p) {</a:t>
            </a:r>
          </a:p>
          <a:p>
            <a:pPr eaLnBrk="1" hangingPunct="1"/>
            <a:r>
              <a:rPr lang="en-US" altLang="en-US" sz="1800" smtClean="0"/>
              <a:t>57) while(*p!='\0') { //</a:t>
            </a:r>
            <a:r>
              <a:rPr lang="en-US" altLang="en-US" sz="1800" u="sng" smtClean="0"/>
              <a:t>’\0’ is end of text, = 0x03</a:t>
            </a:r>
          </a:p>
          <a:p>
            <a:pPr eaLnBrk="1" hangingPunct="1"/>
            <a:r>
              <a:rPr lang="en-US" altLang="en-US" sz="1800" smtClean="0"/>
              <a:t>58)      sendchar(*p++); // </a:t>
            </a:r>
            <a:r>
              <a:rPr lang="en-US" altLang="en-US" sz="1800" u="sng" smtClean="0"/>
              <a:t>if not end of text send characters of the string</a:t>
            </a:r>
          </a:p>
          <a:p>
            <a:pPr eaLnBrk="1" hangingPunct="1"/>
            <a:r>
              <a:rPr lang="en-US" altLang="en-US" sz="1800" smtClean="0"/>
              <a:t>59)   }</a:t>
            </a:r>
          </a:p>
          <a:p>
            <a:pPr eaLnBrk="1" hangingPunct="1"/>
            <a:r>
              <a:rPr lang="en-US" altLang="en-US" sz="1800" smtClean="0"/>
              <a:t>60)   return(0);</a:t>
            </a:r>
          </a:p>
          <a:p>
            <a:pPr eaLnBrk="1" hangingPunct="1"/>
            <a:r>
              <a:rPr lang="en-US" altLang="en-US" sz="1800" smtClean="0"/>
              <a:t>61)}</a:t>
            </a:r>
          </a:p>
          <a:p>
            <a:pPr eaLnBrk="1" hangingPunct="1"/>
            <a:r>
              <a:rPr lang="en-US" altLang="en-US" sz="1800" smtClean="0"/>
              <a:t>......</a:t>
            </a:r>
          </a:p>
          <a:p>
            <a:pPr eaLnBrk="1" hangingPunct="1"/>
            <a:r>
              <a:rPr lang="en-US" altLang="en-US" sz="1800" smtClean="0"/>
              <a:t>Example</a:t>
            </a:r>
          </a:p>
          <a:p>
            <a:pPr eaLnBrk="1" hangingPunct="1"/>
            <a:r>
              <a:rPr lang="en-US" altLang="en-US" sz="1800" smtClean="0"/>
              <a:t> print(“---Hello world---");NEWLINE;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649D3B-2A85-4B93-8683-F3B1A8DC2973}" type="slidenum">
              <a:rPr lang="en-US" altLang="en-US" sz="1200">
                <a:solidFill>
                  <a:srgbClr val="898989"/>
                </a:solidFill>
              </a:rPr>
              <a:pPr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8183563" y="7207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Ascii table from</a:t>
            </a:r>
            <a:br>
              <a:rPr lang="en-US" altLang="en-US" sz="3400" smtClean="0"/>
            </a:br>
            <a:r>
              <a:rPr lang="en-US" altLang="en-US" sz="1600" smtClean="0"/>
              <a:t>http://enteos2.area.trieste.it/russo/IntroInfo2001-2002/CorsoRetiGomezel/ASCII-EBCIDC_table.htm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A95FD6-0B57-43B6-9D1C-479A0A936264}" type="slidenum">
              <a:rPr lang="en-US" altLang="en-US" sz="1200">
                <a:solidFill>
                  <a:srgbClr val="898989"/>
                </a:solidFill>
              </a:rPr>
              <a:pPr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6" name="Picture 5" descr="http://enteos2.area.trieste.it/russo/IntroInfo2001-2002/CorsoRetiGomezel/ASCII-EBIC_files/ascii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403350"/>
            <a:ext cx="739298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Exercise 7</a:t>
            </a:r>
            <a:r>
              <a:rPr lang="en-US" altLang="zh-TW" sz="2800" smtClean="0">
                <a:solidFill>
                  <a:srgbClr val="FF0000"/>
                </a:solidFill>
              </a:rPr>
              <a:t>: putint</a:t>
            </a:r>
            <a:r>
              <a:rPr lang="en-US" altLang="zh-TW" sz="2800" smtClean="0"/>
              <a:t>( int count) print an integer on screen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8325" y="1600200"/>
            <a:ext cx="8177213" cy="4530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63) void </a:t>
            </a:r>
            <a:r>
              <a:rPr lang="en-US" altLang="en-US" dirty="0" err="1" smtClean="0"/>
              <a:t>putint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count) {</a:t>
            </a:r>
          </a:p>
          <a:p>
            <a:pPr eaLnBrk="1" hangingPunct="1"/>
            <a:r>
              <a:rPr lang="en-US" altLang="en-US" dirty="0" smtClean="0"/>
              <a:t>64) </a:t>
            </a:r>
            <a:r>
              <a:rPr lang="en-US" altLang="en-US" dirty="0" err="1" smtClean="0"/>
              <a:t>sendchar</a:t>
            </a:r>
            <a:r>
              <a:rPr lang="en-US" altLang="en-US" dirty="0" smtClean="0"/>
              <a:t>('0' + count/10000);</a:t>
            </a:r>
          </a:p>
          <a:p>
            <a:pPr eaLnBrk="1" hangingPunct="1"/>
            <a:r>
              <a:rPr lang="en-US" altLang="en-US" dirty="0" smtClean="0"/>
              <a:t>65) </a:t>
            </a:r>
            <a:r>
              <a:rPr lang="en-US" altLang="en-US" dirty="0" err="1" smtClean="0"/>
              <a:t>sendchar</a:t>
            </a:r>
            <a:r>
              <a:rPr lang="en-US" altLang="en-US" dirty="0" smtClean="0"/>
              <a:t>('0' + (count/1000) % 10); //%=modulus</a:t>
            </a:r>
          </a:p>
          <a:p>
            <a:pPr eaLnBrk="1" hangingPunct="1"/>
            <a:r>
              <a:rPr lang="en-US" altLang="en-US" dirty="0" smtClean="0"/>
              <a:t>66) </a:t>
            </a:r>
            <a:r>
              <a:rPr lang="en-US" altLang="en-US" dirty="0" err="1" smtClean="0"/>
              <a:t>sendchar</a:t>
            </a:r>
            <a:r>
              <a:rPr lang="en-US" altLang="en-US" dirty="0" smtClean="0"/>
              <a:t>('0' + (count/100) % 10);</a:t>
            </a:r>
          </a:p>
          <a:p>
            <a:pPr eaLnBrk="1" hangingPunct="1"/>
            <a:r>
              <a:rPr lang="en-US" altLang="en-US" dirty="0" smtClean="0"/>
              <a:t>67) </a:t>
            </a:r>
            <a:r>
              <a:rPr lang="en-US" altLang="en-US" dirty="0" err="1" smtClean="0"/>
              <a:t>sendchar</a:t>
            </a:r>
            <a:r>
              <a:rPr lang="en-US" altLang="en-US" dirty="0" smtClean="0"/>
              <a:t>('0' + (count/10) % 10);</a:t>
            </a:r>
          </a:p>
          <a:p>
            <a:pPr eaLnBrk="1" hangingPunct="1"/>
            <a:r>
              <a:rPr lang="en-US" altLang="en-US" dirty="0" smtClean="0"/>
              <a:t>68) </a:t>
            </a:r>
            <a:r>
              <a:rPr lang="en-US" altLang="en-US" dirty="0" err="1" smtClean="0"/>
              <a:t>sendchar</a:t>
            </a:r>
            <a:r>
              <a:rPr lang="en-US" altLang="en-US" dirty="0" smtClean="0"/>
              <a:t>('0' + count % 10);</a:t>
            </a:r>
          </a:p>
          <a:p>
            <a:pPr eaLnBrk="1" hangingPunct="1"/>
            <a:r>
              <a:rPr lang="en-US" altLang="en-US" dirty="0" smtClean="0"/>
              <a:t>69)}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2E2AAC-EE6D-41B7-A128-F7F0256D0163}" type="slidenum">
              <a:rPr lang="en-US" altLang="en-US" sz="1200">
                <a:solidFill>
                  <a:srgbClr val="898989"/>
                </a:solidFill>
              </a:rPr>
              <a:pPr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5502275" y="1084263"/>
            <a:ext cx="3424238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‘0’ is 0x30 (ASCII for number zero)</a:t>
            </a: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502025" y="1611313"/>
            <a:ext cx="1984375" cy="636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5316538" y="5264150"/>
            <a:ext cx="3424237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Print an ASCII character representing that digit at one time,</a:t>
            </a: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 flipH="1" flipV="1">
            <a:off x="5502275" y="4526658"/>
            <a:ext cx="611188" cy="7120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 flipH="1" flipV="1">
            <a:off x="6189203" y="4073235"/>
            <a:ext cx="575135" cy="11813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 flipH="1" flipV="1">
            <a:off x="6423471" y="3573463"/>
            <a:ext cx="961579" cy="168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 flipH="1" flipV="1">
            <a:off x="6476770" y="3098800"/>
            <a:ext cx="1575030" cy="2178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 flipH="1" flipV="1">
            <a:off x="5962493" y="2380463"/>
            <a:ext cx="2716370" cy="2874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878" name="TextBox 1"/>
          <p:cNvSpPr txBox="1">
            <a:spLocks noChangeArrowheads="1"/>
          </p:cNvSpPr>
          <p:nvPr/>
        </p:nvSpPr>
        <p:spPr bwMode="auto">
          <a:xfrm>
            <a:off x="601663" y="5208588"/>
            <a:ext cx="46624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Question: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If “count” is “2597”, what hex numbers have been sent to the serial port?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Answer: ?_________________________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UART main </a:t>
            </a:r>
            <a:br>
              <a:rPr lang="en-US" altLang="zh-TW" sz="3400" smtClean="0"/>
            </a:br>
            <a:r>
              <a:rPr lang="en-US" altLang="zh-TW" sz="3400" smtClean="0"/>
              <a:t>print example</a:t>
            </a:r>
            <a:endParaRPr lang="en-US" altLang="en-US" sz="3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492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int main(void)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......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// Initialize IO pin before using TXD0 and RXD0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PINSEL0 = 0x00000005;  // set p0.0 to TXD0, p0.1 to RXD0 and the rest to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GPIO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.....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Init_Serial_A();  // Init COM port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......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NEWLINE;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print("================================================");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print("**");                                                                                               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print("*         CUHK Computer Science and Engineering Department*");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print("*                  LPC2131 ARM Board (ver1.3)    *");                             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print("**");                                                                                                 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print("*           I2C (Master Receiver) Test Program (ver1.3)*");              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print("================================================"); NEWLINE;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  NEWLINE;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C29E38-5AD7-448E-B46F-AA7F0E2C3064}" type="slidenum">
              <a:rPr lang="en-US" altLang="en-US" sz="1200">
                <a:solidFill>
                  <a:srgbClr val="898989"/>
                </a:solidFill>
              </a:rPr>
              <a:pPr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Studied peripherals of the LPC213x ARM processor.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9FA991-56F2-4894-8D9A-188EAC834538}" type="slidenum">
              <a:rPr lang="en-US" altLang="en-US" sz="1200">
                <a:solidFill>
                  <a:srgbClr val="898989"/>
                </a:solidFill>
              </a:rPr>
              <a:pPr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</a:t>
            </a:r>
            <a:br>
              <a:rPr lang="en-US" altLang="en-US" smtClean="0"/>
            </a:br>
            <a:r>
              <a:rPr lang="en-US" altLang="en-US" sz="4000" smtClean="0"/>
              <a:t>ESTR2100 students should study this</a:t>
            </a:r>
            <a:endParaRPr lang="en-US" altLang="en-US" smtClean="0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81F56-60BE-4C7F-B831-4DFD43F7C9FF}" type="slidenum">
              <a:rPr lang="en-US" altLang="en-US" sz="1200">
                <a:solidFill>
                  <a:srgbClr val="898989"/>
                </a:solidFill>
              </a:rPr>
              <a:pPr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9CE0C7-B9AA-49B5-8DC3-9B9453B010BE}" type="slidenum">
              <a:rPr lang="en-US" altLang="en-US" sz="1200">
                <a:solidFill>
                  <a:srgbClr val="898989"/>
                </a:solidFill>
              </a:rPr>
              <a:pPr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304800" y="0"/>
            <a:ext cx="571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zh-HK" sz="2000">
                <a:latin typeface="Arial" charset="0"/>
              </a:rPr>
              <a:t>Appendix (1) </a:t>
            </a:r>
            <a:r>
              <a:rPr lang="en-US" altLang="en-US" sz="2000">
                <a:latin typeface="Arial" charset="0"/>
              </a:rPr>
              <a:t>Our robot</a:t>
            </a:r>
          </a:p>
          <a:p>
            <a:pPr algn="r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000">
                <a:latin typeface="Arial" charset="0"/>
              </a:rPr>
              <a:t>Circuits of this chapter are from this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LPC2131 peripherals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en-US" alt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558F50-7728-4AD7-8737-105C68F3A671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039938"/>
            <a:ext cx="775652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Appendix (1) </a:t>
            </a:r>
            <a:r>
              <a:rPr lang="en-US" altLang="zh-TW" smtClean="0"/>
              <a:t>W</a:t>
            </a:r>
            <a:r>
              <a:rPr lang="en-US" altLang="zh-HK" smtClean="0"/>
              <a:t>atchdog timer register setting</a:t>
            </a:r>
            <a:r>
              <a:rPr lang="en-US" altLang="zh-HK" u="sng" smtClean="0"/>
              <a:t> </a:t>
            </a:r>
            <a:endParaRPr lang="en-US" altLang="en-US" u="sng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B42B38-9DDD-47E9-AE1A-BA6B8C7B096C}" type="slidenum">
              <a:rPr lang="en-US" altLang="en-US" sz="1200">
                <a:solidFill>
                  <a:srgbClr val="898989"/>
                </a:solidFill>
              </a:rPr>
              <a:pPr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154238"/>
            <a:ext cx="80454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5938838" y="2593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5576888" y="2651125"/>
            <a:ext cx="3117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If the system doesn’t give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me any signals for a period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of time (say 2 seconds),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means it hangs, so I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Press the reset bottom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Example</a:t>
            </a:r>
            <a:br>
              <a:rPr lang="en-US" altLang="zh-TW" smtClean="0"/>
            </a:br>
            <a:r>
              <a:rPr lang="en-US" altLang="en-US" sz="2900" smtClean="0"/>
              <a:t>http://www.keil.com/download/docs/317.asp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void feed_watchdog (void) {  </a:t>
            </a:r>
            <a:r>
              <a:rPr lang="en-US" altLang="zh-TW" sz="1600" smtClean="0">
                <a:solidFill>
                  <a:srgbClr val="FF0000"/>
                </a:solidFill>
              </a:rPr>
              <a:t>      </a:t>
            </a:r>
            <a:r>
              <a:rPr lang="en-US" altLang="en-US" sz="1600" smtClean="0">
                <a:solidFill>
                  <a:srgbClr val="FF0000"/>
                </a:solidFill>
              </a:rPr>
              <a:t> /* Reload the watchdog timer    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  WDFEED = 0xAA;						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  WDFEED = 0x55;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void sendhex (int hex) {                   /* Write Hex Digit to Serial Port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if (hex &gt; 9) sendchar('A' + (hex - 10));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else         sendchar('0' +  hex);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void sendstr (char *p) {                   /* Write string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while (*p)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sendchar (*p++);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/* just waste time here	for demonstration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void do_job (void)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int i;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for (i = 0; i &lt; 10000; i++);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A7E09D-DC45-4CCF-BEB1-377DB0C3B777}" type="slidenum">
              <a:rPr lang="en-US" altLang="en-US" sz="1200">
                <a:solidFill>
                  <a:srgbClr val="898989"/>
                </a:solidFill>
              </a:rPr>
              <a:pPr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Main and use of feed</a:t>
            </a:r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int main (void)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unsigned int i;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init_serial();                          /* Initialize Serial Interface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if( WDMOD &amp; 0x04 ) {	</a:t>
            </a:r>
            <a:r>
              <a:rPr lang="en-US" altLang="zh-TW" sz="1600" smtClean="0"/>
              <a:t>    </a:t>
            </a:r>
            <a:r>
              <a:rPr lang="en-US" altLang="en-US" sz="1600" smtClean="0"/>
              <a:t>/* Check for watchdog time out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sendstr("Watchdog Reset Occurred\n");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	WDMOD &amp;= ~0x04;</a:t>
            </a:r>
            <a:r>
              <a:rPr lang="en-US" altLang="zh-TW" sz="1600" smtClean="0"/>
              <a:t> </a:t>
            </a:r>
            <a:r>
              <a:rPr lang="en-US" altLang="en-US" sz="1600" smtClean="0"/>
              <a:t>   /* Clear time out flag        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WDTC  = 0x2000;	</a:t>
            </a:r>
            <a:r>
              <a:rPr lang="en-US" altLang="zh-TW" sz="1600" smtClean="0"/>
              <a:t>  </a:t>
            </a:r>
            <a:r>
              <a:rPr lang="en-US" altLang="en-US" sz="1600" smtClean="0"/>
              <a:t>/* Set watchdog time out value    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WDMOD = 0x03;              </a:t>
            </a:r>
            <a:r>
              <a:rPr lang="en-US" altLang="zh-TW" sz="1600" smtClean="0"/>
              <a:t>  </a:t>
            </a:r>
            <a:r>
              <a:rPr lang="en-US" altLang="en-US" sz="1600" smtClean="0"/>
              <a:t>/* Enable watchdog timer and reset */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for(i = 0; i &lt; 50; i++)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do_job ();     	                 </a:t>
            </a:r>
            <a:r>
              <a:rPr lang="en-US" altLang="zh-TW" sz="1600" smtClean="0"/>
              <a:t>  </a:t>
            </a:r>
            <a:r>
              <a:rPr lang="en-US" altLang="en-US" sz="1600" smtClean="0"/>
              <a:t>/* the actual job of the CPU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0066CC"/>
                </a:solidFill>
              </a:rPr>
              <a:t>    feed_watchdog();</a:t>
            </a:r>
            <a:r>
              <a:rPr lang="en-US" altLang="zh-TW" sz="1600" smtClean="0">
                <a:solidFill>
                  <a:srgbClr val="0066CC"/>
                </a:solidFill>
              </a:rPr>
              <a:t>   </a:t>
            </a:r>
            <a:r>
              <a:rPr lang="en-US" altLang="en-US" sz="1600" smtClean="0">
                <a:solidFill>
                  <a:srgbClr val="0066CC"/>
                </a:solidFill>
              </a:rPr>
              <a:t>/*restart watchdog timer</a:t>
            </a:r>
            <a:r>
              <a:rPr lang="en-US" altLang="zh-TW" sz="1600" smtClean="0">
                <a:solidFill>
                  <a:srgbClr val="0066CC"/>
                </a:solidFill>
              </a:rPr>
              <a:t>, for_loop will run until complete</a:t>
            </a:r>
            <a:r>
              <a:rPr lang="en-US" altLang="en-US" sz="1600" smtClean="0">
                <a:solidFill>
                  <a:srgbClr val="0066CC"/>
                </a:solidFill>
              </a:rPr>
              <a:t> */</a:t>
            </a:r>
            <a:r>
              <a:rPr lang="en-US" altLang="zh-TW" sz="1600" smtClean="0">
                <a:solidFill>
                  <a:srgbClr val="FF0000"/>
                </a:solidFill>
              </a:rPr>
              <a:t> </a:t>
            </a:r>
            <a:endParaRPr lang="en-US" altLang="en-US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while (1) {                              /* Loop forever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  do_job ();                             /* the actual job of the CPU */</a:t>
            </a:r>
            <a:r>
              <a:rPr lang="en-US" altLang="zh-TW" sz="1600" smtClean="0"/>
              <a:t> </a:t>
            </a:r>
            <a:r>
              <a:rPr lang="en-US" altLang="en-US" sz="1600" smtClean="0"/>
              <a:t> </a:t>
            </a:r>
            <a:endParaRPr lang="en-US" altLang="zh-TW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solidFill>
                  <a:srgbClr val="FF0000"/>
                </a:solidFill>
              </a:rPr>
              <a:t>/* no watchdog restart, watchdog reset will occur!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33C1D5-E7FA-4004-B23A-7FF1A8DCBB8D}" type="slidenum">
              <a:rPr lang="en-US" altLang="en-US" sz="1200">
                <a:solidFill>
                  <a:srgbClr val="898989"/>
                </a:solidFill>
              </a:rPr>
              <a:pPr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Watchdog Registers</a:t>
            </a:r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8F5800-8A11-48E3-A8FB-66903A4596BE}" type="slidenum">
              <a:rPr lang="en-US" altLang="en-US" sz="1200">
                <a:solidFill>
                  <a:srgbClr val="898989"/>
                </a:solidFill>
              </a:rPr>
              <a:pPr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38300"/>
            <a:ext cx="7947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Oval 5"/>
          <p:cNvSpPr>
            <a:spLocks noChangeArrowheads="1"/>
          </p:cNvSpPr>
          <p:nvPr/>
        </p:nvSpPr>
        <p:spPr bwMode="auto">
          <a:xfrm>
            <a:off x="708025" y="2187575"/>
            <a:ext cx="1250950" cy="17637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Watch dog mode reg. WMOD</a:t>
            </a:r>
            <a:endParaRPr lang="en-US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094705-B08B-4E3C-8A3C-9443C5E5B1BD}" type="slidenum">
              <a:rPr lang="en-US" altLang="en-US" sz="1200">
                <a:solidFill>
                  <a:srgbClr val="898989"/>
                </a:solidFill>
              </a:rPr>
              <a:pPr/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741488"/>
            <a:ext cx="779303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CB07C4-D659-4BFD-B948-A64BD361E69B}" type="slidenum">
              <a:rPr lang="en-US" altLang="en-US" sz="1200">
                <a:solidFill>
                  <a:srgbClr val="898989"/>
                </a:solidFill>
              </a:rPr>
              <a:pPr/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495300"/>
            <a:ext cx="4468813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736600" y="4043363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Watchdog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Block diagram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55588" y="166688"/>
            <a:ext cx="3063875" cy="2033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void feed_watchdog (void) { /* Reload the watchdog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timer 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WDFEED = 0xAA; 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     	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WDFEED = 0x55;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7111" name="Line 5"/>
          <p:cNvSpPr>
            <a:spLocks noChangeShapeType="1"/>
          </p:cNvSpPr>
          <p:nvPr/>
        </p:nvSpPr>
        <p:spPr bwMode="auto">
          <a:xfrm>
            <a:off x="3178175" y="271463"/>
            <a:ext cx="349250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6"/>
          <p:cNvSpPr>
            <a:spLocks noChangeArrowheads="1"/>
          </p:cNvSpPr>
          <p:nvPr/>
        </p:nvSpPr>
        <p:spPr bwMode="auto">
          <a:xfrm>
            <a:off x="3276600" y="381000"/>
            <a:ext cx="631825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47113" name="Oval 7"/>
          <p:cNvSpPr>
            <a:spLocks noChangeArrowheads="1"/>
          </p:cNvSpPr>
          <p:nvPr/>
        </p:nvSpPr>
        <p:spPr bwMode="auto">
          <a:xfrm>
            <a:off x="6661150" y="4995863"/>
            <a:ext cx="1208088" cy="1144587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Appendix(3)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Alternative set bit method in “C”. The command “&lt;&lt;“ is a left shift instruction in the “C” language</a:t>
            </a:r>
          </a:p>
          <a:p>
            <a:pPr eaLnBrk="1" hangingPunct="1"/>
            <a:r>
              <a:rPr lang="en-US" altLang="en-US" sz="2000" smtClean="0"/>
              <a:t>Y=0x1&lt;&lt;21;//left shift 21 bits, this sets bit21=1 and other bits= 0</a:t>
            </a:r>
          </a:p>
          <a:p>
            <a:pPr eaLnBrk="1" hangingPunct="1"/>
            <a:r>
              <a:rPr lang="en-US" altLang="en-US" sz="2000" smtClean="0"/>
              <a:t>Example: Before shift </a:t>
            </a:r>
          </a:p>
          <a:p>
            <a:pPr lvl="1" eaLnBrk="1" hangingPunct="1"/>
            <a:r>
              <a:rPr lang="en-US" altLang="en-US" sz="1800" smtClean="0"/>
              <a:t>Y=0x1=0000 0000 0000 0000 0000 0000 0000 0001 (Binary)</a:t>
            </a:r>
          </a:p>
          <a:p>
            <a:pPr eaLnBrk="1" hangingPunct="1"/>
            <a:r>
              <a:rPr lang="en-US" altLang="en-US" sz="2000" smtClean="0"/>
              <a:t>After shift </a:t>
            </a:r>
          </a:p>
          <a:p>
            <a:pPr lvl="1" eaLnBrk="1" hangingPunct="1"/>
            <a:r>
              <a:rPr lang="en-US" altLang="en-US" sz="1800" smtClean="0"/>
              <a:t>Y=        0000 0000 0010 0000 0000 0000 0000 0000 (Binary)</a:t>
            </a:r>
          </a:p>
          <a:p>
            <a:pPr lvl="1" eaLnBrk="1" hangingPunct="1"/>
            <a:r>
              <a:rPr lang="en-US" altLang="en-US" sz="1800" smtClean="0"/>
              <a:t>     </a:t>
            </a:r>
          </a:p>
          <a:p>
            <a:pPr lvl="2" eaLnBrk="1" hangingPunct="1"/>
            <a:r>
              <a:rPr lang="en-US" altLang="en-US" sz="1500" smtClean="0"/>
              <a:t>    bit 31                 bit 21                                                    bit0</a:t>
            </a:r>
          </a:p>
          <a:p>
            <a:pPr lvl="1" eaLnBrk="1" hangingPunct="1"/>
            <a:endParaRPr lang="en-US" altLang="en-US" sz="1600" smtClean="0"/>
          </a:p>
          <a:p>
            <a:pPr lvl="1" eaLnBrk="1" hangingPunct="1"/>
            <a:r>
              <a:rPr lang="en-US" altLang="en-US" sz="1800" smtClean="0"/>
              <a:t>Exercise: set bit 9 of register R to be 1, other bits to be 0.</a:t>
            </a:r>
          </a:p>
          <a:p>
            <a:pPr lvl="1" eaLnBrk="1" hangingPunct="1"/>
            <a:r>
              <a:rPr lang="en-US" altLang="en-US" sz="1800" smtClean="0"/>
              <a:t>Answer=0x1&lt;&lt;9;</a:t>
            </a:r>
          </a:p>
          <a:p>
            <a:pPr lvl="1" eaLnBrk="1" hangingPunct="1"/>
            <a:r>
              <a:rPr lang="en-US" altLang="en-US" sz="1800" smtClean="0"/>
              <a:t>So R=0000 0000 0000 0000 0000 0010 0000 0000 (Binary)</a:t>
            </a:r>
          </a:p>
          <a:p>
            <a:pPr lvl="1" eaLnBrk="1" hangingPunct="1"/>
            <a:r>
              <a:rPr lang="en-US" altLang="en-US" sz="1800" smtClean="0"/>
              <a:t>=0x200</a:t>
            </a:r>
          </a:p>
          <a:p>
            <a:pPr lvl="1" eaLnBrk="1" hangingPunct="1"/>
            <a:endParaRPr lang="en-US" altLang="en-US" sz="1800" smtClean="0"/>
          </a:p>
          <a:p>
            <a:pPr eaLnBrk="1" hangingPunct="1"/>
            <a:endParaRPr lang="en-US" altLang="en-US" sz="200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5FAC50-651C-4E70-878A-061944005B39}" type="slidenum">
              <a:rPr lang="en-US" altLang="en-US" sz="1200">
                <a:solidFill>
                  <a:srgbClr val="898989"/>
                </a:solidFill>
              </a:rPr>
              <a:pPr/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 flipH="1">
            <a:off x="4533900" y="259080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 flipV="1">
            <a:off x="1981200" y="3968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V="1">
            <a:off x="3276600" y="398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 flipV="1">
            <a:off x="5943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4572000" y="601980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Bit9 =1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 flipV="1">
            <a:off x="4724400" y="5889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1800" smtClean="0">
                <a:solidFill>
                  <a:srgbClr val="FF0000"/>
                </a:solidFill>
              </a:rPr>
              <a:t>Answer 5 </a:t>
            </a:r>
            <a:r>
              <a:rPr lang="en-US" altLang="zh-TW" sz="1800" smtClean="0"/>
              <a:t>: Exercise 5: Fill in the blanks in the flow diagram of this program</a:t>
            </a:r>
            <a:br>
              <a:rPr lang="en-US" altLang="zh-TW" sz="1800" smtClean="0"/>
            </a:br>
            <a:r>
              <a:rPr lang="en-US" altLang="zh-TW" sz="1800" smtClean="0"/>
              <a:t>Code for Analog-to-Digital ADC converter</a:t>
            </a:r>
            <a:br>
              <a:rPr lang="en-US" altLang="zh-TW" sz="1800" smtClean="0"/>
            </a:br>
            <a:r>
              <a:rPr lang="en-US" altLang="zh-TW" sz="1800" smtClean="0"/>
              <a:t>In </a:t>
            </a:r>
            <a:r>
              <a:rPr lang="en-US" altLang="en-US" sz="1800" smtClean="0"/>
              <a:t>C:\Keil\ARM\INC\Philips\lpc21xx.h, ADCR=0xE0003 4000</a:t>
            </a:r>
            <a:r>
              <a:rPr lang="en-US" altLang="zh-TW" sz="1800" smtClean="0"/>
              <a:t> </a:t>
            </a:r>
            <a:r>
              <a:rPr lang="en-US" altLang="en-US" sz="1800" smtClean="0"/>
              <a:t>ADCR=0xE0003 4000, </a:t>
            </a:r>
            <a:r>
              <a:rPr lang="en-US" altLang="zh-TW" sz="1800" smtClean="0"/>
              <a:t> </a:t>
            </a:r>
            <a:r>
              <a:rPr lang="en-US" altLang="en-US" sz="1800" smtClean="0"/>
              <a:t>ADDR=0xE0003 4004</a:t>
            </a:r>
            <a:endParaRPr lang="en-US" altLang="en-US" sz="1800" smtClean="0">
              <a:ea typeface="新細明體" pitchFamily="18" charset="-12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41363" y="2327275"/>
            <a:ext cx="84026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solidFill>
                  <a:srgbClr val="FF0000"/>
                </a:solidFill>
              </a:rPr>
              <a:t>From line 71 of ARMdemo06.c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/>
              <a:t>//</a:t>
            </a:r>
            <a:r>
              <a:rPr lang="en-US" altLang="en-US" sz="1600" smtClean="0"/>
              <a:t>(1) ADC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71) int read_sensor(int channel)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73)    int temp;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74)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75)   ADCR=0x1&lt;&lt;</a:t>
            </a:r>
            <a:r>
              <a:rPr lang="en-US" altLang="en-US" sz="1600" smtClean="0">
                <a:solidFill>
                  <a:srgbClr val="FF0000"/>
                </a:solidFill>
              </a:rPr>
              <a:t>channel</a:t>
            </a:r>
            <a:r>
              <a:rPr lang="en-US" altLang="en-US" sz="1600" smtClean="0"/>
              <a:t>; </a:t>
            </a:r>
            <a:r>
              <a:rPr lang="en-US" altLang="en-US" sz="1600" smtClean="0">
                <a:solidFill>
                  <a:srgbClr val="FF0000"/>
                </a:solidFill>
              </a:rPr>
              <a:t>//select channel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76)   ADCR|=</a:t>
            </a:r>
            <a:r>
              <a:rPr lang="en-US" altLang="en-US" sz="1600" smtClean="0">
                <a:solidFill>
                  <a:srgbClr val="FF0000"/>
                </a:solidFill>
              </a:rPr>
              <a:t>0x01200200</a:t>
            </a:r>
            <a:r>
              <a:rPr lang="en-US" altLang="en-US" sz="1600" smtClean="0"/>
              <a:t>; </a:t>
            </a:r>
            <a:r>
              <a:rPr lang="en-US" altLang="en-US" sz="1600" smtClean="0">
                <a:solidFill>
                  <a:srgbClr val="FF0000"/>
                </a:solidFill>
              </a:rPr>
              <a:t>//operational, start convert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77)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78)  while(((temp=ADDR)&amp;</a:t>
            </a:r>
            <a:r>
              <a:rPr lang="en-US" altLang="en-US" sz="1600" u="sng" smtClean="0">
                <a:solidFill>
                  <a:srgbClr val="FF0000"/>
                </a:solidFill>
              </a:rPr>
              <a:t>0x80000000</a:t>
            </a:r>
            <a:r>
              <a:rPr lang="en-US" altLang="en-US" sz="1600" smtClean="0"/>
              <a:t>)==0);</a:t>
            </a:r>
            <a:r>
              <a:rPr lang="en-US" altLang="zh-TW" sz="1600" smtClean="0"/>
              <a:t> //MSB =1 meaning ADC is done</a:t>
            </a: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79)  temp&gt;&gt;=6; </a:t>
            </a:r>
            <a:r>
              <a:rPr lang="en-US" altLang="en-US" sz="1600" smtClean="0">
                <a:solidFill>
                  <a:srgbClr val="FF0000"/>
                </a:solidFill>
              </a:rPr>
              <a:t>//shift right 6 bits, remove unused bits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80)  temp&amp;=0x3ff;//TEMP</a:t>
            </a:r>
            <a:r>
              <a:rPr lang="en-US" altLang="zh-TW" sz="1600" smtClean="0"/>
              <a:t>=output</a:t>
            </a:r>
            <a:r>
              <a:rPr lang="en-US" altLang="en-US" sz="1600" smtClean="0"/>
              <a:t> IS 0-3V PRESICION IS 1024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82)  return (temp*33);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83)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.....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D1C7B0-B295-4643-93E6-271E9D65E958}" type="slidenum">
              <a:rPr lang="en-US" altLang="en-US" sz="1200">
                <a:solidFill>
                  <a:srgbClr val="898989"/>
                </a:solidFill>
              </a:rPr>
              <a:pPr/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9158" name="Freeform 4"/>
          <p:cNvSpPr>
            <a:spLocks/>
          </p:cNvSpPr>
          <p:nvPr/>
        </p:nvSpPr>
        <p:spPr bwMode="auto">
          <a:xfrm>
            <a:off x="139700" y="4594225"/>
            <a:ext cx="920750" cy="901700"/>
          </a:xfrm>
          <a:custGeom>
            <a:avLst/>
            <a:gdLst>
              <a:gd name="T0" fmla="*/ 2147483647 w 580"/>
              <a:gd name="T1" fmla="*/ 2147483647 h 568"/>
              <a:gd name="T2" fmla="*/ 2147483647 w 580"/>
              <a:gd name="T3" fmla="*/ 2147483647 h 568"/>
              <a:gd name="T4" fmla="*/ 2147483647 w 580"/>
              <a:gd name="T5" fmla="*/ 2147483647 h 568"/>
              <a:gd name="T6" fmla="*/ 2147483647 w 58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0" h="568">
                <a:moveTo>
                  <a:pt x="580" y="314"/>
                </a:moveTo>
                <a:cubicBezTo>
                  <a:pt x="375" y="441"/>
                  <a:pt x="171" y="568"/>
                  <a:pt x="86" y="524"/>
                </a:cubicBezTo>
                <a:cubicBezTo>
                  <a:pt x="1" y="480"/>
                  <a:pt x="0" y="94"/>
                  <a:pt x="68" y="47"/>
                </a:cubicBezTo>
                <a:cubicBezTo>
                  <a:pt x="136" y="0"/>
                  <a:pt x="314" y="119"/>
                  <a:pt x="493" y="23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-26988" y="2640013"/>
            <a:ext cx="1174751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Loop until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ADC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done</a:t>
            </a: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5399088" y="2749550"/>
            <a:ext cx="3744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78) while(((temp=ADDR)&amp;0x80000000)==0);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//MSB =1 meaning ADC is done</a:t>
            </a:r>
          </a:p>
        </p:txBody>
      </p:sp>
      <p:sp>
        <p:nvSpPr>
          <p:cNvPr id="49161" name="Freeform 7"/>
          <p:cNvSpPr>
            <a:spLocks/>
          </p:cNvSpPr>
          <p:nvPr/>
        </p:nvSpPr>
        <p:spPr bwMode="auto">
          <a:xfrm>
            <a:off x="4700588" y="1928813"/>
            <a:ext cx="4552950" cy="1743075"/>
          </a:xfrm>
          <a:custGeom>
            <a:avLst/>
            <a:gdLst>
              <a:gd name="T0" fmla="*/ 2147483647 w 2868"/>
              <a:gd name="T1" fmla="*/ 0 h 1098"/>
              <a:gd name="T2" fmla="*/ 0 w 2868"/>
              <a:gd name="T3" fmla="*/ 2147483647 h 1098"/>
              <a:gd name="T4" fmla="*/ 2147483647 w 2868"/>
              <a:gd name="T5" fmla="*/ 2147483647 h 1098"/>
              <a:gd name="T6" fmla="*/ 2147483647 w 2868"/>
              <a:gd name="T7" fmla="*/ 2147483647 h 1098"/>
              <a:gd name="T8" fmla="*/ 2147483647 w 2868"/>
              <a:gd name="T9" fmla="*/ 0 h 10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68" h="1098">
                <a:moveTo>
                  <a:pt x="1404" y="0"/>
                </a:moveTo>
                <a:lnTo>
                  <a:pt x="0" y="684"/>
                </a:lnTo>
                <a:lnTo>
                  <a:pt x="1428" y="1098"/>
                </a:lnTo>
                <a:lnTo>
                  <a:pt x="2868" y="630"/>
                </a:lnTo>
                <a:lnTo>
                  <a:pt x="1404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 flipH="1">
            <a:off x="6986588" y="3690938"/>
            <a:ext cx="0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3" name="Text Box 9"/>
          <p:cNvSpPr txBox="1">
            <a:spLocks noChangeArrowheads="1"/>
          </p:cNvSpPr>
          <p:nvPr/>
        </p:nvSpPr>
        <p:spPr bwMode="auto">
          <a:xfrm>
            <a:off x="7170738" y="3721100"/>
            <a:ext cx="1554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Conversion Done</a:t>
            </a:r>
          </a:p>
        </p:txBody>
      </p:sp>
      <p:sp>
        <p:nvSpPr>
          <p:cNvPr id="49164" name="Text Box 10"/>
          <p:cNvSpPr txBox="1">
            <a:spLocks noChangeArrowheads="1"/>
          </p:cNvSpPr>
          <p:nvPr/>
        </p:nvSpPr>
        <p:spPr bwMode="auto">
          <a:xfrm>
            <a:off x="6265863" y="4187825"/>
            <a:ext cx="1662112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Return temp*scale</a:t>
            </a:r>
          </a:p>
        </p:txBody>
      </p:sp>
      <p:sp>
        <p:nvSpPr>
          <p:cNvPr id="49165" name="Freeform 11"/>
          <p:cNvSpPr>
            <a:spLocks/>
          </p:cNvSpPr>
          <p:nvPr/>
        </p:nvSpPr>
        <p:spPr bwMode="auto">
          <a:xfrm>
            <a:off x="4395788" y="1633538"/>
            <a:ext cx="2514600" cy="1390650"/>
          </a:xfrm>
          <a:custGeom>
            <a:avLst/>
            <a:gdLst>
              <a:gd name="T0" fmla="*/ 2147483647 w 1560"/>
              <a:gd name="T1" fmla="*/ 2147483647 h 876"/>
              <a:gd name="T2" fmla="*/ 2147483647 w 1560"/>
              <a:gd name="T3" fmla="*/ 2147483647 h 876"/>
              <a:gd name="T4" fmla="*/ 0 w 1560"/>
              <a:gd name="T5" fmla="*/ 0 h 876"/>
              <a:gd name="T6" fmla="*/ 2147483647 w 1560"/>
              <a:gd name="T7" fmla="*/ 0 h 8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0" h="876">
                <a:moveTo>
                  <a:pt x="198" y="864"/>
                </a:moveTo>
                <a:lnTo>
                  <a:pt x="6" y="876"/>
                </a:lnTo>
                <a:lnTo>
                  <a:pt x="0" y="0"/>
                </a:lnTo>
                <a:lnTo>
                  <a:pt x="156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6" name="Line 12"/>
          <p:cNvSpPr>
            <a:spLocks noChangeShapeType="1"/>
          </p:cNvSpPr>
          <p:nvPr/>
        </p:nvSpPr>
        <p:spPr bwMode="auto">
          <a:xfrm flipH="1">
            <a:off x="6900863" y="1509713"/>
            <a:ext cx="9525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7" name="Text Box 13"/>
          <p:cNvSpPr txBox="1">
            <a:spLocks noChangeArrowheads="1"/>
          </p:cNvSpPr>
          <p:nvPr/>
        </p:nvSpPr>
        <p:spPr bwMode="auto">
          <a:xfrm>
            <a:off x="4170363" y="2101850"/>
            <a:ext cx="181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Conversion not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1) General purpose Input Output (GPIO)</a:t>
            </a:r>
            <a:br>
              <a:rPr lang="en-US" altLang="zh-TW" sz="3400" smtClean="0"/>
            </a:br>
            <a:r>
              <a:rPr lang="en-US" altLang="en-US" sz="1500" smtClean="0"/>
              <a:t>http://www.nxp.com/acrobat_download/usermanuals/UM10120_1.pdf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5097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LPC2131/x has two 32-bit General Purpose I/O ports.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 smtClean="0"/>
              <a:t>P0[31:0] except </a:t>
            </a:r>
            <a:r>
              <a:rPr lang="en-US" altLang="zh-TW" sz="2300" smtClean="0"/>
              <a:t>P0[31] is output only pin. Pin P0[24]is not available.</a:t>
            </a:r>
            <a:endParaRPr lang="en-US" altLang="zh-TW" sz="21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sz="2300" smtClean="0"/>
              <a:t>P1[31:16] are IOs, P1[1:15] are not available.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Features</a:t>
            </a:r>
            <a:endParaRPr lang="en-US" altLang="zh-TW" sz="2400" b="1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Direction control of individual bits</a:t>
            </a:r>
            <a:endParaRPr lang="en-US" altLang="zh-TW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Separate control of output set and clear</a:t>
            </a:r>
            <a:endParaRPr lang="en-US" altLang="zh-TW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All I/O default to inputs after reset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Applications</a:t>
            </a:r>
            <a:endParaRPr lang="en-US" altLang="zh-TW" sz="2400" b="1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General purpose I/O</a:t>
            </a:r>
            <a:endParaRPr lang="en-US" altLang="zh-TW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Driving LEDs, or other indicators</a:t>
            </a:r>
            <a:endParaRPr lang="en-US" altLang="zh-TW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Controlling off-chip devices</a:t>
            </a:r>
            <a:endParaRPr lang="en-US" altLang="zh-TW" sz="20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Sensing digital inputs</a:t>
            </a:r>
            <a:endParaRPr lang="en-US" altLang="zh-TW" sz="20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AB4633-E088-4379-8B6F-F3728B214DA3}" type="slidenum">
              <a:rPr lang="en-US" altLang="en-US" sz="120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332163"/>
            <a:ext cx="30765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Exercise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9263" y="1384300"/>
            <a:ext cx="8229600" cy="4525963"/>
          </a:xfrm>
        </p:spPr>
        <p:txBody>
          <a:bodyPr/>
          <a:lstStyle/>
          <a:p>
            <a:r>
              <a:rPr lang="en-US" altLang="en-US" smtClean="0"/>
              <a:t>What  peripheral modules are available in LPC2131.</a:t>
            </a:r>
          </a:p>
          <a:p>
            <a:r>
              <a:rPr lang="en-US" altLang="en-US" smtClean="0"/>
              <a:t>Ans: ?__________________</a:t>
            </a:r>
          </a:p>
          <a:p>
            <a:r>
              <a:rPr lang="en-US" altLang="en-US" smtClean="0"/>
              <a:t>How many parallel input pins and output pins are available in LPC2131?</a:t>
            </a:r>
          </a:p>
          <a:p>
            <a:r>
              <a:rPr lang="en-US" altLang="en-US" smtClean="0"/>
              <a:t>(i) : Inputs?________________</a:t>
            </a:r>
          </a:p>
          <a:p>
            <a:r>
              <a:rPr lang="en-US" altLang="en-US" smtClean="0"/>
              <a:t>(ii) : outputs:?__________________</a:t>
            </a:r>
          </a:p>
          <a:p>
            <a:r>
              <a:rPr lang="en-US" altLang="en-US" smtClean="0"/>
              <a:t>What are the states of the parallel input/output pins after reset: ? ________</a:t>
            </a:r>
            <a:endParaRPr lang="en-US" altLang="en-US" u="sng" smtClean="0"/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6A65F4-CDEF-43FD-AB22-087044E45D81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experiment hardware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3EA22B-3D35-488D-829E-792D0A53CCEB}" type="slidenum">
              <a:rPr lang="en-US" altLang="en-US" sz="120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8" name="Picture 4" descr="090204myltiple_interrup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090204myltiple_interrupt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6537325" y="17891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switch</a:t>
            </a: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 flipH="1">
            <a:off x="6705600" y="21336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5257800" y="4989513"/>
            <a:ext cx="162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green led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7086600" y="5029200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red 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 flipV="1">
            <a:off x="6400800" y="4191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 flipH="1" flipV="1">
            <a:off x="7086600" y="4038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1371600" y="2133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Arm board</a:t>
            </a: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4419600" y="3581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Oval 14"/>
          <p:cNvSpPr>
            <a:spLocks noChangeArrowheads="1"/>
          </p:cNvSpPr>
          <p:nvPr/>
        </p:nvSpPr>
        <p:spPr bwMode="auto">
          <a:xfrm>
            <a:off x="3429000" y="3048000"/>
            <a:ext cx="9906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669925" y="55991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</a:t>
            </a:r>
          </a:p>
        </p:txBody>
      </p:sp>
      <p:pic>
        <p:nvPicPr>
          <p:cNvPr id="8210" name="Picture 16" descr="MCj03968460000[1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1447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1447800" y="5486400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--We will show how to blink the red-led </a:t>
            </a:r>
          </a:p>
        </p:txBody>
      </p:sp>
      <p:sp>
        <p:nvSpPr>
          <p:cNvPr id="8212" name="Text Box 18"/>
          <p:cNvSpPr txBox="1">
            <a:spLocks noChangeArrowheads="1"/>
          </p:cNvSpPr>
          <p:nvPr/>
        </p:nvSpPr>
        <p:spPr bwMode="auto">
          <a:xfrm>
            <a:off x="3962400" y="14478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smtClean="0"/>
              <a:t>Our testing board connector</a:t>
            </a:r>
            <a:br>
              <a:rPr lang="en-US" sz="2600" smtClean="0"/>
            </a:br>
            <a:r>
              <a:rPr lang="en-US" sz="2600" smtClean="0"/>
              <a:t>p03(pin26) is input, </a:t>
            </a:r>
            <a:br>
              <a:rPr lang="en-US" sz="2600" smtClean="0"/>
            </a:br>
            <a:r>
              <a:rPr lang="en-US" sz="2600" smtClean="0"/>
              <a:t>p0.8(pin33),p0.9(pin34) are outputs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442913" y="21113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DB9CA0-D5E8-48BF-90CD-A815B92B3904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501775"/>
            <a:ext cx="24288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49375"/>
            <a:ext cx="5699125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Freeform 6"/>
          <p:cNvSpPr>
            <a:spLocks/>
          </p:cNvSpPr>
          <p:nvPr/>
        </p:nvSpPr>
        <p:spPr bwMode="auto">
          <a:xfrm>
            <a:off x="5700713" y="2644775"/>
            <a:ext cx="914400" cy="2514600"/>
          </a:xfrm>
          <a:custGeom>
            <a:avLst/>
            <a:gdLst>
              <a:gd name="T0" fmla="*/ 0 w 576"/>
              <a:gd name="T1" fmla="*/ 2147483647 h 912"/>
              <a:gd name="T2" fmla="*/ 2147483647 w 576"/>
              <a:gd name="T3" fmla="*/ 2147483647 h 912"/>
              <a:gd name="T4" fmla="*/ 2147483647 w 576"/>
              <a:gd name="T5" fmla="*/ 0 h 912"/>
              <a:gd name="T6" fmla="*/ 2147483647 w 576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" h="912">
                <a:moveTo>
                  <a:pt x="0" y="912"/>
                </a:moveTo>
                <a:lnTo>
                  <a:pt x="240" y="912"/>
                </a:lnTo>
                <a:lnTo>
                  <a:pt x="240" y="0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7"/>
          <p:cNvSpPr>
            <a:spLocks/>
          </p:cNvSpPr>
          <p:nvPr/>
        </p:nvSpPr>
        <p:spPr bwMode="auto">
          <a:xfrm>
            <a:off x="5700713" y="2720975"/>
            <a:ext cx="914400" cy="2590800"/>
          </a:xfrm>
          <a:custGeom>
            <a:avLst/>
            <a:gdLst>
              <a:gd name="T0" fmla="*/ 0 w 528"/>
              <a:gd name="T1" fmla="*/ 2147483647 h 1632"/>
              <a:gd name="T2" fmla="*/ 2147483647 w 528"/>
              <a:gd name="T3" fmla="*/ 2147483647 h 1632"/>
              <a:gd name="T4" fmla="*/ 2147483647 w 528"/>
              <a:gd name="T5" fmla="*/ 0 h 1632"/>
              <a:gd name="T6" fmla="*/ 2147483647 w 528"/>
              <a:gd name="T7" fmla="*/ 0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1632">
                <a:moveTo>
                  <a:pt x="0" y="1632"/>
                </a:moveTo>
                <a:lnTo>
                  <a:pt x="336" y="1632"/>
                </a:lnTo>
                <a:lnTo>
                  <a:pt x="336" y="0"/>
                </a:lnTo>
                <a:lnTo>
                  <a:pt x="5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8"/>
          <p:cNvSpPr>
            <a:spLocks/>
          </p:cNvSpPr>
          <p:nvPr/>
        </p:nvSpPr>
        <p:spPr bwMode="auto">
          <a:xfrm>
            <a:off x="3414713" y="2873375"/>
            <a:ext cx="3200400" cy="3048000"/>
          </a:xfrm>
          <a:custGeom>
            <a:avLst/>
            <a:gdLst>
              <a:gd name="T0" fmla="*/ 0 w 2016"/>
              <a:gd name="T1" fmla="*/ 2147483647 h 1920"/>
              <a:gd name="T2" fmla="*/ 0 w 2016"/>
              <a:gd name="T3" fmla="*/ 2147483647 h 1920"/>
              <a:gd name="T4" fmla="*/ 2147483647 w 2016"/>
              <a:gd name="T5" fmla="*/ 2147483647 h 1920"/>
              <a:gd name="T6" fmla="*/ 2147483647 w 2016"/>
              <a:gd name="T7" fmla="*/ 0 h 1920"/>
              <a:gd name="T8" fmla="*/ 2147483647 w 2016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6" h="1920">
                <a:moveTo>
                  <a:pt x="0" y="1776"/>
                </a:moveTo>
                <a:lnTo>
                  <a:pt x="0" y="1920"/>
                </a:lnTo>
                <a:lnTo>
                  <a:pt x="1920" y="1920"/>
                </a:lnTo>
                <a:lnTo>
                  <a:pt x="1920" y="0"/>
                </a:lnTo>
                <a:lnTo>
                  <a:pt x="201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For 3.3V driving LEDs from a 3.3V system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Ch8 Peripherals-1 V7a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1FAB36-406C-4156-A5C8-053CBC1096DB}" type="slidenum">
              <a:rPr lang="en-US" altLang="en-US" sz="120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219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279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1816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1905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38400"/>
            <a:ext cx="7620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68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695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3" name="Freeform 11"/>
          <p:cNvSpPr>
            <a:spLocks/>
          </p:cNvSpPr>
          <p:nvPr/>
        </p:nvSpPr>
        <p:spPr bwMode="auto">
          <a:xfrm>
            <a:off x="2057400" y="2590800"/>
            <a:ext cx="4114800" cy="1143000"/>
          </a:xfrm>
          <a:custGeom>
            <a:avLst/>
            <a:gdLst>
              <a:gd name="T0" fmla="*/ 0 w 2592"/>
              <a:gd name="T1" fmla="*/ 0 h 720"/>
              <a:gd name="T2" fmla="*/ 2147483647 w 2592"/>
              <a:gd name="T3" fmla="*/ 0 h 720"/>
              <a:gd name="T4" fmla="*/ 2147483647 w 2592"/>
              <a:gd name="T5" fmla="*/ 2147483647 h 720"/>
              <a:gd name="T6" fmla="*/ 2147483647 w 2592"/>
              <a:gd name="T7" fmla="*/ 2147483647 h 720"/>
              <a:gd name="T8" fmla="*/ 2147483647 w 2592"/>
              <a:gd name="T9" fmla="*/ 2147483647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2" h="720">
                <a:moveTo>
                  <a:pt x="0" y="0"/>
                </a:moveTo>
                <a:lnTo>
                  <a:pt x="1488" y="0"/>
                </a:lnTo>
                <a:lnTo>
                  <a:pt x="1488" y="528"/>
                </a:lnTo>
                <a:lnTo>
                  <a:pt x="2592" y="528"/>
                </a:lnTo>
                <a:lnTo>
                  <a:pt x="2592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2"/>
          <p:cNvSpPr>
            <a:spLocks/>
          </p:cNvSpPr>
          <p:nvPr/>
        </p:nvSpPr>
        <p:spPr bwMode="auto">
          <a:xfrm>
            <a:off x="2057400" y="2895600"/>
            <a:ext cx="1524000" cy="2743200"/>
          </a:xfrm>
          <a:custGeom>
            <a:avLst/>
            <a:gdLst>
              <a:gd name="T0" fmla="*/ 0 w 960"/>
              <a:gd name="T1" fmla="*/ 0 h 1728"/>
              <a:gd name="T2" fmla="*/ 2147483647 w 960"/>
              <a:gd name="T3" fmla="*/ 0 h 1728"/>
              <a:gd name="T4" fmla="*/ 2147483647 w 960"/>
              <a:gd name="T5" fmla="*/ 2147483647 h 1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960" y="0"/>
                </a:lnTo>
                <a:lnTo>
                  <a:pt x="960" y="17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3"/>
          <p:cNvSpPr>
            <a:spLocks/>
          </p:cNvSpPr>
          <p:nvPr/>
        </p:nvSpPr>
        <p:spPr bwMode="auto">
          <a:xfrm>
            <a:off x="2057400" y="2743200"/>
            <a:ext cx="1752600" cy="914400"/>
          </a:xfrm>
          <a:custGeom>
            <a:avLst/>
            <a:gdLst>
              <a:gd name="T0" fmla="*/ 0 w 1104"/>
              <a:gd name="T1" fmla="*/ 0 h 576"/>
              <a:gd name="T2" fmla="*/ 2147483647 w 1104"/>
              <a:gd name="T3" fmla="*/ 0 h 576"/>
              <a:gd name="T4" fmla="*/ 2147483647 w 1104"/>
              <a:gd name="T5" fmla="*/ 2147483647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4" h="576">
                <a:moveTo>
                  <a:pt x="0" y="0"/>
                </a:moveTo>
                <a:lnTo>
                  <a:pt x="1104" y="0"/>
                </a:lnTo>
                <a:lnTo>
                  <a:pt x="1104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5400"/>
            <a:ext cx="2362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12963</TotalTime>
  <Words>2239</Words>
  <Application>Microsoft Office PowerPoint</Application>
  <PresentationFormat>On-screen Show (4:3)</PresentationFormat>
  <Paragraphs>553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Chapter 8 Peripherals-1-- ARMdemo06.c  </vt:lpstr>
      <vt:lpstr>Introduction</vt:lpstr>
      <vt:lpstr>PowerPoint Presentation</vt:lpstr>
      <vt:lpstr>LPC2131 peripherals</vt:lpstr>
      <vt:lpstr>1) General purpose Input Output (GPIO) http://www.nxp.com/acrobat_download/usermanuals/UM10120_1.pdf</vt:lpstr>
      <vt:lpstr>Exercise 1</vt:lpstr>
      <vt:lpstr>The experiment hardware</vt:lpstr>
      <vt:lpstr>Our testing board connector p03(pin26) is input,  p0.8(pin33),p0.9(pin34) are outputs</vt:lpstr>
      <vt:lpstr>For 3.3V driving LEDs from a 3.3V system</vt:lpstr>
      <vt:lpstr>Remind you that ARM has</vt:lpstr>
      <vt:lpstr>Send data to GPIO registers</vt:lpstr>
      <vt:lpstr>Explanation2 of GPIO.c (pure polling program) line 1-6 </vt:lpstr>
      <vt:lpstr>Explanation3 of GPIO.c (pure polling program) line 7-13 </vt:lpstr>
      <vt:lpstr>Exercise 2: A simple C program GPIO.c When SW1 is depressed, RED-LED is on</vt:lpstr>
      <vt:lpstr>Applications</vt:lpstr>
      <vt:lpstr>2) Analog-to-Digital converter ADC</vt:lpstr>
      <vt:lpstr>Exercise 3 Code for Analog-to-Digital ADC converter pin assignment for sensor pins </vt:lpstr>
      <vt:lpstr>PINSEL1 Pin assignment for AD0.1 94) PINSEL1 = 0x00400000;  // set p0.27 to ad0.0   PINSEL1 = xxxx 0000 0100 0xxx xxxx xxxx xxxx xxxx bit                     31      27      23       19      15     11       7      3    0 </vt:lpstr>
      <vt:lpstr>Exercise 4</vt:lpstr>
      <vt:lpstr>PINSEL1 Pin assignment for AD0.1 94) PINSEL1 |= 0x010000000;  // set p0.28 to ad0.1   PINSEL1 = 0000 0001 0000 0000 0000 0000 xxxx xxxx bit                  31      27      23       19        15       11       7       3 </vt:lpstr>
      <vt:lpstr>Exercise 5: Fill in the blanks in the flow diagram of this program Code for Analog-to-Digital ADC converter In C:\Keil\ARM\INC\Philips\lpc21xx.h, ADCR=0xE0003 4000 ADCR=0xE0003 4000,  ADDR=0xE0003 4004</vt:lpstr>
      <vt:lpstr>ADCR -- one (AD0) for lpc2131 line 75)  ADCR=0x1&lt;&lt;_______(fill in the blank);//see Appendix 3 line 76)  ADCR|=_______(fill in the blank);//operational,start convert ADCR= 0000 0001 0010 0000 0000 0010 xxxx xxxx bit            31        27        23       19        15        11         7         3</vt:lpstr>
      <vt:lpstr>ADCR -- one (AD0) for lpc2131 line 75)  ADCR=0x1&lt;&lt;________(fill in the blank); line 76)  ADCR|=_________(fill in the blank);// operational, start convert ADCR= 0000 0001 0010 0000 0000 0010 xxxx xxxx bit            31        27        23       19        15        11         7         3    </vt:lpstr>
      <vt:lpstr>Polling for the completion of Analog-to-digital conversion   78) while(((temp=ADDR)&amp;_________(fill in the blank))==0); ADDR= 1000 0000 0000 0000 xxxx xxxx xx00 0000   //MSB =1 meaning ADC is done //if bit 31 of ADDR is 1, it is done //bit 15:6 contain the result</vt:lpstr>
      <vt:lpstr>Find the Analog-to-digital converted result ADC result  xx xxxx xxxx     ADDR= 1000 0000 0000 0000 xxxx xxxx xx00 0000 </vt:lpstr>
      <vt:lpstr>3)Digital-to-Analog converter DAC</vt:lpstr>
      <vt:lpstr>DAC reg. 10-bit </vt:lpstr>
      <vt:lpstr>4) Universal Asynchronous Receiver / Transmitter UART (serial port)  </vt:lpstr>
      <vt:lpstr>line34)    U0LCR = 0x83; //8 bit length ,DLAB=1          //U0LCR = 1000 0011b</vt:lpstr>
      <vt:lpstr>Exercise 6: Baud rate setting  35)    U0DLL = 0x0F;//=15  36)    U0DLM = 0x00;//=0   </vt:lpstr>
      <vt:lpstr>Getchar() in “C”  polling method (not interrupt)</vt:lpstr>
      <vt:lpstr>Sendchar() in “C”  polling method (not interrupt)</vt:lpstr>
      <vt:lpstr>Print(), Print a string of characters on screen</vt:lpstr>
      <vt:lpstr>Ascii table from http://enteos2.area.trieste.it/russo/IntroInfo2001-2002/CorsoRetiGomezel/ASCII-EBCIDC_table.htm</vt:lpstr>
      <vt:lpstr>Exercise 7: putint( int count) print an integer on screen</vt:lpstr>
      <vt:lpstr>UART main  print example</vt:lpstr>
      <vt:lpstr>Summary</vt:lpstr>
      <vt:lpstr>Appendix ESTR2100 students should study this</vt:lpstr>
      <vt:lpstr>PowerPoint Presentation</vt:lpstr>
      <vt:lpstr>Appendix (1) Watchdog timer register setting </vt:lpstr>
      <vt:lpstr>Example http://www.keil.com/download/docs/317.asp</vt:lpstr>
      <vt:lpstr>Main and use of feed</vt:lpstr>
      <vt:lpstr>Watchdog Registers</vt:lpstr>
      <vt:lpstr>Watch dog mode reg. WMOD</vt:lpstr>
      <vt:lpstr>PowerPoint Presentation</vt:lpstr>
      <vt:lpstr>Appendix(3)</vt:lpstr>
      <vt:lpstr>Answer 5 : Exercise 5: Fill in the blanks in the flow diagram of this program Code for Analog-to-Digital ADC converter In C:\Keil\ARM\INC\Philips\lpc21xx.h, ADCR=0xE0003 4000 ADCR=0xE0003 4000,  ADDR=0xE0003 4004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Interfacing ARM Assembly Language and C</dc:title>
  <dc:creator>Raj Rajkumar</dc:creator>
  <cp:lastModifiedBy>khwong</cp:lastModifiedBy>
  <cp:revision>372</cp:revision>
  <cp:lastPrinted>2001-08-31T16:07:08Z</cp:lastPrinted>
  <dcterms:created xsi:type="dcterms:W3CDTF">2000-01-20T18:01:33Z</dcterms:created>
  <dcterms:modified xsi:type="dcterms:W3CDTF">2017-10-30T07:19:21Z</dcterms:modified>
</cp:coreProperties>
</file>