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45"/>
  </p:notesMasterIdLst>
  <p:handoutMasterIdLst>
    <p:handoutMasterId r:id="rId46"/>
  </p:handoutMasterIdLst>
  <p:sldIdLst>
    <p:sldId id="434" r:id="rId2"/>
    <p:sldId id="436" r:id="rId3"/>
    <p:sldId id="405" r:id="rId4"/>
    <p:sldId id="441" r:id="rId5"/>
    <p:sldId id="406" r:id="rId6"/>
    <p:sldId id="440" r:id="rId7"/>
    <p:sldId id="442" r:id="rId8"/>
    <p:sldId id="443" r:id="rId9"/>
    <p:sldId id="407" r:id="rId10"/>
    <p:sldId id="408" r:id="rId11"/>
    <p:sldId id="409" r:id="rId12"/>
    <p:sldId id="410" r:id="rId13"/>
    <p:sldId id="411" r:id="rId14"/>
    <p:sldId id="412" r:id="rId15"/>
    <p:sldId id="458" r:id="rId16"/>
    <p:sldId id="453" r:id="rId17"/>
    <p:sldId id="414" r:id="rId18"/>
    <p:sldId id="455" r:id="rId19"/>
    <p:sldId id="454" r:id="rId20"/>
    <p:sldId id="456" r:id="rId21"/>
    <p:sldId id="450" r:id="rId22"/>
    <p:sldId id="452" r:id="rId23"/>
    <p:sldId id="457" r:id="rId24"/>
    <p:sldId id="417" r:id="rId25"/>
    <p:sldId id="418" r:id="rId26"/>
    <p:sldId id="419" r:id="rId27"/>
    <p:sldId id="420" r:id="rId28"/>
    <p:sldId id="421" r:id="rId29"/>
    <p:sldId id="438" r:id="rId30"/>
    <p:sldId id="422" r:id="rId31"/>
    <p:sldId id="423" r:id="rId32"/>
    <p:sldId id="424" r:id="rId33"/>
    <p:sldId id="439" r:id="rId34"/>
    <p:sldId id="425" r:id="rId35"/>
    <p:sldId id="426" r:id="rId36"/>
    <p:sldId id="427" r:id="rId37"/>
    <p:sldId id="428" r:id="rId38"/>
    <p:sldId id="429" r:id="rId39"/>
    <p:sldId id="444" r:id="rId40"/>
    <p:sldId id="430" r:id="rId41"/>
    <p:sldId id="445" r:id="rId42"/>
    <p:sldId id="431" r:id="rId43"/>
    <p:sldId id="435" r:id="rId44"/>
  </p:sldIdLst>
  <p:sldSz cx="9144000" cy="6858000" type="screen4x3"/>
  <p:notesSz cx="6799263" cy="9904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00"/>
    <a:srgbClr val="009900"/>
    <a:srgbClr val="DDDDDD"/>
    <a:srgbClr val="0000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notesViewPr>
    <p:cSldViewPr>
      <p:cViewPr>
        <p:scale>
          <a:sx n="75" d="100"/>
          <a:sy n="75" d="100"/>
        </p:scale>
        <p:origin x="-1422" y="990"/>
      </p:cViewPr>
      <p:guideLst>
        <p:guide orient="horz" pos="312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100"/>
            </a:lvl1pPr>
          </a:lstStyle>
          <a:p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100">
                <a:ea typeface="新細明體" pitchFamily="18" charset="-120"/>
              </a:defRPr>
            </a:lvl1pPr>
          </a:lstStyle>
          <a:p>
            <a:fld id="{DB629DAE-29EA-4BCD-A65A-A24B2F462742}" type="datetime5">
              <a:rPr lang="en-US" altLang="en-US"/>
              <a:pPr/>
              <a:t>9-Oct-17</a:t>
            </a:fld>
            <a:endParaRPr lang="en-US" altLang="zh-TW">
              <a:ea typeface="+mn-ea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100"/>
            </a:lvl1pPr>
          </a:lstStyle>
          <a:p>
            <a:endParaRPr lang="en-US" altLang="zh-TW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059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100"/>
            </a:lvl1pPr>
          </a:lstStyle>
          <a:p>
            <a:fld id="{60EB9200-4609-4FF1-A890-F9292F5B96C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869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>
            <a:lvl1pPr defTabSz="901700" eaLnBrk="1" hangingPunct="1">
              <a:defRPr sz="1100"/>
            </a:lvl1pPr>
          </a:lstStyle>
          <a:p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100"/>
            </a:lvl1pPr>
          </a:lstStyle>
          <a:p>
            <a:fld id="{8B348ED8-CBCA-4564-8499-C4F3EADAAFBB}" type="datetime5">
              <a:rPr lang="en-US" altLang="en-US"/>
              <a:pPr/>
              <a:t>9-Oct-17</a:t>
            </a:fld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403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b" anchorCtr="0" compatLnSpc="1">
            <a:prstTxWarp prst="textNoShape">
              <a:avLst/>
            </a:prstTxWarp>
          </a:bodyPr>
          <a:lstStyle>
            <a:lvl1pPr defTabSz="901700" eaLnBrk="1" hangingPunct="1">
              <a:defRPr sz="1100"/>
            </a:lvl1pPr>
          </a:lstStyle>
          <a:p>
            <a:endParaRPr lang="en-US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07525"/>
            <a:ext cx="29479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2" tIns="45135" rIns="90272" bIns="45135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100"/>
            </a:lvl1pPr>
          </a:lstStyle>
          <a:p>
            <a:fld id="{3222F9E4-037F-4C85-AB7D-B317344A4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7611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E5FC9FB-93D1-44E9-A98A-90AA89142C25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4978CB5-018E-4B77-964B-B0F19E023875}" type="slidenum">
              <a:rPr lang="en-US" altLang="en-US" sz="1100"/>
              <a:pPr>
                <a:spcBef>
                  <a:spcPct val="0"/>
                </a:spcBef>
              </a:pPr>
              <a:t>1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BA6A1C9-28FB-42A4-9BEC-8EF8F4512564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B9215C8-3906-4900-ACEB-A51BC76DF956}" type="slidenum">
              <a:rPr lang="en-US" altLang="en-US" sz="1100"/>
              <a:pPr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1AFAC16-5E11-4676-A44C-D1572828AAB7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B5246FC-3FF3-487F-8627-D8C21379DE89}" type="slidenum">
              <a:rPr lang="en-US" altLang="en-US" sz="1100"/>
              <a:pPr>
                <a:spcBef>
                  <a:spcPct val="0"/>
                </a:spcBef>
              </a:pPr>
              <a:t>11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CC4990E-209E-406F-9933-89B6F6260996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E014B62-2A19-4BDB-94D5-7BA989B8B28F}" type="slidenum">
              <a:rPr lang="en-US" altLang="en-US" sz="1100"/>
              <a:pPr>
                <a:spcBef>
                  <a:spcPct val="0"/>
                </a:spcBef>
              </a:pPr>
              <a:t>12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F80C319-892B-431B-B60A-1708DF608A9D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5EA98C3-3759-4951-B589-819F4828DA25}" type="slidenum">
              <a:rPr lang="en-US" altLang="en-US" sz="1100"/>
              <a:pPr>
                <a:spcBef>
                  <a:spcPct val="0"/>
                </a:spcBef>
              </a:pPr>
              <a:t>13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FA6B03F-F229-4521-B134-65DE6195696A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E79654-567E-444F-AF62-25EDF6DA6705}" type="slidenum">
              <a:rPr lang="en-US" altLang="en-US" sz="1100"/>
              <a:pPr>
                <a:spcBef>
                  <a:spcPct val="0"/>
                </a:spcBef>
              </a:pPr>
              <a:t>14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C0E86A9-B3B7-4D87-9074-59707D2B8E21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92B647-6DCD-450C-83F6-F472D282F28A}" type="slidenum">
              <a:rPr lang="en-US" altLang="en-US" sz="1100"/>
              <a:pPr>
                <a:spcBef>
                  <a:spcPct val="0"/>
                </a:spcBef>
              </a:pPr>
              <a:t>16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DAE261D-96B7-4A14-9F72-CFC7C96CA867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4810AE-4DEC-4100-8366-C2EC4CE98009}" type="slidenum">
              <a:rPr lang="en-US" altLang="en-US" sz="1100"/>
              <a:pPr>
                <a:spcBef>
                  <a:spcPct val="0"/>
                </a:spcBef>
              </a:pPr>
              <a:t>17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C2BEBAF-97F4-48CF-BDE2-9D84F6EB0F51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E5CE7CC-E4CC-463F-833D-B3B9B89E5262}" type="slidenum">
              <a:rPr lang="en-US" altLang="en-US" sz="1100"/>
              <a:pPr>
                <a:spcBef>
                  <a:spcPct val="0"/>
                </a:spcBef>
              </a:pPr>
              <a:t>18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C9355F-1AE7-499D-8A3C-4A7486E09202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A4A4B07-E461-446A-A54A-E682D43B8D88}" type="slidenum">
              <a:rPr lang="en-US" altLang="en-US" sz="1100"/>
              <a:pPr>
                <a:spcBef>
                  <a:spcPct val="0"/>
                </a:spcBef>
              </a:pPr>
              <a:t>19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50642A-6E29-4B83-912B-A991E42A026D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84A8030-7A7C-4AF9-BE96-385DFB26E8D9}" type="slidenum">
              <a:rPr lang="en-US" altLang="en-US" sz="1100"/>
              <a:pPr>
                <a:spcBef>
                  <a:spcPct val="0"/>
                </a:spcBef>
              </a:pPr>
              <a:t>20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2F24048-42BC-4D80-BBCA-C993C3E3A0C5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D1BBDC-73B1-44B3-B918-E1C8E6780522}" type="slidenum">
              <a:rPr lang="en-US" altLang="en-US" sz="1100"/>
              <a:pPr>
                <a:spcBef>
                  <a:spcPct val="0"/>
                </a:spcBef>
              </a:pPr>
              <a:t>2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F0991F4-C4B2-4C16-85F4-7E1913F7252D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83D00FB-21B0-461D-875A-1CAB5332DE5C}" type="slidenum">
              <a:rPr lang="en-US" altLang="en-US" sz="1100"/>
              <a:pPr>
                <a:spcBef>
                  <a:spcPct val="0"/>
                </a:spcBef>
              </a:pPr>
              <a:t>21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E72BE52-B3CB-4987-8CCE-D5B088C447B9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171A8F5-6A93-497D-998F-938C6D992481}" type="slidenum">
              <a:rPr lang="en-US" altLang="en-US" sz="1100"/>
              <a:pPr>
                <a:spcBef>
                  <a:spcPct val="0"/>
                </a:spcBef>
              </a:pPr>
              <a:t>22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525186D-80A7-4BDE-B498-8C8C82268A9C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D59443F-B7FE-49E3-A722-C3FC90725B64}" type="slidenum">
              <a:rPr lang="en-US" altLang="en-US" sz="1100"/>
              <a:pPr>
                <a:spcBef>
                  <a:spcPct val="0"/>
                </a:spcBef>
              </a:pPr>
              <a:t>23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443A90-2936-4A1C-98ED-F6835986273F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FD2A9FE-8890-415F-9015-9050359CB86F}" type="slidenum">
              <a:rPr lang="en-US" altLang="en-US" sz="1100"/>
              <a:pPr>
                <a:spcBef>
                  <a:spcPct val="0"/>
                </a:spcBef>
              </a:pPr>
              <a:t>24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60F9F54-1520-4975-8481-F77004429D27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4A4C9A7-2195-45BC-8914-12855D16B8D0}" type="slidenum">
              <a:rPr lang="en-US" altLang="en-US" sz="1100"/>
              <a:pPr>
                <a:spcBef>
                  <a:spcPct val="0"/>
                </a:spcBef>
              </a:pPr>
              <a:t>25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AFB5882-D937-4DCB-B7DC-9BC47C1EAD87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2B9793-A303-41ED-9DC3-3BA643571E8F}" type="slidenum">
              <a:rPr lang="en-US" altLang="en-US" sz="1100"/>
              <a:pPr>
                <a:spcBef>
                  <a:spcPct val="0"/>
                </a:spcBef>
              </a:pPr>
              <a:t>26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F46676-E19A-45F6-8D5D-EB2EC30BCD0B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6D79F8D-1DAD-4853-B8C2-A70E11022D83}" type="slidenum">
              <a:rPr lang="en-US" altLang="en-US" sz="1100"/>
              <a:pPr>
                <a:spcBef>
                  <a:spcPct val="0"/>
                </a:spcBef>
              </a:pPr>
              <a:t>27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03CEE7C-6381-4B75-B03B-149F34E6CFB1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33EFE29-044F-48D9-9FD7-B9395E712DEE}" type="slidenum">
              <a:rPr lang="en-US" altLang="en-US" sz="1100"/>
              <a:pPr>
                <a:spcBef>
                  <a:spcPct val="0"/>
                </a:spcBef>
              </a:pPr>
              <a:t>28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9F286AA-EF3A-40EB-9240-DA92240186B9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56260C-7ECE-4C9E-9564-FC1521ADCAEB}" type="slidenum">
              <a:rPr lang="en-US" altLang="en-US" sz="1100"/>
              <a:pPr>
                <a:spcBef>
                  <a:spcPct val="0"/>
                </a:spcBef>
              </a:pPr>
              <a:t>29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1B9D934-957B-4F6C-A832-E48AE7B3101C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73B828F-81E7-4256-BE1A-ABACD6467AD3}" type="slidenum">
              <a:rPr lang="en-US" altLang="en-US" sz="1100"/>
              <a:pPr>
                <a:spcBef>
                  <a:spcPct val="0"/>
                </a:spcBef>
              </a:pPr>
              <a:t>30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9EB7D69-BD3B-4A53-8917-978077A37740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EFAA04-E5CE-4419-BA1C-50EBF945120D}" type="slidenum">
              <a:rPr lang="en-US" altLang="en-US" sz="1100"/>
              <a:pPr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6EC8E19-CB57-4F7B-BEE6-B08DC3327056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C15C93D-C9AA-4BC8-BEED-C35C6A7D96C5}" type="slidenum">
              <a:rPr lang="en-US" altLang="en-US" sz="1100"/>
              <a:pPr>
                <a:spcBef>
                  <a:spcPct val="0"/>
                </a:spcBef>
              </a:pPr>
              <a:t>31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C2EDD8-E89C-4394-8EE1-43549BB34380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AFCA522-9300-4D53-983F-D0C10DE9D91F}" type="slidenum">
              <a:rPr lang="en-US" altLang="en-US" sz="1100"/>
              <a:pPr>
                <a:spcBef>
                  <a:spcPct val="0"/>
                </a:spcBef>
              </a:pPr>
              <a:t>32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49E2B22-51D7-4000-8978-D2EF7162F659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C46C36E-8529-4444-89B8-A021E4648713}" type="slidenum">
              <a:rPr lang="en-US" altLang="en-US" sz="1100"/>
              <a:pPr>
                <a:spcBef>
                  <a:spcPct val="0"/>
                </a:spcBef>
              </a:pPr>
              <a:t>33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1474644-990F-42B6-9BE8-385850C2FA92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C89D07-9B62-468D-838E-7E2768932F43}" type="slidenum">
              <a:rPr lang="en-US" altLang="en-US" sz="1100"/>
              <a:pPr>
                <a:spcBef>
                  <a:spcPct val="0"/>
                </a:spcBef>
              </a:pPr>
              <a:t>34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EA8C17C-60F1-4622-9DC4-1DCE5884E44B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15321C5-B920-4721-9B28-558DBBB3C055}" type="slidenum">
              <a:rPr lang="en-US" altLang="en-US" sz="1100"/>
              <a:pPr>
                <a:spcBef>
                  <a:spcPct val="0"/>
                </a:spcBef>
              </a:pPr>
              <a:t>35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0928E72-DE55-430A-BE5E-97AD351F31AD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1EAC9CC-EF7E-4FE3-9D38-61FC7F9207AC}" type="slidenum">
              <a:rPr lang="en-US" altLang="en-US" sz="1100"/>
              <a:pPr>
                <a:spcBef>
                  <a:spcPct val="0"/>
                </a:spcBef>
              </a:pPr>
              <a:t>36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997B81-913F-4097-9A3F-479B72AE91BA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D1F597-216B-4068-AC52-5E08E01FC755}" type="slidenum">
              <a:rPr lang="en-US" altLang="en-US" sz="1100"/>
              <a:pPr>
                <a:spcBef>
                  <a:spcPct val="0"/>
                </a:spcBef>
              </a:pPr>
              <a:t>37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71297C-1547-40C8-ADE0-FE9C771EF4BF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560D70D-3E42-4249-B7CE-17C1AB2A0DFE}" type="slidenum">
              <a:rPr lang="en-US" altLang="en-US" sz="1100"/>
              <a:pPr>
                <a:spcBef>
                  <a:spcPct val="0"/>
                </a:spcBef>
              </a:pPr>
              <a:t>38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56DB26D-DFC3-4E2C-B784-DB7AE5D872AE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0A73FDF-6899-473F-B04E-6ECF951FF3A9}" type="slidenum">
              <a:rPr lang="en-US" altLang="en-US" sz="1100"/>
              <a:pPr>
                <a:spcBef>
                  <a:spcPct val="0"/>
                </a:spcBef>
              </a:pPr>
              <a:t>39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88F049-808C-4E22-80C6-DAE4D6C84CFF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6633938-70B4-4353-9850-689935917063}" type="slidenum">
              <a:rPr lang="en-US" altLang="en-US" sz="1100"/>
              <a:pPr>
                <a:spcBef>
                  <a:spcPct val="0"/>
                </a:spcBef>
              </a:pPr>
              <a:t>40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B395DB-C3D4-4551-A65B-CACFC65C3CB6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F3ABC5-1F4C-48A3-8939-C4DF3E9E0B6B}" type="slidenum">
              <a:rPr lang="en-US" altLang="en-US" sz="1100"/>
              <a:pPr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5BA98CA-C6E4-429B-A7B2-40A3A7F804EB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5DA0A2-8144-4727-8003-F0FC61FD47A0}" type="slidenum">
              <a:rPr lang="en-US" altLang="en-US" sz="1100"/>
              <a:pPr>
                <a:spcBef>
                  <a:spcPct val="0"/>
                </a:spcBef>
              </a:pPr>
              <a:t>41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FE6EE35-303C-46F1-B22B-81322946EF69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F0E4041-F08D-4111-A981-3DCDD62A260D}" type="slidenum">
              <a:rPr lang="en-US" altLang="en-US" sz="1100"/>
              <a:pPr>
                <a:spcBef>
                  <a:spcPct val="0"/>
                </a:spcBef>
              </a:pPr>
              <a:t>42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01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2C49EB3-DC90-4C11-BAD0-C553048D9C59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BA85549-7A7E-401F-8CD9-9DD31EE48EDF}" type="slidenum">
              <a:rPr lang="en-US" altLang="en-US" sz="1100"/>
              <a:pPr>
                <a:spcBef>
                  <a:spcPct val="0"/>
                </a:spcBef>
              </a:pPr>
              <a:t>43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2F96B53-AAB9-4758-8F9C-8C05E25AD418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5559443-5751-4C34-AAC3-D4279A948F3D}" type="slidenum">
              <a:rPr lang="en-US" altLang="en-US" sz="1100"/>
              <a:pPr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C13817-710A-41E7-8687-ABE2D389F3A7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D4D64A4-9E79-4A13-9F1D-AD6EE2EDB100}" type="slidenum">
              <a:rPr lang="en-US" altLang="en-US" sz="1100"/>
              <a:pPr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5A4A046-DAE8-419C-9056-5C2C0776E9AC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F1FEC3A-7643-4EAC-91F1-31001C980275}" type="slidenum">
              <a:rPr lang="en-US" altLang="en-US" sz="1100"/>
              <a:pPr>
                <a:spcBef>
                  <a:spcPct val="0"/>
                </a:spcBef>
              </a:pPr>
              <a:t>7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52C6684-6C01-4648-8626-25B9159AC902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6724C5-74F8-49BA-AEA5-259596817EEA}" type="slidenum">
              <a:rPr lang="en-US" altLang="en-US" sz="1100"/>
              <a:pPr>
                <a:spcBef>
                  <a:spcPct val="0"/>
                </a:spcBef>
              </a:pPr>
              <a:t>8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63788E7-D0C8-4872-8322-8581177F56A1}" type="datetime5">
              <a:rPr lang="en-US" altLang="en-US" sz="1100"/>
              <a:pPr>
                <a:spcBef>
                  <a:spcPct val="0"/>
                </a:spcBef>
              </a:pPr>
              <a:t>9-Oct-17</a:t>
            </a:fld>
            <a:endParaRPr lang="en-US" altLang="en-US" sz="110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375" indent="-274638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0138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1463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200" indent="-219075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19075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F77A442-3AFF-40F5-9BE7-2C12B15713F6}" type="slidenum">
              <a:rPr lang="en-US" altLang="en-US" sz="1100"/>
              <a:pPr>
                <a:spcBef>
                  <a:spcPct val="0"/>
                </a:spcBef>
              </a:pPr>
              <a:t>9</a:t>
            </a:fld>
            <a:endParaRPr lang="en-US" alt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C47AC-AA14-4BF0-A7CF-B3D2C46CE712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7739E-85F6-4A9A-91D7-0AC7C6D55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86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30C32-BFA7-478E-8CB1-0D1CB290DC57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73C-4DE3-49C1-9D73-D24B82F1C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26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172DA-380F-4EBE-93FA-DA0C4AD85B96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412AD-AB81-4730-85DD-CA93B926B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2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F05C6-2494-4D52-A733-F8FFF42B8DCC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DED7-F7AE-49DF-A392-FF6AE9D49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E1F72-89DB-4007-84D6-A2C6E4056B38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AD5EE-6389-48CB-AFA5-FD1A134CA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6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DF047-9F5D-4997-AF0F-6B4A000A89F6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3123-794A-41E1-B272-5C0E3D326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2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06DB-71DD-4B00-B00D-DF7AE13F6D90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629FB-5691-4D70-B43D-8590F29E7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5583C-D960-4F8D-BAAE-BE562DC0593B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BB12-2EA4-4456-9000-5BD5CB328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26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4C0FD-74B9-4FAA-93C1-09612C0B3145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ABED-DD3D-4EF1-AFD9-FD3832EDB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4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1D7062-FB37-4466-8F23-E82CC9F7C05A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670E-B0CB-4265-BDA6-1128EC4A8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6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13F40-632C-4399-AB78-9BDE0589FD8E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FA021-7B35-45EC-8ECA-F7E727F9F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76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B21908D-CE2E-479F-8E28-0DA73A37339A}" type="datetime5">
              <a:rPr lang="en-US" altLang="en-US" smtClean="0"/>
              <a:t>9-Oct-17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ABDE691-0966-4011-89DD-AEDB195B3E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xp.com/documents/user_manual/UM10120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xp.com/documents/user_manual/UM10120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cuhk.edu.hk/~khwong/www2/ceng2400/ahello.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aryhexconverter.com/decimal-to-hex-converte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gh/aos/blob/master/doc/processors/UM_LPC21XX_LPC22XX_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glyduck.ath.cx/PDF/Philips/LPC2000/AN10369_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Chapter 6: Serial Interface --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UART (</a:t>
            </a:r>
            <a:r>
              <a:rPr lang="en-US" altLang="en-US" sz="3200" dirty="0" smtClean="0"/>
              <a:t>universal asynchronous receiver transmitter </a:t>
            </a:r>
            <a:r>
              <a:rPr lang="en-US" altLang="zh-TW" sz="3200" dirty="0" smtClean="0"/>
              <a:t>)</a:t>
            </a:r>
            <a:endParaRPr lang="en-US" altLang="en-US" sz="3200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mtClean="0">
                <a:solidFill>
                  <a:srgbClr val="898989"/>
                </a:solidFill>
              </a:rPr>
              <a:t>CEG2400 - Microcomputer Systems</a:t>
            </a:r>
            <a:endParaRPr lang="en-US" altLang="en-US" sz="2800" i="1" smtClean="0">
              <a:solidFill>
                <a:srgbClr val="898989"/>
              </a:solidFill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charset="0"/>
              </a:rPr>
              <a:t>CEG2400 Ch6. Serial Interface -- UART V7b</a:t>
            </a:r>
            <a:endParaRPr lang="en-US" altLang="en-US" sz="1200">
              <a:latin typeface="Arial" charset="0"/>
            </a:endParaRP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3BAB4-77C6-4243-92FF-99243D001D88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102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charset="0"/>
            </a:endParaRPr>
          </a:p>
        </p:txBody>
      </p:sp>
      <p:sp>
        <p:nvSpPr>
          <p:cNvPr id="4103" name="Rectangle 7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F86921-6667-4A15-AA2D-C1309EBC3B6A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2) UART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Hardware Interface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charset="0"/>
              </a:rPr>
              <a:t>CEG2400 Ch6. Serial Interface -- UART V7b</a:t>
            </a:r>
            <a:endParaRPr lang="en-US" altLang="en-US" sz="1200">
              <a:latin typeface="Arial" charset="0"/>
            </a:endParaRP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42FB18-C12F-4915-8731-086D21EF520A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2534" name="Rectangle 7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570615-2AB2-4ED2-B762-D45CFAF61FF3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22535" name="Picture 4" descr="MPj02890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8273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UART Hardware Interface</a:t>
            </a:r>
            <a:endParaRPr lang="en-GB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3337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sz="2100" dirty="0" smtClean="0"/>
              <a:t>ARM7 output signals are 0-&gt;3.3V.</a:t>
            </a:r>
          </a:p>
          <a:p>
            <a:pPr eaLnBrk="1" hangingPunct="1"/>
            <a:r>
              <a:rPr lang="en-US" altLang="en-US" sz="2100" dirty="0" smtClean="0"/>
              <a:t>A MAX232 chip is needed to translate the 0-&gt;3.3V levels to the +/-10V RS232 levels (with power VCC=5V, the electronic circuit can do that!!)</a:t>
            </a:r>
            <a:endParaRPr lang="en-GB" altLang="en-US" sz="2100" dirty="0" smtClean="0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610718-CA12-4C6A-9431-88E4DF646495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latin typeface="Arial" charset="0"/>
            </a:endParaRPr>
          </a:p>
        </p:txBody>
      </p:sp>
      <p:pic>
        <p:nvPicPr>
          <p:cNvPr id="2458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675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71C596-4C1E-4700-8DBF-EEB85451B9FB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5029200" y="4419600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 flipV="1">
            <a:off x="3048000" y="548640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2971800" y="5410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3962400"/>
            <a:ext cx="1419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620000" y="44196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 flipV="1">
            <a:off x="7391400" y="4495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1295400"/>
          </a:xfrm>
        </p:spPr>
        <p:txBody>
          <a:bodyPr/>
          <a:lstStyle/>
          <a:p>
            <a:pPr algn="l" eaLnBrk="1" hangingPunct="1"/>
            <a:r>
              <a:rPr lang="en-US" altLang="zh-TW" sz="2600" smtClean="0"/>
              <a:t>ARM system support</a:t>
            </a:r>
            <a:br>
              <a:rPr lang="en-US" altLang="zh-TW" sz="2600" smtClean="0"/>
            </a:br>
            <a:r>
              <a:rPr lang="en-US" altLang="zh-TW" sz="2600" smtClean="0"/>
              <a:t> for UART: </a:t>
            </a:r>
            <a:r>
              <a:rPr lang="en-US" altLang="en-US" sz="2600" smtClean="0"/>
              <a:t>Memory Map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3581400" cy="4411662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Software interface involves appropriately programming registers in the memory map to manipulate the hardware</a:t>
            </a:r>
            <a:endParaRPr lang="en-US" altLang="zh-TW" sz="2600" dirty="0" smtClean="0"/>
          </a:p>
          <a:p>
            <a:pPr eaLnBrk="1" hangingPunct="1"/>
            <a:r>
              <a:rPr lang="en-US" altLang="zh-TW" sz="2600" dirty="0" smtClean="0"/>
              <a:t>i.e. from 0xE000 C000 to 0xE000 C030 for UART ports</a:t>
            </a:r>
          </a:p>
          <a:p>
            <a:pPr eaLnBrk="1" hangingPunct="1"/>
            <a:endParaRPr lang="en-GB" altLang="en-US" sz="2600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GB" altLang="en-US" sz="2600" smtClean="0"/>
              <a:t> 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9524A2-F49A-4E29-B7D3-50D65A7C49D2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6630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53D4BF-5D5C-4DAC-A031-510E53ACC30E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572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5029200" y="1143000"/>
            <a:ext cx="2667000" cy="228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 flipV="1">
            <a:off x="3657600" y="12192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746125" y="36513"/>
            <a:ext cx="7178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Ref: page 9 of </a:t>
            </a:r>
            <a:r>
              <a:rPr lang="en-US" altLang="en-US" sz="1400" dirty="0">
                <a:latin typeface="Arial" charset="0"/>
                <a:hlinkClick r:id="rId4"/>
              </a:rPr>
              <a:t>ARM7-LPC213x-user manual (Hardware Guide, UM10120)</a:t>
            </a:r>
            <a:r>
              <a:rPr lang="en-US" altLang="en-US" sz="1400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http://www.nxp.com/documents/user_manual/UM10120.pdf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1717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CEG2400 Ch6. Serial Interface -- UART V7b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Like office addresses  for mail delivery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UART Office addresses from floor</a:t>
            </a:r>
          </a:p>
          <a:p>
            <a:pPr lvl="1" eaLnBrk="1" hangingPunct="1"/>
            <a:r>
              <a:rPr lang="en-US" altLang="zh-TW" smtClean="0"/>
              <a:t>0xE000 C000 to</a:t>
            </a:r>
          </a:p>
          <a:p>
            <a:pPr lvl="1" eaLnBrk="1" hangingPunct="1"/>
            <a:r>
              <a:rPr lang="en-US" altLang="zh-TW" smtClean="0"/>
              <a:t>0xE000 C030</a:t>
            </a:r>
            <a:endParaRPr lang="en-US" altLang="en-US" smtClean="0">
              <a:ea typeface="新細明體" pitchFamily="18" charset="-120"/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019B0-5355-45C3-BB3D-304B872E6AD7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8784D8C-73EA-4EAC-B5A5-E11FE1D429A3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28678" name="Picture 4" descr="MCj043422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8130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5"/>
          <p:cNvSpPr>
            <a:spLocks noChangeShapeType="1"/>
          </p:cNvSpPr>
          <p:nvPr/>
        </p:nvSpPr>
        <p:spPr bwMode="auto">
          <a:xfrm>
            <a:off x="3886200" y="2667000"/>
            <a:ext cx="2667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AutoShape 6"/>
          <p:cNvSpPr>
            <a:spLocks/>
          </p:cNvSpPr>
          <p:nvPr/>
        </p:nvSpPr>
        <p:spPr bwMode="auto">
          <a:xfrm>
            <a:off x="6553200" y="2971800"/>
            <a:ext cx="228600" cy="304800"/>
          </a:xfrm>
          <a:prstGeom prst="leftBrace">
            <a:avLst>
              <a:gd name="adj1" fmla="val 11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6613525" y="5522913"/>
            <a:ext cx="255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Memory address space</a:t>
            </a:r>
          </a:p>
        </p:txBody>
      </p:sp>
      <p:pic>
        <p:nvPicPr>
          <p:cNvPr id="28682" name="Picture 11" descr="D:\Users\khwong\AppData\Local\Microsoft\Windows\Temporary Internet Files\Content.IE5\OHO28F9N\MM90028390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5513" y="2290763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438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smtClean="0"/>
              <a:t>Reminded that</a:t>
            </a:r>
            <a:br>
              <a:rPr lang="en-US" sz="2700" smtClean="0"/>
            </a:br>
            <a:r>
              <a:rPr lang="en-US" sz="2700" smtClean="0"/>
              <a:t>ARM7 has these registers</a:t>
            </a:r>
            <a:br>
              <a:rPr lang="en-US" sz="2700" smtClean="0"/>
            </a:br>
            <a:r>
              <a:rPr lang="en-US" sz="2700" smtClean="0"/>
              <a:t>and memory addresses</a:t>
            </a:r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124200"/>
            <a:ext cx="4038600" cy="2614613"/>
          </a:xfrm>
          <a:noFill/>
        </p:spPr>
      </p:pic>
      <p:sp>
        <p:nvSpPr>
          <p:cNvPr id="3072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76800" y="1524000"/>
            <a:ext cx="4038600" cy="4530725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en-US" sz="2200" smtClean="0"/>
          </a:p>
          <a:p>
            <a:pPr eaLnBrk="1" hangingPunct="1"/>
            <a:r>
              <a:rPr lang="en-US" altLang="en-US" sz="2600" smtClean="0"/>
              <a:t>32-bit memory addresses (0x0000 0000 to 0xFFFF FFFF)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E227EC-F658-43F5-A536-21DBD94F8670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4419600" cy="4530725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Registers (R0-R15) ..etc</a:t>
            </a:r>
          </a:p>
        </p:txBody>
      </p:sp>
      <p:pic>
        <p:nvPicPr>
          <p:cNvPr id="30727" name="Picture 5" descr="MCj043422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1952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5791200" y="381000"/>
            <a:ext cx="22764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UART Office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addresses from floor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0xE000 C000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0xE000 C030</a:t>
            </a:r>
          </a:p>
        </p:txBody>
      </p:sp>
      <p:sp>
        <p:nvSpPr>
          <p:cNvPr id="30729" name="AutoShape 9"/>
          <p:cNvSpPr>
            <a:spLocks/>
          </p:cNvSpPr>
          <p:nvPr/>
        </p:nvSpPr>
        <p:spPr bwMode="auto">
          <a:xfrm flipH="1">
            <a:off x="7086600" y="3871913"/>
            <a:ext cx="228600" cy="304800"/>
          </a:xfrm>
          <a:prstGeom prst="leftBrace">
            <a:avLst>
              <a:gd name="adj1" fmla="val 11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30" name="Freeform 13"/>
          <p:cNvSpPr>
            <a:spLocks/>
          </p:cNvSpPr>
          <p:nvPr/>
        </p:nvSpPr>
        <p:spPr bwMode="auto">
          <a:xfrm>
            <a:off x="7848600" y="1447800"/>
            <a:ext cx="927100" cy="1371600"/>
          </a:xfrm>
          <a:custGeom>
            <a:avLst/>
            <a:gdLst>
              <a:gd name="T0" fmla="*/ 0 w 584"/>
              <a:gd name="T1" fmla="*/ 0 h 864"/>
              <a:gd name="T2" fmla="*/ 2147483646 w 584"/>
              <a:gd name="T3" fmla="*/ 2147483646 h 864"/>
              <a:gd name="T4" fmla="*/ 2147483646 w 584"/>
              <a:gd name="T5" fmla="*/ 2147483646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4" h="864">
                <a:moveTo>
                  <a:pt x="0" y="0"/>
                </a:moveTo>
                <a:cubicBezTo>
                  <a:pt x="236" y="192"/>
                  <a:pt x="472" y="384"/>
                  <a:pt x="528" y="528"/>
                </a:cubicBezTo>
                <a:cubicBezTo>
                  <a:pt x="584" y="672"/>
                  <a:pt x="460" y="768"/>
                  <a:pt x="336" y="8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228600" y="1905000"/>
            <a:ext cx="44958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4876800" y="1905000"/>
            <a:ext cx="41148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30734" name="TextBox 1"/>
          <p:cNvSpPr txBox="1">
            <a:spLocks noChangeArrowheads="1"/>
          </p:cNvSpPr>
          <p:nvPr/>
        </p:nvSpPr>
        <p:spPr bwMode="auto">
          <a:xfrm>
            <a:off x="7392988" y="3702050"/>
            <a:ext cx="15986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0xE000 C000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0xE000 C030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Name the usages of these memory locations in an ARM (LPC21xx) processor</a:t>
            </a:r>
          </a:p>
          <a:p>
            <a:pPr eaLnBrk="1" hangingPunct="1"/>
            <a:r>
              <a:rPr lang="en-US" altLang="en-US" sz="2400" smtClean="0"/>
              <a:t>0000 0000</a:t>
            </a:r>
            <a:r>
              <a:rPr lang="en-US" altLang="en-US" sz="2400" smtClean="0">
                <a:sym typeface="Wingdings" pitchFamily="2" charset="2"/>
              </a:rPr>
              <a:t>0000 7FFFh ?_______</a:t>
            </a:r>
          </a:p>
          <a:p>
            <a:pPr eaLnBrk="1" hangingPunct="1"/>
            <a:r>
              <a:rPr lang="en-US" altLang="en-US" sz="600" smtClean="0">
                <a:sym typeface="Wingdings" pitchFamily="2" charset="2"/>
              </a:rPr>
              <a:t>ROM, code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4000 0000</a:t>
            </a:r>
            <a:r>
              <a:rPr lang="en-US" altLang="en-US" sz="2400" smtClean="0">
                <a:sym typeface="Wingdings" pitchFamily="2" charset="2"/>
              </a:rPr>
              <a:t>4000 FFFFh ?_______</a:t>
            </a:r>
          </a:p>
          <a:p>
            <a:pPr eaLnBrk="1" hangingPunct="1"/>
            <a:r>
              <a:rPr lang="en-US" altLang="en-US" sz="600" smtClean="0">
                <a:sym typeface="Wingdings" pitchFamily="2" charset="2"/>
              </a:rPr>
              <a:t>RAM, data,Stack</a:t>
            </a:r>
            <a:endParaRPr lang="en-US" altLang="en-US" sz="2400" smtClean="0">
              <a:sym typeface="Wingdings" pitchFamily="2" charset="2"/>
            </a:endParaRP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E000 C000 </a:t>
            </a:r>
            <a:r>
              <a:rPr lang="en-US" altLang="en-US" sz="2400" smtClean="0">
                <a:sym typeface="Wingdings" pitchFamily="2" charset="2"/>
              </a:rPr>
              <a:t></a:t>
            </a:r>
            <a:r>
              <a:rPr lang="en-US" altLang="en-US" sz="2400" smtClean="0"/>
              <a:t>E000 C030 ?_______</a:t>
            </a:r>
          </a:p>
          <a:p>
            <a:pPr eaLnBrk="1" hangingPunct="1"/>
            <a:r>
              <a:rPr lang="en-US" altLang="en-US" sz="800" smtClean="0"/>
              <a:t>(UART)</a:t>
            </a:r>
            <a:endParaRPr lang="en-US" altLang="en-US" sz="2400" smtClean="0"/>
          </a:p>
          <a:p>
            <a:pPr eaLnBrk="1" hangingPunct="1"/>
            <a:endParaRPr lang="en-US" altLang="en-US" sz="2400" smtClean="0">
              <a:sym typeface="Wingdings" pitchFamily="2" charset="2"/>
            </a:endParaRPr>
          </a:p>
          <a:p>
            <a:pPr eaLnBrk="1" hangingPunct="1"/>
            <a:endParaRPr lang="en-US" altLang="en-US" sz="2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D014E2-41FA-4ECF-B351-4DF45942EB77}" type="slidenum">
              <a:rPr lang="en-US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2774" name="Picture 5" descr="MCj043422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362200"/>
            <a:ext cx="2341563" cy="310673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38107-040D-4D42-A410-7C4C2B983031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latin typeface="Arial" charset="0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3200"/>
            <a:ext cx="80645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8A88374-074B-4E60-8FA7-65150C0F8FCD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UART Register address map :</a:t>
            </a:r>
            <a:br>
              <a:rPr lang="en-US" altLang="en-US" sz="1800" b="1">
                <a:solidFill>
                  <a:schemeClr val="tx2"/>
                </a:solidFill>
                <a:latin typeface="Arial" charset="0"/>
              </a:rPr>
            </a:br>
            <a:r>
              <a:rPr lang="en-US" altLang="zh-TW" sz="1800" b="1">
                <a:solidFill>
                  <a:schemeClr val="tx2"/>
                </a:solidFill>
                <a:latin typeface="Arial" charset="0"/>
              </a:rPr>
              <a:t>0xE000 C000 to</a:t>
            </a:r>
            <a:r>
              <a:rPr lang="en-US" altLang="en-US" sz="18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zh-TW" sz="1800" b="1">
                <a:solidFill>
                  <a:schemeClr val="tx2"/>
                </a:solidFill>
                <a:latin typeface="Arial" charset="0"/>
              </a:rPr>
              <a:t>0xE000 C030</a:t>
            </a:r>
            <a:br>
              <a:rPr lang="en-US" altLang="zh-TW" sz="1800" b="1">
                <a:solidFill>
                  <a:schemeClr val="tx2"/>
                </a:solidFill>
                <a:latin typeface="Arial" charset="0"/>
              </a:rPr>
            </a:br>
            <a:r>
              <a:rPr lang="en-US" altLang="zh-TW" sz="1800" b="1">
                <a:solidFill>
                  <a:schemeClr val="tx2"/>
                </a:solidFill>
                <a:latin typeface="Arial" charset="0"/>
              </a:rPr>
              <a:t>U0RBR (read only ) and U0THR (write only) share the same address</a:t>
            </a:r>
            <a:br>
              <a:rPr lang="en-US" altLang="zh-TW" sz="1800" b="1">
                <a:solidFill>
                  <a:schemeClr val="tx2"/>
                </a:solidFill>
                <a:latin typeface="Arial" charset="0"/>
              </a:rPr>
            </a:br>
            <a:r>
              <a:rPr lang="en-US" altLang="zh-TW" sz="1800" b="1">
                <a:solidFill>
                  <a:schemeClr val="tx2"/>
                </a:solidFill>
                <a:latin typeface="Arial" charset="0"/>
              </a:rPr>
              <a:t>but have no conflict (because one is for “write” another is for “read”).</a:t>
            </a:r>
            <a:endParaRPr lang="en-US" altLang="en-US" sz="1800" b="1">
              <a:solidFill>
                <a:schemeClr val="tx2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527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Ref: table 96 of </a:t>
            </a:r>
            <a:r>
              <a:rPr lang="en-US" altLang="en-US" sz="1200">
                <a:latin typeface="Arial" charset="0"/>
                <a:hlinkClick r:id="rId4"/>
              </a:rPr>
              <a:t>ARM7-LPC213x-user manual (Hardware Guide, UM10120)</a:t>
            </a:r>
            <a:r>
              <a:rPr lang="en-US" altLang="en-US" sz="12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http://www.nxp.com/documents/user_manual/UM10120.pdf</a:t>
            </a:r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6400800" y="2133600"/>
            <a:ext cx="457200" cy="762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2286000" y="2362200"/>
            <a:ext cx="1366838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DLAB=0</a:t>
            </a:r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2286000" y="2971800"/>
            <a:ext cx="1366838" cy="4953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DLAB=1</a:t>
            </a:r>
          </a:p>
        </p:txBody>
      </p:sp>
      <p:sp>
        <p:nvSpPr>
          <p:cNvPr id="33804" name="Oval 10"/>
          <p:cNvSpPr>
            <a:spLocks noChangeArrowheads="1"/>
          </p:cNvSpPr>
          <p:nvPr/>
        </p:nvSpPr>
        <p:spPr bwMode="auto">
          <a:xfrm>
            <a:off x="2133600" y="4953000"/>
            <a:ext cx="533400" cy="3048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3805" name="Line 11"/>
          <p:cNvSpPr>
            <a:spLocks noChangeShapeType="1"/>
          </p:cNvSpPr>
          <p:nvPr/>
        </p:nvSpPr>
        <p:spPr bwMode="auto">
          <a:xfrm flipV="1">
            <a:off x="2590800" y="3505200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304800" y="4876800"/>
            <a:ext cx="8458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3) UART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 general description of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</a:t>
            </a:r>
            <a:r>
              <a:rPr lang="en-US" dirty="0" smtClean="0"/>
              <a:t>he software Interface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ahello.s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500" dirty="0">
                <a:hlinkClick r:id="rId3"/>
              </a:rPr>
              <a:t>http://www.cse.cuhk.edu.hk/%</a:t>
            </a:r>
            <a:r>
              <a:rPr lang="en-US" sz="1500" dirty="0" smtClean="0">
                <a:hlinkClick r:id="rId3"/>
              </a:rPr>
              <a:t>7Ekhwong/www2/ceng2400/ahello.s</a:t>
            </a:r>
            <a:endParaRPr lang="en-US" sz="15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charset="0"/>
              </a:rPr>
              <a:t>CEG2400 Ch6. Serial Interface -- UART V7b</a:t>
            </a:r>
            <a:endParaRPr lang="en-US" altLang="en-US" sz="1200">
              <a:latin typeface="Arial" charset="0"/>
            </a:endParaRP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503BB7-E60E-4F9F-AB56-D9F903C820ED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5846" name="Rectangle 7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8434A20-E05A-41A7-B5FC-9A8BDE168EC8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304800"/>
            <a:ext cx="4038600" cy="632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</a:pPr>
            <a:r>
              <a:rPr lang="en-US" altLang="en-US" sz="1900" smtClean="0"/>
              <a:t>File name : ahello.s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; UART0 registers</a:t>
            </a:r>
          </a:p>
          <a:p>
            <a:pPr eaLnBrk="1" hangingPunct="1">
              <a:lnSpc>
                <a:spcPct val="60000"/>
              </a:lnSpc>
            </a:pPr>
            <a:endParaRPr lang="en-US" altLang="en-US" sz="1100" noProof="1" smtClean="0"/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U0RBR	EQU	0xE000C000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U0THR	EQU	0xE000C000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U0IER	EQU	0xE000C004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U0IIR	EQU	0xE000C008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U0FCR	EQU	0xE000C008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U0LCR	EQU	0xE000C00C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U0LSR	EQU	0xE000C014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U0SCR	EQU	0xE000C01C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U0DLL	EQU	0xE000C000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U0DLM	EQU	0xE000C004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PINSEL0	EQU	0xE002C000</a:t>
            </a:r>
          </a:p>
          <a:p>
            <a:pPr eaLnBrk="1" hangingPunct="1">
              <a:lnSpc>
                <a:spcPct val="60000"/>
              </a:lnSpc>
            </a:pPr>
            <a:endParaRPr lang="en-US" altLang="en-US" sz="1100" noProof="1" smtClean="0"/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; User Initial Stack &amp; Heap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        AREA    |.text|, CODE, READONLY</a:t>
            </a:r>
          </a:p>
          <a:p>
            <a:pPr eaLnBrk="1" hangingPunct="1">
              <a:lnSpc>
                <a:spcPct val="60000"/>
              </a:lnSpc>
            </a:pPr>
            <a:endParaRPr lang="en-US" altLang="en-US" sz="1100" noProof="1" smtClean="0"/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        EXPORT  __main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__main	BL	iuart0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loop	MOV	R0, #'H'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#'e'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#'l'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#'l'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#'o'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 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#'w'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#'o'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#'r'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#'l'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#'d'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MOV	R0, #'\n'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BL	writec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1100" noProof="1" smtClean="0"/>
              <a:t>		B	loop</a:t>
            </a:r>
          </a:p>
          <a:p>
            <a:pPr eaLnBrk="1" hangingPunct="1">
              <a:lnSpc>
                <a:spcPct val="60000"/>
              </a:lnSpc>
            </a:pPr>
            <a:endParaRPr lang="en-US" altLang="en-US" sz="800" noProof="1" smtClean="0"/>
          </a:p>
        </p:txBody>
      </p:sp>
      <p:sp>
        <p:nvSpPr>
          <p:cNvPr id="3789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381000"/>
            <a:ext cx="4038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iuart0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MOV	R1, #0x5   ; PINSEL0 = 0x5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LDR	R0, =PINSEL0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STR	R1, [R0]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noProof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MOV	R1, #0x7	; U0FCR = 0x7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LDR	R0, =U0FCR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STRB	R1,[R0]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MOV	R1, #0x83	; U0LCR = 0x83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LDR	R0, =U0LCR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STRB	R1,[R0]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noProof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MOV	R1, #0x0f	; U0DLL = 0x0f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LDR	R0, =U0DLL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STRB	R1,[R0]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noProof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MOV	R1, #0x00	; U0DLM = 0x0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LDR	R0, =U0DLM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STRB	R1,[R0]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noProof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MOV	R1, #0x03	; U0LCR = 0x03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LDR	R0, =U0LCR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STRB	R1,[R0]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BX	R14		; return from subroutine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noProof="1" smtClean="0"/>
          </a:p>
          <a:p>
            <a:pPr eaLnBrk="1" hangingPunct="1">
              <a:lnSpc>
                <a:spcPct val="80000"/>
              </a:lnSpc>
            </a:pPr>
            <a:endParaRPr lang="en-US" altLang="en-US" sz="1000" smtClean="0"/>
          </a:p>
          <a:p>
            <a:pPr eaLnBrk="1" hangingPunct="1">
              <a:lnSpc>
                <a:spcPct val="80000"/>
              </a:lnSpc>
            </a:pPr>
            <a:endParaRPr lang="en-US" altLang="en-US" sz="1000" smtClean="0"/>
          </a:p>
          <a:p>
            <a:pPr eaLnBrk="1" hangingPunct="1">
              <a:lnSpc>
                <a:spcPct val="80000"/>
              </a:lnSpc>
            </a:pPr>
            <a:endParaRPr lang="en-US" altLang="en-US" sz="1000" smtClean="0"/>
          </a:p>
          <a:p>
            <a:pPr eaLnBrk="1" hangingPunct="1">
              <a:lnSpc>
                <a:spcPct val="80000"/>
              </a:lnSpc>
            </a:pPr>
            <a:endParaRPr lang="en-US" altLang="en-US" sz="1000" smtClean="0"/>
          </a:p>
          <a:p>
            <a:pPr eaLnBrk="1" hangingPunct="1">
              <a:lnSpc>
                <a:spcPct val="80000"/>
              </a:lnSpc>
            </a:pPr>
            <a:endParaRPr lang="en-US" alt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writec	LDR	R1, =U0LSR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LDRB	R1, [R1]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TST	R1, #0x40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BEQ	writec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LDR	R1, =U0THR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STRB	R0, [R1]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	BX	R14		; return from subroutine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noProof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000" noProof="1" smtClean="0"/>
              <a:t>    END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 smtClean="0"/>
          </a:p>
          <a:p>
            <a:pPr eaLnBrk="1" hangingPunct="1">
              <a:lnSpc>
                <a:spcPct val="80000"/>
              </a:lnSpc>
            </a:pPr>
            <a:endParaRPr lang="en-US" altLang="en-US" sz="1000" smtClean="0"/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7084A-F258-46A5-BC00-8D343D6DD33F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7894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13B193-14BF-4262-B1B7-C4DEA241007F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04801" y="762000"/>
            <a:ext cx="2667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25583" y="11928"/>
            <a:ext cx="241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Part1: define registers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228600" y="2362200"/>
            <a:ext cx="4267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3106738" y="2416175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Part2: main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program</a:t>
            </a:r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4643438" y="301625"/>
            <a:ext cx="4268787" cy="419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572000" y="0"/>
            <a:ext cx="363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Part3: subroutine to initialize uart0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4953000" y="4616450"/>
            <a:ext cx="329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Part4: subroutine to write 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to serial port</a:t>
            </a:r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4643438" y="4616450"/>
            <a:ext cx="3567112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1478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5029200" cy="542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smtClean="0"/>
              <a:t>Part 1 of ahello.s</a:t>
            </a:r>
            <a:br>
              <a:rPr lang="en-US" sz="2700" smtClean="0"/>
            </a:br>
            <a:r>
              <a:rPr lang="en-US" sz="2700" smtClean="0"/>
              <a:t>;send hello to the serial line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Define the address locations of  the UART0(Universal asynchronous receiver transmitter) registers</a:t>
            </a:r>
          </a:p>
          <a:p>
            <a:pPr eaLnBrk="1" hangingPunct="1">
              <a:lnSpc>
                <a:spcPct val="80000"/>
              </a:lnSpc>
            </a:pPr>
            <a:endParaRPr lang="en-US" altLang="en-US" sz="1300" smtClean="0"/>
          </a:p>
          <a:p>
            <a:pPr eaLnBrk="1" hangingPunct="1">
              <a:lnSpc>
                <a:spcPct val="80000"/>
              </a:lnSpc>
            </a:pPr>
            <a:endParaRPr lang="en-US" altLang="en-US" sz="13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; UART0 registers</a:t>
            </a:r>
          </a:p>
          <a:p>
            <a:pPr eaLnBrk="1" hangingPunct="1">
              <a:lnSpc>
                <a:spcPct val="80000"/>
              </a:lnSpc>
            </a:pPr>
            <a:endParaRPr lang="en-US" altLang="en-US" sz="13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U0RBR	EQU	0xE000C000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U0THR	EQU	0xE000C000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U0IER	EQU	0xE000C004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U0IIR	EQU	0xE000C008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U0FCR	EQU	0xE000C008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U0LCR	EQU	0xE000C00C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U0LSR	EQU	0xE000C014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U0SCR	EQU	0xE000C01C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U0DLL	EQU	0xE000C000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U0DLM	EQU	0xE000C004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smtClean="0"/>
              <a:t>PINSEL0 EQU	0xE002C000</a:t>
            </a:r>
          </a:p>
          <a:p>
            <a:pPr eaLnBrk="1" hangingPunct="1">
              <a:lnSpc>
                <a:spcPct val="80000"/>
              </a:lnSpc>
            </a:pPr>
            <a:endParaRPr lang="en-US" altLang="en-US" sz="1300" smtClean="0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1041A9-412A-49B9-814A-D7D499F1EE02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9941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784CC9A-0FFA-4EBB-8BAE-269D83D9F344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39942" name="Picture 2" descr="MCj040594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6002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3581400" y="4495800"/>
            <a:ext cx="13493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RS232 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(UART)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7086600" y="4495800"/>
            <a:ext cx="1412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RS232 port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(UART)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4953000" y="4572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 flipH="1">
            <a:off x="4953000" y="4800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4953000" y="5029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60198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56388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57912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59436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4724400" y="3048000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RS232 standard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3 wires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+10 V=‘0’=SPACE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-10V=‘1’=MARK	</a:t>
            </a:r>
            <a:endParaRPr lang="en-US" altLang="en-US" sz="1800">
              <a:latin typeface="Arial" charset="0"/>
            </a:endParaRPr>
          </a:p>
        </p:txBody>
      </p:sp>
      <p:pic>
        <p:nvPicPr>
          <p:cNvPr id="39953" name="Picture 16" descr="MCj023742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4876800"/>
            <a:ext cx="8461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7" descr="MCj023742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5636">
            <a:off x="7677150" y="3143250"/>
            <a:ext cx="8302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Text Box 23"/>
          <p:cNvSpPr txBox="1">
            <a:spLocks noChangeArrowheads="1"/>
          </p:cNvSpPr>
          <p:nvPr/>
        </p:nvSpPr>
        <p:spPr bwMode="auto">
          <a:xfrm>
            <a:off x="6172200" y="4267200"/>
            <a:ext cx="641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pin5</a:t>
            </a:r>
          </a:p>
        </p:txBody>
      </p:sp>
      <p:sp>
        <p:nvSpPr>
          <p:cNvPr id="39956" name="Text Box 24"/>
          <p:cNvSpPr txBox="1">
            <a:spLocks noChangeArrowheads="1"/>
          </p:cNvSpPr>
          <p:nvPr/>
        </p:nvSpPr>
        <p:spPr bwMode="auto">
          <a:xfrm>
            <a:off x="5045075" y="4230688"/>
            <a:ext cx="641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Introduction to the universal asynchronous receiver transmitter </a:t>
            </a:r>
            <a:r>
              <a:rPr lang="en-US" altLang="zh-TW" smtClean="0"/>
              <a:t>: </a:t>
            </a:r>
            <a:r>
              <a:rPr lang="en-US" altLang="en-US" smtClean="0"/>
              <a:t>UART</a:t>
            </a:r>
            <a:r>
              <a:rPr lang="en-US" altLang="zh-TW" smtClean="0"/>
              <a:t>.</a:t>
            </a:r>
            <a:endParaRPr lang="en-US" altLang="en-US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UART Hardware Interface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UART Software Interface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Initialize the UART Hardware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Sending data using handshaking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0B3952-5055-4BD7-8EBA-753736B206F2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14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8FBD21-F96B-42C4-B32B-B65EADE727CD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Define Uart Registers</a:t>
            </a:r>
            <a:r>
              <a:rPr lang="en-US" altLang="zh-TW" sz="3500" smtClean="0"/>
              <a:t> in assembly </a:t>
            </a:r>
            <a:r>
              <a:rPr lang="en-US" altLang="zh-TW" sz="2200" smtClean="0"/>
              <a:t>(in lpc21xx.h (ARM7) generated by uvision3 of the Keil assembler tool)</a:t>
            </a:r>
            <a:endParaRPr lang="en-US" altLang="en-US" sz="22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>
                <a:latin typeface="Courier New" pitchFamily="49" charset="0"/>
              </a:rPr>
              <a:t>; </a:t>
            </a:r>
            <a:r>
              <a:rPr lang="en-US" altLang="en-US" sz="1900" b="1" smtClean="0">
                <a:latin typeface="Courier New" pitchFamily="49" charset="0"/>
              </a:rPr>
              <a:t>UART0 registers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b="1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U0RBR	EQU	0xE000C000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U0THR	EQU	0xE000C000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U0IER	EQU	0xE000C004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U0IIR	EQU	0xE000C008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U0FCR	EQU	0xE000C008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U0LCR	EQU	0xE000C00C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U0LSR	EQU	0xE000C014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U0SCR	EQU	0xE000C01C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U0DLL	EQU	0xE000C000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U0DLM	EQU	0xE000C004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smtClean="0">
                <a:latin typeface="Courier New" pitchFamily="49" charset="0"/>
              </a:rPr>
              <a:t>PINSEL0 EQU	0xE002C000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155CF9-E297-4660-A753-9E11A2B7D41A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198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79C4CF-8D49-4CF4-B583-D50B09F19352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152400" y="5027613"/>
            <a:ext cx="411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4572000" y="2286000"/>
            <a:ext cx="37338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EQU Pseudo instruction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Define a 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charset="0"/>
              </a:rPr>
              <a:t>X	EQU	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This is an assembler directive that is used to give a value to a label name. In this example it assigns X the value 2. Thus when X is used elsewhere in the code, the value 2 will be substituted (similar to using a #define to set up a constant in the C language).</a:t>
            </a: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 flipH="1">
            <a:off x="1905000" y="25908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152400" y="2057400"/>
            <a:ext cx="4267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5029200" cy="542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Part 2 of ahello.s </a:t>
            </a:r>
            <a:br>
              <a:rPr lang="en-US" sz="2800" smtClean="0"/>
            </a:br>
            <a:r>
              <a:rPr lang="en-US" sz="2800" smtClean="0"/>
              <a:t>;send hello to the serial 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47800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altLang="en-US" sz="2100" smtClean="0"/>
              <a:t>In this program, it writes “hello world” to the serial line.</a:t>
            </a:r>
          </a:p>
          <a:p>
            <a:pPr lvl="1" eaLnBrk="1" hangingPunct="1">
              <a:lnSpc>
                <a:spcPct val="70000"/>
              </a:lnSpc>
            </a:pPr>
            <a:endParaRPr lang="en-US" altLang="en-US" sz="1900" smtClean="0"/>
          </a:p>
        </p:txBody>
      </p:sp>
      <p:sp>
        <p:nvSpPr>
          <p:cNvPr id="2253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304800"/>
            <a:ext cx="3505200" cy="6553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; User Initial Stack &amp; Heap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        AREA    |.text|, CODE, READONLY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        EXPORT  __main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__main	BL	iuart0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loop	MOV	R0, #'H'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#'e'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#'l'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#'l'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#'o'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 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#'w'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#'o'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#'r'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#'l'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#'d'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MOV	R0, #'\n'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BL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300" smtClean="0"/>
              <a:t>	B	loop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smtClean="0"/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2A979-B549-47BC-9C43-EEAA149E8BFA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5257800" y="0"/>
            <a:ext cx="3505200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8001000" y="3124200"/>
            <a:ext cx="730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Print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hello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world</a:t>
            </a:r>
          </a:p>
        </p:txBody>
      </p:sp>
      <p:sp>
        <p:nvSpPr>
          <p:cNvPr id="44040" name="AutoShape 10"/>
          <p:cNvSpPr>
            <a:spLocks/>
          </p:cNvSpPr>
          <p:nvPr/>
        </p:nvSpPr>
        <p:spPr bwMode="auto">
          <a:xfrm>
            <a:off x="7620000" y="990600"/>
            <a:ext cx="152400" cy="5181600"/>
          </a:xfrm>
          <a:prstGeom prst="rightBrace">
            <a:avLst>
              <a:gd name="adj1" fmla="val 2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11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Part 3 of </a:t>
            </a:r>
            <a:r>
              <a:rPr lang="en-US" sz="2800" dirty="0" err="1" smtClean="0"/>
              <a:t>ahello.s</a:t>
            </a:r>
            <a:r>
              <a:rPr lang="en-US" sz="2800" dirty="0" smtClean="0"/>
              <a:t>, (subroutine iuart0: </a:t>
            </a:r>
            <a:br>
              <a:rPr lang="en-US" sz="2800" dirty="0" smtClean="0"/>
            </a:br>
            <a:r>
              <a:rPr lang="en-US" sz="2800" dirty="0" smtClean="0"/>
              <a:t>initialize uart0 registers)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685800"/>
            <a:ext cx="3429000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1000" smtClean="0"/>
          </a:p>
          <a:p>
            <a:pPr eaLnBrk="1" hangingPunct="1">
              <a:lnSpc>
                <a:spcPct val="90000"/>
              </a:lnSpc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iuart0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MOV	R1, #0x5   ; PINSEL0 = 0x5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LDR	R0, =PINSEL0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STR	R1, [R0]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MOV	R1, #0x7	; U0FCR = 0x7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LDR	R0, =U0FCR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STRB	R1,[R0]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MOV	R1, #0x83	; U0LCR = 0x83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LDR	R0, =U0LCR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STRB	R1,[R0]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MOV	R1, #0x0f	; U0DLL = 0x0f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LDR	R0, =U0DLL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STRB	R1,[R0]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MOV	R1, #0x00	; U0DLM = 0x0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LDR	R0, =U0DLM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STRB	R1,[R0]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MOV	R1, #0x03	; U0LCR = 0x03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LDR	R0, =U0LCR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STRB	R1,[R0]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  BX	R14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smtClean="0"/>
              <a:t>; return from subroutine</a:t>
            </a:r>
          </a:p>
          <a:p>
            <a:pPr eaLnBrk="1" hangingPunct="1">
              <a:lnSpc>
                <a:spcPct val="90000"/>
              </a:lnSpc>
            </a:pPr>
            <a:endParaRPr lang="en-US" altLang="en-US" sz="600" smtClean="0"/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7B703-53A0-4918-A28E-9E015205884B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6085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1FDC335-96D8-46FC-A7D8-010683AB2D14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1000" y="914400"/>
            <a:ext cx="40386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Part 4 of ahello.s (subroutine writec: write one character to the serial line)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noProof="1" smtClean="0"/>
              <a:t>writec	LDR	R1, =U0LSR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noProof="1" smtClean="0"/>
              <a:t>	LDRB	R1, [R1]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noProof="1" smtClean="0"/>
              <a:t>	TST	R1, #0x40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noProof="1" smtClean="0"/>
              <a:t>	BEQ	writec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noProof="1" smtClean="0"/>
              <a:t>	LDR	R1, =U0THR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noProof="1" smtClean="0"/>
              <a:t>	STRB	R0, [R1]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noProof="1" smtClean="0"/>
              <a:t>	BX	R14		; return from subroutine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noProof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noProof="1" smtClean="0"/>
              <a:t>    END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 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7F1EDC-7590-4643-B1DA-9977992C6BAF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813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8FDB99D-1921-4A10-935E-F3CCD2B0ABC9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28600" y="1524000"/>
            <a:ext cx="7924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500" smtClean="0"/>
              <a:t>4) Detailed description of subroutines </a:t>
            </a:r>
            <a:br>
              <a:rPr lang="en-US" altLang="en-US" sz="2500" smtClean="0"/>
            </a:br>
            <a:r>
              <a:rPr lang="en-US" altLang="en-US" sz="2500" smtClean="0"/>
              <a:t>“iuart0” </a:t>
            </a:r>
            <a:br>
              <a:rPr lang="en-US" altLang="en-US" sz="2500" smtClean="0"/>
            </a:br>
            <a:r>
              <a:rPr lang="en-US" altLang="en-US" sz="2500" smtClean="0"/>
              <a:t>in ahello.s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71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Initialize the UART Hardware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Setup data into UART registers 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charset="0"/>
              </a:rPr>
              <a:t>CEG2400 Ch6. Serial Interface -- UART V7b</a:t>
            </a:r>
            <a:endParaRPr lang="en-US" altLang="en-US" sz="1200">
              <a:latin typeface="Arial" charset="0"/>
            </a:endParaRP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9FE7D8-6BD1-4FE3-9FCA-C633AF8145B3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0182" name="Rectangle 7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E23863-9F30-4C32-A734-556EEC1DB66B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50183" name="Picture 4" descr="MCj043422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1550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5" descr="MPj043925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Line 6"/>
          <p:cNvSpPr>
            <a:spLocks noChangeShapeType="1"/>
          </p:cNvSpPr>
          <p:nvPr/>
        </p:nvSpPr>
        <p:spPr bwMode="auto">
          <a:xfrm flipH="1" flipV="1">
            <a:off x="4953000" y="5257800"/>
            <a:ext cx="1600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AutoShape 7"/>
          <p:cNvSpPr>
            <a:spLocks/>
          </p:cNvSpPr>
          <p:nvPr/>
        </p:nvSpPr>
        <p:spPr bwMode="auto">
          <a:xfrm>
            <a:off x="2743200" y="4953000"/>
            <a:ext cx="228600" cy="304800"/>
          </a:xfrm>
          <a:prstGeom prst="leftBrace">
            <a:avLst>
              <a:gd name="adj1" fmla="val 11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0187" name="Rectangle 8"/>
          <p:cNvSpPr>
            <a:spLocks noChangeArrowheads="1"/>
          </p:cNvSpPr>
          <p:nvPr/>
        </p:nvSpPr>
        <p:spPr bwMode="auto">
          <a:xfrm>
            <a:off x="3200400" y="4724400"/>
            <a:ext cx="190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UART registers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0xE000 C000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</a:t>
            </a:r>
            <a:r>
              <a:rPr lang="en-US" altLang="zh-TW" sz="1800">
                <a:latin typeface="Arial" charset="0"/>
              </a:rPr>
              <a:t>0xE000 C030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smtClean="0"/>
              <a:t>Part 3 of ahello.s</a:t>
            </a:r>
            <a:br>
              <a:rPr lang="en-US" altLang="en-US" sz="2300" smtClean="0"/>
            </a:br>
            <a:r>
              <a:rPr lang="en-US" altLang="en-US" sz="2300" smtClean="0"/>
              <a:t>Initialize uart0 (iuart0) </a:t>
            </a:r>
            <a:r>
              <a:rPr lang="en-US" altLang="zh-TW" sz="2300" smtClean="0"/>
              <a:t>in </a:t>
            </a:r>
            <a:r>
              <a:rPr lang="en-US" altLang="en-US" sz="2300" smtClean="0"/>
              <a:t>ahello.s (Appendix1)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iuart0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MOV	R1, #0x5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LDR	R0, =PINSEL0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STR	R1, 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MOV	R1, #0x7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LDR	R0, =U0FCR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STRB	R1,[R0]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MOV	R1, #0x83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LDR	R0, =U0LCR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STRB	R1,[R0]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/>
              <a:t>	</a:t>
            </a:r>
            <a:endParaRPr lang="en-US" altLang="en-US" sz="900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1524000"/>
            <a:ext cx="4038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MOV	R1, #0x0f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LDR	R0, =U0DLL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STRB	 R1,[R0]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MOV	R1, #0x00;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U0DLM = 0x0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LDR	R0, =U0DLM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</a:t>
            </a:r>
            <a:r>
              <a:rPr lang="en-US" altLang="zh-TW" sz="1800" smtClean="0">
                <a:latin typeface="Courier New" pitchFamily="49" charset="0"/>
              </a:rPr>
              <a:t>STRB R1,[R0]</a:t>
            </a: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</a:t>
            </a:r>
            <a:endParaRPr lang="en-US" altLang="en-US" sz="9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900" smtClean="0">
              <a:latin typeface="Courier New" pitchFamily="49" charset="0"/>
            </a:endParaRP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F3D98C-889C-4048-B461-54F63BAF1FEA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2230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480946-B728-4054-AC67-C7E48D5A6704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52231" name="Oval 6"/>
          <p:cNvSpPr>
            <a:spLocks noChangeArrowheads="1"/>
          </p:cNvSpPr>
          <p:nvPr/>
        </p:nvSpPr>
        <p:spPr bwMode="auto">
          <a:xfrm>
            <a:off x="304800" y="1796683"/>
            <a:ext cx="3048000" cy="1066800"/>
          </a:xfrm>
          <a:prstGeom prst="ellipse">
            <a:avLst/>
          </a:prstGeom>
          <a:noFill/>
          <a:ln w="57150" cmpd="thinThick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3200400" y="15240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Step1: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setup pins</a:t>
            </a:r>
          </a:p>
        </p:txBody>
      </p:sp>
      <p:sp>
        <p:nvSpPr>
          <p:cNvPr id="52233" name="Rectangle 8"/>
          <p:cNvSpPr>
            <a:spLocks noChangeArrowheads="1"/>
          </p:cNvSpPr>
          <p:nvPr/>
        </p:nvSpPr>
        <p:spPr bwMode="auto">
          <a:xfrm>
            <a:off x="304800" y="2895600"/>
            <a:ext cx="3048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3276600" y="28194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step2</a:t>
            </a:r>
          </a:p>
        </p:txBody>
      </p:sp>
      <p:sp>
        <p:nvSpPr>
          <p:cNvPr id="52235" name="Rectangle 10"/>
          <p:cNvSpPr>
            <a:spLocks noChangeArrowheads="1"/>
          </p:cNvSpPr>
          <p:nvPr/>
        </p:nvSpPr>
        <p:spPr bwMode="auto">
          <a:xfrm>
            <a:off x="381000" y="4038600"/>
            <a:ext cx="3114675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2236" name="Rectangle 11"/>
          <p:cNvSpPr>
            <a:spLocks noChangeArrowheads="1"/>
          </p:cNvSpPr>
          <p:nvPr/>
        </p:nvSpPr>
        <p:spPr bwMode="auto">
          <a:xfrm>
            <a:off x="4724400" y="1524000"/>
            <a:ext cx="38100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2237" name="Text Box 12"/>
          <p:cNvSpPr txBox="1">
            <a:spLocks noChangeArrowheads="1"/>
          </p:cNvSpPr>
          <p:nvPr/>
        </p:nvSpPr>
        <p:spPr bwMode="auto">
          <a:xfrm>
            <a:off x="3657600" y="42672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step3</a:t>
            </a:r>
          </a:p>
        </p:txBody>
      </p:sp>
      <p:sp>
        <p:nvSpPr>
          <p:cNvPr id="52238" name="Text Box 13"/>
          <p:cNvSpPr txBox="1">
            <a:spLocks noChangeArrowheads="1"/>
          </p:cNvSpPr>
          <p:nvPr/>
        </p:nvSpPr>
        <p:spPr bwMode="auto">
          <a:xfrm>
            <a:off x="8001000" y="1192022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step4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200" smtClean="0"/>
              <a:t>Subroutine iuart0:</a:t>
            </a:r>
            <a:r>
              <a:rPr lang="en-US" altLang="en-US" sz="2500" smtClean="0"/>
              <a:t/>
            </a:r>
            <a:br>
              <a:rPr lang="en-US" altLang="en-US" sz="2500" smtClean="0"/>
            </a:br>
            <a:r>
              <a:rPr lang="en-US" altLang="zh-TW" sz="2500" smtClean="0"/>
              <a:t>Software to initialize the UART in the LPC21xx (ARM7) chipset</a:t>
            </a:r>
            <a:endParaRPr lang="en-US" altLang="en-US" sz="2500" smtClean="0">
              <a:ea typeface="新細明體" pitchFamily="18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inside iuart0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Step 1: setup pins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/>
              <a:t>configure pin function select reg. i.e. pin 19=TXD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Step 2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/>
              <a:t>configure FIFO control reg.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Step 3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/>
              <a:t>configure line control reg. (start, stop bits)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Step 4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/>
              <a:t>Configure baud rate</a:t>
            </a:r>
            <a:endParaRPr lang="en-US" altLang="en-US" smtClean="0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83A550-B23E-40A2-B9FE-3AC818B6870A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2B80FFA-6E97-4FA5-83D4-79D87BF59E33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smtClean="0"/>
              <a:t>Step1 of iuart0: pin configuration=0x05</a:t>
            </a:r>
            <a:endParaRPr lang="en-US" altLang="en-US" sz="40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100" smtClean="0"/>
              <a:t>Configure the pin for serial interfaces</a:t>
            </a:r>
          </a:p>
          <a:p>
            <a:pPr eaLnBrk="1" hangingPunct="1"/>
            <a:r>
              <a:rPr lang="en-US" altLang="zh-TW" sz="2100" smtClean="0"/>
              <a:t>Arm7 pins are multi functions, depending on initialization.</a:t>
            </a:r>
          </a:p>
          <a:p>
            <a:pPr eaLnBrk="1" hangingPunct="1"/>
            <a:r>
              <a:rPr lang="en-US" altLang="zh-TW" sz="2100" smtClean="0"/>
              <a:t>E.g. configure pin-symbol “p0.0” (pin19 or p0.0) to be the serial transmission pin “TXD”</a:t>
            </a:r>
          </a:p>
          <a:p>
            <a:pPr eaLnBrk="1" hangingPunct="1"/>
            <a:r>
              <a:rPr lang="en-US" altLang="zh-TW" sz="2100" smtClean="0"/>
              <a:t>You must set Bit 1:0 of address 0xE002 C000=“01”.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5C29BF-636E-4584-A98A-AA74B5F6C712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632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353023-787C-4356-92CC-4E7F985C4AC7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1910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5715000" y="2819400"/>
            <a:ext cx="228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400" smtClean="0"/>
              <a:t>Exercise 6.1 : which pin (what Px,y) is RXD?</a:t>
            </a:r>
            <a:r>
              <a:rPr lang="en-US" altLang="en-US" sz="2400" smtClean="0">
                <a:solidFill>
                  <a:srgbClr val="CC0000"/>
                </a:solidFill>
              </a:rPr>
              <a:t/>
            </a:r>
            <a:br>
              <a:rPr lang="en-US" altLang="en-US" sz="2400" smtClean="0">
                <a:solidFill>
                  <a:srgbClr val="CC0000"/>
                </a:solidFill>
              </a:rPr>
            </a:br>
            <a:r>
              <a:rPr lang="en-US" altLang="en-US" sz="2400" smtClean="0"/>
              <a:t>PINSEL0</a:t>
            </a:r>
            <a:r>
              <a:rPr lang="en-US" altLang="zh-TW" sz="2400" smtClean="0"/>
              <a:t>--pin function select reg. </a:t>
            </a:r>
            <a:br>
              <a:rPr lang="en-US" altLang="zh-TW" sz="2400" smtClean="0"/>
            </a:br>
            <a:r>
              <a:rPr lang="en-US" altLang="zh-TW" sz="2400" smtClean="0"/>
              <a:t>[0XE002 C000]=0x05</a:t>
            </a:r>
            <a:r>
              <a:rPr lang="en-US" altLang="zh-TW" sz="2400" smtClean="0">
                <a:sym typeface="Wingdings" pitchFamily="2" charset="2"/>
              </a:rPr>
              <a:t> bit0, bit 2are 1</a:t>
            </a:r>
            <a:endParaRPr lang="en-US" altLang="en-US" sz="2400" smtClean="0"/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6553200" cy="4948238"/>
          </a:xfrm>
          <a:noFill/>
        </p:spPr>
      </p:pic>
      <p:sp>
        <p:nvSpPr>
          <p:cNvPr id="5837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0F67EF-F87F-4A65-9FB4-308F4A9A9615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837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1E177F6-3883-4F36-9369-4D69B63DC8AC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58374" name="Oval 4"/>
          <p:cNvSpPr>
            <a:spLocks noChangeArrowheads="1"/>
          </p:cNvSpPr>
          <p:nvPr/>
        </p:nvSpPr>
        <p:spPr bwMode="auto">
          <a:xfrm>
            <a:off x="1676400" y="3352800"/>
            <a:ext cx="2286000" cy="3048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365125" y="3008313"/>
            <a:ext cx="1539875" cy="14747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Setup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Pin19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P0.0 to have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the function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of TXD</a:t>
            </a:r>
          </a:p>
        </p:txBody>
      </p:sp>
      <p:pic>
        <p:nvPicPr>
          <p:cNvPr id="58376" name="Picture 5" descr="MCj043422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14160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400800" y="1143000"/>
            <a:ext cx="1295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8" name="TextBox 4"/>
          <p:cNvSpPr txBox="1">
            <a:spLocks noChangeArrowheads="1"/>
          </p:cNvSpPr>
          <p:nvPr/>
        </p:nvSpPr>
        <p:spPr bwMode="auto">
          <a:xfrm>
            <a:off x="6705600" y="1295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Somewhere inside there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smtClean="0"/>
              <a:t>Exercise 6.1 : which pin (what Px,y) is RXD?</a:t>
            </a:r>
            <a:br>
              <a:rPr lang="en-US" altLang="en-US" sz="2400" smtClean="0"/>
            </a:br>
            <a:r>
              <a:rPr lang="en-US" altLang="en-US" sz="2400" smtClean="0">
                <a:solidFill>
                  <a:srgbClr val="CC0000"/>
                </a:solidFill>
              </a:rPr>
              <a:t>Answer: P0.1or pin21</a:t>
            </a:r>
            <a:br>
              <a:rPr lang="en-US" altLang="en-US" sz="2400" smtClean="0">
                <a:solidFill>
                  <a:srgbClr val="CC0000"/>
                </a:solidFill>
              </a:rPr>
            </a:br>
            <a:r>
              <a:rPr lang="en-US" altLang="en-US" sz="2400" smtClean="0"/>
              <a:t>PINSEL0</a:t>
            </a:r>
            <a:r>
              <a:rPr lang="en-US" altLang="zh-TW" sz="2400" smtClean="0"/>
              <a:t>--pin function select reg. </a:t>
            </a:r>
            <a:br>
              <a:rPr lang="en-US" altLang="zh-TW" sz="2400" smtClean="0"/>
            </a:br>
            <a:r>
              <a:rPr lang="en-US" altLang="zh-TW" sz="2400" smtClean="0"/>
              <a:t>[0XE002 C000]=0x05</a:t>
            </a:r>
            <a:r>
              <a:rPr lang="en-US" altLang="zh-TW" sz="2400" smtClean="0">
                <a:sym typeface="Wingdings" pitchFamily="2" charset="2"/>
              </a:rPr>
              <a:t> bit0, bit 2are 1</a:t>
            </a:r>
            <a:endParaRPr lang="en-US" altLang="en-US" sz="2400" smtClean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741881"/>
            <a:ext cx="6553200" cy="4948238"/>
          </a:xfrm>
          <a:noFill/>
        </p:spPr>
      </p:pic>
      <p:sp>
        <p:nvSpPr>
          <p:cNvPr id="6042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B62F6F-3BE4-4247-B193-512F3D0EF88C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042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B62A09-4DFD-4947-8BB0-1C5D8B48A0AF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60422" name="Oval 4"/>
          <p:cNvSpPr>
            <a:spLocks noChangeArrowheads="1"/>
          </p:cNvSpPr>
          <p:nvPr/>
        </p:nvSpPr>
        <p:spPr bwMode="auto">
          <a:xfrm>
            <a:off x="2667000" y="3429000"/>
            <a:ext cx="2286000" cy="2286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365125" y="3008313"/>
            <a:ext cx="1539875" cy="14747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Setup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Pin19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P0.0 to have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the function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of TXD</a:t>
            </a:r>
          </a:p>
        </p:txBody>
      </p:sp>
      <p:sp>
        <p:nvSpPr>
          <p:cNvPr id="60424" name="Oval 6"/>
          <p:cNvSpPr>
            <a:spLocks noChangeArrowheads="1"/>
          </p:cNvSpPr>
          <p:nvPr/>
        </p:nvSpPr>
        <p:spPr bwMode="auto">
          <a:xfrm>
            <a:off x="2667000" y="4267200"/>
            <a:ext cx="22098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0425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1727200" cy="1522413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Answer: Setup</a:t>
            </a: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Pin21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 to have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the function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of RXD</a:t>
            </a:r>
          </a:p>
        </p:txBody>
      </p:sp>
      <p:sp>
        <p:nvSpPr>
          <p:cNvPr id="60426" name="Line 8"/>
          <p:cNvSpPr>
            <a:spLocks noChangeShapeType="1"/>
          </p:cNvSpPr>
          <p:nvPr/>
        </p:nvSpPr>
        <p:spPr bwMode="auto">
          <a:xfrm flipV="1">
            <a:off x="1905000" y="44196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191000" cy="1295400"/>
          </a:xfrm>
        </p:spPr>
        <p:txBody>
          <a:bodyPr/>
          <a:lstStyle/>
          <a:p>
            <a:pPr eaLnBrk="1" hangingPunct="1"/>
            <a:r>
              <a:rPr lang="en-US" altLang="zh-TW" sz="2100" smtClean="0"/>
              <a:t>1) Introduction: Serial interface</a:t>
            </a:r>
            <a:br>
              <a:rPr lang="en-US" altLang="zh-TW" sz="2100" smtClean="0"/>
            </a:br>
            <a:r>
              <a:rPr lang="en-US" altLang="zh-TW" sz="2100" smtClean="0"/>
              <a:t> (</a:t>
            </a:r>
            <a:r>
              <a:rPr lang="en-US" altLang="en-US" sz="2100" smtClean="0"/>
              <a:t>universal asynchronous receiver transmitter </a:t>
            </a:r>
            <a:r>
              <a:rPr lang="en-US" altLang="zh-TW" sz="2100" smtClean="0"/>
              <a:t>: </a:t>
            </a:r>
            <a:r>
              <a:rPr lang="en-US" altLang="en-US" sz="2100" smtClean="0"/>
              <a:t>UART</a:t>
            </a:r>
            <a:r>
              <a:rPr lang="en-US" altLang="zh-TW" sz="2100" smtClean="0"/>
              <a:t>)</a:t>
            </a:r>
            <a:endParaRPr lang="en-US" altLang="en-US" sz="210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2590800"/>
            <a:ext cx="3886200" cy="3497263"/>
          </a:xfrm>
        </p:spPr>
        <p:txBody>
          <a:bodyPr/>
          <a:lstStyle/>
          <a:p>
            <a:pPr eaLnBrk="1" hangingPunct="1"/>
            <a:r>
              <a:rPr lang="en-US" altLang="zh-TW" sz="2200" smtClean="0"/>
              <a:t>RS232 standard and application, e.g.</a:t>
            </a:r>
            <a:endParaRPr lang="en-US" altLang="en-US" sz="2200" smtClean="0"/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9914C5-E775-4F96-9B0A-D78219814BA7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67597B5-1EA0-4D44-B59D-74933D783A2B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8198" name="Picture 2" descr="MCj040594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16002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MCj039635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600" y="3276600"/>
            <a:ext cx="35560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3119438" y="4475163"/>
            <a:ext cx="13493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RS232 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(UART)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6553200" y="4495800"/>
            <a:ext cx="1412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RS232 port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(UART)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>
            <a:off x="4419600" y="4572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 flipH="1">
            <a:off x="4419600" y="4800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4419600" y="5029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4864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51054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52578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54102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4191000" y="3048000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RS232 standard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3 wires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+10 V=‘0’=SPACE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-10V=‘1’=MARK	</a:t>
            </a:r>
            <a:endParaRPr lang="en-US" altLang="en-US" sz="1800">
              <a:latin typeface="Arial" charset="0"/>
            </a:endParaRPr>
          </a:p>
        </p:txBody>
      </p:sp>
      <p:pic>
        <p:nvPicPr>
          <p:cNvPr id="8210" name="Picture 16" descr="MCj023742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4876800"/>
            <a:ext cx="8461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7" descr="MCj023742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5636">
            <a:off x="7829550" y="3752850"/>
            <a:ext cx="8302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4" descr="http://docs.sgi.com/library/dynaweb_docs/hdwr/SGI_EndUser/books/IXbricAdd/sgi_html/figures/IXbrick.serialport.pinout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1242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Text Box 25"/>
          <p:cNvSpPr txBox="1">
            <a:spLocks noChangeArrowheads="1"/>
          </p:cNvSpPr>
          <p:nvPr/>
        </p:nvSpPr>
        <p:spPr bwMode="auto">
          <a:xfrm>
            <a:off x="60325" y="6637338"/>
            <a:ext cx="57594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</a:rPr>
              <a:t>http://docs.sgi.com/library/dynaweb_docs/hdwr/SGI_EndUser/books/IXbricAdd/sgi_html/figures/IXbrick.serialport.pinouts.gif</a:t>
            </a:r>
          </a:p>
        </p:txBody>
      </p:sp>
      <p:sp>
        <p:nvSpPr>
          <p:cNvPr id="8214" name="Oval 26"/>
          <p:cNvSpPr>
            <a:spLocks noChangeArrowheads="1"/>
          </p:cNvSpPr>
          <p:nvPr/>
        </p:nvSpPr>
        <p:spPr bwMode="auto">
          <a:xfrm>
            <a:off x="6096000" y="0"/>
            <a:ext cx="1371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215" name="Oval 27"/>
          <p:cNvSpPr>
            <a:spLocks noChangeArrowheads="1"/>
          </p:cNvSpPr>
          <p:nvPr/>
        </p:nvSpPr>
        <p:spPr bwMode="auto">
          <a:xfrm>
            <a:off x="7696200" y="838200"/>
            <a:ext cx="762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216" name="Text Box 28"/>
          <p:cNvSpPr txBox="1">
            <a:spLocks noChangeArrowheads="1"/>
          </p:cNvSpPr>
          <p:nvPr/>
        </p:nvSpPr>
        <p:spPr bwMode="auto">
          <a:xfrm>
            <a:off x="5699125" y="4227513"/>
            <a:ext cx="641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pin5</a:t>
            </a:r>
          </a:p>
        </p:txBody>
      </p:sp>
      <p:sp>
        <p:nvSpPr>
          <p:cNvPr id="8217" name="Text Box 29"/>
          <p:cNvSpPr txBox="1">
            <a:spLocks noChangeArrowheads="1"/>
          </p:cNvSpPr>
          <p:nvPr/>
        </p:nvSpPr>
        <p:spPr bwMode="auto">
          <a:xfrm>
            <a:off x="4572000" y="4191000"/>
            <a:ext cx="641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pin5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4000" smtClean="0"/>
              <a:t>Step2 of iuart0:—setup FIFO control</a:t>
            </a:r>
            <a:endParaRPr lang="en-US" altLang="en-US" sz="4000" smtClean="0">
              <a:ea typeface="新細明體" pitchFamily="18" charset="-12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iuart0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MOV	R1, #0x5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LDR	R0, =PINSEL0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STR	R1, 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MOV	R1, #0x7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LDR	R0, =U0FCR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STRB    R1,[R0]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MOV	R1, #0x83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LDR	R0, =U0LCR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STRB    R1,[R0]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/>
              <a:t>	</a:t>
            </a:r>
            <a:endParaRPr lang="en-US" altLang="en-US" sz="90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752600"/>
            <a:ext cx="27432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   MOV	R1, #0x0f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LDR	R0, =U0DLL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STRB	 R1,[R0]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MOV	R1, #0x00;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U0DLM = 0x0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LDR	R0, =U0DLM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zh-TW" sz="1800" smtClean="0">
                <a:latin typeface="Courier New" pitchFamily="49" charset="0"/>
              </a:rPr>
              <a:t>   </a:t>
            </a:r>
            <a:r>
              <a:rPr lang="en-US" altLang="zh-TW" sz="1800" smtClean="0">
                <a:latin typeface="Courier New" pitchFamily="49" charset="0"/>
              </a:rPr>
              <a:t>STRB R1,[R0]</a:t>
            </a: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smtClean="0">
                <a:latin typeface="Courier New" pitchFamily="49" charset="0"/>
              </a:rPr>
              <a:t>	</a:t>
            </a:r>
            <a:endParaRPr lang="en-US" altLang="en-US" sz="90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900" smtClean="0">
              <a:latin typeface="Courier New" pitchFamily="49" charset="0"/>
            </a:endParaRP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5ECA0E-7BDF-42A5-B030-5B818C7EFBCB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2470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36C4CE-8654-47DC-AD8A-725D9B92DDDE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1066800" y="57150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Arial" charset="0"/>
              </a:rPr>
              <a:t>What do all of these values do?</a:t>
            </a:r>
          </a:p>
        </p:txBody>
      </p:sp>
      <p:sp>
        <p:nvSpPr>
          <p:cNvPr id="62472" name="Oval 6"/>
          <p:cNvSpPr>
            <a:spLocks noChangeArrowheads="1"/>
          </p:cNvSpPr>
          <p:nvPr/>
        </p:nvSpPr>
        <p:spPr bwMode="auto">
          <a:xfrm>
            <a:off x="304800" y="2895600"/>
            <a:ext cx="3048000" cy="1143000"/>
          </a:xfrm>
          <a:prstGeom prst="ellipse">
            <a:avLst/>
          </a:prstGeom>
          <a:noFill/>
          <a:ln w="57150" cmpd="thinThick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2473" name="Text Box 7"/>
          <p:cNvSpPr txBox="1">
            <a:spLocks noChangeArrowheads="1"/>
          </p:cNvSpPr>
          <p:nvPr/>
        </p:nvSpPr>
        <p:spPr bwMode="auto">
          <a:xfrm>
            <a:off x="3352800" y="14478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Step1: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setup pins</a:t>
            </a:r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381000" y="1676400"/>
            <a:ext cx="3124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2475" name="Text Box 9"/>
          <p:cNvSpPr txBox="1">
            <a:spLocks noChangeArrowheads="1"/>
          </p:cNvSpPr>
          <p:nvPr/>
        </p:nvSpPr>
        <p:spPr bwMode="auto">
          <a:xfrm>
            <a:off x="3657600" y="2743200"/>
            <a:ext cx="1670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Step2: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setup First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First Out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( FIFO) control</a:t>
            </a:r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533400" y="4114800"/>
            <a:ext cx="3048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2477" name="Text Box 12"/>
          <p:cNvSpPr txBox="1">
            <a:spLocks noChangeArrowheads="1"/>
          </p:cNvSpPr>
          <p:nvPr/>
        </p:nvSpPr>
        <p:spPr bwMode="auto">
          <a:xfrm>
            <a:off x="3657600" y="41148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step3</a:t>
            </a:r>
          </a:p>
        </p:txBody>
      </p:sp>
      <p:sp>
        <p:nvSpPr>
          <p:cNvPr id="62478" name="Text Box 13"/>
          <p:cNvSpPr txBox="1">
            <a:spLocks noChangeArrowheads="1"/>
          </p:cNvSpPr>
          <p:nvPr/>
        </p:nvSpPr>
        <p:spPr bwMode="auto">
          <a:xfrm>
            <a:off x="8001000" y="1371600"/>
            <a:ext cx="85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Step4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Baud=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57600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Step2:U0FCR</a:t>
            </a:r>
            <a:r>
              <a:rPr lang="en-US" altLang="zh-TW" sz="2600" smtClean="0"/>
              <a:t>--FIFO control set reg=0x07</a:t>
            </a:r>
            <a:br>
              <a:rPr lang="en-US" altLang="zh-TW" sz="2600" smtClean="0"/>
            </a:br>
            <a:r>
              <a:rPr lang="en-US" altLang="zh-TW" sz="2600" smtClean="0"/>
              <a:t>[U0FCR]=0x07</a:t>
            </a:r>
            <a:endParaRPr lang="en-US" altLang="en-US" sz="2600" smtClean="0"/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25" y="1600200"/>
            <a:ext cx="5746750" cy="4525963"/>
          </a:xfrm>
          <a:noFill/>
        </p:spPr>
      </p:pic>
      <p:sp>
        <p:nvSpPr>
          <p:cNvPr id="6451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A2A92-C76C-4375-B2A5-2FD838C19943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C732B5-667B-4612-9D78-BB43AA903847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64518" name="Oval 4"/>
          <p:cNvSpPr>
            <a:spLocks noChangeArrowheads="1"/>
          </p:cNvSpPr>
          <p:nvPr/>
        </p:nvSpPr>
        <p:spPr bwMode="auto">
          <a:xfrm>
            <a:off x="1219200" y="1676400"/>
            <a:ext cx="2590800" cy="3048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0" y="4267200"/>
            <a:ext cx="1812925" cy="9445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Set all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bit0,1,2=“111”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for FIFO control</a:t>
            </a:r>
          </a:p>
        </p:txBody>
      </p:sp>
      <p:sp>
        <p:nvSpPr>
          <p:cNvPr id="64520" name="Oval 6"/>
          <p:cNvSpPr>
            <a:spLocks noChangeArrowheads="1"/>
          </p:cNvSpPr>
          <p:nvPr/>
        </p:nvSpPr>
        <p:spPr bwMode="auto">
          <a:xfrm>
            <a:off x="2895600" y="2329138"/>
            <a:ext cx="609600" cy="3378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4521" name="Oval 7"/>
          <p:cNvSpPr>
            <a:spLocks noChangeArrowheads="1"/>
          </p:cNvSpPr>
          <p:nvPr/>
        </p:nvSpPr>
        <p:spPr bwMode="auto">
          <a:xfrm>
            <a:off x="2971800" y="3200400"/>
            <a:ext cx="609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4522" name="Oval 8"/>
          <p:cNvSpPr>
            <a:spLocks noChangeArrowheads="1"/>
          </p:cNvSpPr>
          <p:nvPr/>
        </p:nvSpPr>
        <p:spPr bwMode="auto">
          <a:xfrm>
            <a:off x="2959205" y="3882107"/>
            <a:ext cx="609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0772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100" smtClean="0"/>
              <a:t>Step3 of iuart0:</a:t>
            </a:r>
            <a:r>
              <a:rPr lang="en-US" altLang="en-US" sz="1400" smtClean="0"/>
              <a:t> </a:t>
            </a:r>
            <a:br>
              <a:rPr lang="en-US" altLang="en-US" sz="1400" smtClean="0"/>
            </a:br>
            <a:r>
              <a:rPr lang="en-US" altLang="en-US" sz="1900" smtClean="0"/>
              <a:t>Exercise 6.2, Circle which bits are set,discuss their functions.</a:t>
            </a:r>
            <a:br>
              <a:rPr lang="en-US" altLang="en-US" sz="1900" smtClean="0"/>
            </a:br>
            <a:r>
              <a:rPr lang="en-US" altLang="en-US" sz="1900" smtClean="0"/>
              <a:t>U0LCR</a:t>
            </a:r>
            <a:r>
              <a:rPr lang="en-US" altLang="zh-TW" sz="1900" smtClean="0"/>
              <a:t>—line control set reg=0x83</a:t>
            </a:r>
            <a:br>
              <a:rPr lang="en-US" altLang="zh-TW" sz="1900" smtClean="0"/>
            </a:br>
            <a:r>
              <a:rPr lang="en-US" altLang="zh-TW" sz="1900" smtClean="0"/>
              <a:t> [</a:t>
            </a:r>
            <a:r>
              <a:rPr lang="en-US" altLang="en-US" sz="1900" smtClean="0"/>
              <a:t>U0LCR]=</a:t>
            </a:r>
            <a:r>
              <a:rPr lang="en-US" altLang="zh-TW" sz="1900" smtClean="0"/>
              <a:t>0x83</a:t>
            </a:r>
            <a:endParaRPr lang="en-US" altLang="en-US" sz="1900" smtClean="0">
              <a:ea typeface="新細明體" pitchFamily="18" charset="-120"/>
            </a:endParaRP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350" y="1773238"/>
            <a:ext cx="6591300" cy="4179887"/>
          </a:xfrm>
          <a:noFill/>
        </p:spPr>
      </p:pic>
      <p:sp>
        <p:nvSpPr>
          <p:cNvPr id="6656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A9E00F-C5D6-404A-B203-21EC28436A37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DCAFE0-4413-4AF2-B44C-7BD48D0DFE8A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600" smtClean="0"/>
              <a:t>Exercise 6.2a, which bits are set, and their functions.</a:t>
            </a:r>
            <a:br>
              <a:rPr lang="en-US" altLang="en-US" sz="1600" smtClean="0"/>
            </a:br>
            <a:r>
              <a:rPr lang="en-US" altLang="en-US" sz="1600" smtClean="0">
                <a:solidFill>
                  <a:srgbClr val="CC0000"/>
                </a:solidFill>
              </a:rPr>
              <a:t>Answer:8-bit character length, 1</a:t>
            </a:r>
            <a:r>
              <a:rPr lang="en-US" altLang="en-US" sz="1600" u="sng" smtClean="0">
                <a:solidFill>
                  <a:srgbClr val="CC0000"/>
                </a:solidFill>
              </a:rPr>
              <a:t> stop bit, no parity,</a:t>
            </a:r>
            <a:r>
              <a:rPr lang="en-US" altLang="en-US" sz="1600" smtClean="0">
                <a:solidFill>
                  <a:srgbClr val="CC0000"/>
                </a:solidFill>
              </a:rPr>
              <a:t> enable division latch</a:t>
            </a:r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>Step3:U0LCR</a:t>
            </a:r>
            <a:r>
              <a:rPr lang="en-US" altLang="zh-TW" sz="1600" smtClean="0"/>
              <a:t>—line control set reg=0x83, s</a:t>
            </a:r>
            <a:r>
              <a:rPr lang="en-US" altLang="en-US" sz="1600" smtClean="0"/>
              <a:t>et reg </a:t>
            </a:r>
            <a:r>
              <a:rPr lang="en-US" altLang="zh-TW" sz="1600" smtClean="0"/>
              <a:t>[</a:t>
            </a:r>
            <a:r>
              <a:rPr lang="en-US" altLang="en-US" sz="1600" smtClean="0"/>
              <a:t>U0LCR]= =0x83=1000 0011B 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7848600" cy="4979988"/>
          </a:xfrm>
          <a:noFill/>
        </p:spPr>
      </p:pic>
      <p:sp>
        <p:nvSpPr>
          <p:cNvPr id="6861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0BE9F0-5653-4C3E-8EB4-51E6B8BC9FFC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861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2BF6CD3-EBF3-44A7-B408-5A97BE0CCDE3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68614" name="Oval 4"/>
          <p:cNvSpPr>
            <a:spLocks noChangeArrowheads="1"/>
          </p:cNvSpPr>
          <p:nvPr/>
        </p:nvSpPr>
        <p:spPr bwMode="auto">
          <a:xfrm>
            <a:off x="2057400" y="5791200"/>
            <a:ext cx="612775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8615" name="Oval 5"/>
          <p:cNvSpPr>
            <a:spLocks noChangeArrowheads="1"/>
          </p:cNvSpPr>
          <p:nvPr/>
        </p:nvSpPr>
        <p:spPr bwMode="auto">
          <a:xfrm>
            <a:off x="2133600" y="2514600"/>
            <a:ext cx="457200" cy="304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8616" name="Oval 6"/>
          <p:cNvSpPr>
            <a:spLocks noChangeArrowheads="1"/>
          </p:cNvSpPr>
          <p:nvPr/>
        </p:nvSpPr>
        <p:spPr bwMode="auto">
          <a:xfrm>
            <a:off x="2133600" y="2743200"/>
            <a:ext cx="4572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8617" name="Oval 7"/>
          <p:cNvSpPr>
            <a:spLocks noChangeArrowheads="1"/>
          </p:cNvSpPr>
          <p:nvPr/>
        </p:nvSpPr>
        <p:spPr bwMode="auto">
          <a:xfrm>
            <a:off x="2133600" y="3276600"/>
            <a:ext cx="457200" cy="152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685800" y="6019800"/>
            <a:ext cx="7331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Exercise2b: Repeat exercise2a but 7bit data, 1 stop bit , no parity</a:t>
            </a:r>
            <a:br>
              <a:rPr lang="en-US" altLang="en-US" sz="1800">
                <a:solidFill>
                  <a:schemeClr val="tx2"/>
                </a:solidFill>
                <a:latin typeface="Arial" charset="0"/>
              </a:rPr>
            </a:b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Answer: U0LCR=10000010b=0x82</a:t>
            </a:r>
          </a:p>
        </p:txBody>
      </p:sp>
      <p:sp>
        <p:nvSpPr>
          <p:cNvPr id="68619" name="Text Box 9"/>
          <p:cNvSpPr txBox="1">
            <a:spLocks noChangeArrowheads="1"/>
          </p:cNvSpPr>
          <p:nvPr/>
        </p:nvSpPr>
        <p:spPr bwMode="auto">
          <a:xfrm>
            <a:off x="136525" y="3922713"/>
            <a:ext cx="14255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Arial" charset="0"/>
              </a:rPr>
              <a:t>[</a:t>
            </a: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U0LCR]=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0x83=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1000 0011B</a:t>
            </a:r>
          </a:p>
        </p:txBody>
      </p:sp>
      <p:sp>
        <p:nvSpPr>
          <p:cNvPr id="68620" name="Line 10"/>
          <p:cNvSpPr>
            <a:spLocks noChangeShapeType="1"/>
          </p:cNvSpPr>
          <p:nvPr/>
        </p:nvSpPr>
        <p:spPr bwMode="auto">
          <a:xfrm flipV="1">
            <a:off x="1219200" y="2667000"/>
            <a:ext cx="914400" cy="1828800"/>
          </a:xfrm>
          <a:prstGeom prst="line">
            <a:avLst/>
          </a:prstGeom>
          <a:noFill/>
          <a:ln w="9525" cap="rnd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1"/>
          <p:cNvSpPr>
            <a:spLocks noChangeShapeType="1"/>
          </p:cNvSpPr>
          <p:nvPr/>
        </p:nvSpPr>
        <p:spPr bwMode="auto">
          <a:xfrm>
            <a:off x="304800" y="4800600"/>
            <a:ext cx="1828800" cy="1143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990600" y="2971800"/>
            <a:ext cx="1219199" cy="1562100"/>
          </a:xfrm>
          <a:prstGeom prst="line">
            <a:avLst/>
          </a:prstGeom>
          <a:noFill/>
          <a:ln w="9525" cap="rnd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849312" y="3429000"/>
            <a:ext cx="1360487" cy="1104900"/>
          </a:xfrm>
          <a:prstGeom prst="line">
            <a:avLst/>
          </a:prstGeom>
          <a:noFill/>
          <a:ln w="9525" cap="rnd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Step2 of iuart0:</a:t>
            </a:r>
            <a:r>
              <a:rPr lang="en-US" altLang="en-US" sz="2800" smtClean="0"/>
              <a:t>U0DLL</a:t>
            </a:r>
            <a:r>
              <a:rPr lang="en-US" altLang="zh-TW" sz="2800" smtClean="0"/>
              <a:t>—set baud rate=0x0F</a:t>
            </a:r>
            <a:br>
              <a:rPr lang="en-US" altLang="zh-TW" sz="2800" smtClean="0"/>
            </a:br>
            <a:r>
              <a:rPr lang="en-US" altLang="zh-TW" sz="2800" smtClean="0"/>
              <a:t>[</a:t>
            </a:r>
            <a:r>
              <a:rPr lang="en-US" altLang="en-US" sz="2800" smtClean="0"/>
              <a:t>U0DLL]=</a:t>
            </a:r>
            <a:r>
              <a:rPr lang="en-US" altLang="zh-TW" sz="2800" smtClean="0"/>
              <a:t>0x0F, set Baudrate=576000</a:t>
            </a:r>
            <a:endParaRPr lang="en-US" altLang="en-US" sz="2800" smtClean="0">
              <a:ea typeface="新細明體" pitchFamily="18" charset="-12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U0DLL = Fpclk / (16 * Baudrate)</a:t>
            </a:r>
          </a:p>
          <a:p>
            <a:pPr eaLnBrk="1" hangingPunct="1"/>
            <a:r>
              <a:rPr lang="en-US" altLang="en-US" sz="2600" smtClean="0"/>
              <a:t>If we want 57600 baud (Fpclk=13.824MHz) then U0DLL=15</a:t>
            </a:r>
            <a:r>
              <a:rPr lang="en-US" altLang="zh-TW" sz="2600" smtClean="0"/>
              <a:t>=0x0f</a:t>
            </a:r>
            <a:r>
              <a:rPr lang="en-US" altLang="en-US" sz="2600" smtClean="0"/>
              <a:t> (U0DLM</a:t>
            </a:r>
            <a:r>
              <a:rPr lang="en-US" altLang="en-US" sz="2600" baseline="-25000" smtClean="0"/>
              <a:t>(for msc)</a:t>
            </a:r>
            <a:r>
              <a:rPr lang="en-US" altLang="en-US" sz="2600" smtClean="0"/>
              <a:t>=00;U0DLL</a:t>
            </a:r>
            <a:r>
              <a:rPr lang="en-US" altLang="en-US" sz="2600" baseline="-25000" smtClean="0"/>
              <a:t>(for lsb)</a:t>
            </a:r>
            <a:r>
              <a:rPr lang="en-US" altLang="en-US" sz="2600" smtClean="0"/>
              <a:t>=15)</a:t>
            </a:r>
          </a:p>
          <a:p>
            <a:pPr eaLnBrk="1" hangingPunct="1"/>
            <a:r>
              <a:rPr lang="en-US" altLang="en-US" sz="2600" smtClean="0"/>
              <a:t>Check datasheet of how it should be set.</a:t>
            </a:r>
          </a:p>
          <a:p>
            <a:pPr eaLnBrk="1" hangingPunct="1"/>
            <a:r>
              <a:rPr lang="en-US" altLang="en-US" sz="2600" smtClean="0"/>
              <a:t>Exercise4a: How to set the baud rate to be 9600?</a:t>
            </a:r>
          </a:p>
          <a:p>
            <a:pPr lvl="1" eaLnBrk="1" hangingPunct="1"/>
            <a:r>
              <a:rPr lang="en-US" altLang="en-US" sz="2200" smtClean="0"/>
              <a:t>Answer4: U0DLL</a:t>
            </a:r>
            <a:r>
              <a:rPr lang="en-US" altLang="en-US" sz="2200" baseline="-25000" smtClean="0"/>
              <a:t>9600</a:t>
            </a:r>
            <a:r>
              <a:rPr lang="en-US" altLang="en-US" sz="2200" smtClean="0"/>
              <a:t> = Fpclk / (16 * Baudrate)</a:t>
            </a:r>
          </a:p>
          <a:p>
            <a:pPr lvl="1" eaLnBrk="1" hangingPunct="1"/>
            <a:r>
              <a:rPr lang="en-US" altLang="en-US" sz="2200" smtClean="0"/>
              <a:t>=13.824MHz / (16 * 9600)=90</a:t>
            </a:r>
          </a:p>
          <a:p>
            <a:pPr lvl="1" eaLnBrk="1" hangingPunct="1"/>
            <a:r>
              <a:rPr lang="en-US" altLang="en-US" sz="2200" smtClean="0"/>
              <a:t>Also U0DLM</a:t>
            </a:r>
            <a:r>
              <a:rPr lang="en-US" altLang="en-US" sz="2200" baseline="-25000" smtClean="0"/>
              <a:t>9600 </a:t>
            </a:r>
            <a:r>
              <a:rPr lang="en-US" altLang="en-US" sz="2200" smtClean="0"/>
              <a:t>=00</a:t>
            </a:r>
          </a:p>
          <a:p>
            <a:pPr eaLnBrk="1" hangingPunct="1"/>
            <a:r>
              <a:rPr lang="en-US" altLang="en-US" sz="2600" smtClean="0"/>
              <a:t>Exercise4b: How to set Baud rate = 2400?</a:t>
            </a:r>
          </a:p>
          <a:p>
            <a:pPr eaLnBrk="1" hangingPunct="1"/>
            <a:r>
              <a:rPr lang="en-US" altLang="en-US" sz="1600" smtClean="0"/>
              <a:t>Useful tool: </a:t>
            </a:r>
            <a:r>
              <a:rPr lang="en-US" altLang="en-US" sz="1600" smtClean="0">
                <a:hlinkClick r:id="rId3"/>
              </a:rPr>
              <a:t>http://www.binaryhexconverter.com/decimal-to-hex-converter</a:t>
            </a:r>
            <a:endParaRPr lang="en-US" altLang="en-US" sz="1600" smtClean="0"/>
          </a:p>
          <a:p>
            <a:pPr eaLnBrk="1" hangingPunct="1"/>
            <a:r>
              <a:rPr lang="en-US" altLang="en-US" sz="1600" smtClean="0"/>
              <a:t>13824000/(16(16M+L))=2400</a:t>
            </a:r>
          </a:p>
          <a:p>
            <a:pPr eaLnBrk="1" hangingPunct="1"/>
            <a:r>
              <a:rPr lang="en-US" altLang="en-US" sz="1600" smtClean="0"/>
              <a:t>13824000/(16*2400)=360=16M+L</a:t>
            </a:r>
          </a:p>
          <a:p>
            <a:pPr eaLnBrk="1" hangingPunct="1"/>
            <a:r>
              <a:rPr lang="en-US" altLang="en-US" sz="1600" smtClean="0"/>
              <a:t>M=?_____, L=?_____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7F1B1-6820-4B49-BEA0-8D9AB9315983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066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1184E9-0233-43D7-896B-28979042D87F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70662" name="AutoShape 8" descr="INBOX%3E121134?part=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06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5324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5) Detailed description of subroutines </a:t>
            </a:r>
            <a:br>
              <a:rPr lang="en-US" altLang="en-US" sz="2800" dirty="0" smtClean="0"/>
            </a:br>
            <a:r>
              <a:rPr lang="en-US" altLang="en-US" sz="2800" dirty="0" smtClean="0"/>
              <a:t>“</a:t>
            </a:r>
            <a:r>
              <a:rPr lang="en-US" altLang="en-US" sz="2800" dirty="0" err="1" smtClean="0"/>
              <a:t>writec</a:t>
            </a:r>
            <a:r>
              <a:rPr lang="en-US" altLang="en-US" sz="2800" dirty="0" smtClean="0"/>
              <a:t>” </a:t>
            </a:r>
            <a:br>
              <a:rPr lang="en-US" altLang="en-US" sz="2800" dirty="0" smtClean="0"/>
            </a:br>
            <a:r>
              <a:rPr lang="en-US" altLang="en-US" sz="2800" dirty="0" smtClean="0"/>
              <a:t>: Sending data using handshaking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charset="0"/>
              </a:rPr>
              <a:t>CEG2400 Ch6. Serial Interface -- UART V7b</a:t>
            </a:r>
            <a:endParaRPr lang="en-US" altLang="en-US" sz="1200">
              <a:latin typeface="Arial" charset="0"/>
            </a:endParaRP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0A242-48BE-4107-AF4D-3CCE7AAB5541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2710" name="Rectangle 7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4B6D48-0E2F-4557-B73C-439AA3F7A1C4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72711" name="Picture 4" descr="MPj039617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9258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700" smtClean="0"/>
              <a:t>Subroutine Writec:</a:t>
            </a:r>
            <a:br>
              <a:rPr lang="en-US" altLang="zh-TW" sz="2700" smtClean="0"/>
            </a:br>
            <a:r>
              <a:rPr lang="en-US" altLang="zh-TW" sz="2700" smtClean="0"/>
              <a:t>Basic concept  of sending a character using the serial port</a:t>
            </a:r>
            <a:endParaRPr lang="en-US" altLang="en-US" sz="2700" smtClean="0">
              <a:ea typeface="新細明體" pitchFamily="18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600" smtClean="0"/>
              <a:t>The sending procedure is slower (e.g. only 57600 bits per second)  than your program, so it needs to ask permission to send</a:t>
            </a:r>
          </a:p>
          <a:p>
            <a:pPr eaLnBrk="1" hangingPunct="1"/>
            <a:r>
              <a:rPr lang="en-US" altLang="zh-TW" sz="2600" smtClean="0"/>
              <a:t>Writec()</a:t>
            </a:r>
          </a:p>
          <a:p>
            <a:pPr lvl="1" eaLnBrk="1" hangingPunct="1"/>
            <a:endParaRPr lang="en-US" altLang="zh-TW" sz="2200" smtClean="0"/>
          </a:p>
          <a:p>
            <a:pPr lvl="1" eaLnBrk="1" hangingPunct="1"/>
            <a:endParaRPr lang="en-US" altLang="zh-TW" smtClean="0"/>
          </a:p>
          <a:p>
            <a:pPr lvl="1" eaLnBrk="1" hangingPunct="1">
              <a:buFont typeface="Wingdings" pitchFamily="2" charset="2"/>
              <a:buNone/>
            </a:pPr>
            <a:endParaRPr lang="en-US" altLang="zh-TW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D49D08-ACE1-490C-A770-B7AD20DB1EFF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4757" name="Freeform 4"/>
          <p:cNvSpPr>
            <a:spLocks/>
          </p:cNvSpPr>
          <p:nvPr/>
        </p:nvSpPr>
        <p:spPr bwMode="auto">
          <a:xfrm>
            <a:off x="5105400" y="4000500"/>
            <a:ext cx="2667000" cy="622300"/>
          </a:xfrm>
          <a:custGeom>
            <a:avLst/>
            <a:gdLst>
              <a:gd name="T0" fmla="*/ 0 w 2640"/>
              <a:gd name="T1" fmla="*/ 2147483646 h 392"/>
              <a:gd name="T2" fmla="*/ 2147483646 w 2640"/>
              <a:gd name="T3" fmla="*/ 2147483646 h 392"/>
              <a:gd name="T4" fmla="*/ 2147483646 w 2640"/>
              <a:gd name="T5" fmla="*/ 2147483646 h 392"/>
              <a:gd name="T6" fmla="*/ 2147483646 w 2640"/>
              <a:gd name="T7" fmla="*/ 2147483646 h 392"/>
              <a:gd name="T8" fmla="*/ 2147483646 w 2640"/>
              <a:gd name="T9" fmla="*/ 2147483646 h 392"/>
              <a:gd name="T10" fmla="*/ 2147483646 w 2640"/>
              <a:gd name="T11" fmla="*/ 2147483646 h 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0"/>
              <a:gd name="T19" fmla="*/ 0 h 392"/>
              <a:gd name="T20" fmla="*/ 2640 w 2640"/>
              <a:gd name="T21" fmla="*/ 392 h 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0" h="392">
                <a:moveTo>
                  <a:pt x="0" y="264"/>
                </a:moveTo>
                <a:cubicBezTo>
                  <a:pt x="228" y="136"/>
                  <a:pt x="456" y="8"/>
                  <a:pt x="672" y="24"/>
                </a:cubicBezTo>
                <a:cubicBezTo>
                  <a:pt x="888" y="40"/>
                  <a:pt x="1128" y="328"/>
                  <a:pt x="1296" y="360"/>
                </a:cubicBezTo>
                <a:cubicBezTo>
                  <a:pt x="1464" y="392"/>
                  <a:pt x="1528" y="272"/>
                  <a:pt x="1680" y="216"/>
                </a:cubicBezTo>
                <a:cubicBezTo>
                  <a:pt x="1832" y="160"/>
                  <a:pt x="2048" y="48"/>
                  <a:pt x="2208" y="24"/>
                </a:cubicBezTo>
                <a:cubicBezTo>
                  <a:pt x="2368" y="0"/>
                  <a:pt x="2504" y="36"/>
                  <a:pt x="2640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4267200" y="2895600"/>
            <a:ext cx="4514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Sending rate (Baud rate)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is slower than your program can gen.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True even for usb2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3657600" y="43434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Send-buffer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7908925" y="407511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receiver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4761" name="Freeform 8"/>
          <p:cNvSpPr>
            <a:spLocks/>
          </p:cNvSpPr>
          <p:nvPr/>
        </p:nvSpPr>
        <p:spPr bwMode="auto">
          <a:xfrm>
            <a:off x="533400" y="3505200"/>
            <a:ext cx="2438400" cy="2438400"/>
          </a:xfrm>
          <a:custGeom>
            <a:avLst/>
            <a:gdLst>
              <a:gd name="T0" fmla="*/ 2147483646 w 1008"/>
              <a:gd name="T1" fmla="*/ 0 h 1296"/>
              <a:gd name="T2" fmla="*/ 2147483646 w 1008"/>
              <a:gd name="T3" fmla="*/ 2147483646 h 1296"/>
              <a:gd name="T4" fmla="*/ 2147483646 w 1008"/>
              <a:gd name="T5" fmla="*/ 2147483646 h 1296"/>
              <a:gd name="T6" fmla="*/ 2147483646 w 1008"/>
              <a:gd name="T7" fmla="*/ 2147483646 h 1296"/>
              <a:gd name="T8" fmla="*/ 0 w 1008"/>
              <a:gd name="T9" fmla="*/ 2147483646 h 1296"/>
              <a:gd name="T10" fmla="*/ 2147483646 w 1008"/>
              <a:gd name="T11" fmla="*/ 2147483646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8"/>
              <a:gd name="T19" fmla="*/ 0 h 1296"/>
              <a:gd name="T20" fmla="*/ 1008 w 1008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8" h="1296">
                <a:moveTo>
                  <a:pt x="528" y="0"/>
                </a:moveTo>
                <a:lnTo>
                  <a:pt x="528" y="432"/>
                </a:lnTo>
                <a:lnTo>
                  <a:pt x="1008" y="816"/>
                </a:lnTo>
                <a:lnTo>
                  <a:pt x="480" y="1296"/>
                </a:lnTo>
                <a:lnTo>
                  <a:pt x="0" y="864"/>
                </a:lnTo>
                <a:lnTo>
                  <a:pt x="528" y="4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Line 9"/>
          <p:cNvSpPr>
            <a:spLocks noChangeShapeType="1"/>
          </p:cNvSpPr>
          <p:nvPr/>
        </p:nvSpPr>
        <p:spPr bwMode="auto">
          <a:xfrm>
            <a:off x="1676400" y="594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Text Box 10"/>
          <p:cNvSpPr txBox="1">
            <a:spLocks noChangeArrowheads="1"/>
          </p:cNvSpPr>
          <p:nvPr/>
        </p:nvSpPr>
        <p:spPr bwMode="auto">
          <a:xfrm>
            <a:off x="2895600" y="5029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no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4764" name="Text Box 11"/>
          <p:cNvSpPr txBox="1">
            <a:spLocks noChangeArrowheads="1"/>
          </p:cNvSpPr>
          <p:nvPr/>
        </p:nvSpPr>
        <p:spPr bwMode="auto">
          <a:xfrm>
            <a:off x="990600" y="4800600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Is transmitter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Buffer empty ?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4765" name="Text Box 12"/>
          <p:cNvSpPr txBox="1">
            <a:spLocks noChangeArrowheads="1"/>
          </p:cNvSpPr>
          <p:nvPr/>
        </p:nvSpPr>
        <p:spPr bwMode="auto">
          <a:xfrm>
            <a:off x="1431925" y="628491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Send data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4766" name="Text Box 13"/>
          <p:cNvSpPr txBox="1">
            <a:spLocks noChangeArrowheads="1"/>
          </p:cNvSpPr>
          <p:nvPr/>
        </p:nvSpPr>
        <p:spPr bwMode="auto">
          <a:xfrm>
            <a:off x="1066800" y="579120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yes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4767" name="Freeform 14"/>
          <p:cNvSpPr>
            <a:spLocks/>
          </p:cNvSpPr>
          <p:nvPr/>
        </p:nvSpPr>
        <p:spPr bwMode="auto">
          <a:xfrm>
            <a:off x="1828800" y="3810000"/>
            <a:ext cx="1371600" cy="1219200"/>
          </a:xfrm>
          <a:custGeom>
            <a:avLst/>
            <a:gdLst>
              <a:gd name="T0" fmla="*/ 2147483646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0 h 768"/>
              <a:gd name="T6" fmla="*/ 0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768" y="768"/>
                </a:moveTo>
                <a:lnTo>
                  <a:pt x="912" y="768"/>
                </a:lnTo>
                <a:lnTo>
                  <a:pt x="91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Read buffer status U0LSR</a:t>
            </a:r>
            <a:r>
              <a:rPr lang="en-US" altLang="zh-TW" sz="3500" smtClean="0"/>
              <a:t>(0xE000 C014)</a:t>
            </a:r>
            <a:endParaRPr lang="en-US" altLang="en-US" sz="3500" smtClean="0"/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60488"/>
            <a:ext cx="8534400" cy="5497512"/>
          </a:xfrm>
          <a:noFill/>
        </p:spPr>
      </p:pic>
      <p:sp>
        <p:nvSpPr>
          <p:cNvPr id="7680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433218-5743-48FC-A46E-1D82E01B3639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76800" y="152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smtClean="0"/>
              <a:t>U0LSR</a:t>
            </a:r>
            <a:r>
              <a:rPr lang="en-US" altLang="zh-TW" sz="2800" smtClean="0"/>
              <a:t>—line status at </a:t>
            </a:r>
            <a:r>
              <a:rPr lang="en-US" altLang="en-US" sz="3200" smtClean="0"/>
              <a:t>U0LSR</a:t>
            </a:r>
            <a:r>
              <a:rPr lang="en-US" altLang="zh-TW" sz="3200" smtClean="0"/>
              <a:t>(0xE000 C014)</a:t>
            </a:r>
            <a:r>
              <a:rPr lang="en-US" altLang="zh-TW" sz="2800" smtClean="0"/>
              <a:t> (if bit6=TEMT (transmitter empty)=1 you can send next data</a:t>
            </a:r>
            <a:endParaRPr lang="en-US" altLang="en-US" sz="2800" smtClean="0">
              <a:ea typeface="新細明體" pitchFamily="18" charset="-120"/>
            </a:endParaRP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98838"/>
            <a:ext cx="8229600" cy="928687"/>
          </a:xfrm>
          <a:noFill/>
        </p:spPr>
      </p:pic>
      <p:sp>
        <p:nvSpPr>
          <p:cNvPr id="7885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3F483-68FF-47F0-B324-52AEF38C1D85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88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charset="0"/>
            </a:endParaRP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2041525" y="2246313"/>
            <a:ext cx="474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Bit7 				        Bit0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8855" name="Oval 5"/>
          <p:cNvSpPr>
            <a:spLocks noChangeArrowheads="1"/>
          </p:cNvSpPr>
          <p:nvPr/>
        </p:nvSpPr>
        <p:spPr bwMode="auto">
          <a:xfrm>
            <a:off x="2590800" y="3962400"/>
            <a:ext cx="762000" cy="4572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7E903D-2809-42B1-825F-5BE7051F41C3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0899" name="標題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zh-TW" smtClean="0"/>
              <a:t>Recall: TST and BEQ</a:t>
            </a:r>
            <a:endParaRPr lang="zh-TW" altLang="en-US" smtClean="0"/>
          </a:p>
        </p:txBody>
      </p:sp>
      <p:sp>
        <p:nvSpPr>
          <p:cNvPr id="80900" name="內容版面配置區 2"/>
          <p:cNvSpPr>
            <a:spLocks noGrp="1"/>
          </p:cNvSpPr>
          <p:nvPr>
            <p:ph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smtClean="0"/>
              <a:t>TST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/>
              <a:t>Same as AND (logical AND) except result of operation is not stored.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/>
              <a:t>Only the condition code bits (cc) {N,Z,C,V} in CPSR are changed.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100" smtClean="0"/>
              <a:t>updates the N and Z flags according to the result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100" smtClean="0"/>
              <a:t>Does not affect the C or V flags.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BEQ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Branch if result equal to zero (branch if Z=1)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FFA4E9-6033-4DF3-A0EB-B15172584C7E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U </a:t>
            </a:r>
            <a:r>
              <a:rPr lang="en-US" altLang="en-US" sz="3600" baseline="-25000" smtClean="0"/>
              <a:t>Universal </a:t>
            </a:r>
            <a:r>
              <a:rPr lang="en-US" altLang="en-US" sz="3600" smtClean="0"/>
              <a:t>A </a:t>
            </a:r>
            <a:r>
              <a:rPr lang="en-US" altLang="en-US" sz="3600" baseline="-25000" smtClean="0"/>
              <a:t>Asynchronous</a:t>
            </a:r>
            <a:r>
              <a:rPr lang="en-US" altLang="en-US" sz="3600" smtClean="0"/>
              <a:t> R </a:t>
            </a:r>
            <a:r>
              <a:rPr lang="en-US" altLang="en-US" sz="3600" baseline="-25000" smtClean="0"/>
              <a:t>Receiver </a:t>
            </a:r>
            <a:r>
              <a:rPr lang="en-US" altLang="en-US" sz="3600" smtClean="0"/>
              <a:t>T </a:t>
            </a:r>
            <a:r>
              <a:rPr lang="en-US" altLang="en-US" sz="3600" baseline="-25000" smtClean="0"/>
              <a:t>Transmitter</a:t>
            </a:r>
            <a:br>
              <a:rPr lang="en-US" altLang="en-US" sz="3600" baseline="-25000" smtClean="0"/>
            </a:br>
            <a:r>
              <a:rPr lang="en-US" altLang="en-US" sz="3600" baseline="-25000" smtClean="0"/>
              <a:t>UART </a:t>
            </a:r>
            <a:r>
              <a:rPr lang="en-US" altLang="en-US" sz="4000" baseline="-25000" smtClean="0"/>
              <a:t>for data communication</a:t>
            </a:r>
            <a:endParaRPr lang="en-US" altLang="en-US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Serial data transmission means sending data bits one by one using one wire.</a:t>
            </a:r>
          </a:p>
          <a:p>
            <a:pPr eaLnBrk="1" hangingPunct="1"/>
            <a:r>
              <a:rPr lang="en-US" altLang="en-US" smtClean="0"/>
              <a:t>Asynchronous transmission means a data (including one start bit , 8-bit data, and stop bits)  can be sent at any time.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F6597B-0DC6-489F-9C10-579C239543E8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24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175341-F7B4-4A43-AA3A-B785A97E6372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pic>
        <p:nvPicPr>
          <p:cNvPr id="10247" name="Picture 10" descr="C:\Users\khwong.PC91075\AppData\Local\Microsoft\Windows\Temporary Internet Files\Content.IE5\DTO8VA0E\raseone-soundwave-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16256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C:\Users\khwong.PC91075\AppData\Local\Microsoft\Windows\Temporary Internet Files\Content.IE5\0D7AXPRZ\14086699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773613"/>
            <a:ext cx="12001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C:\Users\khwong.PC91075\AppData\Local\Microsoft\Windows\Temporary Internet Files\Content.IE5\IODKMGNA\boy-with-drum-ornament-lg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190999"/>
            <a:ext cx="18827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500" smtClean="0"/>
              <a:t>Write character in R0 subroutine when </a:t>
            </a:r>
            <a:r>
              <a:rPr lang="en-US" altLang="en-US" sz="2100" smtClean="0"/>
              <a:t>TEMT=1</a:t>
            </a:r>
            <a:r>
              <a:rPr lang="en-US" altLang="en-US" sz="2500" smtClean="0"/>
              <a:t> </a:t>
            </a:r>
            <a:r>
              <a:rPr lang="en-US" altLang="zh-TW" sz="2500" smtClean="0"/>
              <a:t/>
            </a:r>
            <a:br>
              <a:rPr lang="en-US" altLang="zh-TW" sz="2500" smtClean="0"/>
            </a:br>
            <a:r>
              <a:rPr lang="en-US" altLang="en-US" sz="2100" smtClean="0"/>
              <a:t>TEMT=0 meaning transmitter is not empty, not ready to send</a:t>
            </a:r>
            <a:br>
              <a:rPr lang="en-US" altLang="en-US" sz="2100" smtClean="0"/>
            </a:br>
            <a:r>
              <a:rPr lang="en-US" altLang="en-US" sz="2100" smtClean="0"/>
              <a:t>TEMT=1 meaning transmitter is empty, ready to send</a:t>
            </a:r>
            <a:endParaRPr lang="en-US" altLang="en-US" sz="230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>
                <a:latin typeface="Courier New" pitchFamily="49" charset="0"/>
              </a:rPr>
              <a:t>1)</a:t>
            </a:r>
            <a:r>
              <a:rPr lang="en-US" altLang="en-US" sz="2600" dirty="0" err="1" smtClean="0"/>
              <a:t>Writec</a:t>
            </a:r>
            <a:r>
              <a:rPr lang="en-US" altLang="en-US" sz="2600" dirty="0" smtClean="0"/>
              <a:t> ; subroutine to send data in R0 to serial out</a:t>
            </a:r>
            <a:endParaRPr lang="en-US" altLang="en-US" sz="2600" dirty="0" smtClean="0">
              <a:latin typeface="Courier New" pitchFamily="49" charset="0"/>
            </a:endParaRP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>
                <a:latin typeface="Courier New" pitchFamily="49" charset="0"/>
              </a:rPr>
              <a:t>2) LDR	R1, =U0LSR</a:t>
            </a:r>
            <a:r>
              <a:rPr lang="en-US" altLang="zh-TW" sz="2600" dirty="0" smtClean="0">
                <a:latin typeface="Courier New" pitchFamily="49" charset="0"/>
              </a:rPr>
              <a:t>; (line status </a:t>
            </a:r>
            <a:r>
              <a:rPr lang="en-US" altLang="zh-TW" sz="2600" dirty="0" err="1" smtClean="0">
                <a:latin typeface="Courier New" pitchFamily="49" charset="0"/>
              </a:rPr>
              <a:t>reg</a:t>
            </a:r>
            <a:r>
              <a:rPr lang="en-US" altLang="zh-TW" sz="2600" dirty="0" smtClean="0">
                <a:latin typeface="Courier New" pitchFamily="49" charset="0"/>
              </a:rPr>
              <a:t>)</a:t>
            </a:r>
            <a:endParaRPr lang="en-US" altLang="en-US" sz="2600" dirty="0" smtClean="0">
              <a:latin typeface="Courier New" pitchFamily="49" charset="0"/>
            </a:endParaRP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>
                <a:latin typeface="Courier New" pitchFamily="49" charset="0"/>
              </a:rPr>
              <a:t>3)	 LDRB	R1, [R1]</a:t>
            </a:r>
            <a:r>
              <a:rPr lang="en-US" altLang="zh-TW" sz="2600" dirty="0" smtClean="0">
                <a:latin typeface="Courier New" pitchFamily="49" charset="0"/>
              </a:rPr>
              <a:t>; get line status</a:t>
            </a:r>
            <a:endParaRPr lang="en-US" altLang="en-US" sz="2600" dirty="0" smtClean="0">
              <a:latin typeface="Courier New" pitchFamily="49" charset="0"/>
            </a:endParaRP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AutoNum type="arabicParenR" startAt="4"/>
            </a:pPr>
            <a:r>
              <a:rPr lang="en-US" altLang="en-US" sz="2600" dirty="0" smtClean="0">
                <a:latin typeface="Courier New" pitchFamily="49" charset="0"/>
              </a:rPr>
              <a:t> TST	R1, #0x40</a:t>
            </a:r>
            <a:r>
              <a:rPr lang="en-US" altLang="zh-TW" sz="2600" dirty="0" smtClean="0">
                <a:latin typeface="Courier New" pitchFamily="49" charset="0"/>
              </a:rPr>
              <a:t> ;TEMT(bit 6 of                     		 ;U0LSR=1=</a:t>
            </a:r>
            <a:r>
              <a:rPr lang="en-US" altLang="zh-TW" sz="2600" dirty="0" err="1" smtClean="0">
                <a:latin typeface="Courier New" pitchFamily="49" charset="0"/>
              </a:rPr>
              <a:t>buffer_empty</a:t>
            </a:r>
            <a:r>
              <a:rPr lang="en-US" altLang="zh-TW" sz="2600" dirty="0" smtClean="0">
                <a:latin typeface="Courier New" pitchFamily="49" charset="0"/>
              </a:rPr>
              <a:t>)=0</a:t>
            </a:r>
            <a:r>
              <a:rPr lang="en-US" altLang="zh-TW" sz="2600" dirty="0" smtClean="0">
                <a:latin typeface="Courier New" pitchFamily="49" charset="0"/>
                <a:sym typeface="Wingdings" pitchFamily="2" charset="2"/>
              </a:rPr>
              <a:t>Z=1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>
                <a:latin typeface="Courier New" pitchFamily="49" charset="0"/>
              </a:rPr>
              <a:t>5)   BEQ </a:t>
            </a:r>
            <a:r>
              <a:rPr lang="en-US" altLang="en-US" sz="2600" dirty="0" err="1" smtClean="0">
                <a:latin typeface="Courier New" pitchFamily="49" charset="0"/>
              </a:rPr>
              <a:t>writec</a:t>
            </a:r>
            <a:r>
              <a:rPr lang="en-US" altLang="zh-TW" sz="2600" dirty="0" smtClean="0">
                <a:latin typeface="Courier New" pitchFamily="49" charset="0"/>
              </a:rPr>
              <a:t> ;if Z=1(</a:t>
            </a:r>
            <a:r>
              <a:rPr lang="en-US" altLang="zh-TW" sz="2600" dirty="0" err="1" smtClean="0">
                <a:latin typeface="Courier New" pitchFamily="49" charset="0"/>
              </a:rPr>
              <a:t>buffer_not_empty</a:t>
            </a:r>
            <a:r>
              <a:rPr lang="en-US" altLang="zh-TW" sz="2600" dirty="0" smtClean="0">
                <a:latin typeface="Courier New" pitchFamily="49" charset="0"/>
              </a:rPr>
              <a:t>),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600" dirty="0" smtClean="0">
                <a:latin typeface="Courier New" pitchFamily="49" charset="0"/>
              </a:rPr>
              <a:t>              ;loop back </a:t>
            </a:r>
            <a:r>
              <a:rPr lang="en-US" altLang="zh-TW" sz="2600" dirty="0" err="1" smtClean="0">
                <a:latin typeface="Courier New" pitchFamily="49" charset="0"/>
              </a:rPr>
              <a:t>writec</a:t>
            </a:r>
            <a:r>
              <a:rPr lang="en-US" altLang="zh-TW" sz="2600" dirty="0" smtClean="0">
                <a:latin typeface="Courier New" pitchFamily="49" charset="0"/>
              </a:rPr>
              <a:t> to wait</a:t>
            </a:r>
            <a:endParaRPr lang="en-US" altLang="en-US" sz="2600" dirty="0" smtClean="0">
              <a:latin typeface="Courier New" pitchFamily="49" charset="0"/>
            </a:endParaRP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>
                <a:latin typeface="Courier New" pitchFamily="49" charset="0"/>
              </a:rPr>
              <a:t>6)	LDR	R1, =U0THR</a:t>
            </a:r>
            <a:r>
              <a:rPr lang="en-US" altLang="zh-TW" sz="2600" dirty="0" smtClean="0">
                <a:latin typeface="Courier New" pitchFamily="49" charset="0"/>
              </a:rPr>
              <a:t>;</a:t>
            </a:r>
            <a:r>
              <a:rPr lang="en-US" altLang="en-US" sz="2600" dirty="0" smtClean="0">
                <a:latin typeface="Courier New" pitchFamily="49" charset="0"/>
              </a:rPr>
              <a:t>U0THR</a:t>
            </a:r>
            <a:r>
              <a:rPr lang="en-US" altLang="zh-TW" sz="2600" dirty="0" smtClean="0">
                <a:latin typeface="Courier New" pitchFamily="49" charset="0"/>
              </a:rPr>
              <a:t>=transmit </a:t>
            </a:r>
            <a:r>
              <a:rPr lang="en-US" altLang="zh-TW" sz="2600" dirty="0" err="1" smtClean="0">
                <a:latin typeface="Courier New" pitchFamily="49" charset="0"/>
              </a:rPr>
              <a:t>reg</a:t>
            </a:r>
            <a:endParaRPr lang="en-US" altLang="en-US" sz="2600" dirty="0" smtClean="0">
              <a:latin typeface="Courier New" pitchFamily="49" charset="0"/>
            </a:endParaRP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>
                <a:latin typeface="Courier New" pitchFamily="49" charset="0"/>
              </a:rPr>
              <a:t>7)	STRB	R0, [R1]</a:t>
            </a:r>
            <a:r>
              <a:rPr lang="en-US" altLang="zh-TW" sz="2600" dirty="0" smtClean="0">
                <a:latin typeface="Courier New" pitchFamily="49" charset="0"/>
              </a:rPr>
              <a:t>; send data out</a:t>
            </a:r>
            <a:endParaRPr lang="en-US" altLang="en-US" sz="2600" dirty="0" smtClean="0">
              <a:latin typeface="Courier New" pitchFamily="49" charset="0"/>
            </a:endParaRP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>
                <a:latin typeface="Courier New" pitchFamily="49" charset="0"/>
              </a:rPr>
              <a:t>8)	BX	R14	; return from subroutine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 smtClean="0">
              <a:latin typeface="Courier New" pitchFamily="49" charset="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19A5A-DAEE-469C-A068-198CDF14AE7A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2949" name="Freeform 4"/>
          <p:cNvSpPr>
            <a:spLocks/>
          </p:cNvSpPr>
          <p:nvPr/>
        </p:nvSpPr>
        <p:spPr bwMode="auto">
          <a:xfrm>
            <a:off x="190500" y="2133600"/>
            <a:ext cx="342900" cy="1676400"/>
          </a:xfrm>
          <a:custGeom>
            <a:avLst/>
            <a:gdLst>
              <a:gd name="T0" fmla="*/ 2147483646 w 360"/>
              <a:gd name="T1" fmla="*/ 2147483646 h 1152"/>
              <a:gd name="T2" fmla="*/ 2147483646 w 360"/>
              <a:gd name="T3" fmla="*/ 2147483646 h 1152"/>
              <a:gd name="T4" fmla="*/ 2147483646 w 360"/>
              <a:gd name="T5" fmla="*/ 0 h 1152"/>
              <a:gd name="T6" fmla="*/ 0 60000 65536"/>
              <a:gd name="T7" fmla="*/ 0 60000 65536"/>
              <a:gd name="T8" fmla="*/ 0 60000 65536"/>
              <a:gd name="T9" fmla="*/ 0 w 360"/>
              <a:gd name="T10" fmla="*/ 0 h 1152"/>
              <a:gd name="T11" fmla="*/ 360 w 36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1152">
                <a:moveTo>
                  <a:pt x="360" y="1152"/>
                </a:moveTo>
                <a:cubicBezTo>
                  <a:pt x="204" y="1080"/>
                  <a:pt x="48" y="1008"/>
                  <a:pt x="24" y="816"/>
                </a:cubicBezTo>
                <a:cubicBezTo>
                  <a:pt x="0" y="624"/>
                  <a:pt x="108" y="312"/>
                  <a:pt x="21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2057400" y="6082553"/>
            <a:ext cx="67214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TST : same as “AND”, but result is not saved , affect Z bit in </a:t>
            </a:r>
            <a:r>
              <a:rPr lang="en-US" altLang="en-US" sz="1800" dirty="0" err="1">
                <a:latin typeface="Arial" charset="0"/>
              </a:rPr>
              <a:t>cpsr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82951" name="Line 9"/>
          <p:cNvSpPr>
            <a:spLocks noChangeShapeType="1"/>
          </p:cNvSpPr>
          <p:nvPr/>
        </p:nvSpPr>
        <p:spPr bwMode="auto">
          <a:xfrm flipH="1" flipV="1">
            <a:off x="1447800" y="3352800"/>
            <a:ext cx="99060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6726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smtClean="0"/>
              <a:t>Flow diagram of Writec of ahello.s  </a:t>
            </a:r>
            <a:br>
              <a:rPr lang="en-US" altLang="en-US" sz="2300" smtClean="0"/>
            </a:br>
            <a:r>
              <a:rPr lang="en-US" altLang="en-US" sz="2300" smtClean="0"/>
              <a:t>TEMT=0 meaning transmitter is not empty, not ready to send</a:t>
            </a:r>
            <a:br>
              <a:rPr lang="en-US" altLang="en-US" sz="2300" smtClean="0"/>
            </a:br>
            <a:r>
              <a:rPr lang="en-US" altLang="en-US" sz="2300" smtClean="0"/>
              <a:t>TEMT=1 meaning transmitter is empty, ready to send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100" smtClean="0"/>
              <a:t>Reason: The sending speed (Bit per second) is slower than your program, need to ask permission to send</a:t>
            </a:r>
          </a:p>
          <a:p>
            <a:pPr lvl="1" eaLnBrk="1" hangingPunct="1"/>
            <a:endParaRPr lang="en-US" altLang="zh-TW" smtClean="0"/>
          </a:p>
          <a:p>
            <a:pPr lvl="1" eaLnBrk="1" hangingPunct="1">
              <a:buFont typeface="Wingdings" pitchFamily="2" charset="2"/>
              <a:buNone/>
            </a:pPr>
            <a:endParaRPr lang="en-US" altLang="zh-TW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4DD4E-755E-440C-8647-6D4FAB47C862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4997" name="Freeform 8"/>
          <p:cNvSpPr>
            <a:spLocks/>
          </p:cNvSpPr>
          <p:nvPr/>
        </p:nvSpPr>
        <p:spPr bwMode="auto">
          <a:xfrm>
            <a:off x="533400" y="3733800"/>
            <a:ext cx="2438400" cy="1752600"/>
          </a:xfrm>
          <a:custGeom>
            <a:avLst/>
            <a:gdLst>
              <a:gd name="T0" fmla="*/ 2147483646 w 1008"/>
              <a:gd name="T1" fmla="*/ 0 h 1296"/>
              <a:gd name="T2" fmla="*/ 2147483646 w 1008"/>
              <a:gd name="T3" fmla="*/ 2147483646 h 1296"/>
              <a:gd name="T4" fmla="*/ 2147483646 w 1008"/>
              <a:gd name="T5" fmla="*/ 2147483646 h 1296"/>
              <a:gd name="T6" fmla="*/ 2147483646 w 1008"/>
              <a:gd name="T7" fmla="*/ 2147483646 h 1296"/>
              <a:gd name="T8" fmla="*/ 0 w 1008"/>
              <a:gd name="T9" fmla="*/ 2147483646 h 1296"/>
              <a:gd name="T10" fmla="*/ 2147483646 w 1008"/>
              <a:gd name="T11" fmla="*/ 2147483646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8"/>
              <a:gd name="T19" fmla="*/ 0 h 1296"/>
              <a:gd name="T20" fmla="*/ 1008 w 1008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8" h="1296">
                <a:moveTo>
                  <a:pt x="528" y="0"/>
                </a:moveTo>
                <a:lnTo>
                  <a:pt x="528" y="432"/>
                </a:lnTo>
                <a:lnTo>
                  <a:pt x="1008" y="816"/>
                </a:lnTo>
                <a:lnTo>
                  <a:pt x="480" y="1296"/>
                </a:lnTo>
                <a:lnTo>
                  <a:pt x="0" y="864"/>
                </a:lnTo>
                <a:lnTo>
                  <a:pt x="528" y="4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9"/>
          <p:cNvSpPr>
            <a:spLocks noChangeShapeType="1"/>
          </p:cNvSpPr>
          <p:nvPr/>
        </p:nvSpPr>
        <p:spPr bwMode="auto">
          <a:xfrm>
            <a:off x="16764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Text Box 10"/>
          <p:cNvSpPr txBox="1">
            <a:spLocks noChangeArrowheads="1"/>
          </p:cNvSpPr>
          <p:nvPr/>
        </p:nvSpPr>
        <p:spPr bwMode="auto">
          <a:xfrm>
            <a:off x="3048000" y="4800600"/>
            <a:ext cx="774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If Z=1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5000" name="Text Box 11"/>
          <p:cNvSpPr txBox="1">
            <a:spLocks noChangeArrowheads="1"/>
          </p:cNvSpPr>
          <p:nvPr/>
        </p:nvSpPr>
        <p:spPr bwMode="auto">
          <a:xfrm>
            <a:off x="990600" y="457200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Brach if Z=1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5) BEQ writec</a:t>
            </a:r>
            <a:r>
              <a:rPr lang="en-US" altLang="zh-TW" sz="1800">
                <a:latin typeface="Arial" charset="0"/>
              </a:rPr>
              <a:t> </a:t>
            </a:r>
          </a:p>
        </p:txBody>
      </p:sp>
      <p:sp>
        <p:nvSpPr>
          <p:cNvPr id="85001" name="Text Box 12"/>
          <p:cNvSpPr txBox="1">
            <a:spLocks noChangeArrowheads="1"/>
          </p:cNvSpPr>
          <p:nvPr/>
        </p:nvSpPr>
        <p:spPr bwMode="auto">
          <a:xfrm>
            <a:off x="304800" y="5867400"/>
            <a:ext cx="34575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6) LDR	R1, =U0THR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7) STRB	R0, [R1]; send data out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l"/>
            </a:pPr>
            <a:endParaRPr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85002" name="Text Box 13"/>
          <p:cNvSpPr txBox="1">
            <a:spLocks noChangeArrowheads="1"/>
          </p:cNvSpPr>
          <p:nvPr/>
        </p:nvSpPr>
        <p:spPr bwMode="auto">
          <a:xfrm>
            <a:off x="609600" y="5334000"/>
            <a:ext cx="774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If Z=0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5003" name="Text Box 15"/>
          <p:cNvSpPr txBox="1">
            <a:spLocks noChangeArrowheads="1"/>
          </p:cNvSpPr>
          <p:nvPr/>
        </p:nvSpPr>
        <p:spPr bwMode="auto">
          <a:xfrm>
            <a:off x="228600" y="2438400"/>
            <a:ext cx="276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Writec( ); write data in R0</a:t>
            </a:r>
          </a:p>
        </p:txBody>
      </p:sp>
      <p:sp>
        <p:nvSpPr>
          <p:cNvPr id="85004" name="Line 16"/>
          <p:cNvSpPr>
            <a:spLocks noChangeShapeType="1"/>
          </p:cNvSpPr>
          <p:nvPr/>
        </p:nvSpPr>
        <p:spPr bwMode="auto">
          <a:xfrm>
            <a:off x="18288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Text Box 17"/>
          <p:cNvSpPr txBox="1">
            <a:spLocks noChangeArrowheads="1"/>
          </p:cNvSpPr>
          <p:nvPr/>
        </p:nvSpPr>
        <p:spPr bwMode="auto">
          <a:xfrm>
            <a:off x="457200" y="3124200"/>
            <a:ext cx="8153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4)TST	R1, #0x40</a:t>
            </a:r>
            <a:r>
              <a:rPr lang="en-US" altLang="zh-TW" sz="1800">
                <a:latin typeface="Arial" charset="0"/>
              </a:rPr>
              <a:t> ;TEMT=0 (buffer_not _empty: transmitter not ready) </a:t>
            </a:r>
            <a:r>
              <a:rPr lang="en-US" altLang="zh-TW" sz="1800">
                <a:latin typeface="Arial" charset="0"/>
                <a:sym typeface="Wingdings" pitchFamily="2" charset="2"/>
              </a:rPr>
              <a:t>Z=1</a:t>
            </a:r>
            <a:endParaRPr lang="en-US" altLang="zh-TW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		;TEMT=1 (buffer_empty: transmitter is ready) </a:t>
            </a:r>
            <a:r>
              <a:rPr lang="en-US" altLang="zh-TW" sz="1800">
                <a:latin typeface="Arial" charset="0"/>
                <a:sym typeface="Wingdings" pitchFamily="2" charset="2"/>
              </a:rPr>
              <a:t>Z=0</a:t>
            </a:r>
            <a:endParaRPr lang="en-US" altLang="en-US" sz="1800">
              <a:latin typeface="Arial" charset="0"/>
              <a:ea typeface="新細明體" pitchFamily="18" charset="-120"/>
              <a:sym typeface="Wingdings" pitchFamily="2" charset="2"/>
            </a:endParaRPr>
          </a:p>
        </p:txBody>
      </p:sp>
      <p:sp>
        <p:nvSpPr>
          <p:cNvPr id="85006" name="Text Box 18"/>
          <p:cNvSpPr txBox="1">
            <a:spLocks noChangeArrowheads="1"/>
          </p:cNvSpPr>
          <p:nvPr/>
        </p:nvSpPr>
        <p:spPr bwMode="auto">
          <a:xfrm>
            <a:off x="4038600" y="4953000"/>
            <a:ext cx="4997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Is the transmitter buffer is not empty, loop back.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Because TEMT=0</a:t>
            </a:r>
            <a:r>
              <a:rPr lang="en-US" altLang="zh-TW" sz="1800">
                <a:latin typeface="Arial" charset="0"/>
                <a:sym typeface="Wingdings" pitchFamily="2" charset="2"/>
              </a:rPr>
              <a:t> Z=1</a:t>
            </a:r>
            <a:r>
              <a:rPr lang="en-US" altLang="zh-TW" sz="1800">
                <a:latin typeface="Arial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BEQ	writec</a:t>
            </a:r>
            <a:r>
              <a:rPr lang="en-US" altLang="zh-TW" sz="1800">
                <a:latin typeface="Arial" charset="0"/>
              </a:rPr>
              <a:t> ;if Z=1,loop back to wait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Otherwise send data</a:t>
            </a:r>
            <a:endParaRPr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85007" name="Freeform 22"/>
          <p:cNvSpPr>
            <a:spLocks/>
          </p:cNvSpPr>
          <p:nvPr/>
        </p:nvSpPr>
        <p:spPr bwMode="auto">
          <a:xfrm>
            <a:off x="1524000" y="6477000"/>
            <a:ext cx="533400" cy="22860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2147483646 w 336"/>
              <a:gd name="T7" fmla="*/ 2147483646 h 144"/>
              <a:gd name="T8" fmla="*/ 2147483646 w 33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144"/>
              <a:gd name="T17" fmla="*/ 336 w 336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144">
                <a:moveTo>
                  <a:pt x="0" y="0"/>
                </a:moveTo>
                <a:cubicBezTo>
                  <a:pt x="8" y="36"/>
                  <a:pt x="16" y="72"/>
                  <a:pt x="48" y="96"/>
                </a:cubicBezTo>
                <a:cubicBezTo>
                  <a:pt x="80" y="120"/>
                  <a:pt x="152" y="144"/>
                  <a:pt x="192" y="144"/>
                </a:cubicBezTo>
                <a:cubicBezTo>
                  <a:pt x="232" y="144"/>
                  <a:pt x="264" y="120"/>
                  <a:pt x="288" y="96"/>
                </a:cubicBezTo>
                <a:cubicBezTo>
                  <a:pt x="312" y="72"/>
                  <a:pt x="324" y="36"/>
                  <a:pt x="336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23"/>
          <p:cNvSpPr>
            <a:spLocks/>
          </p:cNvSpPr>
          <p:nvPr/>
        </p:nvSpPr>
        <p:spPr bwMode="auto">
          <a:xfrm>
            <a:off x="1828800" y="2971800"/>
            <a:ext cx="7239000" cy="1828800"/>
          </a:xfrm>
          <a:custGeom>
            <a:avLst/>
            <a:gdLst>
              <a:gd name="T0" fmla="*/ 2147483646 w 3696"/>
              <a:gd name="T1" fmla="*/ 2147483646 h 1152"/>
              <a:gd name="T2" fmla="*/ 2147483646 w 3696"/>
              <a:gd name="T3" fmla="*/ 2147483646 h 1152"/>
              <a:gd name="T4" fmla="*/ 2147483646 w 3696"/>
              <a:gd name="T5" fmla="*/ 0 h 1152"/>
              <a:gd name="T6" fmla="*/ 0 w 3696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3696"/>
              <a:gd name="T13" fmla="*/ 0 h 1152"/>
              <a:gd name="T14" fmla="*/ 3696 w 369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6" h="1152">
                <a:moveTo>
                  <a:pt x="720" y="1152"/>
                </a:moveTo>
                <a:lnTo>
                  <a:pt x="3696" y="1152"/>
                </a:lnTo>
                <a:lnTo>
                  <a:pt x="3696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Summary</a:t>
            </a:r>
            <a:endParaRPr lang="en-US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Studied serial interface in ARM</a:t>
            </a:r>
          </a:p>
          <a:p>
            <a:pPr eaLnBrk="1" hangingPunct="1"/>
            <a:r>
              <a:rPr lang="en-US" altLang="zh-TW" smtClean="0"/>
              <a:t>Studied handshaking in interfacing</a:t>
            </a:r>
            <a:endParaRPr lang="en-US" altLang="en-US" smtClean="0">
              <a:ea typeface="新細明體" pitchFamily="18" charset="-120"/>
            </a:endParaRP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A04D0-06B0-49FB-9175-4FE4B22845D1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</a:t>
            </a:r>
          </a:p>
        </p:txBody>
      </p:sp>
      <p:sp>
        <p:nvSpPr>
          <p:cNvPr id="4506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charset="0"/>
              </a:rPr>
              <a:t>CEG2400 Ch6. Serial Interface -- UART V7b</a:t>
            </a:r>
            <a:endParaRPr lang="en-US" altLang="en-US" sz="1200">
              <a:latin typeface="Arial" charset="0"/>
            </a:endParaRP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4A0B4-D214-4165-9FAB-C3957700F66F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smtClean="0"/>
              <a:t>Universal asynchronous receiver transmitter </a:t>
            </a:r>
            <a:r>
              <a:rPr lang="en-US" altLang="zh-TW" sz="3200" smtClean="0"/>
              <a:t>: </a:t>
            </a:r>
            <a:r>
              <a:rPr lang="en-US" altLang="en-US" sz="3200" smtClean="0"/>
              <a:t>UART</a:t>
            </a:r>
            <a:endParaRPr lang="en-GB" altLang="en-US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RS232 is a serial communication standard</a:t>
            </a:r>
          </a:p>
          <a:p>
            <a:pPr eaLnBrk="1" hangingPunct="1"/>
            <a:r>
              <a:rPr lang="en-US" altLang="en-US" smtClean="0"/>
              <a:t>Since it is asynchronous, no external clock is needed</a:t>
            </a:r>
            <a:r>
              <a:rPr lang="en-US" altLang="zh-TW" smtClean="0"/>
              <a:t>,</a:t>
            </a:r>
            <a:r>
              <a:rPr lang="en-US" altLang="en-US" smtClean="0"/>
              <a:t> only 3 wires are required for the simplest RS232 connection {GND, tx(transmit), rx(receive)}</a:t>
            </a:r>
            <a:endParaRPr lang="en-GB" altLang="en-US" smtClean="0"/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58138-A6B4-4702-B170-71FCA4D6DAE7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22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7E8719-8837-4C5D-84D7-CD3BA30AB573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867400" y="4495800"/>
            <a:ext cx="2514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+10V=Logic 0=space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-10V= Logic 1=mark</a:t>
            </a:r>
            <a:endParaRPr lang="en-GB" altLang="en-US" sz="1800">
              <a:latin typeface="Arial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1600200" y="5486400"/>
            <a:ext cx="535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Exercise: Sketch Bit Patterns for character A and B</a:t>
            </a:r>
          </a:p>
        </p:txBody>
      </p:sp>
      <p:sp>
        <p:nvSpPr>
          <p:cNvPr id="12296" name="Freeform 9"/>
          <p:cNvSpPr>
            <a:spLocks/>
          </p:cNvSpPr>
          <p:nvPr/>
        </p:nvSpPr>
        <p:spPr bwMode="auto">
          <a:xfrm>
            <a:off x="1604963" y="4800600"/>
            <a:ext cx="4191000" cy="381000"/>
          </a:xfrm>
          <a:custGeom>
            <a:avLst/>
            <a:gdLst>
              <a:gd name="T0" fmla="*/ 0 w 2640"/>
              <a:gd name="T1" fmla="*/ 2147483646 h 240"/>
              <a:gd name="T2" fmla="*/ 2147483646 w 2640"/>
              <a:gd name="T3" fmla="*/ 2147483646 h 240"/>
              <a:gd name="T4" fmla="*/ 2147483646 w 2640"/>
              <a:gd name="T5" fmla="*/ 0 h 240"/>
              <a:gd name="T6" fmla="*/ 2147483646 w 2640"/>
              <a:gd name="T7" fmla="*/ 0 h 240"/>
              <a:gd name="T8" fmla="*/ 2147483646 w 2640"/>
              <a:gd name="T9" fmla="*/ 2147483646 h 240"/>
              <a:gd name="T10" fmla="*/ 2147483646 w 2640"/>
              <a:gd name="T11" fmla="*/ 2147483646 h 240"/>
              <a:gd name="T12" fmla="*/ 2147483646 w 2640"/>
              <a:gd name="T13" fmla="*/ 0 h 240"/>
              <a:gd name="T14" fmla="*/ 2147483646 w 2640"/>
              <a:gd name="T15" fmla="*/ 0 h 240"/>
              <a:gd name="T16" fmla="*/ 2147483646 w 2640"/>
              <a:gd name="T17" fmla="*/ 2147483646 h 240"/>
              <a:gd name="T18" fmla="*/ 2147483646 w 2640"/>
              <a:gd name="T19" fmla="*/ 2147483646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40"/>
              <a:gd name="T31" fmla="*/ 0 h 240"/>
              <a:gd name="T32" fmla="*/ 2640 w 2640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40" h="240">
                <a:moveTo>
                  <a:pt x="0" y="240"/>
                </a:moveTo>
                <a:lnTo>
                  <a:pt x="192" y="240"/>
                </a:lnTo>
                <a:lnTo>
                  <a:pt x="192" y="0"/>
                </a:lnTo>
                <a:lnTo>
                  <a:pt x="432" y="0"/>
                </a:lnTo>
                <a:lnTo>
                  <a:pt x="432" y="240"/>
                </a:lnTo>
                <a:lnTo>
                  <a:pt x="672" y="240"/>
                </a:lnTo>
                <a:lnTo>
                  <a:pt x="672" y="0"/>
                </a:lnTo>
                <a:lnTo>
                  <a:pt x="2304" y="0"/>
                </a:lnTo>
                <a:lnTo>
                  <a:pt x="2304" y="240"/>
                </a:lnTo>
                <a:lnTo>
                  <a:pt x="2640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V="1">
            <a:off x="3052763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V="1">
            <a:off x="3357563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 flipV="1">
            <a:off x="3738563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V="1">
            <a:off x="4119563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V="1">
            <a:off x="4424363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 flipV="1">
            <a:off x="4805363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1833563" y="4876800"/>
            <a:ext cx="386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Start   0       1       2      3      4      5       6       7       stop</a:t>
            </a:r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2671763" y="5181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1584325" y="5751513"/>
            <a:ext cx="553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http://www.maxim-ic.com/app-notes/index.mvp/id/83/</a:t>
            </a:r>
          </a:p>
        </p:txBody>
      </p:sp>
      <p:sp>
        <p:nvSpPr>
          <p:cNvPr id="12306" name="Line 20"/>
          <p:cNvSpPr>
            <a:spLocks noChangeShapeType="1"/>
          </p:cNvSpPr>
          <p:nvPr/>
        </p:nvSpPr>
        <p:spPr bwMode="auto">
          <a:xfrm>
            <a:off x="2290763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2274888" y="4379913"/>
            <a:ext cx="3227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 0 to 7 (least sig. bit first )</a:t>
            </a:r>
            <a:r>
              <a:rPr lang="en-US" altLang="en-US" sz="1800">
                <a:latin typeface="Arial" charset="0"/>
                <a:sym typeface="Wingdings" pitchFamily="2" charset="2"/>
              </a:rPr>
              <a:t>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76400" y="5410200"/>
            <a:ext cx="3128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0" name="TextBox 4"/>
          <p:cNvSpPr txBox="1">
            <a:spLocks noChangeArrowheads="1"/>
          </p:cNvSpPr>
          <p:nvPr/>
        </p:nvSpPr>
        <p:spPr bwMode="auto">
          <a:xfrm>
            <a:off x="4876800" y="5229225"/>
            <a:ext cx="620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ASCII table </a:t>
            </a:r>
            <a:r>
              <a:rPr lang="en-US" altLang="en-US" sz="2100" smtClean="0"/>
              <a:t>http://www.cs.utk.edu/~pham/ascii_table.jpg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C620E-485C-4D55-BFBD-47C4C71220FB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434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5BC523-82A4-4836-BCB6-33BA97503FF6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14342" name="Picture 5" descr="http://www.cs.utk.edu/~pham/ascii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2390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Sending ASCII </a:t>
            </a:r>
          </a:p>
          <a:p>
            <a:pPr eaLnBrk="1" hangingPunct="1"/>
            <a:r>
              <a:rPr lang="en-US" altLang="en-US" smtClean="0"/>
              <a:t>‘5’=0x35=0011 0101b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F9A359-B9B4-422C-97D4-17E9CF950F69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4D280DC-800E-4993-84AF-8C9B09AA5519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16390" name="Picture 4" descr="ascii_5_8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1148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ascii_K_8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1148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IMAG01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074863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IMAG01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5876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609600" y="35814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Start bit=0</a:t>
            </a:r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H="1">
            <a:off x="1066800" y="38862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1225550" y="6208713"/>
            <a:ext cx="234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10101100(stop bit=1)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Least Sign. Bit  first </a:t>
            </a:r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 flipH="1" flipV="1">
            <a:off x="1295400" y="51054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2"/>
          <p:cNvSpPr>
            <a:spLocks noChangeShapeType="1"/>
          </p:cNvSpPr>
          <p:nvPr/>
        </p:nvSpPr>
        <p:spPr bwMode="auto">
          <a:xfrm flipV="1">
            <a:off x="2286000" y="51054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5927725" y="605631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What is this code ?</a:t>
            </a:r>
          </a:p>
        </p:txBody>
      </p:sp>
      <p:sp>
        <p:nvSpPr>
          <p:cNvPr id="16400" name="Text Box 14"/>
          <p:cNvSpPr txBox="1">
            <a:spLocks noChangeArrowheads="1"/>
          </p:cNvSpPr>
          <p:nvPr/>
        </p:nvSpPr>
        <p:spPr bwMode="auto">
          <a:xfrm>
            <a:off x="609600" y="2819400"/>
            <a:ext cx="478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The whole ASCII serial character has 10 bits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(1 start+8 data + 1 stop bit)</a:t>
            </a:r>
          </a:p>
        </p:txBody>
      </p:sp>
      <p:sp>
        <p:nvSpPr>
          <p:cNvPr id="16401" name="Text Box 15"/>
          <p:cNvSpPr txBox="1">
            <a:spLocks noChangeArrowheads="1"/>
          </p:cNvSpPr>
          <p:nvPr/>
        </p:nvSpPr>
        <p:spPr bwMode="auto">
          <a:xfrm>
            <a:off x="2209800" y="3581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Stop bit=1</a:t>
            </a:r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 flipH="1">
            <a:off x="3276600" y="39624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Text Box 17"/>
          <p:cNvSpPr txBox="1">
            <a:spLocks noChangeArrowheads="1"/>
          </p:cNvSpPr>
          <p:nvPr/>
        </p:nvSpPr>
        <p:spPr bwMode="auto">
          <a:xfrm>
            <a:off x="6096000" y="2514600"/>
            <a:ext cx="1479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Oscilloscope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Probe</a:t>
            </a:r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 flipV="1">
            <a:off x="7086600" y="1752600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898525" y="5105400"/>
            <a:ext cx="0" cy="1103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82675" y="5097463"/>
            <a:ext cx="0" cy="1111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5"/>
          <p:cNvSpPr txBox="1">
            <a:spLocks noChangeArrowheads="1"/>
          </p:cNvSpPr>
          <p:nvPr/>
        </p:nvSpPr>
        <p:spPr bwMode="auto">
          <a:xfrm>
            <a:off x="14288" y="6299200"/>
            <a:ext cx="1068387" cy="46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T=bit period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=1/baud rate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8525" y="6103938"/>
            <a:ext cx="184150" cy="0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75050" y="63944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500" smtClean="0"/>
              <a:t>If the baud rate is 57600 bits  per second</a:t>
            </a:r>
            <a:r>
              <a:rPr lang="en-US" altLang="en-US" sz="1700" smtClean="0"/>
              <a:t/>
            </a:r>
            <a:br>
              <a:rPr lang="en-US" altLang="en-US" sz="1700" smtClean="0"/>
            </a:br>
            <a:r>
              <a:rPr lang="en-US" altLang="en-US" sz="2200" smtClean="0"/>
              <a:t> Define ‘bit period’ :the amount of time to transmit a logic 1 or 0. (bit period= 1/57600 seconds)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Each bit lasts for (1/Baud rate) seconds 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500FB-726A-4FE9-9D02-D032AD3E68FC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843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463D0D-322D-4AD2-82FA-4FA0209FC5E9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latin typeface="Arial" charset="0"/>
            </a:endParaRPr>
          </a:p>
        </p:txBody>
      </p:sp>
      <p:pic>
        <p:nvPicPr>
          <p:cNvPr id="18438" name="Picture 4" descr="ascii_5_8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11400"/>
            <a:ext cx="53340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2514600" y="42672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2895600" y="42672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2209800" y="48006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 flipH="1">
            <a:off x="2895600" y="48006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2362200" y="4953000"/>
            <a:ext cx="443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bit period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1/baud rate =(1 / 57600) seconds=17.4 us</a:t>
            </a:r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593725" y="5903913"/>
            <a:ext cx="7160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Exercise: What is the “bit period” in seconds if </a:t>
            </a:r>
            <a:r>
              <a:rPr lang="en-US" altLang="en-US" sz="1800" dirty="0" smtClean="0">
                <a:latin typeface="Arial" charset="0"/>
              </a:rPr>
              <a:t>the baud </a:t>
            </a:r>
            <a:r>
              <a:rPr lang="en-US" altLang="en-US" sz="1800" dirty="0">
                <a:latin typeface="Arial" charset="0"/>
              </a:rPr>
              <a:t>rate is 2400?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Hello world </a:t>
            </a:r>
            <a:r>
              <a:rPr lang="en-US" altLang="en-US" dirty="0" smtClean="0"/>
              <a:t>example/references</a:t>
            </a:r>
            <a:endParaRPr lang="en-US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/>
              <a:t>Manual: </a:t>
            </a:r>
            <a:r>
              <a:rPr lang="en-US" altLang="en-US" sz="2600" dirty="0" smtClean="0"/>
              <a:t>UM_LPC21XX_LPC22XX_2.pdf</a:t>
            </a:r>
            <a:endParaRPr lang="en-US" altLang="en-US" sz="2600" dirty="0" smtClean="0"/>
          </a:p>
          <a:p>
            <a:pPr lvl="1" eaLnBrk="1" hangingPunct="1"/>
            <a:r>
              <a:rPr lang="en-US" altLang="en-US" sz="2200" dirty="0" smtClean="0">
                <a:hlinkClick r:id="rId3"/>
              </a:rPr>
              <a:t>https</a:t>
            </a:r>
            <a:r>
              <a:rPr lang="en-US" altLang="en-US" sz="2200" dirty="0">
                <a:hlinkClick r:id="rId3"/>
              </a:rPr>
              <a:t>://</a:t>
            </a:r>
            <a:r>
              <a:rPr lang="en-US" altLang="en-US" sz="2200" dirty="0" smtClean="0">
                <a:hlinkClick r:id="rId3"/>
              </a:rPr>
              <a:t>github.com/sgh/aos/blob/master/doc/processors/UM_LPC21XX_LPC22XX_2.pdf</a:t>
            </a:r>
            <a:endParaRPr lang="en-US" altLang="en-US" sz="2200" dirty="0" smtClean="0"/>
          </a:p>
          <a:p>
            <a:pPr eaLnBrk="1" hangingPunct="1"/>
            <a:r>
              <a:rPr lang="en-US" altLang="en-US" sz="2600" dirty="0" smtClean="0"/>
              <a:t>Application Note: </a:t>
            </a:r>
            <a:r>
              <a:rPr lang="en-US" altLang="en-US" sz="2600" dirty="0" smtClean="0"/>
              <a:t>AN10369_1.pdf </a:t>
            </a:r>
            <a:endParaRPr lang="en-US" altLang="en-US" sz="2600" dirty="0" smtClean="0"/>
          </a:p>
          <a:p>
            <a:pPr lvl="1" eaLnBrk="1" hangingPunct="1"/>
            <a:r>
              <a:rPr lang="en-US" altLang="en-US" sz="2200" dirty="0" smtClean="0">
                <a:hlinkClick r:id="rId4"/>
              </a:rPr>
              <a:t>http</a:t>
            </a:r>
            <a:r>
              <a:rPr lang="en-US" altLang="en-US" sz="2200" dirty="0">
                <a:hlinkClick r:id="rId4"/>
              </a:rPr>
              <a:t>://</a:t>
            </a:r>
            <a:r>
              <a:rPr lang="en-US" altLang="en-US" sz="2200" dirty="0" smtClean="0">
                <a:hlinkClick r:id="rId4"/>
              </a:rPr>
              <a:t>uglyduck.ath.cx/PDF/Philips/LPC2000/AN10369_1.pdf</a:t>
            </a:r>
            <a:endParaRPr lang="en-US" altLang="en-US" sz="2200" dirty="0" smtClean="0"/>
          </a:p>
          <a:p>
            <a:pPr eaLnBrk="1" hangingPunct="1"/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from course/tutorial web page</a:t>
            </a:r>
          </a:p>
          <a:p>
            <a:pPr lvl="1" eaLnBrk="1" hangingPunct="1"/>
            <a:r>
              <a:rPr lang="en-US" altLang="en-US" sz="2300" dirty="0" err="1" smtClean="0"/>
              <a:t>astartup.s</a:t>
            </a:r>
            <a:r>
              <a:rPr lang="en-US" altLang="en-US" sz="2300" dirty="0" smtClean="0"/>
              <a:t> </a:t>
            </a:r>
          </a:p>
          <a:p>
            <a:pPr lvl="1" eaLnBrk="1" hangingPunct="1"/>
            <a:r>
              <a:rPr lang="en-US" altLang="en-US" sz="2300" dirty="0" err="1" smtClean="0"/>
              <a:t>ahello.s</a:t>
            </a:r>
            <a:r>
              <a:rPr lang="en-US" altLang="en-US" sz="2300" dirty="0" smtClean="0"/>
              <a:t> (appendix1)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804A8-D3F1-49AA-880B-431B3E4751AF}" type="slidenum">
              <a:rPr lang="en-US" altLang="en-US" sz="12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048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6C4B92B-1CF3-4455-AC53-039F57A725FB}" type="slidenum">
              <a:rPr lang="en-US" altLang="en-US" sz="1000"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Ch6. Serial Interface -- UART V7b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</TotalTime>
  <Words>1934</Words>
  <Application>Microsoft Office PowerPoint</Application>
  <PresentationFormat>On-screen Show (4:3)</PresentationFormat>
  <Paragraphs>724</Paragraphs>
  <Slides>43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Chapter 6: Serial Interface --   UART (universal asynchronous receiver transmitter )</vt:lpstr>
      <vt:lpstr>Overview</vt:lpstr>
      <vt:lpstr>1) Introduction: Serial interface  (universal asynchronous receiver transmitter : UART)</vt:lpstr>
      <vt:lpstr>U Universal A Asynchronous R Receiver T Transmitter UART for data communication</vt:lpstr>
      <vt:lpstr>Universal asynchronous receiver transmitter : UART</vt:lpstr>
      <vt:lpstr>ASCII table http://www.cs.utk.edu/~pham/ascii_table.jpg</vt:lpstr>
      <vt:lpstr>EXAMPLES</vt:lpstr>
      <vt:lpstr>If the baud rate is 57600 bits  per second  Define ‘bit period’ :the amount of time to transmit a logic 1 or 0. (bit period= 1/57600 seconds)</vt:lpstr>
      <vt:lpstr>Hello world example/references</vt:lpstr>
      <vt:lpstr>2) UART</vt:lpstr>
      <vt:lpstr>UART Hardware Interface</vt:lpstr>
      <vt:lpstr>ARM system support  for UART: Memory Map</vt:lpstr>
      <vt:lpstr>Like office addresses  for mail delivery</vt:lpstr>
      <vt:lpstr>Reminded that ARM7 has these registers and memory addresses</vt:lpstr>
      <vt:lpstr>Revision</vt:lpstr>
      <vt:lpstr> </vt:lpstr>
      <vt:lpstr>3) UART</vt:lpstr>
      <vt:lpstr> </vt:lpstr>
      <vt:lpstr>Part 1 of ahello.s ;send hello to the serial line</vt:lpstr>
      <vt:lpstr>Define Uart Registers in assembly (in lpc21xx.h (ARM7) generated by uvision3 of the Keil assembler tool)</vt:lpstr>
      <vt:lpstr>Part 2 of ahello.s  ;send hello to the serial line</vt:lpstr>
      <vt:lpstr>Part 3 of ahello.s, (subroutine iuart0:  initialize uart0 registers)</vt:lpstr>
      <vt:lpstr>Part 4 of ahello.s (subroutine writec: write one character to the serial line)</vt:lpstr>
      <vt:lpstr>4) Detailed description of subroutines  “iuart0”  in ahello.s </vt:lpstr>
      <vt:lpstr>Part 3 of ahello.s Initialize uart0 (iuart0) in ahello.s (Appendix1)</vt:lpstr>
      <vt:lpstr>Subroutine iuart0: Software to initialize the UART in the LPC21xx (ARM7) chipset</vt:lpstr>
      <vt:lpstr>Step1 of iuart0: pin configuration=0x05</vt:lpstr>
      <vt:lpstr>Exercise 6.1 : which pin (what Px,y) is RXD? PINSEL0--pin function select reg.  [0XE002 C000]=0x05 bit0, bit 2are 1</vt:lpstr>
      <vt:lpstr>Exercise 6.1 : which pin (what Px,y) is RXD? Answer: P0.1or pin21 PINSEL0--pin function select reg.  [0XE002 C000]=0x05 bit0, bit 2are 1</vt:lpstr>
      <vt:lpstr>Step2 of iuart0:—setup FIFO control</vt:lpstr>
      <vt:lpstr>Step2:U0FCR--FIFO control set reg=0x07 [U0FCR]=0x07</vt:lpstr>
      <vt:lpstr>Step3 of iuart0:  Exercise 6.2, Circle which bits are set,discuss their functions. U0LCR—line control set reg=0x83  [U0LCR]=0x83</vt:lpstr>
      <vt:lpstr>Exercise 6.2a, which bits are set, and their functions. Answer:8-bit character length, 1 stop bit, no parity, enable division latch Step3:U0LCR—line control set reg=0x83, set reg [U0LCR]= =0x83=1000 0011B </vt:lpstr>
      <vt:lpstr>Step2 of iuart0:U0DLL—set baud rate=0x0F [U0DLL]=0x0F, set Baudrate=576000</vt:lpstr>
      <vt:lpstr>5) Detailed description of subroutines  “writec”  : Sending data using handshaking</vt:lpstr>
      <vt:lpstr>Subroutine Writec: Basic concept  of sending a character using the serial port</vt:lpstr>
      <vt:lpstr>Read buffer status U0LSR(0xE000 C014)</vt:lpstr>
      <vt:lpstr>U0LSR—line status at U0LSR(0xE000 C014) (if bit6=TEMT (transmitter empty)=1 you can send next data</vt:lpstr>
      <vt:lpstr>Recall: TST and BEQ</vt:lpstr>
      <vt:lpstr>Write character in R0 subroutine when TEMT=1  TEMT=0 meaning transmitter is not empty, not ready to send TEMT=1 meaning transmitter is empty, ready to send</vt:lpstr>
      <vt:lpstr>Flow diagram of Writec of ahello.s   TEMT=0 meaning transmitter is not empty, not ready to send TEMT=1 meaning transmitter is empty, ready to send</vt:lpstr>
      <vt:lpstr>Summary</vt:lpstr>
      <vt:lpstr>End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Technology</dc:title>
  <dc:creator>phwl</dc:creator>
  <cp:lastModifiedBy>khwong</cp:lastModifiedBy>
  <cp:revision>369</cp:revision>
  <cp:lastPrinted>2016-08-29T02:09:35Z</cp:lastPrinted>
  <dcterms:created xsi:type="dcterms:W3CDTF">2003-09-30T06:40:10Z</dcterms:created>
  <dcterms:modified xsi:type="dcterms:W3CDTF">2017-10-09T08:22:31Z</dcterms:modified>
</cp:coreProperties>
</file>