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6" r:id="rId1"/>
  </p:sldMasterIdLst>
  <p:notesMasterIdLst>
    <p:notesMasterId r:id="rId41"/>
  </p:notesMasterIdLst>
  <p:handoutMasterIdLst>
    <p:handoutMasterId r:id="rId42"/>
  </p:handoutMasterIdLst>
  <p:sldIdLst>
    <p:sldId id="256" r:id="rId2"/>
    <p:sldId id="393" r:id="rId3"/>
    <p:sldId id="404" r:id="rId4"/>
    <p:sldId id="385" r:id="rId5"/>
    <p:sldId id="362" r:id="rId6"/>
    <p:sldId id="407" r:id="rId7"/>
    <p:sldId id="387" r:id="rId8"/>
    <p:sldId id="421" r:id="rId9"/>
    <p:sldId id="420" r:id="rId10"/>
    <p:sldId id="422" r:id="rId11"/>
    <p:sldId id="434" r:id="rId12"/>
    <p:sldId id="436" r:id="rId13"/>
    <p:sldId id="388" r:id="rId14"/>
    <p:sldId id="356" r:id="rId15"/>
    <p:sldId id="357" r:id="rId16"/>
    <p:sldId id="413" r:id="rId17"/>
    <p:sldId id="410" r:id="rId18"/>
    <p:sldId id="412" r:id="rId19"/>
    <p:sldId id="411" r:id="rId20"/>
    <p:sldId id="358" r:id="rId21"/>
    <p:sldId id="389" r:id="rId22"/>
    <p:sldId id="359" r:id="rId23"/>
    <p:sldId id="402" r:id="rId24"/>
    <p:sldId id="425" r:id="rId25"/>
    <p:sldId id="430" r:id="rId26"/>
    <p:sldId id="428" r:id="rId27"/>
    <p:sldId id="429" r:id="rId28"/>
    <p:sldId id="390" r:id="rId29"/>
    <p:sldId id="360" r:id="rId30"/>
    <p:sldId id="432" r:id="rId31"/>
    <p:sldId id="437" r:id="rId32"/>
    <p:sldId id="438" r:id="rId33"/>
    <p:sldId id="414" r:id="rId34"/>
    <p:sldId id="415" r:id="rId35"/>
    <p:sldId id="399" r:id="rId36"/>
    <p:sldId id="361" r:id="rId37"/>
    <p:sldId id="400" r:id="rId38"/>
    <p:sldId id="426" r:id="rId39"/>
    <p:sldId id="427" r:id="rId40"/>
  </p:sldIdLst>
  <p:sldSz cx="9144000" cy="6858000" type="screen4x3"/>
  <p:notesSz cx="6772275" cy="9929813"/>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CC0000"/>
    <a:srgbClr val="009900"/>
    <a:srgbClr val="DDDDDD"/>
    <a:srgbClr val="0000FF"/>
    <a:srgbClr val="C0C0C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5046" autoAdjust="0"/>
  </p:normalViewPr>
  <p:slideViewPr>
    <p:cSldViewPr>
      <p:cViewPr varScale="1">
        <p:scale>
          <a:sx n="127" d="100"/>
          <a:sy n="127" d="100"/>
        </p:scale>
        <p:origin x="-116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808"/>
    </p:cViewPr>
  </p:sorterViewPr>
  <p:notesViewPr>
    <p:cSldViewPr>
      <p:cViewPr>
        <p:scale>
          <a:sx n="75" d="100"/>
          <a:sy n="75" d="100"/>
        </p:scale>
        <p:origin x="-1422" y="990"/>
      </p:cViewPr>
      <p:guideLst>
        <p:guide orient="horz" pos="3128"/>
        <p:guide pos="213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337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32" tIns="45918" rIns="91832" bIns="45918" numCol="1" anchor="t" anchorCtr="0" compatLnSpc="1">
            <a:prstTxWarp prst="textNoShape">
              <a:avLst/>
            </a:prstTxWarp>
          </a:bodyPr>
          <a:lstStyle>
            <a:lvl1pPr defTabSz="919163" eaLnBrk="1" hangingPunct="1">
              <a:defRPr sz="1100"/>
            </a:lvl1pPr>
          </a:lstStyle>
          <a:p>
            <a:endParaRPr lang="en-US" altLang="zh-TW"/>
          </a:p>
        </p:txBody>
      </p:sp>
      <p:sp>
        <p:nvSpPr>
          <p:cNvPr id="23555" name="Rectangle 3"/>
          <p:cNvSpPr>
            <a:spLocks noGrp="1" noChangeArrowheads="1"/>
          </p:cNvSpPr>
          <p:nvPr>
            <p:ph type="dt" sz="quarter" idx="1"/>
          </p:nvPr>
        </p:nvSpPr>
        <p:spPr bwMode="auto">
          <a:xfrm>
            <a:off x="3836988" y="0"/>
            <a:ext cx="29337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32" tIns="45918" rIns="91832" bIns="45918" numCol="1" anchor="t" anchorCtr="0" compatLnSpc="1">
            <a:prstTxWarp prst="textNoShape">
              <a:avLst/>
            </a:prstTxWarp>
          </a:bodyPr>
          <a:lstStyle>
            <a:lvl1pPr algn="r" defTabSz="919163" eaLnBrk="1" hangingPunct="1">
              <a:defRPr sz="1100">
                <a:ea typeface="新細明體" pitchFamily="18" charset="-120"/>
              </a:defRPr>
            </a:lvl1pPr>
          </a:lstStyle>
          <a:p>
            <a:fld id="{6B3324C3-B551-4BEF-921F-8B50B4238D29}" type="datetime5">
              <a:rPr lang="en-US" altLang="en-US"/>
              <a:pPr/>
              <a:t>25-Sep-17</a:t>
            </a:fld>
            <a:endParaRPr lang="en-US" altLang="zh-TW">
              <a:ea typeface="+mn-ea"/>
            </a:endParaRPr>
          </a:p>
        </p:txBody>
      </p:sp>
      <p:sp>
        <p:nvSpPr>
          <p:cNvPr id="23556" name="Rectangle 4"/>
          <p:cNvSpPr>
            <a:spLocks noGrp="1" noChangeArrowheads="1"/>
          </p:cNvSpPr>
          <p:nvPr>
            <p:ph type="ftr" sz="quarter" idx="2"/>
          </p:nvPr>
        </p:nvSpPr>
        <p:spPr bwMode="auto">
          <a:xfrm>
            <a:off x="0" y="9431338"/>
            <a:ext cx="29337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32" tIns="45918" rIns="91832" bIns="45918" numCol="1" anchor="b" anchorCtr="0" compatLnSpc="1">
            <a:prstTxWarp prst="textNoShape">
              <a:avLst/>
            </a:prstTxWarp>
          </a:bodyPr>
          <a:lstStyle>
            <a:lvl1pPr defTabSz="919163" eaLnBrk="1" hangingPunct="1">
              <a:defRPr sz="1100"/>
            </a:lvl1pPr>
          </a:lstStyle>
          <a:p>
            <a:endParaRPr lang="en-US" altLang="zh-TW"/>
          </a:p>
        </p:txBody>
      </p:sp>
      <p:sp>
        <p:nvSpPr>
          <p:cNvPr id="23557" name="Rectangle 5"/>
          <p:cNvSpPr>
            <a:spLocks noGrp="1" noChangeArrowheads="1"/>
          </p:cNvSpPr>
          <p:nvPr>
            <p:ph type="sldNum" sz="quarter" idx="3"/>
          </p:nvPr>
        </p:nvSpPr>
        <p:spPr bwMode="auto">
          <a:xfrm>
            <a:off x="3836988" y="9431338"/>
            <a:ext cx="29337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32" tIns="45918" rIns="91832" bIns="45918" numCol="1" anchor="b" anchorCtr="0" compatLnSpc="1">
            <a:prstTxWarp prst="textNoShape">
              <a:avLst/>
            </a:prstTxWarp>
          </a:bodyPr>
          <a:lstStyle>
            <a:lvl1pPr algn="r" defTabSz="919163" eaLnBrk="1" hangingPunct="1">
              <a:defRPr sz="1100"/>
            </a:lvl1pPr>
          </a:lstStyle>
          <a:p>
            <a:fld id="{5665F1DF-C4F2-4C32-96FA-5518F85ABEB2}" type="slidenum">
              <a:rPr lang="zh-TW" altLang="en-US"/>
              <a:pPr/>
              <a:t>‹#›</a:t>
            </a:fld>
            <a:endParaRPr lang="en-US" altLang="zh-TW"/>
          </a:p>
        </p:txBody>
      </p:sp>
    </p:spTree>
    <p:extLst>
      <p:ext uri="{BB962C8B-B14F-4D97-AF65-F5344CB8AC3E}">
        <p14:creationId xmlns:p14="http://schemas.microsoft.com/office/powerpoint/2010/main" val="1005781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bwMode="auto">
          <a:xfrm>
            <a:off x="0" y="0"/>
            <a:ext cx="293528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63" tIns="45130" rIns="90263" bIns="45130" numCol="1" anchor="t" anchorCtr="0" compatLnSpc="1">
            <a:prstTxWarp prst="textNoShape">
              <a:avLst/>
            </a:prstTxWarp>
          </a:bodyPr>
          <a:lstStyle>
            <a:lvl1pPr defTabSz="901700" eaLnBrk="1" hangingPunct="1">
              <a:defRPr sz="1100"/>
            </a:lvl1pPr>
          </a:lstStyle>
          <a:p>
            <a:endParaRPr lang="en-US" altLang="en-US"/>
          </a:p>
        </p:txBody>
      </p:sp>
      <p:sp>
        <p:nvSpPr>
          <p:cNvPr id="147459" name="Rectangle 3"/>
          <p:cNvSpPr>
            <a:spLocks noGrp="1" noChangeArrowheads="1"/>
          </p:cNvSpPr>
          <p:nvPr>
            <p:ph type="dt" idx="1"/>
          </p:nvPr>
        </p:nvSpPr>
        <p:spPr bwMode="auto">
          <a:xfrm>
            <a:off x="3833813" y="0"/>
            <a:ext cx="293687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63" tIns="45130" rIns="90263" bIns="45130" numCol="1" anchor="t" anchorCtr="0" compatLnSpc="1">
            <a:prstTxWarp prst="textNoShape">
              <a:avLst/>
            </a:prstTxWarp>
          </a:bodyPr>
          <a:lstStyle>
            <a:lvl1pPr algn="r" defTabSz="901700" eaLnBrk="1" hangingPunct="1">
              <a:defRPr sz="1100"/>
            </a:lvl1pPr>
          </a:lstStyle>
          <a:p>
            <a:fld id="{2F4DF178-83CD-4304-9ECD-BE8D77C27DD6}" type="datetime5">
              <a:rPr lang="en-US" altLang="en-US"/>
              <a:pPr/>
              <a:t>25-Sep-17</a:t>
            </a:fld>
            <a:endParaRPr lang="en-US" altLang="en-US"/>
          </a:p>
        </p:txBody>
      </p:sp>
      <p:sp>
        <p:nvSpPr>
          <p:cNvPr id="4100" name="Rectangle 4"/>
          <p:cNvSpPr>
            <a:spLocks noGrp="1" noRot="1" noChangeAspect="1" noChangeArrowheads="1" noTextEdit="1"/>
          </p:cNvSpPr>
          <p:nvPr>
            <p:ph type="sldImg" idx="2"/>
          </p:nvPr>
        </p:nvSpPr>
        <p:spPr bwMode="auto">
          <a:xfrm>
            <a:off x="908050" y="746125"/>
            <a:ext cx="4965700"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7461" name="Rectangle 5"/>
          <p:cNvSpPr>
            <a:spLocks noGrp="1" noChangeArrowheads="1"/>
          </p:cNvSpPr>
          <p:nvPr>
            <p:ph type="body" sz="quarter" idx="3"/>
          </p:nvPr>
        </p:nvSpPr>
        <p:spPr bwMode="auto">
          <a:xfrm>
            <a:off x="676275" y="4718050"/>
            <a:ext cx="5419725" cy="446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63" tIns="45130" rIns="90263" bIns="4513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7462" name="Rectangle 6"/>
          <p:cNvSpPr>
            <a:spLocks noGrp="1" noChangeArrowheads="1"/>
          </p:cNvSpPr>
          <p:nvPr>
            <p:ph type="ftr" sz="quarter" idx="4"/>
          </p:nvPr>
        </p:nvSpPr>
        <p:spPr bwMode="auto">
          <a:xfrm>
            <a:off x="0" y="9432925"/>
            <a:ext cx="293528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63" tIns="45130" rIns="90263" bIns="45130" numCol="1" anchor="b" anchorCtr="0" compatLnSpc="1">
            <a:prstTxWarp prst="textNoShape">
              <a:avLst/>
            </a:prstTxWarp>
          </a:bodyPr>
          <a:lstStyle>
            <a:lvl1pPr defTabSz="901700" eaLnBrk="1" hangingPunct="1">
              <a:defRPr sz="1100"/>
            </a:lvl1pPr>
          </a:lstStyle>
          <a:p>
            <a:endParaRPr lang="en-US" altLang="en-US"/>
          </a:p>
        </p:txBody>
      </p:sp>
      <p:sp>
        <p:nvSpPr>
          <p:cNvPr id="147463" name="Rectangle 7"/>
          <p:cNvSpPr>
            <a:spLocks noGrp="1" noChangeArrowheads="1"/>
          </p:cNvSpPr>
          <p:nvPr>
            <p:ph type="sldNum" sz="quarter" idx="5"/>
          </p:nvPr>
        </p:nvSpPr>
        <p:spPr bwMode="auto">
          <a:xfrm>
            <a:off x="3833813" y="9432925"/>
            <a:ext cx="29368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63" tIns="45130" rIns="90263" bIns="45130" numCol="1" anchor="b" anchorCtr="0" compatLnSpc="1">
            <a:prstTxWarp prst="textNoShape">
              <a:avLst/>
            </a:prstTxWarp>
          </a:bodyPr>
          <a:lstStyle>
            <a:lvl1pPr algn="r" defTabSz="901700" eaLnBrk="1" hangingPunct="1">
              <a:defRPr sz="1100"/>
            </a:lvl1pPr>
          </a:lstStyle>
          <a:p>
            <a:fld id="{6BDAB16E-A8A5-4BA9-9620-C3DD7AC171BF}" type="slidenum">
              <a:rPr lang="en-US" altLang="en-US"/>
              <a:pPr/>
              <a:t>‹#›</a:t>
            </a:fld>
            <a:endParaRPr lang="en-US" altLang="en-US"/>
          </a:p>
        </p:txBody>
      </p:sp>
    </p:spTree>
    <p:extLst>
      <p:ext uri="{BB962C8B-B14F-4D97-AF65-F5344CB8AC3E}">
        <p14:creationId xmlns:p14="http://schemas.microsoft.com/office/powerpoint/2010/main" val="1501263004"/>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p:spPr>
        <p:txBody>
          <a:bodyPr/>
          <a:lstStyle/>
          <a:p>
            <a:endParaRPr lang="en-US" altLang="en-US" smtClean="0"/>
          </a:p>
        </p:txBody>
      </p:sp>
      <p:sp>
        <p:nvSpPr>
          <p:cNvPr id="7172" name="Date Placeholder 3"/>
          <p:cNvSpPr>
            <a:spLocks noGrp="1"/>
          </p:cNvSpPr>
          <p:nvPr>
            <p:ph type="dt" sz="quarter" idx="1"/>
          </p:nvPr>
        </p:nvSpPr>
        <p:spPr>
          <a:noFill/>
        </p:spPr>
        <p:txBody>
          <a:bodyPr/>
          <a:lstStyle>
            <a:lvl1pPr defTabSz="901700">
              <a:defRPr>
                <a:solidFill>
                  <a:schemeClr val="tx1"/>
                </a:solidFill>
                <a:latin typeface="Arial" pitchFamily="34" charset="0"/>
              </a:defRPr>
            </a:lvl1pPr>
            <a:lvl2pPr marL="742950" indent="-285750" defTabSz="901700">
              <a:defRPr>
                <a:solidFill>
                  <a:schemeClr val="tx1"/>
                </a:solidFill>
                <a:latin typeface="Arial" pitchFamily="34" charset="0"/>
              </a:defRPr>
            </a:lvl2pPr>
            <a:lvl3pPr marL="1143000" indent="-228600" defTabSz="901700">
              <a:defRPr>
                <a:solidFill>
                  <a:schemeClr val="tx1"/>
                </a:solidFill>
                <a:latin typeface="Arial" pitchFamily="34" charset="0"/>
              </a:defRPr>
            </a:lvl3pPr>
            <a:lvl4pPr marL="1600200" indent="-228600" defTabSz="901700">
              <a:defRPr>
                <a:solidFill>
                  <a:schemeClr val="tx1"/>
                </a:solidFill>
                <a:latin typeface="Arial" pitchFamily="34" charset="0"/>
              </a:defRPr>
            </a:lvl4pPr>
            <a:lvl5pPr marL="2057400" indent="-228600" defTabSz="901700">
              <a:defRPr>
                <a:solidFill>
                  <a:schemeClr val="tx1"/>
                </a:solidFill>
                <a:latin typeface="Arial" pitchFamily="34" charset="0"/>
              </a:defRPr>
            </a:lvl5pPr>
            <a:lvl6pPr marL="2514600" indent="-228600" defTabSz="901700" eaLnBrk="0" fontAlgn="base" hangingPunct="0">
              <a:spcBef>
                <a:spcPct val="0"/>
              </a:spcBef>
              <a:spcAft>
                <a:spcPct val="0"/>
              </a:spcAft>
              <a:defRPr>
                <a:solidFill>
                  <a:schemeClr val="tx1"/>
                </a:solidFill>
                <a:latin typeface="Arial" pitchFamily="34" charset="0"/>
              </a:defRPr>
            </a:lvl6pPr>
            <a:lvl7pPr marL="2971800" indent="-228600" defTabSz="901700" eaLnBrk="0" fontAlgn="base" hangingPunct="0">
              <a:spcBef>
                <a:spcPct val="0"/>
              </a:spcBef>
              <a:spcAft>
                <a:spcPct val="0"/>
              </a:spcAft>
              <a:defRPr>
                <a:solidFill>
                  <a:schemeClr val="tx1"/>
                </a:solidFill>
                <a:latin typeface="Arial" pitchFamily="34" charset="0"/>
              </a:defRPr>
            </a:lvl7pPr>
            <a:lvl8pPr marL="3429000" indent="-228600" defTabSz="901700" eaLnBrk="0" fontAlgn="base" hangingPunct="0">
              <a:spcBef>
                <a:spcPct val="0"/>
              </a:spcBef>
              <a:spcAft>
                <a:spcPct val="0"/>
              </a:spcAft>
              <a:defRPr>
                <a:solidFill>
                  <a:schemeClr val="tx1"/>
                </a:solidFill>
                <a:latin typeface="Arial" pitchFamily="34" charset="0"/>
              </a:defRPr>
            </a:lvl8pPr>
            <a:lvl9pPr marL="3886200" indent="-228600" defTabSz="901700" eaLnBrk="0" fontAlgn="base" hangingPunct="0">
              <a:spcBef>
                <a:spcPct val="0"/>
              </a:spcBef>
              <a:spcAft>
                <a:spcPct val="0"/>
              </a:spcAft>
              <a:defRPr>
                <a:solidFill>
                  <a:schemeClr val="tx1"/>
                </a:solidFill>
                <a:latin typeface="Arial" pitchFamily="34" charset="0"/>
              </a:defRPr>
            </a:lvl9pPr>
          </a:lstStyle>
          <a:p>
            <a:fld id="{D0AA1A10-0A6B-44D8-B0FD-27D3CD7352E6}" type="datetime5">
              <a:rPr lang="en-US" altLang="en-US"/>
              <a:pPr/>
              <a:t>25-Sep-17</a:t>
            </a:fld>
            <a:endParaRPr lang="en-US" altLang="en-US"/>
          </a:p>
        </p:txBody>
      </p:sp>
      <p:sp>
        <p:nvSpPr>
          <p:cNvPr id="7173" name="Slide Number Placeholder 4"/>
          <p:cNvSpPr>
            <a:spLocks noGrp="1"/>
          </p:cNvSpPr>
          <p:nvPr>
            <p:ph type="sldNum" sz="quarter" idx="5"/>
          </p:nvPr>
        </p:nvSpPr>
        <p:spPr>
          <a:noFill/>
        </p:spPr>
        <p:txBody>
          <a:bodyPr/>
          <a:lstStyle>
            <a:lvl1pPr defTabSz="901700">
              <a:defRPr>
                <a:solidFill>
                  <a:schemeClr val="tx1"/>
                </a:solidFill>
                <a:latin typeface="Arial" pitchFamily="34" charset="0"/>
              </a:defRPr>
            </a:lvl1pPr>
            <a:lvl2pPr marL="742950" indent="-285750" defTabSz="901700">
              <a:defRPr>
                <a:solidFill>
                  <a:schemeClr val="tx1"/>
                </a:solidFill>
                <a:latin typeface="Arial" pitchFamily="34" charset="0"/>
              </a:defRPr>
            </a:lvl2pPr>
            <a:lvl3pPr marL="1143000" indent="-228600" defTabSz="901700">
              <a:defRPr>
                <a:solidFill>
                  <a:schemeClr val="tx1"/>
                </a:solidFill>
                <a:latin typeface="Arial" pitchFamily="34" charset="0"/>
              </a:defRPr>
            </a:lvl3pPr>
            <a:lvl4pPr marL="1600200" indent="-228600" defTabSz="901700">
              <a:defRPr>
                <a:solidFill>
                  <a:schemeClr val="tx1"/>
                </a:solidFill>
                <a:latin typeface="Arial" pitchFamily="34" charset="0"/>
              </a:defRPr>
            </a:lvl4pPr>
            <a:lvl5pPr marL="2057400" indent="-228600" defTabSz="901700">
              <a:defRPr>
                <a:solidFill>
                  <a:schemeClr val="tx1"/>
                </a:solidFill>
                <a:latin typeface="Arial" pitchFamily="34" charset="0"/>
              </a:defRPr>
            </a:lvl5pPr>
            <a:lvl6pPr marL="2514600" indent="-228600" defTabSz="901700" eaLnBrk="0" fontAlgn="base" hangingPunct="0">
              <a:spcBef>
                <a:spcPct val="0"/>
              </a:spcBef>
              <a:spcAft>
                <a:spcPct val="0"/>
              </a:spcAft>
              <a:defRPr>
                <a:solidFill>
                  <a:schemeClr val="tx1"/>
                </a:solidFill>
                <a:latin typeface="Arial" pitchFamily="34" charset="0"/>
              </a:defRPr>
            </a:lvl6pPr>
            <a:lvl7pPr marL="2971800" indent="-228600" defTabSz="901700" eaLnBrk="0" fontAlgn="base" hangingPunct="0">
              <a:spcBef>
                <a:spcPct val="0"/>
              </a:spcBef>
              <a:spcAft>
                <a:spcPct val="0"/>
              </a:spcAft>
              <a:defRPr>
                <a:solidFill>
                  <a:schemeClr val="tx1"/>
                </a:solidFill>
                <a:latin typeface="Arial" pitchFamily="34" charset="0"/>
              </a:defRPr>
            </a:lvl7pPr>
            <a:lvl8pPr marL="3429000" indent="-228600" defTabSz="901700" eaLnBrk="0" fontAlgn="base" hangingPunct="0">
              <a:spcBef>
                <a:spcPct val="0"/>
              </a:spcBef>
              <a:spcAft>
                <a:spcPct val="0"/>
              </a:spcAft>
              <a:defRPr>
                <a:solidFill>
                  <a:schemeClr val="tx1"/>
                </a:solidFill>
                <a:latin typeface="Arial" pitchFamily="34" charset="0"/>
              </a:defRPr>
            </a:lvl8pPr>
            <a:lvl9pPr marL="3886200" indent="-228600" defTabSz="901700" eaLnBrk="0" fontAlgn="base" hangingPunct="0">
              <a:spcBef>
                <a:spcPct val="0"/>
              </a:spcBef>
              <a:spcAft>
                <a:spcPct val="0"/>
              </a:spcAft>
              <a:defRPr>
                <a:solidFill>
                  <a:schemeClr val="tx1"/>
                </a:solidFill>
                <a:latin typeface="Arial" pitchFamily="34" charset="0"/>
              </a:defRPr>
            </a:lvl9pPr>
          </a:lstStyle>
          <a:p>
            <a:fld id="{7BEE88C0-FA25-434E-87AD-913D4B51E049}" type="slidenum">
              <a:rPr lang="en-US" altLang="en-US"/>
              <a:pPr/>
              <a:t>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563A5DEA-E768-4DB1-8DFC-354144626A41}" type="datetime5">
              <a:rPr lang="en-US" altLang="en-US" smtClean="0"/>
              <a:t>25-Sep-17</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ltLang="en-US" smtClean="0"/>
              <a:t>CEG2400 ch5 Assembly directives &amp; stack v.6b</a:t>
            </a:r>
            <a:endParaRPr lang="en-US" altLang="en-US"/>
          </a:p>
        </p:txBody>
      </p:sp>
      <p:sp>
        <p:nvSpPr>
          <p:cNvPr id="6" name="Slide Number Placeholder 5"/>
          <p:cNvSpPr>
            <a:spLocks noGrp="1"/>
          </p:cNvSpPr>
          <p:nvPr>
            <p:ph type="sldNum" sz="quarter" idx="12"/>
          </p:nvPr>
        </p:nvSpPr>
        <p:spPr/>
        <p:txBody>
          <a:bodyPr/>
          <a:lstStyle>
            <a:lvl1pPr>
              <a:defRPr/>
            </a:lvl1pPr>
          </a:lstStyle>
          <a:p>
            <a:fld id="{F79D8E55-A73B-46C5-8396-D8F9FB72C5D2}" type="slidenum">
              <a:rPr lang="en-US" altLang="en-US"/>
              <a:pPr/>
              <a:t>‹#›</a:t>
            </a:fld>
            <a:endParaRPr lang="en-US" altLang="en-US"/>
          </a:p>
        </p:txBody>
      </p:sp>
    </p:spTree>
    <p:extLst>
      <p:ext uri="{BB962C8B-B14F-4D97-AF65-F5344CB8AC3E}">
        <p14:creationId xmlns:p14="http://schemas.microsoft.com/office/powerpoint/2010/main" val="407827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AB76578-D3F3-49F4-AF03-07C9F40E9C6B}" type="datetime5">
              <a:rPr lang="en-US" altLang="en-US" smtClean="0"/>
              <a:t>25-Sep-17</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ltLang="en-US" smtClean="0"/>
              <a:t>CEG2400 ch5 Assembly directives &amp; stack v.6b</a:t>
            </a:r>
            <a:endParaRPr lang="en-US" altLang="en-US"/>
          </a:p>
        </p:txBody>
      </p:sp>
      <p:sp>
        <p:nvSpPr>
          <p:cNvPr id="6" name="Slide Number Placeholder 5"/>
          <p:cNvSpPr>
            <a:spLocks noGrp="1"/>
          </p:cNvSpPr>
          <p:nvPr>
            <p:ph type="sldNum" sz="quarter" idx="12"/>
          </p:nvPr>
        </p:nvSpPr>
        <p:spPr/>
        <p:txBody>
          <a:bodyPr/>
          <a:lstStyle>
            <a:lvl1pPr>
              <a:defRPr/>
            </a:lvl1pPr>
          </a:lstStyle>
          <a:p>
            <a:fld id="{554EED57-1FB7-4B5D-9563-2F18FE5175CB}" type="slidenum">
              <a:rPr lang="en-US" altLang="en-US"/>
              <a:pPr/>
              <a:t>‹#›</a:t>
            </a:fld>
            <a:endParaRPr lang="en-US" altLang="en-US"/>
          </a:p>
        </p:txBody>
      </p:sp>
    </p:spTree>
    <p:extLst>
      <p:ext uri="{BB962C8B-B14F-4D97-AF65-F5344CB8AC3E}">
        <p14:creationId xmlns:p14="http://schemas.microsoft.com/office/powerpoint/2010/main" val="197635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6B934BF-4205-4FD7-9B28-82F2AAA3C733}" type="datetime5">
              <a:rPr lang="en-US" altLang="en-US" smtClean="0"/>
              <a:t>25-Sep-17</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ltLang="en-US" smtClean="0"/>
              <a:t>CEG2400 ch5 Assembly directives &amp; stack v.6b</a:t>
            </a:r>
            <a:endParaRPr lang="en-US" altLang="en-US"/>
          </a:p>
        </p:txBody>
      </p:sp>
      <p:sp>
        <p:nvSpPr>
          <p:cNvPr id="6" name="Slide Number Placeholder 5"/>
          <p:cNvSpPr>
            <a:spLocks noGrp="1"/>
          </p:cNvSpPr>
          <p:nvPr>
            <p:ph type="sldNum" sz="quarter" idx="12"/>
          </p:nvPr>
        </p:nvSpPr>
        <p:spPr/>
        <p:txBody>
          <a:bodyPr/>
          <a:lstStyle>
            <a:lvl1pPr>
              <a:defRPr/>
            </a:lvl1pPr>
          </a:lstStyle>
          <a:p>
            <a:fld id="{109B4587-C604-4C2B-83D6-2942026FD401}" type="slidenum">
              <a:rPr lang="en-US" altLang="en-US"/>
              <a:pPr/>
              <a:t>‹#›</a:t>
            </a:fld>
            <a:endParaRPr lang="en-US" altLang="en-US"/>
          </a:p>
        </p:txBody>
      </p:sp>
    </p:spTree>
    <p:extLst>
      <p:ext uri="{BB962C8B-B14F-4D97-AF65-F5344CB8AC3E}">
        <p14:creationId xmlns:p14="http://schemas.microsoft.com/office/powerpoint/2010/main" val="3020525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fld id="{50175C60-2740-4B38-8344-1493AC09247D}" type="datetime5">
              <a:rPr lang="en-US" altLang="en-US" smtClean="0"/>
              <a:t>25-Sep-17</a:t>
            </a:fld>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smtClean="0"/>
            </a:lvl1pPr>
          </a:lstStyle>
          <a:p>
            <a:pPr>
              <a:defRPr/>
            </a:pPr>
            <a:r>
              <a:rPr lang="en-US" altLang="en-US" smtClean="0"/>
              <a:t>CEG2400 ch5 Assembly directives &amp; stack v.6b</a:t>
            </a:r>
            <a:endParaRPr lang="en-US" alt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706115A2-21B7-4DA9-8E4F-D6B612CCC818}" type="slidenum">
              <a:rPr lang="en-US" altLang="en-US"/>
              <a:pPr/>
              <a:t>‹#›</a:t>
            </a:fld>
            <a:endParaRPr lang="en-US" altLang="en-US"/>
          </a:p>
        </p:txBody>
      </p:sp>
    </p:spTree>
    <p:extLst>
      <p:ext uri="{BB962C8B-B14F-4D97-AF65-F5344CB8AC3E}">
        <p14:creationId xmlns:p14="http://schemas.microsoft.com/office/powerpoint/2010/main" val="21342330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719263"/>
            <a:ext cx="8229600" cy="4411662"/>
          </a:xfrm>
        </p:spPr>
        <p:txBody>
          <a:bodyPr rtlCol="0">
            <a:normAutofit/>
          </a:bodyPr>
          <a:lstStyle/>
          <a:p>
            <a:pPr lvl="0"/>
            <a:endParaRPr lang="en-US" noProof="0" smtClean="0"/>
          </a:p>
        </p:txBody>
      </p:sp>
      <p:sp>
        <p:nvSpPr>
          <p:cNvPr id="4" name="Date Placeholder 3"/>
          <p:cNvSpPr>
            <a:spLocks noGrp="1"/>
          </p:cNvSpPr>
          <p:nvPr>
            <p:ph type="dt" sz="half" idx="10"/>
          </p:nvPr>
        </p:nvSpPr>
        <p:spPr>
          <a:xfrm>
            <a:off x="457200" y="6248400"/>
            <a:ext cx="2133600" cy="457200"/>
          </a:xfrm>
        </p:spPr>
        <p:txBody>
          <a:bodyPr/>
          <a:lstStyle>
            <a:lvl1pPr>
              <a:defRPr/>
            </a:lvl1pPr>
          </a:lstStyle>
          <a:p>
            <a:fld id="{0ABD2F19-4186-4FF2-BDBA-4514E3C5AE2C}" type="datetime5">
              <a:rPr lang="en-US" altLang="en-US" smtClean="0"/>
              <a:t>25-Sep-17</a:t>
            </a:fld>
            <a:endParaRPr lang="en-US" altLang="en-US"/>
          </a:p>
        </p:txBody>
      </p:sp>
      <p:sp>
        <p:nvSpPr>
          <p:cNvPr id="5" name="Footer Placeholder 4"/>
          <p:cNvSpPr>
            <a:spLocks noGrp="1"/>
          </p:cNvSpPr>
          <p:nvPr>
            <p:ph type="ftr" sz="quarter" idx="11"/>
          </p:nvPr>
        </p:nvSpPr>
        <p:spPr>
          <a:xfrm>
            <a:off x="3124200" y="6248400"/>
            <a:ext cx="2895600" cy="457200"/>
          </a:xfrm>
        </p:spPr>
        <p:txBody>
          <a:bodyPr/>
          <a:lstStyle>
            <a:lvl1pPr>
              <a:defRPr smtClean="0"/>
            </a:lvl1pPr>
          </a:lstStyle>
          <a:p>
            <a:pPr>
              <a:defRPr/>
            </a:pPr>
            <a:r>
              <a:rPr lang="en-US" altLang="en-US" smtClean="0"/>
              <a:t>CEG2400 ch5 Assembly directives &amp; stack v.6b</a:t>
            </a:r>
            <a:endParaRPr lang="en-US" altLang="en-US"/>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62EC348C-06EB-40EC-A5B4-1350D3049CA4}" type="slidenum">
              <a:rPr lang="en-US" altLang="en-US"/>
              <a:pPr/>
              <a:t>‹#›</a:t>
            </a:fld>
            <a:endParaRPr lang="en-US" altLang="en-US"/>
          </a:p>
        </p:txBody>
      </p:sp>
    </p:spTree>
    <p:extLst>
      <p:ext uri="{BB962C8B-B14F-4D97-AF65-F5344CB8AC3E}">
        <p14:creationId xmlns:p14="http://schemas.microsoft.com/office/powerpoint/2010/main" val="714733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9C18F9D-11B1-4581-8143-92CBEA9A7112}" type="datetime5">
              <a:rPr lang="en-US" altLang="en-US" smtClean="0"/>
              <a:t>25-Sep-17</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ltLang="en-US" smtClean="0"/>
              <a:t>CEG2400 ch5 Assembly directives &amp; stack v.6b</a:t>
            </a:r>
            <a:endParaRPr lang="en-US" altLang="en-US"/>
          </a:p>
        </p:txBody>
      </p:sp>
      <p:sp>
        <p:nvSpPr>
          <p:cNvPr id="6" name="Slide Number Placeholder 5"/>
          <p:cNvSpPr>
            <a:spLocks noGrp="1"/>
          </p:cNvSpPr>
          <p:nvPr>
            <p:ph type="sldNum" sz="quarter" idx="12"/>
          </p:nvPr>
        </p:nvSpPr>
        <p:spPr/>
        <p:txBody>
          <a:bodyPr/>
          <a:lstStyle>
            <a:lvl1pPr>
              <a:defRPr/>
            </a:lvl1pPr>
          </a:lstStyle>
          <a:p>
            <a:fld id="{6A408EA3-A6F9-4B9E-81C4-4843A16BDDC1}" type="slidenum">
              <a:rPr lang="en-US" altLang="en-US"/>
              <a:pPr/>
              <a:t>‹#›</a:t>
            </a:fld>
            <a:endParaRPr lang="en-US" altLang="en-US"/>
          </a:p>
        </p:txBody>
      </p:sp>
    </p:spTree>
    <p:extLst>
      <p:ext uri="{BB962C8B-B14F-4D97-AF65-F5344CB8AC3E}">
        <p14:creationId xmlns:p14="http://schemas.microsoft.com/office/powerpoint/2010/main" val="3594587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149D6F5-6966-488B-8A42-392B2D4B75BB}" type="datetime5">
              <a:rPr lang="en-US" altLang="en-US" smtClean="0"/>
              <a:t>25-Sep-17</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ltLang="en-US" smtClean="0"/>
              <a:t>CEG2400 ch5 Assembly directives &amp; stack v.6b</a:t>
            </a:r>
            <a:endParaRPr lang="en-US" altLang="en-US"/>
          </a:p>
        </p:txBody>
      </p:sp>
      <p:sp>
        <p:nvSpPr>
          <p:cNvPr id="6" name="Slide Number Placeholder 5"/>
          <p:cNvSpPr>
            <a:spLocks noGrp="1"/>
          </p:cNvSpPr>
          <p:nvPr>
            <p:ph type="sldNum" sz="quarter" idx="12"/>
          </p:nvPr>
        </p:nvSpPr>
        <p:spPr/>
        <p:txBody>
          <a:bodyPr/>
          <a:lstStyle>
            <a:lvl1pPr>
              <a:defRPr/>
            </a:lvl1pPr>
          </a:lstStyle>
          <a:p>
            <a:fld id="{181E8CCC-14FB-41AA-8080-C83E387BE9F8}" type="slidenum">
              <a:rPr lang="en-US" altLang="en-US"/>
              <a:pPr/>
              <a:t>‹#›</a:t>
            </a:fld>
            <a:endParaRPr lang="en-US" altLang="en-US"/>
          </a:p>
        </p:txBody>
      </p:sp>
    </p:spTree>
    <p:extLst>
      <p:ext uri="{BB962C8B-B14F-4D97-AF65-F5344CB8AC3E}">
        <p14:creationId xmlns:p14="http://schemas.microsoft.com/office/powerpoint/2010/main" val="985336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981E9CD3-C4D6-4889-B648-43A73F3A3F70}" type="datetime5">
              <a:rPr lang="en-US" altLang="en-US" smtClean="0"/>
              <a:t>25-Sep-17</a:t>
            </a:fld>
            <a:endParaRPr lang="en-US" altLang="en-US"/>
          </a:p>
        </p:txBody>
      </p:sp>
      <p:sp>
        <p:nvSpPr>
          <p:cNvPr id="6" name="Footer Placeholder 4"/>
          <p:cNvSpPr>
            <a:spLocks noGrp="1"/>
          </p:cNvSpPr>
          <p:nvPr>
            <p:ph type="ftr" sz="quarter" idx="11"/>
          </p:nvPr>
        </p:nvSpPr>
        <p:spPr/>
        <p:txBody>
          <a:bodyPr/>
          <a:lstStyle>
            <a:lvl1pPr>
              <a:defRPr/>
            </a:lvl1pPr>
          </a:lstStyle>
          <a:p>
            <a:pPr>
              <a:defRPr/>
            </a:pPr>
            <a:r>
              <a:rPr lang="en-US" altLang="en-US" smtClean="0"/>
              <a:t>CEG2400 ch5 Assembly directives &amp; stack v.6b</a:t>
            </a:r>
            <a:endParaRPr lang="en-US" altLang="en-US"/>
          </a:p>
        </p:txBody>
      </p:sp>
      <p:sp>
        <p:nvSpPr>
          <p:cNvPr id="7" name="Slide Number Placeholder 5"/>
          <p:cNvSpPr>
            <a:spLocks noGrp="1"/>
          </p:cNvSpPr>
          <p:nvPr>
            <p:ph type="sldNum" sz="quarter" idx="12"/>
          </p:nvPr>
        </p:nvSpPr>
        <p:spPr/>
        <p:txBody>
          <a:bodyPr/>
          <a:lstStyle>
            <a:lvl1pPr>
              <a:defRPr/>
            </a:lvl1pPr>
          </a:lstStyle>
          <a:p>
            <a:fld id="{6E28BF00-91A8-4D91-831C-DE1D0B433530}" type="slidenum">
              <a:rPr lang="en-US" altLang="en-US"/>
              <a:pPr/>
              <a:t>‹#›</a:t>
            </a:fld>
            <a:endParaRPr lang="en-US" altLang="en-US"/>
          </a:p>
        </p:txBody>
      </p:sp>
    </p:spTree>
    <p:extLst>
      <p:ext uri="{BB962C8B-B14F-4D97-AF65-F5344CB8AC3E}">
        <p14:creationId xmlns:p14="http://schemas.microsoft.com/office/powerpoint/2010/main" val="421272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D18457ED-B98A-4858-98E8-CF619BCEA067}" type="datetime5">
              <a:rPr lang="en-US" altLang="en-US" smtClean="0"/>
              <a:t>25-Sep-17</a:t>
            </a:fld>
            <a:endParaRPr lang="en-US" altLang="en-US"/>
          </a:p>
        </p:txBody>
      </p:sp>
      <p:sp>
        <p:nvSpPr>
          <p:cNvPr id="8" name="Footer Placeholder 4"/>
          <p:cNvSpPr>
            <a:spLocks noGrp="1"/>
          </p:cNvSpPr>
          <p:nvPr>
            <p:ph type="ftr" sz="quarter" idx="11"/>
          </p:nvPr>
        </p:nvSpPr>
        <p:spPr/>
        <p:txBody>
          <a:bodyPr/>
          <a:lstStyle>
            <a:lvl1pPr>
              <a:defRPr/>
            </a:lvl1pPr>
          </a:lstStyle>
          <a:p>
            <a:pPr>
              <a:defRPr/>
            </a:pPr>
            <a:r>
              <a:rPr lang="en-US" altLang="en-US" smtClean="0"/>
              <a:t>CEG2400 ch5 Assembly directives &amp; stack v.6b</a:t>
            </a:r>
            <a:endParaRPr lang="en-US" altLang="en-US"/>
          </a:p>
        </p:txBody>
      </p:sp>
      <p:sp>
        <p:nvSpPr>
          <p:cNvPr id="9" name="Slide Number Placeholder 5"/>
          <p:cNvSpPr>
            <a:spLocks noGrp="1"/>
          </p:cNvSpPr>
          <p:nvPr>
            <p:ph type="sldNum" sz="quarter" idx="12"/>
          </p:nvPr>
        </p:nvSpPr>
        <p:spPr/>
        <p:txBody>
          <a:bodyPr/>
          <a:lstStyle>
            <a:lvl1pPr>
              <a:defRPr/>
            </a:lvl1pPr>
          </a:lstStyle>
          <a:p>
            <a:fld id="{44FD5D92-47E9-4DE2-B0C9-792F543FA162}" type="slidenum">
              <a:rPr lang="en-US" altLang="en-US"/>
              <a:pPr/>
              <a:t>‹#›</a:t>
            </a:fld>
            <a:endParaRPr lang="en-US" altLang="en-US"/>
          </a:p>
        </p:txBody>
      </p:sp>
    </p:spTree>
    <p:extLst>
      <p:ext uri="{BB962C8B-B14F-4D97-AF65-F5344CB8AC3E}">
        <p14:creationId xmlns:p14="http://schemas.microsoft.com/office/powerpoint/2010/main" val="4233292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1BF79E16-7662-4775-B4E7-4F156AF75104}" type="datetime5">
              <a:rPr lang="en-US" altLang="en-US" smtClean="0"/>
              <a:t>25-Sep-17</a:t>
            </a:fld>
            <a:endParaRPr lang="en-US" altLang="en-US"/>
          </a:p>
        </p:txBody>
      </p:sp>
      <p:sp>
        <p:nvSpPr>
          <p:cNvPr id="4" name="Footer Placeholder 4"/>
          <p:cNvSpPr>
            <a:spLocks noGrp="1"/>
          </p:cNvSpPr>
          <p:nvPr>
            <p:ph type="ftr" sz="quarter" idx="11"/>
          </p:nvPr>
        </p:nvSpPr>
        <p:spPr/>
        <p:txBody>
          <a:bodyPr/>
          <a:lstStyle>
            <a:lvl1pPr>
              <a:defRPr/>
            </a:lvl1pPr>
          </a:lstStyle>
          <a:p>
            <a:pPr>
              <a:defRPr/>
            </a:pPr>
            <a:r>
              <a:rPr lang="en-US" altLang="en-US" smtClean="0"/>
              <a:t>CEG2400 ch5 Assembly directives &amp; stack v.6b</a:t>
            </a:r>
            <a:endParaRPr lang="en-US" altLang="en-US"/>
          </a:p>
        </p:txBody>
      </p:sp>
      <p:sp>
        <p:nvSpPr>
          <p:cNvPr id="5" name="Slide Number Placeholder 5"/>
          <p:cNvSpPr>
            <a:spLocks noGrp="1"/>
          </p:cNvSpPr>
          <p:nvPr>
            <p:ph type="sldNum" sz="quarter" idx="12"/>
          </p:nvPr>
        </p:nvSpPr>
        <p:spPr/>
        <p:txBody>
          <a:bodyPr/>
          <a:lstStyle>
            <a:lvl1pPr>
              <a:defRPr/>
            </a:lvl1pPr>
          </a:lstStyle>
          <a:p>
            <a:fld id="{B557B843-85B7-4040-AD20-C41A52ED39D8}" type="slidenum">
              <a:rPr lang="en-US" altLang="en-US"/>
              <a:pPr/>
              <a:t>‹#›</a:t>
            </a:fld>
            <a:endParaRPr lang="en-US" altLang="en-US"/>
          </a:p>
        </p:txBody>
      </p:sp>
    </p:spTree>
    <p:extLst>
      <p:ext uri="{BB962C8B-B14F-4D97-AF65-F5344CB8AC3E}">
        <p14:creationId xmlns:p14="http://schemas.microsoft.com/office/powerpoint/2010/main" val="1616427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182509B-B552-4B29-92D5-683C34621DD0}" type="datetime5">
              <a:rPr lang="en-US" altLang="en-US" smtClean="0"/>
              <a:t>25-Sep-17</a:t>
            </a:fld>
            <a:endParaRPr lang="en-US" altLang="en-US"/>
          </a:p>
        </p:txBody>
      </p:sp>
      <p:sp>
        <p:nvSpPr>
          <p:cNvPr id="3" name="Footer Placeholder 4"/>
          <p:cNvSpPr>
            <a:spLocks noGrp="1"/>
          </p:cNvSpPr>
          <p:nvPr>
            <p:ph type="ftr" sz="quarter" idx="11"/>
          </p:nvPr>
        </p:nvSpPr>
        <p:spPr/>
        <p:txBody>
          <a:bodyPr/>
          <a:lstStyle>
            <a:lvl1pPr>
              <a:defRPr/>
            </a:lvl1pPr>
          </a:lstStyle>
          <a:p>
            <a:pPr>
              <a:defRPr/>
            </a:pPr>
            <a:r>
              <a:rPr lang="en-US" altLang="en-US" smtClean="0"/>
              <a:t>CEG2400 ch5 Assembly directives &amp; stack v.6b</a:t>
            </a:r>
            <a:endParaRPr lang="en-US" altLang="en-US"/>
          </a:p>
        </p:txBody>
      </p:sp>
      <p:sp>
        <p:nvSpPr>
          <p:cNvPr id="4" name="Slide Number Placeholder 5"/>
          <p:cNvSpPr>
            <a:spLocks noGrp="1"/>
          </p:cNvSpPr>
          <p:nvPr>
            <p:ph type="sldNum" sz="quarter" idx="12"/>
          </p:nvPr>
        </p:nvSpPr>
        <p:spPr/>
        <p:txBody>
          <a:bodyPr/>
          <a:lstStyle>
            <a:lvl1pPr>
              <a:defRPr/>
            </a:lvl1pPr>
          </a:lstStyle>
          <a:p>
            <a:fld id="{73125450-E1A0-4C25-BDBD-434D0AF691CA}" type="slidenum">
              <a:rPr lang="en-US" altLang="en-US"/>
              <a:pPr/>
              <a:t>‹#›</a:t>
            </a:fld>
            <a:endParaRPr lang="en-US" altLang="en-US"/>
          </a:p>
        </p:txBody>
      </p:sp>
    </p:spTree>
    <p:extLst>
      <p:ext uri="{BB962C8B-B14F-4D97-AF65-F5344CB8AC3E}">
        <p14:creationId xmlns:p14="http://schemas.microsoft.com/office/powerpoint/2010/main" val="3184391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C50DE2B1-6E9E-4652-8991-D9F295F5F77A}" type="datetime5">
              <a:rPr lang="en-US" altLang="en-US" smtClean="0"/>
              <a:t>25-Sep-17</a:t>
            </a:fld>
            <a:endParaRPr lang="en-US" altLang="en-US"/>
          </a:p>
        </p:txBody>
      </p:sp>
      <p:sp>
        <p:nvSpPr>
          <p:cNvPr id="6" name="Footer Placeholder 4"/>
          <p:cNvSpPr>
            <a:spLocks noGrp="1"/>
          </p:cNvSpPr>
          <p:nvPr>
            <p:ph type="ftr" sz="quarter" idx="11"/>
          </p:nvPr>
        </p:nvSpPr>
        <p:spPr/>
        <p:txBody>
          <a:bodyPr/>
          <a:lstStyle>
            <a:lvl1pPr>
              <a:defRPr/>
            </a:lvl1pPr>
          </a:lstStyle>
          <a:p>
            <a:pPr>
              <a:defRPr/>
            </a:pPr>
            <a:r>
              <a:rPr lang="en-US" altLang="en-US" smtClean="0"/>
              <a:t>CEG2400 ch5 Assembly directives &amp; stack v.6b</a:t>
            </a:r>
            <a:endParaRPr lang="en-US" altLang="en-US"/>
          </a:p>
        </p:txBody>
      </p:sp>
      <p:sp>
        <p:nvSpPr>
          <p:cNvPr id="7" name="Slide Number Placeholder 5"/>
          <p:cNvSpPr>
            <a:spLocks noGrp="1"/>
          </p:cNvSpPr>
          <p:nvPr>
            <p:ph type="sldNum" sz="quarter" idx="12"/>
          </p:nvPr>
        </p:nvSpPr>
        <p:spPr/>
        <p:txBody>
          <a:bodyPr/>
          <a:lstStyle>
            <a:lvl1pPr>
              <a:defRPr/>
            </a:lvl1pPr>
          </a:lstStyle>
          <a:p>
            <a:fld id="{A4049D0B-7693-4720-8125-9DC3B0E7546F}" type="slidenum">
              <a:rPr lang="en-US" altLang="en-US"/>
              <a:pPr/>
              <a:t>‹#›</a:t>
            </a:fld>
            <a:endParaRPr lang="en-US" altLang="en-US"/>
          </a:p>
        </p:txBody>
      </p:sp>
    </p:spTree>
    <p:extLst>
      <p:ext uri="{BB962C8B-B14F-4D97-AF65-F5344CB8AC3E}">
        <p14:creationId xmlns:p14="http://schemas.microsoft.com/office/powerpoint/2010/main" val="3383157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4D8CE20B-285D-4DDA-BE54-D0D77ABD9837}" type="datetime5">
              <a:rPr lang="en-US" altLang="en-US" smtClean="0"/>
              <a:t>25-Sep-17</a:t>
            </a:fld>
            <a:endParaRPr lang="en-US" altLang="en-US"/>
          </a:p>
        </p:txBody>
      </p:sp>
      <p:sp>
        <p:nvSpPr>
          <p:cNvPr id="6" name="Footer Placeholder 4"/>
          <p:cNvSpPr>
            <a:spLocks noGrp="1"/>
          </p:cNvSpPr>
          <p:nvPr>
            <p:ph type="ftr" sz="quarter" idx="11"/>
          </p:nvPr>
        </p:nvSpPr>
        <p:spPr/>
        <p:txBody>
          <a:bodyPr/>
          <a:lstStyle>
            <a:lvl1pPr>
              <a:defRPr/>
            </a:lvl1pPr>
          </a:lstStyle>
          <a:p>
            <a:pPr>
              <a:defRPr/>
            </a:pPr>
            <a:r>
              <a:rPr lang="en-US" altLang="en-US" smtClean="0"/>
              <a:t>CEG2400 ch5 Assembly directives &amp; stack v.6b</a:t>
            </a:r>
            <a:endParaRPr lang="en-US" altLang="en-US"/>
          </a:p>
        </p:txBody>
      </p:sp>
      <p:sp>
        <p:nvSpPr>
          <p:cNvPr id="7" name="Slide Number Placeholder 5"/>
          <p:cNvSpPr>
            <a:spLocks noGrp="1"/>
          </p:cNvSpPr>
          <p:nvPr>
            <p:ph type="sldNum" sz="quarter" idx="12"/>
          </p:nvPr>
        </p:nvSpPr>
        <p:spPr/>
        <p:txBody>
          <a:bodyPr/>
          <a:lstStyle>
            <a:lvl1pPr>
              <a:defRPr/>
            </a:lvl1pPr>
          </a:lstStyle>
          <a:p>
            <a:fld id="{441F6FB2-46B9-4409-9F59-3EB0913C8F88}" type="slidenum">
              <a:rPr lang="en-US" altLang="en-US"/>
              <a:pPr/>
              <a:t>‹#›</a:t>
            </a:fld>
            <a:endParaRPr lang="en-US" altLang="en-US"/>
          </a:p>
        </p:txBody>
      </p:sp>
    </p:spTree>
    <p:extLst>
      <p:ext uri="{BB962C8B-B14F-4D97-AF65-F5344CB8AC3E}">
        <p14:creationId xmlns:p14="http://schemas.microsoft.com/office/powerpoint/2010/main" val="1781262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fld id="{8EF65180-9D9E-443F-B0E7-2611FACAB6C0}" type="datetime5">
              <a:rPr lang="en-US" altLang="en-US" smtClean="0"/>
              <a:t>25-Sep-17</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smtClean="0">
                <a:solidFill>
                  <a:schemeClr val="tx1">
                    <a:tint val="75000"/>
                  </a:schemeClr>
                </a:solidFill>
              </a:defRPr>
            </a:lvl1pPr>
          </a:lstStyle>
          <a:p>
            <a:pPr>
              <a:defRPr/>
            </a:pPr>
            <a:r>
              <a:rPr lang="en-US" altLang="en-US" smtClean="0"/>
              <a:t>CEG2400 ch5 Assembly directives &amp; stack v.6b</a:t>
            </a: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C1F26C85-29D4-4BDA-A3E5-5EE967CDAA2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 id="2147483873" r:id="rId12"/>
    <p:sldLayoutId id="2147483874" r:id="rId13"/>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5.vml"/><Relationship Id="rId4" Type="http://schemas.openxmlformats.org/officeDocument/2006/relationships/image" Target="../media/image7.e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image" Target="../media/image8.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9.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hyperlink" Target="http://www.cse.cuhk.edu.hk/~khwong/www2/ceng2400/ex5b_2400_qst.txt" TargetMode="Externa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pPr eaLnBrk="1" hangingPunct="1"/>
            <a:r>
              <a:rPr lang="en-US" altLang="en-US" smtClean="0"/>
              <a:t>Chapter 5: ARM Assembly Directives and the use of stack</a:t>
            </a:r>
          </a:p>
        </p:txBody>
      </p:sp>
      <p:sp>
        <p:nvSpPr>
          <p:cNvPr id="455683" name="Rectangle 3"/>
          <p:cNvSpPr>
            <a:spLocks noGrp="1" noChangeArrowheads="1"/>
          </p:cNvSpPr>
          <p:nvPr>
            <p:ph type="subTitle" idx="1"/>
          </p:nvPr>
        </p:nvSpPr>
        <p:spPr/>
        <p:txBody>
          <a:bodyPr rtlCol="0">
            <a:normAutofit/>
          </a:bodyPr>
          <a:lstStyle/>
          <a:p>
            <a:pPr eaLnBrk="1" fontAlgn="auto" hangingPunct="1">
              <a:spcAft>
                <a:spcPts val="0"/>
              </a:spcAft>
              <a:defRPr/>
            </a:pPr>
            <a:r>
              <a:rPr lang="en-US" dirty="0" smtClean="0"/>
              <a:t>CEG2400 - Microcomputer Systems</a:t>
            </a:r>
          </a:p>
        </p:txBody>
      </p:sp>
      <p:sp>
        <p:nvSpPr>
          <p:cNvPr id="4" name="Rectangle 6"/>
          <p:cNvSpPr>
            <a:spLocks noGrp="1" noChangeArrowheads="1"/>
          </p:cNvSpPr>
          <p:nvPr>
            <p:ph type="ftr" sz="quarter" idx="11"/>
          </p:nvPr>
        </p:nvSpPr>
        <p:spPr/>
        <p:txBody>
          <a:bodyPr/>
          <a:lstStyle/>
          <a:p>
            <a:pPr>
              <a:defRPr/>
            </a:pPr>
            <a:r>
              <a:rPr lang="en-US" altLang="en-US" smtClean="0"/>
              <a:t>CEG2400 ch5 Assembly directives &amp; stack v.6b</a:t>
            </a:r>
            <a:endParaRPr lang="en-US" altLang="en-US" dirty="0"/>
          </a:p>
        </p:txBody>
      </p:sp>
      <p:sp>
        <p:nvSpPr>
          <p:cNvPr id="6149" name="Rectangle 7"/>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1051D426-EEEA-4BFE-BDCD-9094113D0904}" type="slidenum">
              <a:rPr lang="en-US" altLang="en-US" sz="1200">
                <a:solidFill>
                  <a:srgbClr val="898989"/>
                </a:solidFill>
                <a:latin typeface="Arial" pitchFamily="34" charset="0"/>
              </a:rPr>
              <a:pPr>
                <a:spcBef>
                  <a:spcPct val="0"/>
                </a:spcBef>
                <a:buFontTx/>
                <a:buNone/>
              </a:pPr>
              <a:t>1</a:t>
            </a:fld>
            <a:endParaRPr lang="en-US" altLang="en-US" sz="1200">
              <a:solidFill>
                <a:srgbClr val="898989"/>
              </a:solidFill>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zh-TW" smtClean="0"/>
              <a:t>DCD (Define Constant Data)</a:t>
            </a:r>
            <a:endParaRPr lang="en-US" altLang="en-US" smtClean="0">
              <a:ea typeface="新細明體" pitchFamily="18" charset="-120"/>
            </a:endParaRPr>
          </a:p>
        </p:txBody>
      </p:sp>
      <p:sp>
        <p:nvSpPr>
          <p:cNvPr id="16387" name="Rectangle 3"/>
          <p:cNvSpPr>
            <a:spLocks noGrp="1" noChangeArrowheads="1"/>
          </p:cNvSpPr>
          <p:nvPr>
            <p:ph idx="1"/>
          </p:nvPr>
        </p:nvSpPr>
        <p:spPr/>
        <p:txBody>
          <a:bodyPr/>
          <a:lstStyle/>
          <a:p>
            <a:pPr eaLnBrk="1" hangingPunct="1">
              <a:lnSpc>
                <a:spcPct val="80000"/>
              </a:lnSpc>
            </a:pPr>
            <a:r>
              <a:rPr lang="en-US" altLang="zh-TW" sz="2400" dirty="0" smtClean="0"/>
              <a:t>DCD (Define Constant Data) </a:t>
            </a:r>
            <a:r>
              <a:rPr lang="en-US" altLang="en-US" sz="2400" dirty="0" smtClean="0"/>
              <a:t>Reserve a word (32 bit value)</a:t>
            </a:r>
            <a:endParaRPr lang="en-US" altLang="zh-TW" sz="2400" dirty="0" smtClean="0"/>
          </a:p>
          <a:p>
            <a:pPr eaLnBrk="1" hangingPunct="1">
              <a:lnSpc>
                <a:spcPct val="80000"/>
              </a:lnSpc>
            </a:pPr>
            <a:r>
              <a:rPr lang="en-US" altLang="zh-TW" sz="2400" dirty="0" smtClean="0"/>
              <a:t>DCB (Byte) </a:t>
            </a:r>
            <a:r>
              <a:rPr lang="en-US" altLang="en-US" sz="2400" dirty="0" smtClean="0"/>
              <a:t>Reserve a 8-bit value   </a:t>
            </a:r>
          </a:p>
          <a:p>
            <a:pPr eaLnBrk="1" hangingPunct="1">
              <a:lnSpc>
                <a:spcPct val="80000"/>
              </a:lnSpc>
            </a:pPr>
            <a:r>
              <a:rPr lang="en-US" altLang="en-US" sz="2400" dirty="0" smtClean="0"/>
              <a:t>DCW (word) Reserve a 16-bit value   </a:t>
            </a:r>
          </a:p>
          <a:p>
            <a:pPr eaLnBrk="1" hangingPunct="1">
              <a:lnSpc>
                <a:spcPct val="80000"/>
              </a:lnSpc>
            </a:pPr>
            <a:r>
              <a:rPr lang="en-US" altLang="en-US" sz="2400" dirty="0" smtClean="0"/>
              <a:t>DCS (string) Reserve a string of 255 bytes</a:t>
            </a:r>
          </a:p>
          <a:p>
            <a:pPr eaLnBrk="1" hangingPunct="1">
              <a:lnSpc>
                <a:spcPct val="80000"/>
              </a:lnSpc>
            </a:pPr>
            <a:r>
              <a:rPr lang="en-US" altLang="en-US" sz="2400" dirty="0" smtClean="0"/>
              <a:t>The memory data has to be initialized externally but not by these directives. That means, DCD tells the rest of the program such data exist but not initializing them. In practice:</a:t>
            </a:r>
          </a:p>
          <a:p>
            <a:pPr lvl="1" eaLnBrk="1" hangingPunct="1">
              <a:lnSpc>
                <a:spcPct val="80000"/>
              </a:lnSpc>
            </a:pPr>
            <a:r>
              <a:rPr lang="en-US" altLang="en-US" sz="2000" dirty="0" smtClean="0"/>
              <a:t>In ROM, we have to program these data by a hardware programmer</a:t>
            </a:r>
          </a:p>
          <a:p>
            <a:pPr lvl="1" eaLnBrk="1" hangingPunct="1">
              <a:lnSpc>
                <a:spcPct val="80000"/>
              </a:lnSpc>
            </a:pPr>
            <a:r>
              <a:rPr lang="en-US" altLang="en-US" sz="2000" dirty="0" smtClean="0"/>
              <a:t>In RAM, they have to be written by some code using “STR” commands.</a:t>
            </a:r>
          </a:p>
          <a:p>
            <a:pPr eaLnBrk="1" hangingPunct="1">
              <a:lnSpc>
                <a:spcPct val="80000"/>
              </a:lnSpc>
            </a:pPr>
            <a:r>
              <a:rPr lang="en-US" altLang="en-US" sz="2400" dirty="0" smtClean="0"/>
              <a:t>Assembly examples:</a:t>
            </a:r>
          </a:p>
          <a:p>
            <a:pPr lvl="1" eaLnBrk="1" hangingPunct="1">
              <a:lnSpc>
                <a:spcPct val="80000"/>
              </a:lnSpc>
            </a:pPr>
            <a:r>
              <a:rPr lang="en-US" altLang="en-US" sz="2000" dirty="0" smtClean="0"/>
              <a:t>valuex1   DCD 0,1,5,4,0xffffeeee; reserved five 32-bit memory locations with 5 initialized values 0,1,5,4,0xffffeeee. </a:t>
            </a:r>
          </a:p>
          <a:p>
            <a:pPr lvl="1" eaLnBrk="1" hangingPunct="1">
              <a:lnSpc>
                <a:spcPct val="80000"/>
              </a:lnSpc>
            </a:pPr>
            <a:r>
              <a:rPr lang="en-US" altLang="en-US" sz="2000" dirty="0" smtClean="0"/>
              <a:t>In this example, the symbolic name of the first location is valuex1. </a:t>
            </a:r>
          </a:p>
        </p:txBody>
      </p:sp>
      <p:sp>
        <p:nvSpPr>
          <p:cNvPr id="4"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1638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4B141000-5802-49F0-AF74-0F40CCA458EB}" type="slidenum">
              <a:rPr lang="en-US" altLang="en-US" sz="1200">
                <a:solidFill>
                  <a:srgbClr val="898989"/>
                </a:solidFill>
                <a:latin typeface="Arial" pitchFamily="34" charset="0"/>
              </a:rPr>
              <a:pPr>
                <a:spcBef>
                  <a:spcPct val="0"/>
                </a:spcBef>
                <a:buFontTx/>
                <a:buNone/>
              </a:pPr>
              <a:t>10</a:t>
            </a:fld>
            <a:endParaRPr lang="en-US" altLang="en-US" sz="1200">
              <a:solidFill>
                <a:srgbClr val="898989"/>
              </a:solidFill>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22238"/>
            <a:ext cx="7162800" cy="1295400"/>
          </a:xfrm>
        </p:spPr>
        <p:txBody>
          <a:bodyPr/>
          <a:lstStyle/>
          <a:p>
            <a:pPr algn="l" eaLnBrk="1" hangingPunct="1"/>
            <a:r>
              <a:rPr lang="en-US" altLang="en-US" sz="3500" smtClean="0"/>
              <a:t>Exercise5.1A</a:t>
            </a:r>
            <a:br>
              <a:rPr lang="en-US" altLang="en-US" sz="3500" smtClean="0"/>
            </a:br>
            <a:r>
              <a:rPr lang="en-US" altLang="en-US" sz="3500" smtClean="0"/>
              <a:t>Testx.s</a:t>
            </a:r>
          </a:p>
        </p:txBody>
      </p:sp>
      <p:sp>
        <p:nvSpPr>
          <p:cNvPr id="17411" name="Rectangle 3"/>
          <p:cNvSpPr>
            <a:spLocks noGrp="1" noChangeArrowheads="1"/>
          </p:cNvSpPr>
          <p:nvPr>
            <p:ph sz="half" idx="1"/>
          </p:nvPr>
        </p:nvSpPr>
        <p:spPr>
          <a:xfrm>
            <a:off x="457200" y="1719263"/>
            <a:ext cx="8077200" cy="4411662"/>
          </a:xfrm>
        </p:spPr>
        <p:txBody>
          <a:bodyPr/>
          <a:lstStyle/>
          <a:p>
            <a:pPr eaLnBrk="1" hangingPunct="1">
              <a:lnSpc>
                <a:spcPct val="80000"/>
              </a:lnSpc>
            </a:pPr>
            <a:r>
              <a:rPr lang="en-US" altLang="en-US" sz="1800" smtClean="0"/>
              <a:t>Value1 </a:t>
            </a:r>
            <a:r>
              <a:rPr lang="en-US" altLang="en-US" sz="1800" smtClean="0">
                <a:solidFill>
                  <a:srgbClr val="CC0000"/>
                </a:solidFill>
              </a:rPr>
              <a:t>EQU</a:t>
            </a:r>
            <a:r>
              <a:rPr lang="en-US" altLang="en-US" sz="1800" smtClean="0"/>
              <a:t>	0xE000C000	</a:t>
            </a:r>
          </a:p>
          <a:p>
            <a:pPr eaLnBrk="1" hangingPunct="1">
              <a:lnSpc>
                <a:spcPct val="80000"/>
              </a:lnSpc>
            </a:pPr>
            <a:r>
              <a:rPr lang="en-US" altLang="en-US" sz="1800" smtClean="0"/>
              <a:t>         </a:t>
            </a:r>
            <a:r>
              <a:rPr lang="en-US" altLang="en-US" sz="1800" smtClean="0">
                <a:solidFill>
                  <a:srgbClr val="CC0000"/>
                </a:solidFill>
              </a:rPr>
              <a:t>AREA</a:t>
            </a:r>
            <a:r>
              <a:rPr lang="en-US" altLang="en-US" sz="1800" smtClean="0"/>
              <a:t>	|.data|, DATA, READWRITE</a:t>
            </a:r>
          </a:p>
          <a:p>
            <a:pPr eaLnBrk="1" hangingPunct="1">
              <a:lnSpc>
                <a:spcPct val="80000"/>
              </a:lnSpc>
            </a:pPr>
            <a:r>
              <a:rPr lang="en-US" altLang="en-US" sz="1800" smtClean="0"/>
              <a:t>Table3 DCD 0x1234ABCD, 0x34560123 ; declare two 32-bit integers</a:t>
            </a:r>
          </a:p>
          <a:p>
            <a:pPr eaLnBrk="1" hangingPunct="1">
              <a:lnSpc>
                <a:spcPct val="80000"/>
              </a:lnSpc>
            </a:pPr>
            <a:r>
              <a:rPr lang="en-US" altLang="en-US" sz="1800" smtClean="0"/>
              <a:t>	align</a:t>
            </a:r>
          </a:p>
          <a:p>
            <a:pPr eaLnBrk="1" hangingPunct="1">
              <a:lnSpc>
                <a:spcPct val="80000"/>
              </a:lnSpc>
            </a:pPr>
            <a:endParaRPr lang="en-US" altLang="en-US" sz="1800" smtClean="0"/>
          </a:p>
          <a:p>
            <a:pPr eaLnBrk="1" hangingPunct="1">
              <a:lnSpc>
                <a:spcPct val="80000"/>
              </a:lnSpc>
            </a:pPr>
            <a:r>
              <a:rPr lang="en-US" altLang="en-US" sz="1800" smtClean="0"/>
              <a:t>        </a:t>
            </a:r>
            <a:r>
              <a:rPr lang="en-US" altLang="en-US" sz="1800" smtClean="0">
                <a:solidFill>
                  <a:srgbClr val="CC0000"/>
                </a:solidFill>
              </a:rPr>
              <a:t>AREA</a:t>
            </a:r>
            <a:r>
              <a:rPr lang="en-US" altLang="en-US" sz="1800" smtClean="0"/>
              <a:t>    |.text|, CODE, READONLY</a:t>
            </a:r>
          </a:p>
          <a:p>
            <a:pPr eaLnBrk="1" hangingPunct="1">
              <a:lnSpc>
                <a:spcPct val="80000"/>
              </a:lnSpc>
            </a:pPr>
            <a:r>
              <a:rPr lang="en-US" altLang="en-US" sz="1800" smtClean="0"/>
              <a:t>        EXPORT  __main</a:t>
            </a:r>
          </a:p>
          <a:p>
            <a:pPr eaLnBrk="1" hangingPunct="1">
              <a:lnSpc>
                <a:spcPct val="80000"/>
              </a:lnSpc>
            </a:pPr>
            <a:r>
              <a:rPr lang="en-US" altLang="en-US" sz="1800" smtClean="0"/>
              <a:t>__main nop;</a:t>
            </a:r>
          </a:p>
          <a:p>
            <a:pPr eaLnBrk="1" hangingPunct="1">
              <a:lnSpc>
                <a:spcPct val="80000"/>
              </a:lnSpc>
            </a:pPr>
            <a:r>
              <a:rPr lang="en-US" altLang="en-US" sz="1800" smtClean="0"/>
              <a:t>	BL iuart0			</a:t>
            </a:r>
          </a:p>
          <a:p>
            <a:pPr eaLnBrk="1" hangingPunct="1">
              <a:lnSpc>
                <a:spcPct val="80000"/>
              </a:lnSpc>
            </a:pPr>
            <a:r>
              <a:rPr lang="en-US" altLang="en-US" sz="1800" smtClean="0"/>
              <a:t>	mov r7,#0x02 ; </a:t>
            </a:r>
          </a:p>
          <a:p>
            <a:pPr eaLnBrk="1" hangingPunct="1">
              <a:lnSpc>
                <a:spcPct val="80000"/>
              </a:lnSpc>
            </a:pPr>
            <a:r>
              <a:rPr lang="en-US" altLang="en-US" sz="1800" smtClean="0"/>
              <a:t>loop	ldr r0,=value1; </a:t>
            </a:r>
          </a:p>
          <a:p>
            <a:pPr eaLnBrk="1" hangingPunct="1">
              <a:lnSpc>
                <a:spcPct val="80000"/>
              </a:lnSpc>
            </a:pPr>
            <a:r>
              <a:rPr lang="en-US" altLang="en-US" sz="1800" smtClean="0"/>
              <a:t>         :</a:t>
            </a:r>
          </a:p>
          <a:p>
            <a:pPr eaLnBrk="1" hangingPunct="1">
              <a:lnSpc>
                <a:spcPct val="80000"/>
              </a:lnSpc>
            </a:pPr>
            <a:r>
              <a:rPr lang="en-US" altLang="en-US" sz="1800" smtClean="0"/>
              <a:t>	add r7,#1 </a:t>
            </a:r>
          </a:p>
          <a:p>
            <a:pPr eaLnBrk="1" hangingPunct="1">
              <a:lnSpc>
                <a:spcPct val="80000"/>
              </a:lnSpc>
            </a:pPr>
            <a:r>
              <a:rPr lang="en-US" altLang="en-US" sz="1800" smtClean="0"/>
              <a:t>        	B loop</a:t>
            </a:r>
          </a:p>
          <a:p>
            <a:pPr eaLnBrk="1" hangingPunct="1">
              <a:lnSpc>
                <a:spcPct val="80000"/>
              </a:lnSpc>
            </a:pPr>
            <a:r>
              <a:rPr lang="en-US" altLang="en-US" sz="1800" smtClean="0"/>
              <a:t>        	</a:t>
            </a:r>
            <a:r>
              <a:rPr lang="en-US" altLang="en-US" sz="1800" smtClean="0">
                <a:solidFill>
                  <a:srgbClr val="CC0000"/>
                </a:solidFill>
              </a:rPr>
              <a:t>END</a:t>
            </a:r>
          </a:p>
        </p:txBody>
      </p:sp>
      <p:sp>
        <p:nvSpPr>
          <p:cNvPr id="13" name="Footer Placeholder 5"/>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17413"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578FC761-7D98-44EE-A14A-BEBAD2E3787B}" type="slidenum">
              <a:rPr lang="en-US" altLang="en-US" sz="1200">
                <a:solidFill>
                  <a:srgbClr val="898989"/>
                </a:solidFill>
                <a:latin typeface="Arial" pitchFamily="34" charset="0"/>
              </a:rPr>
              <a:pPr>
                <a:spcBef>
                  <a:spcPct val="0"/>
                </a:spcBef>
                <a:buFontTx/>
                <a:buNone/>
              </a:pPr>
              <a:t>11</a:t>
            </a:fld>
            <a:endParaRPr lang="en-US" altLang="en-US" sz="1200">
              <a:solidFill>
                <a:srgbClr val="898989"/>
              </a:solidFill>
              <a:latin typeface="Arial" pitchFamily="34" charset="0"/>
            </a:endParaRPr>
          </a:p>
        </p:txBody>
      </p:sp>
      <p:sp>
        <p:nvSpPr>
          <p:cNvPr id="17414" name="Text Box 4"/>
          <p:cNvSpPr txBox="1">
            <a:spLocks noChangeArrowheads="1"/>
          </p:cNvSpPr>
          <p:nvPr/>
        </p:nvSpPr>
        <p:spPr bwMode="auto">
          <a:xfrm>
            <a:off x="4191000" y="838200"/>
            <a:ext cx="4445000" cy="423863"/>
          </a:xfrm>
          <a:prstGeom prst="rect">
            <a:avLst/>
          </a:prstGeom>
          <a:noFill/>
          <a:ln w="57150" cmpd="thinThick">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Area for data, why READWRITE is used?</a:t>
            </a:r>
          </a:p>
        </p:txBody>
      </p:sp>
      <p:sp>
        <p:nvSpPr>
          <p:cNvPr id="17415" name="Text Box 5"/>
          <p:cNvSpPr txBox="1">
            <a:spLocks noChangeArrowheads="1"/>
          </p:cNvSpPr>
          <p:nvPr/>
        </p:nvSpPr>
        <p:spPr bwMode="auto">
          <a:xfrm>
            <a:off x="6096000" y="1371600"/>
            <a:ext cx="2759075" cy="925513"/>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DCD = allocate 4 </a:t>
            </a:r>
          </a:p>
          <a:p>
            <a:pPr>
              <a:spcBef>
                <a:spcPct val="0"/>
              </a:spcBef>
              <a:buFontTx/>
              <a:buNone/>
            </a:pPr>
            <a:r>
              <a:rPr lang="en-US" altLang="en-US" sz="1800">
                <a:latin typeface="Arial" pitchFamily="34" charset="0"/>
              </a:rPr>
              <a:t>bytes for each data.</a:t>
            </a:r>
          </a:p>
          <a:p>
            <a:pPr>
              <a:spcBef>
                <a:spcPct val="0"/>
              </a:spcBef>
              <a:buFontTx/>
              <a:buNone/>
            </a:pPr>
            <a:r>
              <a:rPr lang="en-US" altLang="en-US" sz="1800">
                <a:latin typeface="Arial" pitchFamily="34" charset="0"/>
              </a:rPr>
              <a:t>What is the effect of this?</a:t>
            </a:r>
          </a:p>
        </p:txBody>
      </p:sp>
      <p:sp>
        <p:nvSpPr>
          <p:cNvPr id="17416" name="Line 6"/>
          <p:cNvSpPr>
            <a:spLocks noChangeShapeType="1"/>
          </p:cNvSpPr>
          <p:nvPr/>
        </p:nvSpPr>
        <p:spPr bwMode="auto">
          <a:xfrm flipH="1">
            <a:off x="4800600" y="1295400"/>
            <a:ext cx="1524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7" name="Text Box 7"/>
          <p:cNvSpPr txBox="1">
            <a:spLocks noChangeArrowheads="1"/>
          </p:cNvSpPr>
          <p:nvPr/>
        </p:nvSpPr>
        <p:spPr bwMode="auto">
          <a:xfrm>
            <a:off x="4419600" y="3810000"/>
            <a:ext cx="2971800" cy="698500"/>
          </a:xfrm>
          <a:prstGeom prst="rect">
            <a:avLst/>
          </a:prstGeom>
          <a:noFill/>
          <a:ln w="57150" cmpd="thinThick">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Area for CODE (program), </a:t>
            </a:r>
          </a:p>
          <a:p>
            <a:pPr>
              <a:spcBef>
                <a:spcPct val="0"/>
              </a:spcBef>
              <a:buFontTx/>
              <a:buNone/>
            </a:pPr>
            <a:r>
              <a:rPr lang="en-US" altLang="en-US" sz="1800">
                <a:latin typeface="Arial" pitchFamily="34" charset="0"/>
              </a:rPr>
              <a:t>Why READONLY is used?</a:t>
            </a:r>
          </a:p>
        </p:txBody>
      </p:sp>
      <p:sp>
        <p:nvSpPr>
          <p:cNvPr id="17418" name="Line 8"/>
          <p:cNvSpPr>
            <a:spLocks noChangeShapeType="1"/>
          </p:cNvSpPr>
          <p:nvPr/>
        </p:nvSpPr>
        <p:spPr bwMode="auto">
          <a:xfrm flipH="1" flipV="1">
            <a:off x="3505200" y="3352800"/>
            <a:ext cx="8382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9" name="Text Box 9"/>
          <p:cNvSpPr txBox="1">
            <a:spLocks noChangeArrowheads="1"/>
          </p:cNvSpPr>
          <p:nvPr/>
        </p:nvSpPr>
        <p:spPr bwMode="auto">
          <a:xfrm>
            <a:off x="3870325" y="5370513"/>
            <a:ext cx="1412875" cy="376237"/>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End of code</a:t>
            </a:r>
          </a:p>
        </p:txBody>
      </p:sp>
      <p:sp>
        <p:nvSpPr>
          <p:cNvPr id="17420" name="Line 10"/>
          <p:cNvSpPr>
            <a:spLocks noChangeShapeType="1"/>
          </p:cNvSpPr>
          <p:nvPr/>
        </p:nvSpPr>
        <p:spPr bwMode="auto">
          <a:xfrm flipH="1">
            <a:off x="2133600" y="5410200"/>
            <a:ext cx="17526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21" name="Text Box 11"/>
          <p:cNvSpPr txBox="1">
            <a:spLocks noChangeArrowheads="1"/>
          </p:cNvSpPr>
          <p:nvPr/>
        </p:nvSpPr>
        <p:spPr bwMode="auto">
          <a:xfrm>
            <a:off x="2971800" y="0"/>
            <a:ext cx="5178425" cy="376238"/>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EQU : define a constant, so value1=0xE000C000</a:t>
            </a:r>
          </a:p>
        </p:txBody>
      </p:sp>
      <p:sp>
        <p:nvSpPr>
          <p:cNvPr id="17422" name="Line 12"/>
          <p:cNvSpPr>
            <a:spLocks noChangeShapeType="1"/>
          </p:cNvSpPr>
          <p:nvPr/>
        </p:nvSpPr>
        <p:spPr bwMode="auto">
          <a:xfrm flipH="1">
            <a:off x="2133600" y="609600"/>
            <a:ext cx="114300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5762" name="Rectangle 2"/>
          <p:cNvSpPr>
            <a:spLocks noGrp="1" noChangeArrowheads="1"/>
          </p:cNvSpPr>
          <p:nvPr>
            <p:ph type="title"/>
          </p:nvPr>
        </p:nvSpPr>
        <p:spPr>
          <a:xfrm>
            <a:off x="152400" y="0"/>
            <a:ext cx="8458200" cy="838200"/>
          </a:xfrm>
        </p:spPr>
        <p:txBody>
          <a:bodyPr>
            <a:normAutofit/>
          </a:bodyPr>
          <a:lstStyle/>
          <a:p>
            <a:pPr algn="l" eaLnBrk="1" hangingPunct="1"/>
            <a:r>
              <a:rPr lang="en-US" altLang="en-US" sz="1600" smtClean="0"/>
              <a:t>Question: 5.1B: Addresses, based on Testx.s , if</a:t>
            </a:r>
            <a:br>
              <a:rPr lang="en-US" altLang="en-US" sz="1600" smtClean="0"/>
            </a:br>
            <a:r>
              <a:rPr lang="en-US" altLang="en-US" sz="1600" smtClean="0"/>
              <a:t>ROM: 0000 0000 </a:t>
            </a:r>
            <a:r>
              <a:rPr lang="en-US" altLang="en-US" sz="1600" smtClean="0">
                <a:sym typeface="Wingdings" pitchFamily="2" charset="2"/>
              </a:rPr>
              <a:t></a:t>
            </a:r>
            <a:r>
              <a:rPr lang="en-US" altLang="en-US" sz="1600" smtClean="0"/>
              <a:t>0000 7FFFH</a:t>
            </a:r>
            <a:br>
              <a:rPr lang="en-US" altLang="en-US" sz="1600" smtClean="0"/>
            </a:br>
            <a:r>
              <a:rPr lang="en-US" altLang="en-US" sz="1600" smtClean="0"/>
              <a:t>RAM: 4000 0000 </a:t>
            </a:r>
            <a:r>
              <a:rPr lang="en-US" altLang="en-US" sz="1600" smtClean="0">
                <a:sym typeface="Wingdings" pitchFamily="2" charset="2"/>
              </a:rPr>
              <a:t>4</a:t>
            </a:r>
            <a:r>
              <a:rPr lang="en-US" altLang="en-US" sz="1600" smtClean="0"/>
              <a:t>000 FFFFH, fill in boxes with”?’</a:t>
            </a:r>
          </a:p>
        </p:txBody>
      </p:sp>
      <p:graphicFrame>
        <p:nvGraphicFramePr>
          <p:cNvPr id="885788" name="Group 28"/>
          <p:cNvGraphicFramePr>
            <a:graphicFrameLocks noGrp="1"/>
          </p:cNvGraphicFramePr>
          <p:nvPr>
            <p:ph type="tbl" idx="1"/>
          </p:nvPr>
        </p:nvGraphicFramePr>
        <p:xfrm>
          <a:off x="457200" y="914400"/>
          <a:ext cx="8077200" cy="5180013"/>
        </p:xfrm>
        <a:graphic>
          <a:graphicData uri="http://schemas.openxmlformats.org/drawingml/2006/table">
            <a:tbl>
              <a:tblPr/>
              <a:tblGrid>
                <a:gridCol w="1676400"/>
                <a:gridCol w="1295400"/>
                <a:gridCol w="3352800"/>
                <a:gridCol w="1752600"/>
              </a:tblGrid>
              <a:tr h="1143000">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Address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(Hex)</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Symbolic name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Content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(little Endian: less significant byte at lower address)</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Memory type (RAM or ROM)</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38450">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altLang="en-US" sz="1700" b="0" i="0" u="none" strike="noStrike" cap="none" normalizeH="0" baseline="0" smtClean="0">
                        <a:ln>
                          <a:noFill/>
                        </a:ln>
                        <a:solidFill>
                          <a:schemeClr val="tx1"/>
                        </a:solidFill>
                        <a:effectLst/>
                        <a:latin typeface="Arial"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Table3</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List 8 bytes from 0x4000 0000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0x40000000:?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0x40000001:?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0x40000002:?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0x40000003:?</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0x40000004:?</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0x40000005:?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0x40000006:?</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0x40000007:?</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98563">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altLang="en-US" sz="1700" b="0" i="0" u="none" strike="noStrike" cap="none" normalizeH="0" baseline="0" smtClean="0">
                        <a:ln>
                          <a:noFill/>
                        </a:ln>
                        <a:solidFill>
                          <a:schemeClr val="tx1"/>
                        </a:solidFill>
                        <a:effectLst/>
                        <a:latin typeface="Arial"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__main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altLang="en-US" sz="1700" b="0" i="0" u="none" strike="noStrike" cap="none" normalizeH="0" baseline="0" smtClean="0">
                        <a:ln>
                          <a:noFill/>
                        </a:ln>
                        <a:solidFill>
                          <a:schemeClr val="tx1"/>
                        </a:solidFill>
                        <a:effectLst/>
                        <a:latin typeface="Arial"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18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DC947FF9-E39D-486E-8EAA-866786D18EB9}" type="slidenum">
              <a:rPr lang="en-US" altLang="en-US" sz="1200">
                <a:solidFill>
                  <a:srgbClr val="898989"/>
                </a:solidFill>
                <a:latin typeface="Arial" pitchFamily="34" charset="0"/>
              </a:rPr>
              <a:pPr>
                <a:spcBef>
                  <a:spcPct val="0"/>
                </a:spcBef>
                <a:buFontTx/>
                <a:buNone/>
              </a:pPr>
              <a:t>12</a:t>
            </a:fld>
            <a:endParaRPr lang="en-US" altLang="en-US" sz="1200">
              <a:solidFill>
                <a:srgbClr val="898989"/>
              </a:solidFill>
              <a:latin typeface="Arial" pitchFamily="34" charset="0"/>
            </a:endParaRPr>
          </a:p>
        </p:txBody>
      </p:sp>
      <p:sp>
        <p:nvSpPr>
          <p:cNvPr id="18459" name="Text Box 25"/>
          <p:cNvSpPr txBox="1">
            <a:spLocks noChangeArrowheads="1"/>
          </p:cNvSpPr>
          <p:nvPr/>
        </p:nvSpPr>
        <p:spPr bwMode="auto">
          <a:xfrm>
            <a:off x="5943600" y="0"/>
            <a:ext cx="1981200" cy="9620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lnSpc>
                <a:spcPct val="80000"/>
              </a:lnSpc>
              <a:buClr>
                <a:schemeClr val="accent1"/>
              </a:buClr>
              <a:buFont typeface="Wingdings" pitchFamily="2" charset="2"/>
              <a:buChar char="l"/>
            </a:pPr>
            <a:r>
              <a:rPr lang="en-US" altLang="en-US" sz="1600">
                <a:latin typeface="Arial" pitchFamily="34" charset="0"/>
              </a:rPr>
              <a:t>Table3 DCD 0x1234ABCD, 0x34560123 ;</a:t>
            </a:r>
          </a:p>
          <a:p>
            <a:pPr>
              <a:spcBef>
                <a:spcPct val="0"/>
              </a:spcBef>
              <a:buFontTx/>
              <a:buNone/>
            </a:pPr>
            <a:endParaRPr lang="en-US" altLang="en-US" sz="1800">
              <a:latin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8077200" cy="1295400"/>
          </a:xfrm>
        </p:spPr>
        <p:txBody>
          <a:bodyPr/>
          <a:lstStyle/>
          <a:p>
            <a:pPr eaLnBrk="1" hangingPunct="1"/>
            <a:r>
              <a:rPr lang="en-US" altLang="zh-TW" sz="3100" smtClean="0"/>
              <a:t>3) Subroutines: A technique for writing better assembly programs</a:t>
            </a:r>
            <a:endParaRPr lang="en-US" altLang="en-US" sz="3100" smtClean="0">
              <a:ea typeface="新細明體" pitchFamily="18" charset="-120"/>
            </a:endParaRPr>
          </a:p>
        </p:txBody>
      </p:sp>
      <p:sp>
        <p:nvSpPr>
          <p:cNvPr id="19459" name="Rectangle 3"/>
          <p:cNvSpPr>
            <a:spLocks noGrp="1" noChangeArrowheads="1"/>
          </p:cNvSpPr>
          <p:nvPr>
            <p:ph idx="1"/>
          </p:nvPr>
        </p:nvSpPr>
        <p:spPr/>
        <p:txBody>
          <a:bodyPr/>
          <a:lstStyle/>
          <a:p>
            <a:pPr eaLnBrk="1" hangingPunct="1"/>
            <a:r>
              <a:rPr lang="en-US" altLang="zh-TW" smtClean="0"/>
              <a:t>i) Subroutines</a:t>
            </a:r>
          </a:p>
          <a:p>
            <a:pPr eaLnBrk="1" hangingPunct="1"/>
            <a:r>
              <a:rPr lang="en-US" altLang="zh-TW" smtClean="0"/>
              <a:t>ii) Use stack to store registers</a:t>
            </a:r>
          </a:p>
          <a:p>
            <a:pPr eaLnBrk="1" hangingPunct="1"/>
            <a:r>
              <a:rPr lang="en-US" altLang="zh-TW" smtClean="0"/>
              <a:t>iii) Ne</a:t>
            </a:r>
            <a:r>
              <a:rPr lang="en-US" altLang="en-US" smtClean="0"/>
              <a:t>sted Subroutines</a:t>
            </a:r>
            <a:endParaRPr lang="en-US" altLang="zh-TW" smtClean="0"/>
          </a:p>
          <a:p>
            <a:pPr eaLnBrk="1" hangingPunct="1"/>
            <a:endParaRPr lang="en-US" altLang="en-US" smtClean="0"/>
          </a:p>
        </p:txBody>
      </p:sp>
      <p:sp>
        <p:nvSpPr>
          <p:cNvPr id="4"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1946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DB76D6C5-DC4F-4CA7-B9E9-189409E2FA8A}" type="slidenum">
              <a:rPr lang="en-US" altLang="en-US" sz="1200">
                <a:solidFill>
                  <a:srgbClr val="898989"/>
                </a:solidFill>
                <a:latin typeface="Arial" pitchFamily="34" charset="0"/>
              </a:rPr>
              <a:pPr>
                <a:spcBef>
                  <a:spcPct val="0"/>
                </a:spcBef>
                <a:buFontTx/>
                <a:buNone/>
              </a:pPr>
              <a:t>13</a:t>
            </a:fld>
            <a:endParaRPr lang="en-US" altLang="en-US" sz="1200">
              <a:solidFill>
                <a:srgbClr val="898989"/>
              </a:solidFill>
              <a:latin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zh-TW" smtClean="0"/>
              <a:t>(i) </a:t>
            </a:r>
            <a:r>
              <a:rPr lang="en-US" altLang="en-US" smtClean="0"/>
              <a:t>Subroutines</a:t>
            </a:r>
          </a:p>
        </p:txBody>
      </p:sp>
      <p:sp>
        <p:nvSpPr>
          <p:cNvPr id="20483" name="Rectangle 3"/>
          <p:cNvSpPr>
            <a:spLocks noGrp="1" noChangeArrowheads="1"/>
          </p:cNvSpPr>
          <p:nvPr>
            <p:ph idx="1"/>
          </p:nvPr>
        </p:nvSpPr>
        <p:spPr/>
        <p:txBody>
          <a:bodyPr/>
          <a:lstStyle/>
          <a:p>
            <a:pPr eaLnBrk="1" hangingPunct="1"/>
            <a:r>
              <a:rPr lang="en-US" altLang="en-US" sz="2100" smtClean="0"/>
              <a:t>Subroutines allow you to modularize your code so that they are more reusable.</a:t>
            </a:r>
          </a:p>
          <a:p>
            <a:pPr eaLnBrk="1" hangingPunct="1"/>
            <a:r>
              <a:rPr lang="en-US" altLang="en-US" sz="2100" smtClean="0"/>
              <a:t>The general structure of a subroutine in a program is:</a:t>
            </a:r>
          </a:p>
          <a:p>
            <a:pPr eaLnBrk="1" hangingPunct="1"/>
            <a:endParaRPr lang="en-US" altLang="en-US" sz="2100" smtClean="0"/>
          </a:p>
        </p:txBody>
      </p:sp>
      <p:sp>
        <p:nvSpPr>
          <p:cNvPr id="5"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2048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7D9893FE-ECE3-43FD-8FB1-2F56D8EDE13B}" type="slidenum">
              <a:rPr lang="en-US" altLang="en-US" sz="1200">
                <a:solidFill>
                  <a:srgbClr val="898989"/>
                </a:solidFill>
                <a:latin typeface="Arial" pitchFamily="34" charset="0"/>
              </a:rPr>
              <a:pPr>
                <a:spcBef>
                  <a:spcPct val="0"/>
                </a:spcBef>
                <a:buFontTx/>
                <a:buNone/>
              </a:pPr>
              <a:t>14</a:t>
            </a:fld>
            <a:endParaRPr lang="en-US" altLang="en-US" sz="1200">
              <a:solidFill>
                <a:srgbClr val="898989"/>
              </a:solidFill>
              <a:latin typeface="Arial" pitchFamily="34" charset="0"/>
            </a:endParaRPr>
          </a:p>
        </p:txBody>
      </p:sp>
      <p:graphicFrame>
        <p:nvGraphicFramePr>
          <p:cNvPr id="20486" name="Object 4"/>
          <p:cNvGraphicFramePr>
            <a:graphicFrameLocks noChangeAspect="1"/>
          </p:cNvGraphicFramePr>
          <p:nvPr/>
        </p:nvGraphicFramePr>
        <p:xfrm>
          <a:off x="457200" y="3081338"/>
          <a:ext cx="8305800" cy="3471862"/>
        </p:xfrm>
        <a:graphic>
          <a:graphicData uri="http://schemas.openxmlformats.org/presentationml/2006/ole">
            <mc:AlternateContent xmlns:mc="http://schemas.openxmlformats.org/markup-compatibility/2006">
              <mc:Choice xmlns:v="urn:schemas-microsoft-com:vml" Requires="v">
                <p:oleObj spid="_x0000_s20494" name="VISIO" r:id="rId3" imgW="5708904" imgH="2388108" progId="Visio.Drawing.4">
                  <p:embed/>
                </p:oleObj>
              </mc:Choice>
              <mc:Fallback>
                <p:oleObj name="VISIO" r:id="rId3" imgW="5708904" imgH="2388108" progId="Visio.Drawing.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81338"/>
                        <a:ext cx="8305800" cy="347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Subroutine (con't)</a:t>
            </a:r>
          </a:p>
        </p:txBody>
      </p:sp>
      <p:sp>
        <p:nvSpPr>
          <p:cNvPr id="21507" name="Rectangle 3"/>
          <p:cNvSpPr>
            <a:spLocks noGrp="1" noChangeArrowheads="1"/>
          </p:cNvSpPr>
          <p:nvPr>
            <p:ph idx="1"/>
          </p:nvPr>
        </p:nvSpPr>
        <p:spPr/>
        <p:txBody>
          <a:bodyPr/>
          <a:lstStyle/>
          <a:p>
            <a:pPr eaLnBrk="1" hangingPunct="1"/>
            <a:r>
              <a:rPr lang="en-US" altLang="en-US" sz="2600" b="1" dirty="0" smtClean="0">
                <a:latin typeface="Courier New" pitchFamily="49" charset="0"/>
              </a:rPr>
              <a:t>BL   </a:t>
            </a:r>
            <a:r>
              <a:rPr lang="en-US" altLang="en-US" sz="2600" b="1" dirty="0" err="1" smtClean="0">
                <a:latin typeface="Courier New" pitchFamily="49" charset="0"/>
              </a:rPr>
              <a:t>subroutine_name</a:t>
            </a:r>
            <a:r>
              <a:rPr lang="en-US" altLang="en-US" sz="2600" dirty="0" smtClean="0"/>
              <a:t>  (Branch-and-Link) is the instruction to jump to a subroutine. It performs the following operations:</a:t>
            </a:r>
          </a:p>
          <a:p>
            <a:pPr lvl="1" eaLnBrk="1" hangingPunct="1"/>
            <a:r>
              <a:rPr lang="en-US" altLang="en-US" sz="2200" dirty="0" smtClean="0"/>
              <a:t>1) It saves the </a:t>
            </a:r>
            <a:r>
              <a:rPr lang="en-US" altLang="en-US" sz="2200" b="1" dirty="0" smtClean="0"/>
              <a:t>PC </a:t>
            </a:r>
            <a:r>
              <a:rPr lang="en-US" altLang="en-US" sz="2200" dirty="0" smtClean="0"/>
              <a:t>value (which points to the next instruction) in r14. This holds the return address.</a:t>
            </a:r>
          </a:p>
          <a:p>
            <a:pPr lvl="1" eaLnBrk="1" hangingPunct="1"/>
            <a:r>
              <a:rPr lang="en-US" altLang="en-US" sz="2200" dirty="0" smtClean="0"/>
              <a:t>2) It loads PC with the address of the subroutine.  This effectively performs a branch.</a:t>
            </a:r>
          </a:p>
          <a:p>
            <a:pPr eaLnBrk="1" hangingPunct="1"/>
            <a:r>
              <a:rPr lang="en-US" altLang="en-US" sz="2600" dirty="0" smtClean="0"/>
              <a:t>BL always uses r14 to store the return address. r14 is called the </a:t>
            </a:r>
            <a:r>
              <a:rPr lang="en-US" altLang="en-US" sz="2600" b="1" dirty="0" smtClean="0"/>
              <a:t>link register.</a:t>
            </a:r>
          </a:p>
          <a:p>
            <a:pPr eaLnBrk="1" hangingPunct="1"/>
            <a:r>
              <a:rPr lang="en-US" altLang="en-US" sz="2600" dirty="0" smtClean="0"/>
              <a:t>Return from subroutine is simple: - just put r14 back into PC (r15). (e.g.   MOV pc, r14)</a:t>
            </a:r>
          </a:p>
        </p:txBody>
      </p:sp>
      <p:sp>
        <p:nvSpPr>
          <p:cNvPr id="4"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2150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36CDEEEA-9A86-4907-BC38-FC108D85C602}" type="slidenum">
              <a:rPr lang="en-US" altLang="en-US" sz="1200">
                <a:solidFill>
                  <a:srgbClr val="898989"/>
                </a:solidFill>
                <a:latin typeface="Arial" pitchFamily="34" charset="0"/>
              </a:rPr>
              <a:pPr>
                <a:spcBef>
                  <a:spcPct val="0"/>
                </a:spcBef>
                <a:buFontTx/>
                <a:buNone/>
              </a:pPr>
              <a:t>15</a:t>
            </a:fld>
            <a:endParaRPr lang="en-US" altLang="en-US" sz="1200">
              <a:solidFill>
                <a:srgbClr val="898989"/>
              </a:solidFill>
              <a:latin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zh-TW" smtClean="0"/>
              <a:t>Use stack to store registers</a:t>
            </a:r>
            <a:endParaRPr lang="en-US" altLang="en-US" smtClean="0">
              <a:ea typeface="新細明體" pitchFamily="18" charset="-120"/>
            </a:endParaRPr>
          </a:p>
        </p:txBody>
      </p:sp>
      <p:sp>
        <p:nvSpPr>
          <p:cNvPr id="22531" name="Rectangle 3"/>
          <p:cNvSpPr>
            <a:spLocks noGrp="1" noChangeArrowheads="1"/>
          </p:cNvSpPr>
          <p:nvPr>
            <p:ph idx="1"/>
          </p:nvPr>
        </p:nvSpPr>
        <p:spPr>
          <a:xfrm>
            <a:off x="457200" y="1676400"/>
            <a:ext cx="8229600" cy="4530725"/>
          </a:xfrm>
        </p:spPr>
        <p:txBody>
          <a:bodyPr/>
          <a:lstStyle/>
          <a:p>
            <a:pPr eaLnBrk="1" hangingPunct="1"/>
            <a:r>
              <a:rPr lang="en-US" altLang="en-US" smtClean="0"/>
              <a:t>Example</a:t>
            </a:r>
          </a:p>
        </p:txBody>
      </p:sp>
      <p:sp>
        <p:nvSpPr>
          <p:cNvPr id="15"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2253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4920A118-610A-49B7-8927-8D1ADCB84F93}" type="slidenum">
              <a:rPr lang="en-US" altLang="en-US" sz="1200">
                <a:solidFill>
                  <a:srgbClr val="898989"/>
                </a:solidFill>
                <a:latin typeface="Arial" pitchFamily="34" charset="0"/>
              </a:rPr>
              <a:pPr>
                <a:spcBef>
                  <a:spcPct val="0"/>
                </a:spcBef>
                <a:buFontTx/>
                <a:buNone/>
              </a:pPr>
              <a:t>16</a:t>
            </a:fld>
            <a:endParaRPr lang="en-US" altLang="en-US" sz="1200">
              <a:solidFill>
                <a:srgbClr val="898989"/>
              </a:solidFill>
              <a:latin typeface="Arial" pitchFamily="34" charset="0"/>
            </a:endParaRPr>
          </a:p>
        </p:txBody>
      </p:sp>
      <p:sp>
        <p:nvSpPr>
          <p:cNvPr id="22534" name="Freeform 4"/>
          <p:cNvSpPr>
            <a:spLocks/>
          </p:cNvSpPr>
          <p:nvPr/>
        </p:nvSpPr>
        <p:spPr bwMode="auto">
          <a:xfrm>
            <a:off x="2667000" y="2514600"/>
            <a:ext cx="3733800" cy="2819400"/>
          </a:xfrm>
          <a:custGeom>
            <a:avLst/>
            <a:gdLst>
              <a:gd name="T0" fmla="*/ 0 w 1248"/>
              <a:gd name="T1" fmla="*/ 0 h 1776"/>
              <a:gd name="T2" fmla="*/ 0 w 1248"/>
              <a:gd name="T3" fmla="*/ 2147483646 h 1776"/>
              <a:gd name="T4" fmla="*/ 2147483646 w 1248"/>
              <a:gd name="T5" fmla="*/ 2147483646 h 1776"/>
              <a:gd name="T6" fmla="*/ 2147483646 w 1248"/>
              <a:gd name="T7" fmla="*/ 2147483646 h 1776"/>
              <a:gd name="T8" fmla="*/ 0 w 1248"/>
              <a:gd name="T9" fmla="*/ 2147483646 h 1776"/>
              <a:gd name="T10" fmla="*/ 0 w 1248"/>
              <a:gd name="T11" fmla="*/ 2147483646 h 17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48" h="1776">
                <a:moveTo>
                  <a:pt x="0" y="0"/>
                </a:moveTo>
                <a:lnTo>
                  <a:pt x="0" y="768"/>
                </a:lnTo>
                <a:lnTo>
                  <a:pt x="1248" y="240"/>
                </a:lnTo>
                <a:lnTo>
                  <a:pt x="1248" y="1776"/>
                </a:lnTo>
                <a:lnTo>
                  <a:pt x="0" y="912"/>
                </a:lnTo>
                <a:lnTo>
                  <a:pt x="0" y="1728"/>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5" name="Text Box 6"/>
          <p:cNvSpPr txBox="1">
            <a:spLocks noChangeArrowheads="1"/>
          </p:cNvSpPr>
          <p:nvPr/>
        </p:nvSpPr>
        <p:spPr bwMode="auto">
          <a:xfrm>
            <a:off x="3352800" y="2438400"/>
            <a:ext cx="288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Save R0-R2,R14 on stack </a:t>
            </a:r>
          </a:p>
        </p:txBody>
      </p:sp>
      <p:sp>
        <p:nvSpPr>
          <p:cNvPr id="22536" name="Text Box 8"/>
          <p:cNvSpPr txBox="1">
            <a:spLocks noChangeArrowheads="1"/>
          </p:cNvSpPr>
          <p:nvPr/>
        </p:nvSpPr>
        <p:spPr bwMode="auto">
          <a:xfrm>
            <a:off x="3276600" y="5257800"/>
            <a:ext cx="3422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Retrieve R0-R2,R14 from stack </a:t>
            </a:r>
          </a:p>
        </p:txBody>
      </p:sp>
      <p:sp>
        <p:nvSpPr>
          <p:cNvPr id="22537" name="Line 9"/>
          <p:cNvSpPr>
            <a:spLocks noChangeShapeType="1"/>
          </p:cNvSpPr>
          <p:nvPr/>
        </p:nvSpPr>
        <p:spPr bwMode="auto">
          <a:xfrm>
            <a:off x="6400800" y="3581400"/>
            <a:ext cx="0" cy="6858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8" name="Line 10"/>
          <p:cNvSpPr>
            <a:spLocks noChangeShapeType="1"/>
          </p:cNvSpPr>
          <p:nvPr/>
        </p:nvSpPr>
        <p:spPr bwMode="auto">
          <a:xfrm>
            <a:off x="2667000" y="2743200"/>
            <a:ext cx="0" cy="3810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9" name="Line 11"/>
          <p:cNvSpPr>
            <a:spLocks noChangeShapeType="1"/>
          </p:cNvSpPr>
          <p:nvPr/>
        </p:nvSpPr>
        <p:spPr bwMode="auto">
          <a:xfrm>
            <a:off x="2667000" y="4343400"/>
            <a:ext cx="0" cy="3810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40" name="Line 12"/>
          <p:cNvSpPr>
            <a:spLocks noChangeShapeType="1"/>
          </p:cNvSpPr>
          <p:nvPr/>
        </p:nvSpPr>
        <p:spPr bwMode="auto">
          <a:xfrm flipV="1">
            <a:off x="4191000" y="3200400"/>
            <a:ext cx="1066800" cy="2286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41" name="Line 13"/>
          <p:cNvSpPr>
            <a:spLocks noChangeShapeType="1"/>
          </p:cNvSpPr>
          <p:nvPr/>
        </p:nvSpPr>
        <p:spPr bwMode="auto">
          <a:xfrm flipH="1" flipV="1">
            <a:off x="4038600" y="4495800"/>
            <a:ext cx="990600" cy="3048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42" name="Text Box 14"/>
          <p:cNvSpPr txBox="1">
            <a:spLocks noChangeArrowheads="1"/>
          </p:cNvSpPr>
          <p:nvPr/>
        </p:nvSpPr>
        <p:spPr bwMode="auto">
          <a:xfrm>
            <a:off x="533400" y="2743200"/>
            <a:ext cx="746125"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R0=1</a:t>
            </a:r>
          </a:p>
          <a:p>
            <a:pPr>
              <a:spcBef>
                <a:spcPct val="0"/>
              </a:spcBef>
              <a:buFontTx/>
              <a:buNone/>
            </a:pPr>
            <a:r>
              <a:rPr lang="en-US" altLang="en-US" sz="1800">
                <a:latin typeface="Arial" pitchFamily="34" charset="0"/>
              </a:rPr>
              <a:t>R2=3</a:t>
            </a:r>
          </a:p>
        </p:txBody>
      </p:sp>
      <p:sp>
        <p:nvSpPr>
          <p:cNvPr id="22543" name="Text Box 16"/>
          <p:cNvSpPr txBox="1">
            <a:spLocks noChangeArrowheads="1"/>
          </p:cNvSpPr>
          <p:nvPr/>
        </p:nvSpPr>
        <p:spPr bwMode="auto">
          <a:xfrm>
            <a:off x="457200" y="4419600"/>
            <a:ext cx="1870075" cy="14747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R0=1</a:t>
            </a:r>
          </a:p>
          <a:p>
            <a:pPr>
              <a:spcBef>
                <a:spcPct val="0"/>
              </a:spcBef>
              <a:buFontTx/>
              <a:buNone/>
            </a:pPr>
            <a:r>
              <a:rPr lang="en-US" altLang="en-US" sz="1800">
                <a:latin typeface="Arial" pitchFamily="34" charset="0"/>
              </a:rPr>
              <a:t>R2=3</a:t>
            </a:r>
          </a:p>
          <a:p>
            <a:pPr>
              <a:spcBef>
                <a:spcPct val="0"/>
              </a:spcBef>
              <a:buFontTx/>
              <a:buNone/>
            </a:pPr>
            <a:r>
              <a:rPr lang="en-US" altLang="en-US" sz="1800">
                <a:latin typeface="Arial" pitchFamily="34" charset="0"/>
              </a:rPr>
              <a:t>(no change</a:t>
            </a:r>
          </a:p>
          <a:p>
            <a:pPr>
              <a:spcBef>
                <a:spcPct val="0"/>
              </a:spcBef>
              <a:buFontTx/>
              <a:buNone/>
            </a:pPr>
            <a:r>
              <a:rPr lang="en-US" altLang="en-US" sz="1800">
                <a:latin typeface="Arial" pitchFamily="34" charset="0"/>
              </a:rPr>
              <a:t>before and after </a:t>
            </a:r>
          </a:p>
          <a:p>
            <a:pPr>
              <a:spcBef>
                <a:spcPct val="0"/>
              </a:spcBef>
              <a:buFontTx/>
              <a:buNone/>
            </a:pPr>
            <a:r>
              <a:rPr lang="en-US" altLang="en-US" sz="1800">
                <a:latin typeface="Arial" pitchFamily="34" charset="0"/>
              </a:rPr>
              <a:t>sub1() is called)</a:t>
            </a:r>
          </a:p>
        </p:txBody>
      </p:sp>
      <p:sp>
        <p:nvSpPr>
          <p:cNvPr id="22544" name="Text Box 17"/>
          <p:cNvSpPr txBox="1">
            <a:spLocks noChangeArrowheads="1"/>
          </p:cNvSpPr>
          <p:nvPr/>
        </p:nvSpPr>
        <p:spPr bwMode="auto">
          <a:xfrm>
            <a:off x="6524625" y="3124200"/>
            <a:ext cx="2682875" cy="17494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Subroutine:sub1() </a:t>
            </a:r>
          </a:p>
          <a:p>
            <a:pPr>
              <a:spcBef>
                <a:spcPct val="0"/>
              </a:spcBef>
              <a:buFontTx/>
              <a:buNone/>
            </a:pPr>
            <a:r>
              <a:rPr lang="en-US" altLang="en-US" sz="1800">
                <a:latin typeface="Arial" pitchFamily="34" charset="0"/>
              </a:rPr>
              <a:t>R0=x</a:t>
            </a:r>
          </a:p>
          <a:p>
            <a:pPr>
              <a:spcBef>
                <a:spcPct val="0"/>
              </a:spcBef>
              <a:buFontTx/>
              <a:buNone/>
            </a:pPr>
            <a:r>
              <a:rPr lang="en-US" altLang="en-US" sz="1800">
                <a:latin typeface="Arial" pitchFamily="34" charset="0"/>
              </a:rPr>
              <a:t>R2=y</a:t>
            </a:r>
          </a:p>
          <a:p>
            <a:pPr>
              <a:spcBef>
                <a:spcPct val="0"/>
              </a:spcBef>
              <a:buFontTx/>
              <a:buNone/>
            </a:pPr>
            <a:r>
              <a:rPr lang="en-US" altLang="en-US" sz="1800">
                <a:latin typeface="Arial" pitchFamily="34" charset="0"/>
              </a:rPr>
              <a:t>Free to use R0-R2, R14.</a:t>
            </a:r>
          </a:p>
          <a:p>
            <a:pPr>
              <a:spcBef>
                <a:spcPct val="0"/>
              </a:spcBef>
              <a:buFontTx/>
              <a:buNone/>
            </a:pPr>
            <a:r>
              <a:rPr lang="en-US" altLang="en-US" sz="1800">
                <a:latin typeface="Arial" pitchFamily="34" charset="0"/>
              </a:rPr>
              <a:t>R14 may be used for </a:t>
            </a:r>
          </a:p>
          <a:p>
            <a:pPr>
              <a:spcBef>
                <a:spcPct val="0"/>
              </a:spcBef>
              <a:buFontTx/>
              <a:buNone/>
            </a:pPr>
            <a:r>
              <a:rPr lang="en-US" altLang="en-US" sz="1800">
                <a:latin typeface="Arial" pitchFamily="34" charset="0"/>
              </a:rPr>
              <a:t>nested subroutine calls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865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mtClean="0"/>
              <a:t>ii) Stack -- Last in first out memory</a:t>
            </a:r>
          </a:p>
        </p:txBody>
      </p:sp>
      <p:sp>
        <p:nvSpPr>
          <p:cNvPr id="23555" name="Rectangle 3"/>
          <p:cNvSpPr>
            <a:spLocks noGrp="1" noChangeArrowheads="1"/>
          </p:cNvSpPr>
          <p:nvPr>
            <p:ph type="body" sz="half" idx="1"/>
          </p:nvPr>
        </p:nvSpPr>
        <p:spPr/>
        <p:txBody>
          <a:bodyPr/>
          <a:lstStyle/>
          <a:p>
            <a:pPr eaLnBrk="1" hangingPunct="1"/>
            <a:r>
              <a:rPr lang="en-US" altLang="en-US" sz="2600" b="1" smtClean="0"/>
              <a:t>Multiple store / load</a:t>
            </a:r>
          </a:p>
          <a:p>
            <a:pPr lvl="1" eaLnBrk="1" hangingPunct="1"/>
            <a:r>
              <a:rPr lang="en-US" altLang="en-US" sz="2200" b="1" smtClean="0"/>
              <a:t>STMED</a:t>
            </a:r>
          </a:p>
          <a:p>
            <a:pPr lvl="1" eaLnBrk="1" hangingPunct="1"/>
            <a:r>
              <a:rPr lang="en-US" altLang="en-US" sz="2200" b="1" smtClean="0"/>
              <a:t>LDMED</a:t>
            </a:r>
            <a:endParaRPr lang="en-US" altLang="en-US" sz="2200" smtClean="0"/>
          </a:p>
          <a:p>
            <a:pPr eaLnBrk="1" hangingPunct="1"/>
            <a:endParaRPr lang="en-US" altLang="en-US" sz="2600" smtClean="0"/>
          </a:p>
          <a:p>
            <a:pPr eaLnBrk="1" hangingPunct="1"/>
            <a:endParaRPr lang="en-US" altLang="en-US" sz="2600" smtClean="0"/>
          </a:p>
        </p:txBody>
      </p:sp>
      <p:graphicFrame>
        <p:nvGraphicFramePr>
          <p:cNvPr id="838689" name="Group 33"/>
          <p:cNvGraphicFramePr>
            <a:graphicFrameLocks noGrp="1"/>
          </p:cNvGraphicFramePr>
          <p:nvPr>
            <p:ph sz="half" idx="2"/>
          </p:nvPr>
        </p:nvGraphicFramePr>
        <p:xfrm>
          <a:off x="4495800" y="2312988"/>
          <a:ext cx="4191000" cy="3679827"/>
        </p:xfrm>
        <a:graphic>
          <a:graphicData uri="http://schemas.openxmlformats.org/drawingml/2006/table">
            <a:tbl>
              <a:tblPr/>
              <a:tblGrid>
                <a:gridCol w="2095500"/>
                <a:gridCol w="2095500"/>
              </a:tblGrid>
              <a:tr h="503238">
                <a:tc gridSpan="2">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Stack example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lang="en-US"/>
                    </a:p>
                  </a:txBody>
                  <a:tcPr/>
                </a:tc>
              </a:tr>
              <a:tr h="504825">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Address (H)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Data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657225">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zh-TW" sz="2600" b="0" i="0" u="none" strike="noStrike" cap="none" normalizeH="0" baseline="0" smtClean="0">
                          <a:ln>
                            <a:noFill/>
                          </a:ln>
                          <a:solidFill>
                            <a:schemeClr val="tx1"/>
                          </a:solidFill>
                          <a:effectLst/>
                          <a:latin typeface="Arial" pitchFamily="34" charset="0"/>
                          <a:ea typeface="新細明體" pitchFamily="18" charset="-120"/>
                        </a:rPr>
                        <a:t>4000 0488</a:t>
                      </a:r>
                      <a:endParaRPr kumimoji="0" lang="en-US" altLang="en-US" sz="2600" b="0"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4000 0008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4000 0004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4000 0000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4" name="Footer Placeholder 5"/>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23582"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B7DEBE23-A8E5-445F-B531-21A1C1A8A4AD}" type="slidenum">
              <a:rPr lang="en-US" altLang="en-US" sz="1200">
                <a:solidFill>
                  <a:srgbClr val="898989"/>
                </a:solidFill>
                <a:latin typeface="Arial" pitchFamily="34" charset="0"/>
              </a:rPr>
              <a:pPr>
                <a:spcBef>
                  <a:spcPct val="0"/>
                </a:spcBef>
                <a:buFontTx/>
                <a:buNone/>
              </a:pPr>
              <a:t>17</a:t>
            </a:fld>
            <a:endParaRPr lang="en-US" altLang="en-US" sz="1200">
              <a:solidFill>
                <a:srgbClr val="898989"/>
              </a:solidFill>
              <a:latin typeface="Arial" pitchFamily="34" charset="0"/>
            </a:endParaRPr>
          </a:p>
        </p:txBody>
      </p:sp>
      <p:sp>
        <p:nvSpPr>
          <p:cNvPr id="23583" name="Text Box 29"/>
          <p:cNvSpPr txBox="1">
            <a:spLocks noChangeArrowheads="1"/>
          </p:cNvSpPr>
          <p:nvPr/>
        </p:nvSpPr>
        <p:spPr bwMode="auto">
          <a:xfrm>
            <a:off x="762000" y="32766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2400">
                <a:latin typeface="Arial" pitchFamily="34" charset="0"/>
              </a:rPr>
              <a:t>Stack point (R13</a:t>
            </a:r>
            <a:r>
              <a:rPr lang="en-US" altLang="en-US" sz="1800">
                <a:latin typeface="Arial" pitchFamily="34" charset="0"/>
              </a:rPr>
              <a:t>)</a:t>
            </a:r>
          </a:p>
        </p:txBody>
      </p:sp>
      <p:sp>
        <p:nvSpPr>
          <p:cNvPr id="23584" name="Line 30"/>
          <p:cNvSpPr>
            <a:spLocks noChangeShapeType="1"/>
          </p:cNvSpPr>
          <p:nvPr/>
        </p:nvSpPr>
        <p:spPr bwMode="auto">
          <a:xfrm flipV="1">
            <a:off x="3276600" y="3505200"/>
            <a:ext cx="1143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3585" name="Picture 3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4038600"/>
            <a:ext cx="4038600" cy="261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586" name="Oval 35"/>
          <p:cNvSpPr>
            <a:spLocks noChangeArrowheads="1"/>
          </p:cNvSpPr>
          <p:nvPr/>
        </p:nvSpPr>
        <p:spPr bwMode="auto">
          <a:xfrm>
            <a:off x="228600" y="5638800"/>
            <a:ext cx="914400" cy="381000"/>
          </a:xfrm>
          <a:prstGeom prst="ellipse">
            <a:avLst/>
          </a:prstGeom>
          <a:noFill/>
          <a:ln w="57150">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23587" name="Line 36"/>
          <p:cNvSpPr>
            <a:spLocks noChangeShapeType="1"/>
          </p:cNvSpPr>
          <p:nvPr/>
        </p:nvSpPr>
        <p:spPr bwMode="auto">
          <a:xfrm flipH="1">
            <a:off x="990600" y="3657600"/>
            <a:ext cx="990600" cy="1981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1730" name="Rectangle 2"/>
          <p:cNvSpPr>
            <a:spLocks noGrp="1" noChangeArrowheads="1"/>
          </p:cNvSpPr>
          <p:nvPr>
            <p:ph type="title"/>
          </p:nvPr>
        </p:nvSpPr>
        <p:spPr>
          <a:xfrm>
            <a:off x="457200" y="457200"/>
            <a:ext cx="7543800" cy="1295400"/>
          </a:xfrm>
        </p:spPr>
        <p:txBody>
          <a:bodyPr rtlCol="0">
            <a:normAutofit fontScale="90000"/>
          </a:bodyPr>
          <a:lstStyle/>
          <a:p>
            <a:pPr algn="l" eaLnBrk="1" fontAlgn="auto" hangingPunct="1">
              <a:spcAft>
                <a:spcPts val="0"/>
              </a:spcAft>
              <a:defRPr/>
            </a:pPr>
            <a:r>
              <a:rPr lang="en-US" sz="3100" dirty="0" smtClean="0">
                <a:solidFill>
                  <a:srgbClr val="CC0000"/>
                </a:solidFill>
              </a:rPr>
              <a:t>Stack </a:t>
            </a:r>
            <a:r>
              <a:rPr lang="en-US" sz="3100" u="sng" dirty="0" smtClean="0">
                <a:solidFill>
                  <a:srgbClr val="CC0000"/>
                </a:solidFill>
              </a:rPr>
              <a:t>Push</a:t>
            </a:r>
            <a:r>
              <a:rPr lang="en-US" sz="3100" dirty="0" smtClean="0">
                <a:solidFill>
                  <a:srgbClr val="CC0000"/>
                </a:solidFill>
              </a:rPr>
              <a:t> operation</a:t>
            </a:r>
            <a:br>
              <a:rPr lang="en-US" sz="3100" dirty="0" smtClean="0">
                <a:solidFill>
                  <a:srgbClr val="CC0000"/>
                </a:solidFill>
              </a:rPr>
            </a:br>
            <a:r>
              <a:rPr lang="en-US" sz="3100" u="sng" dirty="0" smtClean="0"/>
              <a:t>St</a:t>
            </a:r>
            <a:r>
              <a:rPr lang="en-US" sz="3100" dirty="0" smtClean="0"/>
              <a:t>ore </a:t>
            </a:r>
            <a:r>
              <a:rPr lang="en-US" sz="3100" u="sng" dirty="0" smtClean="0"/>
              <a:t>m</a:t>
            </a:r>
            <a:r>
              <a:rPr lang="en-US" sz="3100" dirty="0" smtClean="0"/>
              <a:t>ultiple </a:t>
            </a:r>
            <a:r>
              <a:rPr lang="en-US" sz="3100" u="sng" dirty="0" smtClean="0"/>
              <a:t>e</a:t>
            </a:r>
            <a:r>
              <a:rPr lang="en-US" sz="3100" dirty="0" smtClean="0"/>
              <a:t>mpty </a:t>
            </a:r>
            <a:r>
              <a:rPr lang="en-US" sz="3100" u="sng" dirty="0" smtClean="0"/>
              <a:t>d</a:t>
            </a:r>
            <a:r>
              <a:rPr lang="en-US" sz="3100" dirty="0" smtClean="0"/>
              <a:t>escending</a:t>
            </a:r>
            <a:br>
              <a:rPr lang="en-US" sz="3100" dirty="0" smtClean="0"/>
            </a:br>
            <a:r>
              <a:rPr lang="en-US" sz="3100" dirty="0" smtClean="0"/>
              <a:t> STMED instruction</a:t>
            </a:r>
          </a:p>
        </p:txBody>
      </p:sp>
      <p:sp>
        <p:nvSpPr>
          <p:cNvPr id="24579" name="Rectangle 3"/>
          <p:cNvSpPr>
            <a:spLocks noGrp="1" noChangeArrowheads="1"/>
          </p:cNvSpPr>
          <p:nvPr>
            <p:ph type="body" sz="half" idx="1"/>
          </p:nvPr>
        </p:nvSpPr>
        <p:spPr>
          <a:xfrm>
            <a:off x="457200" y="1719263"/>
            <a:ext cx="8229600" cy="4411662"/>
          </a:xfrm>
        </p:spPr>
        <p:txBody>
          <a:bodyPr/>
          <a:lstStyle/>
          <a:p>
            <a:pPr eaLnBrk="1" hangingPunct="1"/>
            <a:r>
              <a:rPr lang="en-US" altLang="en-US" sz="2600" b="1" dirty="0" smtClean="0"/>
              <a:t>SUB1	STMED	r13!, {r0-r2, r14}	; </a:t>
            </a:r>
            <a:r>
              <a:rPr lang="en-US" altLang="en-US" sz="2600" b="1" dirty="0" smtClean="0">
                <a:solidFill>
                  <a:srgbClr val="CC0000"/>
                </a:solidFill>
              </a:rPr>
              <a:t>push</a:t>
            </a:r>
          </a:p>
          <a:p>
            <a:pPr eaLnBrk="1" hangingPunct="1"/>
            <a:r>
              <a:rPr lang="en-US" altLang="en-US" sz="2600" b="1" dirty="0" smtClean="0">
                <a:solidFill>
                  <a:srgbClr val="CC0000"/>
                </a:solidFill>
              </a:rPr>
              <a:t>       </a:t>
            </a:r>
            <a:r>
              <a:rPr lang="en-US" altLang="en-US" sz="2600" b="1" dirty="0" smtClean="0"/>
              <a:t>                              </a:t>
            </a:r>
            <a:r>
              <a:rPr lang="en-US" altLang="en-US" sz="2600" b="1" dirty="0" smtClean="0"/>
              <a:t>	;</a:t>
            </a:r>
            <a:r>
              <a:rPr lang="en-US" altLang="en-US" sz="2600" b="1" dirty="0" smtClean="0"/>
              <a:t>work &amp; link registers</a:t>
            </a:r>
          </a:p>
          <a:p>
            <a:pPr eaLnBrk="1" hangingPunct="1"/>
            <a:r>
              <a:rPr lang="en-US" altLang="en-US" sz="2600" b="1" dirty="0" smtClean="0"/>
              <a:t>It stores data on stack and decreases r13</a:t>
            </a:r>
          </a:p>
          <a:p>
            <a:pPr eaLnBrk="1" hangingPunct="1"/>
            <a:r>
              <a:rPr lang="en-US" altLang="en-US" sz="2600" b="1" dirty="0" smtClean="0"/>
              <a:t>	</a:t>
            </a:r>
          </a:p>
        </p:txBody>
      </p:sp>
      <p:graphicFrame>
        <p:nvGraphicFramePr>
          <p:cNvPr id="24580" name="Object 4"/>
          <p:cNvGraphicFramePr>
            <a:graphicFrameLocks noGrp="1" noChangeAspect="1"/>
          </p:cNvGraphicFramePr>
          <p:nvPr>
            <p:ph sz="half" idx="2"/>
          </p:nvPr>
        </p:nvGraphicFramePr>
        <p:xfrm>
          <a:off x="641350" y="3351213"/>
          <a:ext cx="7935913" cy="2546350"/>
        </p:xfrm>
        <a:graphic>
          <a:graphicData uri="http://schemas.openxmlformats.org/presentationml/2006/ole">
            <mc:AlternateContent xmlns:mc="http://schemas.openxmlformats.org/markup-compatibility/2006">
              <mc:Choice xmlns:v="urn:schemas-microsoft-com:vml" Requires="v">
                <p:oleObj spid="_x0000_s24598" name="Visio" r:id="rId3" imgW="6437376" imgH="2065234" progId="Visio.Drawing.11">
                  <p:embed/>
                </p:oleObj>
              </mc:Choice>
              <mc:Fallback>
                <p:oleObj name="Visio" r:id="rId3" imgW="6437376" imgH="2065234" progId="Visio.Drawing.11">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1350" y="3351213"/>
                        <a:ext cx="7935913" cy="254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 name="Footer Placeholder 5"/>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24582"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FF315C16-4B25-4625-A7C1-BBE239378669}" type="slidenum">
              <a:rPr lang="en-US" altLang="en-US" sz="1200">
                <a:solidFill>
                  <a:srgbClr val="898989"/>
                </a:solidFill>
                <a:latin typeface="Arial" pitchFamily="34" charset="0"/>
              </a:rPr>
              <a:pPr>
                <a:spcBef>
                  <a:spcPct val="0"/>
                </a:spcBef>
                <a:buFontTx/>
                <a:buNone/>
              </a:pPr>
              <a:t>18</a:t>
            </a:fld>
            <a:endParaRPr lang="en-US" altLang="en-US" sz="1200">
              <a:solidFill>
                <a:srgbClr val="898989"/>
              </a:solidFill>
              <a:latin typeface="Arial" pitchFamily="34" charset="0"/>
            </a:endParaRPr>
          </a:p>
        </p:txBody>
      </p:sp>
      <p:sp>
        <p:nvSpPr>
          <p:cNvPr id="24583" name="Oval 7"/>
          <p:cNvSpPr>
            <a:spLocks noChangeArrowheads="1"/>
          </p:cNvSpPr>
          <p:nvPr/>
        </p:nvSpPr>
        <p:spPr bwMode="auto">
          <a:xfrm>
            <a:off x="838200" y="4876800"/>
            <a:ext cx="1447800" cy="381000"/>
          </a:xfrm>
          <a:prstGeom prst="ellipse">
            <a:avLst/>
          </a:prstGeom>
          <a:noFill/>
          <a:ln w="952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24584" name="Text Box 8"/>
          <p:cNvSpPr txBox="1">
            <a:spLocks noChangeArrowheads="1"/>
          </p:cNvSpPr>
          <p:nvPr/>
        </p:nvSpPr>
        <p:spPr bwMode="auto">
          <a:xfrm>
            <a:off x="685800" y="3733800"/>
            <a:ext cx="60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Old </a:t>
            </a:r>
          </a:p>
        </p:txBody>
      </p:sp>
      <p:sp>
        <p:nvSpPr>
          <p:cNvPr id="24585" name="Text Box 10"/>
          <p:cNvSpPr txBox="1">
            <a:spLocks noChangeArrowheads="1"/>
          </p:cNvSpPr>
          <p:nvPr/>
        </p:nvSpPr>
        <p:spPr bwMode="auto">
          <a:xfrm>
            <a:off x="381000" y="48768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New</a:t>
            </a:r>
          </a:p>
        </p:txBody>
      </p:sp>
      <p:sp>
        <p:nvSpPr>
          <p:cNvPr id="24586" name="Text Box 11"/>
          <p:cNvSpPr txBox="1">
            <a:spLocks noChangeArrowheads="1"/>
          </p:cNvSpPr>
          <p:nvPr/>
        </p:nvSpPr>
        <p:spPr bwMode="auto">
          <a:xfrm>
            <a:off x="4800600" y="0"/>
            <a:ext cx="4343400" cy="9233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800" dirty="0">
                <a:latin typeface="Arial" pitchFamily="34" charset="0"/>
              </a:rPr>
              <a:t>“Empty” means Stack Pointer is </a:t>
            </a:r>
          </a:p>
          <a:p>
            <a:pPr eaLnBrk="1" hangingPunct="1">
              <a:spcBef>
                <a:spcPct val="0"/>
              </a:spcBef>
              <a:buFontTx/>
              <a:buNone/>
            </a:pPr>
            <a:r>
              <a:rPr lang="en-US" altLang="en-US" sz="1800" dirty="0">
                <a:latin typeface="Arial" pitchFamily="34" charset="0"/>
              </a:rPr>
              <a:t>pointing to  an empty </a:t>
            </a:r>
            <a:r>
              <a:rPr lang="en-US" altLang="en-US" sz="1800" dirty="0" smtClean="0">
                <a:latin typeface="Arial" pitchFamily="34" charset="0"/>
              </a:rPr>
              <a:t>location after the operation</a:t>
            </a:r>
            <a:endParaRPr lang="en-US" altLang="en-US" sz="1800" dirty="0">
              <a:latin typeface="Arial" pitchFamily="34" charset="0"/>
            </a:endParaRPr>
          </a:p>
        </p:txBody>
      </p:sp>
      <p:sp>
        <p:nvSpPr>
          <p:cNvPr id="24587" name="Line 12"/>
          <p:cNvSpPr>
            <a:spLocks noChangeShapeType="1"/>
          </p:cNvSpPr>
          <p:nvPr/>
        </p:nvSpPr>
        <p:spPr bwMode="auto">
          <a:xfrm flipH="1">
            <a:off x="3505200" y="381000"/>
            <a:ext cx="12954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8" name="Text Box 13"/>
          <p:cNvSpPr txBox="1">
            <a:spLocks noChangeArrowheads="1"/>
          </p:cNvSpPr>
          <p:nvPr/>
        </p:nvSpPr>
        <p:spPr bwMode="auto">
          <a:xfrm>
            <a:off x="4953000" y="4724400"/>
            <a:ext cx="60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Old </a:t>
            </a:r>
          </a:p>
        </p:txBody>
      </p:sp>
      <p:sp>
        <p:nvSpPr>
          <p:cNvPr id="24589" name="Text Box 14"/>
          <p:cNvSpPr txBox="1">
            <a:spLocks noChangeArrowheads="1"/>
          </p:cNvSpPr>
          <p:nvPr/>
        </p:nvSpPr>
        <p:spPr bwMode="auto">
          <a:xfrm>
            <a:off x="4876800" y="34290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New</a:t>
            </a:r>
          </a:p>
        </p:txBody>
      </p:sp>
      <p:sp>
        <p:nvSpPr>
          <p:cNvPr id="24590" name="Rectangle 5"/>
          <p:cNvSpPr>
            <a:spLocks noChangeArrowheads="1"/>
          </p:cNvSpPr>
          <p:nvPr/>
        </p:nvSpPr>
        <p:spPr bwMode="auto">
          <a:xfrm>
            <a:off x="4953000" y="3276600"/>
            <a:ext cx="3733800" cy="2667000"/>
          </a:xfrm>
          <a:prstGeom prst="rect">
            <a:avLst/>
          </a:prstGeom>
          <a:solidFill>
            <a:schemeClr val="bg2">
              <a:alpha val="74117"/>
            </a:schemeClr>
          </a:solidFill>
          <a:ln w="9525">
            <a:solidFill>
              <a:schemeClr val="tx1"/>
            </a:solidFill>
            <a:miter lim="800000"/>
            <a:headEnd/>
            <a:tailEnd/>
          </a:ln>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82" name="Rectangle 2"/>
          <p:cNvSpPr>
            <a:spLocks noGrp="1" noChangeArrowheads="1"/>
          </p:cNvSpPr>
          <p:nvPr>
            <p:ph type="title"/>
          </p:nvPr>
        </p:nvSpPr>
        <p:spPr>
          <a:xfrm>
            <a:off x="457200" y="381000"/>
            <a:ext cx="7543800" cy="1295400"/>
          </a:xfrm>
        </p:spPr>
        <p:txBody>
          <a:bodyPr rtlCol="0">
            <a:normAutofit fontScale="90000"/>
          </a:bodyPr>
          <a:lstStyle/>
          <a:p>
            <a:pPr eaLnBrk="1" fontAlgn="auto" hangingPunct="1">
              <a:spcAft>
                <a:spcPts val="0"/>
              </a:spcAft>
              <a:defRPr/>
            </a:pPr>
            <a:r>
              <a:rPr lang="en-US" sz="3100" smtClean="0">
                <a:solidFill>
                  <a:srgbClr val="CC0000"/>
                </a:solidFill>
              </a:rPr>
              <a:t>Stack </a:t>
            </a:r>
            <a:r>
              <a:rPr lang="en-US" sz="3100" u="sng" smtClean="0">
                <a:solidFill>
                  <a:srgbClr val="CC0000"/>
                </a:solidFill>
              </a:rPr>
              <a:t>Pop</a:t>
            </a:r>
            <a:r>
              <a:rPr lang="en-US" sz="3100" smtClean="0">
                <a:solidFill>
                  <a:srgbClr val="CC0000"/>
                </a:solidFill>
              </a:rPr>
              <a:t> operation</a:t>
            </a:r>
            <a:br>
              <a:rPr lang="en-US" sz="3100" smtClean="0">
                <a:solidFill>
                  <a:srgbClr val="CC0000"/>
                </a:solidFill>
              </a:rPr>
            </a:br>
            <a:r>
              <a:rPr lang="en-US" sz="3100" u="sng" smtClean="0">
                <a:solidFill>
                  <a:srgbClr val="CC0000"/>
                </a:solidFill>
              </a:rPr>
              <a:t>L</a:t>
            </a:r>
            <a:r>
              <a:rPr lang="en-US" sz="3100" smtClean="0">
                <a:solidFill>
                  <a:srgbClr val="CC0000"/>
                </a:solidFill>
              </a:rPr>
              <a:t>oa</a:t>
            </a:r>
            <a:r>
              <a:rPr lang="en-US" sz="3100" u="sng" smtClean="0">
                <a:solidFill>
                  <a:srgbClr val="CC0000"/>
                </a:solidFill>
              </a:rPr>
              <a:t>d</a:t>
            </a:r>
            <a:r>
              <a:rPr lang="en-US" sz="3100" smtClean="0"/>
              <a:t> </a:t>
            </a:r>
            <a:r>
              <a:rPr lang="en-US" sz="3100" u="sng" smtClean="0"/>
              <a:t>m</a:t>
            </a:r>
            <a:r>
              <a:rPr lang="en-US" sz="3100" smtClean="0"/>
              <a:t>ultiple </a:t>
            </a:r>
            <a:r>
              <a:rPr lang="en-US" sz="3100" u="sng" smtClean="0"/>
              <a:t>e</a:t>
            </a:r>
            <a:r>
              <a:rPr lang="en-US" sz="3100" smtClean="0"/>
              <a:t>mpty </a:t>
            </a:r>
            <a:r>
              <a:rPr lang="en-US" sz="3100" u="sng" smtClean="0"/>
              <a:t>d</a:t>
            </a:r>
            <a:r>
              <a:rPr lang="en-US" sz="3100" smtClean="0"/>
              <a:t>escending</a:t>
            </a:r>
            <a:br>
              <a:rPr lang="en-US" sz="3100" smtClean="0"/>
            </a:br>
            <a:r>
              <a:rPr lang="en-US" sz="3100" smtClean="0"/>
              <a:t> LDMED instruction</a:t>
            </a:r>
          </a:p>
        </p:txBody>
      </p:sp>
      <p:sp>
        <p:nvSpPr>
          <p:cNvPr id="25603" name="Rectangle 3"/>
          <p:cNvSpPr>
            <a:spLocks noGrp="1" noChangeArrowheads="1"/>
          </p:cNvSpPr>
          <p:nvPr>
            <p:ph type="body" sz="half" idx="1"/>
          </p:nvPr>
        </p:nvSpPr>
        <p:spPr>
          <a:xfrm>
            <a:off x="457200" y="1719263"/>
            <a:ext cx="8229600" cy="4411662"/>
          </a:xfrm>
        </p:spPr>
        <p:txBody>
          <a:bodyPr/>
          <a:lstStyle/>
          <a:p>
            <a:pPr eaLnBrk="1" hangingPunct="1"/>
            <a:r>
              <a:rPr lang="en-US" altLang="en-US" sz="2600" b="1" smtClean="0"/>
              <a:t>    LDMED	r13!, {r0-r2, r14}	; </a:t>
            </a:r>
            <a:r>
              <a:rPr lang="en-US" altLang="en-US" sz="2600" b="1" smtClean="0">
                <a:solidFill>
                  <a:srgbClr val="0000FF"/>
                </a:solidFill>
              </a:rPr>
              <a:t>pop</a:t>
            </a:r>
            <a:r>
              <a:rPr lang="en-US" altLang="en-US" sz="2600" b="1" smtClean="0"/>
              <a:t> work &amp; </a:t>
            </a:r>
          </a:p>
          <a:p>
            <a:pPr eaLnBrk="1" hangingPunct="1"/>
            <a:r>
              <a:rPr lang="en-US" altLang="en-US" sz="2600" b="1" smtClean="0"/>
              <a:t>                                                   ;link registers</a:t>
            </a:r>
          </a:p>
          <a:p>
            <a:pPr eaLnBrk="1" hangingPunct="1"/>
            <a:r>
              <a:rPr lang="en-US" altLang="en-US" sz="2600" b="1" smtClean="0"/>
              <a:t>It restore data on Registers and increases r13</a:t>
            </a:r>
          </a:p>
          <a:p>
            <a:pPr eaLnBrk="1" hangingPunct="1"/>
            <a:r>
              <a:rPr lang="en-US" altLang="en-US" sz="2600" b="1" smtClean="0"/>
              <a:t>	</a:t>
            </a:r>
          </a:p>
        </p:txBody>
      </p:sp>
      <p:graphicFrame>
        <p:nvGraphicFramePr>
          <p:cNvPr id="25604" name="Object 4"/>
          <p:cNvGraphicFramePr>
            <a:graphicFrameLocks noGrp="1" noChangeAspect="1"/>
          </p:cNvGraphicFramePr>
          <p:nvPr>
            <p:ph sz="half" idx="2"/>
          </p:nvPr>
        </p:nvGraphicFramePr>
        <p:xfrm>
          <a:off x="609600" y="3581400"/>
          <a:ext cx="8382000" cy="2689225"/>
        </p:xfrm>
        <a:graphic>
          <a:graphicData uri="http://schemas.openxmlformats.org/presentationml/2006/ole">
            <mc:AlternateContent xmlns:mc="http://schemas.openxmlformats.org/markup-compatibility/2006">
              <mc:Choice xmlns:v="urn:schemas-microsoft-com:vml" Requires="v">
                <p:oleObj spid="_x0000_s25620" name="Visio" r:id="rId3" imgW="6437376" imgH="2065234" progId="Visio.Drawing.11">
                  <p:embed/>
                </p:oleObj>
              </mc:Choice>
              <mc:Fallback>
                <p:oleObj name="Visio" r:id="rId3" imgW="6437376" imgH="2065234" progId="Visio.Drawing.11">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3581400"/>
                        <a:ext cx="8382000" cy="268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 name="Footer Placeholder 5"/>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25606"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CF99CF37-E81F-4D83-8D57-74397642D805}" type="slidenum">
              <a:rPr lang="en-US" altLang="en-US" sz="1200">
                <a:solidFill>
                  <a:srgbClr val="898989"/>
                </a:solidFill>
                <a:latin typeface="Arial" pitchFamily="34" charset="0"/>
              </a:rPr>
              <a:pPr>
                <a:spcBef>
                  <a:spcPct val="0"/>
                </a:spcBef>
                <a:buFontTx/>
                <a:buNone/>
              </a:pPr>
              <a:t>19</a:t>
            </a:fld>
            <a:endParaRPr lang="en-US" altLang="en-US" sz="1200">
              <a:solidFill>
                <a:srgbClr val="898989"/>
              </a:solidFill>
              <a:latin typeface="Arial" pitchFamily="34" charset="0"/>
            </a:endParaRPr>
          </a:p>
        </p:txBody>
      </p:sp>
      <p:sp>
        <p:nvSpPr>
          <p:cNvPr id="25607" name="Oval 8"/>
          <p:cNvSpPr>
            <a:spLocks noChangeArrowheads="1"/>
          </p:cNvSpPr>
          <p:nvPr/>
        </p:nvSpPr>
        <p:spPr bwMode="auto">
          <a:xfrm>
            <a:off x="4953000" y="5181600"/>
            <a:ext cx="1447800" cy="381000"/>
          </a:xfrm>
          <a:prstGeom prst="ellipse">
            <a:avLst/>
          </a:prstGeom>
          <a:noFill/>
          <a:ln w="952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25608" name="Text Box 9"/>
          <p:cNvSpPr txBox="1">
            <a:spLocks noChangeArrowheads="1"/>
          </p:cNvSpPr>
          <p:nvPr/>
        </p:nvSpPr>
        <p:spPr bwMode="auto">
          <a:xfrm>
            <a:off x="4724400" y="38862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New</a:t>
            </a:r>
          </a:p>
        </p:txBody>
      </p:sp>
      <p:sp>
        <p:nvSpPr>
          <p:cNvPr id="25609" name="Text Box 11"/>
          <p:cNvSpPr txBox="1">
            <a:spLocks noChangeArrowheads="1"/>
          </p:cNvSpPr>
          <p:nvPr/>
        </p:nvSpPr>
        <p:spPr bwMode="auto">
          <a:xfrm>
            <a:off x="4800600" y="5257800"/>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Old</a:t>
            </a:r>
          </a:p>
        </p:txBody>
      </p:sp>
      <p:sp>
        <p:nvSpPr>
          <p:cNvPr id="25610" name="Text Box 12"/>
          <p:cNvSpPr txBox="1">
            <a:spLocks noChangeArrowheads="1"/>
          </p:cNvSpPr>
          <p:nvPr/>
        </p:nvSpPr>
        <p:spPr bwMode="auto">
          <a:xfrm>
            <a:off x="838200" y="3886200"/>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Old</a:t>
            </a:r>
          </a:p>
        </p:txBody>
      </p:sp>
      <p:sp>
        <p:nvSpPr>
          <p:cNvPr id="25611" name="Text Box 13"/>
          <p:cNvSpPr txBox="1">
            <a:spLocks noChangeArrowheads="1"/>
          </p:cNvSpPr>
          <p:nvPr/>
        </p:nvSpPr>
        <p:spPr bwMode="auto">
          <a:xfrm>
            <a:off x="685800" y="52578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New</a:t>
            </a:r>
          </a:p>
        </p:txBody>
      </p:sp>
      <p:sp>
        <p:nvSpPr>
          <p:cNvPr id="25612" name="Rectangle 6"/>
          <p:cNvSpPr>
            <a:spLocks noChangeArrowheads="1"/>
          </p:cNvSpPr>
          <p:nvPr/>
        </p:nvSpPr>
        <p:spPr bwMode="auto">
          <a:xfrm>
            <a:off x="685800" y="3581400"/>
            <a:ext cx="4038600" cy="2667000"/>
          </a:xfrm>
          <a:prstGeom prst="rect">
            <a:avLst/>
          </a:prstGeom>
          <a:solidFill>
            <a:schemeClr val="bg2">
              <a:alpha val="74117"/>
            </a:schemeClr>
          </a:solidFill>
          <a:ln w="9525">
            <a:solidFill>
              <a:schemeClr val="tx1"/>
            </a:solidFill>
            <a:miter lim="800000"/>
            <a:headEnd/>
            <a:tailEnd/>
          </a:ln>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ctrTitle"/>
          </p:nvPr>
        </p:nvSpPr>
        <p:spPr/>
        <p:txBody>
          <a:bodyPr/>
          <a:lstStyle/>
          <a:p>
            <a:pPr eaLnBrk="1" hangingPunct="1"/>
            <a:r>
              <a:rPr lang="en-US" altLang="zh-TW" smtClean="0"/>
              <a:t/>
            </a:r>
            <a:br>
              <a:rPr lang="en-US" altLang="zh-TW" smtClean="0"/>
            </a:br>
            <a:r>
              <a:rPr lang="en-US" altLang="zh-TW" smtClean="0"/>
              <a:t>Introduction</a:t>
            </a:r>
            <a:endParaRPr lang="en-US" altLang="en-US" smtClean="0">
              <a:ea typeface="新細明體" pitchFamily="18" charset="-120"/>
            </a:endParaRPr>
          </a:p>
        </p:txBody>
      </p:sp>
      <p:sp>
        <p:nvSpPr>
          <p:cNvPr id="763909" name="Rectangle 5"/>
          <p:cNvSpPr>
            <a:spLocks noGrp="1" noChangeArrowheads="1"/>
          </p:cNvSpPr>
          <p:nvPr>
            <p:ph type="subTitle" idx="1"/>
          </p:nvPr>
        </p:nvSpPr>
        <p:spPr/>
        <p:txBody>
          <a:bodyPr>
            <a:normAutofit/>
          </a:bodyPr>
          <a:lstStyle/>
          <a:p>
            <a:pPr algn="l" eaLnBrk="1" hangingPunct="1">
              <a:lnSpc>
                <a:spcPct val="80000"/>
              </a:lnSpc>
              <a:buFont typeface="Wingdings" pitchFamily="2" charset="2"/>
              <a:buChar char="l"/>
            </a:pPr>
            <a:r>
              <a:rPr lang="en-US" altLang="zh-TW" sz="2000" smtClean="0">
                <a:solidFill>
                  <a:srgbClr val="898989"/>
                </a:solidFill>
              </a:rPr>
              <a:t>Learn how to read a program</a:t>
            </a:r>
          </a:p>
          <a:p>
            <a:pPr algn="l" eaLnBrk="1" hangingPunct="1">
              <a:lnSpc>
                <a:spcPct val="80000"/>
              </a:lnSpc>
              <a:buFont typeface="Wingdings" pitchFamily="2" charset="2"/>
              <a:buChar char="l"/>
            </a:pPr>
            <a:r>
              <a:rPr lang="en-US" altLang="zh-TW" sz="2000" smtClean="0">
                <a:solidFill>
                  <a:srgbClr val="898989"/>
                </a:solidFill>
              </a:rPr>
              <a:t>Directives</a:t>
            </a:r>
          </a:p>
          <a:p>
            <a:pPr algn="l" eaLnBrk="1" hangingPunct="1">
              <a:lnSpc>
                <a:spcPct val="80000"/>
              </a:lnSpc>
              <a:buFont typeface="Wingdings" pitchFamily="2" charset="2"/>
              <a:buChar char="l"/>
            </a:pPr>
            <a:r>
              <a:rPr lang="en-US" altLang="zh-TW" sz="2000" smtClean="0">
                <a:solidFill>
                  <a:srgbClr val="898989"/>
                </a:solidFill>
              </a:rPr>
              <a:t>Subroutine calls and stack</a:t>
            </a:r>
          </a:p>
          <a:p>
            <a:pPr eaLnBrk="1" hangingPunct="1">
              <a:lnSpc>
                <a:spcPct val="80000"/>
              </a:lnSpc>
            </a:pPr>
            <a:endParaRPr lang="en-US" altLang="zh-TW" sz="2000" smtClean="0">
              <a:solidFill>
                <a:srgbClr val="898989"/>
              </a:solidFill>
            </a:endParaRPr>
          </a:p>
          <a:p>
            <a:pPr eaLnBrk="1" hangingPunct="1">
              <a:lnSpc>
                <a:spcPct val="80000"/>
              </a:lnSpc>
            </a:pPr>
            <a:r>
              <a:rPr lang="en-US" altLang="zh-TW" sz="1400" smtClean="0">
                <a:solidFill>
                  <a:srgbClr val="898989"/>
                </a:solidFill>
              </a:rPr>
              <a:t>Reference: [1] </a:t>
            </a:r>
            <a:r>
              <a:rPr lang="en-US" altLang="zh-TW" sz="1400" i="1" smtClean="0">
                <a:solidFill>
                  <a:srgbClr val="898989"/>
                </a:solidFill>
              </a:rPr>
              <a:t>ARM system-on-chip architecture</a:t>
            </a:r>
            <a:r>
              <a:rPr lang="en-US" altLang="zh-TW" sz="1400" smtClean="0">
                <a:solidFill>
                  <a:srgbClr val="898989"/>
                </a:solidFill>
              </a:rPr>
              <a:t> by Steven Furben 2nd ed. Pearson</a:t>
            </a:r>
          </a:p>
          <a:p>
            <a:pPr eaLnBrk="1" hangingPunct="1">
              <a:lnSpc>
                <a:spcPct val="80000"/>
              </a:lnSpc>
            </a:pPr>
            <a:endParaRPr lang="en-US" altLang="en-US" sz="1400" smtClean="0">
              <a:solidFill>
                <a:srgbClr val="898989"/>
              </a:solidFill>
            </a:endParaRPr>
          </a:p>
        </p:txBody>
      </p:sp>
      <p:sp>
        <p:nvSpPr>
          <p:cNvPr id="4" name="Rectangle 6"/>
          <p:cNvSpPr>
            <a:spLocks noGrp="1" noChangeArrowheads="1"/>
          </p:cNvSpPr>
          <p:nvPr>
            <p:ph type="ftr" sz="quarter" idx="11"/>
          </p:nvPr>
        </p:nvSpPr>
        <p:spPr/>
        <p:txBody>
          <a:bodyPr/>
          <a:lstStyle/>
          <a:p>
            <a:pPr>
              <a:defRPr/>
            </a:pPr>
            <a:r>
              <a:rPr lang="en-US" altLang="en-US" smtClean="0"/>
              <a:t>CEG2400 ch5 Assembly directives &amp; stack v.6b</a:t>
            </a:r>
            <a:endParaRPr lang="en-US" altLang="en-US"/>
          </a:p>
        </p:txBody>
      </p:sp>
      <p:sp>
        <p:nvSpPr>
          <p:cNvPr id="8197" name="Rectangle 7"/>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EFCA6E82-C162-4AA4-A975-CF3CA035CFBB}" type="slidenum">
              <a:rPr lang="en-US" altLang="en-US" sz="1200">
                <a:solidFill>
                  <a:srgbClr val="898989"/>
                </a:solidFill>
                <a:latin typeface="Arial" pitchFamily="34" charset="0"/>
              </a:rPr>
              <a:pPr>
                <a:spcBef>
                  <a:spcPct val="0"/>
                </a:spcBef>
                <a:buFontTx/>
                <a:buNone/>
              </a:pPr>
              <a:t>2</a:t>
            </a:fld>
            <a:endParaRPr lang="en-US" altLang="en-US" sz="1200">
              <a:solidFill>
                <a:srgbClr val="898989"/>
              </a:solidFill>
              <a:latin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81000" y="0"/>
            <a:ext cx="8229600" cy="1143000"/>
          </a:xfrm>
        </p:spPr>
        <p:txBody>
          <a:bodyPr/>
          <a:lstStyle/>
          <a:p>
            <a:pPr eaLnBrk="1" hangingPunct="1"/>
            <a:r>
              <a:rPr lang="en-US" altLang="en-US" dirty="0" smtClean="0"/>
              <a:t>(iii) Nested Subroutines</a:t>
            </a:r>
          </a:p>
        </p:txBody>
      </p:sp>
      <p:sp>
        <p:nvSpPr>
          <p:cNvPr id="26627" name="Rectangle 3"/>
          <p:cNvSpPr>
            <a:spLocks noGrp="1" noChangeArrowheads="1"/>
          </p:cNvSpPr>
          <p:nvPr>
            <p:ph idx="1"/>
          </p:nvPr>
        </p:nvSpPr>
        <p:spPr>
          <a:xfrm>
            <a:off x="457200" y="914400"/>
            <a:ext cx="8077200" cy="5029200"/>
          </a:xfrm>
        </p:spPr>
        <p:txBody>
          <a:bodyPr/>
          <a:lstStyle/>
          <a:p>
            <a:pPr eaLnBrk="1" hangingPunct="1"/>
            <a:r>
              <a:rPr lang="en-US" altLang="en-US" sz="2800" dirty="0" smtClean="0"/>
              <a:t>Since the return address is held in register r14, you should not call a further subroutine without first saving r14.</a:t>
            </a:r>
          </a:p>
          <a:p>
            <a:pPr eaLnBrk="1" hangingPunct="1"/>
            <a:r>
              <a:rPr lang="en-US" altLang="en-US" sz="2800" dirty="0" smtClean="0"/>
              <a:t>It is also a good software practice that a subroutine does not change any current register values (of the calling program) except when passing results back to the calling program.</a:t>
            </a:r>
          </a:p>
          <a:p>
            <a:pPr lvl="1" eaLnBrk="1" hangingPunct="1"/>
            <a:r>
              <a:rPr lang="en-US" altLang="en-US" sz="2400" dirty="0" smtClean="0"/>
              <a:t>This is the principle of information hiding: try to hide what the subroutine does from the calling program.</a:t>
            </a:r>
          </a:p>
          <a:p>
            <a:pPr eaLnBrk="1" hangingPunct="1"/>
            <a:r>
              <a:rPr lang="en-US" altLang="en-US" sz="2800" dirty="0" smtClean="0"/>
              <a:t>How do you achieve these </a:t>
            </a:r>
            <a:r>
              <a:rPr lang="en-US" altLang="en-US" sz="2800" dirty="0" smtClean="0"/>
              <a:t>2 goals</a:t>
            </a:r>
            <a:r>
              <a:rPr lang="en-US" altLang="en-US" sz="2800" dirty="0" smtClean="0"/>
              <a:t>? Use a stack </a:t>
            </a:r>
            <a:r>
              <a:rPr lang="en-US" altLang="en-US" sz="2800" dirty="0" smtClean="0"/>
              <a:t>to:</a:t>
            </a:r>
          </a:p>
          <a:p>
            <a:pPr lvl="1" eaLnBrk="1" hangingPunct="1"/>
            <a:r>
              <a:rPr lang="en-US" altLang="en-US" sz="2400" dirty="0" smtClean="0"/>
              <a:t>Preserve r14</a:t>
            </a:r>
          </a:p>
          <a:p>
            <a:pPr lvl="1" eaLnBrk="1" hangingPunct="1"/>
            <a:r>
              <a:rPr lang="en-US" altLang="en-US" sz="2400" dirty="0" smtClean="0"/>
              <a:t>Save</a:t>
            </a:r>
            <a:r>
              <a:rPr lang="en-US" altLang="en-US" sz="2400" dirty="0" smtClean="0"/>
              <a:t>, then retrieve, the values of registers used inside a subroutine</a:t>
            </a:r>
          </a:p>
        </p:txBody>
      </p:sp>
      <p:sp>
        <p:nvSpPr>
          <p:cNvPr id="4"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2662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31ABAF6B-1681-4C36-AE58-4F50EF4BF372}" type="slidenum">
              <a:rPr lang="en-US" altLang="en-US" sz="1200">
                <a:solidFill>
                  <a:srgbClr val="898989"/>
                </a:solidFill>
                <a:latin typeface="Arial" pitchFamily="34" charset="0"/>
              </a:rPr>
              <a:pPr>
                <a:spcBef>
                  <a:spcPct val="0"/>
                </a:spcBef>
                <a:buFontTx/>
                <a:buNone/>
              </a:pPr>
              <a:t>20</a:t>
            </a:fld>
            <a:endParaRPr lang="en-US" altLang="en-US" sz="1200">
              <a:solidFill>
                <a:srgbClr val="898989"/>
              </a:solidFill>
              <a:latin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z="3500" smtClean="0"/>
              <a:t>Preserve </a:t>
            </a:r>
            <a:r>
              <a:rPr lang="en-US" altLang="zh-TW" sz="3500" smtClean="0"/>
              <a:t>data</a:t>
            </a:r>
            <a:r>
              <a:rPr lang="en-US" altLang="en-US" sz="3500" smtClean="0"/>
              <a:t> inside subroutine using STACK</a:t>
            </a:r>
          </a:p>
        </p:txBody>
      </p:sp>
      <p:sp>
        <p:nvSpPr>
          <p:cNvPr id="27651" name="Rectangle 3"/>
          <p:cNvSpPr>
            <a:spLocks noGrp="1" noChangeArrowheads="1"/>
          </p:cNvSpPr>
          <p:nvPr>
            <p:ph idx="1"/>
          </p:nvPr>
        </p:nvSpPr>
        <p:spPr/>
        <p:txBody>
          <a:bodyPr/>
          <a:lstStyle/>
          <a:p>
            <a:pPr eaLnBrk="1" hangingPunct="1"/>
            <a:r>
              <a:rPr lang="en-US" altLang="zh-TW" sz="2100" smtClean="0"/>
              <a:t>Stack (Pointed by r13) for subroutine</a:t>
            </a:r>
          </a:p>
          <a:p>
            <a:pPr eaLnBrk="1" hangingPunct="1"/>
            <a:r>
              <a:rPr lang="en-US" altLang="zh-TW" sz="2100" smtClean="0"/>
              <a:t>BL stores return address at link reg. r14</a:t>
            </a:r>
            <a:endParaRPr lang="en-US" altLang="en-US" sz="2100" smtClean="0"/>
          </a:p>
        </p:txBody>
      </p:sp>
      <p:sp>
        <p:nvSpPr>
          <p:cNvPr id="31"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2765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A2E64FF4-1703-4888-AED0-B81549D1B235}" type="slidenum">
              <a:rPr lang="en-US" altLang="en-US" sz="1200">
                <a:solidFill>
                  <a:srgbClr val="898989"/>
                </a:solidFill>
                <a:latin typeface="Arial" pitchFamily="34" charset="0"/>
              </a:rPr>
              <a:pPr>
                <a:spcBef>
                  <a:spcPct val="0"/>
                </a:spcBef>
                <a:buFontTx/>
                <a:buNone/>
              </a:pPr>
              <a:t>21</a:t>
            </a:fld>
            <a:endParaRPr lang="en-US" altLang="en-US" sz="1200">
              <a:solidFill>
                <a:srgbClr val="898989"/>
              </a:solidFill>
              <a:latin typeface="Arial" pitchFamily="34" charset="0"/>
            </a:endParaRPr>
          </a:p>
        </p:txBody>
      </p:sp>
      <p:sp>
        <p:nvSpPr>
          <p:cNvPr id="27654" name="Freeform 4"/>
          <p:cNvSpPr>
            <a:spLocks/>
          </p:cNvSpPr>
          <p:nvPr/>
        </p:nvSpPr>
        <p:spPr bwMode="auto">
          <a:xfrm>
            <a:off x="3216275" y="3087688"/>
            <a:ext cx="1752600" cy="2590800"/>
          </a:xfrm>
          <a:custGeom>
            <a:avLst/>
            <a:gdLst>
              <a:gd name="T0" fmla="*/ 0 w 1104"/>
              <a:gd name="T1" fmla="*/ 0 h 1632"/>
              <a:gd name="T2" fmla="*/ 0 w 1104"/>
              <a:gd name="T3" fmla="*/ 2147483646 h 1632"/>
              <a:gd name="T4" fmla="*/ 2147483646 w 1104"/>
              <a:gd name="T5" fmla="*/ 2147483646 h 1632"/>
              <a:gd name="T6" fmla="*/ 2147483646 w 1104"/>
              <a:gd name="T7" fmla="*/ 2147483646 h 1632"/>
              <a:gd name="T8" fmla="*/ 0 w 1104"/>
              <a:gd name="T9" fmla="*/ 2147483646 h 1632"/>
              <a:gd name="T10" fmla="*/ 0 w 1104"/>
              <a:gd name="T11" fmla="*/ 2147483646 h 16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04" h="1632">
                <a:moveTo>
                  <a:pt x="0" y="0"/>
                </a:moveTo>
                <a:lnTo>
                  <a:pt x="0" y="624"/>
                </a:lnTo>
                <a:lnTo>
                  <a:pt x="1104" y="192"/>
                </a:lnTo>
                <a:lnTo>
                  <a:pt x="1104" y="1296"/>
                </a:lnTo>
                <a:lnTo>
                  <a:pt x="0" y="816"/>
                </a:lnTo>
                <a:lnTo>
                  <a:pt x="0" y="1632"/>
                </a:lnTo>
              </a:path>
            </a:pathLst>
          </a:custGeom>
          <a:noFill/>
          <a:ln w="38100" cmpd="sng">
            <a:solidFill>
              <a:srgbClr val="0000FF"/>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5" name="Text Box 5"/>
          <p:cNvSpPr txBox="1">
            <a:spLocks noChangeArrowheads="1"/>
          </p:cNvSpPr>
          <p:nvPr/>
        </p:nvSpPr>
        <p:spPr bwMode="auto">
          <a:xfrm>
            <a:off x="1447800" y="3200400"/>
            <a:ext cx="16383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Using r0-r2</a:t>
            </a:r>
          </a:p>
          <a:p>
            <a:pPr eaLnBrk="1" hangingPunct="1">
              <a:spcBef>
                <a:spcPct val="0"/>
              </a:spcBef>
              <a:buFontTx/>
              <a:buNone/>
            </a:pPr>
            <a:r>
              <a:rPr lang="en-US" altLang="zh-TW" sz="1800">
                <a:latin typeface="Arial" pitchFamily="34" charset="0"/>
              </a:rPr>
              <a:t>e.g. r0=value1</a:t>
            </a:r>
            <a:endParaRPr lang="en-US" altLang="en-US" sz="1800">
              <a:latin typeface="Arial" pitchFamily="34" charset="0"/>
            </a:endParaRPr>
          </a:p>
        </p:txBody>
      </p:sp>
      <p:sp>
        <p:nvSpPr>
          <p:cNvPr id="27656" name="Line 6"/>
          <p:cNvSpPr>
            <a:spLocks noChangeShapeType="1"/>
          </p:cNvSpPr>
          <p:nvPr/>
        </p:nvSpPr>
        <p:spPr bwMode="auto">
          <a:xfrm>
            <a:off x="4724400" y="39624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7" name="Line 7"/>
          <p:cNvSpPr>
            <a:spLocks noChangeShapeType="1"/>
          </p:cNvSpPr>
          <p:nvPr/>
        </p:nvSpPr>
        <p:spPr bwMode="auto">
          <a:xfrm>
            <a:off x="4816475" y="4764088"/>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8" name="Text Box 8"/>
          <p:cNvSpPr txBox="1">
            <a:spLocks noChangeArrowheads="1"/>
          </p:cNvSpPr>
          <p:nvPr/>
        </p:nvSpPr>
        <p:spPr bwMode="auto">
          <a:xfrm>
            <a:off x="4511675" y="2706688"/>
            <a:ext cx="1847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u="sng">
                <a:latin typeface="Arial" pitchFamily="34" charset="0"/>
              </a:rPr>
              <a:t>Subroutine sub1</a:t>
            </a:r>
            <a:endParaRPr lang="en-US" altLang="en-US" sz="1800" u="sng">
              <a:latin typeface="Arial" pitchFamily="34" charset="0"/>
            </a:endParaRPr>
          </a:p>
        </p:txBody>
      </p:sp>
      <p:sp>
        <p:nvSpPr>
          <p:cNvPr id="27659" name="Text Box 9"/>
          <p:cNvSpPr txBox="1">
            <a:spLocks noChangeArrowheads="1"/>
          </p:cNvSpPr>
          <p:nvPr/>
        </p:nvSpPr>
        <p:spPr bwMode="auto">
          <a:xfrm>
            <a:off x="2667000" y="2590800"/>
            <a:ext cx="159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u="sng">
                <a:latin typeface="Arial" pitchFamily="34" charset="0"/>
              </a:rPr>
              <a:t>Main program</a:t>
            </a:r>
            <a:endParaRPr lang="en-US" altLang="en-US" sz="1800" u="sng">
              <a:latin typeface="Arial" pitchFamily="34" charset="0"/>
            </a:endParaRPr>
          </a:p>
        </p:txBody>
      </p:sp>
      <p:sp>
        <p:nvSpPr>
          <p:cNvPr id="27660" name="Text Box 10"/>
          <p:cNvSpPr txBox="1">
            <a:spLocks noChangeArrowheads="1"/>
          </p:cNvSpPr>
          <p:nvPr/>
        </p:nvSpPr>
        <p:spPr bwMode="auto">
          <a:xfrm>
            <a:off x="5029200" y="3429000"/>
            <a:ext cx="2647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push r0-r2,r14 into stack</a:t>
            </a:r>
            <a:endParaRPr lang="en-US" altLang="en-US" sz="1800">
              <a:latin typeface="Arial" pitchFamily="34" charset="0"/>
            </a:endParaRPr>
          </a:p>
        </p:txBody>
      </p:sp>
      <p:sp>
        <p:nvSpPr>
          <p:cNvPr id="27661" name="Text Box 11"/>
          <p:cNvSpPr txBox="1">
            <a:spLocks noChangeArrowheads="1"/>
          </p:cNvSpPr>
          <p:nvPr/>
        </p:nvSpPr>
        <p:spPr bwMode="auto">
          <a:xfrm>
            <a:off x="3352800" y="3124200"/>
            <a:ext cx="4210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BL stores return-address at link reg. r14</a:t>
            </a:r>
            <a:endParaRPr lang="en-US" altLang="en-US" sz="1800">
              <a:latin typeface="Arial" pitchFamily="34" charset="0"/>
            </a:endParaRPr>
          </a:p>
        </p:txBody>
      </p:sp>
      <p:sp>
        <p:nvSpPr>
          <p:cNvPr id="27662" name="Text Box 12"/>
          <p:cNvSpPr txBox="1">
            <a:spLocks noChangeArrowheads="1"/>
          </p:cNvSpPr>
          <p:nvPr/>
        </p:nvSpPr>
        <p:spPr bwMode="auto">
          <a:xfrm>
            <a:off x="4968875" y="4764088"/>
            <a:ext cx="34480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pop r0-r2,r14 out of stack</a:t>
            </a:r>
          </a:p>
          <a:p>
            <a:pPr eaLnBrk="1" hangingPunct="1">
              <a:spcBef>
                <a:spcPct val="0"/>
              </a:spcBef>
              <a:buFontTx/>
              <a:buNone/>
            </a:pPr>
            <a:r>
              <a:rPr lang="en-US" altLang="zh-TW" sz="1800" u="sng">
                <a:latin typeface="Arial" pitchFamily="34" charset="0"/>
              </a:rPr>
              <a:t>Mov r14 into PC</a:t>
            </a:r>
            <a:r>
              <a:rPr lang="en-US" altLang="zh-TW" sz="1800">
                <a:latin typeface="Arial" pitchFamily="34" charset="0"/>
              </a:rPr>
              <a:t> will enable it to </a:t>
            </a:r>
          </a:p>
          <a:p>
            <a:pPr eaLnBrk="1" hangingPunct="1">
              <a:spcBef>
                <a:spcPct val="0"/>
              </a:spcBef>
              <a:buFontTx/>
              <a:buNone/>
            </a:pPr>
            <a:r>
              <a:rPr lang="en-US" altLang="zh-TW" sz="1800">
                <a:latin typeface="Arial" pitchFamily="34" charset="0"/>
              </a:rPr>
              <a:t>go back to the main program.</a:t>
            </a:r>
            <a:endParaRPr lang="en-US" altLang="en-US" sz="1800">
              <a:latin typeface="Arial" pitchFamily="34" charset="0"/>
            </a:endParaRPr>
          </a:p>
        </p:txBody>
      </p:sp>
      <p:sp>
        <p:nvSpPr>
          <p:cNvPr id="27663" name="Text Box 13"/>
          <p:cNvSpPr txBox="1">
            <a:spLocks noChangeArrowheads="1"/>
          </p:cNvSpPr>
          <p:nvPr/>
        </p:nvSpPr>
        <p:spPr bwMode="auto">
          <a:xfrm>
            <a:off x="5257800" y="4038600"/>
            <a:ext cx="3216275"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You may use r0-r2 freely here</a:t>
            </a:r>
          </a:p>
          <a:p>
            <a:pPr eaLnBrk="1" hangingPunct="1">
              <a:spcBef>
                <a:spcPct val="0"/>
              </a:spcBef>
              <a:buFontTx/>
              <a:buNone/>
            </a:pPr>
            <a:r>
              <a:rPr lang="en-US" altLang="zh-TW" sz="1800">
                <a:latin typeface="Arial" pitchFamily="34" charset="0"/>
              </a:rPr>
              <a:t>e.g. r0=value2</a:t>
            </a:r>
            <a:endParaRPr lang="en-US" altLang="en-US" sz="1800">
              <a:latin typeface="Arial" pitchFamily="34" charset="0"/>
            </a:endParaRPr>
          </a:p>
        </p:txBody>
      </p:sp>
      <p:sp>
        <p:nvSpPr>
          <p:cNvPr id="27664" name="Line 14"/>
          <p:cNvSpPr>
            <a:spLocks noChangeShapeType="1"/>
          </p:cNvSpPr>
          <p:nvPr/>
        </p:nvSpPr>
        <p:spPr bwMode="auto">
          <a:xfrm>
            <a:off x="3216275" y="3087688"/>
            <a:ext cx="0" cy="91440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5" name="Line 15"/>
          <p:cNvSpPr>
            <a:spLocks noChangeShapeType="1"/>
          </p:cNvSpPr>
          <p:nvPr/>
        </p:nvSpPr>
        <p:spPr bwMode="auto">
          <a:xfrm>
            <a:off x="4968875" y="3468688"/>
            <a:ext cx="0" cy="1524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6" name="Text Box 16"/>
          <p:cNvSpPr txBox="1">
            <a:spLocks noChangeArrowheads="1"/>
          </p:cNvSpPr>
          <p:nvPr/>
        </p:nvSpPr>
        <p:spPr bwMode="auto">
          <a:xfrm>
            <a:off x="1447800" y="4267200"/>
            <a:ext cx="172085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r0-r2 values </a:t>
            </a:r>
          </a:p>
          <a:p>
            <a:pPr eaLnBrk="1" hangingPunct="1">
              <a:spcBef>
                <a:spcPct val="0"/>
              </a:spcBef>
              <a:buFontTx/>
              <a:buNone/>
            </a:pPr>
            <a:r>
              <a:rPr lang="en-US" altLang="zh-TW" sz="1800">
                <a:latin typeface="Arial" pitchFamily="34" charset="0"/>
              </a:rPr>
              <a:t>are preserved; </a:t>
            </a:r>
          </a:p>
          <a:p>
            <a:pPr eaLnBrk="1" hangingPunct="1">
              <a:spcBef>
                <a:spcPct val="0"/>
              </a:spcBef>
              <a:buFontTx/>
              <a:buNone/>
            </a:pPr>
            <a:r>
              <a:rPr lang="en-US" altLang="zh-TW" sz="1800">
                <a:latin typeface="Arial" pitchFamily="34" charset="0"/>
              </a:rPr>
              <a:t>not changed </a:t>
            </a:r>
          </a:p>
          <a:p>
            <a:pPr eaLnBrk="1" hangingPunct="1">
              <a:spcBef>
                <a:spcPct val="0"/>
              </a:spcBef>
              <a:buFontTx/>
              <a:buNone/>
            </a:pPr>
            <a:r>
              <a:rPr lang="en-US" altLang="zh-TW" sz="1800">
                <a:latin typeface="Arial" pitchFamily="34" charset="0"/>
              </a:rPr>
              <a:t>by subroutine</a:t>
            </a:r>
          </a:p>
          <a:p>
            <a:pPr eaLnBrk="1" hangingPunct="1">
              <a:spcBef>
                <a:spcPct val="0"/>
              </a:spcBef>
              <a:buFontTx/>
              <a:buNone/>
            </a:pPr>
            <a:r>
              <a:rPr lang="en-US" altLang="zh-TW" sz="1800">
                <a:latin typeface="Arial" pitchFamily="34" charset="0"/>
              </a:rPr>
              <a:t>i.e. r0=value1</a:t>
            </a:r>
            <a:endParaRPr lang="en-US" altLang="en-US" sz="1800">
              <a:latin typeface="Arial" pitchFamily="34" charset="0"/>
            </a:endParaRPr>
          </a:p>
        </p:txBody>
      </p:sp>
      <p:sp>
        <p:nvSpPr>
          <p:cNvPr id="27667" name="Text Box 17"/>
          <p:cNvSpPr txBox="1">
            <a:spLocks noChangeArrowheads="1"/>
          </p:cNvSpPr>
          <p:nvPr/>
        </p:nvSpPr>
        <p:spPr bwMode="auto">
          <a:xfrm>
            <a:off x="2133600" y="3733800"/>
            <a:ext cx="1022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BL sub1</a:t>
            </a:r>
            <a:endParaRPr lang="en-US" altLang="en-US" sz="1800">
              <a:latin typeface="Arial" pitchFamily="34" charset="0"/>
            </a:endParaRPr>
          </a:p>
        </p:txBody>
      </p:sp>
      <p:sp>
        <p:nvSpPr>
          <p:cNvPr id="27668" name="Freeform 19"/>
          <p:cNvSpPr>
            <a:spLocks/>
          </p:cNvSpPr>
          <p:nvPr/>
        </p:nvSpPr>
        <p:spPr bwMode="auto">
          <a:xfrm>
            <a:off x="3200400" y="3429000"/>
            <a:ext cx="1752600" cy="2590800"/>
          </a:xfrm>
          <a:custGeom>
            <a:avLst/>
            <a:gdLst>
              <a:gd name="T0" fmla="*/ 0 w 1104"/>
              <a:gd name="T1" fmla="*/ 2147483646 h 1632"/>
              <a:gd name="T2" fmla="*/ 2147483646 w 1104"/>
              <a:gd name="T3" fmla="*/ 0 h 1632"/>
              <a:gd name="T4" fmla="*/ 2147483646 w 1104"/>
              <a:gd name="T5" fmla="*/ 2147483646 h 1632"/>
              <a:gd name="T6" fmla="*/ 0 w 1104"/>
              <a:gd name="T7" fmla="*/ 2147483646 h 1632"/>
              <a:gd name="T8" fmla="*/ 0 w 1104"/>
              <a:gd name="T9" fmla="*/ 2147483646 h 16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04" h="1632">
                <a:moveTo>
                  <a:pt x="0" y="1392"/>
                </a:moveTo>
                <a:lnTo>
                  <a:pt x="1104" y="0"/>
                </a:lnTo>
                <a:lnTo>
                  <a:pt x="1104" y="1056"/>
                </a:lnTo>
                <a:lnTo>
                  <a:pt x="0" y="1488"/>
                </a:lnTo>
                <a:lnTo>
                  <a:pt x="0" y="1632"/>
                </a:lnTo>
              </a:path>
            </a:pathLst>
          </a:custGeom>
          <a:noFill/>
          <a:ln w="28575" cmpd="sng">
            <a:solidFill>
              <a:srgbClr val="CC0000"/>
            </a:solidFill>
            <a:prstDash val="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9" name="Line 20"/>
          <p:cNvSpPr>
            <a:spLocks noChangeShapeType="1"/>
          </p:cNvSpPr>
          <p:nvPr/>
        </p:nvSpPr>
        <p:spPr bwMode="auto">
          <a:xfrm flipV="1">
            <a:off x="3352800" y="4267200"/>
            <a:ext cx="914400" cy="114300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0" name="Text Box 21"/>
          <p:cNvSpPr txBox="1">
            <a:spLocks noChangeArrowheads="1"/>
          </p:cNvSpPr>
          <p:nvPr/>
        </p:nvSpPr>
        <p:spPr bwMode="auto">
          <a:xfrm>
            <a:off x="1508125" y="58277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27671" name="Text Box 22"/>
          <p:cNvSpPr txBox="1">
            <a:spLocks noChangeArrowheads="1"/>
          </p:cNvSpPr>
          <p:nvPr/>
        </p:nvSpPr>
        <p:spPr bwMode="auto">
          <a:xfrm>
            <a:off x="1752600" y="6248400"/>
            <a:ext cx="12573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 r0=value1</a:t>
            </a:r>
            <a:endParaRPr lang="en-US" altLang="en-US" sz="1800">
              <a:latin typeface="Arial" pitchFamily="34" charset="0"/>
            </a:endParaRPr>
          </a:p>
        </p:txBody>
      </p:sp>
      <p:sp>
        <p:nvSpPr>
          <p:cNvPr id="27672" name="Line 23"/>
          <p:cNvSpPr>
            <a:spLocks noChangeShapeType="1"/>
          </p:cNvSpPr>
          <p:nvPr/>
        </p:nvSpPr>
        <p:spPr bwMode="auto">
          <a:xfrm>
            <a:off x="3200400" y="6019800"/>
            <a:ext cx="0" cy="5334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3" name="Line 24"/>
          <p:cNvSpPr>
            <a:spLocks noChangeShapeType="1"/>
          </p:cNvSpPr>
          <p:nvPr/>
        </p:nvSpPr>
        <p:spPr bwMode="auto">
          <a:xfrm flipV="1">
            <a:off x="3505200" y="3581400"/>
            <a:ext cx="5334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4" name="Line 25"/>
          <p:cNvSpPr>
            <a:spLocks noChangeShapeType="1"/>
          </p:cNvSpPr>
          <p:nvPr/>
        </p:nvSpPr>
        <p:spPr bwMode="auto">
          <a:xfrm>
            <a:off x="4800600" y="41910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5" name="Line 26"/>
          <p:cNvSpPr>
            <a:spLocks noChangeShapeType="1"/>
          </p:cNvSpPr>
          <p:nvPr/>
        </p:nvSpPr>
        <p:spPr bwMode="auto">
          <a:xfrm flipH="1" flipV="1">
            <a:off x="4343400" y="4724400"/>
            <a:ext cx="3048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6" name="Line 27"/>
          <p:cNvSpPr>
            <a:spLocks noChangeShapeType="1"/>
          </p:cNvSpPr>
          <p:nvPr/>
        </p:nvSpPr>
        <p:spPr bwMode="auto">
          <a:xfrm flipV="1">
            <a:off x="4038600" y="3886200"/>
            <a:ext cx="381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7" name="Line 28"/>
          <p:cNvSpPr>
            <a:spLocks noChangeShapeType="1"/>
          </p:cNvSpPr>
          <p:nvPr/>
        </p:nvSpPr>
        <p:spPr bwMode="auto">
          <a:xfrm flipH="1">
            <a:off x="3810000" y="5410200"/>
            <a:ext cx="6096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8" name="Line 30"/>
          <p:cNvSpPr>
            <a:spLocks noChangeShapeType="1"/>
          </p:cNvSpPr>
          <p:nvPr/>
        </p:nvSpPr>
        <p:spPr bwMode="auto">
          <a:xfrm>
            <a:off x="3352800" y="47244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9" name="Line 31"/>
          <p:cNvSpPr>
            <a:spLocks noChangeShapeType="1"/>
          </p:cNvSpPr>
          <p:nvPr/>
        </p:nvSpPr>
        <p:spPr bwMode="auto">
          <a:xfrm>
            <a:off x="3352800" y="3505200"/>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0" name="Line 32"/>
          <p:cNvSpPr>
            <a:spLocks noChangeShapeType="1"/>
          </p:cNvSpPr>
          <p:nvPr/>
        </p:nvSpPr>
        <p:spPr bwMode="auto">
          <a:xfrm>
            <a:off x="3352800" y="59436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zh-TW" sz="3500" smtClean="0"/>
              <a:t>Details of how to p</a:t>
            </a:r>
            <a:r>
              <a:rPr lang="en-US" altLang="en-US" sz="3500" smtClean="0"/>
              <a:t>reserve</a:t>
            </a:r>
            <a:r>
              <a:rPr lang="en-US" altLang="zh-TW" sz="3500" smtClean="0"/>
              <a:t> data</a:t>
            </a:r>
            <a:r>
              <a:rPr lang="en-US" altLang="en-US" sz="3500" smtClean="0"/>
              <a:t> inside a subroutine using STACK</a:t>
            </a:r>
          </a:p>
        </p:txBody>
      </p:sp>
      <p:sp>
        <p:nvSpPr>
          <p:cNvPr id="11"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2867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749C4595-66DF-4C29-A5AE-710555BF4776}" type="slidenum">
              <a:rPr lang="en-US" altLang="en-US" sz="1200">
                <a:solidFill>
                  <a:srgbClr val="898989"/>
                </a:solidFill>
                <a:latin typeface="Arial" pitchFamily="34" charset="0"/>
              </a:rPr>
              <a:pPr>
                <a:spcBef>
                  <a:spcPct val="0"/>
                </a:spcBef>
                <a:buFontTx/>
                <a:buNone/>
              </a:pPr>
              <a:t>22</a:t>
            </a:fld>
            <a:endParaRPr lang="en-US" altLang="en-US" sz="1200">
              <a:solidFill>
                <a:srgbClr val="898989"/>
              </a:solidFill>
              <a:latin typeface="Arial" pitchFamily="34" charset="0"/>
            </a:endParaRPr>
          </a:p>
        </p:txBody>
      </p:sp>
      <p:graphicFrame>
        <p:nvGraphicFramePr>
          <p:cNvPr id="28677" name="Object 4"/>
          <p:cNvGraphicFramePr>
            <a:graphicFrameLocks noChangeAspect="1"/>
          </p:cNvGraphicFramePr>
          <p:nvPr/>
        </p:nvGraphicFramePr>
        <p:xfrm>
          <a:off x="228600" y="4121150"/>
          <a:ext cx="8534400" cy="2736850"/>
        </p:xfrm>
        <a:graphic>
          <a:graphicData uri="http://schemas.openxmlformats.org/presentationml/2006/ole">
            <mc:AlternateContent xmlns:mc="http://schemas.openxmlformats.org/markup-compatibility/2006">
              <mc:Choice xmlns:v="urn:schemas-microsoft-com:vml" Requires="v">
                <p:oleObj spid="_x0000_s28692" name="Visio" r:id="rId3" imgW="6437376" imgH="2065234" progId="Visio.Drawing.11">
                  <p:embed/>
                </p:oleObj>
              </mc:Choice>
              <mc:Fallback>
                <p:oleObj name="Visio" r:id="rId3" imgW="6437376" imgH="2065234" progId="Visio.Drawing.11">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4121150"/>
                        <a:ext cx="8534400" cy="273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678" name="Oval 5"/>
          <p:cNvSpPr>
            <a:spLocks noChangeArrowheads="1"/>
          </p:cNvSpPr>
          <p:nvPr/>
        </p:nvSpPr>
        <p:spPr bwMode="auto">
          <a:xfrm>
            <a:off x="762000" y="5791200"/>
            <a:ext cx="1447800" cy="381000"/>
          </a:xfrm>
          <a:prstGeom prst="ellipse">
            <a:avLst/>
          </a:prstGeom>
          <a:noFill/>
          <a:ln w="952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28679" name="Oval 6"/>
          <p:cNvSpPr>
            <a:spLocks noChangeArrowheads="1"/>
          </p:cNvSpPr>
          <p:nvPr/>
        </p:nvSpPr>
        <p:spPr bwMode="auto">
          <a:xfrm>
            <a:off x="4800600" y="4419600"/>
            <a:ext cx="1447800" cy="381000"/>
          </a:xfrm>
          <a:prstGeom prst="ellipse">
            <a:avLst/>
          </a:prstGeom>
          <a:noFill/>
          <a:ln w="952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28680" name="Text Box 7"/>
          <p:cNvSpPr txBox="1">
            <a:spLocks noChangeArrowheads="1"/>
          </p:cNvSpPr>
          <p:nvPr/>
        </p:nvSpPr>
        <p:spPr bwMode="auto">
          <a:xfrm>
            <a:off x="4495800" y="5791200"/>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Old</a:t>
            </a:r>
          </a:p>
        </p:txBody>
      </p:sp>
      <p:sp>
        <p:nvSpPr>
          <p:cNvPr id="28681" name="Text Box 8"/>
          <p:cNvSpPr txBox="1">
            <a:spLocks noChangeArrowheads="1"/>
          </p:cNvSpPr>
          <p:nvPr/>
        </p:nvSpPr>
        <p:spPr bwMode="auto">
          <a:xfrm>
            <a:off x="457200" y="4572000"/>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Old</a:t>
            </a:r>
          </a:p>
        </p:txBody>
      </p:sp>
      <p:sp>
        <p:nvSpPr>
          <p:cNvPr id="28682" name="Text Box 9"/>
          <p:cNvSpPr txBox="1">
            <a:spLocks noChangeArrowheads="1"/>
          </p:cNvSpPr>
          <p:nvPr/>
        </p:nvSpPr>
        <p:spPr bwMode="auto">
          <a:xfrm>
            <a:off x="152400" y="58674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New</a:t>
            </a:r>
          </a:p>
        </p:txBody>
      </p:sp>
      <p:sp>
        <p:nvSpPr>
          <p:cNvPr id="28683" name="Text Box 10"/>
          <p:cNvSpPr txBox="1">
            <a:spLocks noChangeArrowheads="1"/>
          </p:cNvSpPr>
          <p:nvPr/>
        </p:nvSpPr>
        <p:spPr bwMode="auto">
          <a:xfrm>
            <a:off x="4495800" y="44958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New</a:t>
            </a:r>
          </a:p>
        </p:txBody>
      </p:sp>
      <p:sp>
        <p:nvSpPr>
          <p:cNvPr id="28684" name="TextBox 1"/>
          <p:cNvSpPr txBox="1">
            <a:spLocks noChangeArrowheads="1"/>
          </p:cNvSpPr>
          <p:nvPr/>
        </p:nvSpPr>
        <p:spPr bwMode="auto">
          <a:xfrm>
            <a:off x="473075" y="1600200"/>
            <a:ext cx="8032750" cy="258603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800" b="1">
                <a:latin typeface="Arial" pitchFamily="34" charset="0"/>
              </a:rPr>
              <a:t>	BL	SUB1</a:t>
            </a:r>
          </a:p>
          <a:p>
            <a:pPr eaLnBrk="1" hangingPunct="1">
              <a:spcBef>
                <a:spcPct val="0"/>
              </a:spcBef>
              <a:buFontTx/>
              <a:buNone/>
            </a:pPr>
            <a:r>
              <a:rPr lang="en-US" altLang="en-US" sz="1800" b="1">
                <a:latin typeface="Arial" pitchFamily="34" charset="0"/>
              </a:rPr>
              <a:t>	…..</a:t>
            </a:r>
          </a:p>
          <a:p>
            <a:pPr eaLnBrk="1" hangingPunct="1">
              <a:spcBef>
                <a:spcPct val="0"/>
              </a:spcBef>
              <a:buFontTx/>
              <a:buNone/>
            </a:pPr>
            <a:r>
              <a:rPr lang="en-US" altLang="en-US" sz="1800" b="1">
                <a:latin typeface="Arial" pitchFamily="34" charset="0"/>
              </a:rPr>
              <a:t>SUB1	STMED	r13!, {r0-r2, r14}		; </a:t>
            </a:r>
            <a:r>
              <a:rPr lang="en-US" altLang="en-US" sz="1800" b="1">
                <a:solidFill>
                  <a:srgbClr val="CC0000"/>
                </a:solidFill>
                <a:latin typeface="Arial" pitchFamily="34" charset="0"/>
              </a:rPr>
              <a:t>push</a:t>
            </a:r>
            <a:r>
              <a:rPr lang="en-US" altLang="en-US" sz="1800" b="1">
                <a:latin typeface="Arial" pitchFamily="34" charset="0"/>
              </a:rPr>
              <a:t> work &amp; link registers</a:t>
            </a:r>
          </a:p>
          <a:p>
            <a:pPr eaLnBrk="1" hangingPunct="1">
              <a:spcBef>
                <a:spcPct val="0"/>
              </a:spcBef>
              <a:buFontTx/>
              <a:buNone/>
            </a:pPr>
            <a:r>
              <a:rPr lang="en-US" altLang="en-US" sz="1800" b="1">
                <a:latin typeface="Arial" pitchFamily="34" charset="0"/>
              </a:rPr>
              <a:t>	….		      ;stmed=</a:t>
            </a:r>
            <a:r>
              <a:rPr lang="en-US" altLang="en-US" sz="1800" b="1" u="sng">
                <a:latin typeface="Arial" pitchFamily="34" charset="0"/>
              </a:rPr>
              <a:t>st</a:t>
            </a:r>
            <a:r>
              <a:rPr lang="en-US" altLang="en-US" sz="1800" b="1">
                <a:latin typeface="Arial" pitchFamily="34" charset="0"/>
              </a:rPr>
              <a:t>ore </a:t>
            </a:r>
            <a:r>
              <a:rPr lang="en-US" altLang="en-US" sz="1800" b="1" u="sng">
                <a:latin typeface="Arial" pitchFamily="34" charset="0"/>
              </a:rPr>
              <a:t>m</a:t>
            </a:r>
            <a:r>
              <a:rPr lang="en-US" altLang="en-US" sz="1800" b="1">
                <a:latin typeface="Arial" pitchFamily="34" charset="0"/>
              </a:rPr>
              <a:t>ultiple </a:t>
            </a:r>
            <a:r>
              <a:rPr lang="en-US" altLang="en-US" sz="1800" b="1" u="sng">
                <a:latin typeface="Arial" pitchFamily="34" charset="0"/>
              </a:rPr>
              <a:t>e</a:t>
            </a:r>
            <a:r>
              <a:rPr lang="en-US" altLang="en-US" sz="1800" b="1">
                <a:latin typeface="Arial" pitchFamily="34" charset="0"/>
              </a:rPr>
              <a:t>mpty </a:t>
            </a:r>
            <a:r>
              <a:rPr lang="en-US" altLang="en-US" sz="1800" b="1" u="sng">
                <a:latin typeface="Arial" pitchFamily="34" charset="0"/>
              </a:rPr>
              <a:t>d</a:t>
            </a:r>
            <a:r>
              <a:rPr lang="en-US" altLang="en-US" sz="1800" b="1">
                <a:latin typeface="Arial" pitchFamily="34" charset="0"/>
              </a:rPr>
              <a:t>escending</a:t>
            </a:r>
          </a:p>
          <a:p>
            <a:pPr eaLnBrk="1" hangingPunct="1">
              <a:spcBef>
                <a:spcPct val="0"/>
              </a:spcBef>
              <a:buFontTx/>
              <a:buNone/>
            </a:pPr>
            <a:r>
              <a:rPr lang="en-US" altLang="en-US" sz="1800" b="1">
                <a:latin typeface="Arial" pitchFamily="34" charset="0"/>
              </a:rPr>
              <a:t>	BL	SUB2			; jump to a nested subroutine</a:t>
            </a:r>
          </a:p>
          <a:p>
            <a:pPr eaLnBrk="1" hangingPunct="1">
              <a:spcBef>
                <a:spcPct val="0"/>
              </a:spcBef>
              <a:buFontTx/>
              <a:buNone/>
            </a:pPr>
            <a:r>
              <a:rPr lang="en-US" altLang="en-US" sz="1800" b="1">
                <a:latin typeface="Arial" pitchFamily="34" charset="0"/>
              </a:rPr>
              <a:t>	…</a:t>
            </a:r>
          </a:p>
          <a:p>
            <a:pPr eaLnBrk="1" hangingPunct="1">
              <a:spcBef>
                <a:spcPct val="0"/>
              </a:spcBef>
              <a:buFontTx/>
              <a:buNone/>
            </a:pPr>
            <a:r>
              <a:rPr lang="en-US" altLang="en-US" sz="1800" b="1">
                <a:latin typeface="Arial" pitchFamily="34" charset="0"/>
              </a:rPr>
              <a:t>	LDMED	r13!, {r0-r2, r14}		; </a:t>
            </a:r>
            <a:r>
              <a:rPr lang="en-US" altLang="en-US" sz="1800" b="1">
                <a:solidFill>
                  <a:srgbClr val="0000FF"/>
                </a:solidFill>
                <a:latin typeface="Arial" pitchFamily="34" charset="0"/>
              </a:rPr>
              <a:t>pop</a:t>
            </a:r>
            <a:r>
              <a:rPr lang="en-US" altLang="en-US" sz="1800" b="1">
                <a:latin typeface="Arial" pitchFamily="34" charset="0"/>
              </a:rPr>
              <a:t> work &amp; link registers</a:t>
            </a:r>
          </a:p>
          <a:p>
            <a:pPr eaLnBrk="1" hangingPunct="1">
              <a:spcBef>
                <a:spcPct val="0"/>
              </a:spcBef>
              <a:buFontTx/>
              <a:buNone/>
            </a:pPr>
            <a:r>
              <a:rPr lang="en-US" altLang="en-US" sz="1800" b="1">
                <a:latin typeface="Arial" pitchFamily="34" charset="0"/>
              </a:rPr>
              <a:t>	MOV	pc, r14			; return to calling program</a:t>
            </a:r>
          </a:p>
          <a:p>
            <a:pPr eaLnBrk="1" hangingPunct="1">
              <a:spcBef>
                <a:spcPct val="0"/>
              </a:spcBef>
              <a:buFontTx/>
              <a:buNone/>
            </a:pPr>
            <a:endParaRPr lang="en-US" altLang="en-US" sz="1800">
              <a:latin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z="3100" smtClean="0"/>
              <a:t>STM</a:t>
            </a:r>
            <a:r>
              <a:rPr lang="en-US" altLang="en-US" sz="3100" u="sng" smtClean="0"/>
              <a:t>E</a:t>
            </a:r>
            <a:r>
              <a:rPr lang="en-US" altLang="en-US" sz="3100" smtClean="0"/>
              <a:t>D=store </a:t>
            </a:r>
            <a:r>
              <a:rPr lang="en-US" altLang="en-US" sz="3100" u="sng" smtClean="0"/>
              <a:t>m</a:t>
            </a:r>
            <a:r>
              <a:rPr lang="en-US" altLang="en-US" sz="3100" smtClean="0"/>
              <a:t>ultiple </a:t>
            </a:r>
            <a:r>
              <a:rPr lang="en-US" altLang="en-US" sz="3100" u="sng" smtClean="0"/>
              <a:t>e</a:t>
            </a:r>
            <a:r>
              <a:rPr lang="en-US" altLang="en-US" sz="3100" smtClean="0"/>
              <a:t>mpty </a:t>
            </a:r>
            <a:r>
              <a:rPr lang="en-US" altLang="en-US" sz="3100" u="sng" smtClean="0"/>
              <a:t>d</a:t>
            </a:r>
            <a:r>
              <a:rPr lang="en-US" altLang="en-US" sz="3100" smtClean="0"/>
              <a:t>escending</a:t>
            </a:r>
            <a:br>
              <a:rPr lang="en-US" altLang="en-US" sz="3100" smtClean="0"/>
            </a:br>
            <a:r>
              <a:rPr lang="en-US" altLang="en-US" sz="3100" smtClean="0"/>
              <a:t>LDM</a:t>
            </a:r>
            <a:r>
              <a:rPr lang="en-US" altLang="en-US" sz="3100" u="sng" smtClean="0"/>
              <a:t>E</a:t>
            </a:r>
            <a:r>
              <a:rPr lang="en-US" altLang="en-US" sz="3100" smtClean="0"/>
              <a:t>D=Load </a:t>
            </a:r>
            <a:r>
              <a:rPr lang="en-US" altLang="en-US" sz="3100" u="sng" smtClean="0"/>
              <a:t>m</a:t>
            </a:r>
            <a:r>
              <a:rPr lang="en-US" altLang="en-US" sz="3100" smtClean="0"/>
              <a:t>ultiple </a:t>
            </a:r>
            <a:r>
              <a:rPr lang="en-US" altLang="en-US" sz="3100" u="sng" smtClean="0"/>
              <a:t>e</a:t>
            </a:r>
            <a:r>
              <a:rPr lang="en-US" altLang="en-US" sz="3100" smtClean="0"/>
              <a:t>mpty </a:t>
            </a:r>
            <a:r>
              <a:rPr lang="en-US" altLang="en-US" sz="3100" u="sng" smtClean="0"/>
              <a:t>d</a:t>
            </a:r>
            <a:r>
              <a:rPr lang="en-US" altLang="en-US" sz="3100" smtClean="0"/>
              <a:t>escending</a:t>
            </a:r>
          </a:p>
        </p:txBody>
      </p:sp>
      <p:sp>
        <p:nvSpPr>
          <p:cNvPr id="29699" name="Rectangle 3"/>
          <p:cNvSpPr>
            <a:spLocks noGrp="1" noChangeArrowheads="1"/>
          </p:cNvSpPr>
          <p:nvPr>
            <p:ph type="body" sz="half" idx="1"/>
          </p:nvPr>
        </p:nvSpPr>
        <p:spPr>
          <a:xfrm>
            <a:off x="457200" y="1719263"/>
            <a:ext cx="8001000" cy="4411662"/>
          </a:xfrm>
        </p:spPr>
        <p:txBody>
          <a:bodyPr/>
          <a:lstStyle/>
          <a:p>
            <a:pPr eaLnBrk="1" hangingPunct="1"/>
            <a:r>
              <a:rPr lang="en-US" altLang="en-US" sz="2600" smtClean="0"/>
              <a:t>Memory Address Descending and  pointing at an </a:t>
            </a:r>
            <a:r>
              <a:rPr lang="en-US" altLang="en-US" sz="2600" u="sng" smtClean="0"/>
              <a:t>e</a:t>
            </a:r>
            <a:r>
              <a:rPr lang="en-US" altLang="en-US" sz="2600" smtClean="0"/>
              <a:t>mpty space</a:t>
            </a:r>
          </a:p>
        </p:txBody>
      </p:sp>
      <p:pic>
        <p:nvPicPr>
          <p:cNvPr id="29700" name="Picture 9"/>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57200" y="2981325"/>
            <a:ext cx="8229600" cy="2503488"/>
          </a:xfrm>
        </p:spPr>
      </p:pic>
      <p:sp>
        <p:nvSpPr>
          <p:cNvPr id="11" name="Footer Placeholder 5"/>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29702"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357D74BD-B61D-4ED6-9A97-6CD976A28A97}" type="slidenum">
              <a:rPr lang="en-US" altLang="en-US" sz="1200">
                <a:solidFill>
                  <a:srgbClr val="898989"/>
                </a:solidFill>
                <a:latin typeface="Arial" pitchFamily="34" charset="0"/>
              </a:rPr>
              <a:pPr>
                <a:spcBef>
                  <a:spcPct val="0"/>
                </a:spcBef>
                <a:buFontTx/>
                <a:buNone/>
              </a:pPr>
              <a:t>23</a:t>
            </a:fld>
            <a:endParaRPr lang="en-US" altLang="en-US" sz="1200">
              <a:solidFill>
                <a:srgbClr val="898989"/>
              </a:solidFill>
              <a:latin typeface="Arial" pitchFamily="34" charset="0"/>
            </a:endParaRPr>
          </a:p>
        </p:txBody>
      </p:sp>
      <p:sp>
        <p:nvSpPr>
          <p:cNvPr id="29703" name="Oval 10"/>
          <p:cNvSpPr>
            <a:spLocks noChangeArrowheads="1"/>
          </p:cNvSpPr>
          <p:nvPr/>
        </p:nvSpPr>
        <p:spPr bwMode="auto">
          <a:xfrm>
            <a:off x="685800" y="4495800"/>
            <a:ext cx="1447800" cy="381000"/>
          </a:xfrm>
          <a:prstGeom prst="ellipse">
            <a:avLst/>
          </a:prstGeom>
          <a:noFill/>
          <a:ln w="952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29704" name="Text Box 11"/>
          <p:cNvSpPr txBox="1">
            <a:spLocks noChangeArrowheads="1"/>
          </p:cNvSpPr>
          <p:nvPr/>
        </p:nvSpPr>
        <p:spPr bwMode="auto">
          <a:xfrm>
            <a:off x="152400" y="44958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New</a:t>
            </a:r>
          </a:p>
        </p:txBody>
      </p:sp>
      <p:sp>
        <p:nvSpPr>
          <p:cNvPr id="29705" name="Text Box 12"/>
          <p:cNvSpPr txBox="1">
            <a:spLocks noChangeArrowheads="1"/>
          </p:cNvSpPr>
          <p:nvPr/>
        </p:nvSpPr>
        <p:spPr bwMode="auto">
          <a:xfrm>
            <a:off x="533400" y="3352800"/>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Old</a:t>
            </a:r>
          </a:p>
        </p:txBody>
      </p:sp>
      <p:sp>
        <p:nvSpPr>
          <p:cNvPr id="29706" name="Text Box 13"/>
          <p:cNvSpPr txBox="1">
            <a:spLocks noChangeArrowheads="1"/>
          </p:cNvSpPr>
          <p:nvPr/>
        </p:nvSpPr>
        <p:spPr bwMode="auto">
          <a:xfrm>
            <a:off x="4572000" y="4495800"/>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Old</a:t>
            </a:r>
          </a:p>
        </p:txBody>
      </p:sp>
      <p:sp>
        <p:nvSpPr>
          <p:cNvPr id="29707" name="Text Box 14"/>
          <p:cNvSpPr txBox="1">
            <a:spLocks noChangeArrowheads="1"/>
          </p:cNvSpPr>
          <p:nvPr/>
        </p:nvSpPr>
        <p:spPr bwMode="auto">
          <a:xfrm>
            <a:off x="4419600" y="32766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New</a:t>
            </a:r>
          </a:p>
        </p:txBody>
      </p:sp>
      <p:sp>
        <p:nvSpPr>
          <p:cNvPr id="29708" name="Oval 15"/>
          <p:cNvSpPr>
            <a:spLocks noChangeArrowheads="1"/>
          </p:cNvSpPr>
          <p:nvPr/>
        </p:nvSpPr>
        <p:spPr bwMode="auto">
          <a:xfrm>
            <a:off x="4724400" y="3276600"/>
            <a:ext cx="1447800" cy="381000"/>
          </a:xfrm>
          <a:prstGeom prst="ellipse">
            <a:avLst/>
          </a:prstGeom>
          <a:noFill/>
          <a:ln w="952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8"/>
            <a:ext cx="7543800" cy="868362"/>
          </a:xfrm>
        </p:spPr>
        <p:txBody>
          <a:bodyPr/>
          <a:lstStyle/>
          <a:p>
            <a:pPr eaLnBrk="1" hangingPunct="1"/>
            <a:r>
              <a:rPr lang="en-US" altLang="zh-TW" smtClean="0"/>
              <a:t>Exercise 5.2</a:t>
            </a:r>
            <a:endParaRPr lang="en-US" altLang="en-US" smtClean="0"/>
          </a:p>
        </p:txBody>
      </p:sp>
      <p:sp>
        <p:nvSpPr>
          <p:cNvPr id="30723" name="Rectangle 3"/>
          <p:cNvSpPr>
            <a:spLocks noGrp="1" noChangeArrowheads="1"/>
          </p:cNvSpPr>
          <p:nvPr>
            <p:ph type="body" sz="half" idx="1"/>
          </p:nvPr>
        </p:nvSpPr>
        <p:spPr>
          <a:xfrm>
            <a:off x="457200" y="4022725"/>
            <a:ext cx="7620000" cy="2108200"/>
          </a:xfrm>
        </p:spPr>
        <p:txBody>
          <a:bodyPr/>
          <a:lstStyle/>
          <a:p>
            <a:pPr eaLnBrk="1" hangingPunct="1">
              <a:lnSpc>
                <a:spcPct val="80000"/>
              </a:lnSpc>
            </a:pPr>
            <a:r>
              <a:rPr lang="en-US" altLang="zh-TW" sz="2200" smtClean="0"/>
              <a:t>If SP (r13) is 00340080H before executing STMEDr13!, {r0-r2,r14}</a:t>
            </a:r>
          </a:p>
          <a:p>
            <a:pPr eaLnBrk="1" hangingPunct="1">
              <a:lnSpc>
                <a:spcPct val="80000"/>
              </a:lnSpc>
            </a:pPr>
            <a:r>
              <a:rPr lang="en-US" altLang="zh-TW" sz="2200" smtClean="0"/>
              <a:t>Where are r0,r1,r2,r14 stored, and what is r13’ after  STMEDr13!, {r0-r2,r14} is executed?</a:t>
            </a:r>
          </a:p>
          <a:p>
            <a:pPr eaLnBrk="1" hangingPunct="1">
              <a:lnSpc>
                <a:spcPct val="80000"/>
              </a:lnSpc>
            </a:pPr>
            <a:r>
              <a:rPr lang="en-US" altLang="zh-TW" sz="2200" smtClean="0"/>
              <a:t>What is the value of the stack point SP(r13) after LDMED r13!,{r0-r2,r14} is executed?</a:t>
            </a:r>
          </a:p>
          <a:p>
            <a:pPr eaLnBrk="1" hangingPunct="1">
              <a:lnSpc>
                <a:spcPct val="80000"/>
              </a:lnSpc>
            </a:pPr>
            <a:endParaRPr lang="en-US" altLang="en-US" sz="2200" smtClean="0"/>
          </a:p>
        </p:txBody>
      </p:sp>
      <p:sp>
        <p:nvSpPr>
          <p:cNvPr id="13" name="Footer Placeholder 5"/>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30725"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19550145-5036-41C8-88E9-16F791E7A795}" type="slidenum">
              <a:rPr lang="en-US" altLang="en-US" sz="1200">
                <a:solidFill>
                  <a:srgbClr val="898989"/>
                </a:solidFill>
                <a:latin typeface="Arial" pitchFamily="34" charset="0"/>
              </a:rPr>
              <a:pPr>
                <a:spcBef>
                  <a:spcPct val="0"/>
                </a:spcBef>
                <a:buFontTx/>
                <a:buNone/>
              </a:pPr>
              <a:t>24</a:t>
            </a:fld>
            <a:endParaRPr lang="en-US" altLang="en-US" sz="1200">
              <a:solidFill>
                <a:srgbClr val="898989"/>
              </a:solidFill>
              <a:latin typeface="Arial" pitchFamily="34" charset="0"/>
            </a:endParaRPr>
          </a:p>
        </p:txBody>
      </p:sp>
      <p:sp>
        <p:nvSpPr>
          <p:cNvPr id="30726" name="Text Box 4"/>
          <p:cNvSpPr txBox="1">
            <a:spLocks noChangeArrowheads="1"/>
          </p:cNvSpPr>
          <p:nvPr/>
        </p:nvSpPr>
        <p:spPr bwMode="auto">
          <a:xfrm>
            <a:off x="1447800" y="3505200"/>
            <a:ext cx="314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b="1">
                <a:solidFill>
                  <a:srgbClr val="CC0000"/>
                </a:solidFill>
                <a:latin typeface="Arial" pitchFamily="34" charset="0"/>
              </a:rPr>
              <a:t>Push stack (save registers)</a:t>
            </a:r>
            <a:endParaRPr lang="en-US" altLang="en-US" sz="1800" b="1">
              <a:solidFill>
                <a:srgbClr val="CC0000"/>
              </a:solidFill>
              <a:latin typeface="Arial" pitchFamily="34" charset="0"/>
            </a:endParaRPr>
          </a:p>
        </p:txBody>
      </p:sp>
      <p:sp>
        <p:nvSpPr>
          <p:cNvPr id="30727" name="Text Box 5"/>
          <p:cNvSpPr txBox="1">
            <a:spLocks noChangeArrowheads="1"/>
          </p:cNvSpPr>
          <p:nvPr/>
        </p:nvSpPr>
        <p:spPr bwMode="auto">
          <a:xfrm>
            <a:off x="5181600" y="3505200"/>
            <a:ext cx="328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b="1">
                <a:solidFill>
                  <a:srgbClr val="0000FF"/>
                </a:solidFill>
                <a:latin typeface="Arial" pitchFamily="34" charset="0"/>
              </a:rPr>
              <a:t>Pop stack (restore registers)</a:t>
            </a:r>
            <a:endParaRPr lang="en-US" altLang="en-US" sz="1800" b="1">
              <a:solidFill>
                <a:srgbClr val="0000FF"/>
              </a:solidFill>
              <a:latin typeface="Arial" pitchFamily="34" charset="0"/>
            </a:endParaRPr>
          </a:p>
        </p:txBody>
      </p:sp>
      <p:pic>
        <p:nvPicPr>
          <p:cNvPr id="3072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143000"/>
            <a:ext cx="7543800" cy="2357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29" name="Oval 7"/>
          <p:cNvSpPr>
            <a:spLocks noChangeArrowheads="1"/>
          </p:cNvSpPr>
          <p:nvPr/>
        </p:nvSpPr>
        <p:spPr bwMode="auto">
          <a:xfrm>
            <a:off x="838200" y="2590800"/>
            <a:ext cx="1447800" cy="381000"/>
          </a:xfrm>
          <a:prstGeom prst="ellipse">
            <a:avLst/>
          </a:prstGeom>
          <a:noFill/>
          <a:ln w="952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30730" name="Oval 8"/>
          <p:cNvSpPr>
            <a:spLocks noChangeArrowheads="1"/>
          </p:cNvSpPr>
          <p:nvPr/>
        </p:nvSpPr>
        <p:spPr bwMode="auto">
          <a:xfrm>
            <a:off x="4724400" y="1447800"/>
            <a:ext cx="1219200" cy="304800"/>
          </a:xfrm>
          <a:prstGeom prst="ellipse">
            <a:avLst/>
          </a:prstGeom>
          <a:noFill/>
          <a:ln w="952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30731" name="Text Box 9"/>
          <p:cNvSpPr txBox="1">
            <a:spLocks noChangeArrowheads="1"/>
          </p:cNvSpPr>
          <p:nvPr/>
        </p:nvSpPr>
        <p:spPr bwMode="auto">
          <a:xfrm>
            <a:off x="381000" y="25908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New</a:t>
            </a:r>
          </a:p>
        </p:txBody>
      </p:sp>
      <p:sp>
        <p:nvSpPr>
          <p:cNvPr id="30732" name="Text Box 10"/>
          <p:cNvSpPr txBox="1">
            <a:spLocks noChangeArrowheads="1"/>
          </p:cNvSpPr>
          <p:nvPr/>
        </p:nvSpPr>
        <p:spPr bwMode="auto">
          <a:xfrm>
            <a:off x="4495800" y="15240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New</a:t>
            </a:r>
          </a:p>
        </p:txBody>
      </p:sp>
      <p:sp>
        <p:nvSpPr>
          <p:cNvPr id="30733" name="Text Box 11"/>
          <p:cNvSpPr txBox="1">
            <a:spLocks noChangeArrowheads="1"/>
          </p:cNvSpPr>
          <p:nvPr/>
        </p:nvSpPr>
        <p:spPr bwMode="auto">
          <a:xfrm>
            <a:off x="838200" y="1524000"/>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Old</a:t>
            </a:r>
          </a:p>
        </p:txBody>
      </p:sp>
      <p:sp>
        <p:nvSpPr>
          <p:cNvPr id="30734" name="Text Box 12"/>
          <p:cNvSpPr txBox="1">
            <a:spLocks noChangeArrowheads="1"/>
          </p:cNvSpPr>
          <p:nvPr/>
        </p:nvSpPr>
        <p:spPr bwMode="auto">
          <a:xfrm>
            <a:off x="4495800" y="2667000"/>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Old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838200"/>
            <a:ext cx="7543800" cy="1295400"/>
          </a:xfrm>
        </p:spPr>
        <p:txBody>
          <a:bodyPr/>
          <a:lstStyle/>
          <a:p>
            <a:pPr eaLnBrk="1" hangingPunct="1"/>
            <a:r>
              <a:rPr lang="en-US" altLang="en-US" sz="3500" smtClean="0"/>
              <a:t>Different versions of STM </a:t>
            </a:r>
            <a:br>
              <a:rPr lang="en-US" altLang="en-US" sz="3500" smtClean="0"/>
            </a:br>
            <a:r>
              <a:rPr lang="en-US" altLang="en-US" sz="3500" smtClean="0"/>
              <a:t>(Store Multiple Memory) see </a:t>
            </a:r>
            <a:br>
              <a:rPr lang="en-US" altLang="en-US" sz="3500" smtClean="0"/>
            </a:br>
            <a:r>
              <a:rPr lang="en-US" altLang="en-US" sz="1600" smtClean="0"/>
              <a:t>http://www.cse.cuhk.edu.hk/%7Ekhwong/www2/ceng2400/ARM_Instruction_quick_reference.doc</a:t>
            </a:r>
          </a:p>
        </p:txBody>
      </p:sp>
      <p:sp>
        <p:nvSpPr>
          <p:cNvPr id="31747" name="Rectangle 3"/>
          <p:cNvSpPr>
            <a:spLocks noGrp="1" noChangeArrowheads="1"/>
          </p:cNvSpPr>
          <p:nvPr>
            <p:ph type="body" sz="half" idx="1"/>
          </p:nvPr>
        </p:nvSpPr>
        <p:spPr>
          <a:xfrm>
            <a:off x="457200" y="2286000"/>
            <a:ext cx="7391400" cy="4411663"/>
          </a:xfrm>
        </p:spPr>
        <p:txBody>
          <a:bodyPr/>
          <a:lstStyle/>
          <a:p>
            <a:pPr eaLnBrk="1" hangingPunct="1"/>
            <a:r>
              <a:rPr lang="en-US" altLang="en-US" sz="3400" smtClean="0"/>
              <a:t>They are:</a:t>
            </a:r>
          </a:p>
          <a:p>
            <a:pPr lvl="1" eaLnBrk="1" hangingPunct="1"/>
            <a:r>
              <a:rPr lang="en-US" altLang="en-US" sz="3000" smtClean="0"/>
              <a:t>STMFD</a:t>
            </a:r>
          </a:p>
          <a:p>
            <a:pPr lvl="1" eaLnBrk="1" hangingPunct="1"/>
            <a:r>
              <a:rPr lang="en-US" altLang="en-US" sz="3000" smtClean="0"/>
              <a:t>STMED</a:t>
            </a:r>
          </a:p>
          <a:p>
            <a:pPr lvl="1" eaLnBrk="1" hangingPunct="1"/>
            <a:r>
              <a:rPr lang="en-US" altLang="en-US" sz="3000" smtClean="0"/>
              <a:t>STMFA</a:t>
            </a:r>
          </a:p>
          <a:p>
            <a:pPr lvl="1" eaLnBrk="1" hangingPunct="1"/>
            <a:r>
              <a:rPr lang="en-US" altLang="en-US" sz="3000" smtClean="0"/>
              <a:t>STMEA</a:t>
            </a:r>
          </a:p>
          <a:p>
            <a:pPr eaLnBrk="1" hangingPunct="1"/>
            <a:endParaRPr lang="en-US" altLang="en-US" sz="3400" smtClean="0"/>
          </a:p>
          <a:p>
            <a:pPr eaLnBrk="1" hangingPunct="1"/>
            <a:endParaRPr lang="en-US" altLang="en-US" sz="2600" smtClean="0"/>
          </a:p>
          <a:p>
            <a:pPr eaLnBrk="1" hangingPunct="1"/>
            <a:endParaRPr lang="en-US" altLang="en-US" sz="1200" smtClean="0"/>
          </a:p>
        </p:txBody>
      </p:sp>
      <p:graphicFrame>
        <p:nvGraphicFramePr>
          <p:cNvPr id="875606" name="Group 86"/>
          <p:cNvGraphicFramePr>
            <a:graphicFrameLocks noGrp="1"/>
          </p:cNvGraphicFramePr>
          <p:nvPr>
            <p:ph sz="half" idx="2"/>
          </p:nvPr>
        </p:nvGraphicFramePr>
        <p:xfrm>
          <a:off x="3733800" y="2362200"/>
          <a:ext cx="4419600" cy="2377096"/>
        </p:xfrm>
        <a:graphic>
          <a:graphicData uri="http://schemas.openxmlformats.org/drawingml/2006/table">
            <a:tbl>
              <a:tblPr/>
              <a:tblGrid>
                <a:gridCol w="3136900"/>
                <a:gridCol w="1282700"/>
              </a:tblGrid>
              <a:tr h="517525">
                <a:tc gridSpan="2">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2800" b="1" i="0" u="none" strike="noStrike" cap="none" normalizeH="0" baseline="0" smtClean="0">
                          <a:ln>
                            <a:noFill/>
                          </a:ln>
                          <a:solidFill>
                            <a:schemeClr val="tx1"/>
                          </a:solidFill>
                          <a:effectLst/>
                          <a:latin typeface="Times New Roman" pitchFamily="18" charset="0"/>
                          <a:ea typeface="新細明體" pitchFamily="18" charset="-120"/>
                          <a:cs typeface="Courier" pitchFamily="49" charset="0"/>
                        </a:rPr>
                        <a:t>&lt;Addressing_mode&gt;</a:t>
                      </a:r>
                      <a:endParaRPr kumimoji="0" lang="en-US" altLang="zh-TW" sz="4800" b="0" i="0" u="none" strike="noStrike" cap="none" normalizeH="0" baseline="0" smtClean="0">
                        <a:ln>
                          <a:noFill/>
                        </a:ln>
                        <a:solidFill>
                          <a:schemeClr val="tx1"/>
                        </a:solidFill>
                        <a:effectLst/>
                        <a:latin typeface="Arial" pitchFamily="34" charset="0"/>
                        <a:ea typeface="新細明體" pitchFamily="18" charset="-120"/>
                        <a:cs typeface="Courier" pitchFamily="49"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465138">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2400" b="0" i="0" u="sng" strike="noStrike" cap="none" normalizeH="0" baseline="0" smtClean="0">
                          <a:ln>
                            <a:noFill/>
                          </a:ln>
                          <a:solidFill>
                            <a:schemeClr val="tx1"/>
                          </a:solidFill>
                          <a:effectLst/>
                          <a:latin typeface="Times New Roman" pitchFamily="18" charset="0"/>
                          <a:ea typeface="新細明體" pitchFamily="18" charset="-120"/>
                          <a:cs typeface="Times-Roman"/>
                        </a:rPr>
                        <a:t>F</a:t>
                      </a:r>
                      <a:r>
                        <a:rPr kumimoji="0" lang="en-US" altLang="zh-TW" sz="2400" b="0" i="0" u="none" strike="noStrike" cap="none" normalizeH="0" baseline="0" smtClean="0">
                          <a:ln>
                            <a:noFill/>
                          </a:ln>
                          <a:solidFill>
                            <a:schemeClr val="tx1"/>
                          </a:solidFill>
                          <a:effectLst/>
                          <a:latin typeface="Times New Roman" pitchFamily="18" charset="0"/>
                          <a:ea typeface="新細明體" pitchFamily="18" charset="-120"/>
                          <a:cs typeface="Times-Roman"/>
                        </a:rPr>
                        <a:t>ull </a:t>
                      </a:r>
                      <a:r>
                        <a:rPr kumimoji="0" lang="en-US" altLang="zh-TW" sz="2400" b="0" i="0" u="sng" strike="noStrike" cap="none" normalizeH="0" baseline="0" smtClean="0">
                          <a:ln>
                            <a:noFill/>
                          </a:ln>
                          <a:solidFill>
                            <a:schemeClr val="tx1"/>
                          </a:solidFill>
                          <a:effectLst/>
                          <a:latin typeface="Times New Roman" pitchFamily="18" charset="0"/>
                          <a:ea typeface="新細明體" pitchFamily="18" charset="-120"/>
                          <a:cs typeface="Times-Roman"/>
                        </a:rPr>
                        <a:t>D</a:t>
                      </a:r>
                      <a:r>
                        <a:rPr kumimoji="0" lang="en-US" altLang="zh-TW" sz="2400" b="0" i="0" u="none" strike="noStrike" cap="none" normalizeH="0" baseline="0" smtClean="0">
                          <a:ln>
                            <a:noFill/>
                          </a:ln>
                          <a:solidFill>
                            <a:schemeClr val="tx1"/>
                          </a:solidFill>
                          <a:effectLst/>
                          <a:latin typeface="Times New Roman" pitchFamily="18" charset="0"/>
                          <a:ea typeface="新細明體" pitchFamily="18" charset="-120"/>
                          <a:cs typeface="Times-Roman"/>
                        </a:rPr>
                        <a:t>escending</a:t>
                      </a:r>
                      <a:endParaRPr kumimoji="0" lang="en-US" altLang="zh-TW" sz="4800" b="0" i="0" u="none" strike="noStrike" cap="none" normalizeH="0" baseline="0" smtClean="0">
                        <a:ln>
                          <a:noFill/>
                        </a:ln>
                        <a:solidFill>
                          <a:schemeClr val="tx1"/>
                        </a:solidFill>
                        <a:effectLst/>
                        <a:latin typeface="Arial" pitchFamily="34" charset="0"/>
                        <a:ea typeface="新細明體" pitchFamily="18" charset="-120"/>
                        <a:cs typeface="Times-Roman"/>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Times New Roman" pitchFamily="18" charset="0"/>
                          <a:ea typeface="新細明體" pitchFamily="18" charset="-120"/>
                          <a:cs typeface="Courier" pitchFamily="49" charset="0"/>
                        </a:rPr>
                        <a:t>FD</a:t>
                      </a:r>
                      <a:endParaRPr kumimoji="0" lang="en-US" altLang="zh-TW" sz="4800" b="0" i="0" u="none" strike="noStrike" cap="none" normalizeH="0" baseline="0" smtClean="0">
                        <a:ln>
                          <a:noFill/>
                        </a:ln>
                        <a:solidFill>
                          <a:schemeClr val="tx1"/>
                        </a:solidFill>
                        <a:effectLst/>
                        <a:latin typeface="Arial" pitchFamily="34" charset="0"/>
                        <a:ea typeface="新細明體" pitchFamily="18" charset="-120"/>
                        <a:cs typeface="Courier" pitchFamily="49"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2400" b="0" i="0" u="sng" strike="noStrike" cap="none" normalizeH="0" baseline="0" smtClean="0">
                          <a:ln>
                            <a:noFill/>
                          </a:ln>
                          <a:solidFill>
                            <a:schemeClr val="tx1"/>
                          </a:solidFill>
                          <a:effectLst/>
                          <a:latin typeface="Times New Roman" pitchFamily="18" charset="0"/>
                          <a:ea typeface="新細明體" pitchFamily="18" charset="-120"/>
                          <a:cs typeface="Times-Roman"/>
                        </a:rPr>
                        <a:t>E</a:t>
                      </a:r>
                      <a:r>
                        <a:rPr kumimoji="0" lang="en-US" altLang="zh-TW" sz="2400" b="0" i="0" u="none" strike="noStrike" cap="none" normalizeH="0" baseline="0" smtClean="0">
                          <a:ln>
                            <a:noFill/>
                          </a:ln>
                          <a:solidFill>
                            <a:schemeClr val="tx1"/>
                          </a:solidFill>
                          <a:effectLst/>
                          <a:latin typeface="Times New Roman" pitchFamily="18" charset="0"/>
                          <a:ea typeface="新細明體" pitchFamily="18" charset="-120"/>
                          <a:cs typeface="Times-Roman"/>
                        </a:rPr>
                        <a:t>mpty </a:t>
                      </a:r>
                      <a:r>
                        <a:rPr kumimoji="0" lang="en-US" altLang="zh-TW" sz="2400" b="0" i="0" u="sng" strike="noStrike" cap="none" normalizeH="0" baseline="0" smtClean="0">
                          <a:ln>
                            <a:noFill/>
                          </a:ln>
                          <a:solidFill>
                            <a:schemeClr val="tx1"/>
                          </a:solidFill>
                          <a:effectLst/>
                          <a:latin typeface="Times New Roman" pitchFamily="18" charset="0"/>
                          <a:ea typeface="新細明體" pitchFamily="18" charset="-120"/>
                          <a:cs typeface="Times-Roman"/>
                        </a:rPr>
                        <a:t>D</a:t>
                      </a:r>
                      <a:r>
                        <a:rPr kumimoji="0" lang="en-US" altLang="zh-TW" sz="2400" b="0" i="0" u="none" strike="noStrike" cap="none" normalizeH="0" baseline="0" smtClean="0">
                          <a:ln>
                            <a:noFill/>
                          </a:ln>
                          <a:solidFill>
                            <a:schemeClr val="tx1"/>
                          </a:solidFill>
                          <a:effectLst/>
                          <a:latin typeface="Times New Roman" pitchFamily="18" charset="0"/>
                          <a:ea typeface="新細明體" pitchFamily="18" charset="-120"/>
                          <a:cs typeface="Times-Roman"/>
                        </a:rPr>
                        <a:t>escending</a:t>
                      </a:r>
                      <a:endParaRPr kumimoji="0" lang="en-US" altLang="zh-TW" sz="4800" b="0" i="0" u="none" strike="noStrike" cap="none" normalizeH="0" baseline="0" smtClean="0">
                        <a:ln>
                          <a:noFill/>
                        </a:ln>
                        <a:solidFill>
                          <a:schemeClr val="tx1"/>
                        </a:solidFill>
                        <a:effectLst/>
                        <a:latin typeface="Arial" pitchFamily="34" charset="0"/>
                        <a:ea typeface="新細明體" pitchFamily="18" charset="-120"/>
                        <a:cs typeface="Times-Roman"/>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Times New Roman" pitchFamily="18" charset="0"/>
                          <a:ea typeface="新細明體" pitchFamily="18" charset="-120"/>
                          <a:cs typeface="Courier" pitchFamily="49" charset="0"/>
                        </a:rPr>
                        <a:t>ED</a:t>
                      </a:r>
                      <a:endParaRPr kumimoji="0" lang="en-US" altLang="zh-TW" sz="4800" b="0" i="0" u="none" strike="noStrike" cap="none" normalizeH="0" baseline="0" smtClean="0">
                        <a:ln>
                          <a:noFill/>
                        </a:ln>
                        <a:solidFill>
                          <a:schemeClr val="tx1"/>
                        </a:solidFill>
                        <a:effectLst/>
                        <a:latin typeface="Arial" pitchFamily="34" charset="0"/>
                        <a:ea typeface="新細明體" pitchFamily="18" charset="-120"/>
                        <a:cs typeface="Courier" pitchFamily="49"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3550">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2400" b="0" i="0" u="sng" strike="noStrike" cap="none" normalizeH="0" baseline="0" smtClean="0">
                          <a:ln>
                            <a:noFill/>
                          </a:ln>
                          <a:solidFill>
                            <a:schemeClr val="tx1"/>
                          </a:solidFill>
                          <a:effectLst/>
                          <a:latin typeface="Times New Roman" pitchFamily="18" charset="0"/>
                          <a:ea typeface="新細明體" pitchFamily="18" charset="-120"/>
                          <a:cs typeface="Times-Roman"/>
                        </a:rPr>
                        <a:t>F</a:t>
                      </a:r>
                      <a:r>
                        <a:rPr kumimoji="0" lang="en-US" altLang="zh-TW" sz="2400" b="0" i="0" u="none" strike="noStrike" cap="none" normalizeH="0" baseline="0" smtClean="0">
                          <a:ln>
                            <a:noFill/>
                          </a:ln>
                          <a:solidFill>
                            <a:schemeClr val="tx1"/>
                          </a:solidFill>
                          <a:effectLst/>
                          <a:latin typeface="Times New Roman" pitchFamily="18" charset="0"/>
                          <a:ea typeface="新細明體" pitchFamily="18" charset="-120"/>
                          <a:cs typeface="Times-Roman"/>
                        </a:rPr>
                        <a:t>ull </a:t>
                      </a:r>
                      <a:r>
                        <a:rPr kumimoji="0" lang="en-US" altLang="zh-TW" sz="2400" b="0" i="0" u="sng" strike="noStrike" cap="none" normalizeH="0" baseline="0" smtClean="0">
                          <a:ln>
                            <a:noFill/>
                          </a:ln>
                          <a:solidFill>
                            <a:schemeClr val="tx1"/>
                          </a:solidFill>
                          <a:effectLst/>
                          <a:latin typeface="Times New Roman" pitchFamily="18" charset="0"/>
                          <a:ea typeface="新細明體" pitchFamily="18" charset="-120"/>
                          <a:cs typeface="Times-Roman"/>
                        </a:rPr>
                        <a:t>A</a:t>
                      </a:r>
                      <a:r>
                        <a:rPr kumimoji="0" lang="en-US" altLang="zh-TW" sz="2400" b="0" i="0" u="none" strike="noStrike" cap="none" normalizeH="0" baseline="0" smtClean="0">
                          <a:ln>
                            <a:noFill/>
                          </a:ln>
                          <a:solidFill>
                            <a:schemeClr val="tx1"/>
                          </a:solidFill>
                          <a:effectLst/>
                          <a:latin typeface="Times New Roman" pitchFamily="18" charset="0"/>
                          <a:ea typeface="新細明體" pitchFamily="18" charset="-120"/>
                          <a:cs typeface="Times-Roman"/>
                        </a:rPr>
                        <a:t>scending</a:t>
                      </a:r>
                      <a:endParaRPr kumimoji="0" lang="en-US" altLang="zh-TW" sz="4800" b="0" i="0" u="none" strike="noStrike" cap="none" normalizeH="0" baseline="0" smtClean="0">
                        <a:ln>
                          <a:noFill/>
                        </a:ln>
                        <a:solidFill>
                          <a:schemeClr val="tx1"/>
                        </a:solidFill>
                        <a:effectLst/>
                        <a:latin typeface="Arial" pitchFamily="34" charset="0"/>
                        <a:ea typeface="新細明體" pitchFamily="18" charset="-120"/>
                        <a:cs typeface="Times-Roman"/>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Times New Roman" pitchFamily="18" charset="0"/>
                          <a:ea typeface="新細明體" pitchFamily="18" charset="-120"/>
                          <a:cs typeface="Courier" pitchFamily="49" charset="0"/>
                        </a:rPr>
                        <a:t>FA</a:t>
                      </a:r>
                      <a:endParaRPr kumimoji="0" lang="en-US" altLang="zh-TW" sz="4800" b="0" i="0" u="none" strike="noStrike" cap="none" normalizeH="0" baseline="0" smtClean="0">
                        <a:ln>
                          <a:noFill/>
                        </a:ln>
                        <a:solidFill>
                          <a:schemeClr val="tx1"/>
                        </a:solidFill>
                        <a:effectLst/>
                        <a:latin typeface="Arial" pitchFamily="34" charset="0"/>
                        <a:ea typeface="新細明體" pitchFamily="18" charset="-120"/>
                        <a:cs typeface="Courier" pitchFamily="49"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2400" b="0" i="0" u="sng" strike="noStrike" cap="none" normalizeH="0" baseline="0" smtClean="0">
                          <a:ln>
                            <a:noFill/>
                          </a:ln>
                          <a:solidFill>
                            <a:schemeClr val="tx1"/>
                          </a:solidFill>
                          <a:effectLst/>
                          <a:latin typeface="Times New Roman" pitchFamily="18" charset="0"/>
                          <a:ea typeface="新細明體" pitchFamily="18" charset="-120"/>
                          <a:cs typeface="Times-Roman"/>
                        </a:rPr>
                        <a:t>E</a:t>
                      </a:r>
                      <a:r>
                        <a:rPr kumimoji="0" lang="en-US" altLang="zh-TW" sz="2400" b="0" i="0" u="none" strike="noStrike" cap="none" normalizeH="0" baseline="0" smtClean="0">
                          <a:ln>
                            <a:noFill/>
                          </a:ln>
                          <a:solidFill>
                            <a:schemeClr val="tx1"/>
                          </a:solidFill>
                          <a:effectLst/>
                          <a:latin typeface="Times New Roman" pitchFamily="18" charset="0"/>
                          <a:ea typeface="新細明體" pitchFamily="18" charset="-120"/>
                          <a:cs typeface="Times-Roman"/>
                        </a:rPr>
                        <a:t>mpty </a:t>
                      </a:r>
                      <a:r>
                        <a:rPr kumimoji="0" lang="en-US" altLang="zh-TW" sz="2400" b="0" i="0" u="sng" strike="noStrike" cap="none" normalizeH="0" baseline="0" smtClean="0">
                          <a:ln>
                            <a:noFill/>
                          </a:ln>
                          <a:solidFill>
                            <a:schemeClr val="tx1"/>
                          </a:solidFill>
                          <a:effectLst/>
                          <a:latin typeface="Times New Roman" pitchFamily="18" charset="0"/>
                          <a:ea typeface="新細明體" pitchFamily="18" charset="-120"/>
                          <a:cs typeface="Times-Roman"/>
                        </a:rPr>
                        <a:t>A</a:t>
                      </a:r>
                      <a:r>
                        <a:rPr kumimoji="0" lang="en-US" altLang="zh-TW" sz="2400" b="0" i="0" u="none" strike="noStrike" cap="none" normalizeH="0" baseline="0" smtClean="0">
                          <a:ln>
                            <a:noFill/>
                          </a:ln>
                          <a:solidFill>
                            <a:schemeClr val="tx1"/>
                          </a:solidFill>
                          <a:effectLst/>
                          <a:latin typeface="Times New Roman" pitchFamily="18" charset="0"/>
                          <a:ea typeface="新細明體" pitchFamily="18" charset="-120"/>
                          <a:cs typeface="Times-Roman"/>
                        </a:rPr>
                        <a:t>scending</a:t>
                      </a:r>
                      <a:endParaRPr kumimoji="0" lang="en-US" altLang="zh-TW" sz="4800" b="0" i="0" u="none" strike="noStrike" cap="none" normalizeH="0" baseline="0" smtClean="0">
                        <a:ln>
                          <a:noFill/>
                        </a:ln>
                        <a:solidFill>
                          <a:schemeClr val="tx1"/>
                        </a:solidFill>
                        <a:effectLst/>
                        <a:latin typeface="Arial" pitchFamily="34" charset="0"/>
                        <a:ea typeface="新細明體" pitchFamily="18" charset="-120"/>
                        <a:cs typeface="Times-Roman"/>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TW" sz="2400" b="0" i="0" u="none" strike="noStrike" cap="none" normalizeH="0" baseline="0" smtClean="0">
                          <a:ln>
                            <a:noFill/>
                          </a:ln>
                          <a:solidFill>
                            <a:schemeClr val="tx1"/>
                          </a:solidFill>
                          <a:effectLst/>
                          <a:latin typeface="Times New Roman" pitchFamily="18" charset="0"/>
                          <a:ea typeface="新細明體" pitchFamily="18" charset="-120"/>
                          <a:cs typeface="Courier" pitchFamily="49" charset="0"/>
                        </a:rPr>
                        <a:t>EA</a:t>
                      </a:r>
                      <a:endParaRPr kumimoji="0" lang="en-US" altLang="zh-TW" sz="4800" b="0" i="0" u="none" strike="noStrike" cap="none" normalizeH="0" baseline="0" smtClean="0">
                        <a:ln>
                          <a:noFill/>
                        </a:ln>
                        <a:solidFill>
                          <a:schemeClr val="tx1"/>
                        </a:solidFill>
                        <a:effectLst/>
                        <a:latin typeface="Arial" pitchFamily="34" charset="0"/>
                        <a:ea typeface="新細明體" pitchFamily="18" charset="-120"/>
                        <a:cs typeface="Courier" pitchFamily="49"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3" name="Footer Placeholder 5"/>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317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F2E69518-1DC6-4DDF-BC83-4240EABBFB5A}" type="slidenum">
              <a:rPr lang="en-US" altLang="en-US" sz="1200">
                <a:solidFill>
                  <a:srgbClr val="898989"/>
                </a:solidFill>
                <a:latin typeface="Arial" pitchFamily="34" charset="0"/>
              </a:rPr>
              <a:pPr>
                <a:spcBef>
                  <a:spcPct val="0"/>
                </a:spcBef>
                <a:buFontTx/>
                <a:buNone/>
              </a:pPr>
              <a:t>25</a:t>
            </a:fld>
            <a:endParaRPr lang="en-US" altLang="en-US" sz="1200">
              <a:solidFill>
                <a:srgbClr val="898989"/>
              </a:solidFill>
              <a:latin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457200"/>
            <a:ext cx="7543800" cy="1295400"/>
          </a:xfrm>
        </p:spPr>
        <p:txBody>
          <a:bodyPr/>
          <a:lstStyle/>
          <a:p>
            <a:pPr eaLnBrk="1" hangingPunct="1"/>
            <a:r>
              <a:rPr lang="en-US" altLang="en-US" sz="2300" smtClean="0">
                <a:solidFill>
                  <a:srgbClr val="CC0000"/>
                </a:solidFill>
              </a:rPr>
              <a:t>Difference between </a:t>
            </a:r>
            <a:r>
              <a:rPr lang="en-US" altLang="en-US" sz="2300" u="sng" smtClean="0">
                <a:solidFill>
                  <a:srgbClr val="CC0000"/>
                </a:solidFill>
              </a:rPr>
              <a:t>E</a:t>
            </a:r>
            <a:r>
              <a:rPr lang="en-US" altLang="en-US" sz="2300" smtClean="0">
                <a:solidFill>
                  <a:srgbClr val="CC0000"/>
                </a:solidFill>
              </a:rPr>
              <a:t>mpty and </a:t>
            </a:r>
            <a:r>
              <a:rPr lang="en-US" altLang="en-US" sz="2300" u="sng" smtClean="0">
                <a:solidFill>
                  <a:srgbClr val="CC0000"/>
                </a:solidFill>
              </a:rPr>
              <a:t>F</a:t>
            </a:r>
            <a:r>
              <a:rPr lang="en-US" altLang="en-US" sz="2300" smtClean="0">
                <a:solidFill>
                  <a:srgbClr val="CC0000"/>
                </a:solidFill>
              </a:rPr>
              <a:t>ull (in STM</a:t>
            </a:r>
            <a:r>
              <a:rPr lang="en-US" altLang="en-US" sz="2300" u="sng" smtClean="0">
                <a:solidFill>
                  <a:srgbClr val="CC0000"/>
                </a:solidFill>
              </a:rPr>
              <a:t>E</a:t>
            </a:r>
            <a:r>
              <a:rPr lang="en-US" altLang="en-US" sz="2300" smtClean="0">
                <a:solidFill>
                  <a:srgbClr val="CC0000"/>
                </a:solidFill>
              </a:rPr>
              <a:t>D and STM</a:t>
            </a:r>
            <a:r>
              <a:rPr lang="en-US" altLang="en-US" sz="2300" u="sng" smtClean="0">
                <a:solidFill>
                  <a:srgbClr val="CC0000"/>
                </a:solidFill>
              </a:rPr>
              <a:t>F</a:t>
            </a:r>
            <a:r>
              <a:rPr lang="en-US" altLang="en-US" sz="2300" smtClean="0">
                <a:solidFill>
                  <a:srgbClr val="CC0000"/>
                </a:solidFill>
              </a:rPr>
              <a:t>D) of Stack </a:t>
            </a:r>
            <a:r>
              <a:rPr lang="en-US" altLang="en-US" sz="2300" u="sng" smtClean="0">
                <a:solidFill>
                  <a:srgbClr val="CC0000"/>
                </a:solidFill>
              </a:rPr>
              <a:t>Push</a:t>
            </a:r>
            <a:r>
              <a:rPr lang="en-US" altLang="en-US" sz="2300" smtClean="0">
                <a:solidFill>
                  <a:srgbClr val="CC0000"/>
                </a:solidFill>
              </a:rPr>
              <a:t> operations</a:t>
            </a:r>
            <a:br>
              <a:rPr lang="en-US" altLang="en-US" sz="2300" smtClean="0">
                <a:solidFill>
                  <a:srgbClr val="CC0000"/>
                </a:solidFill>
              </a:rPr>
            </a:br>
            <a:r>
              <a:rPr lang="en-US" altLang="en-US" sz="2300" smtClean="0">
                <a:solidFill>
                  <a:srgbClr val="CC0000"/>
                </a:solidFill>
              </a:rPr>
              <a:t>Ref:</a:t>
            </a:r>
            <a:br>
              <a:rPr lang="en-US" altLang="en-US" sz="2300" smtClean="0">
                <a:solidFill>
                  <a:srgbClr val="CC0000"/>
                </a:solidFill>
              </a:rPr>
            </a:br>
            <a:r>
              <a:rPr lang="en-US" altLang="en-US" sz="1500" smtClean="0"/>
              <a:t>http://computing.unn.ac.uk/staff/cgmb3/teaching/CM506/ARM_Assembler/AssemblerSummary/STACK.html</a:t>
            </a:r>
          </a:p>
        </p:txBody>
      </p:sp>
      <p:sp>
        <p:nvSpPr>
          <p:cNvPr id="32771" name="Rectangle 3"/>
          <p:cNvSpPr>
            <a:spLocks noGrp="1" noChangeArrowheads="1"/>
          </p:cNvSpPr>
          <p:nvPr>
            <p:ph type="body" sz="half" idx="1"/>
          </p:nvPr>
        </p:nvSpPr>
        <p:spPr>
          <a:xfrm>
            <a:off x="457200" y="1719263"/>
            <a:ext cx="8229600" cy="4411662"/>
          </a:xfrm>
        </p:spPr>
        <p:txBody>
          <a:bodyPr/>
          <a:lstStyle/>
          <a:p>
            <a:pPr eaLnBrk="1" hangingPunct="1">
              <a:buFont typeface="Wingdings" pitchFamily="2" charset="2"/>
              <a:buNone/>
            </a:pPr>
            <a:r>
              <a:rPr lang="en-US" altLang="en-US" sz="2600" b="1" smtClean="0"/>
              <a:t>	</a:t>
            </a:r>
          </a:p>
        </p:txBody>
      </p:sp>
      <p:graphicFrame>
        <p:nvGraphicFramePr>
          <p:cNvPr id="32772" name="Object 4"/>
          <p:cNvGraphicFramePr>
            <a:graphicFrameLocks noGrp="1" noChangeAspect="1"/>
          </p:cNvGraphicFramePr>
          <p:nvPr>
            <p:ph sz="half" idx="2"/>
          </p:nvPr>
        </p:nvGraphicFramePr>
        <p:xfrm>
          <a:off x="566738" y="3275013"/>
          <a:ext cx="8089900" cy="2546350"/>
        </p:xfrm>
        <a:graphic>
          <a:graphicData uri="http://schemas.openxmlformats.org/presentationml/2006/ole">
            <mc:AlternateContent xmlns:mc="http://schemas.openxmlformats.org/markup-compatibility/2006">
              <mc:Choice xmlns:v="urn:schemas-microsoft-com:vml" Requires="v">
                <p:oleObj spid="_x0000_s32795" name="Visio" r:id="rId3" imgW="6561277" imgH="2065630" progId="Visio.Drawing.11">
                  <p:embed/>
                </p:oleObj>
              </mc:Choice>
              <mc:Fallback>
                <p:oleObj name="Visio" r:id="rId3" imgW="6561277" imgH="2065630" progId="Visio.Drawing.11">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6738" y="3275013"/>
                        <a:ext cx="8089900" cy="254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 name="Footer Placeholder 5"/>
          <p:cNvSpPr>
            <a:spLocks noGrp="1"/>
          </p:cNvSpPr>
          <p:nvPr>
            <p:ph type="ftr" sz="quarter" idx="11"/>
          </p:nvPr>
        </p:nvSpPr>
        <p:spPr>
          <a:xfrm>
            <a:off x="3124200" y="6400800"/>
            <a:ext cx="2895600" cy="457200"/>
          </a:xfrm>
        </p:spPr>
        <p:txBody>
          <a:bodyPr/>
          <a:lstStyle/>
          <a:p>
            <a:pPr>
              <a:defRPr/>
            </a:pPr>
            <a:r>
              <a:rPr lang="en-US" altLang="en-US" smtClean="0"/>
              <a:t>CEG2400 ch5 Assembly directives &amp; stack v.6b</a:t>
            </a:r>
            <a:endParaRPr lang="en-US" altLang="en-US" dirty="0"/>
          </a:p>
        </p:txBody>
      </p:sp>
      <p:sp>
        <p:nvSpPr>
          <p:cNvPr id="32774"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D033D906-F66D-4570-A882-ADA588C250A6}" type="slidenum">
              <a:rPr lang="en-US" altLang="en-US" sz="1200">
                <a:solidFill>
                  <a:srgbClr val="898989"/>
                </a:solidFill>
                <a:latin typeface="Arial" pitchFamily="34" charset="0"/>
              </a:rPr>
              <a:pPr>
                <a:spcBef>
                  <a:spcPct val="0"/>
                </a:spcBef>
                <a:buFontTx/>
                <a:buNone/>
              </a:pPr>
              <a:t>26</a:t>
            </a:fld>
            <a:endParaRPr lang="en-US" altLang="en-US" sz="1200">
              <a:solidFill>
                <a:srgbClr val="898989"/>
              </a:solidFill>
              <a:latin typeface="Arial" pitchFamily="34" charset="0"/>
            </a:endParaRPr>
          </a:p>
        </p:txBody>
      </p:sp>
      <p:sp>
        <p:nvSpPr>
          <p:cNvPr id="32775" name="Oval 5"/>
          <p:cNvSpPr>
            <a:spLocks noChangeArrowheads="1"/>
          </p:cNvSpPr>
          <p:nvPr/>
        </p:nvSpPr>
        <p:spPr bwMode="auto">
          <a:xfrm>
            <a:off x="838200" y="4876800"/>
            <a:ext cx="1447800" cy="381000"/>
          </a:xfrm>
          <a:prstGeom prst="ellipse">
            <a:avLst/>
          </a:prstGeom>
          <a:noFill/>
          <a:ln w="952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32776" name="Text Box 6"/>
          <p:cNvSpPr txBox="1">
            <a:spLocks noChangeArrowheads="1"/>
          </p:cNvSpPr>
          <p:nvPr/>
        </p:nvSpPr>
        <p:spPr bwMode="auto">
          <a:xfrm>
            <a:off x="533400" y="3733800"/>
            <a:ext cx="60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Old </a:t>
            </a:r>
          </a:p>
        </p:txBody>
      </p:sp>
      <p:sp>
        <p:nvSpPr>
          <p:cNvPr id="32777" name="Text Box 7"/>
          <p:cNvSpPr txBox="1">
            <a:spLocks noChangeArrowheads="1"/>
          </p:cNvSpPr>
          <p:nvPr/>
        </p:nvSpPr>
        <p:spPr bwMode="auto">
          <a:xfrm>
            <a:off x="381000" y="48768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New</a:t>
            </a:r>
          </a:p>
        </p:txBody>
      </p:sp>
      <p:sp>
        <p:nvSpPr>
          <p:cNvPr id="32778" name="Text Box 10"/>
          <p:cNvSpPr txBox="1">
            <a:spLocks noChangeArrowheads="1"/>
          </p:cNvSpPr>
          <p:nvPr/>
        </p:nvSpPr>
        <p:spPr bwMode="auto">
          <a:xfrm>
            <a:off x="609600" y="1981200"/>
            <a:ext cx="3787775" cy="1200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800" b="1" u="sng">
                <a:solidFill>
                  <a:schemeClr val="tx2"/>
                </a:solidFill>
                <a:latin typeface="Arial" pitchFamily="34" charset="0"/>
              </a:rPr>
              <a:t>Empty:</a:t>
            </a:r>
          </a:p>
          <a:p>
            <a:pPr eaLnBrk="1" hangingPunct="1">
              <a:spcBef>
                <a:spcPct val="0"/>
              </a:spcBef>
              <a:buFontTx/>
              <a:buNone/>
            </a:pPr>
            <a:r>
              <a:rPr lang="en-US" altLang="en-US" sz="1800" b="1" u="sng">
                <a:solidFill>
                  <a:schemeClr val="tx2"/>
                </a:solidFill>
                <a:latin typeface="Arial" pitchFamily="34" charset="0"/>
              </a:rPr>
              <a:t>St</a:t>
            </a:r>
            <a:r>
              <a:rPr lang="en-US" altLang="en-US" sz="1800" b="1">
                <a:solidFill>
                  <a:schemeClr val="tx2"/>
                </a:solidFill>
                <a:latin typeface="Arial" pitchFamily="34" charset="0"/>
              </a:rPr>
              <a:t>ore </a:t>
            </a:r>
            <a:r>
              <a:rPr lang="en-US" altLang="en-US" sz="1800" b="1" u="sng">
                <a:solidFill>
                  <a:schemeClr val="tx2"/>
                </a:solidFill>
                <a:latin typeface="Arial" pitchFamily="34" charset="0"/>
              </a:rPr>
              <a:t>m</a:t>
            </a:r>
            <a:r>
              <a:rPr lang="en-US" altLang="en-US" sz="1800" b="1">
                <a:solidFill>
                  <a:schemeClr val="tx2"/>
                </a:solidFill>
                <a:latin typeface="Arial" pitchFamily="34" charset="0"/>
              </a:rPr>
              <a:t>ultiple </a:t>
            </a:r>
            <a:r>
              <a:rPr lang="en-US" altLang="en-US" sz="1800" b="1" u="sng">
                <a:latin typeface="Arial" pitchFamily="34" charset="0"/>
              </a:rPr>
              <a:t>e</a:t>
            </a:r>
            <a:r>
              <a:rPr lang="en-US" altLang="en-US" sz="1800" b="1">
                <a:latin typeface="Arial" pitchFamily="34" charset="0"/>
              </a:rPr>
              <a:t>mpty </a:t>
            </a:r>
            <a:r>
              <a:rPr lang="en-US" altLang="en-US" sz="1800" b="1" u="sng">
                <a:latin typeface="Arial" pitchFamily="34" charset="0"/>
              </a:rPr>
              <a:t>d</a:t>
            </a:r>
            <a:r>
              <a:rPr lang="en-US" altLang="en-US" sz="1800" b="1">
                <a:latin typeface="Arial" pitchFamily="34" charset="0"/>
              </a:rPr>
              <a:t>escending</a:t>
            </a:r>
            <a:br>
              <a:rPr lang="en-US" altLang="en-US" sz="1800" b="1">
                <a:latin typeface="Arial" pitchFamily="34" charset="0"/>
              </a:rPr>
            </a:br>
            <a:r>
              <a:rPr lang="en-US" altLang="en-US" sz="1800" b="1">
                <a:solidFill>
                  <a:schemeClr val="tx2"/>
                </a:solidFill>
                <a:latin typeface="Arial" pitchFamily="34" charset="0"/>
              </a:rPr>
              <a:t>STM</a:t>
            </a:r>
            <a:r>
              <a:rPr lang="en-US" altLang="en-US" sz="1800" b="1" u="sng">
                <a:solidFill>
                  <a:schemeClr val="tx2"/>
                </a:solidFill>
                <a:latin typeface="Arial" pitchFamily="34" charset="0"/>
              </a:rPr>
              <a:t>E</a:t>
            </a:r>
            <a:r>
              <a:rPr lang="en-US" altLang="en-US" sz="1800" b="1">
                <a:solidFill>
                  <a:schemeClr val="tx2"/>
                </a:solidFill>
                <a:latin typeface="Arial" pitchFamily="34" charset="0"/>
              </a:rPr>
              <a:t>D instruction</a:t>
            </a:r>
            <a:r>
              <a:rPr lang="en-US" altLang="en-US" sz="1800">
                <a:latin typeface="Arial" pitchFamily="34" charset="0"/>
              </a:rPr>
              <a:t> </a:t>
            </a:r>
          </a:p>
          <a:p>
            <a:pPr eaLnBrk="1" hangingPunct="1">
              <a:spcBef>
                <a:spcPct val="0"/>
              </a:spcBef>
              <a:buFontTx/>
              <a:buNone/>
            </a:pPr>
            <a:r>
              <a:rPr lang="en-US" altLang="en-US" sz="1800" b="1">
                <a:latin typeface="Arial" pitchFamily="34" charset="0"/>
              </a:rPr>
              <a:t>STM</a:t>
            </a:r>
            <a:r>
              <a:rPr lang="en-US" altLang="en-US" sz="1800" b="1" u="sng">
                <a:latin typeface="Arial" pitchFamily="34" charset="0"/>
              </a:rPr>
              <a:t>E</a:t>
            </a:r>
            <a:r>
              <a:rPr lang="en-US" altLang="en-US" sz="1800" b="1">
                <a:latin typeface="Arial" pitchFamily="34" charset="0"/>
              </a:rPr>
              <a:t>D	r13!, {r0-r2, r14}	;</a:t>
            </a:r>
          </a:p>
        </p:txBody>
      </p:sp>
      <p:sp>
        <p:nvSpPr>
          <p:cNvPr id="32779" name="Text Box 11"/>
          <p:cNvSpPr txBox="1">
            <a:spLocks noChangeArrowheads="1"/>
          </p:cNvSpPr>
          <p:nvPr/>
        </p:nvSpPr>
        <p:spPr bwMode="auto">
          <a:xfrm>
            <a:off x="4800600" y="1981200"/>
            <a:ext cx="3457575" cy="1200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800" b="1" u="sng">
                <a:solidFill>
                  <a:schemeClr val="tx2"/>
                </a:solidFill>
                <a:latin typeface="Arial" pitchFamily="34" charset="0"/>
              </a:rPr>
              <a:t>Full:</a:t>
            </a:r>
          </a:p>
          <a:p>
            <a:pPr eaLnBrk="1" hangingPunct="1">
              <a:spcBef>
                <a:spcPct val="0"/>
              </a:spcBef>
              <a:buFontTx/>
              <a:buNone/>
            </a:pPr>
            <a:r>
              <a:rPr lang="en-US" altLang="en-US" sz="1800" b="1" u="sng">
                <a:solidFill>
                  <a:schemeClr val="tx2"/>
                </a:solidFill>
                <a:latin typeface="Arial" pitchFamily="34" charset="0"/>
              </a:rPr>
              <a:t>St</a:t>
            </a:r>
            <a:r>
              <a:rPr lang="en-US" altLang="en-US" sz="1800" b="1">
                <a:solidFill>
                  <a:schemeClr val="tx2"/>
                </a:solidFill>
                <a:latin typeface="Arial" pitchFamily="34" charset="0"/>
              </a:rPr>
              <a:t>ore </a:t>
            </a:r>
            <a:r>
              <a:rPr lang="en-US" altLang="en-US" sz="1800" b="1" u="sng">
                <a:solidFill>
                  <a:schemeClr val="tx2"/>
                </a:solidFill>
                <a:latin typeface="Arial" pitchFamily="34" charset="0"/>
              </a:rPr>
              <a:t>m</a:t>
            </a:r>
            <a:r>
              <a:rPr lang="en-US" altLang="en-US" sz="1800" b="1">
                <a:solidFill>
                  <a:schemeClr val="tx2"/>
                </a:solidFill>
                <a:latin typeface="Arial" pitchFamily="34" charset="0"/>
              </a:rPr>
              <a:t>ultiple </a:t>
            </a:r>
            <a:r>
              <a:rPr lang="en-US" altLang="en-US" sz="1800" b="1" u="sng">
                <a:solidFill>
                  <a:schemeClr val="tx2"/>
                </a:solidFill>
                <a:latin typeface="Arial" pitchFamily="34" charset="0"/>
              </a:rPr>
              <a:t>f</a:t>
            </a:r>
            <a:r>
              <a:rPr lang="en-US" altLang="en-US" sz="1800" b="1">
                <a:solidFill>
                  <a:schemeClr val="tx2"/>
                </a:solidFill>
                <a:latin typeface="Arial" pitchFamily="34" charset="0"/>
              </a:rPr>
              <a:t>ull</a:t>
            </a:r>
            <a:r>
              <a:rPr lang="en-US" altLang="en-US" sz="1800" b="1">
                <a:latin typeface="Arial" pitchFamily="34" charset="0"/>
              </a:rPr>
              <a:t> </a:t>
            </a:r>
            <a:r>
              <a:rPr lang="en-US" altLang="en-US" sz="1800" b="1" u="sng">
                <a:latin typeface="Arial" pitchFamily="34" charset="0"/>
              </a:rPr>
              <a:t>d</a:t>
            </a:r>
            <a:r>
              <a:rPr lang="en-US" altLang="en-US" sz="1800" b="1">
                <a:latin typeface="Arial" pitchFamily="34" charset="0"/>
              </a:rPr>
              <a:t>escending</a:t>
            </a:r>
            <a:br>
              <a:rPr lang="en-US" altLang="en-US" sz="1800" b="1">
                <a:latin typeface="Arial" pitchFamily="34" charset="0"/>
              </a:rPr>
            </a:br>
            <a:r>
              <a:rPr lang="en-US" altLang="en-US" sz="1800" b="1">
                <a:solidFill>
                  <a:schemeClr val="tx2"/>
                </a:solidFill>
                <a:latin typeface="Arial" pitchFamily="34" charset="0"/>
              </a:rPr>
              <a:t>STM</a:t>
            </a:r>
            <a:r>
              <a:rPr lang="en-US" altLang="en-US" sz="1800" b="1" u="sng">
                <a:solidFill>
                  <a:schemeClr val="tx2"/>
                </a:solidFill>
                <a:latin typeface="Arial" pitchFamily="34" charset="0"/>
              </a:rPr>
              <a:t>F</a:t>
            </a:r>
            <a:r>
              <a:rPr lang="en-US" altLang="en-US" sz="1800" b="1">
                <a:solidFill>
                  <a:schemeClr val="tx2"/>
                </a:solidFill>
                <a:latin typeface="Arial" pitchFamily="34" charset="0"/>
              </a:rPr>
              <a:t>D instruction</a:t>
            </a:r>
            <a:r>
              <a:rPr lang="en-US" altLang="en-US" sz="1800">
                <a:latin typeface="Arial" pitchFamily="34" charset="0"/>
              </a:rPr>
              <a:t> </a:t>
            </a:r>
          </a:p>
          <a:p>
            <a:pPr eaLnBrk="1" hangingPunct="1">
              <a:spcBef>
                <a:spcPct val="0"/>
              </a:spcBef>
              <a:buFontTx/>
              <a:buNone/>
            </a:pPr>
            <a:r>
              <a:rPr lang="en-US" altLang="en-US" sz="1800" b="1">
                <a:latin typeface="Arial" pitchFamily="34" charset="0"/>
              </a:rPr>
              <a:t>STM</a:t>
            </a:r>
            <a:r>
              <a:rPr lang="en-US" altLang="en-US" sz="1800" b="1" u="sng">
                <a:latin typeface="Arial" pitchFamily="34" charset="0"/>
              </a:rPr>
              <a:t>F</a:t>
            </a:r>
            <a:r>
              <a:rPr lang="en-US" altLang="en-US" sz="1800" b="1">
                <a:latin typeface="Arial" pitchFamily="34" charset="0"/>
              </a:rPr>
              <a:t>D	r13!, {r0-r2, r14}	;</a:t>
            </a:r>
          </a:p>
        </p:txBody>
      </p:sp>
      <p:sp>
        <p:nvSpPr>
          <p:cNvPr id="32780" name="Line 12"/>
          <p:cNvSpPr>
            <a:spLocks noChangeShapeType="1"/>
          </p:cNvSpPr>
          <p:nvPr/>
        </p:nvSpPr>
        <p:spPr bwMode="auto">
          <a:xfrm>
            <a:off x="4572000" y="1676400"/>
            <a:ext cx="0" cy="457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1" name="Text Box 13"/>
          <p:cNvSpPr txBox="1">
            <a:spLocks noChangeArrowheads="1"/>
          </p:cNvSpPr>
          <p:nvPr/>
        </p:nvSpPr>
        <p:spPr bwMode="auto">
          <a:xfrm>
            <a:off x="4648200" y="3581400"/>
            <a:ext cx="60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Old </a:t>
            </a:r>
          </a:p>
        </p:txBody>
      </p:sp>
      <p:sp>
        <p:nvSpPr>
          <p:cNvPr id="32782" name="Text Box 14"/>
          <p:cNvSpPr txBox="1">
            <a:spLocks noChangeArrowheads="1"/>
          </p:cNvSpPr>
          <p:nvPr/>
        </p:nvSpPr>
        <p:spPr bwMode="auto">
          <a:xfrm>
            <a:off x="4572000" y="50292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New</a:t>
            </a:r>
          </a:p>
        </p:txBody>
      </p:sp>
      <p:sp>
        <p:nvSpPr>
          <p:cNvPr id="32783" name="Text Box 15"/>
          <p:cNvSpPr txBox="1">
            <a:spLocks noChangeArrowheads="1"/>
          </p:cNvSpPr>
          <p:nvPr/>
        </p:nvSpPr>
        <p:spPr bwMode="auto">
          <a:xfrm>
            <a:off x="533400" y="5791200"/>
            <a:ext cx="3457575"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800">
                <a:latin typeface="Arial" pitchFamily="34" charset="0"/>
              </a:rPr>
              <a:t>“Empty” means Stack Pointer is </a:t>
            </a:r>
          </a:p>
          <a:p>
            <a:pPr eaLnBrk="1" hangingPunct="1">
              <a:spcBef>
                <a:spcPct val="0"/>
              </a:spcBef>
              <a:buFontTx/>
              <a:buNone/>
            </a:pPr>
            <a:r>
              <a:rPr lang="en-US" altLang="en-US" sz="1800">
                <a:latin typeface="Arial" pitchFamily="34" charset="0"/>
              </a:rPr>
              <a:t>pointing to  an empty location</a:t>
            </a:r>
          </a:p>
        </p:txBody>
      </p:sp>
      <p:sp>
        <p:nvSpPr>
          <p:cNvPr id="32784" name="Text Box 16"/>
          <p:cNvSpPr txBox="1">
            <a:spLocks noChangeArrowheads="1"/>
          </p:cNvSpPr>
          <p:nvPr/>
        </p:nvSpPr>
        <p:spPr bwMode="auto">
          <a:xfrm>
            <a:off x="5029200" y="5715000"/>
            <a:ext cx="4003675"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800">
                <a:latin typeface="Arial" pitchFamily="34" charset="0"/>
              </a:rPr>
              <a:t>“Full” means Stack Pointer is </a:t>
            </a:r>
          </a:p>
          <a:p>
            <a:pPr eaLnBrk="1" hangingPunct="1">
              <a:spcBef>
                <a:spcPct val="0"/>
              </a:spcBef>
              <a:buFontTx/>
              <a:buNone/>
            </a:pPr>
            <a:r>
              <a:rPr lang="en-US" altLang="en-US" sz="1800">
                <a:latin typeface="Arial" pitchFamily="34" charset="0"/>
              </a:rPr>
              <a:t>pointing to  a full (non-empty) location</a:t>
            </a:r>
          </a:p>
        </p:txBody>
      </p:sp>
      <p:sp>
        <p:nvSpPr>
          <p:cNvPr id="32785" name="Line 17"/>
          <p:cNvSpPr>
            <a:spLocks noChangeShapeType="1"/>
          </p:cNvSpPr>
          <p:nvPr/>
        </p:nvSpPr>
        <p:spPr bwMode="auto">
          <a:xfrm flipV="1">
            <a:off x="1143000" y="5105400"/>
            <a:ext cx="12192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6" name="Line 18"/>
          <p:cNvSpPr>
            <a:spLocks noChangeShapeType="1"/>
          </p:cNvSpPr>
          <p:nvPr/>
        </p:nvSpPr>
        <p:spPr bwMode="auto">
          <a:xfrm flipV="1">
            <a:off x="5181600" y="5029200"/>
            <a:ext cx="13716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7" name="Oval 19"/>
          <p:cNvSpPr>
            <a:spLocks noChangeArrowheads="1"/>
          </p:cNvSpPr>
          <p:nvPr/>
        </p:nvSpPr>
        <p:spPr bwMode="auto">
          <a:xfrm>
            <a:off x="4876800" y="4800600"/>
            <a:ext cx="1447800" cy="381000"/>
          </a:xfrm>
          <a:prstGeom prst="ellipse">
            <a:avLst/>
          </a:prstGeom>
          <a:noFill/>
          <a:ln w="952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09600"/>
            <a:ext cx="7543800" cy="1295400"/>
          </a:xfrm>
        </p:spPr>
        <p:txBody>
          <a:bodyPr/>
          <a:lstStyle/>
          <a:p>
            <a:pPr eaLnBrk="1" hangingPunct="1"/>
            <a:r>
              <a:rPr lang="en-US" altLang="en-US" sz="2400" smtClean="0">
                <a:solidFill>
                  <a:srgbClr val="CC0000"/>
                </a:solidFill>
              </a:rPr>
              <a:t>Difference between </a:t>
            </a:r>
            <a:r>
              <a:rPr lang="en-US" altLang="en-US" sz="2400" u="sng" smtClean="0">
                <a:solidFill>
                  <a:srgbClr val="CC0000"/>
                </a:solidFill>
              </a:rPr>
              <a:t>A</a:t>
            </a:r>
            <a:r>
              <a:rPr lang="en-US" altLang="en-US" sz="2400" smtClean="0">
                <a:solidFill>
                  <a:srgbClr val="CC0000"/>
                </a:solidFill>
              </a:rPr>
              <a:t>scending and </a:t>
            </a:r>
            <a:r>
              <a:rPr lang="en-US" altLang="en-US" sz="2400" u="sng" smtClean="0">
                <a:solidFill>
                  <a:srgbClr val="CC0000"/>
                </a:solidFill>
              </a:rPr>
              <a:t>D</a:t>
            </a:r>
            <a:r>
              <a:rPr lang="en-US" altLang="en-US" sz="2400" smtClean="0">
                <a:solidFill>
                  <a:srgbClr val="CC0000"/>
                </a:solidFill>
              </a:rPr>
              <a:t>escending</a:t>
            </a:r>
            <a:br>
              <a:rPr lang="en-US" altLang="en-US" sz="2400" smtClean="0">
                <a:solidFill>
                  <a:srgbClr val="CC0000"/>
                </a:solidFill>
              </a:rPr>
            </a:br>
            <a:r>
              <a:rPr lang="en-US" altLang="en-US" sz="2400" smtClean="0">
                <a:solidFill>
                  <a:srgbClr val="CC0000"/>
                </a:solidFill>
              </a:rPr>
              <a:t>(in STMF</a:t>
            </a:r>
            <a:r>
              <a:rPr lang="en-US" altLang="en-US" sz="2400" u="sng" smtClean="0">
                <a:solidFill>
                  <a:srgbClr val="CC0000"/>
                </a:solidFill>
              </a:rPr>
              <a:t>A</a:t>
            </a:r>
            <a:r>
              <a:rPr lang="en-US" altLang="en-US" sz="2400" smtClean="0">
                <a:solidFill>
                  <a:srgbClr val="CC0000"/>
                </a:solidFill>
              </a:rPr>
              <a:t> and STMF</a:t>
            </a:r>
            <a:r>
              <a:rPr lang="en-US" altLang="en-US" sz="2400" u="sng" smtClean="0">
                <a:solidFill>
                  <a:srgbClr val="CC0000"/>
                </a:solidFill>
              </a:rPr>
              <a:t>D)</a:t>
            </a:r>
            <a:r>
              <a:rPr lang="en-US" altLang="en-US" sz="2400" smtClean="0">
                <a:solidFill>
                  <a:srgbClr val="CC0000"/>
                </a:solidFill>
              </a:rPr>
              <a:t> of Stack </a:t>
            </a:r>
            <a:r>
              <a:rPr lang="en-US" altLang="en-US" sz="2400" u="sng" smtClean="0">
                <a:solidFill>
                  <a:srgbClr val="CC0000"/>
                </a:solidFill>
              </a:rPr>
              <a:t>Push</a:t>
            </a:r>
            <a:r>
              <a:rPr lang="en-US" altLang="en-US" sz="2400" smtClean="0">
                <a:solidFill>
                  <a:srgbClr val="CC0000"/>
                </a:solidFill>
              </a:rPr>
              <a:t> operations</a:t>
            </a:r>
            <a:br>
              <a:rPr lang="en-US" altLang="en-US" sz="2400" smtClean="0">
                <a:solidFill>
                  <a:srgbClr val="CC0000"/>
                </a:solidFill>
              </a:rPr>
            </a:br>
            <a:r>
              <a:rPr lang="en-US" altLang="en-US" sz="2400" smtClean="0">
                <a:solidFill>
                  <a:srgbClr val="CC0000"/>
                </a:solidFill>
              </a:rPr>
              <a:t> Ref:</a:t>
            </a:r>
            <a:br>
              <a:rPr lang="en-US" altLang="en-US" sz="2400" smtClean="0">
                <a:solidFill>
                  <a:srgbClr val="CC0000"/>
                </a:solidFill>
              </a:rPr>
            </a:br>
            <a:r>
              <a:rPr lang="en-US" altLang="en-US" sz="1500" smtClean="0"/>
              <a:t>http://computing.unn.ac.uk/staff/cgmb3/teaching/CM506/ARM_Assembler/AssemblerSummary/STACK.html</a:t>
            </a:r>
          </a:p>
        </p:txBody>
      </p:sp>
      <p:sp>
        <p:nvSpPr>
          <p:cNvPr id="33795" name="Rectangle 3"/>
          <p:cNvSpPr>
            <a:spLocks noGrp="1" noChangeArrowheads="1"/>
          </p:cNvSpPr>
          <p:nvPr>
            <p:ph type="body" sz="half" idx="1"/>
          </p:nvPr>
        </p:nvSpPr>
        <p:spPr>
          <a:xfrm>
            <a:off x="457200" y="1719263"/>
            <a:ext cx="8229600" cy="4411662"/>
          </a:xfrm>
        </p:spPr>
        <p:txBody>
          <a:bodyPr/>
          <a:lstStyle/>
          <a:p>
            <a:pPr eaLnBrk="1" hangingPunct="1">
              <a:buFont typeface="Wingdings" pitchFamily="2" charset="2"/>
              <a:buNone/>
            </a:pPr>
            <a:r>
              <a:rPr lang="en-US" altLang="en-US" sz="2600" b="1" smtClean="0"/>
              <a:t>	</a:t>
            </a:r>
          </a:p>
        </p:txBody>
      </p:sp>
      <p:graphicFrame>
        <p:nvGraphicFramePr>
          <p:cNvPr id="33796" name="Object 4"/>
          <p:cNvGraphicFramePr>
            <a:graphicFrameLocks noGrp="1" noChangeAspect="1"/>
          </p:cNvGraphicFramePr>
          <p:nvPr>
            <p:ph sz="half" idx="2"/>
          </p:nvPr>
        </p:nvGraphicFramePr>
        <p:xfrm>
          <a:off x="568325" y="3263900"/>
          <a:ext cx="8086725" cy="2557463"/>
        </p:xfrm>
        <a:graphic>
          <a:graphicData uri="http://schemas.openxmlformats.org/presentationml/2006/ole">
            <mc:AlternateContent xmlns:mc="http://schemas.openxmlformats.org/markup-compatibility/2006">
              <mc:Choice xmlns:v="urn:schemas-microsoft-com:vml" Requires="v">
                <p:oleObj spid="_x0000_s33819" name="Visio" r:id="rId3" imgW="6561277" imgH="2074774" progId="Visio.Drawing.11">
                  <p:embed/>
                </p:oleObj>
              </mc:Choice>
              <mc:Fallback>
                <p:oleObj name="Visio" r:id="rId3" imgW="6561277" imgH="2074774" progId="Visio.Drawing.11">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8325" y="3263900"/>
                        <a:ext cx="8086725" cy="2557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 name="Footer Placeholder 5"/>
          <p:cNvSpPr>
            <a:spLocks noGrp="1"/>
          </p:cNvSpPr>
          <p:nvPr>
            <p:ph type="ftr" sz="quarter" idx="11"/>
          </p:nvPr>
        </p:nvSpPr>
        <p:spPr>
          <a:xfrm>
            <a:off x="4106863" y="6365875"/>
            <a:ext cx="2895600" cy="457200"/>
          </a:xfrm>
        </p:spPr>
        <p:txBody>
          <a:bodyPr/>
          <a:lstStyle/>
          <a:p>
            <a:pPr>
              <a:defRPr/>
            </a:pPr>
            <a:r>
              <a:rPr lang="en-US" altLang="en-US" smtClean="0"/>
              <a:t>CEG2400 ch5 Assembly directives &amp; stack v.6b</a:t>
            </a:r>
            <a:endParaRPr lang="en-US" altLang="en-US" dirty="0"/>
          </a:p>
        </p:txBody>
      </p:sp>
      <p:sp>
        <p:nvSpPr>
          <p:cNvPr id="3379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AACDA011-71AC-418B-A937-3A4B3F8B8D10}" type="slidenum">
              <a:rPr lang="en-US" altLang="en-US" sz="1200">
                <a:solidFill>
                  <a:srgbClr val="898989"/>
                </a:solidFill>
                <a:latin typeface="Arial" pitchFamily="34" charset="0"/>
              </a:rPr>
              <a:pPr>
                <a:spcBef>
                  <a:spcPct val="0"/>
                </a:spcBef>
                <a:buFontTx/>
                <a:buNone/>
              </a:pPr>
              <a:t>27</a:t>
            </a:fld>
            <a:endParaRPr lang="en-US" altLang="en-US" sz="1200">
              <a:solidFill>
                <a:srgbClr val="898989"/>
              </a:solidFill>
              <a:latin typeface="Arial" pitchFamily="34" charset="0"/>
            </a:endParaRPr>
          </a:p>
        </p:txBody>
      </p:sp>
      <p:sp>
        <p:nvSpPr>
          <p:cNvPr id="33799" name="Oval 5"/>
          <p:cNvSpPr>
            <a:spLocks noChangeArrowheads="1"/>
          </p:cNvSpPr>
          <p:nvPr/>
        </p:nvSpPr>
        <p:spPr bwMode="auto">
          <a:xfrm>
            <a:off x="381000" y="3581400"/>
            <a:ext cx="2057400" cy="381000"/>
          </a:xfrm>
          <a:prstGeom prst="ellipse">
            <a:avLst/>
          </a:prstGeom>
          <a:noFill/>
          <a:ln w="952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33800" name="Text Box 6"/>
          <p:cNvSpPr txBox="1">
            <a:spLocks noChangeArrowheads="1"/>
          </p:cNvSpPr>
          <p:nvPr/>
        </p:nvSpPr>
        <p:spPr bwMode="auto">
          <a:xfrm>
            <a:off x="533400" y="3657600"/>
            <a:ext cx="66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new </a:t>
            </a:r>
          </a:p>
        </p:txBody>
      </p:sp>
      <p:sp>
        <p:nvSpPr>
          <p:cNvPr id="33801" name="Text Box 7"/>
          <p:cNvSpPr txBox="1">
            <a:spLocks noChangeArrowheads="1"/>
          </p:cNvSpPr>
          <p:nvPr/>
        </p:nvSpPr>
        <p:spPr bwMode="auto">
          <a:xfrm>
            <a:off x="381000" y="4876800"/>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old</a:t>
            </a:r>
          </a:p>
        </p:txBody>
      </p:sp>
      <p:sp>
        <p:nvSpPr>
          <p:cNvPr id="33802" name="Text Box 8"/>
          <p:cNvSpPr txBox="1">
            <a:spLocks noChangeArrowheads="1"/>
          </p:cNvSpPr>
          <p:nvPr/>
        </p:nvSpPr>
        <p:spPr bwMode="auto">
          <a:xfrm>
            <a:off x="609600" y="1981200"/>
            <a:ext cx="3317875" cy="1200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800" b="1" u="sng">
                <a:solidFill>
                  <a:schemeClr val="tx2"/>
                </a:solidFill>
                <a:latin typeface="Arial" pitchFamily="34" charset="0"/>
              </a:rPr>
              <a:t>A</a:t>
            </a:r>
            <a:r>
              <a:rPr lang="en-US" altLang="en-US" sz="1800" b="1">
                <a:latin typeface="Arial" pitchFamily="34" charset="0"/>
              </a:rPr>
              <a:t>scending</a:t>
            </a:r>
            <a:r>
              <a:rPr lang="en-US" altLang="en-US" sz="1800">
                <a:latin typeface="Arial" pitchFamily="34" charset="0"/>
              </a:rPr>
              <a:t>:</a:t>
            </a:r>
            <a:endParaRPr lang="en-US" altLang="en-US" sz="1800" b="1" u="sng">
              <a:solidFill>
                <a:schemeClr val="tx2"/>
              </a:solidFill>
              <a:latin typeface="Arial" pitchFamily="34" charset="0"/>
            </a:endParaRPr>
          </a:p>
          <a:p>
            <a:pPr eaLnBrk="1" hangingPunct="1">
              <a:spcBef>
                <a:spcPct val="0"/>
              </a:spcBef>
              <a:buFontTx/>
              <a:buNone/>
            </a:pPr>
            <a:r>
              <a:rPr lang="en-US" altLang="en-US" sz="1800" b="1" u="sng">
                <a:solidFill>
                  <a:schemeClr val="tx2"/>
                </a:solidFill>
                <a:latin typeface="Arial" pitchFamily="34" charset="0"/>
              </a:rPr>
              <a:t>St</a:t>
            </a:r>
            <a:r>
              <a:rPr lang="en-US" altLang="en-US" sz="1800" b="1">
                <a:solidFill>
                  <a:schemeClr val="tx2"/>
                </a:solidFill>
                <a:latin typeface="Arial" pitchFamily="34" charset="0"/>
              </a:rPr>
              <a:t>ore </a:t>
            </a:r>
            <a:r>
              <a:rPr lang="en-US" altLang="en-US" sz="1800" b="1" u="sng">
                <a:solidFill>
                  <a:schemeClr val="tx2"/>
                </a:solidFill>
                <a:latin typeface="Arial" pitchFamily="34" charset="0"/>
              </a:rPr>
              <a:t>m</a:t>
            </a:r>
            <a:r>
              <a:rPr lang="en-US" altLang="en-US" sz="1800" b="1">
                <a:solidFill>
                  <a:schemeClr val="tx2"/>
                </a:solidFill>
                <a:latin typeface="Arial" pitchFamily="34" charset="0"/>
              </a:rPr>
              <a:t>ultiple </a:t>
            </a:r>
            <a:r>
              <a:rPr lang="en-US" altLang="en-US" sz="1800" b="1" u="sng">
                <a:latin typeface="Arial" pitchFamily="34" charset="0"/>
              </a:rPr>
              <a:t>f</a:t>
            </a:r>
            <a:r>
              <a:rPr lang="en-US" altLang="en-US" sz="1800" b="1">
                <a:latin typeface="Arial" pitchFamily="34" charset="0"/>
              </a:rPr>
              <a:t>ull </a:t>
            </a:r>
            <a:r>
              <a:rPr lang="en-US" altLang="en-US" sz="1800" b="1" u="sng">
                <a:latin typeface="Arial" pitchFamily="34" charset="0"/>
              </a:rPr>
              <a:t>a</a:t>
            </a:r>
            <a:r>
              <a:rPr lang="en-US" altLang="en-US" sz="1800" b="1">
                <a:latin typeface="Arial" pitchFamily="34" charset="0"/>
              </a:rPr>
              <a:t>scending</a:t>
            </a:r>
            <a:br>
              <a:rPr lang="en-US" altLang="en-US" sz="1800" b="1">
                <a:latin typeface="Arial" pitchFamily="34" charset="0"/>
              </a:rPr>
            </a:br>
            <a:endParaRPr lang="en-US" altLang="en-US" sz="1800">
              <a:latin typeface="Arial" pitchFamily="34" charset="0"/>
            </a:endParaRPr>
          </a:p>
          <a:p>
            <a:pPr eaLnBrk="1" hangingPunct="1">
              <a:spcBef>
                <a:spcPct val="0"/>
              </a:spcBef>
              <a:buFontTx/>
              <a:buNone/>
            </a:pPr>
            <a:r>
              <a:rPr lang="en-US" altLang="en-US" sz="1800" b="1">
                <a:latin typeface="Arial" pitchFamily="34" charset="0"/>
              </a:rPr>
              <a:t>STMF</a:t>
            </a:r>
            <a:r>
              <a:rPr lang="en-US" altLang="en-US" sz="1800" b="1" u="sng">
                <a:latin typeface="Arial" pitchFamily="34" charset="0"/>
              </a:rPr>
              <a:t>A</a:t>
            </a:r>
            <a:r>
              <a:rPr lang="en-US" altLang="en-US" sz="1800" b="1">
                <a:latin typeface="Arial" pitchFamily="34" charset="0"/>
              </a:rPr>
              <a:t>	r13!, {r0-r2, r14}	;</a:t>
            </a:r>
          </a:p>
        </p:txBody>
      </p:sp>
      <p:sp>
        <p:nvSpPr>
          <p:cNvPr id="33803" name="Text Box 9"/>
          <p:cNvSpPr txBox="1">
            <a:spLocks noChangeArrowheads="1"/>
          </p:cNvSpPr>
          <p:nvPr/>
        </p:nvSpPr>
        <p:spPr bwMode="auto">
          <a:xfrm>
            <a:off x="4800600" y="1981200"/>
            <a:ext cx="3457575" cy="1200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800" b="1" u="sng">
                <a:solidFill>
                  <a:schemeClr val="tx2"/>
                </a:solidFill>
                <a:latin typeface="Arial" pitchFamily="34" charset="0"/>
              </a:rPr>
              <a:t>Descending</a:t>
            </a:r>
          </a:p>
          <a:p>
            <a:pPr eaLnBrk="1" hangingPunct="1">
              <a:spcBef>
                <a:spcPct val="0"/>
              </a:spcBef>
              <a:buFontTx/>
              <a:buNone/>
            </a:pPr>
            <a:r>
              <a:rPr lang="en-US" altLang="en-US" sz="1800" b="1" u="sng">
                <a:solidFill>
                  <a:schemeClr val="tx2"/>
                </a:solidFill>
                <a:latin typeface="Arial" pitchFamily="34" charset="0"/>
              </a:rPr>
              <a:t>St</a:t>
            </a:r>
            <a:r>
              <a:rPr lang="en-US" altLang="en-US" sz="1800" b="1">
                <a:solidFill>
                  <a:schemeClr val="tx2"/>
                </a:solidFill>
                <a:latin typeface="Arial" pitchFamily="34" charset="0"/>
              </a:rPr>
              <a:t>ore </a:t>
            </a:r>
            <a:r>
              <a:rPr lang="en-US" altLang="en-US" sz="1800" b="1" u="sng">
                <a:solidFill>
                  <a:schemeClr val="tx2"/>
                </a:solidFill>
                <a:latin typeface="Arial" pitchFamily="34" charset="0"/>
              </a:rPr>
              <a:t>m</a:t>
            </a:r>
            <a:r>
              <a:rPr lang="en-US" altLang="en-US" sz="1800" b="1">
                <a:solidFill>
                  <a:schemeClr val="tx2"/>
                </a:solidFill>
                <a:latin typeface="Arial" pitchFamily="34" charset="0"/>
              </a:rPr>
              <a:t>ultiple </a:t>
            </a:r>
            <a:r>
              <a:rPr lang="en-US" altLang="en-US" sz="1800" b="1" u="sng">
                <a:solidFill>
                  <a:schemeClr val="tx2"/>
                </a:solidFill>
                <a:latin typeface="Arial" pitchFamily="34" charset="0"/>
              </a:rPr>
              <a:t>f</a:t>
            </a:r>
            <a:r>
              <a:rPr lang="en-US" altLang="en-US" sz="1800" b="1">
                <a:solidFill>
                  <a:schemeClr val="tx2"/>
                </a:solidFill>
                <a:latin typeface="Arial" pitchFamily="34" charset="0"/>
              </a:rPr>
              <a:t>ull</a:t>
            </a:r>
            <a:r>
              <a:rPr lang="en-US" altLang="en-US" sz="1800" b="1">
                <a:latin typeface="Arial" pitchFamily="34" charset="0"/>
              </a:rPr>
              <a:t> </a:t>
            </a:r>
            <a:r>
              <a:rPr lang="en-US" altLang="en-US" sz="1800" b="1" u="sng">
                <a:latin typeface="Arial" pitchFamily="34" charset="0"/>
              </a:rPr>
              <a:t>d</a:t>
            </a:r>
            <a:r>
              <a:rPr lang="en-US" altLang="en-US" sz="1800" b="1">
                <a:latin typeface="Arial" pitchFamily="34" charset="0"/>
              </a:rPr>
              <a:t>escending</a:t>
            </a:r>
            <a:br>
              <a:rPr lang="en-US" altLang="en-US" sz="1800" b="1">
                <a:latin typeface="Arial" pitchFamily="34" charset="0"/>
              </a:rPr>
            </a:br>
            <a:endParaRPr lang="en-US" altLang="en-US" sz="1800">
              <a:latin typeface="Arial" pitchFamily="34" charset="0"/>
            </a:endParaRPr>
          </a:p>
          <a:p>
            <a:pPr eaLnBrk="1" hangingPunct="1">
              <a:spcBef>
                <a:spcPct val="0"/>
              </a:spcBef>
              <a:buFontTx/>
              <a:buNone/>
            </a:pPr>
            <a:r>
              <a:rPr lang="en-US" altLang="en-US" sz="1800" b="1">
                <a:latin typeface="Arial" pitchFamily="34" charset="0"/>
              </a:rPr>
              <a:t>STMF</a:t>
            </a:r>
            <a:r>
              <a:rPr lang="en-US" altLang="en-US" sz="1800" b="1" u="sng">
                <a:latin typeface="Arial" pitchFamily="34" charset="0"/>
              </a:rPr>
              <a:t>D</a:t>
            </a:r>
            <a:r>
              <a:rPr lang="en-US" altLang="en-US" sz="1800" b="1">
                <a:latin typeface="Arial" pitchFamily="34" charset="0"/>
              </a:rPr>
              <a:t>	r13!, {r0-r2, r14}	;</a:t>
            </a:r>
          </a:p>
        </p:txBody>
      </p:sp>
      <p:sp>
        <p:nvSpPr>
          <p:cNvPr id="33804" name="Line 10"/>
          <p:cNvSpPr>
            <a:spLocks noChangeShapeType="1"/>
          </p:cNvSpPr>
          <p:nvPr/>
        </p:nvSpPr>
        <p:spPr bwMode="auto">
          <a:xfrm>
            <a:off x="4572000" y="1676400"/>
            <a:ext cx="0" cy="457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05" name="Text Box 11"/>
          <p:cNvSpPr txBox="1">
            <a:spLocks noChangeArrowheads="1"/>
          </p:cNvSpPr>
          <p:nvPr/>
        </p:nvSpPr>
        <p:spPr bwMode="auto">
          <a:xfrm>
            <a:off x="4724400" y="3581400"/>
            <a:ext cx="552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old </a:t>
            </a:r>
          </a:p>
        </p:txBody>
      </p:sp>
      <p:sp>
        <p:nvSpPr>
          <p:cNvPr id="33806" name="Text Box 12"/>
          <p:cNvSpPr txBox="1">
            <a:spLocks noChangeArrowheads="1"/>
          </p:cNvSpPr>
          <p:nvPr/>
        </p:nvSpPr>
        <p:spPr bwMode="auto">
          <a:xfrm>
            <a:off x="4648200" y="4800600"/>
            <a:ext cx="60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new</a:t>
            </a:r>
          </a:p>
        </p:txBody>
      </p:sp>
      <p:sp>
        <p:nvSpPr>
          <p:cNvPr id="33807" name="Text Box 13"/>
          <p:cNvSpPr txBox="1">
            <a:spLocks noChangeArrowheads="1"/>
          </p:cNvSpPr>
          <p:nvPr/>
        </p:nvSpPr>
        <p:spPr bwMode="auto">
          <a:xfrm>
            <a:off x="533400" y="5791200"/>
            <a:ext cx="3584575"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800">
                <a:latin typeface="Arial" pitchFamily="34" charset="0"/>
              </a:rPr>
              <a:t>“ascending” means the address </a:t>
            </a:r>
          </a:p>
          <a:p>
            <a:pPr eaLnBrk="1" hangingPunct="1">
              <a:spcBef>
                <a:spcPct val="0"/>
              </a:spcBef>
              <a:buFontTx/>
              <a:buNone/>
            </a:pPr>
            <a:r>
              <a:rPr lang="en-US" altLang="en-US" sz="1800">
                <a:latin typeface="Arial" pitchFamily="34" charset="0"/>
              </a:rPr>
              <a:t>holding the registers is ascending</a:t>
            </a:r>
          </a:p>
        </p:txBody>
      </p:sp>
      <p:sp>
        <p:nvSpPr>
          <p:cNvPr id="33808" name="Text Box 14"/>
          <p:cNvSpPr txBox="1">
            <a:spLocks noChangeArrowheads="1"/>
          </p:cNvSpPr>
          <p:nvPr/>
        </p:nvSpPr>
        <p:spPr bwMode="auto">
          <a:xfrm>
            <a:off x="5029200" y="5715000"/>
            <a:ext cx="3711575"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800">
                <a:latin typeface="Arial" pitchFamily="34" charset="0"/>
              </a:rPr>
              <a:t>“descending” means the address </a:t>
            </a:r>
          </a:p>
          <a:p>
            <a:pPr eaLnBrk="1" hangingPunct="1">
              <a:spcBef>
                <a:spcPct val="0"/>
              </a:spcBef>
              <a:buFontTx/>
              <a:buNone/>
            </a:pPr>
            <a:r>
              <a:rPr lang="en-US" altLang="en-US" sz="1800">
                <a:latin typeface="Arial" pitchFamily="34" charset="0"/>
              </a:rPr>
              <a:t>holding the registers is descending</a:t>
            </a:r>
          </a:p>
        </p:txBody>
      </p:sp>
      <p:sp>
        <p:nvSpPr>
          <p:cNvPr id="33809" name="Line 15"/>
          <p:cNvSpPr>
            <a:spLocks noChangeShapeType="1"/>
          </p:cNvSpPr>
          <p:nvPr/>
        </p:nvSpPr>
        <p:spPr bwMode="auto">
          <a:xfrm flipV="1">
            <a:off x="1143000" y="4572000"/>
            <a:ext cx="609600" cy="1219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10" name="Line 16"/>
          <p:cNvSpPr>
            <a:spLocks noChangeShapeType="1"/>
          </p:cNvSpPr>
          <p:nvPr/>
        </p:nvSpPr>
        <p:spPr bwMode="auto">
          <a:xfrm flipV="1">
            <a:off x="5181600" y="4343400"/>
            <a:ext cx="609600" cy="1447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11" name="Oval 17"/>
          <p:cNvSpPr>
            <a:spLocks noChangeArrowheads="1"/>
          </p:cNvSpPr>
          <p:nvPr/>
        </p:nvSpPr>
        <p:spPr bwMode="auto">
          <a:xfrm>
            <a:off x="4572000" y="4800600"/>
            <a:ext cx="2057400" cy="381000"/>
          </a:xfrm>
          <a:prstGeom prst="ellipse">
            <a:avLst/>
          </a:prstGeom>
          <a:noFill/>
          <a:ln w="952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zh-TW" smtClean="0"/>
              <a:t>Subroutine nesting</a:t>
            </a:r>
            <a:endParaRPr lang="en-US" altLang="en-US" smtClean="0"/>
          </a:p>
        </p:txBody>
      </p:sp>
      <p:sp>
        <p:nvSpPr>
          <p:cNvPr id="34819" name="Rectangle 3"/>
          <p:cNvSpPr>
            <a:spLocks noGrp="1" noChangeArrowheads="1"/>
          </p:cNvSpPr>
          <p:nvPr>
            <p:ph idx="1"/>
          </p:nvPr>
        </p:nvSpPr>
        <p:spPr>
          <a:xfrm>
            <a:off x="457200" y="1600200"/>
            <a:ext cx="3200400" cy="4525963"/>
          </a:xfrm>
        </p:spPr>
        <p:txBody>
          <a:bodyPr/>
          <a:lstStyle/>
          <a:p>
            <a:pPr eaLnBrk="1" hangingPunct="1"/>
            <a:r>
              <a:rPr lang="en-US" altLang="zh-TW" smtClean="0"/>
              <a:t>Nesting: ca</a:t>
            </a:r>
            <a:r>
              <a:rPr lang="en-US" altLang="en-US" smtClean="0"/>
              <a:t>lling a subroutine (sub2) </a:t>
            </a:r>
            <a:r>
              <a:rPr lang="en-US" altLang="en-US" dirty="0" smtClean="0"/>
              <a:t>inside a </a:t>
            </a:r>
            <a:r>
              <a:rPr lang="en-US" altLang="en-US"/>
              <a:t>subroutine </a:t>
            </a:r>
            <a:r>
              <a:rPr lang="en-US" altLang="en-US" smtClean="0"/>
              <a:t>(sub1)</a:t>
            </a:r>
            <a:endParaRPr lang="en-US" altLang="en-US" dirty="0" smtClean="0"/>
          </a:p>
        </p:txBody>
      </p:sp>
      <p:sp>
        <p:nvSpPr>
          <p:cNvPr id="13"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3482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9D18E5A7-E2F2-401E-BC48-023C0D60C984}" type="slidenum">
              <a:rPr lang="en-US" altLang="en-US" sz="1200">
                <a:solidFill>
                  <a:srgbClr val="898989"/>
                </a:solidFill>
                <a:latin typeface="Arial" pitchFamily="34" charset="0"/>
              </a:rPr>
              <a:pPr>
                <a:spcBef>
                  <a:spcPct val="0"/>
                </a:spcBef>
                <a:buFontTx/>
                <a:buNone/>
              </a:pPr>
              <a:t>28</a:t>
            </a:fld>
            <a:endParaRPr lang="en-US" altLang="en-US" sz="1200">
              <a:solidFill>
                <a:srgbClr val="898989"/>
              </a:solidFill>
              <a:latin typeface="Arial" pitchFamily="34" charset="0"/>
            </a:endParaRPr>
          </a:p>
        </p:txBody>
      </p:sp>
      <p:sp>
        <p:nvSpPr>
          <p:cNvPr id="34822" name="Freeform 4"/>
          <p:cNvSpPr>
            <a:spLocks/>
          </p:cNvSpPr>
          <p:nvPr/>
        </p:nvSpPr>
        <p:spPr bwMode="auto">
          <a:xfrm>
            <a:off x="4038600" y="2133600"/>
            <a:ext cx="2667000" cy="2971800"/>
          </a:xfrm>
          <a:custGeom>
            <a:avLst/>
            <a:gdLst>
              <a:gd name="T0" fmla="*/ 0 w 1680"/>
              <a:gd name="T1" fmla="*/ 0 h 1872"/>
              <a:gd name="T2" fmla="*/ 0 w 1680"/>
              <a:gd name="T3" fmla="*/ 2147483646 h 1872"/>
              <a:gd name="T4" fmla="*/ 2147483646 w 1680"/>
              <a:gd name="T5" fmla="*/ 2147483646 h 1872"/>
              <a:gd name="T6" fmla="*/ 2147483646 w 1680"/>
              <a:gd name="T7" fmla="*/ 2147483646 h 1872"/>
              <a:gd name="T8" fmla="*/ 2147483646 w 1680"/>
              <a:gd name="T9" fmla="*/ 2147483646 h 1872"/>
              <a:gd name="T10" fmla="*/ 2147483646 w 1680"/>
              <a:gd name="T11" fmla="*/ 2147483646 h 1872"/>
              <a:gd name="T12" fmla="*/ 2147483646 w 1680"/>
              <a:gd name="T13" fmla="*/ 2147483646 h 1872"/>
              <a:gd name="T14" fmla="*/ 2147483646 w 1680"/>
              <a:gd name="T15" fmla="*/ 2147483646 h 1872"/>
              <a:gd name="T16" fmla="*/ 0 w 1680"/>
              <a:gd name="T17" fmla="*/ 2147483646 h 1872"/>
              <a:gd name="T18" fmla="*/ 0 w 1680"/>
              <a:gd name="T19" fmla="*/ 2147483646 h 18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80" h="1872">
                <a:moveTo>
                  <a:pt x="0" y="0"/>
                </a:moveTo>
                <a:lnTo>
                  <a:pt x="0" y="816"/>
                </a:lnTo>
                <a:lnTo>
                  <a:pt x="912" y="336"/>
                </a:lnTo>
                <a:lnTo>
                  <a:pt x="912" y="960"/>
                </a:lnTo>
                <a:lnTo>
                  <a:pt x="1680" y="624"/>
                </a:lnTo>
                <a:lnTo>
                  <a:pt x="1680" y="1632"/>
                </a:lnTo>
                <a:lnTo>
                  <a:pt x="912" y="1152"/>
                </a:lnTo>
                <a:lnTo>
                  <a:pt x="912" y="1680"/>
                </a:lnTo>
                <a:lnTo>
                  <a:pt x="0" y="960"/>
                </a:lnTo>
                <a:lnTo>
                  <a:pt x="0" y="1872"/>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23" name="Text Box 5"/>
          <p:cNvSpPr txBox="1">
            <a:spLocks noChangeArrowheads="1"/>
          </p:cNvSpPr>
          <p:nvPr/>
        </p:nvSpPr>
        <p:spPr bwMode="auto">
          <a:xfrm>
            <a:off x="4876800" y="1676400"/>
            <a:ext cx="2622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Sub1</a:t>
            </a:r>
          </a:p>
          <a:p>
            <a:pPr eaLnBrk="1" hangingPunct="1">
              <a:spcBef>
                <a:spcPct val="0"/>
              </a:spcBef>
              <a:buFontTx/>
              <a:buNone/>
            </a:pPr>
            <a:r>
              <a:rPr lang="en-US" altLang="zh-TW" sz="1800">
                <a:latin typeface="Arial" pitchFamily="34" charset="0"/>
              </a:rPr>
              <a:t>e.g. Average n numbers</a:t>
            </a:r>
            <a:endParaRPr lang="en-US" altLang="en-US" sz="1800">
              <a:latin typeface="Arial" pitchFamily="34" charset="0"/>
            </a:endParaRPr>
          </a:p>
        </p:txBody>
      </p:sp>
      <p:sp>
        <p:nvSpPr>
          <p:cNvPr id="34824" name="Text Box 6"/>
          <p:cNvSpPr txBox="1">
            <a:spLocks noChangeArrowheads="1"/>
          </p:cNvSpPr>
          <p:nvPr/>
        </p:nvSpPr>
        <p:spPr bwMode="auto">
          <a:xfrm>
            <a:off x="6537325" y="2551113"/>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Sub2</a:t>
            </a:r>
          </a:p>
          <a:p>
            <a:pPr eaLnBrk="1" hangingPunct="1">
              <a:spcBef>
                <a:spcPct val="0"/>
              </a:spcBef>
              <a:buFontTx/>
              <a:buNone/>
            </a:pPr>
            <a:r>
              <a:rPr lang="en-US" altLang="zh-TW" sz="1800">
                <a:latin typeface="Arial" pitchFamily="34" charset="0"/>
              </a:rPr>
              <a:t>e.g. ‘+’Add function</a:t>
            </a:r>
            <a:endParaRPr lang="en-US" altLang="en-US" sz="1800">
              <a:latin typeface="Arial" pitchFamily="34" charset="0"/>
            </a:endParaRPr>
          </a:p>
        </p:txBody>
      </p:sp>
      <p:sp>
        <p:nvSpPr>
          <p:cNvPr id="34825" name="Text Box 7"/>
          <p:cNvSpPr txBox="1">
            <a:spLocks noChangeArrowheads="1"/>
          </p:cNvSpPr>
          <p:nvPr/>
        </p:nvSpPr>
        <p:spPr bwMode="auto">
          <a:xfrm>
            <a:off x="3717925" y="1712913"/>
            <a:ext cx="679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main</a:t>
            </a:r>
            <a:endParaRPr lang="en-US" altLang="en-US" sz="1800">
              <a:latin typeface="Arial" pitchFamily="34" charset="0"/>
            </a:endParaRPr>
          </a:p>
        </p:txBody>
      </p:sp>
      <p:sp>
        <p:nvSpPr>
          <p:cNvPr id="34826" name="Line 8"/>
          <p:cNvSpPr>
            <a:spLocks noChangeShapeType="1"/>
          </p:cNvSpPr>
          <p:nvPr/>
        </p:nvSpPr>
        <p:spPr bwMode="auto">
          <a:xfrm>
            <a:off x="6858000" y="3505200"/>
            <a:ext cx="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27" name="Line 9"/>
          <p:cNvSpPr>
            <a:spLocks noChangeShapeType="1"/>
          </p:cNvSpPr>
          <p:nvPr/>
        </p:nvSpPr>
        <p:spPr bwMode="auto">
          <a:xfrm>
            <a:off x="5638800" y="27432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28" name="Line 10"/>
          <p:cNvSpPr>
            <a:spLocks noChangeShapeType="1"/>
          </p:cNvSpPr>
          <p:nvPr/>
        </p:nvSpPr>
        <p:spPr bwMode="auto">
          <a:xfrm>
            <a:off x="5562600" y="41910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29" name="Line 11"/>
          <p:cNvSpPr>
            <a:spLocks noChangeShapeType="1"/>
          </p:cNvSpPr>
          <p:nvPr/>
        </p:nvSpPr>
        <p:spPr bwMode="auto">
          <a:xfrm flipH="1" flipV="1">
            <a:off x="4419600" y="4267200"/>
            <a:ext cx="533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30" name="Line 12"/>
          <p:cNvSpPr>
            <a:spLocks noChangeShapeType="1"/>
          </p:cNvSpPr>
          <p:nvPr/>
        </p:nvSpPr>
        <p:spPr bwMode="auto">
          <a:xfrm flipV="1">
            <a:off x="4267200" y="2743200"/>
            <a:ext cx="685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304800"/>
            <a:ext cx="7543800" cy="1295400"/>
          </a:xfrm>
        </p:spPr>
        <p:txBody>
          <a:bodyPr/>
          <a:lstStyle/>
          <a:p>
            <a:pPr eaLnBrk="1" hangingPunct="1"/>
            <a:r>
              <a:rPr lang="en-US" altLang="en-US" sz="3500" smtClean="0"/>
              <a:t>Effect of subroutine nesting</a:t>
            </a:r>
            <a:r>
              <a:rPr lang="en-US" altLang="zh-TW" sz="3500" smtClean="0"/>
              <a:t/>
            </a:r>
            <a:br>
              <a:rPr lang="en-US" altLang="zh-TW" sz="3500" smtClean="0"/>
            </a:br>
            <a:r>
              <a:rPr lang="en-US" altLang="zh-TW" sz="3500" smtClean="0"/>
              <a:t>after sub2 returns to main, SP should remain the same</a:t>
            </a:r>
            <a:endParaRPr lang="en-US" altLang="en-US" sz="3500" smtClean="0"/>
          </a:p>
        </p:txBody>
      </p:sp>
      <p:sp>
        <p:nvSpPr>
          <p:cNvPr id="35843" name="Rectangle 3"/>
          <p:cNvSpPr>
            <a:spLocks noGrp="1" noChangeArrowheads="1"/>
          </p:cNvSpPr>
          <p:nvPr>
            <p:ph idx="1"/>
          </p:nvPr>
        </p:nvSpPr>
        <p:spPr>
          <a:xfrm>
            <a:off x="457200" y="1719263"/>
            <a:ext cx="8229600" cy="936625"/>
          </a:xfrm>
        </p:spPr>
        <p:txBody>
          <a:bodyPr/>
          <a:lstStyle/>
          <a:p>
            <a:pPr eaLnBrk="1" hangingPunct="1"/>
            <a:r>
              <a:rPr lang="en-US" altLang="en-US" sz="1900" smtClean="0"/>
              <a:t>SUB1 calls another subroutine SUB2.  Assuming that SUB2 also saves its link register (r14) and its working registers on the stack, a snap-shot of the stack will look like:-</a:t>
            </a:r>
          </a:p>
        </p:txBody>
      </p:sp>
      <p:sp>
        <p:nvSpPr>
          <p:cNvPr id="16"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3584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0ED44136-F60C-4D7B-932C-6C09E43C4B6B}" type="slidenum">
              <a:rPr lang="en-US" altLang="en-US" sz="1200">
                <a:solidFill>
                  <a:srgbClr val="898989"/>
                </a:solidFill>
                <a:latin typeface="Arial" pitchFamily="34" charset="0"/>
              </a:rPr>
              <a:pPr>
                <a:spcBef>
                  <a:spcPct val="0"/>
                </a:spcBef>
                <a:buFontTx/>
                <a:buNone/>
              </a:pPr>
              <a:t>29</a:t>
            </a:fld>
            <a:endParaRPr lang="en-US" altLang="en-US" sz="1200">
              <a:solidFill>
                <a:srgbClr val="898989"/>
              </a:solidFill>
              <a:latin typeface="Arial" pitchFamily="34" charset="0"/>
            </a:endParaRPr>
          </a:p>
        </p:txBody>
      </p:sp>
      <p:graphicFrame>
        <p:nvGraphicFramePr>
          <p:cNvPr id="35846" name="Object 4"/>
          <p:cNvGraphicFramePr>
            <a:graphicFrameLocks noChangeAspect="1"/>
          </p:cNvGraphicFramePr>
          <p:nvPr/>
        </p:nvGraphicFramePr>
        <p:xfrm>
          <a:off x="2286000" y="2743200"/>
          <a:ext cx="6629400" cy="3959225"/>
        </p:xfrm>
        <a:graphic>
          <a:graphicData uri="http://schemas.openxmlformats.org/presentationml/2006/ole">
            <mc:AlternateContent xmlns:mc="http://schemas.openxmlformats.org/markup-compatibility/2006">
              <mc:Choice xmlns:v="urn:schemas-microsoft-com:vml" Requires="v">
                <p:oleObj spid="_x0000_s35865" name="VISIO" r:id="rId3" imgW="4823460" imgH="2881884" progId="Visio.Drawing.4">
                  <p:embed/>
                </p:oleObj>
              </mc:Choice>
              <mc:Fallback>
                <p:oleObj name="VISIO" r:id="rId3" imgW="4823460" imgH="2881884" progId="Visio.Drawing.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2743200"/>
                        <a:ext cx="6629400" cy="395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5847" name="Freeform 5"/>
          <p:cNvSpPr>
            <a:spLocks/>
          </p:cNvSpPr>
          <p:nvPr/>
        </p:nvSpPr>
        <p:spPr bwMode="auto">
          <a:xfrm>
            <a:off x="381000" y="2971800"/>
            <a:ext cx="1905000" cy="2971800"/>
          </a:xfrm>
          <a:custGeom>
            <a:avLst/>
            <a:gdLst>
              <a:gd name="T0" fmla="*/ 0 w 1680"/>
              <a:gd name="T1" fmla="*/ 0 h 1872"/>
              <a:gd name="T2" fmla="*/ 0 w 1680"/>
              <a:gd name="T3" fmla="*/ 2147483646 h 1872"/>
              <a:gd name="T4" fmla="*/ 2147483646 w 1680"/>
              <a:gd name="T5" fmla="*/ 2147483646 h 1872"/>
              <a:gd name="T6" fmla="*/ 2147483646 w 1680"/>
              <a:gd name="T7" fmla="*/ 2147483646 h 1872"/>
              <a:gd name="T8" fmla="*/ 2147483646 w 1680"/>
              <a:gd name="T9" fmla="*/ 2147483646 h 1872"/>
              <a:gd name="T10" fmla="*/ 2147483646 w 1680"/>
              <a:gd name="T11" fmla="*/ 2147483646 h 1872"/>
              <a:gd name="T12" fmla="*/ 2147483646 w 1680"/>
              <a:gd name="T13" fmla="*/ 2147483646 h 1872"/>
              <a:gd name="T14" fmla="*/ 2147483646 w 1680"/>
              <a:gd name="T15" fmla="*/ 2147483646 h 1872"/>
              <a:gd name="T16" fmla="*/ 0 w 1680"/>
              <a:gd name="T17" fmla="*/ 2147483646 h 1872"/>
              <a:gd name="T18" fmla="*/ 0 w 1680"/>
              <a:gd name="T19" fmla="*/ 2147483646 h 18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80" h="1872">
                <a:moveTo>
                  <a:pt x="0" y="0"/>
                </a:moveTo>
                <a:lnTo>
                  <a:pt x="0" y="816"/>
                </a:lnTo>
                <a:lnTo>
                  <a:pt x="912" y="336"/>
                </a:lnTo>
                <a:lnTo>
                  <a:pt x="912" y="960"/>
                </a:lnTo>
                <a:lnTo>
                  <a:pt x="1680" y="624"/>
                </a:lnTo>
                <a:lnTo>
                  <a:pt x="1680" y="1632"/>
                </a:lnTo>
                <a:lnTo>
                  <a:pt x="912" y="1152"/>
                </a:lnTo>
                <a:lnTo>
                  <a:pt x="912" y="1680"/>
                </a:lnTo>
                <a:lnTo>
                  <a:pt x="0" y="960"/>
                </a:lnTo>
                <a:lnTo>
                  <a:pt x="0" y="1872"/>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48" name="Text Box 6"/>
          <p:cNvSpPr txBox="1">
            <a:spLocks noChangeArrowheads="1"/>
          </p:cNvSpPr>
          <p:nvPr/>
        </p:nvSpPr>
        <p:spPr bwMode="auto">
          <a:xfrm>
            <a:off x="1143000" y="2895600"/>
            <a:ext cx="717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Sub1</a:t>
            </a:r>
            <a:endParaRPr lang="en-US" altLang="en-US" sz="1800">
              <a:latin typeface="Arial" pitchFamily="34" charset="0"/>
            </a:endParaRPr>
          </a:p>
        </p:txBody>
      </p:sp>
      <p:sp>
        <p:nvSpPr>
          <p:cNvPr id="35849" name="Text Box 7"/>
          <p:cNvSpPr txBox="1">
            <a:spLocks noChangeArrowheads="1"/>
          </p:cNvSpPr>
          <p:nvPr/>
        </p:nvSpPr>
        <p:spPr bwMode="auto">
          <a:xfrm>
            <a:off x="1981200" y="3352800"/>
            <a:ext cx="717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Sub2</a:t>
            </a:r>
          </a:p>
          <a:p>
            <a:pPr eaLnBrk="1" hangingPunct="1">
              <a:spcBef>
                <a:spcPct val="0"/>
              </a:spcBef>
              <a:buFontTx/>
              <a:buNone/>
            </a:pPr>
            <a:endParaRPr lang="en-US" altLang="en-US" sz="1800">
              <a:latin typeface="Arial" pitchFamily="34" charset="0"/>
            </a:endParaRPr>
          </a:p>
        </p:txBody>
      </p:sp>
      <p:sp>
        <p:nvSpPr>
          <p:cNvPr id="35850" name="Text Box 8"/>
          <p:cNvSpPr txBox="1">
            <a:spLocks noChangeArrowheads="1"/>
          </p:cNvSpPr>
          <p:nvPr/>
        </p:nvSpPr>
        <p:spPr bwMode="auto">
          <a:xfrm>
            <a:off x="60325" y="2551113"/>
            <a:ext cx="679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main</a:t>
            </a:r>
            <a:endParaRPr lang="en-US" altLang="en-US" sz="1800">
              <a:latin typeface="Arial" pitchFamily="34" charset="0"/>
            </a:endParaRPr>
          </a:p>
        </p:txBody>
      </p:sp>
      <p:sp>
        <p:nvSpPr>
          <p:cNvPr id="35851" name="Line 9"/>
          <p:cNvSpPr>
            <a:spLocks noChangeShapeType="1"/>
          </p:cNvSpPr>
          <p:nvPr/>
        </p:nvSpPr>
        <p:spPr bwMode="auto">
          <a:xfrm flipV="1">
            <a:off x="838200" y="3505200"/>
            <a:ext cx="381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2" name="Line 10"/>
          <p:cNvSpPr>
            <a:spLocks noChangeShapeType="1"/>
          </p:cNvSpPr>
          <p:nvPr/>
        </p:nvSpPr>
        <p:spPr bwMode="auto">
          <a:xfrm flipH="1" flipV="1">
            <a:off x="914400" y="51816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3" name="Line 11"/>
          <p:cNvSpPr>
            <a:spLocks noChangeShapeType="1"/>
          </p:cNvSpPr>
          <p:nvPr/>
        </p:nvSpPr>
        <p:spPr bwMode="auto">
          <a:xfrm flipV="1">
            <a:off x="1752600" y="3962400"/>
            <a:ext cx="3810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4" name="Line 13"/>
          <p:cNvSpPr>
            <a:spLocks noChangeShapeType="1"/>
          </p:cNvSpPr>
          <p:nvPr/>
        </p:nvSpPr>
        <p:spPr bwMode="auto">
          <a:xfrm>
            <a:off x="1371600" y="37338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5" name="Line 14"/>
          <p:cNvSpPr>
            <a:spLocks noChangeShapeType="1"/>
          </p:cNvSpPr>
          <p:nvPr/>
        </p:nvSpPr>
        <p:spPr bwMode="auto">
          <a:xfrm flipH="1" flipV="1">
            <a:off x="1676400" y="51054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6" name="Text Box 15"/>
          <p:cNvSpPr txBox="1">
            <a:spLocks noChangeArrowheads="1"/>
          </p:cNvSpPr>
          <p:nvPr/>
        </p:nvSpPr>
        <p:spPr bwMode="auto">
          <a:xfrm>
            <a:off x="8147050" y="2646363"/>
            <a:ext cx="996950" cy="421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800">
                <a:latin typeface="Arial" pitchFamily="34" charset="0"/>
              </a:rPr>
              <a:t>High</a:t>
            </a:r>
          </a:p>
          <a:p>
            <a:pPr eaLnBrk="1" hangingPunct="1">
              <a:spcBef>
                <a:spcPct val="0"/>
              </a:spcBef>
              <a:buFontTx/>
              <a:buNone/>
            </a:pPr>
            <a:r>
              <a:rPr lang="en-US" altLang="en-US" sz="1800">
                <a:latin typeface="Arial" pitchFamily="34" charset="0"/>
              </a:rPr>
              <a:t>address</a:t>
            </a:r>
          </a:p>
          <a:p>
            <a:pPr eaLnBrk="1" hangingPunct="1">
              <a:spcBef>
                <a:spcPct val="0"/>
              </a:spcBef>
              <a:buFontTx/>
              <a:buNone/>
            </a:pPr>
            <a:endParaRPr lang="en-US" altLang="en-US" sz="1800">
              <a:latin typeface="Arial" pitchFamily="34" charset="0"/>
            </a:endParaRPr>
          </a:p>
          <a:p>
            <a:pPr eaLnBrk="1" hangingPunct="1">
              <a:spcBef>
                <a:spcPct val="0"/>
              </a:spcBef>
              <a:buFontTx/>
              <a:buNone/>
            </a:pPr>
            <a:endParaRPr lang="en-US" altLang="en-US" sz="1800">
              <a:latin typeface="Arial" pitchFamily="34" charset="0"/>
            </a:endParaRPr>
          </a:p>
          <a:p>
            <a:pPr eaLnBrk="1" hangingPunct="1">
              <a:spcBef>
                <a:spcPct val="0"/>
              </a:spcBef>
              <a:buFontTx/>
              <a:buNone/>
            </a:pPr>
            <a:endParaRPr lang="en-US" altLang="en-US" sz="1800">
              <a:latin typeface="Arial" pitchFamily="34" charset="0"/>
            </a:endParaRPr>
          </a:p>
          <a:p>
            <a:pPr eaLnBrk="1" hangingPunct="1">
              <a:spcBef>
                <a:spcPct val="0"/>
              </a:spcBef>
              <a:buFontTx/>
              <a:buNone/>
            </a:pPr>
            <a:endParaRPr lang="en-US" altLang="en-US" sz="1800">
              <a:latin typeface="Arial" pitchFamily="34" charset="0"/>
            </a:endParaRPr>
          </a:p>
          <a:p>
            <a:pPr eaLnBrk="1" hangingPunct="1">
              <a:spcBef>
                <a:spcPct val="0"/>
              </a:spcBef>
              <a:buFontTx/>
              <a:buNone/>
            </a:pPr>
            <a:endParaRPr lang="en-US" altLang="en-US" sz="1800">
              <a:latin typeface="Arial" pitchFamily="34" charset="0"/>
            </a:endParaRPr>
          </a:p>
          <a:p>
            <a:pPr eaLnBrk="1" hangingPunct="1">
              <a:spcBef>
                <a:spcPct val="0"/>
              </a:spcBef>
              <a:buFontTx/>
              <a:buNone/>
            </a:pPr>
            <a:endParaRPr lang="en-US" altLang="en-US" sz="1800">
              <a:latin typeface="Arial" pitchFamily="34" charset="0"/>
            </a:endParaRPr>
          </a:p>
          <a:p>
            <a:pPr eaLnBrk="1" hangingPunct="1">
              <a:spcBef>
                <a:spcPct val="0"/>
              </a:spcBef>
              <a:buFontTx/>
              <a:buNone/>
            </a:pPr>
            <a:endParaRPr lang="en-US" altLang="en-US" sz="1800">
              <a:latin typeface="Arial" pitchFamily="34" charset="0"/>
            </a:endParaRPr>
          </a:p>
          <a:p>
            <a:pPr eaLnBrk="1" hangingPunct="1">
              <a:spcBef>
                <a:spcPct val="0"/>
              </a:spcBef>
              <a:buFontTx/>
              <a:buNone/>
            </a:pPr>
            <a:endParaRPr lang="en-US" altLang="en-US" sz="1800">
              <a:latin typeface="Arial" pitchFamily="34" charset="0"/>
            </a:endParaRPr>
          </a:p>
          <a:p>
            <a:pPr eaLnBrk="1" hangingPunct="1">
              <a:spcBef>
                <a:spcPct val="0"/>
              </a:spcBef>
              <a:buFontTx/>
              <a:buNone/>
            </a:pPr>
            <a:endParaRPr lang="en-US" altLang="en-US" sz="1800">
              <a:latin typeface="Arial" pitchFamily="34" charset="0"/>
            </a:endParaRPr>
          </a:p>
          <a:p>
            <a:pPr eaLnBrk="1" hangingPunct="1">
              <a:spcBef>
                <a:spcPct val="0"/>
              </a:spcBef>
              <a:buFontTx/>
              <a:buNone/>
            </a:pPr>
            <a:endParaRPr lang="en-US" altLang="en-US" sz="1800">
              <a:latin typeface="Arial" pitchFamily="34" charset="0"/>
            </a:endParaRPr>
          </a:p>
          <a:p>
            <a:pPr eaLnBrk="1" hangingPunct="1">
              <a:spcBef>
                <a:spcPct val="0"/>
              </a:spcBef>
              <a:buFontTx/>
              <a:buNone/>
            </a:pPr>
            <a:r>
              <a:rPr lang="en-US" altLang="en-US" sz="1800">
                <a:latin typeface="Arial" pitchFamily="34" charset="0"/>
              </a:rPr>
              <a:t>Low </a:t>
            </a:r>
          </a:p>
          <a:p>
            <a:pPr eaLnBrk="1" hangingPunct="1">
              <a:spcBef>
                <a:spcPct val="0"/>
              </a:spcBef>
              <a:buFontTx/>
              <a:buNone/>
            </a:pPr>
            <a:r>
              <a:rPr lang="en-US" altLang="en-US" sz="1800">
                <a:latin typeface="Arial" pitchFamily="34" charset="0"/>
              </a:rPr>
              <a:t>address</a:t>
            </a:r>
          </a:p>
          <a:p>
            <a:pPr eaLnBrk="1" hangingPunct="1">
              <a:spcBef>
                <a:spcPct val="0"/>
              </a:spcBef>
              <a:buFontTx/>
              <a:buNone/>
            </a:pPr>
            <a:endParaRPr lang="en-US" altLang="en-US" sz="1800">
              <a:latin typeface="Arial" pitchFamily="34" charset="0"/>
            </a:endParaRPr>
          </a:p>
        </p:txBody>
      </p:sp>
      <p:sp>
        <p:nvSpPr>
          <p:cNvPr id="35857" name="Line 16"/>
          <p:cNvSpPr>
            <a:spLocks noChangeShapeType="1"/>
          </p:cNvSpPr>
          <p:nvPr/>
        </p:nvSpPr>
        <p:spPr bwMode="auto">
          <a:xfrm>
            <a:off x="8915400" y="3276600"/>
            <a:ext cx="0" cy="2819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Overview</a:t>
            </a:r>
          </a:p>
        </p:txBody>
      </p:sp>
      <p:sp>
        <p:nvSpPr>
          <p:cNvPr id="9219" name="Rectangle 3"/>
          <p:cNvSpPr>
            <a:spLocks noGrp="1" noChangeArrowheads="1"/>
          </p:cNvSpPr>
          <p:nvPr>
            <p:ph idx="1"/>
          </p:nvPr>
        </p:nvSpPr>
        <p:spPr/>
        <p:txBody>
          <a:bodyPr/>
          <a:lstStyle/>
          <a:p>
            <a:pPr marL="609600" indent="-609600" eaLnBrk="1" hangingPunct="1">
              <a:buFont typeface="Wingdings" pitchFamily="2" charset="2"/>
              <a:buAutoNum type="arabicPeriod"/>
            </a:pPr>
            <a:r>
              <a:rPr lang="en-US" altLang="en-US" smtClean="0"/>
              <a:t>Compilation and assembly processing </a:t>
            </a:r>
          </a:p>
          <a:p>
            <a:pPr marL="609600" indent="-609600" eaLnBrk="1" hangingPunct="1">
              <a:buFont typeface="Wingdings" pitchFamily="2" charset="2"/>
              <a:buAutoNum type="arabicPeriod"/>
            </a:pPr>
            <a:r>
              <a:rPr lang="en-US" altLang="en-US" smtClean="0"/>
              <a:t>Directives</a:t>
            </a:r>
          </a:p>
          <a:p>
            <a:pPr marL="609600" indent="-609600" eaLnBrk="1" hangingPunct="1">
              <a:buFont typeface="Wingdings" pitchFamily="2" charset="2"/>
              <a:buAutoNum type="arabicPeriod"/>
            </a:pPr>
            <a:r>
              <a:rPr lang="en-US" altLang="en-US" smtClean="0"/>
              <a:t>Subroutines</a:t>
            </a:r>
          </a:p>
          <a:p>
            <a:pPr marL="971550" lvl="1" indent="-627063" eaLnBrk="1" hangingPunct="1"/>
            <a:r>
              <a:rPr lang="en-US" altLang="zh-TW" smtClean="0"/>
              <a:t>i) subroutines</a:t>
            </a:r>
          </a:p>
          <a:p>
            <a:pPr marL="971550" lvl="1" indent="-627063" eaLnBrk="1" hangingPunct="1"/>
            <a:r>
              <a:rPr lang="en-US" altLang="zh-TW" smtClean="0"/>
              <a:t>ii) Stack</a:t>
            </a:r>
          </a:p>
          <a:p>
            <a:pPr marL="971550" lvl="1" indent="-627063" eaLnBrk="1" hangingPunct="1"/>
            <a:r>
              <a:rPr lang="en-US" altLang="zh-TW" smtClean="0"/>
              <a:t>iii) Ne</a:t>
            </a:r>
            <a:r>
              <a:rPr lang="en-US" altLang="en-US" smtClean="0"/>
              <a:t>sted Subroutines</a:t>
            </a:r>
            <a:endParaRPr lang="en-US" altLang="zh-TW" smtClean="0"/>
          </a:p>
          <a:p>
            <a:pPr marL="609600" indent="-609600" eaLnBrk="1" hangingPunct="1"/>
            <a:endParaRPr lang="en-US" altLang="en-US" smtClean="0"/>
          </a:p>
          <a:p>
            <a:pPr marL="609600" indent="-609600" eaLnBrk="1" hangingPunct="1">
              <a:buFont typeface="Wingdings" pitchFamily="2" charset="2"/>
              <a:buNone/>
            </a:pPr>
            <a:endParaRPr lang="en-US" altLang="en-US" smtClean="0"/>
          </a:p>
        </p:txBody>
      </p:sp>
      <p:sp>
        <p:nvSpPr>
          <p:cNvPr id="4"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922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B1C93898-64F2-4612-AFE5-C2A482D6FB05}" type="slidenum">
              <a:rPr lang="en-US" altLang="en-US" sz="1200">
                <a:solidFill>
                  <a:srgbClr val="898989"/>
                </a:solidFill>
                <a:latin typeface="Arial" pitchFamily="34" charset="0"/>
              </a:rPr>
              <a:pPr>
                <a:spcBef>
                  <a:spcPct val="0"/>
                </a:spcBef>
                <a:buFontTx/>
                <a:buNone/>
              </a:pPr>
              <a:t>3</a:t>
            </a:fld>
            <a:endParaRPr lang="en-US" altLang="en-US" sz="1200">
              <a:solidFill>
                <a:srgbClr val="898989"/>
              </a:solidFill>
              <a:latin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smtClean="0"/>
              <a:t>Exercise on stack size limits</a:t>
            </a:r>
          </a:p>
        </p:txBody>
      </p:sp>
      <p:sp>
        <p:nvSpPr>
          <p:cNvPr id="36867" name="Rectangle 3"/>
          <p:cNvSpPr>
            <a:spLocks noGrp="1" noChangeArrowheads="1"/>
          </p:cNvSpPr>
          <p:nvPr>
            <p:ph type="body" sz="half" idx="1"/>
          </p:nvPr>
        </p:nvSpPr>
        <p:spPr/>
        <p:txBody>
          <a:bodyPr/>
          <a:lstStyle/>
          <a:p>
            <a:pPr eaLnBrk="1" hangingPunct="1">
              <a:lnSpc>
                <a:spcPct val="90000"/>
              </a:lnSpc>
            </a:pPr>
            <a:r>
              <a:rPr lang="en-US" altLang="en-US" sz="2000" smtClean="0"/>
              <a:t>For this stack size, how many nested subroutines (each sub1 uses 4x 32bits=16  bytes) calls are allowed?</a:t>
            </a:r>
          </a:p>
          <a:p>
            <a:pPr eaLnBrk="1" hangingPunct="1">
              <a:lnSpc>
                <a:spcPct val="90000"/>
              </a:lnSpc>
            </a:pPr>
            <a:r>
              <a:rPr lang="en-US" altLang="en-US" sz="2000" smtClean="0"/>
              <a:t>Total allowed Stack Size=0x488=4*(2^8)+8*(2^4)+8=1024+128+8=1160 bytes.</a:t>
            </a:r>
          </a:p>
          <a:p>
            <a:pPr eaLnBrk="1" hangingPunct="1">
              <a:lnSpc>
                <a:spcPct val="90000"/>
              </a:lnSpc>
            </a:pPr>
            <a:r>
              <a:rPr lang="en-US" altLang="en-US" sz="2000" smtClean="0"/>
              <a:t>Total_size / each_call_size=</a:t>
            </a:r>
          </a:p>
          <a:p>
            <a:pPr eaLnBrk="1" hangingPunct="1">
              <a:lnSpc>
                <a:spcPct val="90000"/>
              </a:lnSpc>
            </a:pPr>
            <a:r>
              <a:rPr lang="en-US" altLang="en-US" sz="2000" smtClean="0"/>
              <a:t>1160/16=72.5 bytes </a:t>
            </a:r>
          </a:p>
          <a:p>
            <a:pPr eaLnBrk="1" hangingPunct="1">
              <a:lnSpc>
                <a:spcPct val="90000"/>
              </a:lnSpc>
            </a:pPr>
            <a:r>
              <a:rPr lang="en-US" altLang="en-US" sz="2000" smtClean="0"/>
              <a:t>So 72 nested calls are allowed.</a:t>
            </a:r>
          </a:p>
          <a:p>
            <a:pPr eaLnBrk="1" hangingPunct="1">
              <a:lnSpc>
                <a:spcPct val="90000"/>
              </a:lnSpc>
            </a:pPr>
            <a:r>
              <a:rPr lang="en-US" altLang="en-US" sz="2000" smtClean="0"/>
              <a:t>If you do 73 nested calls, it will result in </a:t>
            </a:r>
            <a:r>
              <a:rPr lang="en-US" altLang="en-US" sz="2000" b="1" i="1" u="sng" smtClean="0">
                <a:solidFill>
                  <a:srgbClr val="FF0000"/>
                </a:solidFill>
              </a:rPr>
              <a:t>stack overflow</a:t>
            </a:r>
            <a:r>
              <a:rPr lang="en-US" altLang="en-US" sz="2000" smtClean="0"/>
              <a:t>.</a:t>
            </a:r>
          </a:p>
          <a:p>
            <a:pPr eaLnBrk="1" hangingPunct="1">
              <a:lnSpc>
                <a:spcPct val="90000"/>
              </a:lnSpc>
            </a:pPr>
            <a:endParaRPr lang="en-US" altLang="en-US" sz="2000" smtClean="0"/>
          </a:p>
          <a:p>
            <a:pPr eaLnBrk="1" hangingPunct="1">
              <a:lnSpc>
                <a:spcPct val="90000"/>
              </a:lnSpc>
            </a:pPr>
            <a:endParaRPr lang="en-US" altLang="en-US" sz="2000" smtClean="0"/>
          </a:p>
        </p:txBody>
      </p:sp>
      <p:graphicFrame>
        <p:nvGraphicFramePr>
          <p:cNvPr id="880644" name="Group 4"/>
          <p:cNvGraphicFramePr>
            <a:graphicFrameLocks noGrp="1"/>
          </p:cNvGraphicFramePr>
          <p:nvPr>
            <p:ph sz="half" idx="2"/>
          </p:nvPr>
        </p:nvGraphicFramePr>
        <p:xfrm>
          <a:off x="4648200" y="1719263"/>
          <a:ext cx="4038600" cy="4432363"/>
        </p:xfrm>
        <a:graphic>
          <a:graphicData uri="http://schemas.openxmlformats.org/drawingml/2006/table">
            <a:tbl>
              <a:tblPr/>
              <a:tblGrid>
                <a:gridCol w="2019300"/>
                <a:gridCol w="2019300"/>
              </a:tblGrid>
              <a:tr h="584200">
                <a:tc gridSpan="2">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Example: ARM7 (LPC213x)</a:t>
                      </a:r>
                    </a:p>
                  </a:txBody>
                  <a:tcPr marT="45719" marB="4571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lang="en-US"/>
                    </a:p>
                  </a:txBody>
                  <a:tcPr/>
                </a:tc>
              </a:tr>
              <a:tr h="582613">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Addresses</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AREA type</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1160463">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0"/>
                        </a:spcBef>
                        <a:spcAft>
                          <a:spcPct val="0"/>
                        </a:spcAft>
                        <a:buClrTx/>
                        <a:buSzPct val="100000"/>
                        <a:buFontTx/>
                        <a:buNone/>
                        <a:tabLst/>
                      </a:pPr>
                      <a:r>
                        <a:rPr kumimoji="0" lang="en-US" altLang="en-US" sz="1700" b="0" i="0" u="none" strike="noStrike" cap="none" normalizeH="0" baseline="0" smtClean="0">
                          <a:ln>
                            <a:noFill/>
                          </a:ln>
                          <a:solidFill>
                            <a:schemeClr val="tx1"/>
                          </a:solidFill>
                          <a:effectLst/>
                          <a:latin typeface="Arial" pitchFamily="34" charset="0"/>
                        </a:rPr>
                        <a:t>0X4000 FFFF- 0x4000 0489</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Data  (=RAM)</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altLang="en-US" sz="1700" b="0" i="0" u="none" strike="noStrike" cap="none" normalizeH="0" baseline="0" smtClean="0">
                        <a:ln>
                          <a:noFill/>
                        </a:ln>
                        <a:solidFill>
                          <a:schemeClr val="tx1"/>
                        </a:solidFill>
                        <a:effectLst/>
                        <a:latin typeface="Arial" pitchFamily="34" charset="0"/>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25513">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rgbClr val="CC0099"/>
                          </a:solidFill>
                          <a:effectLst/>
                          <a:latin typeface="Arial" pitchFamily="34" charset="0"/>
                        </a:rPr>
                        <a:t>0x4000 0488- 0x4000 0000</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rgbClr val="CC0000"/>
                          </a:solidFill>
                          <a:effectLst/>
                          <a:latin typeface="Arial" pitchFamily="34" charset="0"/>
                        </a:rPr>
                        <a:t>Stack (RAM)</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79513">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0x0000 7FFF-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0x0000 0000</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Code (startup program) (=ROM)</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E.g. in startup.s of LPC2131</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 name="Footer Placeholder 5"/>
          <p:cNvSpPr>
            <a:spLocks noGrp="1"/>
          </p:cNvSpPr>
          <p:nvPr>
            <p:ph type="ftr" sz="quarter" idx="11"/>
          </p:nvPr>
        </p:nvSpPr>
        <p:spPr/>
        <p:txBody>
          <a:bodyPr/>
          <a:lstStyle/>
          <a:p>
            <a:pPr>
              <a:defRPr/>
            </a:pPr>
            <a:r>
              <a:rPr lang="en-US" altLang="en-US" smtClean="0"/>
              <a:t>CEG2400 ch5 Assembly directives &amp; stack v.6b</a:t>
            </a:r>
            <a:endParaRPr lang="en-US" altLang="en-US" dirty="0"/>
          </a:p>
        </p:txBody>
      </p:sp>
      <p:sp>
        <p:nvSpPr>
          <p:cNvPr id="3688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88B2F970-322F-45DD-B8E1-FAE61A1DC32A}" type="slidenum">
              <a:rPr lang="en-US" altLang="en-US" sz="1200">
                <a:solidFill>
                  <a:srgbClr val="898989"/>
                </a:solidFill>
                <a:latin typeface="Arial" pitchFamily="34" charset="0"/>
              </a:rPr>
              <a:pPr>
                <a:spcBef>
                  <a:spcPct val="0"/>
                </a:spcBef>
                <a:buFontTx/>
                <a:buNone/>
              </a:pPr>
              <a:t>30</a:t>
            </a:fld>
            <a:endParaRPr lang="en-US" altLang="en-US" sz="1200">
              <a:solidFill>
                <a:srgbClr val="898989"/>
              </a:solidFill>
              <a:latin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smtClean="0"/>
              <a:t> </a:t>
            </a:r>
          </a:p>
        </p:txBody>
      </p:sp>
      <p:sp>
        <p:nvSpPr>
          <p:cNvPr id="37891" name="Content Placeholder 6"/>
          <p:cNvSpPr>
            <a:spLocks noGrp="1"/>
          </p:cNvSpPr>
          <p:nvPr>
            <p:ph sz="half" idx="1"/>
          </p:nvPr>
        </p:nvSpPr>
        <p:spPr>
          <a:xfrm>
            <a:off x="457200" y="152400"/>
            <a:ext cx="4038600" cy="4525963"/>
          </a:xfrm>
        </p:spPr>
        <p:txBody>
          <a:bodyPr/>
          <a:lstStyle/>
          <a:p>
            <a:pPr eaLnBrk="1" hangingPunct="1"/>
            <a:r>
              <a:rPr lang="en-US" altLang="en-US" sz="1400" smtClean="0"/>
              <a:t>;http://www.cse.cuhk.edu.hk/%7Ekhwong/www2/ceng2400/ex5a_2400_qst.txt</a:t>
            </a:r>
          </a:p>
          <a:p>
            <a:pPr eaLnBrk="1" hangingPunct="1"/>
            <a:r>
              <a:rPr lang="en-US" altLang="en-US" sz="1400" smtClean="0"/>
              <a:t>ex5_2400 self study prohramming exercises for ch 5 of  CENG2400. It is for your own revision purpose, no need to submit answers to tutors.</a:t>
            </a:r>
          </a:p>
          <a:p>
            <a:pPr eaLnBrk="1" hangingPunct="1"/>
            <a:r>
              <a:rPr lang="en-US" altLang="en-US" sz="1400" smtClean="0"/>
              <a:t>;1) create a project based on this .s code</a:t>
            </a:r>
          </a:p>
          <a:p>
            <a:pPr eaLnBrk="1" hangingPunct="1"/>
            <a:r>
              <a:rPr lang="en-US" altLang="en-US" sz="1400" smtClean="0"/>
              <a:t>;2) In keil-ide, use project/rebuild all target files to build the project</a:t>
            </a:r>
          </a:p>
          <a:p>
            <a:pPr eaLnBrk="1" hangingPunct="1"/>
            <a:r>
              <a:rPr lang="en-US" altLang="en-US" sz="1400" smtClean="0"/>
              <a:t>;3) use Debug / run_to_cursor_line to run the top line of the program, </a:t>
            </a:r>
          </a:p>
          <a:p>
            <a:pPr eaLnBrk="1" hangingPunct="1"/>
            <a:r>
              <a:rPr lang="en-US" altLang="en-US" sz="1400" smtClean="0"/>
              <a:t>;4) In Debug mode/view/memory_windows,use the single step mode to  view the changes of memory locations( from 0x4000041c),registers after the execution of each statement.</a:t>
            </a:r>
          </a:p>
          <a:p>
            <a:pPr eaLnBrk="1" hangingPunct="1"/>
            <a:r>
              <a:rPr lang="en-US" altLang="en-US" sz="1400" smtClean="0"/>
              <a:t>;5) Answer the questions and explain the observations and results.</a:t>
            </a:r>
          </a:p>
          <a:p>
            <a:pPr eaLnBrk="1" hangingPunct="1"/>
            <a:r>
              <a:rPr lang="en-US" altLang="en-US" sz="1400" smtClean="0"/>
              <a:t>;Note: top of stack is at 0x40000428	in lpc213x systems.</a:t>
            </a:r>
          </a:p>
          <a:p>
            <a:pPr eaLnBrk="1" hangingPunct="1"/>
            <a:r>
              <a:rPr lang="en-US" altLang="en-US" sz="1400" smtClean="0"/>
              <a:t>;This exercise demonstrates how stack is used in subroutine call to preserved registers contents</a:t>
            </a:r>
          </a:p>
          <a:p>
            <a:pPr eaLnBrk="1" hangingPunct="1"/>
            <a:r>
              <a:rPr lang="en-US" altLang="en-US" sz="1400" smtClean="0"/>
              <a:t>; declare variables	  New test12D</a:t>
            </a:r>
          </a:p>
          <a:p>
            <a:pPr eaLnBrk="1" hangingPunct="1"/>
            <a:r>
              <a:rPr lang="en-US" altLang="en-US" sz="1400" smtClean="0"/>
              <a:t>	AREA	|.data|, DATA, READWRITE</a:t>
            </a:r>
          </a:p>
          <a:p>
            <a:pPr eaLnBrk="1" hangingPunct="1"/>
            <a:r>
              <a:rPr lang="en-US" altLang="en-US" sz="1400" smtClean="0"/>
              <a:t>Data1p 	DCD 0, 0, 0, 0, 0, 0, 0, 0, 0, 0</a:t>
            </a:r>
          </a:p>
          <a:p>
            <a:pPr eaLnBrk="1" hangingPunct="1"/>
            <a:r>
              <a:rPr lang="en-US" altLang="en-US" sz="1400" smtClean="0"/>
              <a:t>	align</a:t>
            </a:r>
          </a:p>
          <a:p>
            <a:pPr eaLnBrk="1" hangingPunct="1"/>
            <a:r>
              <a:rPr lang="en-US" altLang="en-US" sz="1400" smtClean="0"/>
              <a:t>; User Initial Stack &amp; Heap</a:t>
            </a:r>
          </a:p>
          <a:p>
            <a:pPr eaLnBrk="1" hangingPunct="1"/>
            <a:r>
              <a:rPr lang="en-US" altLang="en-US" sz="1400" smtClean="0"/>
              <a:t>        AREA    |.text|, CODE, READONLY</a:t>
            </a:r>
          </a:p>
          <a:p>
            <a:pPr eaLnBrk="1" hangingPunct="1"/>
            <a:r>
              <a:rPr lang="en-US" altLang="en-US" sz="1400" smtClean="0"/>
              <a:t>        EXPORT  __main</a:t>
            </a:r>
          </a:p>
        </p:txBody>
      </p:sp>
      <p:sp>
        <p:nvSpPr>
          <p:cNvPr id="8" name="Content Placeholder 7"/>
          <p:cNvSpPr>
            <a:spLocks noGrp="1"/>
          </p:cNvSpPr>
          <p:nvPr>
            <p:ph sz="half" idx="2"/>
          </p:nvPr>
        </p:nvSpPr>
        <p:spPr>
          <a:xfrm>
            <a:off x="4953000" y="28575"/>
            <a:ext cx="4038600" cy="6629400"/>
          </a:xfrm>
        </p:spPr>
        <p:txBody>
          <a:bodyPr>
            <a:normAutofit/>
          </a:bodyPr>
          <a:lstStyle/>
          <a:p>
            <a:pPr eaLnBrk="1" hangingPunct="1">
              <a:lnSpc>
                <a:spcPct val="80000"/>
              </a:lnSpc>
            </a:pPr>
            <a:r>
              <a:rPr lang="en-US" altLang="en-US" sz="1500" smtClean="0"/>
              <a:t>__main	;</a:t>
            </a:r>
          </a:p>
          <a:p>
            <a:pPr eaLnBrk="1" hangingPunct="1">
              <a:lnSpc>
                <a:spcPct val="80000"/>
              </a:lnSpc>
            </a:pPr>
            <a:r>
              <a:rPr lang="en-US" altLang="en-US" sz="1500" smtClean="0"/>
              <a:t>loop1	;	</a:t>
            </a:r>
          </a:p>
          <a:p>
            <a:pPr eaLnBrk="1" hangingPunct="1">
              <a:lnSpc>
                <a:spcPct val="80000"/>
              </a:lnSpc>
            </a:pPr>
            <a:r>
              <a:rPr lang="en-US" altLang="en-US" sz="1500" smtClean="0"/>
              <a:t>	MOV r0, #1	;save 1 into r0</a:t>
            </a:r>
          </a:p>
          <a:p>
            <a:pPr eaLnBrk="1" hangingPunct="1">
              <a:lnSpc>
                <a:spcPct val="80000"/>
              </a:lnSpc>
            </a:pPr>
            <a:r>
              <a:rPr lang="en-US" altLang="en-US" sz="1500" smtClean="0"/>
              <a:t>	MOV r1, #2	;save 2 into r1</a:t>
            </a:r>
          </a:p>
          <a:p>
            <a:pPr eaLnBrk="1" hangingPunct="1">
              <a:lnSpc>
                <a:spcPct val="80000"/>
              </a:lnSpc>
            </a:pPr>
            <a:r>
              <a:rPr lang="en-US" altLang="en-US" sz="1500" smtClean="0"/>
              <a:t>	MOV r2, #3	;save 3 into r2</a:t>
            </a:r>
          </a:p>
          <a:p>
            <a:pPr eaLnBrk="1" hangingPunct="1">
              <a:lnSpc>
                <a:spcPct val="80000"/>
              </a:lnSpc>
            </a:pPr>
            <a:r>
              <a:rPr lang="en-US" altLang="en-US" sz="1500" smtClean="0"/>
              <a:t>;question1:what is the value in r13 now?</a:t>
            </a:r>
          </a:p>
          <a:p>
            <a:pPr eaLnBrk="1" hangingPunct="1">
              <a:lnSpc>
                <a:spcPct val="80000"/>
              </a:lnSpc>
            </a:pPr>
            <a:r>
              <a:rPr lang="en-US" altLang="en-US" sz="1500" smtClean="0"/>
              <a:t>	BL 	subroutine</a:t>
            </a:r>
          </a:p>
          <a:p>
            <a:pPr eaLnBrk="1" hangingPunct="1">
              <a:lnSpc>
                <a:spcPct val="80000"/>
              </a:lnSpc>
            </a:pPr>
            <a:r>
              <a:rPr lang="en-US" altLang="en-US" sz="1500" smtClean="0"/>
              <a:t>;question5:what is the value in r0 now?</a:t>
            </a:r>
          </a:p>
          <a:p>
            <a:pPr eaLnBrk="1" hangingPunct="1">
              <a:lnSpc>
                <a:spcPct val="80000"/>
              </a:lnSpc>
            </a:pPr>
            <a:r>
              <a:rPr lang="en-US" altLang="en-US" sz="1500" smtClean="0"/>
              <a:t>	NOP</a:t>
            </a:r>
          </a:p>
          <a:p>
            <a:pPr eaLnBrk="1" hangingPunct="1">
              <a:lnSpc>
                <a:spcPct val="80000"/>
              </a:lnSpc>
            </a:pPr>
            <a:r>
              <a:rPr lang="en-US" altLang="en-US" sz="1500" smtClean="0"/>
              <a:t>	B loop1</a:t>
            </a:r>
          </a:p>
          <a:p>
            <a:pPr eaLnBrk="1" hangingPunct="1">
              <a:lnSpc>
                <a:spcPct val="80000"/>
              </a:lnSpc>
            </a:pPr>
            <a:r>
              <a:rPr lang="en-US" altLang="en-US" sz="1500" smtClean="0"/>
              <a:t>		</a:t>
            </a:r>
          </a:p>
          <a:p>
            <a:pPr eaLnBrk="1" hangingPunct="1">
              <a:lnSpc>
                <a:spcPct val="80000"/>
              </a:lnSpc>
            </a:pPr>
            <a:r>
              <a:rPr lang="en-US" altLang="en-US" sz="1500" smtClean="0"/>
              <a:t>subroutine    STMED r13!, {r0-r2,r14} ;save r0,r1,r2,r14 in  stack</a:t>
            </a:r>
          </a:p>
          <a:p>
            <a:pPr eaLnBrk="1" hangingPunct="1">
              <a:lnSpc>
                <a:spcPct val="80000"/>
              </a:lnSpc>
            </a:pPr>
            <a:endParaRPr lang="en-US" altLang="en-US" sz="1500" smtClean="0"/>
          </a:p>
          <a:p>
            <a:pPr eaLnBrk="1" hangingPunct="1">
              <a:lnSpc>
                <a:spcPct val="80000"/>
              </a:lnSpc>
            </a:pPr>
            <a:r>
              <a:rPr lang="en-US" altLang="en-US" sz="1500" smtClean="0"/>
              <a:t>;question2:what is the value in r13 now and why?</a:t>
            </a:r>
          </a:p>
          <a:p>
            <a:pPr eaLnBrk="1" hangingPunct="1">
              <a:lnSpc>
                <a:spcPct val="80000"/>
              </a:lnSpc>
            </a:pPr>
            <a:r>
              <a:rPr lang="en-US" altLang="en-US" sz="1500" smtClean="0"/>
              <a:t>saved in stack</a:t>
            </a:r>
          </a:p>
          <a:p>
            <a:pPr eaLnBrk="1" hangingPunct="1">
              <a:lnSpc>
                <a:spcPct val="80000"/>
              </a:lnSpc>
            </a:pPr>
            <a:r>
              <a:rPr lang="en-US" altLang="en-US" sz="1500" smtClean="0"/>
              <a:t>; and r13-decremented 4x4=16=0x10 times , so 0x40000428-0x10=0x40000418</a:t>
            </a:r>
          </a:p>
          <a:p>
            <a:pPr eaLnBrk="1" hangingPunct="1">
              <a:lnSpc>
                <a:spcPct val="80000"/>
              </a:lnSpc>
            </a:pPr>
            <a:r>
              <a:rPr lang="en-US" altLang="en-US" sz="1500" smtClean="0"/>
              <a:t>;r13-</a:t>
            </a:r>
          </a:p>
          <a:p>
            <a:pPr eaLnBrk="1" hangingPunct="1">
              <a:lnSpc>
                <a:spcPct val="80000"/>
              </a:lnSpc>
            </a:pPr>
            <a:r>
              <a:rPr lang="en-US" altLang="en-US" sz="1500" smtClean="0"/>
              <a:t>;question3:what are stored in the stack ?</a:t>
            </a:r>
          </a:p>
          <a:p>
            <a:pPr eaLnBrk="1" hangingPunct="1">
              <a:lnSpc>
                <a:spcPct val="80000"/>
              </a:lnSpc>
            </a:pPr>
            <a:r>
              <a:rPr lang="en-US" altLang="en-US" sz="1500" smtClean="0"/>
              <a:t>  MOV r0,#4	;save 4 into r0</a:t>
            </a:r>
          </a:p>
          <a:p>
            <a:pPr eaLnBrk="1" hangingPunct="1">
              <a:lnSpc>
                <a:spcPct val="80000"/>
              </a:lnSpc>
            </a:pPr>
            <a:r>
              <a:rPr lang="en-US" altLang="en-US" sz="1500" smtClean="0"/>
              <a:t>  MOV r1,#5	;save 5 into r1</a:t>
            </a:r>
          </a:p>
          <a:p>
            <a:pPr eaLnBrk="1" hangingPunct="1">
              <a:lnSpc>
                <a:spcPct val="80000"/>
              </a:lnSpc>
            </a:pPr>
            <a:r>
              <a:rPr lang="en-US" altLang="en-US" sz="1500" smtClean="0"/>
              <a:t>  MOV r2,#6	;save 6 into r2</a:t>
            </a:r>
          </a:p>
          <a:p>
            <a:pPr eaLnBrk="1" hangingPunct="1">
              <a:lnSpc>
                <a:spcPct val="80000"/>
              </a:lnSpc>
            </a:pPr>
            <a:r>
              <a:rPr lang="en-US" altLang="en-US" sz="1500" smtClean="0"/>
              <a:t>  </a:t>
            </a:r>
            <a:r>
              <a:rPr lang="en-US" altLang="en-US" sz="1200" smtClean="0"/>
              <a:t>LDMED r13!,{r0-r2,r14}  ;get back r0,</a:t>
            </a:r>
          </a:p>
          <a:p>
            <a:pPr eaLnBrk="1" hangingPunct="1">
              <a:lnSpc>
                <a:spcPct val="80000"/>
              </a:lnSpc>
            </a:pPr>
            <a:r>
              <a:rPr lang="en-US" altLang="en-US" sz="1200" smtClean="0"/>
              <a:t>                          ;r1,r2,r14 from stack</a:t>
            </a:r>
          </a:p>
          <a:p>
            <a:pPr eaLnBrk="1" hangingPunct="1">
              <a:lnSpc>
                <a:spcPct val="80000"/>
              </a:lnSpc>
            </a:pPr>
            <a:r>
              <a:rPr lang="en-US" altLang="en-US" sz="1500" smtClean="0"/>
              <a:t>;question4:what is the value in r13 now?</a:t>
            </a:r>
          </a:p>
          <a:p>
            <a:pPr eaLnBrk="1" hangingPunct="1">
              <a:lnSpc>
                <a:spcPct val="80000"/>
              </a:lnSpc>
            </a:pPr>
            <a:r>
              <a:rPr lang="en-US" altLang="en-US" sz="1500" smtClean="0"/>
              <a:t>	BX LR</a:t>
            </a:r>
          </a:p>
          <a:p>
            <a:pPr eaLnBrk="1" hangingPunct="1">
              <a:lnSpc>
                <a:spcPct val="80000"/>
              </a:lnSpc>
            </a:pPr>
            <a:r>
              <a:rPr lang="en-US" altLang="en-US" sz="1500" smtClean="0"/>
              <a:t>	END</a:t>
            </a:r>
          </a:p>
          <a:p>
            <a:pPr eaLnBrk="1" hangingPunct="1">
              <a:lnSpc>
                <a:spcPct val="80000"/>
              </a:lnSpc>
            </a:pPr>
            <a:endParaRPr lang="en-US" altLang="en-US" sz="2400" smtClean="0"/>
          </a:p>
        </p:txBody>
      </p:sp>
      <p:sp>
        <p:nvSpPr>
          <p:cNvPr id="5"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3789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DC7AEADE-8CFD-4020-87AF-2BC97C11AA57}" type="slidenum">
              <a:rPr lang="en-US" altLang="en-US" sz="1200">
                <a:solidFill>
                  <a:srgbClr val="898989"/>
                </a:solidFill>
                <a:latin typeface="Arial" pitchFamily="34" charset="0"/>
              </a:rPr>
              <a:pPr>
                <a:spcBef>
                  <a:spcPct val="0"/>
                </a:spcBef>
                <a:buFontTx/>
                <a:buNone/>
              </a:pPr>
              <a:t>31</a:t>
            </a:fld>
            <a:endParaRPr lang="en-US" altLang="en-US" sz="1200">
              <a:solidFill>
                <a:srgbClr val="898989"/>
              </a:solidFill>
              <a:latin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sz="half" idx="1"/>
          </p:nvPr>
        </p:nvSpPr>
        <p:spPr>
          <a:xfrm>
            <a:off x="228600" y="17463"/>
            <a:ext cx="4038600" cy="5638800"/>
          </a:xfrm>
        </p:spPr>
        <p:txBody>
          <a:bodyPr/>
          <a:lstStyle/>
          <a:p>
            <a:pPr eaLnBrk="1" hangingPunct="1"/>
            <a:r>
              <a:rPr lang="en-US" altLang="en-US" sz="1200" smtClean="0">
                <a:hlinkClick r:id="rId2"/>
              </a:rPr>
              <a:t>;h</a:t>
            </a:r>
            <a:r>
              <a:rPr lang="en-US" altLang="en-US" sz="1400" smtClean="0">
                <a:hlinkClick r:id="rId2"/>
              </a:rPr>
              <a:t>ttp://www.cse.cuhk.edu.hk/%7Ekhwong/www2/ceng2400/ex5b_2400_qst.txt</a:t>
            </a:r>
            <a:r>
              <a:rPr lang="en-US" altLang="en-US" sz="1400" smtClean="0"/>
              <a:t>, test5b.s</a:t>
            </a:r>
          </a:p>
          <a:p>
            <a:pPr eaLnBrk="1" hangingPunct="1"/>
            <a:r>
              <a:rPr lang="en-US" altLang="en-US" sz="1400" smtClean="0"/>
              <a:t>;This programs shows how stack can be used to save register </a:t>
            </a:r>
          </a:p>
          <a:p>
            <a:pPr eaLnBrk="1" hangingPunct="1"/>
            <a:r>
              <a:rPr lang="en-US" altLang="en-US" sz="1400" smtClean="0"/>
              <a:t>;values during nested subroutine calls</a:t>
            </a:r>
          </a:p>
          <a:p>
            <a:pPr eaLnBrk="1" hangingPunct="1"/>
            <a:r>
              <a:rPr lang="en-US" altLang="en-US" sz="1400" smtClean="0"/>
              <a:t>;each subroutine-call lowers the  stack pointer one level (16 bytes in this is example)</a:t>
            </a:r>
          </a:p>
          <a:p>
            <a:pPr eaLnBrk="1" hangingPunct="1"/>
            <a:r>
              <a:rPr lang="en-US" altLang="en-US" sz="1400" smtClean="0"/>
              <a:t>;Exercise: Run the program using single step, observe the changes of the stack pointer (r13)</a:t>
            </a:r>
          </a:p>
          <a:p>
            <a:pPr eaLnBrk="1" hangingPunct="1"/>
            <a:r>
              <a:rPr lang="en-US" altLang="en-US" sz="1400" smtClean="0"/>
              <a:t>; and contents of the stack (RAM memory locations from address 0x0000 0408)</a:t>
            </a:r>
          </a:p>
          <a:p>
            <a:pPr eaLnBrk="1" hangingPunct="1"/>
            <a:r>
              <a:rPr lang="en-US" altLang="en-US" sz="1400" smtClean="0"/>
              <a:t>; declare variables	  New test12D</a:t>
            </a:r>
          </a:p>
          <a:p>
            <a:pPr eaLnBrk="1" hangingPunct="1"/>
            <a:r>
              <a:rPr lang="en-US" altLang="en-US" sz="1400" smtClean="0"/>
              <a:t>	AREA	|.data|, DATA, READWRITE</a:t>
            </a:r>
          </a:p>
          <a:p>
            <a:pPr eaLnBrk="1" hangingPunct="1"/>
            <a:r>
              <a:rPr lang="en-US" altLang="en-US" sz="1400" smtClean="0"/>
              <a:t>Data1p 	DCD 0, 0, 0, 0, 0, 0, 0, 0, 0, 0</a:t>
            </a:r>
          </a:p>
          <a:p>
            <a:pPr eaLnBrk="1" hangingPunct="1"/>
            <a:r>
              <a:rPr lang="en-US" altLang="en-US" sz="1400" smtClean="0"/>
              <a:t>	align</a:t>
            </a:r>
          </a:p>
          <a:p>
            <a:pPr eaLnBrk="1" hangingPunct="1"/>
            <a:r>
              <a:rPr lang="en-US" altLang="en-US" sz="1400" smtClean="0"/>
              <a:t>; User Initial Stack &amp; Heap</a:t>
            </a:r>
          </a:p>
          <a:p>
            <a:pPr eaLnBrk="1" hangingPunct="1"/>
            <a:r>
              <a:rPr lang="en-US" altLang="en-US" sz="1400" smtClean="0"/>
              <a:t>        AREA    |.text|, CODE, READONLY</a:t>
            </a:r>
          </a:p>
          <a:p>
            <a:pPr eaLnBrk="1" hangingPunct="1"/>
            <a:r>
              <a:rPr lang="en-US" altLang="en-US" sz="1400" smtClean="0"/>
              <a:t>EXPORT  __main</a:t>
            </a:r>
          </a:p>
          <a:p>
            <a:pPr eaLnBrk="1" hangingPunct="1"/>
            <a:r>
              <a:rPr lang="en-US" altLang="en-US" sz="1400" smtClean="0"/>
              <a:t>__main	LDR R0, =Data1p </a:t>
            </a:r>
          </a:p>
          <a:p>
            <a:pPr eaLnBrk="1" hangingPunct="1"/>
            <a:r>
              <a:rPr lang="en-US" altLang="en-US" sz="1400" smtClean="0"/>
              <a:t>	mov r3,#0</a:t>
            </a:r>
          </a:p>
          <a:p>
            <a:pPr eaLnBrk="1" hangingPunct="1"/>
            <a:r>
              <a:rPr lang="en-US" altLang="en-US" sz="1400" smtClean="0"/>
              <a:t>	mov r4,#0</a:t>
            </a:r>
          </a:p>
          <a:p>
            <a:pPr eaLnBrk="1" hangingPunct="1"/>
            <a:r>
              <a:rPr lang="en-US" altLang="en-US" sz="1400" smtClean="0"/>
              <a:t>	mov r5,#0</a:t>
            </a:r>
          </a:p>
          <a:p>
            <a:pPr eaLnBrk="1" hangingPunct="1"/>
            <a:r>
              <a:rPr lang="en-US" altLang="en-US" sz="1400" smtClean="0"/>
              <a:t>loop	MOV r0, #0xa1</a:t>
            </a:r>
          </a:p>
          <a:p>
            <a:pPr eaLnBrk="1" hangingPunct="1"/>
            <a:r>
              <a:rPr lang="en-US" altLang="en-US" sz="1400" smtClean="0"/>
              <a:t>	MOV r1, #0xa2</a:t>
            </a:r>
          </a:p>
          <a:p>
            <a:pPr eaLnBrk="1" hangingPunct="1"/>
            <a:r>
              <a:rPr lang="en-US" altLang="en-US" sz="1400" smtClean="0"/>
              <a:t>	MOV r2, #0xa1</a:t>
            </a:r>
          </a:p>
          <a:p>
            <a:pPr eaLnBrk="1" hangingPunct="1"/>
            <a:r>
              <a:rPr lang="en-US" altLang="en-US" sz="1400" smtClean="0"/>
              <a:t>	BL subroutine1</a:t>
            </a:r>
          </a:p>
          <a:p>
            <a:pPr eaLnBrk="1" hangingPunct="1"/>
            <a:r>
              <a:rPr lang="en-US" altLang="en-US" sz="1400" smtClean="0"/>
              <a:t>	B loop</a:t>
            </a:r>
          </a:p>
        </p:txBody>
      </p:sp>
      <p:sp>
        <p:nvSpPr>
          <p:cNvPr id="4" name="Content Placeholder 3"/>
          <p:cNvSpPr>
            <a:spLocks noGrp="1"/>
          </p:cNvSpPr>
          <p:nvPr>
            <p:ph sz="half" idx="2"/>
          </p:nvPr>
        </p:nvSpPr>
        <p:spPr>
          <a:xfrm>
            <a:off x="4724400" y="304800"/>
            <a:ext cx="4038600" cy="6096000"/>
          </a:xfrm>
        </p:spPr>
        <p:txBody>
          <a:bodyPr>
            <a:normAutofit/>
          </a:bodyPr>
          <a:lstStyle/>
          <a:p>
            <a:pPr eaLnBrk="1" hangingPunct="1">
              <a:lnSpc>
                <a:spcPct val="80000"/>
              </a:lnSpc>
            </a:pPr>
            <a:r>
              <a:rPr lang="en-US" altLang="en-US" sz="1800" smtClean="0"/>
              <a:t>subroutine1  STMED r13!, {r0-r2,r14}</a:t>
            </a:r>
          </a:p>
          <a:p>
            <a:pPr eaLnBrk="1" hangingPunct="1">
              <a:lnSpc>
                <a:spcPct val="80000"/>
              </a:lnSpc>
            </a:pPr>
            <a:r>
              <a:rPr lang="en-US" altLang="en-US" sz="1800" smtClean="0"/>
              <a:t>	add r3,#1</a:t>
            </a:r>
          </a:p>
          <a:p>
            <a:pPr eaLnBrk="1" hangingPunct="1">
              <a:lnSpc>
                <a:spcPct val="80000"/>
              </a:lnSpc>
            </a:pPr>
            <a:r>
              <a:rPr lang="en-US" altLang="en-US" sz="1800" smtClean="0"/>
              <a:t>	add r4,#2</a:t>
            </a:r>
          </a:p>
          <a:p>
            <a:pPr eaLnBrk="1" hangingPunct="1">
              <a:lnSpc>
                <a:spcPct val="80000"/>
              </a:lnSpc>
            </a:pPr>
            <a:r>
              <a:rPr lang="en-US" altLang="en-US" sz="1800" smtClean="0"/>
              <a:t>	add r5,#3</a:t>
            </a:r>
          </a:p>
          <a:p>
            <a:pPr eaLnBrk="1" hangingPunct="1">
              <a:lnSpc>
                <a:spcPct val="80000"/>
              </a:lnSpc>
            </a:pPr>
            <a:r>
              <a:rPr lang="en-US" altLang="en-US" sz="1800" smtClean="0"/>
              <a:t>	MOV r0,r3</a:t>
            </a:r>
          </a:p>
          <a:p>
            <a:pPr eaLnBrk="1" hangingPunct="1">
              <a:lnSpc>
                <a:spcPct val="80000"/>
              </a:lnSpc>
            </a:pPr>
            <a:r>
              <a:rPr lang="en-US" altLang="en-US" sz="1800" smtClean="0"/>
              <a:t>	MOV r1,r4</a:t>
            </a:r>
          </a:p>
          <a:p>
            <a:pPr eaLnBrk="1" hangingPunct="1">
              <a:lnSpc>
                <a:spcPct val="80000"/>
              </a:lnSpc>
            </a:pPr>
            <a:r>
              <a:rPr lang="en-US" altLang="en-US" sz="1800" smtClean="0"/>
              <a:t>	MOV r2,r5</a:t>
            </a:r>
          </a:p>
          <a:p>
            <a:pPr eaLnBrk="1" hangingPunct="1">
              <a:lnSpc>
                <a:spcPct val="80000"/>
              </a:lnSpc>
            </a:pPr>
            <a:r>
              <a:rPr lang="en-US" altLang="en-US" sz="1800" smtClean="0"/>
              <a:t>	BL subroutine2</a:t>
            </a:r>
          </a:p>
          <a:p>
            <a:pPr eaLnBrk="1" hangingPunct="1">
              <a:lnSpc>
                <a:spcPct val="80000"/>
              </a:lnSpc>
            </a:pPr>
            <a:r>
              <a:rPr lang="en-US" altLang="en-US" sz="1800" smtClean="0"/>
              <a:t>	LDMED r13!,{r0-r2,r14}</a:t>
            </a:r>
          </a:p>
          <a:p>
            <a:pPr eaLnBrk="1" hangingPunct="1">
              <a:lnSpc>
                <a:spcPct val="80000"/>
              </a:lnSpc>
            </a:pPr>
            <a:r>
              <a:rPr lang="en-US" altLang="en-US" sz="1800" smtClean="0"/>
              <a:t>             BX LR</a:t>
            </a:r>
          </a:p>
          <a:p>
            <a:pPr eaLnBrk="1" hangingPunct="1">
              <a:lnSpc>
                <a:spcPct val="80000"/>
              </a:lnSpc>
            </a:pPr>
            <a:r>
              <a:rPr lang="en-US" altLang="en-US" sz="1800" smtClean="0"/>
              <a:t>subroutine2    STMED r13!, {r0-r2,r14}</a:t>
            </a:r>
          </a:p>
          <a:p>
            <a:pPr eaLnBrk="1" hangingPunct="1">
              <a:lnSpc>
                <a:spcPct val="80000"/>
              </a:lnSpc>
            </a:pPr>
            <a:r>
              <a:rPr lang="en-US" altLang="en-US" sz="1800" smtClean="0"/>
              <a:t>	  add r3,#1</a:t>
            </a:r>
          </a:p>
          <a:p>
            <a:pPr eaLnBrk="1" hangingPunct="1">
              <a:lnSpc>
                <a:spcPct val="80000"/>
              </a:lnSpc>
            </a:pPr>
            <a:r>
              <a:rPr lang="en-US" altLang="en-US" sz="1800" smtClean="0"/>
              <a:t>	  add r4,#2</a:t>
            </a:r>
          </a:p>
          <a:p>
            <a:pPr eaLnBrk="1" hangingPunct="1">
              <a:lnSpc>
                <a:spcPct val="80000"/>
              </a:lnSpc>
            </a:pPr>
            <a:r>
              <a:rPr lang="en-US" altLang="en-US" sz="1800" smtClean="0"/>
              <a:t>	  add r5,#3</a:t>
            </a:r>
          </a:p>
          <a:p>
            <a:pPr eaLnBrk="1" hangingPunct="1">
              <a:lnSpc>
                <a:spcPct val="80000"/>
              </a:lnSpc>
            </a:pPr>
            <a:r>
              <a:rPr lang="en-US" altLang="en-US" sz="1800" smtClean="0"/>
              <a:t>	  MOV r0,r3</a:t>
            </a:r>
          </a:p>
          <a:p>
            <a:pPr eaLnBrk="1" hangingPunct="1">
              <a:lnSpc>
                <a:spcPct val="80000"/>
              </a:lnSpc>
            </a:pPr>
            <a:r>
              <a:rPr lang="en-US" altLang="en-US" sz="1800" smtClean="0"/>
              <a:t>	  MOV r1,r4</a:t>
            </a:r>
          </a:p>
          <a:p>
            <a:pPr eaLnBrk="1" hangingPunct="1">
              <a:lnSpc>
                <a:spcPct val="80000"/>
              </a:lnSpc>
            </a:pPr>
            <a:r>
              <a:rPr lang="en-US" altLang="en-US" sz="1800" smtClean="0"/>
              <a:t>	  MOV r2,r5</a:t>
            </a:r>
          </a:p>
          <a:p>
            <a:pPr eaLnBrk="1" hangingPunct="1">
              <a:lnSpc>
                <a:spcPct val="80000"/>
              </a:lnSpc>
            </a:pPr>
            <a:r>
              <a:rPr lang="en-US" altLang="en-US" sz="1800" smtClean="0"/>
              <a:t>	  LDMED r13!,{r0-r2,r14}</a:t>
            </a:r>
          </a:p>
          <a:p>
            <a:pPr eaLnBrk="1" hangingPunct="1">
              <a:lnSpc>
                <a:spcPct val="80000"/>
              </a:lnSpc>
            </a:pPr>
            <a:r>
              <a:rPr lang="en-US" altLang="en-US" sz="1800" smtClean="0"/>
              <a:t>	  BX LR</a:t>
            </a:r>
          </a:p>
          <a:p>
            <a:pPr eaLnBrk="1" hangingPunct="1">
              <a:lnSpc>
                <a:spcPct val="80000"/>
              </a:lnSpc>
            </a:pPr>
            <a:r>
              <a:rPr lang="en-US" altLang="en-US" sz="1800" smtClean="0"/>
              <a:t>	END</a:t>
            </a:r>
          </a:p>
          <a:p>
            <a:pPr eaLnBrk="1" hangingPunct="1">
              <a:lnSpc>
                <a:spcPct val="80000"/>
              </a:lnSpc>
            </a:pPr>
            <a:endParaRPr lang="en-US" altLang="en-US" sz="1800" smtClean="0"/>
          </a:p>
        </p:txBody>
      </p:sp>
      <p:sp>
        <p:nvSpPr>
          <p:cNvPr id="5"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3891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4629694D-C581-4E1C-9912-60E7D56D9627}" type="slidenum">
              <a:rPr lang="en-US" altLang="en-US" sz="1200">
                <a:solidFill>
                  <a:srgbClr val="898989"/>
                </a:solidFill>
                <a:latin typeface="Arial" pitchFamily="34" charset="0"/>
              </a:rPr>
              <a:pPr>
                <a:spcBef>
                  <a:spcPct val="0"/>
                </a:spcBef>
                <a:buFontTx/>
                <a:buNone/>
              </a:pPr>
              <a:t>32</a:t>
            </a:fld>
            <a:endParaRPr lang="en-US" altLang="en-US" sz="1200">
              <a:solidFill>
                <a:srgbClr val="898989"/>
              </a:solidFill>
              <a:latin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ctrTitle"/>
          </p:nvPr>
        </p:nvSpPr>
        <p:spPr/>
        <p:txBody>
          <a:bodyPr/>
          <a:lstStyle/>
          <a:p>
            <a:pPr eaLnBrk="1" hangingPunct="1"/>
            <a:r>
              <a:rPr lang="en-US" altLang="en-US" smtClean="0"/>
              <a:t>End</a:t>
            </a:r>
          </a:p>
        </p:txBody>
      </p:sp>
      <p:sp>
        <p:nvSpPr>
          <p:cNvPr id="843781" name="Rectangle 5"/>
          <p:cNvSpPr>
            <a:spLocks noGrp="1" noChangeArrowheads="1"/>
          </p:cNvSpPr>
          <p:nvPr>
            <p:ph type="subTitle" idx="1"/>
          </p:nvPr>
        </p:nvSpPr>
        <p:spPr/>
        <p:txBody>
          <a:bodyPr>
            <a:normAutofit/>
          </a:bodyPr>
          <a:lstStyle/>
          <a:p>
            <a:pPr eaLnBrk="1" hangingPunct="1"/>
            <a:endParaRPr lang="en-US" altLang="en-US" smtClean="0">
              <a:solidFill>
                <a:srgbClr val="898989"/>
              </a:solidFill>
            </a:endParaRPr>
          </a:p>
        </p:txBody>
      </p:sp>
      <p:sp>
        <p:nvSpPr>
          <p:cNvPr id="4" name="Rectangle 6"/>
          <p:cNvSpPr>
            <a:spLocks noGrp="1" noChangeArrowheads="1"/>
          </p:cNvSpPr>
          <p:nvPr>
            <p:ph type="ftr" sz="quarter" idx="11"/>
          </p:nvPr>
        </p:nvSpPr>
        <p:spPr/>
        <p:txBody>
          <a:bodyPr/>
          <a:lstStyle/>
          <a:p>
            <a:pPr>
              <a:defRPr/>
            </a:pPr>
            <a:r>
              <a:rPr lang="en-US" altLang="en-US" smtClean="0"/>
              <a:t>CEG2400 ch5 Assembly directives &amp; stack v.6b</a:t>
            </a:r>
            <a:endParaRPr lang="en-US" altLang="en-US"/>
          </a:p>
        </p:txBody>
      </p:sp>
      <p:sp>
        <p:nvSpPr>
          <p:cNvPr id="39941" name="Rectangle 7"/>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82C6AD13-7C13-48FA-B9BA-854259527164}" type="slidenum">
              <a:rPr lang="en-US" altLang="en-US" sz="1200">
                <a:solidFill>
                  <a:srgbClr val="898989"/>
                </a:solidFill>
                <a:latin typeface="Arial" pitchFamily="34" charset="0"/>
              </a:rPr>
              <a:pPr>
                <a:spcBef>
                  <a:spcPct val="0"/>
                </a:spcBef>
                <a:buFontTx/>
                <a:buNone/>
              </a:pPr>
              <a:t>33</a:t>
            </a:fld>
            <a:endParaRPr lang="en-US" altLang="en-US" sz="1200">
              <a:solidFill>
                <a:srgbClr val="898989"/>
              </a:solidFill>
              <a:latin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ctrTitle"/>
          </p:nvPr>
        </p:nvSpPr>
        <p:spPr/>
        <p:txBody>
          <a:bodyPr/>
          <a:lstStyle/>
          <a:p>
            <a:pPr eaLnBrk="1" hangingPunct="1"/>
            <a:r>
              <a:rPr lang="en-US" altLang="en-US" smtClean="0"/>
              <a:t>Appendix</a:t>
            </a:r>
          </a:p>
        </p:txBody>
      </p:sp>
      <p:sp>
        <p:nvSpPr>
          <p:cNvPr id="845829" name="Rectangle 5"/>
          <p:cNvSpPr>
            <a:spLocks noGrp="1" noChangeArrowheads="1"/>
          </p:cNvSpPr>
          <p:nvPr>
            <p:ph type="subTitle" idx="1"/>
          </p:nvPr>
        </p:nvSpPr>
        <p:spPr/>
        <p:txBody>
          <a:bodyPr>
            <a:normAutofit/>
          </a:bodyPr>
          <a:lstStyle/>
          <a:p>
            <a:pPr eaLnBrk="1" hangingPunct="1"/>
            <a:endParaRPr lang="en-US" altLang="en-US" smtClean="0">
              <a:solidFill>
                <a:srgbClr val="898989"/>
              </a:solidFill>
            </a:endParaRPr>
          </a:p>
        </p:txBody>
      </p:sp>
      <p:sp>
        <p:nvSpPr>
          <p:cNvPr id="4" name="Rectangle 6"/>
          <p:cNvSpPr>
            <a:spLocks noGrp="1" noChangeArrowheads="1"/>
          </p:cNvSpPr>
          <p:nvPr>
            <p:ph type="ftr" sz="quarter" idx="11"/>
          </p:nvPr>
        </p:nvSpPr>
        <p:spPr/>
        <p:txBody>
          <a:bodyPr/>
          <a:lstStyle/>
          <a:p>
            <a:pPr>
              <a:defRPr/>
            </a:pPr>
            <a:r>
              <a:rPr lang="en-US" altLang="en-US" smtClean="0"/>
              <a:t>CEG2400 ch5 Assembly directives &amp; stack v.6b</a:t>
            </a:r>
            <a:endParaRPr lang="en-US" altLang="en-US"/>
          </a:p>
        </p:txBody>
      </p:sp>
      <p:sp>
        <p:nvSpPr>
          <p:cNvPr id="40965" name="Rectangle 7"/>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36F070E3-4ED0-4B45-99E2-FB03A1849C02}" type="slidenum">
              <a:rPr lang="en-US" altLang="en-US" sz="1200">
                <a:solidFill>
                  <a:srgbClr val="898989"/>
                </a:solidFill>
                <a:latin typeface="Arial" pitchFamily="34" charset="0"/>
              </a:rPr>
              <a:pPr>
                <a:spcBef>
                  <a:spcPct val="0"/>
                </a:spcBef>
                <a:buFontTx/>
                <a:buNone/>
              </a:pPr>
              <a:t>34</a:t>
            </a:fld>
            <a:endParaRPr lang="en-US" altLang="en-US" sz="1200">
              <a:solidFill>
                <a:srgbClr val="898989"/>
              </a:solidFill>
              <a:latin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147" name="Rectangle 1979"/>
          <p:cNvSpPr>
            <a:spLocks noGrp="1" noChangeArrowheads="1"/>
          </p:cNvSpPr>
          <p:nvPr>
            <p:ph type="title"/>
          </p:nvPr>
        </p:nvSpPr>
        <p:spPr>
          <a:xfrm>
            <a:off x="457200" y="152400"/>
            <a:ext cx="8229600" cy="381000"/>
          </a:xfrm>
        </p:spPr>
        <p:txBody>
          <a:bodyPr>
            <a:normAutofit/>
          </a:bodyPr>
          <a:lstStyle/>
          <a:p>
            <a:pPr eaLnBrk="1" hangingPunct="1"/>
            <a:r>
              <a:rPr lang="en-US" altLang="zh-TW" sz="3200" smtClean="0"/>
              <a:t>Appendix 1. ASCII table</a:t>
            </a:r>
            <a:endParaRPr lang="en-US" altLang="en-US" sz="3200" smtClean="0"/>
          </a:p>
        </p:txBody>
      </p:sp>
      <p:graphicFrame>
        <p:nvGraphicFramePr>
          <p:cNvPr id="777150" name="Group 1982"/>
          <p:cNvGraphicFramePr>
            <a:graphicFrameLocks noGrp="1"/>
          </p:cNvGraphicFramePr>
          <p:nvPr>
            <p:ph type="tbl" idx="1"/>
          </p:nvPr>
        </p:nvGraphicFramePr>
        <p:xfrm>
          <a:off x="457200" y="1600200"/>
          <a:ext cx="7772400" cy="4648200"/>
        </p:xfrm>
        <a:graphic>
          <a:graphicData uri="http://schemas.openxmlformats.org/drawingml/2006/table">
            <a:tbl>
              <a:tblPr/>
              <a:tblGrid>
                <a:gridCol w="457200"/>
                <a:gridCol w="457200"/>
                <a:gridCol w="457200"/>
                <a:gridCol w="457200"/>
                <a:gridCol w="457200"/>
                <a:gridCol w="457200"/>
                <a:gridCol w="457200"/>
                <a:gridCol w="457200"/>
                <a:gridCol w="457200"/>
                <a:gridCol w="457200"/>
                <a:gridCol w="457200"/>
                <a:gridCol w="457200"/>
                <a:gridCol w="457200"/>
                <a:gridCol w="457200"/>
                <a:gridCol w="457200"/>
                <a:gridCol w="457200"/>
                <a:gridCol w="457200"/>
              </a:tblGrid>
              <a:tr h="495300">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 </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0</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1</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2</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3</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4</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5</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6</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7</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8</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9</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B</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C</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D</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E</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F</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5300">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0</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NUL</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SOH</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STX</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ETX</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EOT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ENQ</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ACK</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BEL</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BS</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HT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LF</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VT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FF</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CR</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SO</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SI</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3713">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1</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DLE</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DC1</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DC2</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DC3</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DC4</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NAK</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SYN</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ETB</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CAN</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EM</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SUB</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ESC</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FS</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GS</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RS</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US</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0563">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2</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SP</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&amp;</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3713">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3</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0</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1</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2</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3</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4</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5</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6</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7</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8</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9</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&lt;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&gt;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5300">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4</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B</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C</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D</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E</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F</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G</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H</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I</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J</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K</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L</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M</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N</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O</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3713">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5</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P</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Q</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R</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S</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U</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V</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W</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X</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Y</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Z</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_</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5300">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6</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b</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c</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d</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e</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f</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g</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h</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i</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j</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k</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l</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m</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n</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o</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5300">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7</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p</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q</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r</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s</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u</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v</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w</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x</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y</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z</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342900" marR="0" lvl="0" indent="-342900" algn="l" defTabSz="914400" rtl="0" eaLnBrk="1" fontAlgn="b" latinLnBrk="0" hangingPunct="1">
                        <a:lnSpc>
                          <a:spcPct val="100000"/>
                        </a:lnSpc>
                        <a:spcBef>
                          <a:spcPct val="0"/>
                        </a:spcBef>
                        <a:spcAft>
                          <a:spcPct val="0"/>
                        </a:spcAft>
                        <a:buClr>
                          <a:schemeClr val="tx2"/>
                        </a:buClr>
                        <a:buSzPct val="70000"/>
                        <a:buFont typeface="Wingdings" pitchFamily="2" charset="2"/>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DEL</a:t>
                      </a:r>
                      <a:endParaRPr kumimoji="0" lang="en-US" altLang="en-US" sz="17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42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538223BE-EA4A-40F5-A7F6-5642D0DFC0E9}" type="slidenum">
              <a:rPr lang="en-US" altLang="en-US" sz="1200">
                <a:solidFill>
                  <a:srgbClr val="898989"/>
                </a:solidFill>
                <a:latin typeface="Arial" pitchFamily="34" charset="0"/>
              </a:rPr>
              <a:pPr>
                <a:spcBef>
                  <a:spcPct val="0"/>
                </a:spcBef>
                <a:buFontTx/>
                <a:buNone/>
              </a:pPr>
              <a:t>35</a:t>
            </a:fld>
            <a:endParaRPr lang="en-US" altLang="en-US" sz="1200">
              <a:solidFill>
                <a:srgbClr val="898989"/>
              </a:solidFill>
              <a:latin typeface="Arial" pitchFamily="34" charset="0"/>
            </a:endParaRPr>
          </a:p>
        </p:txBody>
      </p:sp>
      <p:sp>
        <p:nvSpPr>
          <p:cNvPr id="42171" name="Text Box 1981"/>
          <p:cNvSpPr txBox="1">
            <a:spLocks noChangeArrowheads="1"/>
          </p:cNvSpPr>
          <p:nvPr/>
        </p:nvSpPr>
        <p:spPr bwMode="auto">
          <a:xfrm>
            <a:off x="152400" y="457200"/>
            <a:ext cx="2012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Columns</a:t>
            </a:r>
          </a:p>
          <a:p>
            <a:pPr eaLnBrk="1" hangingPunct="1">
              <a:spcBef>
                <a:spcPct val="0"/>
              </a:spcBef>
              <a:buFontTx/>
              <a:buNone/>
            </a:pPr>
            <a:r>
              <a:rPr lang="en-US" altLang="zh-TW" sz="1800">
                <a:latin typeface="Arial" pitchFamily="34" charset="0"/>
              </a:rPr>
              <a:t>MSB 4-bit (nibble)</a:t>
            </a:r>
            <a:endParaRPr lang="en-US" altLang="en-US" sz="1800">
              <a:latin typeface="Arial" pitchFamily="34" charset="0"/>
            </a:endParaRPr>
          </a:p>
        </p:txBody>
      </p:sp>
      <p:sp>
        <p:nvSpPr>
          <p:cNvPr id="42172" name="Rectangle 1983"/>
          <p:cNvSpPr>
            <a:spLocks noChangeArrowheads="1"/>
          </p:cNvSpPr>
          <p:nvPr/>
        </p:nvSpPr>
        <p:spPr bwMode="auto">
          <a:xfrm>
            <a:off x="6477000" y="457200"/>
            <a:ext cx="1949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Rows</a:t>
            </a:r>
          </a:p>
          <a:p>
            <a:pPr eaLnBrk="1" hangingPunct="1">
              <a:spcBef>
                <a:spcPct val="0"/>
              </a:spcBef>
              <a:buFontTx/>
              <a:buNone/>
            </a:pPr>
            <a:r>
              <a:rPr lang="en-US" altLang="zh-TW" sz="1800">
                <a:latin typeface="Arial" pitchFamily="34" charset="0"/>
              </a:rPr>
              <a:t>LSB 4-bit (nibble)</a:t>
            </a:r>
            <a:endParaRPr lang="en-US" altLang="en-US" sz="1800">
              <a:latin typeface="Arial" pitchFamily="34" charset="0"/>
            </a:endParaRPr>
          </a:p>
        </p:txBody>
      </p:sp>
      <p:sp>
        <p:nvSpPr>
          <p:cNvPr id="42173" name="Line 1984"/>
          <p:cNvSpPr>
            <a:spLocks noChangeShapeType="1"/>
          </p:cNvSpPr>
          <p:nvPr/>
        </p:nvSpPr>
        <p:spPr bwMode="auto">
          <a:xfrm>
            <a:off x="228600" y="1066800"/>
            <a:ext cx="0" cy="2819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74" name="AutoShape 1985"/>
          <p:cNvSpPr>
            <a:spLocks/>
          </p:cNvSpPr>
          <p:nvPr/>
        </p:nvSpPr>
        <p:spPr bwMode="auto">
          <a:xfrm>
            <a:off x="304800" y="1600200"/>
            <a:ext cx="76200" cy="4648200"/>
          </a:xfrm>
          <a:prstGeom prst="leftBrace">
            <a:avLst>
              <a:gd name="adj1" fmla="val 508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42175" name="AutoShape 1987"/>
          <p:cNvSpPr>
            <a:spLocks/>
          </p:cNvSpPr>
          <p:nvPr/>
        </p:nvSpPr>
        <p:spPr bwMode="auto">
          <a:xfrm rot="5400000">
            <a:off x="4267200" y="-2438400"/>
            <a:ext cx="533400" cy="7391400"/>
          </a:xfrm>
          <a:prstGeom prst="leftBrace">
            <a:avLst>
              <a:gd name="adj1" fmla="val 11547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42176" name="Line 1988"/>
          <p:cNvSpPr>
            <a:spLocks noChangeShapeType="1"/>
          </p:cNvSpPr>
          <p:nvPr/>
        </p:nvSpPr>
        <p:spPr bwMode="auto">
          <a:xfrm flipV="1">
            <a:off x="4572000" y="914400"/>
            <a:ext cx="19050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77" name="Text Box 1989"/>
          <p:cNvSpPr txBox="1">
            <a:spLocks noChangeArrowheads="1"/>
          </p:cNvSpPr>
          <p:nvPr/>
        </p:nvSpPr>
        <p:spPr bwMode="auto">
          <a:xfrm>
            <a:off x="212725" y="6361113"/>
            <a:ext cx="3054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1800">
                <a:latin typeface="Arial" pitchFamily="34" charset="0"/>
              </a:rPr>
              <a:t>E.g. 41Hex = ‘A’; 6BHex= ‘k’</a:t>
            </a:r>
            <a:endParaRPr lang="en-US" altLang="en-US" sz="1800">
              <a:latin typeface="Arial" pitchFamily="34" charset="0"/>
            </a:endParaRPr>
          </a:p>
        </p:txBody>
      </p:sp>
      <p:sp>
        <p:nvSpPr>
          <p:cNvPr id="42178" name="Oval 1990"/>
          <p:cNvSpPr>
            <a:spLocks noChangeArrowheads="1"/>
          </p:cNvSpPr>
          <p:nvPr/>
        </p:nvSpPr>
        <p:spPr bwMode="auto">
          <a:xfrm>
            <a:off x="1219200" y="4343400"/>
            <a:ext cx="533400" cy="5334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42179" name="Oval 1991"/>
          <p:cNvSpPr>
            <a:spLocks noChangeArrowheads="1"/>
          </p:cNvSpPr>
          <p:nvPr/>
        </p:nvSpPr>
        <p:spPr bwMode="auto">
          <a:xfrm>
            <a:off x="5867400" y="5334000"/>
            <a:ext cx="457200" cy="6096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zh-TW" sz="2200" smtClean="0"/>
              <a:t>send only ascii numbers to screen for display</a:t>
            </a:r>
            <a:br>
              <a:rPr lang="en-US" altLang="zh-TW" sz="2200" smtClean="0"/>
            </a:br>
            <a:r>
              <a:rPr lang="en-US" altLang="en-US" sz="2200" smtClean="0"/>
              <a:t>HexOut </a:t>
            </a:r>
            <a:r>
              <a:rPr lang="en-US" altLang="zh-TW" sz="2200" smtClean="0"/>
              <a:t>,e.g.output  hex “1F230E2Ah” to screen [1]</a:t>
            </a:r>
            <a:endParaRPr lang="en-US" altLang="en-US" sz="2200" smtClean="0"/>
          </a:p>
        </p:txBody>
      </p:sp>
      <p:sp>
        <p:nvSpPr>
          <p:cNvPr id="4"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4301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9E1F7315-5A7E-4F1C-975A-20D8B2723DFC}" type="slidenum">
              <a:rPr lang="en-US" altLang="en-US" sz="1200">
                <a:solidFill>
                  <a:srgbClr val="898989"/>
                </a:solidFill>
                <a:latin typeface="Arial" pitchFamily="34" charset="0"/>
              </a:rPr>
              <a:pPr>
                <a:spcBef>
                  <a:spcPct val="0"/>
                </a:spcBef>
                <a:buFontTx/>
                <a:buNone/>
              </a:pPr>
              <a:t>36</a:t>
            </a:fld>
            <a:endParaRPr lang="en-US" altLang="en-US" sz="1200">
              <a:solidFill>
                <a:srgbClr val="898989"/>
              </a:solidFill>
              <a:latin typeface="Arial" pitchFamily="34" charset="0"/>
            </a:endParaRPr>
          </a:p>
        </p:txBody>
      </p:sp>
      <p:sp>
        <p:nvSpPr>
          <p:cNvPr id="43013" name="Text Box 3"/>
          <p:cNvSpPr txBox="1">
            <a:spLocks noChangeArrowheads="1"/>
          </p:cNvSpPr>
          <p:nvPr/>
        </p:nvSpPr>
        <p:spPr bwMode="auto">
          <a:xfrm>
            <a:off x="304800" y="1600200"/>
            <a:ext cx="8382000" cy="5184775"/>
          </a:xfrm>
          <a:prstGeom prst="rect">
            <a:avLst/>
          </a:prstGeom>
          <a:noFill/>
          <a:ln w="12700">
            <a:solidFill>
              <a:schemeClr val="tx1"/>
            </a:solidFill>
            <a:miter lim="800000"/>
            <a:headEnd type="none" w="sm" len="sm"/>
            <a:tailEnd type="none" w="sm" len="sm"/>
          </a:ln>
          <a:effectLst>
            <a:outerShdw dist="107763"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nSpc>
                <a:spcPct val="130000"/>
              </a:lnSpc>
              <a:spcBef>
                <a:spcPct val="0"/>
              </a:spcBef>
              <a:buFontTx/>
              <a:buNone/>
            </a:pPr>
            <a:r>
              <a:rPr lang="en-US" altLang="en-US" sz="1600" b="1">
                <a:latin typeface="Arial" pitchFamily="34" charset="0"/>
              </a:rPr>
              <a:t>; Subroutine HexOut - Output 32-bit word as 8 hex </a:t>
            </a:r>
            <a:r>
              <a:rPr lang="en-US" altLang="zh-TW" sz="1600" b="1">
                <a:latin typeface="Arial" pitchFamily="34" charset="0"/>
              </a:rPr>
              <a:t>numbers</a:t>
            </a:r>
            <a:r>
              <a:rPr lang="en-US" altLang="en-US" sz="1600" b="1">
                <a:latin typeface="Arial" pitchFamily="34" charset="0"/>
              </a:rPr>
              <a:t> as ASCII characters</a:t>
            </a:r>
          </a:p>
          <a:p>
            <a:pPr>
              <a:lnSpc>
                <a:spcPct val="130000"/>
              </a:lnSpc>
              <a:spcBef>
                <a:spcPct val="0"/>
              </a:spcBef>
              <a:buFontTx/>
              <a:buNone/>
            </a:pPr>
            <a:r>
              <a:rPr lang="en-US" altLang="en-US" sz="1600" b="1">
                <a:latin typeface="Arial" pitchFamily="34" charset="0"/>
              </a:rPr>
              <a:t>; Input parameters:	r1 contains the 32-bit word </a:t>
            </a:r>
            <a:r>
              <a:rPr lang="en-US" altLang="zh-TW" sz="1600" b="1">
                <a:latin typeface="Arial" pitchFamily="34" charset="0"/>
              </a:rPr>
              <a:t>(8 hex numbers) </a:t>
            </a:r>
            <a:r>
              <a:rPr lang="en-US" altLang="en-US" sz="1600" b="1">
                <a:latin typeface="Arial" pitchFamily="34" charset="0"/>
              </a:rPr>
              <a:t>to output</a:t>
            </a:r>
            <a:r>
              <a:rPr lang="en-US" altLang="zh-TW" sz="1600" b="1">
                <a:latin typeface="Arial" pitchFamily="34" charset="0"/>
              </a:rPr>
              <a:t> </a:t>
            </a:r>
            <a:endParaRPr lang="en-US" altLang="en-US" sz="1600" b="1">
              <a:latin typeface="Arial" pitchFamily="34" charset="0"/>
            </a:endParaRPr>
          </a:p>
          <a:p>
            <a:pPr>
              <a:lnSpc>
                <a:spcPct val="130000"/>
              </a:lnSpc>
              <a:spcBef>
                <a:spcPct val="0"/>
              </a:spcBef>
              <a:buFontTx/>
              <a:buNone/>
            </a:pPr>
            <a:r>
              <a:rPr lang="en-US" altLang="en-US" sz="1600" b="1">
                <a:latin typeface="Arial" pitchFamily="34" charset="0"/>
              </a:rPr>
              <a:t>; Return parameters: 	none</a:t>
            </a:r>
          </a:p>
          <a:p>
            <a:pPr>
              <a:lnSpc>
                <a:spcPct val="130000"/>
              </a:lnSpc>
              <a:spcBef>
                <a:spcPct val="0"/>
              </a:spcBef>
              <a:buFontTx/>
              <a:buNone/>
            </a:pPr>
            <a:r>
              <a:rPr lang="en-US" altLang="zh-TW" sz="1600" b="1">
                <a:latin typeface="Arial" pitchFamily="34" charset="0"/>
              </a:rPr>
              <a:t>1 </a:t>
            </a:r>
            <a:r>
              <a:rPr lang="en-US" altLang="en-US" sz="1600" b="1">
                <a:latin typeface="Arial" pitchFamily="34" charset="0"/>
              </a:rPr>
              <a:t>HexOut	STMFD	r13!, {r0-r2, r14}	; save working registers on stack</a:t>
            </a:r>
          </a:p>
          <a:p>
            <a:pPr>
              <a:lnSpc>
                <a:spcPct val="130000"/>
              </a:lnSpc>
              <a:spcBef>
                <a:spcPct val="0"/>
              </a:spcBef>
              <a:buFontTx/>
              <a:buNone/>
            </a:pPr>
            <a:r>
              <a:rPr lang="en-US" altLang="zh-TW" sz="1600" b="1">
                <a:latin typeface="Arial" pitchFamily="34" charset="0"/>
              </a:rPr>
              <a:t>2</a:t>
            </a:r>
            <a:r>
              <a:rPr lang="en-US" altLang="en-US" sz="1600" b="1">
                <a:latin typeface="Arial" pitchFamily="34" charset="0"/>
              </a:rPr>
              <a:t>	MOV	r2, #8		; r2 has nibble (4-bit digit) </a:t>
            </a:r>
            <a:r>
              <a:rPr lang="en-US" altLang="zh-TW" sz="1600" b="1">
                <a:latin typeface="Arial" pitchFamily="34" charset="0"/>
              </a:rPr>
              <a:t>, loop 8 tines</a:t>
            </a:r>
            <a:endParaRPr lang="en-US" altLang="en-US" sz="1600" b="1">
              <a:latin typeface="Arial" pitchFamily="34" charset="0"/>
            </a:endParaRPr>
          </a:p>
          <a:p>
            <a:pPr>
              <a:lnSpc>
                <a:spcPct val="130000"/>
              </a:lnSpc>
              <a:spcBef>
                <a:spcPct val="0"/>
              </a:spcBef>
              <a:buFontTx/>
              <a:buNone/>
            </a:pPr>
            <a:r>
              <a:rPr lang="en-US" altLang="zh-TW" sz="1600" b="1">
                <a:latin typeface="Arial" pitchFamily="34" charset="0"/>
              </a:rPr>
              <a:t>3 </a:t>
            </a:r>
            <a:r>
              <a:rPr lang="en-US" altLang="en-US" sz="1600" b="1">
                <a:latin typeface="Arial" pitchFamily="34" charset="0"/>
              </a:rPr>
              <a:t>Loop	MOV	r0, r1, LSR #28	; get top nibble by shifting right 28 bits</a:t>
            </a:r>
            <a:r>
              <a:rPr lang="en-US" altLang="zh-TW" sz="1600" b="1">
                <a:latin typeface="Arial" pitchFamily="34" charset="0"/>
              </a:rPr>
              <a:t> </a:t>
            </a:r>
            <a:endParaRPr lang="en-US" altLang="en-US" sz="1600" b="1">
              <a:latin typeface="Arial" pitchFamily="34" charset="0"/>
            </a:endParaRPr>
          </a:p>
          <a:p>
            <a:pPr>
              <a:lnSpc>
                <a:spcPct val="130000"/>
              </a:lnSpc>
              <a:spcBef>
                <a:spcPct val="0"/>
              </a:spcBef>
              <a:buFontTx/>
              <a:buNone/>
            </a:pPr>
            <a:r>
              <a:rPr lang="en-US" altLang="zh-TW" sz="1600" b="1">
                <a:latin typeface="Arial" pitchFamily="34" charset="0"/>
              </a:rPr>
              <a:t>4 </a:t>
            </a:r>
            <a:r>
              <a:rPr lang="en-US" altLang="en-US" sz="1600" b="1">
                <a:latin typeface="Arial" pitchFamily="34" charset="0"/>
              </a:rPr>
              <a:t>	CMP	r0, #9		; if nibble &lt;= 9, then</a:t>
            </a:r>
          </a:p>
          <a:p>
            <a:pPr>
              <a:lnSpc>
                <a:spcPct val="130000"/>
              </a:lnSpc>
              <a:spcBef>
                <a:spcPct val="0"/>
              </a:spcBef>
              <a:buFontTx/>
              <a:buNone/>
            </a:pPr>
            <a:r>
              <a:rPr lang="en-US" altLang="zh-TW" sz="1600" b="1">
                <a:latin typeface="Arial" pitchFamily="34" charset="0"/>
              </a:rPr>
              <a:t>5</a:t>
            </a:r>
            <a:r>
              <a:rPr lang="en-US" altLang="en-US" sz="1600" b="1">
                <a:latin typeface="Arial" pitchFamily="34" charset="0"/>
              </a:rPr>
              <a:t>	ADDLE	r0, r0, #"0"	</a:t>
            </a:r>
            <a:r>
              <a:rPr lang="en-US" altLang="zh-TW" sz="1600" b="1">
                <a:latin typeface="Arial" pitchFamily="34" charset="0"/>
              </a:rPr>
              <a:t>;</a:t>
            </a:r>
            <a:r>
              <a:rPr lang="en-US" altLang="en-US" sz="1600" b="1">
                <a:latin typeface="Arial" pitchFamily="34" charset="0"/>
              </a:rPr>
              <a:t> </a:t>
            </a:r>
            <a:r>
              <a:rPr lang="en-US" altLang="zh-TW" sz="1600" b="1">
                <a:latin typeface="Arial" pitchFamily="34" charset="0"/>
              </a:rPr>
              <a:t>c</a:t>
            </a:r>
            <a:r>
              <a:rPr lang="en-US" altLang="en-US" sz="1600" b="1">
                <a:latin typeface="Arial" pitchFamily="34" charset="0"/>
              </a:rPr>
              <a:t>onvert to ASCII numeric char</a:t>
            </a:r>
            <a:r>
              <a:rPr lang="en-US" altLang="zh-TW" sz="1600" b="1">
                <a:latin typeface="Arial" pitchFamily="34" charset="0"/>
              </a:rPr>
              <a:t> “0”=30h</a:t>
            </a:r>
            <a:endParaRPr lang="en-US" altLang="en-US" sz="1600" b="1">
              <a:latin typeface="Arial" pitchFamily="34" charset="0"/>
            </a:endParaRPr>
          </a:p>
          <a:p>
            <a:pPr>
              <a:lnSpc>
                <a:spcPct val="130000"/>
              </a:lnSpc>
              <a:spcBef>
                <a:spcPct val="0"/>
              </a:spcBef>
              <a:buFontTx/>
              <a:buNone/>
            </a:pPr>
            <a:r>
              <a:rPr lang="en-US" altLang="zh-TW" sz="1600" b="1">
                <a:latin typeface="Arial" pitchFamily="34" charset="0"/>
              </a:rPr>
              <a:t>6</a:t>
            </a:r>
            <a:r>
              <a:rPr lang="en-US" altLang="en-US" sz="1600" b="1">
                <a:latin typeface="Arial" pitchFamily="34" charset="0"/>
              </a:rPr>
              <a:t>	ADDGT	r0, r0, #"A"-10</a:t>
            </a:r>
            <a:r>
              <a:rPr lang="en-US" altLang="zh-TW" sz="1600" b="1">
                <a:latin typeface="Arial" pitchFamily="34" charset="0"/>
              </a:rPr>
              <a:t>   </a:t>
            </a:r>
            <a:r>
              <a:rPr lang="en-US" altLang="en-US" sz="1600" b="1">
                <a:latin typeface="Arial" pitchFamily="34" charset="0"/>
              </a:rPr>
              <a:t>; else convert to ASCII</a:t>
            </a:r>
            <a:r>
              <a:rPr lang="en-US" altLang="zh-TW" sz="1600" b="1">
                <a:latin typeface="Arial" pitchFamily="34" charset="0"/>
              </a:rPr>
              <a:t>, “A”-10=41h-10=37h</a:t>
            </a:r>
            <a:endParaRPr lang="en-US" altLang="en-US" sz="1600" b="1">
              <a:latin typeface="Arial" pitchFamily="34" charset="0"/>
            </a:endParaRPr>
          </a:p>
          <a:p>
            <a:pPr>
              <a:lnSpc>
                <a:spcPct val="130000"/>
              </a:lnSpc>
              <a:spcBef>
                <a:spcPct val="0"/>
              </a:spcBef>
              <a:buFontTx/>
              <a:buNone/>
            </a:pPr>
            <a:r>
              <a:rPr lang="en-US" altLang="zh-TW" sz="1600" b="1">
                <a:latin typeface="Arial" pitchFamily="34" charset="0"/>
              </a:rPr>
              <a:t>7</a:t>
            </a:r>
            <a:r>
              <a:rPr lang="en-US" altLang="en-US" sz="1600" b="1">
                <a:latin typeface="Arial" pitchFamily="34" charset="0"/>
              </a:rPr>
              <a:t>	BL	WriteC		; print character</a:t>
            </a:r>
          </a:p>
          <a:p>
            <a:pPr>
              <a:lnSpc>
                <a:spcPct val="130000"/>
              </a:lnSpc>
              <a:spcBef>
                <a:spcPct val="0"/>
              </a:spcBef>
              <a:buFontTx/>
              <a:buNone/>
            </a:pPr>
            <a:r>
              <a:rPr lang="en-US" altLang="zh-TW" sz="1600" b="1">
                <a:latin typeface="Arial" pitchFamily="34" charset="0"/>
              </a:rPr>
              <a:t>8</a:t>
            </a:r>
            <a:r>
              <a:rPr lang="en-US" altLang="en-US" sz="1600" b="1">
                <a:latin typeface="Arial" pitchFamily="34" charset="0"/>
              </a:rPr>
              <a:t>	MOV	r1, r1, LSL #4	; shift left 4 bits to get to next nibble</a:t>
            </a:r>
          </a:p>
          <a:p>
            <a:pPr>
              <a:lnSpc>
                <a:spcPct val="130000"/>
              </a:lnSpc>
              <a:spcBef>
                <a:spcPct val="0"/>
              </a:spcBef>
              <a:buFontTx/>
              <a:buNone/>
            </a:pPr>
            <a:r>
              <a:rPr lang="en-US" altLang="zh-TW" sz="1600" b="1">
                <a:latin typeface="Arial" pitchFamily="34" charset="0"/>
              </a:rPr>
              <a:t>9</a:t>
            </a:r>
            <a:r>
              <a:rPr lang="en-US" altLang="en-US" sz="1600" b="1">
                <a:latin typeface="Arial" pitchFamily="34" charset="0"/>
              </a:rPr>
              <a:t>	SUBS	r2, r2, #1		; decrement nibble count</a:t>
            </a:r>
          </a:p>
          <a:p>
            <a:pPr>
              <a:lnSpc>
                <a:spcPct val="130000"/>
              </a:lnSpc>
              <a:spcBef>
                <a:spcPct val="0"/>
              </a:spcBef>
              <a:buFontTx/>
              <a:buNone/>
            </a:pPr>
            <a:r>
              <a:rPr lang="en-US" altLang="zh-TW" sz="1600" b="1">
                <a:latin typeface="Arial" pitchFamily="34" charset="0"/>
              </a:rPr>
              <a:t>10</a:t>
            </a:r>
            <a:r>
              <a:rPr lang="en-US" altLang="en-US" sz="1600" b="1">
                <a:latin typeface="Arial" pitchFamily="34" charset="0"/>
              </a:rPr>
              <a:t>	BNE	Loop		; if more, do next nibble</a:t>
            </a:r>
          </a:p>
          <a:p>
            <a:pPr>
              <a:lnSpc>
                <a:spcPct val="130000"/>
              </a:lnSpc>
              <a:spcBef>
                <a:spcPct val="0"/>
              </a:spcBef>
              <a:buFontTx/>
              <a:buNone/>
            </a:pPr>
            <a:r>
              <a:rPr lang="en-US" altLang="zh-TW" sz="1600" b="1">
                <a:latin typeface="Arial" pitchFamily="34" charset="0"/>
              </a:rPr>
              <a:t>11</a:t>
            </a:r>
            <a:r>
              <a:rPr lang="en-US" altLang="en-US" sz="1600" b="1">
                <a:latin typeface="Arial" pitchFamily="34" charset="0"/>
              </a:rPr>
              <a:t>	LDMFD	r13!, {r0-r2, pc}	; retrieve working registers from stack</a:t>
            </a:r>
          </a:p>
          <a:p>
            <a:pPr>
              <a:lnSpc>
                <a:spcPct val="130000"/>
              </a:lnSpc>
              <a:spcBef>
                <a:spcPct val="0"/>
              </a:spcBef>
              <a:buFontTx/>
              <a:buNone/>
            </a:pPr>
            <a:r>
              <a:rPr lang="en-US" altLang="zh-TW" sz="1600" b="1">
                <a:latin typeface="Arial" pitchFamily="34" charset="0"/>
              </a:rPr>
              <a:t>12</a:t>
            </a:r>
            <a:r>
              <a:rPr lang="en-US" altLang="en-US" sz="1600" b="1">
                <a:latin typeface="Arial" pitchFamily="34" charset="0"/>
              </a:rPr>
              <a:t>				;   … and return to calling program</a:t>
            </a:r>
          </a:p>
          <a:p>
            <a:pPr>
              <a:lnSpc>
                <a:spcPct val="130000"/>
              </a:lnSpc>
              <a:spcBef>
                <a:spcPct val="0"/>
              </a:spcBef>
              <a:buFontTx/>
              <a:buNone/>
            </a:pPr>
            <a:r>
              <a:rPr lang="en-US" altLang="zh-TW" sz="1600" b="1">
                <a:latin typeface="Arial" pitchFamily="34" charset="0"/>
              </a:rPr>
              <a:t>13</a:t>
            </a:r>
            <a:r>
              <a:rPr lang="en-US" altLang="en-US" sz="1600" b="1">
                <a:latin typeface="Arial" pitchFamily="34" charset="0"/>
              </a:rPr>
              <a:t>	END</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zh-TW" smtClean="0"/>
              <a:t>Details</a:t>
            </a:r>
            <a:endParaRPr lang="en-US" altLang="en-US" smtClean="0"/>
          </a:p>
        </p:txBody>
      </p:sp>
      <p:sp>
        <p:nvSpPr>
          <p:cNvPr id="44035" name="Rectangle 3"/>
          <p:cNvSpPr>
            <a:spLocks noGrp="1" noChangeArrowheads="1"/>
          </p:cNvSpPr>
          <p:nvPr>
            <p:ph idx="1"/>
          </p:nvPr>
        </p:nvSpPr>
        <p:spPr/>
        <p:txBody>
          <a:bodyPr/>
          <a:lstStyle/>
          <a:p>
            <a:pPr eaLnBrk="1" hangingPunct="1"/>
            <a:r>
              <a:rPr lang="en-US" altLang="zh-TW" sz="2600" smtClean="0"/>
              <a:t>Line 3, R1=1F230E2Ah, so R0=00000001h</a:t>
            </a:r>
          </a:p>
          <a:p>
            <a:pPr eaLnBrk="1" hangingPunct="1"/>
            <a:r>
              <a:rPr lang="en-US" altLang="zh-TW" sz="2600" smtClean="0"/>
              <a:t>For the first digit =1h</a:t>
            </a:r>
          </a:p>
          <a:p>
            <a:pPr eaLnBrk="1" hangingPunct="1"/>
            <a:r>
              <a:rPr lang="en-US" altLang="zh-TW" sz="2600" smtClean="0"/>
              <a:t>At line 4, 1h is less than 9, so line 5  is executed</a:t>
            </a:r>
          </a:p>
          <a:p>
            <a:pPr eaLnBrk="1" hangingPunct="1"/>
            <a:r>
              <a:rPr lang="en-US" altLang="en-US" sz="2600" b="1" smtClean="0"/>
              <a:t>ADDLE	r0, r0, #"0</a:t>
            </a:r>
            <a:r>
              <a:rPr lang="en-US" altLang="zh-TW" sz="2600" b="1" smtClean="0"/>
              <a:t>” ; </a:t>
            </a:r>
            <a:r>
              <a:rPr lang="en-US" altLang="en-US" sz="2600" b="1" smtClean="0"/>
              <a:t>"0</a:t>
            </a:r>
            <a:r>
              <a:rPr lang="en-US" altLang="zh-TW" sz="2600" b="1" smtClean="0"/>
              <a:t>”=30h </a:t>
            </a:r>
          </a:p>
          <a:p>
            <a:pPr eaLnBrk="1" hangingPunct="1"/>
            <a:r>
              <a:rPr lang="en-US" altLang="zh-TW" sz="2600" b="1" smtClean="0"/>
              <a:t>R0=1h+30h=31h = character ‘1’ in ASCII</a:t>
            </a:r>
          </a:p>
          <a:p>
            <a:pPr eaLnBrk="1" hangingPunct="1"/>
            <a:r>
              <a:rPr lang="en-US" altLang="zh-TW" sz="2600" b="1" smtClean="0"/>
              <a:t>For the second digit ‘F’</a:t>
            </a:r>
          </a:p>
          <a:p>
            <a:pPr eaLnBrk="1" hangingPunct="1"/>
            <a:r>
              <a:rPr lang="en-US" altLang="zh-TW" sz="2600" b="1" smtClean="0"/>
              <a:t>Fh=15 is more than 9, so line 6 is executed, r0=Fh+37h=46h = character ‘F’ in ASCII</a:t>
            </a:r>
          </a:p>
          <a:p>
            <a:pPr eaLnBrk="1" hangingPunct="1"/>
            <a:endParaRPr lang="en-US" altLang="zh-TW" sz="1500" smtClean="0"/>
          </a:p>
          <a:p>
            <a:pPr eaLnBrk="1" hangingPunct="1"/>
            <a:endParaRPr lang="en-US" altLang="en-US" sz="1500" smtClean="0"/>
          </a:p>
        </p:txBody>
      </p:sp>
      <p:sp>
        <p:nvSpPr>
          <p:cNvPr id="4"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4403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38F40CE0-B3BB-4230-9958-1D44B7CA0BA0}" type="slidenum">
              <a:rPr lang="en-US" altLang="en-US" sz="1200">
                <a:solidFill>
                  <a:srgbClr val="898989"/>
                </a:solidFill>
                <a:latin typeface="Arial" pitchFamily="34" charset="0"/>
              </a:rPr>
              <a:pPr>
                <a:spcBef>
                  <a:spcPct val="0"/>
                </a:spcBef>
                <a:buFontTx/>
                <a:buNone/>
              </a:pPr>
              <a:t>37</a:t>
            </a:fld>
            <a:endParaRPr lang="en-US" altLang="en-US" sz="1200">
              <a:solidFill>
                <a:srgbClr val="898989"/>
              </a:solidFill>
              <a:latin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smtClean="0"/>
              <a:t>FAQ1 on directives</a:t>
            </a:r>
          </a:p>
        </p:txBody>
      </p:sp>
      <p:sp>
        <p:nvSpPr>
          <p:cNvPr id="45059" name="Rectangle 3"/>
          <p:cNvSpPr>
            <a:spLocks noGrp="1" noChangeArrowheads="1"/>
          </p:cNvSpPr>
          <p:nvPr>
            <p:ph idx="1"/>
          </p:nvPr>
        </p:nvSpPr>
        <p:spPr/>
        <p:txBody>
          <a:bodyPr/>
          <a:lstStyle/>
          <a:p>
            <a:pPr marL="609600" indent="-609600" eaLnBrk="1" hangingPunct="1">
              <a:lnSpc>
                <a:spcPct val="80000"/>
              </a:lnSpc>
            </a:pPr>
            <a:r>
              <a:rPr lang="en-US" altLang="en-US" sz="2100" smtClean="0"/>
              <a:t>1.	Question  What is DCD and how to use it?</a:t>
            </a:r>
          </a:p>
          <a:p>
            <a:pPr marL="609600" indent="-609600" eaLnBrk="1" hangingPunct="1">
              <a:lnSpc>
                <a:spcPct val="80000"/>
              </a:lnSpc>
            </a:pPr>
            <a:r>
              <a:rPr lang="en-US" altLang="en-US" sz="2100" smtClean="0"/>
              <a:t>Answer</a:t>
            </a:r>
          </a:p>
          <a:p>
            <a:pPr marL="609600" indent="-609600" eaLnBrk="1" hangingPunct="1">
              <a:lnSpc>
                <a:spcPct val="80000"/>
              </a:lnSpc>
            </a:pPr>
            <a:r>
              <a:rPr lang="en-US" altLang="en-US" sz="2100" smtClean="0"/>
              <a:t>Answer:</a:t>
            </a:r>
          </a:p>
          <a:p>
            <a:pPr marL="609600" indent="-609600" eaLnBrk="1" hangingPunct="1">
              <a:lnSpc>
                <a:spcPct val="80000"/>
              </a:lnSpc>
            </a:pPr>
            <a:r>
              <a:rPr lang="en-US" altLang="en-US" sz="2100" smtClean="0"/>
              <a:t>   DCB    Reserve a 8-bit value</a:t>
            </a:r>
          </a:p>
          <a:p>
            <a:pPr marL="609600" indent="-609600" eaLnBrk="1" hangingPunct="1">
              <a:lnSpc>
                <a:spcPct val="80000"/>
              </a:lnSpc>
            </a:pPr>
            <a:r>
              <a:rPr lang="en-US" altLang="en-US" sz="2100" smtClean="0"/>
              <a:t>   DCW    Reserve a 16-bit value</a:t>
            </a:r>
          </a:p>
          <a:p>
            <a:pPr marL="609600" indent="-609600" eaLnBrk="1" hangingPunct="1">
              <a:lnSpc>
                <a:spcPct val="80000"/>
              </a:lnSpc>
            </a:pPr>
            <a:r>
              <a:rPr lang="en-US" altLang="en-US" sz="2100" u="sng" smtClean="0"/>
              <a:t>   DCD    Reserve a word (32 bit value)</a:t>
            </a:r>
          </a:p>
          <a:p>
            <a:pPr marL="609600" indent="-609600" eaLnBrk="1" hangingPunct="1">
              <a:lnSpc>
                <a:spcPct val="80000"/>
              </a:lnSpc>
            </a:pPr>
            <a:r>
              <a:rPr lang="en-US" altLang="en-US" sz="2100" smtClean="0"/>
              <a:t>   DCS    Reserve a string of 255 bytes</a:t>
            </a:r>
          </a:p>
          <a:p>
            <a:pPr marL="609600" indent="-609600" eaLnBrk="1" hangingPunct="1">
              <a:lnSpc>
                <a:spcPct val="80000"/>
              </a:lnSpc>
            </a:pPr>
            <a:r>
              <a:rPr lang="en-US" altLang="en-US" sz="2100" smtClean="0"/>
              <a:t>e.g</a:t>
            </a:r>
          </a:p>
          <a:p>
            <a:pPr marL="609600" indent="-609600" eaLnBrk="1" hangingPunct="1">
              <a:lnSpc>
                <a:spcPct val="80000"/>
              </a:lnSpc>
            </a:pPr>
            <a:r>
              <a:rPr lang="en-US" altLang="en-US" sz="2100" smtClean="0"/>
              <a:t>valuex   DCD 0,1,5,4,0xffffeeee; reserved five 32-bit memory locations with 5 initialized values 0,1,5,4,0xffffeeee. The symbolic name of the first location is valuex. </a:t>
            </a:r>
          </a:p>
          <a:p>
            <a:pPr marL="609600" indent="-609600" eaLnBrk="1" hangingPunct="1">
              <a:lnSpc>
                <a:spcPct val="80000"/>
              </a:lnSpc>
            </a:pPr>
            <a:endParaRPr lang="en-US" altLang="en-US" sz="2100" smtClean="0"/>
          </a:p>
          <a:p>
            <a:pPr marL="609600" indent="-609600" eaLnBrk="1" hangingPunct="1">
              <a:lnSpc>
                <a:spcPct val="80000"/>
              </a:lnSpc>
            </a:pPr>
            <a:endParaRPr lang="en-US" altLang="en-US" sz="2100" smtClean="0"/>
          </a:p>
        </p:txBody>
      </p:sp>
      <p:sp>
        <p:nvSpPr>
          <p:cNvPr id="4"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4506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56F366A7-1031-4E4D-AA2C-23C92F4C0DA3}" type="slidenum">
              <a:rPr lang="en-US" altLang="en-US" sz="1200">
                <a:solidFill>
                  <a:srgbClr val="898989"/>
                </a:solidFill>
                <a:latin typeface="Arial" pitchFamily="34" charset="0"/>
              </a:rPr>
              <a:pPr>
                <a:spcBef>
                  <a:spcPct val="0"/>
                </a:spcBef>
                <a:buFontTx/>
                <a:buNone/>
              </a:pPr>
              <a:t>38</a:t>
            </a:fld>
            <a:endParaRPr lang="en-US" altLang="en-US" sz="1200">
              <a:solidFill>
                <a:srgbClr val="898989"/>
              </a:solidFill>
              <a:latin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en-US" smtClean="0"/>
              <a:t>FAQ1 on directives</a:t>
            </a:r>
          </a:p>
        </p:txBody>
      </p:sp>
      <p:sp>
        <p:nvSpPr>
          <p:cNvPr id="46083" name="Rectangle 3"/>
          <p:cNvSpPr>
            <a:spLocks noGrp="1" noChangeArrowheads="1"/>
          </p:cNvSpPr>
          <p:nvPr>
            <p:ph idx="1"/>
          </p:nvPr>
        </p:nvSpPr>
        <p:spPr>
          <a:xfrm>
            <a:off x="152400" y="1143000"/>
            <a:ext cx="8534400" cy="4830763"/>
          </a:xfrm>
        </p:spPr>
        <p:txBody>
          <a:bodyPr/>
          <a:lstStyle/>
          <a:p>
            <a:pPr marL="609600" indent="-609600" eaLnBrk="1" hangingPunct="1">
              <a:lnSpc>
                <a:spcPct val="80000"/>
              </a:lnSpc>
            </a:pPr>
            <a:r>
              <a:rPr lang="en-US" altLang="en-US" sz="1400" smtClean="0"/>
              <a:t>2.	Question on directives to define the program  </a:t>
            </a:r>
          </a:p>
          <a:p>
            <a:pPr marL="609600" indent="-609600" eaLnBrk="1" hangingPunct="1">
              <a:lnSpc>
                <a:spcPct val="80000"/>
              </a:lnSpc>
            </a:pPr>
            <a:r>
              <a:rPr lang="en-US" altLang="en-US" sz="1400" smtClean="0"/>
              <a:t>How to read the beginning of the following typical ARM program?</a:t>
            </a:r>
          </a:p>
          <a:p>
            <a:pPr marL="609600" indent="-609600" eaLnBrk="1" hangingPunct="1">
              <a:lnSpc>
                <a:spcPct val="80000"/>
              </a:lnSpc>
            </a:pPr>
            <a:endParaRPr lang="en-US" altLang="en-US" sz="1400" smtClean="0"/>
          </a:p>
          <a:p>
            <a:pPr marL="609600" indent="-609600" eaLnBrk="1" hangingPunct="1">
              <a:lnSpc>
                <a:spcPct val="80000"/>
              </a:lnSpc>
            </a:pPr>
            <a:r>
              <a:rPr lang="en-US" altLang="en-US" sz="1400" smtClean="0"/>
              <a:t>1)	AREA	|.data|, DATA, READWRITE; define RAMspace from0x40000000</a:t>
            </a:r>
          </a:p>
          <a:p>
            <a:pPr marL="609600" indent="-609600" eaLnBrk="1" hangingPunct="1">
              <a:lnSpc>
                <a:spcPct val="80000"/>
              </a:lnSpc>
            </a:pPr>
            <a:r>
              <a:rPr lang="en-US" altLang="en-US" sz="1400" smtClean="0"/>
              <a:t>2)value1	DCD 0, 0 ; declare two 32-bit memory space</a:t>
            </a:r>
          </a:p>
          <a:p>
            <a:pPr marL="609600" indent="-609600" eaLnBrk="1" hangingPunct="1">
              <a:lnSpc>
                <a:spcPct val="80000"/>
              </a:lnSpc>
            </a:pPr>
            <a:r>
              <a:rPr lang="en-US" altLang="en-US" sz="1400" smtClean="0"/>
              <a:t>3)		align ; align the following address at a 4-byte boundary</a:t>
            </a:r>
          </a:p>
          <a:p>
            <a:pPr marL="609600" indent="-609600" eaLnBrk="1" hangingPunct="1">
              <a:lnSpc>
                <a:spcPct val="80000"/>
              </a:lnSpc>
            </a:pPr>
            <a:r>
              <a:rPr lang="en-US" altLang="en-US" sz="1400" smtClean="0"/>
              <a:t>4);; so the address here is at a 4 byte boundary</a:t>
            </a:r>
          </a:p>
          <a:p>
            <a:pPr marL="609600" indent="-609600" eaLnBrk="1" hangingPunct="1">
              <a:lnSpc>
                <a:spcPct val="80000"/>
              </a:lnSpc>
            </a:pPr>
            <a:r>
              <a:rPr lang="en-US" altLang="en-US" sz="1400" smtClean="0"/>
              <a:t>5)  </a:t>
            </a:r>
          </a:p>
          <a:p>
            <a:pPr marL="609600" indent="-609600" eaLnBrk="1" hangingPunct="1">
              <a:lnSpc>
                <a:spcPct val="80000"/>
              </a:lnSpc>
            </a:pPr>
            <a:r>
              <a:rPr lang="en-US" altLang="en-US" sz="1400" smtClean="0"/>
              <a:t>6); User Initial Stack &amp; Heap ;if needed you may your heap/stack space</a:t>
            </a:r>
          </a:p>
          <a:p>
            <a:pPr marL="609600" indent="-609600" eaLnBrk="1" hangingPunct="1">
              <a:lnSpc>
                <a:spcPct val="80000"/>
              </a:lnSpc>
            </a:pPr>
            <a:r>
              <a:rPr lang="en-US" altLang="en-US" sz="1400" smtClean="0"/>
              <a:t>7)        AREA    |.text|, CODE, READONLY ; define program from 0x0</a:t>
            </a:r>
          </a:p>
          <a:p>
            <a:pPr marL="609600" indent="-609600" eaLnBrk="1" hangingPunct="1">
              <a:lnSpc>
                <a:spcPct val="80000"/>
              </a:lnSpc>
            </a:pPr>
            <a:r>
              <a:rPr lang="en-US" altLang="en-US" sz="1400" smtClean="0"/>
              <a:t>8)</a:t>
            </a:r>
          </a:p>
          <a:p>
            <a:pPr marL="609600" indent="-609600" eaLnBrk="1" hangingPunct="1">
              <a:lnSpc>
                <a:spcPct val="80000"/>
              </a:lnSpc>
            </a:pPr>
            <a:r>
              <a:rPr lang="en-US" altLang="en-US" sz="1400" smtClean="0"/>
              <a:t>9)        EXPORT  __main ; if a c-prohram calls this .s,it is the entry</a:t>
            </a:r>
          </a:p>
          <a:p>
            <a:pPr marL="609600" indent="-609600" eaLnBrk="1" hangingPunct="1">
              <a:lnSpc>
                <a:spcPct val="80000"/>
              </a:lnSpc>
            </a:pPr>
            <a:r>
              <a:rPr lang="en-US" altLang="en-US" sz="1400" smtClean="0"/>
              <a:t>10)__main	nop;BL iuart0					</a:t>
            </a:r>
          </a:p>
          <a:p>
            <a:pPr marL="609600" indent="-609600" eaLnBrk="1" hangingPunct="1">
              <a:lnSpc>
                <a:spcPct val="80000"/>
              </a:lnSpc>
            </a:pPr>
            <a:r>
              <a:rPr lang="en-US" altLang="en-US" sz="1400" smtClean="0"/>
              <a:t>11)		;BL idata				; </a:t>
            </a:r>
          </a:p>
          <a:p>
            <a:pPr marL="609600" indent="-609600" eaLnBrk="1" hangingPunct="1">
              <a:lnSpc>
                <a:spcPct val="80000"/>
              </a:lnSpc>
            </a:pPr>
            <a:r>
              <a:rPr lang="en-US" altLang="en-US" sz="1400" smtClean="0"/>
              <a:t>12)		mov r7,#0x02 ; uinit to 0x02, mov r7,0x02 is wrong  </a:t>
            </a:r>
          </a:p>
          <a:p>
            <a:pPr marL="609600" indent="-609600" eaLnBrk="1" hangingPunct="1">
              <a:lnSpc>
                <a:spcPct val="80000"/>
              </a:lnSpc>
            </a:pPr>
            <a:r>
              <a:rPr lang="en-US" altLang="en-US" sz="1400" smtClean="0"/>
              <a:t> </a:t>
            </a:r>
          </a:p>
          <a:p>
            <a:pPr marL="609600" indent="-609600" eaLnBrk="1" hangingPunct="1">
              <a:lnSpc>
                <a:spcPct val="80000"/>
              </a:lnSpc>
            </a:pPr>
            <a:r>
              <a:rPr lang="en-US" altLang="en-US" sz="1400" smtClean="0"/>
              <a:t>Answer: </a:t>
            </a:r>
          </a:p>
          <a:p>
            <a:pPr marL="609600" indent="-609600" eaLnBrk="1" hangingPunct="1">
              <a:lnSpc>
                <a:spcPct val="80000"/>
              </a:lnSpc>
            </a:pPr>
            <a:r>
              <a:rPr lang="en-US" altLang="en-US" sz="1400" smtClean="0"/>
              <a:t>Line1) Define working RAM memory space, lpc2131 is from 0x40000000.</a:t>
            </a:r>
          </a:p>
          <a:p>
            <a:pPr marL="609600" indent="-609600" eaLnBrk="1" hangingPunct="1">
              <a:lnSpc>
                <a:spcPct val="80000"/>
              </a:lnSpc>
            </a:pPr>
            <a:r>
              <a:rPr lang="en-US" altLang="en-US" sz="1400" smtClean="0"/>
              <a:t>Line2) Use “DCD 0,0”, to declare a space of two integer (32-bit each) variables , the symbolic name of the first is “value1” at address “=value1”. They are initialized as 0(0x00000000) and 0 (0x00000000).</a:t>
            </a:r>
          </a:p>
          <a:p>
            <a:pPr marL="609600" indent="-609600" eaLnBrk="1" hangingPunct="1">
              <a:lnSpc>
                <a:spcPct val="80000"/>
              </a:lnSpc>
            </a:pPr>
            <a:r>
              <a:rPr lang="en-US" altLang="en-US" sz="1400" smtClean="0"/>
              <a:t>Line3) “align” is added to make the address following this to be at a 4-byte boundary (the address dividable by 4)</a:t>
            </a:r>
          </a:p>
          <a:p>
            <a:pPr marL="609600" indent="-609600" eaLnBrk="1" hangingPunct="1">
              <a:lnSpc>
                <a:spcPct val="80000"/>
              </a:lnSpc>
            </a:pPr>
            <a:r>
              <a:rPr lang="en-US" altLang="en-US" sz="1400" smtClean="0"/>
              <a:t>Line6) you may add directives to reserve RAM space for heap and stack</a:t>
            </a:r>
          </a:p>
          <a:p>
            <a:pPr marL="609600" indent="-609600" eaLnBrk="1" hangingPunct="1">
              <a:lnSpc>
                <a:spcPct val="80000"/>
              </a:lnSpc>
            </a:pPr>
            <a:r>
              <a:rPr lang="en-US" altLang="en-US" sz="1400" smtClean="0"/>
              <a:t>Line7) program starts from here, in arm-lpc2131, it is from address 0x0.</a:t>
            </a:r>
          </a:p>
          <a:p>
            <a:pPr marL="609600" indent="-609600" eaLnBrk="1" hangingPunct="1">
              <a:lnSpc>
                <a:spcPct val="80000"/>
              </a:lnSpc>
            </a:pPr>
            <a:r>
              <a:rPr lang="en-US" altLang="en-US" sz="1400" smtClean="0"/>
              <a:t>Line9)     EXPORT  __main ;if a c-program calls this .s,it is the entry</a:t>
            </a:r>
          </a:p>
          <a:p>
            <a:pPr marL="609600" indent="-609600" eaLnBrk="1" hangingPunct="1">
              <a:lnSpc>
                <a:spcPct val="80000"/>
              </a:lnSpc>
            </a:pPr>
            <a:endParaRPr lang="en-US" altLang="en-US" sz="1200" smtClean="0"/>
          </a:p>
        </p:txBody>
      </p:sp>
      <p:sp>
        <p:nvSpPr>
          <p:cNvPr id="4"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4608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3BD93727-4CA7-4239-8907-3F04A3B0849B}" type="slidenum">
              <a:rPr lang="en-US" altLang="en-US" sz="1200">
                <a:solidFill>
                  <a:srgbClr val="898989"/>
                </a:solidFill>
                <a:latin typeface="Arial" pitchFamily="34" charset="0"/>
              </a:rPr>
              <a:pPr>
                <a:spcBef>
                  <a:spcPct val="0"/>
                </a:spcBef>
                <a:buFontTx/>
                <a:buNone/>
              </a:pPr>
              <a:t>39</a:t>
            </a:fld>
            <a:endParaRPr lang="en-US" altLang="en-US" sz="1200">
              <a:solidFill>
                <a:srgbClr val="898989"/>
              </a:solidFill>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zh-TW" smtClean="0"/>
              <a:t>Function of </a:t>
            </a:r>
            <a:r>
              <a:rPr lang="en-US" altLang="en-US" smtClean="0"/>
              <a:t>assembly language</a:t>
            </a:r>
          </a:p>
        </p:txBody>
      </p:sp>
      <p:sp>
        <p:nvSpPr>
          <p:cNvPr id="10243" name="Rectangle 3"/>
          <p:cNvSpPr>
            <a:spLocks noGrp="1" noChangeArrowheads="1"/>
          </p:cNvSpPr>
          <p:nvPr>
            <p:ph idx="1"/>
          </p:nvPr>
        </p:nvSpPr>
        <p:spPr/>
        <p:txBody>
          <a:bodyPr/>
          <a:lstStyle/>
          <a:p>
            <a:pPr eaLnBrk="1" hangingPunct="1"/>
            <a:r>
              <a:rPr lang="en-US" altLang="zh-TW" smtClean="0"/>
              <a:t> </a:t>
            </a:r>
            <a:endParaRPr lang="en-US" altLang="en-US" smtClean="0"/>
          </a:p>
        </p:txBody>
      </p:sp>
      <p:sp>
        <p:nvSpPr>
          <p:cNvPr id="14"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1024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EE07E98A-2735-4341-8DFA-96DD5340548A}" type="slidenum">
              <a:rPr lang="en-US" altLang="en-US" sz="1200">
                <a:solidFill>
                  <a:srgbClr val="898989"/>
                </a:solidFill>
                <a:latin typeface="Arial" pitchFamily="34" charset="0"/>
              </a:rPr>
              <a:pPr>
                <a:spcBef>
                  <a:spcPct val="0"/>
                </a:spcBef>
                <a:buFontTx/>
                <a:buNone/>
              </a:pPr>
              <a:t>4</a:t>
            </a:fld>
            <a:endParaRPr lang="en-US" altLang="en-US" sz="1200">
              <a:solidFill>
                <a:srgbClr val="898989"/>
              </a:solidFill>
              <a:latin typeface="Arial" pitchFamily="34" charset="0"/>
            </a:endParaRPr>
          </a:p>
        </p:txBody>
      </p:sp>
      <p:sp>
        <p:nvSpPr>
          <p:cNvPr id="10246" name="Rectangle 4"/>
          <p:cNvSpPr>
            <a:spLocks noChangeArrowheads="1"/>
          </p:cNvSpPr>
          <p:nvPr/>
        </p:nvSpPr>
        <p:spPr bwMode="auto">
          <a:xfrm>
            <a:off x="152400" y="2362200"/>
            <a:ext cx="1447800" cy="1752600"/>
          </a:xfrm>
          <a:prstGeom prst="rect">
            <a:avLst/>
          </a:prstGeom>
          <a:solidFill>
            <a:schemeClr val="bg2"/>
          </a:solidFill>
          <a:ln w="9525">
            <a:solidFill>
              <a:schemeClr val="tx1"/>
            </a:solidFill>
            <a:miter lim="800000"/>
            <a:headEnd/>
            <a:tailEnd/>
          </a:ln>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zh-TW" sz="1800">
                <a:latin typeface="Arial" pitchFamily="34" charset="0"/>
              </a:rPr>
              <a:t>High-level </a:t>
            </a:r>
          </a:p>
          <a:p>
            <a:pPr algn="ctr" eaLnBrk="1" hangingPunct="1">
              <a:spcBef>
                <a:spcPct val="0"/>
              </a:spcBef>
              <a:buFontTx/>
              <a:buNone/>
            </a:pPr>
            <a:r>
              <a:rPr lang="en-US" altLang="zh-TW" sz="1800">
                <a:latin typeface="Arial" pitchFamily="34" charset="0"/>
              </a:rPr>
              <a:t>language</a:t>
            </a:r>
          </a:p>
          <a:p>
            <a:pPr algn="ctr" eaLnBrk="1" hangingPunct="1">
              <a:spcBef>
                <a:spcPct val="0"/>
              </a:spcBef>
              <a:buFontTx/>
              <a:buNone/>
            </a:pPr>
            <a:r>
              <a:rPr lang="en-US" altLang="zh-TW" sz="1800">
                <a:latin typeface="Arial" pitchFamily="34" charset="0"/>
              </a:rPr>
              <a:t>C or C++ etc</a:t>
            </a:r>
          </a:p>
          <a:p>
            <a:pPr algn="ctr" eaLnBrk="1" hangingPunct="1">
              <a:spcBef>
                <a:spcPct val="0"/>
              </a:spcBef>
              <a:buFontTx/>
              <a:buNone/>
            </a:pPr>
            <a:r>
              <a:rPr lang="en-US" altLang="zh-TW" sz="1800">
                <a:latin typeface="Arial" pitchFamily="34" charset="0"/>
              </a:rPr>
              <a:t>e.g.</a:t>
            </a:r>
          </a:p>
          <a:p>
            <a:pPr algn="ctr" eaLnBrk="1" hangingPunct="1">
              <a:spcBef>
                <a:spcPct val="0"/>
              </a:spcBef>
              <a:buFontTx/>
              <a:buNone/>
            </a:pPr>
            <a:r>
              <a:rPr lang="en-US" altLang="zh-TW" sz="1800">
                <a:latin typeface="Arial" pitchFamily="34" charset="0"/>
              </a:rPr>
              <a:t>If, then else</a:t>
            </a:r>
            <a:endParaRPr lang="en-US" altLang="en-US" sz="1800">
              <a:latin typeface="Arial" pitchFamily="34" charset="0"/>
            </a:endParaRPr>
          </a:p>
        </p:txBody>
      </p:sp>
      <p:sp>
        <p:nvSpPr>
          <p:cNvPr id="10247" name="Rectangle 6"/>
          <p:cNvSpPr>
            <a:spLocks noChangeArrowheads="1"/>
          </p:cNvSpPr>
          <p:nvPr/>
        </p:nvSpPr>
        <p:spPr bwMode="auto">
          <a:xfrm>
            <a:off x="3657600" y="1981200"/>
            <a:ext cx="1295400" cy="2133600"/>
          </a:xfrm>
          <a:prstGeom prst="rect">
            <a:avLst/>
          </a:prstGeom>
          <a:solidFill>
            <a:schemeClr val="bg2"/>
          </a:solidFill>
          <a:ln w="9525">
            <a:solidFill>
              <a:schemeClr val="tx1"/>
            </a:solidFill>
            <a:miter lim="800000"/>
            <a:headEnd/>
            <a:tailEnd/>
          </a:ln>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1800" b="1" u="sng">
                <a:solidFill>
                  <a:srgbClr val="CC0000"/>
                </a:solidFill>
                <a:latin typeface="Arial" pitchFamily="34" charset="0"/>
              </a:rPr>
              <a:t>assembly </a:t>
            </a:r>
          </a:p>
          <a:p>
            <a:pPr algn="ctr" eaLnBrk="1" hangingPunct="1">
              <a:spcBef>
                <a:spcPct val="0"/>
              </a:spcBef>
              <a:buFontTx/>
              <a:buNone/>
            </a:pPr>
            <a:r>
              <a:rPr lang="en-US" altLang="en-US" sz="1800" b="1" u="sng">
                <a:solidFill>
                  <a:srgbClr val="CC0000"/>
                </a:solidFill>
                <a:latin typeface="Arial" pitchFamily="34" charset="0"/>
              </a:rPr>
              <a:t>language</a:t>
            </a:r>
            <a:endParaRPr lang="en-US" altLang="zh-TW" sz="1800" b="1" u="sng">
              <a:solidFill>
                <a:srgbClr val="CC0000"/>
              </a:solidFill>
              <a:latin typeface="Arial" pitchFamily="34" charset="0"/>
            </a:endParaRPr>
          </a:p>
          <a:p>
            <a:pPr algn="ctr" eaLnBrk="1" hangingPunct="1">
              <a:spcBef>
                <a:spcPct val="0"/>
              </a:spcBef>
              <a:buFontTx/>
              <a:buNone/>
            </a:pPr>
            <a:r>
              <a:rPr lang="en-US" altLang="zh-TW" sz="1800">
                <a:latin typeface="Arial" pitchFamily="34" charset="0"/>
              </a:rPr>
              <a:t>e.g.</a:t>
            </a:r>
          </a:p>
          <a:p>
            <a:pPr algn="ctr" eaLnBrk="1" hangingPunct="1">
              <a:spcBef>
                <a:spcPct val="0"/>
              </a:spcBef>
              <a:buFontTx/>
              <a:buNone/>
            </a:pPr>
            <a:r>
              <a:rPr lang="en-US" altLang="zh-TW" sz="1800">
                <a:latin typeface="Arial" pitchFamily="34" charset="0"/>
              </a:rPr>
              <a:t>Mov, ldr</a:t>
            </a:r>
            <a:endParaRPr lang="en-US" altLang="en-US" sz="1800">
              <a:latin typeface="Arial" pitchFamily="34" charset="0"/>
            </a:endParaRPr>
          </a:p>
        </p:txBody>
      </p:sp>
      <p:sp>
        <p:nvSpPr>
          <p:cNvPr id="10248" name="Line 8"/>
          <p:cNvSpPr>
            <a:spLocks noChangeShapeType="1"/>
          </p:cNvSpPr>
          <p:nvPr/>
        </p:nvSpPr>
        <p:spPr bwMode="auto">
          <a:xfrm>
            <a:off x="1600200" y="3124200"/>
            <a:ext cx="2057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9" name="Rectangle 10"/>
          <p:cNvSpPr>
            <a:spLocks noChangeArrowheads="1"/>
          </p:cNvSpPr>
          <p:nvPr/>
        </p:nvSpPr>
        <p:spPr bwMode="auto">
          <a:xfrm>
            <a:off x="6096000" y="4800600"/>
            <a:ext cx="2819400" cy="1447800"/>
          </a:xfrm>
          <a:prstGeom prst="rect">
            <a:avLst/>
          </a:prstGeom>
          <a:solidFill>
            <a:schemeClr val="bg2"/>
          </a:solidFill>
          <a:ln w="9525">
            <a:solidFill>
              <a:schemeClr val="tx1"/>
            </a:solidFill>
            <a:miter lim="800000"/>
            <a:headEnd/>
            <a:tailEnd/>
          </a:ln>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zh-TW" sz="1800">
                <a:latin typeface="Arial" pitchFamily="34" charset="0"/>
              </a:rPr>
              <a:t>Executable </a:t>
            </a:r>
          </a:p>
          <a:p>
            <a:pPr algn="ctr" eaLnBrk="1" hangingPunct="1">
              <a:spcBef>
                <a:spcPct val="0"/>
              </a:spcBef>
              <a:buFontTx/>
              <a:buNone/>
            </a:pPr>
            <a:r>
              <a:rPr lang="en-US" altLang="zh-TW" sz="1800">
                <a:latin typeface="Arial" pitchFamily="34" charset="0"/>
              </a:rPr>
              <a:t>Machine code</a:t>
            </a:r>
          </a:p>
          <a:p>
            <a:pPr algn="ctr" eaLnBrk="1" hangingPunct="1">
              <a:spcBef>
                <a:spcPct val="0"/>
              </a:spcBef>
              <a:buFontTx/>
              <a:buNone/>
            </a:pPr>
            <a:r>
              <a:rPr lang="en-US" altLang="zh-TW" sz="1800">
                <a:latin typeface="Arial" pitchFamily="34" charset="0"/>
              </a:rPr>
              <a:t>1001011001101..</a:t>
            </a:r>
          </a:p>
          <a:p>
            <a:pPr algn="ctr" eaLnBrk="1" hangingPunct="1">
              <a:spcBef>
                <a:spcPct val="0"/>
              </a:spcBef>
              <a:buFontTx/>
              <a:buNone/>
            </a:pPr>
            <a:r>
              <a:rPr lang="en-US" altLang="zh-TW" sz="1800">
                <a:latin typeface="Arial" pitchFamily="34" charset="0"/>
              </a:rPr>
              <a:t>0101011110001..</a:t>
            </a:r>
          </a:p>
          <a:p>
            <a:pPr algn="ctr" eaLnBrk="1" hangingPunct="1">
              <a:spcBef>
                <a:spcPct val="0"/>
              </a:spcBef>
              <a:buFontTx/>
              <a:buNone/>
            </a:pPr>
            <a:r>
              <a:rPr lang="en-US" altLang="zh-TW" sz="1800">
                <a:latin typeface="Arial" pitchFamily="34" charset="0"/>
              </a:rPr>
              <a:t>With specific location</a:t>
            </a:r>
            <a:endParaRPr lang="en-US" altLang="en-US" sz="1800">
              <a:latin typeface="Arial" pitchFamily="34" charset="0"/>
            </a:endParaRPr>
          </a:p>
        </p:txBody>
      </p:sp>
      <p:sp>
        <p:nvSpPr>
          <p:cNvPr id="10250" name="Line 12"/>
          <p:cNvSpPr>
            <a:spLocks noChangeShapeType="1"/>
          </p:cNvSpPr>
          <p:nvPr/>
        </p:nvSpPr>
        <p:spPr bwMode="auto">
          <a:xfrm>
            <a:off x="4953000" y="3048000"/>
            <a:ext cx="2057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1" name="Rectangle 14"/>
          <p:cNvSpPr>
            <a:spLocks noChangeArrowheads="1"/>
          </p:cNvSpPr>
          <p:nvPr/>
        </p:nvSpPr>
        <p:spPr bwMode="auto">
          <a:xfrm>
            <a:off x="7010400" y="2133600"/>
            <a:ext cx="1905000" cy="1828800"/>
          </a:xfrm>
          <a:prstGeom prst="rect">
            <a:avLst/>
          </a:prstGeom>
          <a:solidFill>
            <a:schemeClr val="bg2"/>
          </a:solidFill>
          <a:ln w="9525">
            <a:solidFill>
              <a:schemeClr val="tx1"/>
            </a:solidFill>
            <a:miter lim="800000"/>
            <a:headEnd/>
            <a:tailEnd/>
          </a:ln>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zh-TW" sz="1800">
                <a:latin typeface="Arial" pitchFamily="34" charset="0"/>
              </a:rPr>
              <a:t>Object code</a:t>
            </a:r>
          </a:p>
          <a:p>
            <a:pPr algn="ctr" eaLnBrk="1" hangingPunct="1">
              <a:spcBef>
                <a:spcPct val="0"/>
              </a:spcBef>
              <a:buFontTx/>
              <a:buNone/>
            </a:pPr>
            <a:r>
              <a:rPr lang="en-US" altLang="zh-TW" sz="1800">
                <a:latin typeface="Arial" pitchFamily="34" charset="0"/>
              </a:rPr>
              <a:t>1001011001101..</a:t>
            </a:r>
          </a:p>
          <a:p>
            <a:pPr algn="ctr" eaLnBrk="1" hangingPunct="1">
              <a:spcBef>
                <a:spcPct val="0"/>
              </a:spcBef>
              <a:buFontTx/>
              <a:buNone/>
            </a:pPr>
            <a:r>
              <a:rPr lang="en-US" altLang="zh-TW" sz="1800">
                <a:latin typeface="Arial" pitchFamily="34" charset="0"/>
              </a:rPr>
              <a:t>0101011110001..</a:t>
            </a:r>
          </a:p>
          <a:p>
            <a:pPr algn="ctr" eaLnBrk="1" hangingPunct="1">
              <a:spcBef>
                <a:spcPct val="0"/>
              </a:spcBef>
              <a:buFontTx/>
              <a:buNone/>
            </a:pPr>
            <a:r>
              <a:rPr lang="en-US" altLang="zh-TW" sz="1800">
                <a:latin typeface="Arial" pitchFamily="34" charset="0"/>
              </a:rPr>
              <a:t>No specific </a:t>
            </a:r>
          </a:p>
          <a:p>
            <a:pPr algn="ctr" eaLnBrk="1" hangingPunct="1">
              <a:spcBef>
                <a:spcPct val="0"/>
              </a:spcBef>
              <a:buFontTx/>
              <a:buNone/>
            </a:pPr>
            <a:r>
              <a:rPr lang="en-US" altLang="zh-TW" sz="1800">
                <a:latin typeface="Arial" pitchFamily="34" charset="0"/>
              </a:rPr>
              <a:t>location</a:t>
            </a:r>
          </a:p>
          <a:p>
            <a:pPr algn="ctr" eaLnBrk="1" hangingPunct="1">
              <a:spcBef>
                <a:spcPct val="0"/>
              </a:spcBef>
              <a:buFontTx/>
              <a:buNone/>
            </a:pPr>
            <a:endParaRPr lang="en-US" altLang="en-US" sz="1800">
              <a:latin typeface="Arial" pitchFamily="34" charset="0"/>
            </a:endParaRPr>
          </a:p>
        </p:txBody>
      </p:sp>
      <p:sp>
        <p:nvSpPr>
          <p:cNvPr id="10252" name="Line 16"/>
          <p:cNvSpPr>
            <a:spLocks noChangeShapeType="1"/>
          </p:cNvSpPr>
          <p:nvPr/>
        </p:nvSpPr>
        <p:spPr bwMode="auto">
          <a:xfrm>
            <a:off x="7696200" y="3962400"/>
            <a:ext cx="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3" name="Text Box 17"/>
          <p:cNvSpPr txBox="1">
            <a:spLocks noChangeArrowheads="1"/>
          </p:cNvSpPr>
          <p:nvPr/>
        </p:nvSpPr>
        <p:spPr bwMode="auto">
          <a:xfrm>
            <a:off x="6400800" y="4114800"/>
            <a:ext cx="1143000" cy="5286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2800" b="1">
                <a:latin typeface="Arial" pitchFamily="34" charset="0"/>
              </a:rPr>
              <a:t>linker</a:t>
            </a:r>
            <a:endParaRPr lang="en-US" altLang="en-US" sz="2800" b="1">
              <a:latin typeface="Arial" pitchFamily="34" charset="0"/>
            </a:endParaRPr>
          </a:p>
        </p:txBody>
      </p:sp>
      <p:sp>
        <p:nvSpPr>
          <p:cNvPr id="10254" name="Text Box 18"/>
          <p:cNvSpPr txBox="1">
            <a:spLocks noChangeArrowheads="1"/>
          </p:cNvSpPr>
          <p:nvPr/>
        </p:nvSpPr>
        <p:spPr bwMode="auto">
          <a:xfrm>
            <a:off x="5105400" y="2438400"/>
            <a:ext cx="1754188" cy="466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2400" b="1">
                <a:latin typeface="Arial" pitchFamily="34" charset="0"/>
              </a:rPr>
              <a:t>Assembler</a:t>
            </a:r>
            <a:endParaRPr lang="en-US" altLang="en-US" sz="2400" b="1">
              <a:latin typeface="Arial" pitchFamily="34" charset="0"/>
            </a:endParaRPr>
          </a:p>
        </p:txBody>
      </p:sp>
      <p:sp>
        <p:nvSpPr>
          <p:cNvPr id="10255" name="Text Box 19"/>
          <p:cNvSpPr txBox="1">
            <a:spLocks noChangeArrowheads="1"/>
          </p:cNvSpPr>
          <p:nvPr/>
        </p:nvSpPr>
        <p:spPr bwMode="auto">
          <a:xfrm>
            <a:off x="1828800" y="2438400"/>
            <a:ext cx="1514475" cy="466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TW" sz="2400" b="1">
                <a:latin typeface="Arial" pitchFamily="34" charset="0"/>
              </a:rPr>
              <a:t>Compiler</a:t>
            </a:r>
            <a:endParaRPr lang="en-US" altLang="en-US" sz="2400" b="1">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Software Tools</a:t>
            </a:r>
            <a:endParaRPr lang="en-GB" altLang="en-US" smtClean="0"/>
          </a:p>
        </p:txBody>
      </p:sp>
      <p:sp>
        <p:nvSpPr>
          <p:cNvPr id="11267" name="Rectangle 3"/>
          <p:cNvSpPr>
            <a:spLocks noGrp="1" noChangeArrowheads="1"/>
          </p:cNvSpPr>
          <p:nvPr>
            <p:ph idx="1"/>
          </p:nvPr>
        </p:nvSpPr>
        <p:spPr/>
        <p:txBody>
          <a:bodyPr/>
          <a:lstStyle/>
          <a:p>
            <a:pPr eaLnBrk="1" hangingPunct="1"/>
            <a:r>
              <a:rPr lang="en-US" altLang="en-US" sz="2100" smtClean="0"/>
              <a:t>Compiler : C or C++ </a:t>
            </a:r>
            <a:r>
              <a:rPr lang="en-US" altLang="en-US" sz="2100" smtClean="0">
                <a:sym typeface="Wingdings" pitchFamily="2" charset="2"/>
              </a:rPr>
              <a:t></a:t>
            </a:r>
            <a:r>
              <a:rPr lang="en-US" altLang="en-US" sz="2100" smtClean="0"/>
              <a:t> assembly language</a:t>
            </a:r>
          </a:p>
          <a:p>
            <a:pPr lvl="1" eaLnBrk="1" hangingPunct="1"/>
            <a:r>
              <a:rPr lang="en-US" altLang="en-US" sz="2300" smtClean="0"/>
              <a:t>E.g. For (i=0;i&lt;10;i++)   </a:t>
            </a:r>
            <a:r>
              <a:rPr lang="en-US" altLang="en-US" sz="2300" smtClean="0">
                <a:sym typeface="Wingdings" pitchFamily="2" charset="2"/>
              </a:rPr>
              <a:t> MOV r3, #10….</a:t>
            </a:r>
            <a:endParaRPr lang="en-US" altLang="en-US" sz="2300" smtClean="0"/>
          </a:p>
          <a:p>
            <a:pPr eaLnBrk="1" hangingPunct="1"/>
            <a:r>
              <a:rPr lang="en-US" altLang="en-US" sz="2100" smtClean="0"/>
              <a:t>Assembler: Assembly language </a:t>
            </a:r>
            <a:r>
              <a:rPr lang="en-US" altLang="en-US" sz="2100" smtClean="0">
                <a:sym typeface="Wingdings" pitchFamily="2" charset="2"/>
              </a:rPr>
              <a:t></a:t>
            </a:r>
            <a:r>
              <a:rPr lang="en-US" altLang="en-US" sz="2100" smtClean="0"/>
              <a:t>object code</a:t>
            </a:r>
          </a:p>
          <a:p>
            <a:pPr lvl="1" eaLnBrk="1" hangingPunct="1"/>
            <a:r>
              <a:rPr lang="en-US" altLang="en-US" sz="2300" smtClean="0">
                <a:sym typeface="Wingdings" pitchFamily="2" charset="2"/>
              </a:rPr>
              <a:t>MOV r3, #10  12457891, 234567231,..(with n</a:t>
            </a:r>
            <a:r>
              <a:rPr lang="en-US" altLang="zh-TW" sz="2300" smtClean="0"/>
              <a:t>o specific memory locations)</a:t>
            </a:r>
            <a:endParaRPr lang="en-US" altLang="en-US" sz="2300" smtClean="0">
              <a:sym typeface="Wingdings" pitchFamily="2" charset="2"/>
            </a:endParaRPr>
          </a:p>
          <a:p>
            <a:pPr eaLnBrk="1" hangingPunct="1"/>
            <a:r>
              <a:rPr lang="en-US" altLang="en-US" sz="2100" smtClean="0"/>
              <a:t>Linker turns object code into an executable file. (T1.exe) (</a:t>
            </a:r>
            <a:r>
              <a:rPr lang="en-US" altLang="zh-TW" sz="2100" smtClean="0"/>
              <a:t>With specific memory locations)</a:t>
            </a:r>
            <a:endParaRPr lang="en-US" altLang="en-US" sz="2100" smtClean="0"/>
          </a:p>
        </p:txBody>
      </p:sp>
      <p:sp>
        <p:nvSpPr>
          <p:cNvPr id="4"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1126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14B1292B-E166-44C5-A35F-2E70B6F4F094}" type="slidenum">
              <a:rPr lang="en-US" altLang="en-US" sz="1200">
                <a:solidFill>
                  <a:srgbClr val="898989"/>
                </a:solidFill>
                <a:latin typeface="Arial" pitchFamily="34" charset="0"/>
              </a:rPr>
              <a:pPr>
                <a:spcBef>
                  <a:spcPct val="0"/>
                </a:spcBef>
                <a:buFontTx/>
                <a:buNone/>
              </a:pPr>
              <a:t>5</a:t>
            </a:fld>
            <a:endParaRPr lang="en-US" altLang="en-US" sz="1200">
              <a:solidFill>
                <a:srgbClr val="898989"/>
              </a:solidFill>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mtClean="0"/>
              <a:t>2) Directives</a:t>
            </a:r>
          </a:p>
        </p:txBody>
      </p:sp>
      <p:sp>
        <p:nvSpPr>
          <p:cNvPr id="12291" name="Rectangle 3"/>
          <p:cNvSpPr>
            <a:spLocks noGrp="1" noChangeArrowheads="1"/>
          </p:cNvSpPr>
          <p:nvPr>
            <p:ph idx="1"/>
          </p:nvPr>
        </p:nvSpPr>
        <p:spPr/>
        <p:txBody>
          <a:bodyPr/>
          <a:lstStyle/>
          <a:p>
            <a:pPr eaLnBrk="1" hangingPunct="1"/>
            <a:r>
              <a:rPr lang="en-US" altLang="zh-TW" sz="2600" smtClean="0"/>
              <a:t>In a program you see either</a:t>
            </a:r>
          </a:p>
          <a:p>
            <a:pPr lvl="1" eaLnBrk="1" hangingPunct="1"/>
            <a:r>
              <a:rPr lang="en-US" altLang="zh-TW" sz="2200" smtClean="0">
                <a:solidFill>
                  <a:srgbClr val="0000FF"/>
                </a:solidFill>
              </a:rPr>
              <a:t>Assemble instructions</a:t>
            </a:r>
            <a:r>
              <a:rPr lang="en-US" altLang="zh-TW" sz="2200" smtClean="0"/>
              <a:t> for the processor to run, e.g. LDR, MOV..</a:t>
            </a:r>
          </a:p>
          <a:p>
            <a:pPr lvl="1" eaLnBrk="1" hangingPunct="1"/>
            <a:r>
              <a:rPr lang="en-US" altLang="zh-TW" sz="2200" smtClean="0">
                <a:solidFill>
                  <a:srgbClr val="CC0000"/>
                </a:solidFill>
              </a:rPr>
              <a:t>Directives </a:t>
            </a:r>
            <a:r>
              <a:rPr lang="en-US" altLang="zh-TW" sz="2200" smtClean="0"/>
              <a:t>for the assembler to assemble your program</a:t>
            </a:r>
          </a:p>
          <a:p>
            <a:pPr lvl="2" eaLnBrk="1" hangingPunct="1"/>
            <a:r>
              <a:rPr lang="en-US" altLang="zh-TW" sz="2100" smtClean="0"/>
              <a:t>E.g. AREA: fix the address of your program and data</a:t>
            </a:r>
          </a:p>
          <a:p>
            <a:pPr eaLnBrk="1" hangingPunct="1"/>
            <a:r>
              <a:rPr lang="en-US" altLang="zh-TW" sz="2600" smtClean="0"/>
              <a:t>We will learn</a:t>
            </a:r>
          </a:p>
          <a:p>
            <a:pPr lvl="1" eaLnBrk="1" hangingPunct="1"/>
            <a:r>
              <a:rPr lang="en-US" altLang="zh-TW" sz="2200" smtClean="0"/>
              <a:t>AREA</a:t>
            </a:r>
          </a:p>
          <a:p>
            <a:pPr lvl="1" eaLnBrk="1" hangingPunct="1"/>
            <a:r>
              <a:rPr lang="en-US" altLang="zh-TW" sz="2200" smtClean="0"/>
              <a:t>END</a:t>
            </a:r>
          </a:p>
          <a:p>
            <a:pPr lvl="1" eaLnBrk="1" hangingPunct="1"/>
            <a:r>
              <a:rPr lang="en-US" altLang="zh-TW" sz="2200" smtClean="0"/>
              <a:t>EQU</a:t>
            </a:r>
          </a:p>
          <a:p>
            <a:pPr lvl="1" eaLnBrk="1" hangingPunct="1"/>
            <a:r>
              <a:rPr lang="en-US" altLang="zh-TW" sz="2200" smtClean="0"/>
              <a:t>DCD (Define Constant Data) , DCB, DCW , DCS. </a:t>
            </a:r>
          </a:p>
        </p:txBody>
      </p:sp>
      <p:sp>
        <p:nvSpPr>
          <p:cNvPr id="4"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1229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180CB32B-7574-455E-8E85-C93CC8A1FE6A}" type="slidenum">
              <a:rPr lang="en-US" altLang="en-US" sz="1200">
                <a:solidFill>
                  <a:srgbClr val="898989"/>
                </a:solidFill>
                <a:latin typeface="Arial" pitchFamily="34" charset="0"/>
              </a:rPr>
              <a:pPr>
                <a:spcBef>
                  <a:spcPct val="0"/>
                </a:spcBef>
                <a:buFontTx/>
                <a:buNone/>
              </a:pPr>
              <a:t>6</a:t>
            </a:fld>
            <a:endParaRPr lang="en-US" altLang="en-US" sz="1200">
              <a:solidFill>
                <a:srgbClr val="89898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3400" y="381000"/>
            <a:ext cx="7543800" cy="1295400"/>
          </a:xfrm>
        </p:spPr>
        <p:txBody>
          <a:bodyPr/>
          <a:lstStyle/>
          <a:p>
            <a:pPr eaLnBrk="1" hangingPunct="1"/>
            <a:r>
              <a:rPr lang="en-US" altLang="zh-TW" sz="3500" smtClean="0"/>
              <a:t>Example of Directives </a:t>
            </a:r>
            <a:br>
              <a:rPr lang="en-US" altLang="zh-TW" sz="3500" smtClean="0"/>
            </a:br>
            <a:r>
              <a:rPr lang="en-US" altLang="zh-TW" sz="2700" smtClean="0"/>
              <a:t>(E.g. </a:t>
            </a:r>
            <a:r>
              <a:rPr lang="en-US" altLang="en-US" sz="2700" smtClean="0"/>
              <a:t>AREA, ENTRY &amp; END Assembly Directives)</a:t>
            </a:r>
          </a:p>
        </p:txBody>
      </p:sp>
      <p:sp>
        <p:nvSpPr>
          <p:cNvPr id="13315" name="Rectangle 3"/>
          <p:cNvSpPr>
            <a:spLocks noGrp="1" noChangeArrowheads="1"/>
          </p:cNvSpPr>
          <p:nvPr>
            <p:ph idx="1"/>
          </p:nvPr>
        </p:nvSpPr>
        <p:spPr>
          <a:xfrm>
            <a:off x="457200" y="1676400"/>
            <a:ext cx="8229600" cy="4800600"/>
          </a:xfrm>
        </p:spPr>
        <p:txBody>
          <a:bodyPr/>
          <a:lstStyle/>
          <a:p>
            <a:pPr eaLnBrk="1" hangingPunct="1"/>
            <a:r>
              <a:rPr lang="en-US" altLang="zh-TW" dirty="0" smtClean="0"/>
              <a:t>Not instructions but help to assemble programs</a:t>
            </a:r>
          </a:p>
          <a:p>
            <a:pPr eaLnBrk="1" hangingPunct="1"/>
            <a:endParaRPr lang="en-US" altLang="zh-TW" dirty="0" smtClean="0"/>
          </a:p>
          <a:p>
            <a:pPr eaLnBrk="1" hangingPunct="1"/>
            <a:endParaRPr lang="en-US" altLang="zh-TW" dirty="0" smtClean="0"/>
          </a:p>
          <a:p>
            <a:pPr eaLnBrk="1" hangingPunct="1"/>
            <a:endParaRPr lang="en-US" altLang="zh-TW" dirty="0" smtClean="0"/>
          </a:p>
          <a:p>
            <a:pPr eaLnBrk="1" hangingPunct="1"/>
            <a:endParaRPr lang="en-US" altLang="zh-TW" dirty="0" smtClean="0"/>
          </a:p>
          <a:p>
            <a:pPr eaLnBrk="1" hangingPunct="1"/>
            <a:endParaRPr lang="en-US" altLang="zh-TW" dirty="0" smtClean="0"/>
          </a:p>
          <a:p>
            <a:pPr eaLnBrk="1" hangingPunct="1"/>
            <a:endParaRPr lang="en-US" altLang="zh-TW" dirty="0" smtClean="0"/>
          </a:p>
          <a:p>
            <a:pPr eaLnBrk="1" hangingPunct="1"/>
            <a:endParaRPr lang="en-US" altLang="zh-TW" dirty="0" smtClean="0"/>
          </a:p>
        </p:txBody>
      </p:sp>
      <p:sp>
        <p:nvSpPr>
          <p:cNvPr id="15"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1331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981808E5-EAA9-4E0C-AACD-25175B55FEE1}" type="slidenum">
              <a:rPr lang="en-US" altLang="en-US" sz="1200">
                <a:solidFill>
                  <a:srgbClr val="898989"/>
                </a:solidFill>
                <a:latin typeface="Arial" pitchFamily="34" charset="0"/>
              </a:rPr>
              <a:pPr>
                <a:spcBef>
                  <a:spcPct val="0"/>
                </a:spcBef>
                <a:buFontTx/>
                <a:buNone/>
              </a:pPr>
              <a:t>7</a:t>
            </a:fld>
            <a:endParaRPr lang="en-US" altLang="en-US" sz="1200">
              <a:solidFill>
                <a:srgbClr val="898989"/>
              </a:solidFill>
              <a:latin typeface="Arial" pitchFamily="34" charset="0"/>
            </a:endParaRPr>
          </a:p>
        </p:txBody>
      </p:sp>
      <p:pic>
        <p:nvPicPr>
          <p:cNvPr id="1331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971800"/>
            <a:ext cx="8191500" cy="333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9" name="Rectangle 5"/>
          <p:cNvSpPr>
            <a:spLocks noChangeArrowheads="1"/>
          </p:cNvSpPr>
          <p:nvPr/>
        </p:nvSpPr>
        <p:spPr bwMode="auto">
          <a:xfrm>
            <a:off x="990600" y="2971800"/>
            <a:ext cx="4038600" cy="685800"/>
          </a:xfrm>
          <a:prstGeom prst="rect">
            <a:avLst/>
          </a:prstGeom>
          <a:noFill/>
          <a:ln w="9525">
            <a:solidFill>
              <a:srgbClr val="FF0000"/>
            </a:solidFill>
            <a:prstDash val="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3320" name="Line 6"/>
          <p:cNvSpPr>
            <a:spLocks noChangeShapeType="1"/>
          </p:cNvSpPr>
          <p:nvPr/>
        </p:nvSpPr>
        <p:spPr bwMode="auto">
          <a:xfrm flipH="1">
            <a:off x="3352800" y="2590800"/>
            <a:ext cx="533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1" name="Text Box 7"/>
          <p:cNvSpPr txBox="1">
            <a:spLocks noChangeArrowheads="1"/>
          </p:cNvSpPr>
          <p:nvPr/>
        </p:nvSpPr>
        <p:spPr bwMode="auto">
          <a:xfrm>
            <a:off x="3962400" y="2286000"/>
            <a:ext cx="504507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meaning this is a program to be placed at ROM </a:t>
            </a:r>
          </a:p>
        </p:txBody>
      </p:sp>
      <p:sp>
        <p:nvSpPr>
          <p:cNvPr id="13322" name="Line 8"/>
          <p:cNvSpPr>
            <a:spLocks noChangeShapeType="1"/>
          </p:cNvSpPr>
          <p:nvPr/>
        </p:nvSpPr>
        <p:spPr bwMode="auto">
          <a:xfrm>
            <a:off x="3886200" y="2590800"/>
            <a:ext cx="762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3" name="Rectangle 9"/>
          <p:cNvSpPr>
            <a:spLocks noChangeArrowheads="1"/>
          </p:cNvSpPr>
          <p:nvPr/>
        </p:nvSpPr>
        <p:spPr bwMode="auto">
          <a:xfrm>
            <a:off x="1066800" y="3962400"/>
            <a:ext cx="2362200" cy="1828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3324" name="Rectangle 10"/>
          <p:cNvSpPr>
            <a:spLocks noChangeArrowheads="1"/>
          </p:cNvSpPr>
          <p:nvPr/>
        </p:nvSpPr>
        <p:spPr bwMode="auto">
          <a:xfrm>
            <a:off x="1066800" y="5943600"/>
            <a:ext cx="1066800" cy="457200"/>
          </a:xfrm>
          <a:prstGeom prst="rect">
            <a:avLst/>
          </a:prstGeom>
          <a:noFill/>
          <a:ln w="9525">
            <a:solidFill>
              <a:srgbClr val="FF00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3325" name="Freeform 11"/>
          <p:cNvSpPr>
            <a:spLocks/>
          </p:cNvSpPr>
          <p:nvPr/>
        </p:nvSpPr>
        <p:spPr bwMode="auto">
          <a:xfrm>
            <a:off x="139700" y="838200"/>
            <a:ext cx="927100" cy="2590800"/>
          </a:xfrm>
          <a:custGeom>
            <a:avLst/>
            <a:gdLst>
              <a:gd name="T0" fmla="*/ 2147483646 w 584"/>
              <a:gd name="T1" fmla="*/ 0 h 1632"/>
              <a:gd name="T2" fmla="*/ 2147483646 w 584"/>
              <a:gd name="T3" fmla="*/ 2147483646 h 1632"/>
              <a:gd name="T4" fmla="*/ 2147483646 w 584"/>
              <a:gd name="T5" fmla="*/ 2147483646 h 1632"/>
              <a:gd name="T6" fmla="*/ 0 60000 65536"/>
              <a:gd name="T7" fmla="*/ 0 60000 65536"/>
              <a:gd name="T8" fmla="*/ 0 60000 65536"/>
            </a:gdLst>
            <a:ahLst/>
            <a:cxnLst>
              <a:cxn ang="T6">
                <a:pos x="T0" y="T1"/>
              </a:cxn>
              <a:cxn ang="T7">
                <a:pos x="T2" y="T3"/>
              </a:cxn>
              <a:cxn ang="T8">
                <a:pos x="T4" y="T5"/>
              </a:cxn>
            </a:cxnLst>
            <a:rect l="0" t="0" r="r" b="b"/>
            <a:pathLst>
              <a:path w="584" h="1632">
                <a:moveTo>
                  <a:pt x="584" y="0"/>
                </a:moveTo>
                <a:cubicBezTo>
                  <a:pt x="300" y="344"/>
                  <a:pt x="16" y="688"/>
                  <a:pt x="8" y="960"/>
                </a:cubicBezTo>
                <a:cubicBezTo>
                  <a:pt x="0" y="1232"/>
                  <a:pt x="268" y="1432"/>
                  <a:pt x="536" y="1632"/>
                </a:cubicBez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6" name="Freeform 13"/>
          <p:cNvSpPr>
            <a:spLocks/>
          </p:cNvSpPr>
          <p:nvPr/>
        </p:nvSpPr>
        <p:spPr bwMode="auto">
          <a:xfrm>
            <a:off x="50800" y="838200"/>
            <a:ext cx="1016000" cy="5181600"/>
          </a:xfrm>
          <a:custGeom>
            <a:avLst/>
            <a:gdLst>
              <a:gd name="T0" fmla="*/ 2147483646 w 640"/>
              <a:gd name="T1" fmla="*/ 0 h 3264"/>
              <a:gd name="T2" fmla="*/ 2147483646 w 640"/>
              <a:gd name="T3" fmla="*/ 2147483646 h 3264"/>
              <a:gd name="T4" fmla="*/ 2147483646 w 640"/>
              <a:gd name="T5" fmla="*/ 2147483646 h 3264"/>
              <a:gd name="T6" fmla="*/ 2147483646 w 640"/>
              <a:gd name="T7" fmla="*/ 2147483646 h 326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0" h="3264">
                <a:moveTo>
                  <a:pt x="640" y="0"/>
                </a:moveTo>
                <a:cubicBezTo>
                  <a:pt x="384" y="172"/>
                  <a:pt x="128" y="344"/>
                  <a:pt x="64" y="720"/>
                </a:cubicBezTo>
                <a:cubicBezTo>
                  <a:pt x="0" y="1096"/>
                  <a:pt x="160" y="1832"/>
                  <a:pt x="256" y="2256"/>
                </a:cubicBezTo>
                <a:cubicBezTo>
                  <a:pt x="352" y="2680"/>
                  <a:pt x="496" y="2972"/>
                  <a:pt x="640" y="3264"/>
                </a:cubicBez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7" name="Text Box 14"/>
          <p:cNvSpPr txBox="1">
            <a:spLocks noChangeArrowheads="1"/>
          </p:cNvSpPr>
          <p:nvPr/>
        </p:nvSpPr>
        <p:spPr bwMode="auto">
          <a:xfrm>
            <a:off x="2514600" y="2590800"/>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T1.s</a:t>
            </a:r>
          </a:p>
        </p:txBody>
      </p:sp>
      <p:sp>
        <p:nvSpPr>
          <p:cNvPr id="13328" name="Rectangle 15"/>
          <p:cNvSpPr>
            <a:spLocks noChangeArrowheads="1"/>
          </p:cNvSpPr>
          <p:nvPr/>
        </p:nvSpPr>
        <p:spPr bwMode="auto">
          <a:xfrm>
            <a:off x="304800" y="2667000"/>
            <a:ext cx="8686800" cy="4038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z="3100" smtClean="0"/>
              <a:t>AREA directive</a:t>
            </a:r>
            <a:br>
              <a:rPr lang="en-US" altLang="en-US" sz="3100" smtClean="0"/>
            </a:br>
            <a:r>
              <a:rPr lang="en-US" altLang="en-US" sz="3100" smtClean="0"/>
              <a:t>AREA </a:t>
            </a:r>
            <a:r>
              <a:rPr lang="en-US" altLang="en-US" sz="3100" i="1" smtClean="0"/>
              <a:t>section_name </a:t>
            </a:r>
            <a:r>
              <a:rPr lang="en-US" altLang="en-US" sz="3100" smtClean="0"/>
              <a:t>{,</a:t>
            </a:r>
            <a:r>
              <a:rPr lang="en-US" altLang="en-US" sz="3100" i="1" smtClean="0"/>
              <a:t>attr</a:t>
            </a:r>
            <a:r>
              <a:rPr lang="en-US" altLang="en-US" sz="3100" smtClean="0"/>
              <a:t>}{,</a:t>
            </a:r>
            <a:r>
              <a:rPr lang="en-US" altLang="en-US" sz="3100" i="1" smtClean="0"/>
              <a:t>attr</a:t>
            </a:r>
            <a:r>
              <a:rPr lang="en-US" altLang="en-US" sz="3100" smtClean="0"/>
              <a:t>}...</a:t>
            </a:r>
            <a:r>
              <a:rPr lang="en-US" altLang="en-US" smtClean="0"/>
              <a:t> </a:t>
            </a:r>
          </a:p>
        </p:txBody>
      </p:sp>
      <p:sp>
        <p:nvSpPr>
          <p:cNvPr id="14339" name="Rectangle 3"/>
          <p:cNvSpPr>
            <a:spLocks noGrp="1" noChangeArrowheads="1"/>
          </p:cNvSpPr>
          <p:nvPr>
            <p:ph type="body" sz="half" idx="1"/>
          </p:nvPr>
        </p:nvSpPr>
        <p:spPr/>
        <p:txBody>
          <a:bodyPr/>
          <a:lstStyle/>
          <a:p>
            <a:pPr eaLnBrk="1" hangingPunct="1"/>
            <a:r>
              <a:rPr lang="en-US" altLang="en-US" sz="2200" smtClean="0"/>
              <a:t>Directives are instructions to the assembler program, NOT to the microprocessor</a:t>
            </a:r>
          </a:p>
          <a:p>
            <a:pPr eaLnBrk="1" hangingPunct="1"/>
            <a:r>
              <a:rPr lang="en-US" altLang="en-US" sz="2200" smtClean="0"/>
              <a:t>AREA Directive - specifies chunks of </a:t>
            </a:r>
          </a:p>
          <a:p>
            <a:pPr lvl="1" eaLnBrk="1" hangingPunct="1"/>
            <a:r>
              <a:rPr lang="en-US" altLang="en-US" sz="2000" smtClean="0"/>
              <a:t>data or </a:t>
            </a:r>
          </a:p>
          <a:p>
            <a:pPr lvl="1" eaLnBrk="1" hangingPunct="1"/>
            <a:r>
              <a:rPr lang="en-US" altLang="en-US" sz="2000" smtClean="0"/>
              <a:t>code or</a:t>
            </a:r>
          </a:p>
          <a:p>
            <a:pPr lvl="1" eaLnBrk="1" hangingPunct="1"/>
            <a:r>
              <a:rPr lang="en-US" altLang="en-US" sz="2000" smtClean="0"/>
              <a:t>Stack etc.</a:t>
            </a:r>
          </a:p>
        </p:txBody>
      </p:sp>
      <p:graphicFrame>
        <p:nvGraphicFramePr>
          <p:cNvPr id="855044" name="Group 4"/>
          <p:cNvGraphicFramePr>
            <a:graphicFrameLocks noGrp="1"/>
          </p:cNvGraphicFramePr>
          <p:nvPr>
            <p:ph sz="half" idx="2"/>
          </p:nvPr>
        </p:nvGraphicFramePr>
        <p:xfrm>
          <a:off x="4876800" y="1447800"/>
          <a:ext cx="4038600" cy="4306890"/>
        </p:xfrm>
        <a:graphic>
          <a:graphicData uri="http://schemas.openxmlformats.org/drawingml/2006/table">
            <a:tbl>
              <a:tblPr/>
              <a:tblGrid>
                <a:gridCol w="2019300"/>
                <a:gridCol w="2019300"/>
              </a:tblGrid>
              <a:tr h="569913">
                <a:tc gridSpan="2">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Example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lang="en-US"/>
                    </a:p>
                  </a:txBody>
                  <a:tcPr/>
                </a:tc>
              </a:tr>
              <a:tr h="569913">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Addresses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AREA type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1131888">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0"/>
                        </a:spcBef>
                        <a:spcAft>
                          <a:spcPct val="0"/>
                        </a:spcAft>
                        <a:buClrTx/>
                        <a:buSzPct val="100000"/>
                        <a:buFontTx/>
                        <a:buNone/>
                        <a:tabLst/>
                      </a:pPr>
                      <a:r>
                        <a:rPr kumimoji="0" lang="en-US" altLang="en-US" sz="1700" b="0" i="0" u="none" strike="noStrike" cap="none" normalizeH="0" baseline="0" smtClean="0">
                          <a:ln>
                            <a:noFill/>
                          </a:ln>
                          <a:solidFill>
                            <a:schemeClr val="tx1"/>
                          </a:solidFill>
                          <a:effectLst/>
                          <a:latin typeface="Arial" pitchFamily="34" charset="0"/>
                        </a:rPr>
                        <a:t>0X4000 FFFF- 0x4000 0489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Data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altLang="en-US" sz="17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3288">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0x4000 0488- 0x4000 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Stack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0x0000 7FFF-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0x0000 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en-US" sz="1700" b="0" i="0" u="none" strike="noStrike" cap="none" normalizeH="0" baseline="0" smtClean="0">
                          <a:ln>
                            <a:noFill/>
                          </a:ln>
                          <a:solidFill>
                            <a:schemeClr val="tx1"/>
                          </a:solidFill>
                          <a:effectLst/>
                          <a:latin typeface="Arial" pitchFamily="34" charset="0"/>
                        </a:rPr>
                        <a:t>Code (program)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 name="Footer Placeholder 5"/>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14360"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A4C4CC4F-52C4-489B-880D-BE50317AFB51}" type="slidenum">
              <a:rPr lang="en-US" altLang="en-US" sz="1200">
                <a:solidFill>
                  <a:srgbClr val="898989"/>
                </a:solidFill>
                <a:latin typeface="Arial" pitchFamily="34" charset="0"/>
              </a:rPr>
              <a:pPr>
                <a:spcBef>
                  <a:spcPct val="0"/>
                </a:spcBef>
                <a:buFontTx/>
                <a:buNone/>
              </a:pPr>
              <a:t>8</a:t>
            </a:fld>
            <a:endParaRPr lang="en-US" altLang="en-US" sz="1200">
              <a:solidFill>
                <a:srgbClr val="898989"/>
              </a:solidFill>
              <a:latin typeface="Arial" pitchFamily="34" charset="0"/>
            </a:endParaRPr>
          </a:p>
        </p:txBody>
      </p:sp>
      <p:sp>
        <p:nvSpPr>
          <p:cNvPr id="14361" name="Line 23"/>
          <p:cNvSpPr>
            <a:spLocks noChangeShapeType="1"/>
          </p:cNvSpPr>
          <p:nvPr/>
        </p:nvSpPr>
        <p:spPr bwMode="auto">
          <a:xfrm flipV="1">
            <a:off x="4572000" y="2362200"/>
            <a:ext cx="0" cy="3276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t>The hardware system</a:t>
            </a:r>
          </a:p>
        </p:txBody>
      </p:sp>
      <p:sp>
        <p:nvSpPr>
          <p:cNvPr id="15363" name="Rectangle 3"/>
          <p:cNvSpPr>
            <a:spLocks noGrp="1" noChangeArrowheads="1"/>
          </p:cNvSpPr>
          <p:nvPr>
            <p:ph idx="1"/>
          </p:nvPr>
        </p:nvSpPr>
        <p:spPr/>
        <p:txBody>
          <a:bodyPr/>
          <a:lstStyle/>
          <a:p>
            <a:pPr eaLnBrk="1" hangingPunct="1"/>
            <a:r>
              <a:rPr lang="en-US" altLang="en-US" smtClean="0"/>
              <a:t>Example:</a:t>
            </a:r>
          </a:p>
        </p:txBody>
      </p:sp>
      <p:sp>
        <p:nvSpPr>
          <p:cNvPr id="9" name="Footer Placeholder 4"/>
          <p:cNvSpPr>
            <a:spLocks noGrp="1"/>
          </p:cNvSpPr>
          <p:nvPr>
            <p:ph type="ftr" sz="quarter" idx="11"/>
          </p:nvPr>
        </p:nvSpPr>
        <p:spPr/>
        <p:txBody>
          <a:bodyPr/>
          <a:lstStyle/>
          <a:p>
            <a:pPr>
              <a:defRPr/>
            </a:pPr>
            <a:r>
              <a:rPr lang="en-US" altLang="en-US" smtClean="0"/>
              <a:t>CEG2400 ch5 Assembly directives &amp; stack v.6b</a:t>
            </a:r>
            <a:endParaRPr lang="en-US" altLang="en-US"/>
          </a:p>
        </p:txBody>
      </p:sp>
      <p:sp>
        <p:nvSpPr>
          <p:cNvPr id="1536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AD3F62F0-66DE-42C3-BC29-94C9A3C2DD4B}" type="slidenum">
              <a:rPr lang="en-US" altLang="en-US" sz="1200">
                <a:solidFill>
                  <a:srgbClr val="898989"/>
                </a:solidFill>
                <a:latin typeface="Arial" pitchFamily="34" charset="0"/>
              </a:rPr>
              <a:pPr>
                <a:spcBef>
                  <a:spcPct val="0"/>
                </a:spcBef>
                <a:buFontTx/>
                <a:buNone/>
              </a:pPr>
              <a:t>9</a:t>
            </a:fld>
            <a:endParaRPr lang="en-US" altLang="en-US" sz="1200">
              <a:solidFill>
                <a:srgbClr val="898989"/>
              </a:solidFill>
              <a:latin typeface="Arial" pitchFamily="34" charset="0"/>
            </a:endParaRPr>
          </a:p>
        </p:txBody>
      </p:sp>
      <p:sp>
        <p:nvSpPr>
          <p:cNvPr id="15366" name="Rectangle 4"/>
          <p:cNvSpPr>
            <a:spLocks noChangeArrowheads="1"/>
          </p:cNvSpPr>
          <p:nvPr/>
        </p:nvSpPr>
        <p:spPr bwMode="auto">
          <a:xfrm>
            <a:off x="1828800" y="2743200"/>
            <a:ext cx="6324600" cy="2438400"/>
          </a:xfrm>
          <a:prstGeom prst="rect">
            <a:avLst/>
          </a:prstGeom>
          <a:solidFill>
            <a:schemeClr val="bg2"/>
          </a:solidFill>
          <a:ln w="9525">
            <a:solidFill>
              <a:schemeClr val="tx1"/>
            </a:solidFill>
            <a:miter lim="800000"/>
            <a:headEnd/>
            <a:tailEnd/>
          </a:ln>
        </p:spPr>
        <p:txBody>
          <a:bodyPr wrap="none" anchor="ct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pitchFamily="34" charset="0"/>
            </a:endParaRPr>
          </a:p>
        </p:txBody>
      </p:sp>
      <p:sp>
        <p:nvSpPr>
          <p:cNvPr id="15367" name="Text Box 5"/>
          <p:cNvSpPr txBox="1">
            <a:spLocks noChangeArrowheads="1"/>
          </p:cNvSpPr>
          <p:nvPr/>
        </p:nvSpPr>
        <p:spPr bwMode="auto">
          <a:xfrm>
            <a:off x="2209800" y="4038600"/>
            <a:ext cx="1143000"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50000"/>
              </a:spcBef>
              <a:buFontTx/>
              <a:buNone/>
            </a:pPr>
            <a:r>
              <a:rPr lang="en-US" altLang="en-US" sz="1800">
                <a:latin typeface="Arial" pitchFamily="34" charset="0"/>
              </a:rPr>
              <a:t>CPU</a:t>
            </a:r>
          </a:p>
        </p:txBody>
      </p:sp>
      <p:sp>
        <p:nvSpPr>
          <p:cNvPr id="15368" name="Text Box 7"/>
          <p:cNvSpPr txBox="1">
            <a:spLocks noChangeArrowheads="1"/>
          </p:cNvSpPr>
          <p:nvPr/>
        </p:nvSpPr>
        <p:spPr bwMode="auto">
          <a:xfrm>
            <a:off x="1981200" y="2819400"/>
            <a:ext cx="445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US" altLang="en-US" sz="1800">
                <a:latin typeface="Arial" pitchFamily="34" charset="0"/>
              </a:rPr>
              <a:t>Microcontroller: ARM7 (Philip’s LPC 213x)</a:t>
            </a:r>
          </a:p>
        </p:txBody>
      </p:sp>
      <p:sp>
        <p:nvSpPr>
          <p:cNvPr id="15369" name="Text Box 8"/>
          <p:cNvSpPr txBox="1">
            <a:spLocks noChangeArrowheads="1"/>
          </p:cNvSpPr>
          <p:nvPr/>
        </p:nvSpPr>
        <p:spPr bwMode="auto">
          <a:xfrm>
            <a:off x="3429000" y="3200400"/>
            <a:ext cx="4038600" cy="7889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50000"/>
              </a:spcBef>
              <a:buFontTx/>
              <a:buNone/>
            </a:pPr>
            <a:r>
              <a:rPr lang="en-US" altLang="en-US" sz="1800">
                <a:latin typeface="Arial" pitchFamily="34" charset="0"/>
              </a:rPr>
              <a:t>ROM (for code :  readonly) : (32K) </a:t>
            </a:r>
          </a:p>
          <a:p>
            <a:pPr>
              <a:spcBef>
                <a:spcPct val="50000"/>
              </a:spcBef>
              <a:buFontTx/>
              <a:buNone/>
            </a:pPr>
            <a:r>
              <a:rPr lang="en-US" altLang="en-US" sz="1800">
                <a:latin typeface="Arial" pitchFamily="34" charset="0"/>
              </a:rPr>
              <a:t>0000 0000 </a:t>
            </a:r>
            <a:r>
              <a:rPr lang="en-US" altLang="en-US" sz="1800">
                <a:latin typeface="Arial" pitchFamily="34" charset="0"/>
                <a:sym typeface="Wingdings" pitchFamily="2" charset="2"/>
              </a:rPr>
              <a:t>0</a:t>
            </a:r>
            <a:r>
              <a:rPr lang="en-US" altLang="en-US" sz="1800">
                <a:latin typeface="Arial" pitchFamily="34" charset="0"/>
              </a:rPr>
              <a:t>000 7FFFH</a:t>
            </a:r>
          </a:p>
        </p:txBody>
      </p:sp>
      <p:sp>
        <p:nvSpPr>
          <p:cNvPr id="15370" name="Text Box 10"/>
          <p:cNvSpPr txBox="1">
            <a:spLocks noChangeArrowheads="1"/>
          </p:cNvSpPr>
          <p:nvPr/>
        </p:nvSpPr>
        <p:spPr bwMode="auto">
          <a:xfrm>
            <a:off x="3429000" y="4114800"/>
            <a:ext cx="4038600" cy="7889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50000"/>
              </a:spcBef>
              <a:buFontTx/>
              <a:buNone/>
            </a:pPr>
            <a:r>
              <a:rPr lang="en-US" altLang="en-US" sz="1800">
                <a:latin typeface="Arial" pitchFamily="34" charset="0"/>
              </a:rPr>
              <a:t>RAM (for data : readwrite):  (64 K)</a:t>
            </a:r>
          </a:p>
          <a:p>
            <a:pPr>
              <a:spcBef>
                <a:spcPct val="50000"/>
              </a:spcBef>
              <a:buFontTx/>
              <a:buNone/>
            </a:pPr>
            <a:r>
              <a:rPr lang="en-US" altLang="en-US" sz="1800">
                <a:latin typeface="Arial" pitchFamily="34" charset="0"/>
              </a:rPr>
              <a:t>4000 0000 </a:t>
            </a:r>
            <a:r>
              <a:rPr lang="en-US" altLang="en-US" sz="1800">
                <a:latin typeface="Arial" pitchFamily="34" charset="0"/>
                <a:sym typeface="Wingdings" pitchFamily="2" charset="2"/>
              </a:rPr>
              <a:t>4</a:t>
            </a:r>
            <a:r>
              <a:rPr lang="en-US" altLang="en-US" sz="1800">
                <a:latin typeface="Arial" pitchFamily="34" charset="0"/>
              </a:rPr>
              <a:t>000 FFFFH</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5407</TotalTime>
  <Words>2283</Words>
  <Application>Microsoft Office PowerPoint</Application>
  <PresentationFormat>On-screen Show (4:3)</PresentationFormat>
  <Paragraphs>747</Paragraphs>
  <Slides>39</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42" baseType="lpstr">
      <vt:lpstr>Office Theme</vt:lpstr>
      <vt:lpstr>VISIO</vt:lpstr>
      <vt:lpstr>Visio</vt:lpstr>
      <vt:lpstr>Chapter 5: ARM Assembly Directives and the use of stack</vt:lpstr>
      <vt:lpstr> Introduction</vt:lpstr>
      <vt:lpstr>Overview</vt:lpstr>
      <vt:lpstr>Function of assembly language</vt:lpstr>
      <vt:lpstr>Software Tools</vt:lpstr>
      <vt:lpstr>2) Directives</vt:lpstr>
      <vt:lpstr>Example of Directives  (E.g. AREA, ENTRY &amp; END Assembly Directives)</vt:lpstr>
      <vt:lpstr>AREA directive AREA section_name {,attr}{,attr}... </vt:lpstr>
      <vt:lpstr>The hardware system</vt:lpstr>
      <vt:lpstr>DCD (Define Constant Data)</vt:lpstr>
      <vt:lpstr>Exercise5.1A Testx.s</vt:lpstr>
      <vt:lpstr>Question: 5.1B: Addresses, based on Testx.s , if ROM: 0000 0000 0000 7FFFH RAM: 4000 0000 4000 FFFFH, fill in boxes with”?’</vt:lpstr>
      <vt:lpstr>3) Subroutines: A technique for writing better assembly programs</vt:lpstr>
      <vt:lpstr>(i) Subroutines</vt:lpstr>
      <vt:lpstr>Subroutine (con't)</vt:lpstr>
      <vt:lpstr>Use stack to store registers</vt:lpstr>
      <vt:lpstr>ii) Stack -- Last in first out memory</vt:lpstr>
      <vt:lpstr>Stack Push operation Store multiple empty descending  STMED instruction</vt:lpstr>
      <vt:lpstr>Stack Pop operation Load multiple empty descending  LDMED instruction</vt:lpstr>
      <vt:lpstr>(iii) Nested Subroutines</vt:lpstr>
      <vt:lpstr>Preserve data inside subroutine using STACK</vt:lpstr>
      <vt:lpstr>Details of how to preserve data inside a subroutine using STACK</vt:lpstr>
      <vt:lpstr>STMED=store multiple empty descending LDMED=Load multiple empty descending</vt:lpstr>
      <vt:lpstr>Exercise 5.2</vt:lpstr>
      <vt:lpstr>Different versions of STM  (Store Multiple Memory) see  http://www.cse.cuhk.edu.hk/%7Ekhwong/www2/ceng2400/ARM_Instruction_quick_reference.doc</vt:lpstr>
      <vt:lpstr>Difference between Empty and Full (in STMED and STMFD) of Stack Push operations Ref: http://computing.unn.ac.uk/staff/cgmb3/teaching/CM506/ARM_Assembler/AssemblerSummary/STACK.html</vt:lpstr>
      <vt:lpstr>Difference between Ascending and Descending (in STMFA and STMFD) of Stack Push operations  Ref: http://computing.unn.ac.uk/staff/cgmb3/teaching/CM506/ARM_Assembler/AssemblerSummary/STACK.html</vt:lpstr>
      <vt:lpstr>Subroutine nesting</vt:lpstr>
      <vt:lpstr>Effect of subroutine nesting after sub2 returns to main, SP should remain the same</vt:lpstr>
      <vt:lpstr>Exercise on stack size limits</vt:lpstr>
      <vt:lpstr> </vt:lpstr>
      <vt:lpstr>PowerPoint Presentation</vt:lpstr>
      <vt:lpstr>End</vt:lpstr>
      <vt:lpstr>Appendix</vt:lpstr>
      <vt:lpstr>Appendix 1. ASCII table</vt:lpstr>
      <vt:lpstr>send only ascii numbers to screen for display HexOut ,e.g.output  hex “1F230E2Ah” to screen [1]</vt:lpstr>
      <vt:lpstr>Details</vt:lpstr>
      <vt:lpstr>FAQ1 on directives</vt:lpstr>
      <vt:lpstr>FAQ1 on directives</vt:lpstr>
    </vt:vector>
  </TitlesOfParts>
  <Company>cuhk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FPGA Technology</dc:title>
  <dc:creator>phwl</dc:creator>
  <cp:lastModifiedBy>khwong</cp:lastModifiedBy>
  <cp:revision>353</cp:revision>
  <cp:lastPrinted>2016-08-29T02:08:32Z</cp:lastPrinted>
  <dcterms:created xsi:type="dcterms:W3CDTF">2003-09-30T06:40:10Z</dcterms:created>
  <dcterms:modified xsi:type="dcterms:W3CDTF">2017-09-25T08:08:08Z</dcterms:modified>
</cp:coreProperties>
</file>