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3"/>
  </p:notesMasterIdLst>
  <p:sldIdLst>
    <p:sldId id="257" r:id="rId2"/>
    <p:sldId id="306" r:id="rId3"/>
    <p:sldId id="295" r:id="rId4"/>
    <p:sldId id="292" r:id="rId5"/>
    <p:sldId id="291" r:id="rId6"/>
    <p:sldId id="258" r:id="rId7"/>
    <p:sldId id="307" r:id="rId8"/>
    <p:sldId id="308" r:id="rId9"/>
    <p:sldId id="259" r:id="rId10"/>
    <p:sldId id="260" r:id="rId11"/>
    <p:sldId id="301" r:id="rId12"/>
    <p:sldId id="278" r:id="rId13"/>
    <p:sldId id="281" r:id="rId14"/>
    <p:sldId id="283" r:id="rId15"/>
    <p:sldId id="265" r:id="rId16"/>
    <p:sldId id="267" r:id="rId17"/>
    <p:sldId id="284" r:id="rId18"/>
    <p:sldId id="287" r:id="rId19"/>
    <p:sldId id="303" r:id="rId20"/>
    <p:sldId id="300" r:id="rId21"/>
    <p:sldId id="269" r:id="rId22"/>
    <p:sldId id="270" r:id="rId23"/>
    <p:sldId id="304" r:id="rId24"/>
    <p:sldId id="305" r:id="rId25"/>
    <p:sldId id="271" r:id="rId26"/>
    <p:sldId id="272" r:id="rId27"/>
    <p:sldId id="273" r:id="rId28"/>
    <p:sldId id="293" r:id="rId29"/>
    <p:sldId id="294" r:id="rId30"/>
    <p:sldId id="275" r:id="rId31"/>
    <p:sldId id="302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CCFF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zh-CN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B63C8E-23CA-44FA-B060-D795E75F1D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582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7F32F8-A260-4F66-8FAE-410F6BA58335}" type="slidenum">
              <a:rPr lang="en-US" altLang="zh-CN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BFB8B-3EAC-41E0-87A8-4A0F9E041C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67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0E7BD-099B-4E89-B98D-12EA0CA6F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46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15968-9177-44B9-83EE-62474C801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50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8CC90EF-EEE2-4272-8C61-6B3452AE0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80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2F94BF-45CF-4986-B322-2971D7E2F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199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E19EEC-0665-4276-B356-159770E55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66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D0BD3-E5EE-4B2D-9CD8-F7C37E9D4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16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56BB1-149B-4202-A116-9D393BA42F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04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28878-E283-4749-A63B-77FAC703D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90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D07E2-D700-43EB-98E4-DDD1548A24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4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16836-2CAE-47DB-807A-A9698E708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67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05231-3F66-4790-B438-B8751182E1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88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0E9CD-5ED9-4C16-AAC0-6F7BF9D86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85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F080F-E039-494B-8364-36FC0262A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60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F49CB34-E3CD-4DF8-B102-F02968B5B9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nfocenter.arm.com/help/index.jsp?topic=/com.arm.doc.dui0041c/Babbfdih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nfocenter.arm.com/help/index.jsp?topic=/com.arm.doc.dui0041c/Babbfdih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nfocenter.arm.com/help/index.jsp?topic=/com.arm.doc.dui0041c/Babbfdih.html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4 </a:t>
            </a:r>
            <a:br>
              <a:rPr lang="en-US" altLang="en-US" smtClean="0"/>
            </a:br>
            <a:r>
              <a:rPr lang="en-US" altLang="en-US" smtClean="0"/>
              <a:t>Addressing  modes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mtClean="0"/>
              <a:t>CEG2400 Microcomputer Systems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75029A-60C3-471C-ABE7-1C38CCFE3CB9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Example : Data Transfer Instructions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1981200"/>
          </a:xfrm>
        </p:spPr>
        <p:txBody>
          <a:bodyPr/>
          <a:lstStyle/>
          <a:p>
            <a:pPr eaLnBrk="1" hangingPunct="1"/>
            <a:r>
              <a:rPr lang="en-US" altLang="en-US" sz="2100" smtClean="0"/>
              <a:t>Use LDR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3B24CE-520F-4483-984C-E1F3B47437F8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838200" y="3200400"/>
            <a:ext cx="7400925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 copy		LDR	r1, =TABLE1	; r1 points to TABLE1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r2, =TABLE2	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r0, [r1]		; load first value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STR	r0, [r2]		; and store it in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                          	…….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TABLE1		……			; &lt;source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TABLE2    	……			; &lt;destination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 smtClean="0"/>
              <a:t>Exercise 4.1 </a:t>
            </a:r>
            <a:br>
              <a:rPr lang="en-US" altLang="en-US" sz="3500" smtClean="0"/>
            </a:br>
            <a:r>
              <a:rPr lang="en-US" altLang="en-US" sz="2500" smtClean="0"/>
              <a:t>Fill in the shaded areas.</a:t>
            </a:r>
            <a:endParaRPr lang="en-US" altLang="en-US" sz="29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 </a:t>
            </a:r>
          </a:p>
        </p:txBody>
      </p:sp>
      <p:graphicFrame>
        <p:nvGraphicFramePr>
          <p:cNvPr id="98418" name="Group 114"/>
          <p:cNvGraphicFramePr>
            <a:graphicFrameLocks noGrp="1"/>
          </p:cNvGraphicFramePr>
          <p:nvPr>
            <p:ph sz="half" idx="2"/>
          </p:nvPr>
        </p:nvGraphicFramePr>
        <p:xfrm>
          <a:off x="228600" y="1600200"/>
          <a:ext cx="8915400" cy="4213529"/>
        </p:xfrm>
        <a:graphic>
          <a:graphicData uri="http://schemas.openxmlformats.org/drawingml/2006/table">
            <a:tbl>
              <a:tblPr/>
              <a:tblGrid>
                <a:gridCol w="1143000"/>
                <a:gridCol w="762000"/>
                <a:gridCol w="1295400"/>
                <a:gridCol w="1752600"/>
                <a:gridCol w="990600"/>
                <a:gridCol w="914400"/>
                <a:gridCol w="914400"/>
                <a:gridCol w="1143000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Address (H)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Comments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After instruction is run (hex)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start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All registers are rest to 0 here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0000 (TABLE2)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copy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LDR r1,=TABLE1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;r1 points to TABLE1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LDR r2,=TABLE2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;r2 points to TABLE2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LDR r0, [r1]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;load first value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0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STR r0, [r2]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;and store it in TABLE2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0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00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12345678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;&lt;source of data&gt;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00000063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;&lt;destination of data&gt;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751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E261A1-2BDD-4BA9-8B73-ABA6BFCFA247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Block copy for two data: Data Transfer Instructions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1981200"/>
          </a:xfrm>
        </p:spPr>
        <p:txBody>
          <a:bodyPr/>
          <a:lstStyle/>
          <a:p>
            <a:pPr eaLnBrk="1" hangingPunct="1"/>
            <a:r>
              <a:rPr lang="en-US" altLang="en-US" sz="2100" dirty="0" smtClean="0"/>
              <a:t>The following example copies data from </a:t>
            </a:r>
            <a:r>
              <a:rPr lang="en-US" altLang="en-US" sz="2100" dirty="0" smtClean="0"/>
              <a:t>TABLE1 </a:t>
            </a:r>
            <a:r>
              <a:rPr lang="en-US" altLang="en-US" sz="2100" dirty="0" smtClean="0"/>
              <a:t>to TABLE2</a:t>
            </a:r>
            <a:r>
              <a:rPr lang="en-US" altLang="zh-TW" sz="2100" dirty="0" smtClean="0"/>
              <a:t> (show how to copy two values)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DC6554-356E-4827-A64B-1E3F0780175B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8438" name="TextBox 1"/>
          <p:cNvSpPr txBox="1">
            <a:spLocks noChangeArrowheads="1"/>
          </p:cNvSpPr>
          <p:nvPr/>
        </p:nvSpPr>
        <p:spPr bwMode="auto">
          <a:xfrm>
            <a:off x="838200" y="2638425"/>
            <a:ext cx="7400925" cy="369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 copy		LDR	r1, =TABLE1	; r1 points to TABLE1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r2, =TABLE2	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r0, [r1]		; load first value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STR	r0, [r2]		; and store it in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ADD 	r1, r1, #4	; add 4 to r1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ADD 	r2, r2, #4 	; add 4 to r2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r0, [r1]		; load second value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STR	r0, [r2]		; and store it in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                          	…..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TABLE1		……			; &lt;source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TABLE2    	……			; &lt;destination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Exercise 2 --page1</a:t>
            </a:r>
            <a:br>
              <a:rPr lang="en-US" altLang="en-US" sz="2600" smtClean="0"/>
            </a:br>
            <a:r>
              <a:rPr lang="en-US" altLang="en-US" sz="2600" smtClean="0"/>
              <a:t>Block copy for N=5 data : Data Transfer Instructions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1981200"/>
          </a:xfrm>
        </p:spPr>
        <p:txBody>
          <a:bodyPr/>
          <a:lstStyle/>
          <a:p>
            <a:pPr eaLnBrk="1" hangingPunct="1"/>
            <a:r>
              <a:rPr lang="en-US" altLang="en-US" sz="2100" smtClean="0"/>
              <a:t>Copy N=5 data from TABLE 1 to TABLE2</a:t>
            </a:r>
            <a:endParaRPr lang="en-US" altLang="zh-TW" sz="210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79F43-0784-48C2-9B1F-B816BCCFC6F6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838200" y="1905000"/>
            <a:ext cx="740029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 copy	</a:t>
            </a:r>
            <a:r>
              <a:rPr lang="en-US" altLang="en-US" sz="1800" b="1" dirty="0">
                <a:latin typeface="Arial" charset="0"/>
              </a:rPr>
              <a:t>	</a:t>
            </a:r>
            <a:r>
              <a:rPr lang="en-US" altLang="en-US" sz="1800" b="1" dirty="0" smtClean="0">
                <a:latin typeface="Arial" charset="0"/>
              </a:rPr>
              <a:t>LDR</a:t>
            </a:r>
            <a:r>
              <a:rPr lang="en-US" altLang="en-US" sz="1800" b="1" dirty="0">
                <a:latin typeface="Arial" charset="0"/>
              </a:rPr>
              <a:t>	r1, =TABLE1	</a:t>
            </a:r>
            <a:r>
              <a:rPr lang="en-US" altLang="en-US" sz="1800" b="1" dirty="0" smtClean="0">
                <a:latin typeface="Arial" charset="0"/>
              </a:rPr>
              <a:t>; </a:t>
            </a:r>
            <a:r>
              <a:rPr lang="en-US" altLang="en-US" sz="1800" b="1" dirty="0">
                <a:latin typeface="Arial" charset="0"/>
              </a:rPr>
              <a:t>TABLE1=0002 0000H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LDR	r2, =TABLE2	; TABLE2=0004 0000H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MOV 	r3,#0		;setup counter at R3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loop1	</a:t>
            </a:r>
            <a:r>
              <a:rPr lang="en-US" altLang="en-US" sz="1800" b="1" dirty="0" smtClean="0">
                <a:latin typeface="Arial" charset="0"/>
              </a:rPr>
              <a:t>	LDR</a:t>
            </a:r>
            <a:r>
              <a:rPr lang="en-US" altLang="en-US" sz="1800" b="1" dirty="0">
                <a:latin typeface="Arial" charset="0"/>
              </a:rPr>
              <a:t>	r0, [r1]		; load first value ….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STR	r0, [r2]		; and store it in TABLE2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ADD 	r1, r1, #4	; add 4 to r1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ADD 	r2, r2, #4 	; add 4 to r2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ADD 	r3, r3, #1	; increment counter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CMP 	r3,#5		; repeat N=5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	BNE 	loop1		; loop back when N&lt;5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	…..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TABLE1		……			; &lt;source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	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TABLE2    	……			; &lt;destination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11163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Exercise 2 --page2, </a:t>
            </a:r>
            <a:r>
              <a:rPr lang="en-US" altLang="en-US" sz="1600" smtClean="0"/>
              <a:t>Fill in blacks (hex) for the loop after </a:t>
            </a:r>
            <a:r>
              <a:rPr lang="en-US" altLang="en-US" sz="1600" u="sng" smtClean="0"/>
              <a:t>each time line 9 is executed</a:t>
            </a:r>
            <a:r>
              <a:rPr lang="en-US" altLang="en-US" sz="2400" u="sng" smtClean="0"/>
              <a:t> </a:t>
            </a:r>
          </a:p>
        </p:txBody>
      </p:sp>
      <p:graphicFrame>
        <p:nvGraphicFramePr>
          <p:cNvPr id="58567" name="Group 199"/>
          <p:cNvGraphicFramePr>
            <a:graphicFrameLocks noGrp="1"/>
          </p:cNvGraphicFramePr>
          <p:nvPr>
            <p:ph type="tbl" idx="1"/>
          </p:nvPr>
        </p:nvGraphicFramePr>
        <p:xfrm>
          <a:off x="304800" y="515938"/>
          <a:ext cx="8839200" cy="5971999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  <a:gridCol w="1371600"/>
                <a:gridCol w="1447800"/>
                <a:gridCol w="1371600"/>
                <a:gridCol w="1371600"/>
              </a:tblGrid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After line 9 is run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Time=1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Time=2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Time=3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Time=4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Time=5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R3 (Hex)=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R0 (Hex)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00A1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R1 (Hex)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R2 (Hex)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Z (zero) of CPSR,Z=1 if result 0 else Z=0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 1, from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0013H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00B2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00C3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00D4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 2, from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0013H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 dirty="0"/>
          </a:p>
        </p:txBody>
      </p:sp>
      <p:sp>
        <p:nvSpPr>
          <p:cNvPr id="205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16FB95-15AC-4354-84B4-F062E656A181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smtClean="0"/>
              <a:t>4) Block copying: We will study these for block data copy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E2E289-714E-4E50-8A61-29153F30A020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1066800" y="2362200"/>
            <a:ext cx="7096125" cy="1366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[r1]			; register-indirect addressing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 , # offset]		; pre-indexed addressing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 , # offset]!		; pre-indexed, auto-indexing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[r1], # offset		; post-indexed, auto-indexing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>
          <a:xfrm>
            <a:off x="500063" y="3352800"/>
            <a:ext cx="7805737" cy="2773363"/>
          </a:xfrm>
        </p:spPr>
        <p:txBody>
          <a:bodyPr/>
          <a:lstStyle/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smtClean="0"/>
              <a:t>Use of </a:t>
            </a:r>
            <a:r>
              <a:rPr lang="en-US" sz="2500" smtClean="0">
                <a:solidFill>
                  <a:srgbClr val="0099CC"/>
                </a:solidFill>
              </a:rPr>
              <a:t>pre-indexed addressing mode</a:t>
            </a:r>
            <a:r>
              <a:rPr lang="en-US" sz="2500" smtClean="0"/>
              <a:t> </a:t>
            </a:r>
            <a:br>
              <a:rPr lang="en-US" sz="2500" smtClean="0"/>
            </a:br>
            <a:r>
              <a:rPr lang="en-US" sz="2500" smtClean="0"/>
              <a:t>LDR r0, [r1, #offset] </a:t>
            </a:r>
            <a:br>
              <a:rPr lang="en-US" sz="2500" smtClean="0"/>
            </a:br>
            <a:r>
              <a:rPr lang="en-US" sz="2500" smtClean="0"/>
              <a:t>Base plus offset addressing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077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700" b="1" dirty="0" smtClean="0">
                <a:solidFill>
                  <a:srgbClr val="0099CC"/>
                </a:solidFill>
              </a:rPr>
              <a:t>pre-indexed addressing mode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/>
              <a:t>		LDR	r0, [r1, #4]	; r0 := mem</a:t>
            </a:r>
            <a:r>
              <a:rPr lang="en-US" altLang="en-US" sz="2000" baseline="-25000" dirty="0" smtClean="0"/>
              <a:t>32</a:t>
            </a:r>
            <a:r>
              <a:rPr lang="en-US" altLang="en-US" sz="2000" dirty="0" smtClean="0"/>
              <a:t> [r1 + 4]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900" dirty="0"/>
              <a:t>r</a:t>
            </a:r>
            <a:r>
              <a:rPr lang="en-US" altLang="en-US" sz="1900" dirty="0" smtClean="0"/>
              <a:t>1 </a:t>
            </a:r>
            <a:r>
              <a:rPr lang="en-US" altLang="en-US" sz="1900" dirty="0" smtClean="0"/>
              <a:t>Unchanged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/>
              <a:t>		</a:t>
            </a:r>
            <a:endParaRPr lang="en-US" altLang="en-US" sz="2200" dirty="0" smtClean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FAA22D-183E-499F-ACB5-0EC08E3A68E8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2534" name="AutoShape 5"/>
          <p:cNvSpPr>
            <a:spLocks/>
          </p:cNvSpPr>
          <p:nvPr/>
        </p:nvSpPr>
        <p:spPr bwMode="auto">
          <a:xfrm>
            <a:off x="685800" y="3657600"/>
            <a:ext cx="1143000" cy="714375"/>
          </a:xfrm>
          <a:prstGeom prst="borderCallout1">
            <a:avLst>
              <a:gd name="adj1" fmla="val 16000"/>
              <a:gd name="adj2" fmla="val 106667"/>
              <a:gd name="adj3" fmla="val -62222"/>
              <a:gd name="adj4" fmla="val 190278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base address</a:t>
            </a:r>
          </a:p>
        </p:txBody>
      </p:sp>
      <p:sp>
        <p:nvSpPr>
          <p:cNvPr id="22535" name="AutoShape 6"/>
          <p:cNvSpPr>
            <a:spLocks/>
          </p:cNvSpPr>
          <p:nvPr/>
        </p:nvSpPr>
        <p:spPr bwMode="auto">
          <a:xfrm>
            <a:off x="3657600" y="3657600"/>
            <a:ext cx="914400" cy="409575"/>
          </a:xfrm>
          <a:prstGeom prst="borderCallout1">
            <a:avLst>
              <a:gd name="adj1" fmla="val 27907"/>
              <a:gd name="adj2" fmla="val -8333"/>
              <a:gd name="adj3" fmla="val -123255"/>
              <a:gd name="adj4" fmla="val -3559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offset</a:t>
            </a: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5105400" y="32766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AutoShape 8"/>
          <p:cNvSpPr>
            <a:spLocks/>
          </p:cNvSpPr>
          <p:nvPr/>
        </p:nvSpPr>
        <p:spPr bwMode="auto">
          <a:xfrm>
            <a:off x="6400800" y="3581400"/>
            <a:ext cx="1447800" cy="714375"/>
          </a:xfrm>
          <a:prstGeom prst="borderCallout1">
            <a:avLst>
              <a:gd name="adj1" fmla="val 16000"/>
              <a:gd name="adj2" fmla="val -5264"/>
              <a:gd name="adj3" fmla="val -37778"/>
              <a:gd name="adj4" fmla="val -27741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effective address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222250" y="6107113"/>
            <a:ext cx="64420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33CC"/>
                </a:solidFill>
                <a:latin typeface="Arial" charset="0"/>
              </a:rPr>
              <a:t>r1 will not be changed by pre-indexed addressing instructions</a:t>
            </a:r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V="1">
            <a:off x="2438400" y="2971800"/>
            <a:ext cx="762000" cy="313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Oval 13"/>
          <p:cNvSpPr>
            <a:spLocks noChangeArrowheads="1"/>
          </p:cNvSpPr>
          <p:nvPr/>
        </p:nvSpPr>
        <p:spPr bwMode="auto">
          <a:xfrm>
            <a:off x="2667000" y="2438400"/>
            <a:ext cx="1295400" cy="52863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2541" name="TextBox 1"/>
          <p:cNvSpPr txBox="1">
            <a:spLocks noChangeArrowheads="1"/>
          </p:cNvSpPr>
          <p:nvPr/>
        </p:nvSpPr>
        <p:spPr bwMode="auto">
          <a:xfrm>
            <a:off x="1257300" y="5032375"/>
            <a:ext cx="5318125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[r1, #4]	;  r0 : = mem</a:t>
            </a:r>
            <a:r>
              <a:rPr lang="en-US" altLang="en-US" sz="1800" b="1" baseline="-25000">
                <a:latin typeface="Arial" charset="0"/>
              </a:rPr>
              <a:t>32</a:t>
            </a:r>
            <a:r>
              <a:rPr lang="en-US" altLang="en-US" sz="1800" b="1">
                <a:latin typeface="Arial" charset="0"/>
              </a:rPr>
              <a:t> [r1 + 4]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500" smtClean="0"/>
              <a:t>Pre-indexed addressing, </a:t>
            </a:r>
            <a:br>
              <a:rPr lang="en-US" altLang="en-US" sz="2500" smtClean="0"/>
            </a:br>
            <a:r>
              <a:rPr lang="en-US" altLang="en-US" sz="2500" smtClean="0"/>
              <a:t>LDR	r0, [r1, #offset] 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77200" cy="4267200"/>
          </a:xfrm>
        </p:spPr>
        <p:txBody>
          <a:bodyPr/>
          <a:lstStyle/>
          <a:p>
            <a:pPr eaLnBrk="1" hangingPunct="1"/>
            <a:r>
              <a:rPr lang="en-US" altLang="en-US" sz="2100" smtClean="0"/>
              <a:t>Copy and copy2 (shown below)  have the same effect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900" smtClean="0"/>
          </a:p>
          <a:p>
            <a:pPr eaLnBrk="1" hangingPunct="1"/>
            <a:endParaRPr lang="en-US" altLang="en-US" sz="1700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E15120-28B2-4FE2-81C2-6FCBD286810D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152400" y="2513013"/>
            <a:ext cx="2570163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charset="0"/>
              </a:rPr>
              <a:t>Simple method</a:t>
            </a:r>
          </a:p>
        </p:txBody>
      </p:sp>
      <p:sp>
        <p:nvSpPr>
          <p:cNvPr id="23559" name="Text Box 11"/>
          <p:cNvSpPr txBox="1">
            <a:spLocks noChangeArrowheads="1"/>
          </p:cNvSpPr>
          <p:nvPr/>
        </p:nvSpPr>
        <p:spPr bwMode="auto">
          <a:xfrm>
            <a:off x="-1" y="4972050"/>
            <a:ext cx="2722563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Better </a:t>
            </a:r>
            <a:r>
              <a:rPr lang="en-US" altLang="en-US" sz="2400" dirty="0" smtClean="0">
                <a:latin typeface="Arial" charset="0"/>
              </a:rPr>
              <a:t>method using pre-indexing</a:t>
            </a:r>
            <a:endParaRPr lang="en-US" altLang="en-US" sz="2400" dirty="0">
              <a:latin typeface="Arial" charset="0"/>
            </a:endParaRPr>
          </a:p>
        </p:txBody>
      </p:sp>
      <p:sp>
        <p:nvSpPr>
          <p:cNvPr id="23560" name="TextBox 1"/>
          <p:cNvSpPr txBox="1">
            <a:spLocks noChangeArrowheads="1"/>
          </p:cNvSpPr>
          <p:nvPr/>
        </p:nvSpPr>
        <p:spPr bwMode="auto">
          <a:xfrm>
            <a:off x="990600" y="1828800"/>
            <a:ext cx="74168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copy		LDR	r1, =TABLE1	; r1 points to TABLE1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		LDR	r2, =TABLE2	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		LDR	r0, [r1]		; load first value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		STR	r0, [r2]		;    and store it in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latin typeface="Arial" charset="0"/>
              </a:rPr>
              <a:t>		</a:t>
            </a:r>
            <a:r>
              <a:rPr lang="en-US" altLang="en-US" sz="1800" b="1" u="sng">
                <a:latin typeface="Arial" charset="0"/>
              </a:rPr>
              <a:t>ADD	r1, r1, #4	; step r1 onto next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>
                <a:latin typeface="Arial" charset="0"/>
              </a:rPr>
              <a:t>		ADD	r2, r2, #4	; step r2 onto next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latin typeface="Arial" charset="0"/>
              </a:rPr>
              <a:t>		LDR	r0, [r1]		; load second value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latin typeface="Arial" charset="0"/>
              </a:rPr>
              <a:t>		STR	r0, [r2]		;    and store it</a:t>
            </a:r>
            <a:endParaRPr lang="en-US" altLang="en-US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3561" name="TextBox 2"/>
          <p:cNvSpPr txBox="1">
            <a:spLocks noChangeArrowheads="1"/>
          </p:cNvSpPr>
          <p:nvPr/>
        </p:nvSpPr>
        <p:spPr bwMode="auto">
          <a:xfrm>
            <a:off x="903288" y="4484688"/>
            <a:ext cx="7593012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 copy2		LDR	r1, =TABLE1	; r1 points to TABLE1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	LDR	r2, =TABLE2	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	LDR	r0, [r1]		; load first value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	STR	r0, [r2]		;    and store it in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latin typeface="Arial" charset="0"/>
              </a:rPr>
              <a:t>		LDR	r0, [r1, #4]	; load second value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latin typeface="Arial" charset="0"/>
              </a:rPr>
              <a:t>		STR	r0, [r2, #4]	;    and store 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900" smtClean="0">
                <a:solidFill>
                  <a:srgbClr val="0099CC"/>
                </a:solidFill>
              </a:rPr>
              <a:t>Pre-indexed with auto addressing mode</a:t>
            </a:r>
            <a:r>
              <a:rPr lang="en-US" altLang="en-US" sz="2900" smtClean="0"/>
              <a:t> </a:t>
            </a:r>
            <a:br>
              <a:rPr lang="en-US" altLang="en-US" sz="2900" smtClean="0"/>
            </a:br>
            <a:r>
              <a:rPr lang="en-US" altLang="en-US" sz="2900" smtClean="0"/>
              <a:t> LDR	r0, [r1, #offset]!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100" b="1" dirty="0" smtClean="0">
                <a:solidFill>
                  <a:srgbClr val="0099CC"/>
                </a:solidFill>
              </a:rPr>
              <a:t>pre-indexed auto addressing mode, </a:t>
            </a:r>
            <a:r>
              <a:rPr lang="en-US" altLang="en-US" sz="2100" dirty="0" smtClean="0"/>
              <a:t>using (!),  changes the pointer reg. (e.g. r1 here ) after used.</a:t>
            </a:r>
          </a:p>
          <a:p>
            <a:pPr eaLnBrk="1" hangingPunct="1"/>
            <a:r>
              <a:rPr lang="en-US" altLang="en-US" sz="2300" dirty="0" smtClean="0"/>
              <a:t>	LDR	r0, [r1, #4]!	; r0 := mem</a:t>
            </a:r>
            <a:r>
              <a:rPr lang="en-US" altLang="en-US" sz="2300" baseline="-25000" dirty="0" smtClean="0"/>
              <a:t>32</a:t>
            </a:r>
            <a:r>
              <a:rPr lang="en-US" altLang="en-US" sz="2300" dirty="0" smtClean="0"/>
              <a:t> [r1 + 4]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700" dirty="0" smtClean="0"/>
          </a:p>
          <a:p>
            <a:pPr eaLnBrk="1" hangingPunct="1"/>
            <a:endParaRPr lang="en-US" altLang="en-US" sz="1700" dirty="0" smtClean="0"/>
          </a:p>
          <a:p>
            <a:pPr eaLnBrk="1" hangingPunct="1"/>
            <a:endParaRPr lang="en-US" altLang="en-US" sz="1700" dirty="0" smtClean="0"/>
          </a:p>
          <a:p>
            <a:pPr eaLnBrk="1" hangingPunct="1"/>
            <a:endParaRPr lang="en-US" altLang="en-US" sz="1700" dirty="0" smtClean="0"/>
          </a:p>
          <a:p>
            <a:pPr eaLnBrk="1" hangingPunct="1"/>
            <a:endParaRPr lang="en-US" altLang="en-US" sz="1700" dirty="0" smtClean="0">
              <a:solidFill>
                <a:srgbClr val="FF33CC"/>
              </a:solidFill>
            </a:endParaRPr>
          </a:p>
          <a:p>
            <a:pPr eaLnBrk="1" hangingPunct="1"/>
            <a:endParaRPr lang="en-US" altLang="en-US" sz="1700" dirty="0" smtClean="0">
              <a:solidFill>
                <a:srgbClr val="FF33CC"/>
              </a:solidFill>
            </a:endParaRPr>
          </a:p>
          <a:p>
            <a:pPr eaLnBrk="1" hangingPunct="1"/>
            <a:r>
              <a:rPr lang="en-US" altLang="en-US" sz="2100" dirty="0">
                <a:solidFill>
                  <a:srgbClr val="FF33CC"/>
                </a:solidFill>
              </a:rPr>
              <a:t>r</a:t>
            </a:r>
            <a:r>
              <a:rPr lang="en-US" altLang="en-US" sz="2100" dirty="0" smtClean="0">
                <a:solidFill>
                  <a:srgbClr val="FF33CC"/>
                </a:solidFill>
              </a:rPr>
              <a:t>1 </a:t>
            </a:r>
            <a:r>
              <a:rPr lang="en-US" altLang="en-US" sz="2100" dirty="0" smtClean="0">
                <a:solidFill>
                  <a:srgbClr val="FF33CC"/>
                </a:solidFill>
              </a:rPr>
              <a:t>= </a:t>
            </a:r>
            <a:r>
              <a:rPr lang="en-US" altLang="en-US" sz="2100" dirty="0" smtClean="0">
                <a:solidFill>
                  <a:srgbClr val="FF33CC"/>
                </a:solidFill>
              </a:rPr>
              <a:t>r1+offset=r1</a:t>
            </a:r>
            <a:r>
              <a:rPr lang="en-US" altLang="en-US" sz="2100" dirty="0" smtClean="0">
                <a:solidFill>
                  <a:srgbClr val="FF33CC"/>
                </a:solidFill>
              </a:rPr>
              <a:t>+#</a:t>
            </a:r>
            <a:r>
              <a:rPr lang="en-US" altLang="en-US" sz="2100" dirty="0" smtClean="0">
                <a:solidFill>
                  <a:srgbClr val="FF33CC"/>
                </a:solidFill>
              </a:rPr>
              <a:t>4 </a:t>
            </a:r>
            <a:r>
              <a:rPr lang="en-US" altLang="en-US" sz="2000" dirty="0" smtClean="0"/>
              <a:t>		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3200" y="6296025"/>
            <a:ext cx="1676400" cy="36512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 dirty="0"/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3F750E-49C9-46D6-8337-1E492F6F2A54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4582" name="AutoShape 4"/>
          <p:cNvSpPr>
            <a:spLocks/>
          </p:cNvSpPr>
          <p:nvPr/>
        </p:nvSpPr>
        <p:spPr bwMode="auto">
          <a:xfrm>
            <a:off x="838200" y="3429000"/>
            <a:ext cx="1143000" cy="714375"/>
          </a:xfrm>
          <a:prstGeom prst="borderCallout1">
            <a:avLst>
              <a:gd name="adj1" fmla="val 16000"/>
              <a:gd name="adj2" fmla="val 106667"/>
              <a:gd name="adj3" fmla="val -62222"/>
              <a:gd name="adj4" fmla="val 190278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base address</a:t>
            </a:r>
          </a:p>
        </p:txBody>
      </p:sp>
      <p:sp>
        <p:nvSpPr>
          <p:cNvPr id="24583" name="AutoShape 5"/>
          <p:cNvSpPr>
            <a:spLocks/>
          </p:cNvSpPr>
          <p:nvPr/>
        </p:nvSpPr>
        <p:spPr bwMode="auto">
          <a:xfrm>
            <a:off x="3810000" y="3505200"/>
            <a:ext cx="914400" cy="409575"/>
          </a:xfrm>
          <a:prstGeom prst="borderCallout1">
            <a:avLst>
              <a:gd name="adj1" fmla="val 27907"/>
              <a:gd name="adj2" fmla="val -8333"/>
              <a:gd name="adj3" fmla="val -123255"/>
              <a:gd name="adj4" fmla="val -3559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offset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5105400" y="31242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AutoShape 7"/>
          <p:cNvSpPr>
            <a:spLocks/>
          </p:cNvSpPr>
          <p:nvPr/>
        </p:nvSpPr>
        <p:spPr bwMode="auto">
          <a:xfrm>
            <a:off x="6400800" y="3505200"/>
            <a:ext cx="1447800" cy="714375"/>
          </a:xfrm>
          <a:prstGeom prst="borderCallout1">
            <a:avLst>
              <a:gd name="adj1" fmla="val 16000"/>
              <a:gd name="adj2" fmla="val -5264"/>
              <a:gd name="adj3" fmla="val -37778"/>
              <a:gd name="adj4" fmla="val -27741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effective address</a:t>
            </a:r>
          </a:p>
        </p:txBody>
      </p:sp>
      <p:sp>
        <p:nvSpPr>
          <p:cNvPr id="24586" name="Oval 13"/>
          <p:cNvSpPr>
            <a:spLocks noChangeArrowheads="1"/>
          </p:cNvSpPr>
          <p:nvPr/>
        </p:nvSpPr>
        <p:spPr bwMode="auto">
          <a:xfrm>
            <a:off x="3581400" y="2209800"/>
            <a:ext cx="3048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4587" name="Oval 15"/>
          <p:cNvSpPr>
            <a:spLocks noChangeArrowheads="1"/>
          </p:cNvSpPr>
          <p:nvPr/>
        </p:nvSpPr>
        <p:spPr bwMode="auto">
          <a:xfrm>
            <a:off x="3810000" y="5181600"/>
            <a:ext cx="5334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190500" y="6291263"/>
            <a:ext cx="6148388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33CC"/>
                </a:solidFill>
                <a:latin typeface="Arial" charset="0"/>
              </a:rPr>
              <a:t>r1 will be changed by pre-indexed addressing instructions</a:t>
            </a:r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2209800" y="2895600"/>
            <a:ext cx="1524000" cy="3395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TextBox 1"/>
          <p:cNvSpPr txBox="1">
            <a:spLocks noChangeArrowheads="1"/>
          </p:cNvSpPr>
          <p:nvPr/>
        </p:nvSpPr>
        <p:spPr bwMode="auto">
          <a:xfrm>
            <a:off x="1795463" y="5257800"/>
            <a:ext cx="5318125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[r1, #4]</a:t>
            </a:r>
            <a:r>
              <a:rPr lang="en-US" altLang="en-US" sz="1800" b="1">
                <a:solidFill>
                  <a:srgbClr val="0099CC"/>
                </a:solidFill>
                <a:latin typeface="Arial" charset="0"/>
              </a:rPr>
              <a:t>!</a:t>
            </a:r>
            <a:r>
              <a:rPr lang="en-US" altLang="en-US" sz="1800" b="1">
                <a:latin typeface="Arial" charset="0"/>
              </a:rPr>
              <a:t>	;  r0 : = mem</a:t>
            </a:r>
            <a:r>
              <a:rPr lang="en-US" altLang="en-US" sz="1800" b="1" baseline="-25000">
                <a:latin typeface="Arial" charset="0"/>
              </a:rPr>
              <a:t>32</a:t>
            </a:r>
            <a:r>
              <a:rPr lang="en-US" altLang="en-US" sz="1800" b="1">
                <a:latin typeface="Arial" charset="0"/>
              </a:rPr>
              <a:t> [r1 + 4]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	</a:t>
            </a:r>
            <a:r>
              <a:rPr lang="en-US" altLang="en-US" sz="1800" b="1" u="sng">
                <a:latin typeface="Arial" charset="0"/>
              </a:rPr>
              <a:t>;  r1 := r1 + 4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3100" smtClean="0"/>
              <a:t>Exercise 4.3</a:t>
            </a:r>
            <a:endParaRPr lang="en-US" altLang="en-US" sz="3500" smtClean="0">
              <a:solidFill>
                <a:srgbClr val="0099CC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 </a:t>
            </a:r>
          </a:p>
        </p:txBody>
      </p:sp>
      <p:graphicFrame>
        <p:nvGraphicFramePr>
          <p:cNvPr id="106500" name="Group 4"/>
          <p:cNvGraphicFramePr>
            <a:graphicFrameLocks noGrp="1"/>
          </p:cNvGraphicFramePr>
          <p:nvPr>
            <p:ph sz="quarter" idx="2"/>
          </p:nvPr>
        </p:nvGraphicFramePr>
        <p:xfrm>
          <a:off x="152400" y="3429000"/>
          <a:ext cx="8839200" cy="2514600"/>
        </p:xfrm>
        <a:graphic>
          <a:graphicData uri="http://schemas.openxmlformats.org/drawingml/2006/table">
            <a:tbl>
              <a:tblPr/>
              <a:tblGrid>
                <a:gridCol w="457200"/>
                <a:gridCol w="1143000"/>
                <a:gridCol w="1143000"/>
                <a:gridCol w="1143000"/>
                <a:gridCol w="1219200"/>
                <a:gridCol w="1219200"/>
                <a:gridCol w="1219200"/>
                <a:gridCol w="1295400"/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AfterLine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0000-0002 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0004-0002 0007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0000 4003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1357 2468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A123 B246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8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86100" y="601821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 dirty="0"/>
          </a:p>
        </p:txBody>
      </p:sp>
      <p:sp>
        <p:nvSpPr>
          <p:cNvPr id="25679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E18AD1-542F-40CA-B25D-3A967369DB06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5680" name="Text Box 78"/>
          <p:cNvSpPr txBox="1">
            <a:spLocks noChangeArrowheads="1"/>
          </p:cNvSpPr>
          <p:nvPr/>
        </p:nvSpPr>
        <p:spPr bwMode="auto">
          <a:xfrm>
            <a:off x="838200" y="1295400"/>
            <a:ext cx="7391400" cy="1933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Copy LDR	r1, =TABLE1	; </a:t>
            </a:r>
            <a:r>
              <a:rPr lang="en-US" altLang="en-US" sz="2000" b="1" u="sng" dirty="0">
                <a:latin typeface="Arial" charset="0"/>
              </a:rPr>
              <a:t>TABLE1=0002 0000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	LDR	r2, =TABLE2	; </a:t>
            </a:r>
            <a:r>
              <a:rPr lang="en-US" altLang="en-US" sz="2000" b="1" u="sng" dirty="0">
                <a:latin typeface="Arial" charset="0"/>
              </a:rPr>
              <a:t>TABLE2=0004 0000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	LDR	r0, [r1]	</a:t>
            </a:r>
            <a:r>
              <a:rPr lang="en-US" altLang="en-US" sz="2000" b="1" dirty="0" smtClean="0">
                <a:latin typeface="Arial" charset="0"/>
              </a:rPr>
              <a:t>	; </a:t>
            </a:r>
            <a:r>
              <a:rPr lang="en-US" altLang="en-US" sz="2000" b="1" dirty="0">
                <a:latin typeface="Arial" charset="0"/>
              </a:rPr>
              <a:t>load first value ….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	STR	r0, [r2]	</a:t>
            </a:r>
            <a:r>
              <a:rPr lang="en-US" altLang="en-US" sz="2000" b="1" dirty="0" smtClean="0">
                <a:latin typeface="Arial" charset="0"/>
              </a:rPr>
              <a:t>	; </a:t>
            </a:r>
            <a:r>
              <a:rPr lang="en-US" altLang="en-US" sz="2000" b="1" dirty="0">
                <a:latin typeface="Arial" charset="0"/>
              </a:rPr>
              <a:t>and store it inTABLE2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	</a:t>
            </a:r>
            <a:r>
              <a:rPr lang="en-US" altLang="en-US" sz="2000" b="1" u="sng" dirty="0">
                <a:latin typeface="Arial" charset="0"/>
              </a:rPr>
              <a:t>LDR	r0, [r1, #4]</a:t>
            </a:r>
            <a:r>
              <a:rPr lang="en-US" altLang="en-US" sz="2000" b="1" dirty="0">
                <a:latin typeface="Arial" charset="0"/>
              </a:rPr>
              <a:t>	; load second value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Arial" charset="0"/>
              </a:rPr>
              <a:t>        </a:t>
            </a:r>
            <a:r>
              <a:rPr lang="en-US" altLang="en-US" sz="2000" b="1" u="sng" dirty="0">
                <a:latin typeface="Arial" charset="0"/>
              </a:rPr>
              <a:t>STR 	r0, [r2, #4]</a:t>
            </a:r>
            <a:r>
              <a:rPr lang="en-US" altLang="en-US" sz="2000" b="1" dirty="0">
                <a:latin typeface="Arial" charset="0"/>
              </a:rPr>
              <a:t>	; and store it</a:t>
            </a:r>
          </a:p>
        </p:txBody>
      </p:sp>
      <p:sp>
        <p:nvSpPr>
          <p:cNvPr id="25681" name="Text Box 79"/>
          <p:cNvSpPr txBox="1">
            <a:spLocks noChangeArrowheads="1"/>
          </p:cNvSpPr>
          <p:nvPr/>
        </p:nvSpPr>
        <p:spPr bwMode="auto">
          <a:xfrm>
            <a:off x="4343400" y="609600"/>
            <a:ext cx="44196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charset="0"/>
              </a:rPr>
              <a:t>LDR r0, [r1, #4]</a:t>
            </a:r>
            <a:r>
              <a:rPr lang="en-US" altLang="en-US" sz="1600" b="1">
                <a:solidFill>
                  <a:srgbClr val="0099CC"/>
                </a:solidFill>
                <a:latin typeface="Arial" charset="0"/>
              </a:rPr>
              <a:t>!</a:t>
            </a:r>
            <a:r>
              <a:rPr lang="en-US" altLang="en-US" sz="1600" b="1">
                <a:latin typeface="Arial" charset="0"/>
              </a:rPr>
              <a:t> 	;  r0 : = mem</a:t>
            </a:r>
            <a:r>
              <a:rPr lang="en-US" altLang="en-US" sz="1600" b="1" baseline="-25000">
                <a:latin typeface="Arial" charset="0"/>
              </a:rPr>
              <a:t>32</a:t>
            </a:r>
            <a:r>
              <a:rPr lang="en-US" altLang="en-US" sz="1600" b="1">
                <a:latin typeface="Arial" charset="0"/>
              </a:rPr>
              <a:t> [r1 + 4]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charset="0"/>
              </a:rPr>
              <a:t>	  	</a:t>
            </a:r>
            <a:r>
              <a:rPr lang="en-US" altLang="en-US" sz="1600" b="1" u="sng">
                <a:latin typeface="Arial" charset="0"/>
              </a:rPr>
              <a:t>;  r1 := r1 + 4</a:t>
            </a:r>
          </a:p>
        </p:txBody>
      </p:sp>
      <p:sp>
        <p:nvSpPr>
          <p:cNvPr id="25682" name="Text Box 80"/>
          <p:cNvSpPr txBox="1">
            <a:spLocks noChangeArrowheads="1"/>
          </p:cNvSpPr>
          <p:nvPr/>
        </p:nvSpPr>
        <p:spPr bwMode="auto">
          <a:xfrm>
            <a:off x="304800" y="609600"/>
            <a:ext cx="3810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charset="0"/>
              </a:rPr>
              <a:t>LDR r0, [r1, #4] ; r0 : = mem</a:t>
            </a:r>
            <a:r>
              <a:rPr lang="en-US" altLang="en-US" sz="1600" b="1" baseline="-25000">
                <a:latin typeface="Arial" charset="0"/>
              </a:rPr>
              <a:t>32</a:t>
            </a:r>
            <a:r>
              <a:rPr lang="en-US" altLang="en-US" sz="1600" b="1">
                <a:latin typeface="Arial" charset="0"/>
              </a:rPr>
              <a:t> [r1 + 4]</a:t>
            </a:r>
            <a:r>
              <a:rPr lang="en-US" altLang="en-US" sz="2000" b="1">
                <a:latin typeface="Arial" charset="0"/>
              </a:rPr>
              <a:t>			</a:t>
            </a:r>
          </a:p>
        </p:txBody>
      </p:sp>
      <p:sp>
        <p:nvSpPr>
          <p:cNvPr id="25683" name="Text Box 81"/>
          <p:cNvSpPr txBox="1">
            <a:spLocks noChangeArrowheads="1"/>
          </p:cNvSpPr>
          <p:nvPr/>
        </p:nvSpPr>
        <p:spPr bwMode="auto">
          <a:xfrm>
            <a:off x="0" y="312420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(all in hex)</a:t>
            </a:r>
          </a:p>
        </p:txBody>
      </p:sp>
      <p:sp>
        <p:nvSpPr>
          <p:cNvPr id="25684" name="Text Box 82"/>
          <p:cNvSpPr txBox="1">
            <a:spLocks noChangeArrowheads="1"/>
          </p:cNvSpPr>
          <p:nvPr/>
        </p:nvSpPr>
        <p:spPr bwMode="auto">
          <a:xfrm>
            <a:off x="228600" y="6481763"/>
            <a:ext cx="705485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33CC"/>
                </a:solidFill>
                <a:latin typeface="Arial" charset="0"/>
              </a:rPr>
              <a:t>r1,r2 will NOT be changed by pre-indexed addressing instructions</a:t>
            </a:r>
          </a:p>
        </p:txBody>
      </p:sp>
      <p:sp>
        <p:nvSpPr>
          <p:cNvPr id="25685" name="Line 83"/>
          <p:cNvSpPr>
            <a:spLocks noChangeShapeType="1"/>
          </p:cNvSpPr>
          <p:nvPr/>
        </p:nvSpPr>
        <p:spPr bwMode="auto">
          <a:xfrm flipV="1">
            <a:off x="2362200" y="3200400"/>
            <a:ext cx="11430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6" name="Oval 84"/>
          <p:cNvSpPr>
            <a:spLocks noChangeArrowheads="1"/>
          </p:cNvSpPr>
          <p:nvPr/>
        </p:nvSpPr>
        <p:spPr bwMode="auto">
          <a:xfrm>
            <a:off x="2514600" y="2514600"/>
            <a:ext cx="16764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Objective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this lecture, you will learn some assembly operations for data transfer from CPU to memory / from memory to CPU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B76B39-A9BD-47FA-9F1B-E86E69BA4D11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09" name="TextBox 1"/>
          <p:cNvSpPr txBox="1">
            <a:spLocks noChangeArrowheads="1"/>
          </p:cNvSpPr>
          <p:nvPr/>
        </p:nvSpPr>
        <p:spPr bwMode="auto">
          <a:xfrm>
            <a:off x="1079500" y="1295400"/>
            <a:ext cx="7686675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Copy LDR	r1, =TABLE1	; </a:t>
            </a:r>
            <a:r>
              <a:rPr lang="en-US" altLang="en-US" sz="1800" b="1" u="sng" dirty="0">
                <a:latin typeface="Arial" charset="0"/>
              </a:rPr>
              <a:t>TABLE1=0002 0000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LDR	r2, =TABLE2	; </a:t>
            </a:r>
            <a:r>
              <a:rPr lang="en-US" altLang="en-US" sz="1800" b="1" u="sng" dirty="0">
                <a:latin typeface="Arial" charset="0"/>
              </a:rPr>
              <a:t>TABLE2=0004 0000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LDR	r0, [r1]	</a:t>
            </a:r>
            <a:r>
              <a:rPr lang="en-US" altLang="en-US" sz="1800" b="1" dirty="0" smtClean="0">
                <a:latin typeface="Arial" charset="0"/>
              </a:rPr>
              <a:t>	; </a:t>
            </a:r>
            <a:r>
              <a:rPr lang="en-US" altLang="en-US" sz="1800" b="1" dirty="0">
                <a:latin typeface="Arial" charset="0"/>
              </a:rPr>
              <a:t>load first value ….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STR	r0, [r2]	</a:t>
            </a:r>
            <a:r>
              <a:rPr lang="en-US" altLang="en-US" sz="1800" b="1" dirty="0" smtClean="0">
                <a:latin typeface="Arial" charset="0"/>
              </a:rPr>
              <a:t>	; </a:t>
            </a:r>
            <a:r>
              <a:rPr lang="en-US" altLang="en-US" sz="1800" b="1" dirty="0">
                <a:latin typeface="Arial" charset="0"/>
              </a:rPr>
              <a:t>and store it inTABLE2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	</a:t>
            </a:r>
            <a:r>
              <a:rPr lang="en-US" altLang="en-US" sz="1800" b="1" u="sng" dirty="0">
                <a:latin typeface="Arial" charset="0"/>
              </a:rPr>
              <a:t>LDR	r0, [r1, #4]!</a:t>
            </a:r>
            <a:r>
              <a:rPr lang="en-US" altLang="en-US" sz="1800" b="1" dirty="0">
                <a:latin typeface="Arial" charset="0"/>
              </a:rPr>
              <a:t>	; load second value,r1 will change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b="1" dirty="0">
                <a:latin typeface="Arial" charset="0"/>
              </a:rPr>
              <a:t>        </a:t>
            </a:r>
            <a:r>
              <a:rPr lang="en-US" altLang="en-US" sz="1800" b="1" u="sng" dirty="0">
                <a:latin typeface="Arial" charset="0"/>
              </a:rPr>
              <a:t>STR 	r0, [r2, #4]!</a:t>
            </a:r>
            <a:r>
              <a:rPr lang="en-US" altLang="en-US" sz="1800" b="1" dirty="0">
                <a:latin typeface="Arial" charset="0"/>
              </a:rPr>
              <a:t>	; and store it, r2 will change too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100" smtClean="0"/>
              <a:t>Exercise 4.4</a:t>
            </a:r>
            <a:endParaRPr lang="en-US" altLang="en-US" sz="3500" smtClean="0">
              <a:solidFill>
                <a:srgbClr val="0099CC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 </a:t>
            </a:r>
          </a:p>
        </p:txBody>
      </p:sp>
      <p:graphicFrame>
        <p:nvGraphicFramePr>
          <p:cNvPr id="96342" name="Group 86"/>
          <p:cNvGraphicFramePr>
            <a:graphicFrameLocks noGrp="1"/>
          </p:cNvGraphicFramePr>
          <p:nvPr>
            <p:ph sz="quarter" idx="2"/>
          </p:nvPr>
        </p:nvGraphicFramePr>
        <p:xfrm>
          <a:off x="0" y="3429000"/>
          <a:ext cx="8839200" cy="2514600"/>
        </p:xfrm>
        <a:graphic>
          <a:graphicData uri="http://schemas.openxmlformats.org/drawingml/2006/table">
            <a:tbl>
              <a:tblPr/>
              <a:tblGrid>
                <a:gridCol w="457200"/>
                <a:gridCol w="1143000"/>
                <a:gridCol w="1143000"/>
                <a:gridCol w="1143000"/>
                <a:gridCol w="1219200"/>
                <a:gridCol w="1219200"/>
                <a:gridCol w="1219200"/>
                <a:gridCol w="1295400"/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After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0000-0002 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0004-0002 0007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0004-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0004 0007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1357 2468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A123 B246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01821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 dirty="0"/>
          </a:p>
        </p:txBody>
      </p:sp>
      <p:sp>
        <p:nvSpPr>
          <p:cNvPr id="26703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66A7E-6459-47C8-B19D-553226A37BB3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6704" name="Text Box 81"/>
          <p:cNvSpPr txBox="1">
            <a:spLocks noChangeArrowheads="1"/>
          </p:cNvSpPr>
          <p:nvPr/>
        </p:nvSpPr>
        <p:spPr bwMode="auto">
          <a:xfrm>
            <a:off x="0" y="304800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(all in hex)</a:t>
            </a:r>
          </a:p>
        </p:txBody>
      </p:sp>
      <p:sp>
        <p:nvSpPr>
          <p:cNvPr id="26705" name="Oval 82"/>
          <p:cNvSpPr>
            <a:spLocks noChangeArrowheads="1"/>
          </p:cNvSpPr>
          <p:nvPr/>
        </p:nvSpPr>
        <p:spPr bwMode="auto">
          <a:xfrm>
            <a:off x="3733800" y="2311400"/>
            <a:ext cx="457200" cy="965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6706" name="Oval 83"/>
          <p:cNvSpPr>
            <a:spLocks noChangeArrowheads="1"/>
          </p:cNvSpPr>
          <p:nvPr/>
        </p:nvSpPr>
        <p:spPr bwMode="auto">
          <a:xfrm>
            <a:off x="5943600" y="517525"/>
            <a:ext cx="4572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6707" name="Text Box 87"/>
          <p:cNvSpPr txBox="1">
            <a:spLocks noChangeArrowheads="1"/>
          </p:cNvSpPr>
          <p:nvPr/>
        </p:nvSpPr>
        <p:spPr bwMode="auto">
          <a:xfrm>
            <a:off x="228600" y="6481763"/>
            <a:ext cx="63277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33CC"/>
                </a:solidFill>
                <a:latin typeface="Arial" charset="0"/>
              </a:rPr>
              <a:t>r1,r2 will be changed by pre-indexed addressing instructions</a:t>
            </a:r>
          </a:p>
        </p:txBody>
      </p:sp>
      <p:sp>
        <p:nvSpPr>
          <p:cNvPr id="26708" name="Line 88"/>
          <p:cNvSpPr>
            <a:spLocks noChangeShapeType="1"/>
          </p:cNvSpPr>
          <p:nvPr/>
        </p:nvSpPr>
        <p:spPr bwMode="auto">
          <a:xfrm flipV="1">
            <a:off x="2743200" y="3276600"/>
            <a:ext cx="129540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0" name="TextBox 2"/>
          <p:cNvSpPr txBox="1">
            <a:spLocks noChangeArrowheads="1"/>
          </p:cNvSpPr>
          <p:nvPr/>
        </p:nvSpPr>
        <p:spPr bwMode="auto">
          <a:xfrm>
            <a:off x="153988" y="600075"/>
            <a:ext cx="4189412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 r0, [r1, #4] ; r0 : = mem</a:t>
            </a:r>
            <a:r>
              <a:rPr lang="en-US" altLang="en-US" sz="1800" b="1" baseline="-25000">
                <a:latin typeface="Arial" charset="0"/>
              </a:rPr>
              <a:t>32</a:t>
            </a:r>
            <a:r>
              <a:rPr lang="en-US" altLang="en-US" sz="1800" b="1">
                <a:latin typeface="Arial" charset="0"/>
              </a:rPr>
              <a:t> [r1 + 4]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6711" name="TextBox 3"/>
          <p:cNvSpPr txBox="1">
            <a:spLocks noChangeArrowheads="1"/>
          </p:cNvSpPr>
          <p:nvPr/>
        </p:nvSpPr>
        <p:spPr bwMode="auto">
          <a:xfrm>
            <a:off x="4572000" y="585788"/>
            <a:ext cx="43942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 r0, [r1, #4]</a:t>
            </a:r>
            <a:r>
              <a:rPr lang="en-US" altLang="en-US" sz="1800" b="1">
                <a:solidFill>
                  <a:srgbClr val="0099CC"/>
                </a:solidFill>
                <a:latin typeface="Arial" charset="0"/>
              </a:rPr>
              <a:t>!</a:t>
            </a:r>
            <a:r>
              <a:rPr lang="en-US" altLang="en-US" sz="1800" b="1">
                <a:latin typeface="Arial" charset="0"/>
              </a:rPr>
              <a:t> 	;  r0 : = mem</a:t>
            </a:r>
            <a:r>
              <a:rPr lang="en-US" altLang="en-US" sz="1800" b="1" baseline="-25000">
                <a:latin typeface="Arial" charset="0"/>
              </a:rPr>
              <a:t>32</a:t>
            </a:r>
            <a:r>
              <a:rPr lang="en-US" altLang="en-US" sz="1800" b="1">
                <a:latin typeface="Arial" charset="0"/>
              </a:rPr>
              <a:t> [r1 + 4]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  	</a:t>
            </a:r>
            <a:r>
              <a:rPr lang="en-US" altLang="en-US" sz="1800" b="1" u="sng">
                <a:latin typeface="Arial" charset="0"/>
              </a:rPr>
              <a:t>;  r1 := r1 + 4</a:t>
            </a: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dirty="0" smtClean="0"/>
              <a:t>Data Transfer Instructions - post-indexed addressing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77200" cy="5181600"/>
          </a:xfrm>
        </p:spPr>
        <p:txBody>
          <a:bodyPr/>
          <a:lstStyle/>
          <a:p>
            <a:pPr eaLnBrk="1" hangingPunct="1"/>
            <a:r>
              <a:rPr lang="en-US" altLang="en-US" sz="2100" dirty="0" smtClean="0"/>
              <a:t>Another useful form of the instruction is:</a:t>
            </a:r>
          </a:p>
          <a:p>
            <a:pPr eaLnBrk="1" hangingPunct="1"/>
            <a:endParaRPr lang="en-US" altLang="en-US" sz="2100" dirty="0" smtClean="0"/>
          </a:p>
          <a:p>
            <a:pPr eaLnBrk="1" hangingPunct="1"/>
            <a:endParaRPr lang="en-US" altLang="en-US" sz="2100" dirty="0" smtClean="0"/>
          </a:p>
          <a:p>
            <a:pPr eaLnBrk="1" hangingPunct="1"/>
            <a:endParaRPr lang="en-US" altLang="en-US" sz="2100" dirty="0" smtClean="0"/>
          </a:p>
          <a:p>
            <a:pPr eaLnBrk="1" hangingPunct="1"/>
            <a:r>
              <a:rPr lang="en-US" altLang="en-US" sz="2100" dirty="0" smtClean="0"/>
              <a:t>This is called: </a:t>
            </a:r>
            <a:r>
              <a:rPr lang="en-US" altLang="en-US" sz="2100" dirty="0" smtClean="0">
                <a:solidFill>
                  <a:srgbClr val="FF0000"/>
                </a:solidFill>
              </a:rPr>
              <a:t>post-indexed addressing </a:t>
            </a:r>
            <a:r>
              <a:rPr lang="en-US" altLang="en-US" sz="2100" dirty="0" smtClean="0"/>
              <a:t>- the base address is used without an offset as the transfer address, after which it is auto-indexed</a:t>
            </a:r>
            <a:r>
              <a:rPr lang="en-US" altLang="zh-TW" sz="2100" dirty="0" smtClean="0"/>
              <a:t>:(r1=r1+4)</a:t>
            </a:r>
            <a:endParaRPr lang="en-US" altLang="en-US" sz="2100" dirty="0" smtClean="0"/>
          </a:p>
          <a:p>
            <a:pPr eaLnBrk="1" hangingPunct="1"/>
            <a:r>
              <a:rPr lang="en-US" altLang="en-US" sz="2100" dirty="0" smtClean="0"/>
              <a:t>Using this, we can improve the copy program:</a:t>
            </a:r>
          </a:p>
          <a:p>
            <a:pPr eaLnBrk="1" hangingPunct="1"/>
            <a:endParaRPr lang="en-US" altLang="en-US" sz="21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68BD5C-EDE5-411C-8AA6-76A7B33A2909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1676400" y="1752600"/>
            <a:ext cx="4926013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[r1], #4	;  r0 : = mem</a:t>
            </a:r>
            <a:r>
              <a:rPr lang="en-US" altLang="en-US" sz="1800" b="1" baseline="-25000">
                <a:latin typeface="Arial" charset="0"/>
              </a:rPr>
              <a:t>32</a:t>
            </a:r>
            <a:r>
              <a:rPr lang="en-US" altLang="en-US" sz="1800" b="1">
                <a:latin typeface="Arial" charset="0"/>
              </a:rPr>
              <a:t> [r1]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	;  </a:t>
            </a:r>
            <a:r>
              <a:rPr lang="en-US" altLang="zh-TW" sz="1800" b="1">
                <a:latin typeface="Arial" charset="0"/>
              </a:rPr>
              <a:t>then </a:t>
            </a:r>
            <a:r>
              <a:rPr lang="en-US" altLang="en-US" sz="1800" b="1">
                <a:latin typeface="Arial" charset="0"/>
              </a:rPr>
              <a:t>r1 := r1 + 4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7655" name="TextBox 2"/>
          <p:cNvSpPr txBox="1">
            <a:spLocks noChangeArrowheads="1"/>
          </p:cNvSpPr>
          <p:nvPr/>
        </p:nvSpPr>
        <p:spPr bwMode="auto">
          <a:xfrm>
            <a:off x="914400" y="4267200"/>
            <a:ext cx="7605713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copy		LDR	r1, =TABLE1	; r1 points to TABLE1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LDR	r2, =TABLE2	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loop		LDR	r0, [r1], #4	; get TABLE1 1st word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STR	r0, [r2], #4	;    copy it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???			; if more, go back to loop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		……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TABLE1		……			;  &lt; source of data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smtClean="0"/>
              <a:t>Summary :Data Transfer Instructions </a:t>
            </a:r>
            <a:r>
              <a:rPr lang="en-US" altLang="zh-TW" sz="3200" smtClean="0"/>
              <a:t>(LDR--&gt;LDR</a:t>
            </a:r>
            <a:r>
              <a:rPr lang="en-US" altLang="zh-TW" sz="3200" smtClean="0">
                <a:solidFill>
                  <a:srgbClr val="FF33CC"/>
                </a:solidFill>
              </a:rPr>
              <a:t>B</a:t>
            </a:r>
            <a:r>
              <a:rPr lang="en-US" altLang="zh-TW" sz="3200" smtClean="0"/>
              <a:t>)</a:t>
            </a:r>
            <a:endParaRPr lang="en-US" altLang="en-US" sz="3200" smtClean="0">
              <a:ea typeface="新細明體" pitchFamily="18" charset="-12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5181600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Size of data can be reduced to an 8-bit byte with:</a:t>
            </a:r>
          </a:p>
          <a:p>
            <a:pPr eaLnBrk="1" hangingPunct="1"/>
            <a:endParaRPr lang="en-US" altLang="en-US" sz="2600" smtClean="0"/>
          </a:p>
          <a:p>
            <a:pPr eaLnBrk="1" hangingPunct="1"/>
            <a:endParaRPr lang="en-US" altLang="en-US" sz="2600" smtClean="0"/>
          </a:p>
          <a:p>
            <a:pPr eaLnBrk="1" hangingPunct="1"/>
            <a:endParaRPr lang="en-US" altLang="en-US" sz="2600" smtClean="0"/>
          </a:p>
          <a:p>
            <a:pPr eaLnBrk="1" hangingPunct="1"/>
            <a:r>
              <a:rPr lang="en-US" altLang="en-US" sz="2600" smtClean="0"/>
              <a:t>Summary of addressing modes: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0DA5B7-9F72-4479-A8F0-1DEA88A24AC1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1981200" y="1828800"/>
            <a:ext cx="472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Box 1"/>
          <p:cNvSpPr txBox="1">
            <a:spLocks noChangeArrowheads="1"/>
          </p:cNvSpPr>
          <p:nvPr/>
        </p:nvSpPr>
        <p:spPr bwMode="auto">
          <a:xfrm>
            <a:off x="762000" y="6705600"/>
            <a:ext cx="46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8680" name="TextBox 2"/>
          <p:cNvSpPr txBox="1">
            <a:spLocks noChangeArrowheads="1"/>
          </p:cNvSpPr>
          <p:nvPr/>
        </p:nvSpPr>
        <p:spPr bwMode="auto">
          <a:xfrm>
            <a:off x="8763000" y="51054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8681" name="TextBox 3"/>
          <p:cNvSpPr txBox="1">
            <a:spLocks noChangeArrowheads="1"/>
          </p:cNvSpPr>
          <p:nvPr/>
        </p:nvSpPr>
        <p:spPr bwMode="auto">
          <a:xfrm>
            <a:off x="914400" y="4191000"/>
            <a:ext cx="709612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[r1]			; register-indirect addressing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 , # offset]		; pre-indexed addressing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 , # offset]!		; pre-indexed, auto-indexing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[r1], # offset		; post-indexed, auto-indexing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	r0, =address_label	; PC relative addressing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8682" name="TextBox 4"/>
          <p:cNvSpPr txBox="1">
            <a:spLocks noChangeArrowheads="1"/>
          </p:cNvSpPr>
          <p:nvPr/>
        </p:nvSpPr>
        <p:spPr bwMode="auto">
          <a:xfrm>
            <a:off x="1295400" y="2514600"/>
            <a:ext cx="484187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charset="0"/>
              </a:rPr>
              <a:t>LDR</a:t>
            </a:r>
            <a:r>
              <a:rPr lang="en-US" altLang="en-US" sz="1800" b="1">
                <a:solidFill>
                  <a:srgbClr val="FF33CC"/>
                </a:solidFill>
                <a:latin typeface="Arial" charset="0"/>
              </a:rPr>
              <a:t>B</a:t>
            </a:r>
            <a:r>
              <a:rPr lang="en-US" altLang="en-US" sz="1800" b="1">
                <a:latin typeface="Arial" charset="0"/>
              </a:rPr>
              <a:t>	r0, [r1]		;  r0 : = mem</a:t>
            </a:r>
            <a:r>
              <a:rPr lang="en-US" altLang="en-US" sz="1800" b="1" baseline="-25000">
                <a:latin typeface="Arial" charset="0"/>
              </a:rPr>
              <a:t>8</a:t>
            </a:r>
            <a:r>
              <a:rPr lang="en-US" altLang="en-US" sz="1800" b="1">
                <a:latin typeface="Arial" charset="0"/>
              </a:rPr>
              <a:t> [r1]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457200"/>
          </a:xfrm>
        </p:spPr>
        <p:txBody>
          <a:bodyPr/>
          <a:lstStyle/>
          <a:p>
            <a:pPr eaLnBrk="1" hangingPunct="1"/>
            <a:r>
              <a:rPr lang="en-US" altLang="en-US" sz="2400" u="sng" smtClean="0"/>
              <a:t>Self study programming exercise:;ex4_2400 ch4 of  CENG2400. It is for your own revision purpose, no need to submit answers to tutors.</a:t>
            </a:r>
            <a:endParaRPr lang="en-US" altLang="en-US" sz="2400" smtClean="0"/>
          </a:p>
        </p:txBody>
      </p:sp>
      <p:sp>
        <p:nvSpPr>
          <p:cNvPr id="29699" name="Content Placeholder 5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343400" cy="5638800"/>
          </a:xfrm>
        </p:spPr>
        <p:txBody>
          <a:bodyPr/>
          <a:lstStyle/>
          <a:p>
            <a:pPr eaLnBrk="1" hangingPunct="1"/>
            <a:r>
              <a:rPr lang="en-US" altLang="en-US" sz="1400" smtClean="0"/>
              <a:t>;http://www.cse.cuhk.edu.hk/%7Ekhwong/www2/ceng2400/ex4_2400_qst.txt;</a:t>
            </a:r>
          </a:p>
          <a:p>
            <a:pPr eaLnBrk="1" hangingPunct="1"/>
            <a:r>
              <a:rPr lang="en-US" altLang="en-US" sz="1400" smtClean="0"/>
              <a:t>1) create a project based on this .s code</a:t>
            </a:r>
          </a:p>
          <a:p>
            <a:pPr eaLnBrk="1" hangingPunct="1"/>
            <a:r>
              <a:rPr lang="en-US" altLang="en-US" sz="1400" smtClean="0"/>
              <a:t>;2) In keil-ide, use project/rebuild all target files to build the project</a:t>
            </a:r>
          </a:p>
          <a:p>
            <a:pPr eaLnBrk="1" hangingPunct="1"/>
            <a:r>
              <a:rPr lang="en-US" altLang="en-US" sz="1400" smtClean="0"/>
              <a:t>;3) use Debug/run_to_cursor_line to run the top line of the program, </a:t>
            </a:r>
          </a:p>
          <a:p>
            <a:pPr eaLnBrk="1" hangingPunct="1"/>
            <a:r>
              <a:rPr lang="en-US" altLang="en-US" sz="1400" smtClean="0"/>
              <a:t>;4)  use the single step mode to view the memory locations (in DEbug mode/view/memory_wndows)from 0x4000000 to 0x40000013, registers and cpsr after the execution of each statement.</a:t>
            </a:r>
          </a:p>
          <a:p>
            <a:pPr eaLnBrk="1" hangingPunct="1"/>
            <a:r>
              <a:rPr lang="en-US" altLang="en-US" sz="1400" smtClean="0"/>
              <a:t>;5) Explain the observations and results.</a:t>
            </a:r>
          </a:p>
          <a:p>
            <a:pPr eaLnBrk="1" hangingPunct="1"/>
            <a:endParaRPr lang="en-US" altLang="en-US" sz="1400" smtClean="0"/>
          </a:p>
          <a:p>
            <a:pPr eaLnBrk="1" hangingPunct="1"/>
            <a:endParaRPr lang="en-US" altLang="en-US" sz="1400" smtClean="0"/>
          </a:p>
          <a:p>
            <a:pPr eaLnBrk="1" hangingPunct="1"/>
            <a:r>
              <a:rPr lang="en-US" altLang="en-US" sz="1400" smtClean="0"/>
              <a:t>; declare variables	  New test12D</a:t>
            </a:r>
          </a:p>
          <a:p>
            <a:pPr eaLnBrk="1" hangingPunct="1"/>
            <a:r>
              <a:rPr lang="en-US" altLang="en-US" sz="1400" smtClean="0"/>
              <a:t>      AREA	|.data|, DATA, READWRITE</a:t>
            </a:r>
          </a:p>
          <a:p>
            <a:pPr eaLnBrk="1" hangingPunct="1"/>
            <a:r>
              <a:rPr lang="en-US" altLang="en-US" sz="1200" smtClean="0"/>
              <a:t>Table1 DCD 0x1, 0x1, 0x1, 0x1, 0x1, 0x1, 0x1, 0x1 ,0x1, 0x1</a:t>
            </a:r>
          </a:p>
          <a:p>
            <a:pPr eaLnBrk="1" hangingPunct="1"/>
            <a:r>
              <a:rPr lang="en-US" altLang="en-US" sz="1200" smtClean="0"/>
              <a:t>Table2 DCD 0x1, 0x1, 0x1, 0x1, 0x1, 0x1, 0x1, 0x1 ,0x1, 0x1</a:t>
            </a:r>
          </a:p>
          <a:p>
            <a:pPr eaLnBrk="1" hangingPunct="1"/>
            <a:r>
              <a:rPr lang="en-US" altLang="en-US" sz="1400" smtClean="0"/>
              <a:t>		align</a:t>
            </a:r>
          </a:p>
          <a:p>
            <a:pPr eaLnBrk="1" hangingPunct="1"/>
            <a:r>
              <a:rPr lang="en-US" altLang="en-US" sz="1400" smtClean="0"/>
              <a:t>;-------------------------------------------------------------</a:t>
            </a:r>
          </a:p>
        </p:txBody>
      </p:sp>
      <p:sp>
        <p:nvSpPr>
          <p:cNvPr id="29700" name="Content Placeholder 6"/>
          <p:cNvSpPr>
            <a:spLocks noGrp="1"/>
          </p:cNvSpPr>
          <p:nvPr>
            <p:ph sz="half" idx="2"/>
          </p:nvPr>
        </p:nvSpPr>
        <p:spPr>
          <a:xfrm>
            <a:off x="4724400" y="762000"/>
            <a:ext cx="4038600" cy="49450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100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; User Initial Stack &amp; Heap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        AREA    |.text|, CODE, READONLY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        EXPORT  __main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__main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;clear flags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memory_init	 ; set the memory content in 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LDR r1, 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LDR r2, 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MOV r3,#0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MOV r0,#0x00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loop	ADD r0,r0,#0x11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STR r0,[r1]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ADD r1,r1,#4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ADD r3,r3,#1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CMP r3,#10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BNE loop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ex4_1 ;;;;;;;;;;;;;;;;;;;;;;;;;;;;;;;;;;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BL memory_reset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LDR r1,=Table1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LDR r2,=Table2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LDR r0, [r1]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STR r0, [r2]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	NOP</a:t>
            </a:r>
          </a:p>
          <a:p>
            <a:pPr eaLnBrk="1" hangingPunct="1">
              <a:lnSpc>
                <a:spcPct val="80000"/>
              </a:lnSpc>
            </a:pPr>
            <a:endParaRPr lang="en-US" altLang="zh-CN" sz="800" smtClean="0"/>
          </a:p>
          <a:p>
            <a:pPr eaLnBrk="1" hangingPunct="1">
              <a:lnSpc>
                <a:spcPct val="80000"/>
              </a:lnSpc>
            </a:pPr>
            <a:endParaRPr lang="en-US" altLang="zh-CN" sz="800" smtClean="0"/>
          </a:p>
          <a:p>
            <a:pPr eaLnBrk="1" hangingPunct="1">
              <a:lnSpc>
                <a:spcPct val="80000"/>
              </a:lnSpc>
            </a:pPr>
            <a:endParaRPr lang="en-US" altLang="zh-CN" sz="22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297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B3297-33CC-4968-83EA-A1BF071F3CF9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543800" cy="152400"/>
          </a:xfrm>
        </p:spPr>
        <p:txBody>
          <a:bodyPr/>
          <a:lstStyle/>
          <a:p>
            <a:pPr algn="l" eaLnBrk="1" hangingPunct="1"/>
            <a:r>
              <a:rPr lang="en-US" altLang="en-US" sz="1800" smtClean="0"/>
              <a:t>Self study exercises (continue)</a:t>
            </a:r>
          </a:p>
        </p:txBody>
      </p:sp>
      <p:sp>
        <p:nvSpPr>
          <p:cNvPr id="30723" name="Content Placeholder 5"/>
          <p:cNvSpPr>
            <a:spLocks noGrp="1"/>
          </p:cNvSpPr>
          <p:nvPr>
            <p:ph sz="half" idx="1"/>
          </p:nvPr>
        </p:nvSpPr>
        <p:spPr>
          <a:xfrm>
            <a:off x="381000" y="685800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ex4_2;;;;;;;;;;;;;;;;;;;;;;;;;;;;;;;;;;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BL memory_reset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LDR r1,=Table1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LDR r2,=Table2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MOV r3, #0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loop1 	LDR r0,[r1]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STR r0,[r2]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ADD r1,r1,#4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ADD r2,r2,#4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ADD r3,r3,#1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CMP r3,#5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BNE loop1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100" smtClean="0"/>
              <a:t>		NOP</a:t>
            </a:r>
          </a:p>
          <a:p>
            <a:pPr eaLnBrk="1" hangingPunct="1">
              <a:lnSpc>
                <a:spcPct val="80000"/>
              </a:lnSpc>
            </a:pPr>
            <a:endParaRPr lang="en-US" altLang="zh-CN" sz="1500" smtClean="0"/>
          </a:p>
          <a:p>
            <a:pPr eaLnBrk="1" hangingPunct="1">
              <a:lnSpc>
                <a:spcPct val="80000"/>
              </a:lnSpc>
            </a:pPr>
            <a:endParaRPr lang="en-US" altLang="zh-CN" sz="1500" smtClean="0"/>
          </a:p>
        </p:txBody>
      </p:sp>
      <p:sp>
        <p:nvSpPr>
          <p:cNvPr id="30724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52400"/>
            <a:ext cx="40386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ex4_3;;;;;;;;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BL memory_reset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LDR r1,=Table1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LDR r2,=Table2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LDR r0,[r1]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STR r0,[r2]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LDR r0,[r1,#4]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STR r0,[r2,#4]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smtClean="0"/>
              <a:t>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ex4_4;;;;;;;;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BL memory_reset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LDR r1,=Table1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LDR r2,=Table2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LDR r0,[r1]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STR r0,[r2]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LDR r0,[r1,#4]!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STR r0,[r2,#4]!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NOP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memory_reset   ; reset the content in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                              ; table2 to be all 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LDR r5,=Table2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MOV r6,#0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MOV r7,#0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loop2	STR r6,[r5]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ADD r5,r5,#4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 	ADD r7,r7,#1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CMP r7,#10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BNE loop2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BX LR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400" smtClean="0"/>
              <a:t>	END</a:t>
            </a:r>
          </a:p>
          <a:p>
            <a:pPr eaLnBrk="1" hangingPunct="1">
              <a:lnSpc>
                <a:spcPct val="80000"/>
              </a:lnSpc>
            </a:pPr>
            <a:endParaRPr lang="en-US" altLang="zh-CN" sz="15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07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FA8B8-9BF9-459F-9E46-2C39C8CCED3F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Summary</a:t>
            </a:r>
            <a:endParaRPr lang="en-US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Learned the addressing modes of the Arm processor</a:t>
            </a:r>
            <a:endParaRPr lang="en-US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7BB08F-6E92-42BA-8054-18A8EDDC3D57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Appendices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CN" smtClean="0">
              <a:solidFill>
                <a:srgbClr val="89898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4C33F9-147D-4D84-A383-19A82C3D6783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Appendix 1: MOV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MOV : Move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MOV&lt;suffix&gt;  &lt;dest&gt;, &lt;op 1&gt;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              dest = op_1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MOV loads a value into the destination register, from another register, a shifted register, or an immediate value.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You can specify the same register for the effect of a NOP instruction, or you can shift the same register if you choose: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MOV     R0, R0                  ; R0 = R0... NOP instruction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MOV     R0, R0, LSL#3           ; R0 = R0 * 8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If R15 is the destination, the program counter or flags can be modified. This is used to return to calling code, by moving the contents of the link register into R15: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MOV     PC, R14                 ; Exit to caller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MOVS    PC, R14                 ; Exit to caller preserving flags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                                   (not 32-bit compliant)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110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0B4056-FEAB-4AA4-AC27-C07906432282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smtClean="0"/>
              <a:t>Appendix2:</a:t>
            </a:r>
            <a:br>
              <a:rPr lang="en-US" altLang="en-US" sz="3100" smtClean="0"/>
            </a:br>
            <a:r>
              <a:rPr lang="en-US" altLang="en-US" sz="3100" smtClean="0"/>
              <a:t>Data Transfer Instructions - ADR instruction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077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How does the </a:t>
            </a:r>
            <a:r>
              <a:rPr lang="en-US" altLang="en-US" sz="1900" b="1" smtClean="0">
                <a:solidFill>
                  <a:srgbClr val="0099CC"/>
                </a:solidFill>
              </a:rPr>
              <a:t>ADR</a:t>
            </a:r>
            <a:r>
              <a:rPr lang="en-US" altLang="en-US" sz="1900" smtClean="0"/>
              <a:t> instruction work? Address is 32-bit, difficult to put a 32-bit address value</a:t>
            </a:r>
            <a:r>
              <a:rPr lang="en-US" altLang="zh-TW" sz="1900" smtClean="0"/>
              <a:t> + opcode</a:t>
            </a:r>
            <a:r>
              <a:rPr lang="en-US" altLang="en-US" sz="1900" smtClean="0"/>
              <a:t> in a register in the first place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Solution: Program Counter PC (</a:t>
            </a:r>
            <a:r>
              <a:rPr lang="en-US" altLang="en-US" sz="1900" b="1" smtClean="0">
                <a:solidFill>
                  <a:srgbClr val="0099CC"/>
                </a:solidFill>
              </a:rPr>
              <a:t>r15</a:t>
            </a:r>
            <a:r>
              <a:rPr lang="en-US" altLang="en-US" sz="1900" smtClean="0"/>
              <a:t>) is often close to the desired data address value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b="1" smtClean="0">
                <a:solidFill>
                  <a:srgbClr val="0099CC"/>
                </a:solidFill>
              </a:rPr>
              <a:t>ADR   r1, TABLE1</a:t>
            </a:r>
            <a:r>
              <a:rPr lang="en-US" altLang="en-US" sz="1900" smtClean="0">
                <a:solidFill>
                  <a:srgbClr val="0099CC"/>
                </a:solidFill>
              </a:rPr>
              <a:t>  </a:t>
            </a:r>
            <a:r>
              <a:rPr lang="en-US" altLang="en-US" sz="1900" smtClean="0"/>
              <a:t> is translated into an instruction that add</a:t>
            </a:r>
            <a:r>
              <a:rPr lang="en-US" altLang="zh-TW" sz="1900" smtClean="0"/>
              <a:t>s</a:t>
            </a:r>
            <a:r>
              <a:rPr lang="en-US" altLang="en-US" sz="1900" smtClean="0"/>
              <a:t> or subtract</a:t>
            </a:r>
            <a:r>
              <a:rPr lang="en-US" altLang="zh-TW" sz="1900" smtClean="0"/>
              <a:t>s</a:t>
            </a:r>
            <a:r>
              <a:rPr lang="en-US" altLang="en-US" sz="1900" smtClean="0"/>
              <a:t> a constant to PC (</a:t>
            </a:r>
            <a:r>
              <a:rPr lang="en-US" altLang="en-US" sz="1900" b="1" smtClean="0">
                <a:solidFill>
                  <a:srgbClr val="0099CC"/>
                </a:solidFill>
              </a:rPr>
              <a:t>r15</a:t>
            </a:r>
            <a:r>
              <a:rPr lang="en-US" altLang="en-US" sz="1900" smtClean="0"/>
              <a:t>), and put</a:t>
            </a:r>
            <a:r>
              <a:rPr lang="en-US" altLang="zh-TW" sz="1900" smtClean="0"/>
              <a:t>s</a:t>
            </a:r>
            <a:r>
              <a:rPr lang="en-US" altLang="en-US" sz="1900" smtClean="0"/>
              <a:t> the results in r1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smtClean="0"/>
              <a:t>This constant is known as </a:t>
            </a:r>
            <a:r>
              <a:rPr lang="en-US" altLang="en-US" sz="1900" b="1" smtClean="0">
                <a:solidFill>
                  <a:srgbClr val="0099CC"/>
                </a:solidFill>
              </a:rPr>
              <a:t>PC-relative offset</a:t>
            </a:r>
            <a:r>
              <a:rPr lang="en-US" altLang="en-US" sz="1900" smtClean="0"/>
              <a:t>, and it is calculated as:    addr_of_table1 - (PC_value + 8)</a:t>
            </a:r>
            <a:endParaRPr lang="en-US" altLang="zh-TW" sz="1900" smtClean="0"/>
          </a:p>
          <a:p>
            <a:pPr eaLnBrk="1" hangingPunct="1">
              <a:lnSpc>
                <a:spcPct val="80000"/>
              </a:lnSpc>
            </a:pPr>
            <a:endParaRPr lang="en-US" altLang="zh-TW" sz="19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 Address     opcode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00008FE4 E28F0004           ADR     R0, table1 ; pseudo instruction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                                                          ; now pc=r15= 00008FE4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Real  instruction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00008FE4 E28F0004           ADD     R0, R15, #4 ;real code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00008FF0               .table1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00008FF0                    EQUS    “Hello world !" </a:t>
            </a:r>
            <a:endParaRPr lang="en-US" altLang="zh-TW" sz="1100" smtClean="0"/>
          </a:p>
          <a:p>
            <a:pPr eaLnBrk="1" hangingPunct="1">
              <a:lnSpc>
                <a:spcPct val="80000"/>
              </a:lnSpc>
            </a:pPr>
            <a:endParaRPr lang="en-US" altLang="zh-TW" sz="1100" smtClean="0"/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841AEB-11F1-4A59-9504-803FD3422E9F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810000" y="4038600"/>
            <a:ext cx="4876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775325" y="3617913"/>
            <a:ext cx="175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By programmer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69342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500" smtClean="0"/>
              <a:t>The use of the pseudo instruction ADR </a:t>
            </a:r>
            <a:endParaRPr lang="en-US" altLang="en-US" sz="35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 </a:t>
            </a:r>
            <a:r>
              <a:rPr lang="en-US" altLang="zh-TW" sz="1900" u="sng" smtClean="0"/>
              <a:t>Address</a:t>
            </a:r>
            <a:r>
              <a:rPr lang="en-US" altLang="zh-TW" sz="1900" smtClean="0"/>
              <a:t>   </a:t>
            </a:r>
            <a:r>
              <a:rPr lang="en-US" altLang="zh-TW" sz="1900" u="sng" smtClean="0"/>
              <a:t>opcode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00008FE4 E28F0004           ADR     R0, table1 ; pseudo instruction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                                                          ; now pc=r15= 00008FE4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Real  instruction (generated by the assembler)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00008FE4 E28F0004           ADD     R0, R15, #4 ;real code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00008FF0               .table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00008FF0                    EQUS    “Hello world !"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---Explanation---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The location you want to enter into R0 is “.text”= </a:t>
            </a:r>
            <a:r>
              <a:rPr lang="en-US" altLang="en-US" sz="1900" smtClean="0"/>
              <a:t>00008FF0 </a:t>
            </a:r>
            <a:r>
              <a:rPr lang="en-US" altLang="zh-TW" sz="1900" smtClean="0"/>
              <a:t>, which is the beginning of a string table.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But you cannot place a 32-adress and some opcode into 32-bit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Because ARM designers want to maintain each instruction is 32-bit long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Put location – (PC+8)= </a:t>
            </a:r>
            <a:r>
              <a:rPr lang="en-US" altLang="en-US" sz="1900" smtClean="0"/>
              <a:t>00008FF0</a:t>
            </a:r>
            <a:r>
              <a:rPr lang="en-US" altLang="zh-TW" sz="1900" smtClean="0"/>
              <a:t>-(</a:t>
            </a:r>
            <a:r>
              <a:rPr lang="en-US" altLang="en-US" sz="1900" smtClean="0"/>
              <a:t>00008FE4</a:t>
            </a:r>
            <a:r>
              <a:rPr lang="en-US" altLang="zh-TW" sz="1900" smtClean="0"/>
              <a:t>+8)=# 4 instead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900" smtClean="0"/>
              <a:t>Note: # n =the actual number n  (not an address)</a:t>
            </a:r>
          </a:p>
          <a:p>
            <a:pPr eaLnBrk="1" hangingPunct="1">
              <a:lnSpc>
                <a:spcPct val="80000"/>
              </a:lnSpc>
            </a:pPr>
            <a:endParaRPr lang="en-US" altLang="en-US" sz="190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EEB984-209F-4F59-BC98-A16522BE01A9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3962400" y="1828800"/>
            <a:ext cx="4724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4937125" y="1408113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You write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en-US" smtClean="0"/>
              <a:t>Memory concept revision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en-US" smtClean="0"/>
              <a:t>Data Transfer Instructions - LDR instruction (Load Address into Register)</a:t>
            </a:r>
          </a:p>
          <a:p>
            <a:pPr marL="400050" lvl="1" indent="0" eaLnBrk="1" hangingPunct="1">
              <a:buFont typeface="Arial" charset="0"/>
              <a:buNone/>
            </a:pPr>
            <a:r>
              <a:rPr lang="en-US" altLang="en-US" smtClean="0">
                <a:hlinkClick r:id="rId2"/>
              </a:rPr>
              <a:t>Ref: http://infocenter.arm.com/help/index.jsp?topic=/com.arm.doc.dui0041c/Babbfdih.html</a:t>
            </a:r>
            <a:endParaRPr lang="en-US" altLang="en-US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en-US" smtClean="0"/>
              <a:t>Register-indirect addressing</a:t>
            </a:r>
            <a:br>
              <a:rPr lang="en-US" altLang="en-US" smtClean="0"/>
            </a:br>
            <a:r>
              <a:rPr lang="en-US" altLang="en-US" smtClean="0"/>
              <a:t>using load (LDR) /  store (STR)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en-US" smtClean="0"/>
              <a:t>Block copying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06A266-515D-4B96-9E16-990A016F5162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CN" smtClean="0">
              <a:solidFill>
                <a:srgbClr val="89898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045DF9-34BD-4C69-A660-FF00586AD9BB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Appendix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Big and little endian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3A89D0-C1E0-400D-9F84-3C937B5F4CCB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pic>
        <p:nvPicPr>
          <p:cNvPr id="37894" name="Picture 4" descr="File:Big-Endia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19400"/>
            <a:ext cx="3505200" cy="312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5" descr="280px-Little-Endi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971800"/>
            <a:ext cx="3352800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500" smtClean="0"/>
              <a:t>1)Memory </a:t>
            </a:r>
            <a:br>
              <a:rPr lang="en-US" altLang="en-US" sz="3500" smtClean="0"/>
            </a:br>
            <a:r>
              <a:rPr lang="en-US" altLang="en-US" sz="3500" smtClean="0"/>
              <a:t>concept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7363"/>
            <a:ext cx="2971800" cy="4410075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Program code and data are saved in memory.</a:t>
            </a:r>
          </a:p>
          <a:p>
            <a:pPr eaLnBrk="1" hangingPunct="1"/>
            <a:r>
              <a:rPr lang="en-US" altLang="en-US" sz="2600" smtClean="0"/>
              <a:t>They occupy different locations</a:t>
            </a:r>
          </a:p>
        </p:txBody>
      </p:sp>
      <p:graphicFrame>
        <p:nvGraphicFramePr>
          <p:cNvPr id="80008" name="Group 136"/>
          <p:cNvGraphicFramePr>
            <a:graphicFrameLocks noGrp="1"/>
          </p:cNvGraphicFramePr>
          <p:nvPr>
            <p:ph sz="half" idx="2"/>
          </p:nvPr>
        </p:nvGraphicFramePr>
        <p:xfrm>
          <a:off x="4191000" y="304800"/>
          <a:ext cx="4457700" cy="5741988"/>
        </p:xfrm>
        <a:graphic>
          <a:graphicData uri="http://schemas.openxmlformats.org/drawingml/2006/table">
            <a:tbl>
              <a:tblPr/>
              <a:tblGrid>
                <a:gridCol w="1485900"/>
                <a:gridCol w="1333500"/>
                <a:gridCol w="1638300"/>
              </a:tblGrid>
              <a:tr h="920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labels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32-bit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Address (HEX)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8-bit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Program/Data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Org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0000 0001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TABLE1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B2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0001 0005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D2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TABLE2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0002 0001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6C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030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1C5F99-2E9E-495E-BE34-6EB346A111C7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0308" name="AutoShape 113"/>
          <p:cNvSpPr>
            <a:spLocks/>
          </p:cNvSpPr>
          <p:nvPr/>
        </p:nvSpPr>
        <p:spPr bwMode="auto">
          <a:xfrm>
            <a:off x="3886200" y="2438400"/>
            <a:ext cx="762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309" name="Text Box 114"/>
          <p:cNvSpPr txBox="1">
            <a:spLocks noChangeArrowheads="1"/>
          </p:cNvSpPr>
          <p:nvPr/>
        </p:nvSpPr>
        <p:spPr bwMode="auto">
          <a:xfrm>
            <a:off x="3052763" y="2057400"/>
            <a:ext cx="9906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Four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8-bit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data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form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32-bit word</a:t>
            </a:r>
          </a:p>
        </p:txBody>
      </p:sp>
      <p:sp>
        <p:nvSpPr>
          <p:cNvPr id="10310" name="AutoShape 115"/>
          <p:cNvSpPr>
            <a:spLocks/>
          </p:cNvSpPr>
          <p:nvPr/>
        </p:nvSpPr>
        <p:spPr bwMode="auto">
          <a:xfrm>
            <a:off x="3962400" y="396240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311" name="AutoShape 130"/>
          <p:cNvSpPr>
            <a:spLocks/>
          </p:cNvSpPr>
          <p:nvPr/>
        </p:nvSpPr>
        <p:spPr bwMode="auto">
          <a:xfrm>
            <a:off x="7543800" y="137160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312" name="Text Box 131"/>
          <p:cNvSpPr txBox="1">
            <a:spLocks noChangeArrowheads="1"/>
          </p:cNvSpPr>
          <p:nvPr/>
        </p:nvSpPr>
        <p:spPr bwMode="auto">
          <a:xfrm>
            <a:off x="7848600" y="1600200"/>
            <a:ext cx="106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Program</a:t>
            </a:r>
          </a:p>
        </p:txBody>
      </p:sp>
      <p:sp>
        <p:nvSpPr>
          <p:cNvPr id="10313" name="AutoShape 137"/>
          <p:cNvSpPr>
            <a:spLocks/>
          </p:cNvSpPr>
          <p:nvPr/>
        </p:nvSpPr>
        <p:spPr bwMode="auto">
          <a:xfrm>
            <a:off x="7696200" y="2514600"/>
            <a:ext cx="76200" cy="12192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314" name="Text Box 139"/>
          <p:cNvSpPr txBox="1">
            <a:spLocks noChangeArrowheads="1"/>
          </p:cNvSpPr>
          <p:nvPr/>
        </p:nvSpPr>
        <p:spPr bwMode="auto">
          <a:xfrm>
            <a:off x="7832725" y="2703513"/>
            <a:ext cx="1111250" cy="1739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appendix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big/little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endian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formats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23900" indent="-723900" eaLnBrk="1" hangingPunct="1"/>
            <a:r>
              <a:rPr lang="en-US" altLang="en-US" sz="2500" smtClean="0"/>
              <a:t>2) Data Transfer Instructions - LDR instruction (Load Address into Register)</a:t>
            </a:r>
            <a:r>
              <a:rPr lang="en-US" altLang="en-US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077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b="1" smtClean="0">
                <a:solidFill>
                  <a:srgbClr val="0099CC"/>
                </a:solidFill>
              </a:rPr>
              <a:t>LDR r1, =adress_label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300" b="1" smtClean="0">
                <a:solidFill>
                  <a:srgbClr val="0099CC"/>
                </a:solidFill>
              </a:rPr>
              <a:t>It is a pseudo instruction (Combining several instructions)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300" b="1" smtClean="0">
                <a:solidFill>
                  <a:srgbClr val="0099CC"/>
                </a:solidFill>
              </a:rPr>
              <a:t>Details, see appendix for how it is actually implemented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E.g. </a:t>
            </a:r>
            <a:r>
              <a:rPr lang="en-US" altLang="en-US" sz="2600" b="1" smtClean="0">
                <a:solidFill>
                  <a:srgbClr val="0099CC"/>
                </a:solidFill>
              </a:rPr>
              <a:t>LDR r1, =TABLE1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If TABLE1 is at 0001 0000H, then r1 = 0001 0000H after the instruction is run. Similarity for r2 and TABLE 2.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smtClean="0"/>
          </a:p>
          <a:p>
            <a:pPr eaLnBrk="1" hangingPunct="1">
              <a:lnSpc>
                <a:spcPct val="80000"/>
              </a:lnSpc>
            </a:pPr>
            <a:endParaRPr lang="en-US" altLang="en-US" sz="100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E0113B-EE9C-4613-9F31-FC9586FB4D03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1270" name="TextBox 1"/>
          <p:cNvSpPr txBox="1">
            <a:spLocks noChangeArrowheads="1"/>
          </p:cNvSpPr>
          <p:nvPr/>
        </p:nvSpPr>
        <p:spPr bwMode="auto">
          <a:xfrm>
            <a:off x="1820863" y="3810000"/>
            <a:ext cx="5609228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copy1	 LDR r1, =TABLE1 ; r1 points to TABLE1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1800" b="1" dirty="0">
                <a:latin typeface="Arial" charset="0"/>
              </a:rPr>
              <a:t>copy2	 LDR r2, =TABLE2 ; r2 points to TABLE2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 …….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TABLE1	 ……		  </a:t>
            </a:r>
            <a:r>
              <a:rPr lang="en-US" altLang="en-US" sz="1800" b="1" dirty="0" smtClean="0">
                <a:latin typeface="Arial" charset="0"/>
              </a:rPr>
              <a:t> ; </a:t>
            </a:r>
            <a:r>
              <a:rPr lang="en-US" altLang="en-US" sz="1800" b="1" dirty="0">
                <a:latin typeface="Arial" charset="0"/>
              </a:rPr>
              <a:t>&lt;source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	 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charset="0"/>
              </a:rPr>
              <a:t>TABLE2 ……		 </a:t>
            </a:r>
            <a:r>
              <a:rPr lang="en-US" altLang="en-US" sz="1800" b="1" dirty="0" smtClean="0">
                <a:latin typeface="Arial" charset="0"/>
              </a:rPr>
              <a:t>  ; </a:t>
            </a:r>
            <a:r>
              <a:rPr lang="en-US" altLang="en-US" sz="1800" b="1" dirty="0">
                <a:latin typeface="Arial" charset="0"/>
              </a:rPr>
              <a:t>&lt;destination of data&gt;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11271" name="TextBox 1"/>
          <p:cNvSpPr txBox="1">
            <a:spLocks noChangeArrowheads="1"/>
          </p:cNvSpPr>
          <p:nvPr/>
        </p:nvSpPr>
        <p:spPr bwMode="auto">
          <a:xfrm>
            <a:off x="533400" y="6172200"/>
            <a:ext cx="830374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charset="0"/>
                <a:hlinkClick r:id="rId2"/>
              </a:rPr>
              <a:t>Ref: http://infocenter.arm.com/help/index.jsp?topic=/com.arm.doc.dui0041c/Babbfdih.html</a:t>
            </a:r>
            <a:endParaRPr lang="en-US" altLang="en-US" sz="16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7837487" cy="2133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99CC"/>
                </a:solidFill>
              </a:rPr>
              <a:t/>
            </a:r>
            <a:br>
              <a:rPr lang="en-US" altLang="en-US" smtClean="0">
                <a:solidFill>
                  <a:srgbClr val="0099CC"/>
                </a:solidFill>
              </a:rPr>
            </a:br>
            <a:r>
              <a:rPr lang="en-US" altLang="en-US" sz="4000" smtClean="0"/>
              <a:t>3) Register-indirect addressing</a:t>
            </a:r>
            <a:br>
              <a:rPr lang="en-US" altLang="en-US" sz="4000" smtClean="0"/>
            </a:br>
            <a:r>
              <a:rPr lang="en-US" altLang="en-US" sz="4000" smtClean="0"/>
              <a:t>using load (LDR) /  store (STR)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lvl="1" eaLnBrk="1" hangingPunct="1"/>
            <a:r>
              <a:rPr lang="en-US" altLang="en-US" sz="1200" smtClean="0">
                <a:solidFill>
                  <a:srgbClr val="898989"/>
                </a:solidFill>
                <a:hlinkClick r:id="rId2"/>
              </a:rPr>
              <a:t>http://infocenter.arm.com/help/index.jsp?topic=/com.arm.doc.dui0041c/Babbfdih.html</a:t>
            </a:r>
            <a:endParaRPr lang="en-US" altLang="en-US" sz="1200" smtClean="0">
              <a:solidFill>
                <a:srgbClr val="898989"/>
              </a:solidFill>
            </a:endParaRPr>
          </a:p>
          <a:p>
            <a:pPr eaLnBrk="1" hangingPunct="1"/>
            <a:endParaRPr lang="en-US" altLang="en-US" b="1" smtClean="0">
              <a:solidFill>
                <a:srgbClr val="0099CC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5BA014-7262-4BB3-AF8D-E348024331A1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How we can operate the data inside memory?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In ARM architecture, data must place in register before performing basic operations</a:t>
            </a:r>
          </a:p>
          <a:p>
            <a:endParaRPr lang="en-US" altLang="en-US" dirty="0" smtClean="0"/>
          </a:p>
          <a:p>
            <a:r>
              <a:rPr lang="en-US" altLang="en-US" sz="2800" dirty="0" smtClean="0"/>
              <a:t>You can’t perform operation directly to memory</a:t>
            </a:r>
          </a:p>
          <a:p>
            <a:endParaRPr lang="en-US" alt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F35F59-B985-4441-ACA0-F0BD126FB15F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76400" y="3817938"/>
          <a:ext cx="609600" cy="2197104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Data</a:t>
                      </a: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Data</a:t>
                      </a: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2286000" y="4922838"/>
            <a:ext cx="533400" cy="6397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us 6"/>
          <p:cNvSpPr/>
          <p:nvPr/>
        </p:nvSpPr>
        <p:spPr>
          <a:xfrm>
            <a:off x="2705100" y="4694238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86000" y="4275138"/>
            <a:ext cx="501650" cy="4032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1" name="TextBox 12"/>
          <p:cNvSpPr txBox="1">
            <a:spLocks noChangeArrowheads="1"/>
          </p:cNvSpPr>
          <p:nvPr/>
        </p:nvSpPr>
        <p:spPr bwMode="auto">
          <a:xfrm>
            <a:off x="1485900" y="6148388"/>
            <a:ext cx="1447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Memory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953000" y="3733800"/>
          <a:ext cx="609600" cy="2197104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Data</a:t>
                      </a: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Data</a:t>
                      </a: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692" marB="4569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5562600" y="5478463"/>
            <a:ext cx="4191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us 23"/>
          <p:cNvSpPr/>
          <p:nvPr/>
        </p:nvSpPr>
        <p:spPr>
          <a:xfrm>
            <a:off x="6305550" y="4670425"/>
            <a:ext cx="228600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562600" y="4191000"/>
            <a:ext cx="4191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65" name="TextBox 25"/>
          <p:cNvSpPr txBox="1">
            <a:spLocks noChangeArrowheads="1"/>
          </p:cNvSpPr>
          <p:nvPr/>
        </p:nvSpPr>
        <p:spPr bwMode="auto">
          <a:xfrm>
            <a:off x="4762500" y="6064250"/>
            <a:ext cx="1447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Memory</a:t>
            </a:r>
          </a:p>
        </p:txBody>
      </p:sp>
      <p:sp>
        <p:nvSpPr>
          <p:cNvPr id="13366" name="TextBox 26"/>
          <p:cNvSpPr txBox="1">
            <a:spLocks noChangeArrowheads="1"/>
          </p:cNvSpPr>
          <p:nvPr/>
        </p:nvSpPr>
        <p:spPr bwMode="auto">
          <a:xfrm>
            <a:off x="5981700" y="4037013"/>
            <a:ext cx="8763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Register</a:t>
            </a:r>
          </a:p>
        </p:txBody>
      </p:sp>
      <p:sp>
        <p:nvSpPr>
          <p:cNvPr id="13367" name="TextBox 29"/>
          <p:cNvSpPr txBox="1">
            <a:spLocks noChangeArrowheads="1"/>
          </p:cNvSpPr>
          <p:nvPr/>
        </p:nvSpPr>
        <p:spPr bwMode="auto">
          <a:xfrm>
            <a:off x="5981700" y="5254625"/>
            <a:ext cx="8763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Arial" charset="0"/>
              </a:rPr>
              <a:t>Register</a:t>
            </a:r>
          </a:p>
        </p:txBody>
      </p:sp>
      <p:cxnSp>
        <p:nvCxnSpPr>
          <p:cNvPr id="31" name="Straight Arrow Connector 30"/>
          <p:cNvCxnSpPr>
            <a:stCxn id="13367" idx="0"/>
          </p:cNvCxnSpPr>
          <p:nvPr/>
        </p:nvCxnSpPr>
        <p:spPr>
          <a:xfrm flipV="1">
            <a:off x="6419850" y="4922838"/>
            <a:ext cx="0" cy="3317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19850" y="4344988"/>
            <a:ext cx="0" cy="325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&quot;No&quot; Symbol 35"/>
          <p:cNvSpPr/>
          <p:nvPr/>
        </p:nvSpPr>
        <p:spPr>
          <a:xfrm>
            <a:off x="2684463" y="5402263"/>
            <a:ext cx="685800" cy="611187"/>
          </a:xfrm>
          <a:prstGeom prst="noSmoking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3371" name="Picture 7" descr="http://www.clipartbest.com/cliparts/Kij/o5b/Kijo5b9X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468938"/>
            <a:ext cx="6096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Reason to use Load (LDR</a:t>
            </a:r>
            <a:r>
              <a:rPr lang="en-US" altLang="en-US" sz="3200" smtClean="0"/>
              <a:t>) / </a:t>
            </a:r>
            <a:r>
              <a:rPr lang="en-US" altLang="en-US" sz="3200" dirty="0" smtClean="0"/>
              <a:t>store (STR)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Therefore, we need the operation to help us load the data from memory to register, and store the data from register to memory.</a:t>
            </a:r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DD27D8-120E-496F-97F0-CF117AD47BE6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38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Data Transfer Instructions - single register load/store instructions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077200" cy="5410200"/>
          </a:xfrm>
        </p:spPr>
        <p:txBody>
          <a:bodyPr/>
          <a:lstStyle/>
          <a:p>
            <a:pPr eaLnBrk="1" hangingPunct="1"/>
            <a:r>
              <a:rPr lang="en-US" altLang="en-US" sz="2100" smtClean="0"/>
              <a:t>Use a value in one register (called the </a:t>
            </a:r>
            <a:r>
              <a:rPr lang="en-US" altLang="en-US" sz="2100" b="1" smtClean="0">
                <a:solidFill>
                  <a:srgbClr val="0099CC"/>
                </a:solidFill>
              </a:rPr>
              <a:t>base</a:t>
            </a:r>
            <a:r>
              <a:rPr lang="en-US" altLang="en-US" sz="2100" smtClean="0"/>
              <a:t> register) as a memory </a:t>
            </a:r>
            <a:r>
              <a:rPr lang="en-US" altLang="en-US" sz="2100" b="1" smtClean="0">
                <a:solidFill>
                  <a:srgbClr val="0099CC"/>
                </a:solidFill>
              </a:rPr>
              <a:t>address</a:t>
            </a:r>
            <a:r>
              <a:rPr lang="en-US" altLang="en-US" sz="2100" smtClean="0"/>
              <a:t> </a:t>
            </a:r>
            <a:r>
              <a:rPr lang="en-US" altLang="zh-TW" sz="2100" smtClean="0"/>
              <a:t>[ ] </a:t>
            </a:r>
            <a:r>
              <a:rPr lang="en-US" altLang="en-US" sz="2100" smtClean="0"/>
              <a:t>and either loads the </a:t>
            </a:r>
            <a:r>
              <a:rPr lang="en-US" altLang="en-US" sz="2100" b="1" smtClean="0">
                <a:solidFill>
                  <a:srgbClr val="0099CC"/>
                </a:solidFill>
              </a:rPr>
              <a:t>data</a:t>
            </a:r>
            <a:r>
              <a:rPr lang="en-US" altLang="en-US" sz="2100" smtClean="0"/>
              <a:t> value from that address into a destination register or stores the register value to memory (mem</a:t>
            </a:r>
            <a:r>
              <a:rPr lang="en-US" altLang="en-US" sz="2100" baseline="-25000" smtClean="0"/>
              <a:t>32</a:t>
            </a:r>
            <a:r>
              <a:rPr lang="en-US" altLang="en-US" sz="2100" smtClean="0"/>
              <a:t>[r1]  means: r1 holds the address, mem</a:t>
            </a:r>
            <a:r>
              <a:rPr lang="en-US" altLang="en-US" sz="2100" baseline="-25000" smtClean="0"/>
              <a:t>32</a:t>
            </a:r>
            <a:r>
              <a:rPr lang="en-US" altLang="en-US" sz="2100" smtClean="0"/>
              <a:t>[r1] =data content):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600" smtClean="0"/>
              <a:t>	</a:t>
            </a:r>
            <a:r>
              <a:rPr lang="en-US" altLang="en-US" sz="2100" smtClean="0"/>
              <a:t>LDR	r0, [r1]	</a:t>
            </a:r>
            <a:r>
              <a:rPr lang="en-US" altLang="zh-TW" sz="2100" smtClean="0"/>
              <a:t> </a:t>
            </a:r>
            <a:r>
              <a:rPr lang="en-US" altLang="en-US" sz="2100" smtClean="0"/>
              <a:t>; r0 := mem</a:t>
            </a:r>
            <a:r>
              <a:rPr lang="en-US" altLang="en-US" sz="2100" baseline="-25000" smtClean="0"/>
              <a:t>32</a:t>
            </a:r>
            <a:r>
              <a:rPr lang="en-US" altLang="en-US" sz="2100" smtClean="0"/>
              <a:t>[r1]</a:t>
            </a:r>
            <a:r>
              <a:rPr lang="en-US" altLang="zh-TW" sz="21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100" smtClean="0"/>
              <a:t>				;(content in r1 is an address</a:t>
            </a:r>
            <a:r>
              <a:rPr lang="en-US" altLang="zh-TW" smtClean="0"/>
              <a:t>)</a:t>
            </a:r>
            <a:endParaRPr lang="en-US" altLang="en-US" sz="21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100" smtClean="0"/>
              <a:t>		STR	r0, [r1]	</a:t>
            </a:r>
            <a:r>
              <a:rPr lang="en-US" altLang="zh-TW" sz="2100" smtClean="0"/>
              <a:t> </a:t>
            </a:r>
            <a:r>
              <a:rPr lang="en-US" altLang="en-US" sz="2100" smtClean="0"/>
              <a:t>; mem</a:t>
            </a:r>
            <a:r>
              <a:rPr lang="en-US" altLang="en-US" sz="2100" baseline="-25000" smtClean="0"/>
              <a:t>32</a:t>
            </a:r>
            <a:r>
              <a:rPr lang="en-US" altLang="en-US" sz="2100" smtClean="0"/>
              <a:t>[r1] := r0</a:t>
            </a:r>
            <a:r>
              <a:rPr lang="en-US" altLang="zh-TW" sz="2100" smtClean="0"/>
              <a:t> </a:t>
            </a:r>
            <a:r>
              <a:rPr lang="en-US" altLang="en-US" sz="2100" smtClean="0"/>
              <a:t>This is called </a:t>
            </a:r>
            <a:r>
              <a:rPr lang="en-US" altLang="en-US" sz="2100" b="1" smtClean="0">
                <a:solidFill>
                  <a:srgbClr val="0099CC"/>
                </a:solidFill>
              </a:rPr>
              <a:t>register-indirect addressing</a:t>
            </a:r>
          </a:p>
          <a:p>
            <a:pPr eaLnBrk="1" hangingPunct="1"/>
            <a:r>
              <a:rPr lang="en-US" altLang="en-US" sz="2100" b="1" smtClean="0"/>
              <a:t>LDR   r0, [r1]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CEG2400 ch4 addressing modes v7a</a:t>
            </a:r>
            <a:endParaRPr lang="en-US" alt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1423D7-5606-45CF-845D-75C6A44217BF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  <p:graphicFrame>
        <p:nvGraphicFramePr>
          <p:cNvPr id="15366" name="Object 4"/>
          <p:cNvGraphicFramePr>
            <a:graphicFrameLocks noChangeAspect="1"/>
          </p:cNvGraphicFramePr>
          <p:nvPr/>
        </p:nvGraphicFramePr>
        <p:xfrm>
          <a:off x="762000" y="4875213"/>
          <a:ext cx="7391400" cy="198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Visio" r:id="rId3" imgW="5399532" imgH="1449324" progId="Visio.Drawing.11">
                  <p:embed/>
                </p:oleObj>
              </mc:Choice>
              <mc:Fallback>
                <p:oleObj name="Visio" r:id="rId3" imgW="5399532" imgH="1449324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5213"/>
                        <a:ext cx="7391400" cy="198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2"/>
          <p:cNvSpPr/>
          <p:nvPr/>
        </p:nvSpPr>
        <p:spPr>
          <a:xfrm>
            <a:off x="2295525" y="3424238"/>
            <a:ext cx="325438" cy="144462"/>
          </a:xfrm>
          <a:custGeom>
            <a:avLst/>
            <a:gdLst>
              <a:gd name="connsiteX0" fmla="*/ 0 w 324953"/>
              <a:gd name="connsiteY0" fmla="*/ 143746 h 143746"/>
              <a:gd name="connsiteX1" fmla="*/ 173812 w 324953"/>
              <a:gd name="connsiteY1" fmla="*/ 163 h 143746"/>
              <a:gd name="connsiteX2" fmla="*/ 324953 w 324953"/>
              <a:gd name="connsiteY2" fmla="*/ 121075 h 14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53" h="143746">
                <a:moveTo>
                  <a:pt x="0" y="143746"/>
                </a:moveTo>
                <a:cubicBezTo>
                  <a:pt x="59826" y="73843"/>
                  <a:pt x="119653" y="3941"/>
                  <a:pt x="173812" y="163"/>
                </a:cubicBezTo>
                <a:cubicBezTo>
                  <a:pt x="227971" y="-3615"/>
                  <a:pt x="276462" y="58730"/>
                  <a:pt x="324953" y="12107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2352675" y="2430463"/>
            <a:ext cx="314325" cy="144462"/>
          </a:xfrm>
          <a:custGeom>
            <a:avLst/>
            <a:gdLst>
              <a:gd name="connsiteX0" fmla="*/ 0 w 324953"/>
              <a:gd name="connsiteY0" fmla="*/ 143746 h 143746"/>
              <a:gd name="connsiteX1" fmla="*/ 173812 w 324953"/>
              <a:gd name="connsiteY1" fmla="*/ 163 h 143746"/>
              <a:gd name="connsiteX2" fmla="*/ 324953 w 324953"/>
              <a:gd name="connsiteY2" fmla="*/ 121075 h 14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53" h="143746">
                <a:moveTo>
                  <a:pt x="0" y="143746"/>
                </a:moveTo>
                <a:cubicBezTo>
                  <a:pt x="59826" y="73843"/>
                  <a:pt x="119653" y="3941"/>
                  <a:pt x="173812" y="163"/>
                </a:cubicBezTo>
                <a:cubicBezTo>
                  <a:pt x="227971" y="-3615"/>
                  <a:pt x="276462" y="58730"/>
                  <a:pt x="324953" y="12107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369" name="TextBox 4"/>
          <p:cNvSpPr txBox="1">
            <a:spLocks noChangeArrowheads="1"/>
          </p:cNvSpPr>
          <p:nvPr/>
        </p:nvSpPr>
        <p:spPr bwMode="auto">
          <a:xfrm>
            <a:off x="5257800" y="48006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Address</a:t>
            </a:r>
          </a:p>
        </p:txBody>
      </p:sp>
      <p:sp>
        <p:nvSpPr>
          <p:cNvPr id="15370" name="TextBox 3"/>
          <p:cNvSpPr txBox="1">
            <a:spLocks noChangeArrowheads="1"/>
          </p:cNvSpPr>
          <p:nvPr/>
        </p:nvSpPr>
        <p:spPr bwMode="auto">
          <a:xfrm>
            <a:off x="2057400" y="3886200"/>
            <a:ext cx="6019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charset="0"/>
              </a:rPr>
              <a:t>Because we are not accessing the data directly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05000" y="4056063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1731</Words>
  <Application>Microsoft Office PowerPoint</Application>
  <PresentationFormat>On-screen Show (4:3)</PresentationFormat>
  <Paragraphs>579</Paragraphs>
  <Slides>31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Visio</vt:lpstr>
      <vt:lpstr>Chapter 4  Addressing  modes</vt:lpstr>
      <vt:lpstr>Objective</vt:lpstr>
      <vt:lpstr>Overview</vt:lpstr>
      <vt:lpstr>1)Memory  concept</vt:lpstr>
      <vt:lpstr>2) Data Transfer Instructions - LDR instruction (Load Address into Register) </vt:lpstr>
      <vt:lpstr> 3) Register-indirect addressing using load (LDR) /  store (STR)</vt:lpstr>
      <vt:lpstr>How we can operate the data inside memory?</vt:lpstr>
      <vt:lpstr>Reason to use Load (LDR) / store (STR)</vt:lpstr>
      <vt:lpstr>Data Transfer Instructions - single register load/store instructions</vt:lpstr>
      <vt:lpstr>Example : Data Transfer Instructions</vt:lpstr>
      <vt:lpstr>Exercise 4.1  Fill in the shaded areas.</vt:lpstr>
      <vt:lpstr>Block copy for two data: Data Transfer Instructions</vt:lpstr>
      <vt:lpstr>Exercise 2 --page1 Block copy for N=5 data : Data Transfer Instructions</vt:lpstr>
      <vt:lpstr>Exercise 2 --page2, Fill in blacks (hex) for the loop after each time line 9 is executed </vt:lpstr>
      <vt:lpstr>4) Block copying: We will study these for block data copy</vt:lpstr>
      <vt:lpstr>Use of pre-indexed addressing mode  LDR r0, [r1, #offset]  Base plus offset addressing</vt:lpstr>
      <vt:lpstr>Pre-indexed addressing,  LDR r0, [r1, #offset] </vt:lpstr>
      <vt:lpstr>Pre-indexed with auto addressing mode   LDR r0, [r1, #offset]!</vt:lpstr>
      <vt:lpstr>Exercise 4.3</vt:lpstr>
      <vt:lpstr>Exercise 4.4</vt:lpstr>
      <vt:lpstr>Data Transfer Instructions - post-indexed addressing</vt:lpstr>
      <vt:lpstr>Summary :Data Transfer Instructions (LDR--&gt;LDRB)</vt:lpstr>
      <vt:lpstr>Self study programming exercise:;ex4_2400 ch4 of  CENG2400. It is for your own revision purpose, no need to submit answers to tutors.</vt:lpstr>
      <vt:lpstr>Self study exercises (continue)</vt:lpstr>
      <vt:lpstr>Summary</vt:lpstr>
      <vt:lpstr>Appendices</vt:lpstr>
      <vt:lpstr>Appendix 1: MOV</vt:lpstr>
      <vt:lpstr>Appendix2: Data Transfer Instructions - ADR instruction</vt:lpstr>
      <vt:lpstr>The use of the pseudo instruction ADR </vt:lpstr>
      <vt:lpstr>End</vt:lpstr>
      <vt:lpstr>Appendix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addressing ideas</dc:title>
  <dc:creator>khwong</dc:creator>
  <cp:lastModifiedBy>khwong</cp:lastModifiedBy>
  <cp:revision>125</cp:revision>
  <dcterms:created xsi:type="dcterms:W3CDTF">2010-01-13T08:48:06Z</dcterms:created>
  <dcterms:modified xsi:type="dcterms:W3CDTF">2017-09-25T08:00:43Z</dcterms:modified>
</cp:coreProperties>
</file>