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1"/>
  </p:notesMasterIdLst>
  <p:sldIdLst>
    <p:sldId id="291" r:id="rId2"/>
    <p:sldId id="353" r:id="rId3"/>
    <p:sldId id="292" r:id="rId4"/>
    <p:sldId id="355" r:id="rId5"/>
    <p:sldId id="258" r:id="rId6"/>
    <p:sldId id="259" r:id="rId7"/>
    <p:sldId id="260" r:id="rId8"/>
    <p:sldId id="293" r:id="rId9"/>
    <p:sldId id="264" r:id="rId10"/>
    <p:sldId id="265" r:id="rId11"/>
    <p:sldId id="299" r:id="rId12"/>
    <p:sldId id="354" r:id="rId13"/>
    <p:sldId id="356" r:id="rId14"/>
    <p:sldId id="297" r:id="rId15"/>
    <p:sldId id="357" r:id="rId16"/>
    <p:sldId id="358" r:id="rId17"/>
    <p:sldId id="359" r:id="rId18"/>
    <p:sldId id="360" r:id="rId19"/>
    <p:sldId id="362" r:id="rId20"/>
    <p:sldId id="363" r:id="rId21"/>
    <p:sldId id="361" r:id="rId22"/>
    <p:sldId id="347" r:id="rId23"/>
    <p:sldId id="306" r:id="rId24"/>
    <p:sldId id="267" r:id="rId25"/>
    <p:sldId id="343" r:id="rId26"/>
    <p:sldId id="351" r:id="rId27"/>
    <p:sldId id="352" r:id="rId28"/>
    <p:sldId id="268" r:id="rId29"/>
    <p:sldId id="309" r:id="rId30"/>
    <p:sldId id="269" r:id="rId31"/>
    <p:sldId id="310" r:id="rId32"/>
    <p:sldId id="270" r:id="rId33"/>
    <p:sldId id="311" r:id="rId34"/>
    <p:sldId id="318" r:id="rId35"/>
    <p:sldId id="314" r:id="rId36"/>
    <p:sldId id="315" r:id="rId37"/>
    <p:sldId id="346" r:id="rId38"/>
    <p:sldId id="348" r:id="rId39"/>
    <p:sldId id="349" r:id="rId40"/>
    <p:sldId id="290" r:id="rId41"/>
    <p:sldId id="324" r:id="rId42"/>
    <p:sldId id="325" r:id="rId43"/>
    <p:sldId id="326" r:id="rId44"/>
    <p:sldId id="327" r:id="rId45"/>
    <p:sldId id="328" r:id="rId46"/>
    <p:sldId id="329" r:id="rId47"/>
    <p:sldId id="330" r:id="rId48"/>
    <p:sldId id="331" r:id="rId49"/>
    <p:sldId id="332" r:id="rId50"/>
    <p:sldId id="333" r:id="rId51"/>
    <p:sldId id="334" r:id="rId52"/>
    <p:sldId id="341" r:id="rId53"/>
    <p:sldId id="335" r:id="rId54"/>
    <p:sldId id="336" r:id="rId55"/>
    <p:sldId id="350" r:id="rId56"/>
    <p:sldId id="337" r:id="rId57"/>
    <p:sldId id="338" r:id="rId58"/>
    <p:sldId id="344" r:id="rId59"/>
    <p:sldId id="364" r:id="rId60"/>
  </p:sldIdLst>
  <p:sldSz cx="9144000" cy="6858000" type="screen4x3"/>
  <p:notesSz cx="6799263" cy="99044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8F8F8"/>
    <a:srgbClr val="CC0000"/>
    <a:srgbClr val="EAEAEA"/>
    <a:srgbClr val="DDDDDD"/>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9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52227" name="Rectangle 3"/>
          <p:cNvSpPr>
            <a:spLocks noGrp="1" noChangeArrowheads="1"/>
          </p:cNvSpPr>
          <p:nvPr>
            <p:ph type="dt" idx="1"/>
          </p:nvPr>
        </p:nvSpPr>
        <p:spPr bwMode="auto">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2052" name="Rectangle 4"/>
          <p:cNvSpPr>
            <a:spLocks noGrp="1" noRot="1" noChangeAspect="1" noChangeArrowheads="1" noTextEdit="1"/>
          </p:cNvSpPr>
          <p:nvPr>
            <p:ph type="sldImg" idx="2"/>
          </p:nvPr>
        </p:nvSpPr>
        <p:spPr bwMode="auto">
          <a:xfrm>
            <a:off x="923925" y="742950"/>
            <a:ext cx="4951413"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679450" y="4705350"/>
            <a:ext cx="5440363"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94075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52231" name="Rectangle 7"/>
          <p:cNvSpPr>
            <a:spLocks noGrp="1" noChangeArrowheads="1"/>
          </p:cNvSpPr>
          <p:nvPr>
            <p:ph type="sldNum" sz="quarter" idx="5"/>
          </p:nvPr>
        </p:nvSpPr>
        <p:spPr bwMode="auto">
          <a:xfrm>
            <a:off x="3851275" y="940752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517E01C-83EF-4112-9EDD-8FDF685314D4}" type="slidenum">
              <a:rPr lang="en-US" altLang="zh-CN"/>
              <a:pPr/>
              <a:t>‹#›</a:t>
            </a:fld>
            <a:endParaRPr lang="en-US" altLang="zh-CN"/>
          </a:p>
        </p:txBody>
      </p:sp>
    </p:spTree>
    <p:extLst>
      <p:ext uri="{BB962C8B-B14F-4D97-AF65-F5344CB8AC3E}">
        <p14:creationId xmlns:p14="http://schemas.microsoft.com/office/powerpoint/2010/main" val="3826796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endParaRPr lang="en-US" altLang="en-US"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6F6457E-9497-4495-8253-4905A821FCC5}" type="slidenum">
              <a:rPr lang="en-US" altLang="zh-CN"/>
              <a:pPr/>
              <a:t>1</a:t>
            </a:fld>
            <a:endParaRPr lang="en-US" altLang="zh-CN"/>
          </a:p>
        </p:txBody>
      </p:sp>
    </p:spTree>
    <p:extLst>
      <p:ext uri="{BB962C8B-B14F-4D97-AF65-F5344CB8AC3E}">
        <p14:creationId xmlns:p14="http://schemas.microsoft.com/office/powerpoint/2010/main" val="414999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6" name="Slide Number Placeholder 5"/>
          <p:cNvSpPr>
            <a:spLocks noGrp="1"/>
          </p:cNvSpPr>
          <p:nvPr>
            <p:ph type="sldNum" sz="quarter" idx="12"/>
          </p:nvPr>
        </p:nvSpPr>
        <p:spPr/>
        <p:txBody>
          <a:bodyPr/>
          <a:lstStyle>
            <a:lvl1pPr>
              <a:defRPr/>
            </a:lvl1pPr>
          </a:lstStyle>
          <a:p>
            <a:fld id="{9A0C3828-531D-4B86-9AFE-9CF64D7D5706}" type="slidenum">
              <a:rPr lang="en-US" altLang="en-US"/>
              <a:pPr/>
              <a:t>‹#›</a:t>
            </a:fld>
            <a:endParaRPr lang="en-US" altLang="en-US"/>
          </a:p>
        </p:txBody>
      </p:sp>
    </p:spTree>
    <p:extLst>
      <p:ext uri="{BB962C8B-B14F-4D97-AF65-F5344CB8AC3E}">
        <p14:creationId xmlns:p14="http://schemas.microsoft.com/office/powerpoint/2010/main" val="57555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6" name="Slide Number Placeholder 5"/>
          <p:cNvSpPr>
            <a:spLocks noGrp="1"/>
          </p:cNvSpPr>
          <p:nvPr>
            <p:ph type="sldNum" sz="quarter" idx="12"/>
          </p:nvPr>
        </p:nvSpPr>
        <p:spPr/>
        <p:txBody>
          <a:bodyPr/>
          <a:lstStyle>
            <a:lvl1pPr>
              <a:defRPr/>
            </a:lvl1pPr>
          </a:lstStyle>
          <a:p>
            <a:fld id="{4DEF2661-9BD9-4136-953C-4A9849C9FCE2}" type="slidenum">
              <a:rPr lang="en-US" altLang="en-US"/>
              <a:pPr/>
              <a:t>‹#›</a:t>
            </a:fld>
            <a:endParaRPr lang="en-US" altLang="en-US"/>
          </a:p>
        </p:txBody>
      </p:sp>
    </p:spTree>
    <p:extLst>
      <p:ext uri="{BB962C8B-B14F-4D97-AF65-F5344CB8AC3E}">
        <p14:creationId xmlns:p14="http://schemas.microsoft.com/office/powerpoint/2010/main" val="342610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6" name="Slide Number Placeholder 5"/>
          <p:cNvSpPr>
            <a:spLocks noGrp="1"/>
          </p:cNvSpPr>
          <p:nvPr>
            <p:ph type="sldNum" sz="quarter" idx="12"/>
          </p:nvPr>
        </p:nvSpPr>
        <p:spPr/>
        <p:txBody>
          <a:bodyPr/>
          <a:lstStyle>
            <a:lvl1pPr>
              <a:defRPr/>
            </a:lvl1pPr>
          </a:lstStyle>
          <a:p>
            <a:fld id="{086FC4F4-E40D-4394-A541-FCAAF074C2E3}" type="slidenum">
              <a:rPr lang="en-US" altLang="en-US"/>
              <a:pPr/>
              <a:t>‹#›</a:t>
            </a:fld>
            <a:endParaRPr lang="en-US" altLang="en-US"/>
          </a:p>
        </p:txBody>
      </p:sp>
    </p:spTree>
    <p:extLst>
      <p:ext uri="{BB962C8B-B14F-4D97-AF65-F5344CB8AC3E}">
        <p14:creationId xmlns:p14="http://schemas.microsoft.com/office/powerpoint/2010/main" val="483254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7" name="Slide Number Placeholder 5"/>
          <p:cNvSpPr>
            <a:spLocks noGrp="1"/>
          </p:cNvSpPr>
          <p:nvPr>
            <p:ph type="sldNum" sz="quarter" idx="12"/>
          </p:nvPr>
        </p:nvSpPr>
        <p:spPr/>
        <p:txBody>
          <a:bodyPr/>
          <a:lstStyle>
            <a:lvl1pPr>
              <a:defRPr/>
            </a:lvl1pPr>
          </a:lstStyle>
          <a:p>
            <a:fld id="{4A84E957-BBB0-4598-A102-7BAA60769931}" type="slidenum">
              <a:rPr lang="en-US" altLang="en-US"/>
              <a:pPr/>
              <a:t>‹#›</a:t>
            </a:fld>
            <a:endParaRPr lang="en-US" altLang="en-US"/>
          </a:p>
        </p:txBody>
      </p:sp>
    </p:spTree>
    <p:extLst>
      <p:ext uri="{BB962C8B-B14F-4D97-AF65-F5344CB8AC3E}">
        <p14:creationId xmlns:p14="http://schemas.microsoft.com/office/powerpoint/2010/main" val="249896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6" name="Slide Number Placeholder 5"/>
          <p:cNvSpPr>
            <a:spLocks noGrp="1"/>
          </p:cNvSpPr>
          <p:nvPr>
            <p:ph type="sldNum" sz="quarter" idx="12"/>
          </p:nvPr>
        </p:nvSpPr>
        <p:spPr/>
        <p:txBody>
          <a:bodyPr/>
          <a:lstStyle>
            <a:lvl1pPr>
              <a:defRPr/>
            </a:lvl1pPr>
          </a:lstStyle>
          <a:p>
            <a:fld id="{635890ED-A1E2-4A4C-9641-9794FE82F9BD}" type="slidenum">
              <a:rPr lang="en-US" altLang="en-US"/>
              <a:pPr/>
              <a:t>‹#›</a:t>
            </a:fld>
            <a:endParaRPr lang="en-US" altLang="en-US"/>
          </a:p>
        </p:txBody>
      </p:sp>
    </p:spTree>
    <p:extLst>
      <p:ext uri="{BB962C8B-B14F-4D97-AF65-F5344CB8AC3E}">
        <p14:creationId xmlns:p14="http://schemas.microsoft.com/office/powerpoint/2010/main" val="57851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6" name="Slide Number Placeholder 5"/>
          <p:cNvSpPr>
            <a:spLocks noGrp="1"/>
          </p:cNvSpPr>
          <p:nvPr>
            <p:ph type="sldNum" sz="quarter" idx="12"/>
          </p:nvPr>
        </p:nvSpPr>
        <p:spPr/>
        <p:txBody>
          <a:bodyPr/>
          <a:lstStyle>
            <a:lvl1pPr>
              <a:defRPr/>
            </a:lvl1pPr>
          </a:lstStyle>
          <a:p>
            <a:fld id="{2D484E93-59B6-4612-B2A7-2C4FA63648B0}" type="slidenum">
              <a:rPr lang="en-US" altLang="en-US"/>
              <a:pPr/>
              <a:t>‹#›</a:t>
            </a:fld>
            <a:endParaRPr lang="en-US" altLang="en-US"/>
          </a:p>
        </p:txBody>
      </p:sp>
    </p:spTree>
    <p:extLst>
      <p:ext uri="{BB962C8B-B14F-4D97-AF65-F5344CB8AC3E}">
        <p14:creationId xmlns:p14="http://schemas.microsoft.com/office/powerpoint/2010/main" val="142920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6" name="Slide Number Placeholder 5"/>
          <p:cNvSpPr>
            <a:spLocks noGrp="1"/>
          </p:cNvSpPr>
          <p:nvPr>
            <p:ph type="sldNum" sz="quarter" idx="12"/>
          </p:nvPr>
        </p:nvSpPr>
        <p:spPr/>
        <p:txBody>
          <a:bodyPr/>
          <a:lstStyle>
            <a:lvl1pPr>
              <a:defRPr/>
            </a:lvl1pPr>
          </a:lstStyle>
          <a:p>
            <a:fld id="{F3EB3D61-5A97-4DC3-A9E0-A75B4F66B62D}" type="slidenum">
              <a:rPr lang="en-US" altLang="en-US"/>
              <a:pPr/>
              <a:t>‹#›</a:t>
            </a:fld>
            <a:endParaRPr lang="en-US" altLang="en-US"/>
          </a:p>
        </p:txBody>
      </p:sp>
    </p:spTree>
    <p:extLst>
      <p:ext uri="{BB962C8B-B14F-4D97-AF65-F5344CB8AC3E}">
        <p14:creationId xmlns:p14="http://schemas.microsoft.com/office/powerpoint/2010/main" val="199742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7" name="Slide Number Placeholder 5"/>
          <p:cNvSpPr>
            <a:spLocks noGrp="1"/>
          </p:cNvSpPr>
          <p:nvPr>
            <p:ph type="sldNum" sz="quarter" idx="12"/>
          </p:nvPr>
        </p:nvSpPr>
        <p:spPr/>
        <p:txBody>
          <a:bodyPr/>
          <a:lstStyle>
            <a:lvl1pPr>
              <a:defRPr/>
            </a:lvl1pPr>
          </a:lstStyle>
          <a:p>
            <a:fld id="{04F3E01F-D364-484E-940A-93B3C571EF17}" type="slidenum">
              <a:rPr lang="en-US" altLang="en-US"/>
              <a:pPr/>
              <a:t>‹#›</a:t>
            </a:fld>
            <a:endParaRPr lang="en-US" altLang="en-US"/>
          </a:p>
        </p:txBody>
      </p:sp>
    </p:spTree>
    <p:extLst>
      <p:ext uri="{BB962C8B-B14F-4D97-AF65-F5344CB8AC3E}">
        <p14:creationId xmlns:p14="http://schemas.microsoft.com/office/powerpoint/2010/main" val="112619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9" name="Slide Number Placeholder 5"/>
          <p:cNvSpPr>
            <a:spLocks noGrp="1"/>
          </p:cNvSpPr>
          <p:nvPr>
            <p:ph type="sldNum" sz="quarter" idx="12"/>
          </p:nvPr>
        </p:nvSpPr>
        <p:spPr/>
        <p:txBody>
          <a:bodyPr/>
          <a:lstStyle>
            <a:lvl1pPr>
              <a:defRPr/>
            </a:lvl1pPr>
          </a:lstStyle>
          <a:p>
            <a:fld id="{94FA6052-2AFB-45C3-BBCF-78067C403819}" type="slidenum">
              <a:rPr lang="en-US" altLang="en-US"/>
              <a:pPr/>
              <a:t>‹#›</a:t>
            </a:fld>
            <a:endParaRPr lang="en-US" altLang="en-US"/>
          </a:p>
        </p:txBody>
      </p:sp>
    </p:spTree>
    <p:extLst>
      <p:ext uri="{BB962C8B-B14F-4D97-AF65-F5344CB8AC3E}">
        <p14:creationId xmlns:p14="http://schemas.microsoft.com/office/powerpoint/2010/main" val="427261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5" name="Slide Number Placeholder 5"/>
          <p:cNvSpPr>
            <a:spLocks noGrp="1"/>
          </p:cNvSpPr>
          <p:nvPr>
            <p:ph type="sldNum" sz="quarter" idx="12"/>
          </p:nvPr>
        </p:nvSpPr>
        <p:spPr/>
        <p:txBody>
          <a:bodyPr/>
          <a:lstStyle>
            <a:lvl1pPr>
              <a:defRPr/>
            </a:lvl1pPr>
          </a:lstStyle>
          <a:p>
            <a:fld id="{C879C158-A0A8-46C8-B1C9-76570ABC1B7D}" type="slidenum">
              <a:rPr lang="en-US" altLang="en-US"/>
              <a:pPr/>
              <a:t>‹#›</a:t>
            </a:fld>
            <a:endParaRPr lang="en-US" altLang="en-US"/>
          </a:p>
        </p:txBody>
      </p:sp>
    </p:spTree>
    <p:extLst>
      <p:ext uri="{BB962C8B-B14F-4D97-AF65-F5344CB8AC3E}">
        <p14:creationId xmlns:p14="http://schemas.microsoft.com/office/powerpoint/2010/main" val="238209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4" name="Slide Number Placeholder 5"/>
          <p:cNvSpPr>
            <a:spLocks noGrp="1"/>
          </p:cNvSpPr>
          <p:nvPr>
            <p:ph type="sldNum" sz="quarter" idx="12"/>
          </p:nvPr>
        </p:nvSpPr>
        <p:spPr/>
        <p:txBody>
          <a:bodyPr/>
          <a:lstStyle>
            <a:lvl1pPr>
              <a:defRPr/>
            </a:lvl1pPr>
          </a:lstStyle>
          <a:p>
            <a:fld id="{D4411498-D1B3-4428-A533-8E4F12507B47}" type="slidenum">
              <a:rPr lang="en-US" altLang="en-US"/>
              <a:pPr/>
              <a:t>‹#›</a:t>
            </a:fld>
            <a:endParaRPr lang="en-US" altLang="en-US"/>
          </a:p>
        </p:txBody>
      </p:sp>
    </p:spTree>
    <p:extLst>
      <p:ext uri="{BB962C8B-B14F-4D97-AF65-F5344CB8AC3E}">
        <p14:creationId xmlns:p14="http://schemas.microsoft.com/office/powerpoint/2010/main" val="304299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7" name="Slide Number Placeholder 5"/>
          <p:cNvSpPr>
            <a:spLocks noGrp="1"/>
          </p:cNvSpPr>
          <p:nvPr>
            <p:ph type="sldNum" sz="quarter" idx="12"/>
          </p:nvPr>
        </p:nvSpPr>
        <p:spPr/>
        <p:txBody>
          <a:bodyPr/>
          <a:lstStyle>
            <a:lvl1pPr>
              <a:defRPr/>
            </a:lvl1pPr>
          </a:lstStyle>
          <a:p>
            <a:fld id="{A22F3F99-B188-42E0-8A73-A39890F6F335}" type="slidenum">
              <a:rPr lang="en-US" altLang="en-US"/>
              <a:pPr/>
              <a:t>‹#›</a:t>
            </a:fld>
            <a:endParaRPr lang="en-US" altLang="en-US"/>
          </a:p>
        </p:txBody>
      </p:sp>
    </p:spTree>
    <p:extLst>
      <p:ext uri="{BB962C8B-B14F-4D97-AF65-F5344CB8AC3E}">
        <p14:creationId xmlns:p14="http://schemas.microsoft.com/office/powerpoint/2010/main" val="395184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smtClean="0"/>
              <a:t>Ceg2400 Ch3 assembly V.7a</a:t>
            </a:r>
            <a:endParaRPr lang="en-US" altLang="en-US"/>
          </a:p>
        </p:txBody>
      </p:sp>
      <p:sp>
        <p:nvSpPr>
          <p:cNvPr id="7" name="Slide Number Placeholder 5"/>
          <p:cNvSpPr>
            <a:spLocks noGrp="1"/>
          </p:cNvSpPr>
          <p:nvPr>
            <p:ph type="sldNum" sz="quarter" idx="12"/>
          </p:nvPr>
        </p:nvSpPr>
        <p:spPr/>
        <p:txBody>
          <a:bodyPr/>
          <a:lstStyle>
            <a:lvl1pPr>
              <a:defRPr/>
            </a:lvl1pPr>
          </a:lstStyle>
          <a:p>
            <a:fld id="{E1B445B9-8BBA-4272-BAE2-38B964060895}" type="slidenum">
              <a:rPr lang="en-US" altLang="en-US"/>
              <a:pPr/>
              <a:t>‹#›</a:t>
            </a:fld>
            <a:endParaRPr lang="en-US" altLang="en-US"/>
          </a:p>
        </p:txBody>
      </p:sp>
    </p:spTree>
    <p:extLst>
      <p:ext uri="{BB962C8B-B14F-4D97-AF65-F5344CB8AC3E}">
        <p14:creationId xmlns:p14="http://schemas.microsoft.com/office/powerpoint/2010/main" val="33709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pPr>
              <a:defRPr/>
            </a:pPr>
            <a:r>
              <a:rPr lang="en-US" altLang="en-US" smtClean="0"/>
              <a:t>Ceg2400 Ch3 assembly V.7a</a:t>
            </a: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469E489-3814-48A1-9FE8-22B5A96D0E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asycalculation.com/hex-converter.php" TargetMode="External"/><Relationship Id="rId2" Type="http://schemas.openxmlformats.org/officeDocument/2006/relationships/hyperlink" Target="http://www.khmerson.com/~eia213/binnum.ppt"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easycalculation.com/hex-converter.php" TargetMode="External"/><Relationship Id="rId2" Type="http://schemas.openxmlformats.org/officeDocument/2006/relationships/hyperlink" Target="http://www.rapidtables.com/convert/number/hex-to-decimal.htm" TargetMode="External"/><Relationship Id="rId1" Type="http://schemas.openxmlformats.org/officeDocument/2006/relationships/slideLayout" Target="../slideLayouts/slideLayout2.xml"/><Relationship Id="rId4" Type="http://schemas.openxmlformats.org/officeDocument/2006/relationships/hyperlink" Target="http://infocenter.arm.com/help/index.jsp?topic=/com.arm.doc.faqs/ka3724.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hk/url?sa=t&amp;source=web&amp;ct=res&amp;cd=1&amp;url=http://www.arm.com/miscPDFs/9658.pdf&amp;ei=jouSSeHYDZLFkAWpxcz9Cw&amp;usg=AFQjCNEJ7HbB2KGfXSKaJfgf21mqtP92mg&amp;sig2=WRtlmudCY_HDbMzVVx7wrQ"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easycalculation.com/hex-converter.php"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binaryhexconverter.com/decimal-to-binary-converter" TargetMode="External"/><Relationship Id="rId2" Type="http://schemas.openxmlformats.org/officeDocument/2006/relationships/hyperlink" Target="http://www.binaryconvert.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inaryhexconverter.com/decimal-to-binary-converter" TargetMode="External"/><Relationship Id="rId2" Type="http://schemas.openxmlformats.org/officeDocument/2006/relationships/hyperlink" Target="http://www.binaryconvert.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binaryhexconverter.com/decimal-to-binary-converter" TargetMode="External"/><Relationship Id="rId2" Type="http://schemas.openxmlformats.org/officeDocument/2006/relationships/hyperlink" Target="http://www.binaryconvert.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heyrick.co.uk/assembler/notation.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davespace.co.uk/arm/introduction-to-arm/branch.html" TargetMode="External"/><Relationship Id="rId2" Type="http://schemas.openxmlformats.org/officeDocument/2006/relationships/hyperlink" Target="https://courses.cs.washington.edu/courses/cse378/02sp/sections/section4-5.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en-US" dirty="0" smtClean="0"/>
              <a:t>Chapter 3: Introduction to Assembly Language Programming</a:t>
            </a:r>
          </a:p>
        </p:txBody>
      </p:sp>
      <p:sp>
        <p:nvSpPr>
          <p:cNvPr id="3075" name="Rectangle 3"/>
          <p:cNvSpPr>
            <a:spLocks noGrp="1" noChangeArrowheads="1"/>
          </p:cNvSpPr>
          <p:nvPr>
            <p:ph type="subTitle" idx="1"/>
          </p:nvPr>
        </p:nvSpPr>
        <p:spPr/>
        <p:txBody>
          <a:bodyPr/>
          <a:lstStyle/>
          <a:p>
            <a:pPr algn="l" eaLnBrk="1" hangingPunct="1"/>
            <a:r>
              <a:rPr lang="en-US" altLang="zh-CN" smtClean="0">
                <a:solidFill>
                  <a:srgbClr val="898989"/>
                </a:solidFill>
              </a:rPr>
              <a:t>CEG2400 - Microcomputer Systems</a:t>
            </a:r>
            <a:endParaRPr lang="en-US" altLang="zh-CN" sz="2800" i="1" smtClean="0">
              <a:solidFill>
                <a:srgbClr val="898989"/>
              </a:solidFill>
            </a:endParaRPr>
          </a:p>
        </p:txBody>
      </p:sp>
      <p:sp>
        <p:nvSpPr>
          <p:cNvPr id="2" name="Rectangle 6"/>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077" name="Rectangle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B4C518E-DE7A-452C-885D-317172DCF2DE}" type="slidenum">
              <a:rPr lang="en-US" altLang="en-US" sz="1200">
                <a:latin typeface="Arial" pitchFamily="34" charset="0"/>
              </a:rPr>
              <a:pPr>
                <a:spcBef>
                  <a:spcPct val="0"/>
                </a:spcBef>
                <a:buFontTx/>
                <a:buNone/>
              </a:pPr>
              <a:t>1</a:t>
            </a:fld>
            <a:endParaRPr lang="en-US" altLang="en-US" sz="120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altLang="en-US" smtClean="0"/>
              <a:t>Assemble Instruction</a:t>
            </a:r>
          </a:p>
        </p:txBody>
      </p:sp>
      <p:sp>
        <p:nvSpPr>
          <p:cNvPr id="13315" name="Rectangle 4"/>
          <p:cNvSpPr>
            <a:spLocks noGrp="1" noChangeArrowheads="1"/>
          </p:cNvSpPr>
          <p:nvPr>
            <p:ph idx="1"/>
          </p:nvPr>
        </p:nvSpPr>
        <p:spPr>
          <a:xfrm>
            <a:off x="457200" y="1719263"/>
            <a:ext cx="8229600" cy="669925"/>
          </a:xfrm>
        </p:spPr>
        <p:txBody>
          <a:bodyPr/>
          <a:lstStyle/>
          <a:p>
            <a:pPr eaLnBrk="1" hangingPunct="1"/>
            <a:r>
              <a:rPr lang="en-US" altLang="en-US" sz="2100" smtClean="0"/>
              <a:t>One line of code -    first :  ADD   r1,r2,r3  </a:t>
            </a: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133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DBEC2677-02CE-4A7F-A74D-FC912205148F}" type="slidenum">
              <a:rPr lang="en-US" altLang="en-US" sz="1200">
                <a:latin typeface="Arial" pitchFamily="34" charset="0"/>
              </a:rPr>
              <a:pPr>
                <a:spcBef>
                  <a:spcPct val="0"/>
                </a:spcBef>
                <a:buFontTx/>
                <a:buNone/>
              </a:pPr>
              <a:t>10</a:t>
            </a:fld>
            <a:endParaRPr lang="en-US" altLang="en-US" sz="1200">
              <a:latin typeface="Arial" pitchFamily="34" charset="0"/>
            </a:endParaRPr>
          </a:p>
        </p:txBody>
      </p:sp>
      <p:sp>
        <p:nvSpPr>
          <p:cNvPr id="13318" name="Oval 2"/>
          <p:cNvSpPr>
            <a:spLocks noChangeArrowheads="1"/>
          </p:cNvSpPr>
          <p:nvPr/>
        </p:nvSpPr>
        <p:spPr bwMode="auto">
          <a:xfrm>
            <a:off x="1981200" y="2362200"/>
            <a:ext cx="29718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1800">
              <a:latin typeface="Arial" pitchFamily="34" charset="0"/>
            </a:endParaRPr>
          </a:p>
        </p:txBody>
      </p:sp>
      <p:sp>
        <p:nvSpPr>
          <p:cNvPr id="13319" name="AutoShape 5"/>
          <p:cNvSpPr>
            <a:spLocks/>
          </p:cNvSpPr>
          <p:nvPr/>
        </p:nvSpPr>
        <p:spPr bwMode="auto">
          <a:xfrm>
            <a:off x="609600" y="5410200"/>
            <a:ext cx="1371600" cy="714375"/>
          </a:xfrm>
          <a:prstGeom prst="borderCallout1">
            <a:avLst>
              <a:gd name="adj1" fmla="val 16000"/>
              <a:gd name="adj2" fmla="val -5556"/>
              <a:gd name="adj3" fmla="val -235556"/>
              <a:gd name="adj4" fmla="val -12847"/>
            </a:avLst>
          </a:prstGeom>
          <a:solidFill>
            <a:srgbClr val="DDDDDD"/>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latin typeface="Arial" pitchFamily="34" charset="0"/>
              </a:rPr>
              <a:t>Label</a:t>
            </a:r>
          </a:p>
          <a:p>
            <a:pPr>
              <a:spcBef>
                <a:spcPct val="0"/>
              </a:spcBef>
              <a:buFontTx/>
              <a:buNone/>
            </a:pPr>
            <a:r>
              <a:rPr lang="en-US" altLang="en-US" sz="2000">
                <a:latin typeface="Arial" pitchFamily="34" charset="0"/>
              </a:rPr>
              <a:t>(optional)</a:t>
            </a:r>
          </a:p>
        </p:txBody>
      </p:sp>
      <p:sp>
        <p:nvSpPr>
          <p:cNvPr id="13320" name="AutoShape 6"/>
          <p:cNvSpPr>
            <a:spLocks/>
          </p:cNvSpPr>
          <p:nvPr/>
        </p:nvSpPr>
        <p:spPr bwMode="auto">
          <a:xfrm>
            <a:off x="1600200" y="4876800"/>
            <a:ext cx="1143000" cy="409575"/>
          </a:xfrm>
          <a:prstGeom prst="borderCallout1">
            <a:avLst>
              <a:gd name="adj1" fmla="val 27907"/>
              <a:gd name="adj2" fmla="val -6667"/>
              <a:gd name="adj3" fmla="val -355426"/>
              <a:gd name="adj4" fmla="val -8750"/>
            </a:avLst>
          </a:prstGeom>
          <a:solidFill>
            <a:srgbClr val="DDDDDD"/>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latin typeface="Arial" pitchFamily="34" charset="0"/>
              </a:rPr>
              <a:t>opcode</a:t>
            </a:r>
          </a:p>
        </p:txBody>
      </p:sp>
      <p:sp>
        <p:nvSpPr>
          <p:cNvPr id="13321" name="Rectangle 7"/>
          <p:cNvSpPr>
            <a:spLocks noChangeArrowheads="1"/>
          </p:cNvSpPr>
          <p:nvPr/>
        </p:nvSpPr>
        <p:spPr bwMode="auto">
          <a:xfrm>
            <a:off x="304800" y="3124200"/>
            <a:ext cx="762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13322" name="Rectangle 8"/>
          <p:cNvSpPr>
            <a:spLocks noChangeArrowheads="1"/>
          </p:cNvSpPr>
          <p:nvPr/>
        </p:nvSpPr>
        <p:spPr bwMode="auto">
          <a:xfrm>
            <a:off x="1295400" y="31242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13323" name="Rectangle 9"/>
          <p:cNvSpPr>
            <a:spLocks noChangeArrowheads="1"/>
          </p:cNvSpPr>
          <p:nvPr/>
        </p:nvSpPr>
        <p:spPr bwMode="auto">
          <a:xfrm>
            <a:off x="2133600" y="3124200"/>
            <a:ext cx="685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13324" name="Rectangle 10"/>
          <p:cNvSpPr>
            <a:spLocks noChangeArrowheads="1"/>
          </p:cNvSpPr>
          <p:nvPr/>
        </p:nvSpPr>
        <p:spPr bwMode="auto">
          <a:xfrm>
            <a:off x="3124200" y="3124200"/>
            <a:ext cx="6096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13325" name="AutoShape 11"/>
          <p:cNvSpPr>
            <a:spLocks/>
          </p:cNvSpPr>
          <p:nvPr/>
        </p:nvSpPr>
        <p:spPr bwMode="auto">
          <a:xfrm>
            <a:off x="2743200" y="5495925"/>
            <a:ext cx="1371600" cy="714375"/>
          </a:xfrm>
          <a:prstGeom prst="borderCallout1">
            <a:avLst>
              <a:gd name="adj1" fmla="val 16000"/>
              <a:gd name="adj2" fmla="val -5556"/>
              <a:gd name="adj3" fmla="val -284889"/>
              <a:gd name="adj4" fmla="val -22106"/>
            </a:avLst>
          </a:prstGeom>
          <a:solidFill>
            <a:srgbClr val="DDDDDD"/>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latin typeface="Arial" pitchFamily="34" charset="0"/>
              </a:rPr>
              <a:t>Operand 1</a:t>
            </a:r>
          </a:p>
        </p:txBody>
      </p:sp>
      <p:sp>
        <p:nvSpPr>
          <p:cNvPr id="13326" name="AutoShape 12"/>
          <p:cNvSpPr>
            <a:spLocks/>
          </p:cNvSpPr>
          <p:nvPr/>
        </p:nvSpPr>
        <p:spPr bwMode="auto">
          <a:xfrm>
            <a:off x="4724400" y="5419725"/>
            <a:ext cx="1371600" cy="714375"/>
          </a:xfrm>
          <a:prstGeom prst="borderCallout1">
            <a:avLst>
              <a:gd name="adj1" fmla="val 16000"/>
              <a:gd name="adj2" fmla="val -5556"/>
              <a:gd name="adj3" fmla="val -286889"/>
              <a:gd name="adj4" fmla="val -97801"/>
            </a:avLst>
          </a:prstGeom>
          <a:solidFill>
            <a:srgbClr val="DDDDDD"/>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latin typeface="Arial" pitchFamily="34" charset="0"/>
              </a:rPr>
              <a:t>Operand 2</a:t>
            </a:r>
          </a:p>
        </p:txBody>
      </p:sp>
      <p:sp>
        <p:nvSpPr>
          <p:cNvPr id="13327" name="AutoShape 13"/>
          <p:cNvSpPr>
            <a:spLocks/>
          </p:cNvSpPr>
          <p:nvPr/>
        </p:nvSpPr>
        <p:spPr bwMode="auto">
          <a:xfrm>
            <a:off x="6477000" y="5495925"/>
            <a:ext cx="1371600" cy="714375"/>
          </a:xfrm>
          <a:prstGeom prst="borderCallout1">
            <a:avLst>
              <a:gd name="adj1" fmla="val 16000"/>
              <a:gd name="adj2" fmla="val -5556"/>
              <a:gd name="adj3" fmla="val -266889"/>
              <a:gd name="adj4" fmla="val -149884"/>
            </a:avLst>
          </a:prstGeom>
          <a:solidFill>
            <a:srgbClr val="DDDDDD"/>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latin typeface="Arial" pitchFamily="34" charset="0"/>
              </a:rPr>
              <a:t>Operand 3</a:t>
            </a:r>
          </a:p>
        </p:txBody>
      </p:sp>
      <p:sp>
        <p:nvSpPr>
          <p:cNvPr id="13328" name="Rectangle 14"/>
          <p:cNvSpPr>
            <a:spLocks noChangeArrowheads="1"/>
          </p:cNvSpPr>
          <p:nvPr/>
        </p:nvSpPr>
        <p:spPr bwMode="auto">
          <a:xfrm>
            <a:off x="3962400" y="3124200"/>
            <a:ext cx="762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13329" name="Text Box 15"/>
          <p:cNvSpPr txBox="1">
            <a:spLocks noChangeArrowheads="1"/>
          </p:cNvSpPr>
          <p:nvPr/>
        </p:nvSpPr>
        <p:spPr bwMode="auto">
          <a:xfrm>
            <a:off x="2651125" y="247491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optional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500" smtClean="0"/>
              <a:t>General purpose register R0-R12 usage</a:t>
            </a:r>
          </a:p>
        </p:txBody>
      </p:sp>
      <p:sp>
        <p:nvSpPr>
          <p:cNvPr id="14339" name="Rectangle 3"/>
          <p:cNvSpPr>
            <a:spLocks noGrp="1" noChangeArrowheads="1"/>
          </p:cNvSpPr>
          <p:nvPr>
            <p:ph idx="1"/>
          </p:nvPr>
        </p:nvSpPr>
        <p:spPr>
          <a:xfrm>
            <a:off x="457200" y="1231900"/>
            <a:ext cx="8229600" cy="5245100"/>
          </a:xfrm>
        </p:spPr>
        <p:txBody>
          <a:bodyPr/>
          <a:lstStyle/>
          <a:p>
            <a:pPr eaLnBrk="1" hangingPunct="1">
              <a:lnSpc>
                <a:spcPct val="90000"/>
              </a:lnSpc>
            </a:pPr>
            <a:r>
              <a:rPr lang="en-US" altLang="en-US" sz="2800" dirty="0" smtClean="0"/>
              <a:t>MOV r0,#15</a:t>
            </a:r>
          </a:p>
          <a:p>
            <a:pPr eaLnBrk="1" hangingPunct="1">
              <a:lnSpc>
                <a:spcPct val="90000"/>
              </a:lnSpc>
            </a:pPr>
            <a:endParaRPr lang="en-US" altLang="en-US" sz="2800" dirty="0" smtClean="0"/>
          </a:p>
          <a:p>
            <a:pPr eaLnBrk="1" hangingPunct="1">
              <a:lnSpc>
                <a:spcPct val="90000"/>
              </a:lnSpc>
            </a:pPr>
            <a:r>
              <a:rPr lang="en-US" altLang="en-US" sz="2800" dirty="0" smtClean="0"/>
              <a:t>Opcode : MOV     Operands : r0,#15</a:t>
            </a:r>
          </a:p>
          <a:p>
            <a:pPr eaLnBrk="1" hangingPunct="1">
              <a:lnSpc>
                <a:spcPct val="90000"/>
              </a:lnSpc>
            </a:pPr>
            <a:r>
              <a:rPr lang="en-US" altLang="en-US" sz="2800" dirty="0" smtClean="0"/>
              <a:t>In C++, you may write “</a:t>
            </a:r>
            <a:r>
              <a:rPr lang="en-US" altLang="en-US" sz="2800" dirty="0" err="1" smtClean="0"/>
              <a:t>int</a:t>
            </a:r>
            <a:r>
              <a:rPr lang="en-US" altLang="en-US" sz="2800" dirty="0" smtClean="0"/>
              <a:t> a= 15;”</a:t>
            </a:r>
          </a:p>
          <a:p>
            <a:pPr eaLnBrk="1" hangingPunct="1">
              <a:lnSpc>
                <a:spcPct val="90000"/>
              </a:lnSpc>
            </a:pPr>
            <a:r>
              <a:rPr lang="en-US" altLang="en-US" sz="2800" dirty="0" smtClean="0"/>
              <a:t>Meaning : </a:t>
            </a:r>
            <a:r>
              <a:rPr lang="en-US" altLang="en-US" sz="2800" dirty="0" err="1" smtClean="0"/>
              <a:t>MOVe</a:t>
            </a:r>
            <a:r>
              <a:rPr lang="en-US" altLang="en-US" sz="2800" dirty="0" smtClean="0"/>
              <a:t> the value #15 (decimal) into register R0.</a:t>
            </a:r>
          </a:p>
          <a:p>
            <a:pPr lvl="1" eaLnBrk="1" hangingPunct="1">
              <a:lnSpc>
                <a:spcPct val="90000"/>
              </a:lnSpc>
            </a:pPr>
            <a:r>
              <a:rPr lang="en-US" altLang="en-US" sz="2400" dirty="0" smtClean="0"/>
              <a:t>“MOV” means “to move”</a:t>
            </a:r>
          </a:p>
          <a:p>
            <a:pPr lvl="1" eaLnBrk="1" hangingPunct="1">
              <a:lnSpc>
                <a:spcPct val="90000"/>
              </a:lnSpc>
            </a:pPr>
            <a:r>
              <a:rPr lang="en-US" altLang="en-US" sz="2400" dirty="0" smtClean="0"/>
              <a:t>R0 is register 0 (32-bit)</a:t>
            </a:r>
          </a:p>
          <a:p>
            <a:pPr lvl="1" eaLnBrk="1" hangingPunct="1">
              <a:lnSpc>
                <a:spcPct val="90000"/>
              </a:lnSpc>
            </a:pPr>
            <a:r>
              <a:rPr lang="en-US" altLang="en-US" sz="2400" dirty="0" smtClean="0"/>
              <a:t># (hash) means it is an intermediate value, defined by a number following #.</a:t>
            </a:r>
          </a:p>
          <a:p>
            <a:pPr lvl="1" eaLnBrk="1" hangingPunct="1">
              <a:lnSpc>
                <a:spcPct val="90000"/>
              </a:lnSpc>
            </a:pPr>
            <a:r>
              <a:rPr lang="en-US" altLang="en-US" sz="2400" dirty="0" smtClean="0"/>
              <a:t>If you add  ‘0x’ as suffix, the number is in hexadecimal</a:t>
            </a: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143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C0476625-8D8F-42F3-899C-C07AE875C797}" type="slidenum">
              <a:rPr lang="en-US" altLang="en-US" sz="1200">
                <a:latin typeface="Arial" pitchFamily="34" charset="0"/>
              </a:rPr>
              <a:pPr>
                <a:spcBef>
                  <a:spcPct val="0"/>
                </a:spcBef>
                <a:buFontTx/>
                <a:buNone/>
              </a:pPr>
              <a:t>11</a:t>
            </a:fld>
            <a:endParaRPr lang="en-US" altLang="en-US" sz="1200">
              <a:latin typeface="Arial" pitchFamily="34" charset="0"/>
            </a:endParaRPr>
          </a:p>
        </p:txBody>
      </p:sp>
      <p:pic>
        <p:nvPicPr>
          <p:cNvPr id="14342" name="Picture 4" descr="MCj043783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219200"/>
            <a:ext cx="187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5"/>
          <p:cNvSpPr txBox="1">
            <a:spLocks noChangeArrowheads="1"/>
          </p:cNvSpPr>
          <p:nvPr/>
        </p:nvSpPr>
        <p:spPr bwMode="auto">
          <a:xfrm>
            <a:off x="7467600" y="28194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R0</a:t>
            </a:r>
          </a:p>
        </p:txBody>
      </p:sp>
      <p:sp>
        <p:nvSpPr>
          <p:cNvPr id="14344" name="Line 6"/>
          <p:cNvSpPr>
            <a:spLocks noChangeShapeType="1"/>
          </p:cNvSpPr>
          <p:nvPr/>
        </p:nvSpPr>
        <p:spPr bwMode="auto">
          <a:xfrm>
            <a:off x="6689442" y="1752600"/>
            <a:ext cx="701958"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Text Box 7"/>
          <p:cNvSpPr txBox="1">
            <a:spLocks noChangeArrowheads="1"/>
          </p:cNvSpPr>
          <p:nvPr/>
        </p:nvSpPr>
        <p:spPr bwMode="auto">
          <a:xfrm>
            <a:off x="3826158" y="1046946"/>
            <a:ext cx="2863284" cy="95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dirty="0" smtClean="0">
                <a:latin typeface="Arial" pitchFamily="34" charset="0"/>
              </a:rPr>
              <a:t>Put Data=15</a:t>
            </a:r>
          </a:p>
          <a:p>
            <a:pPr>
              <a:spcBef>
                <a:spcPct val="0"/>
              </a:spcBef>
              <a:buFontTx/>
              <a:buNone/>
            </a:pPr>
            <a:r>
              <a:rPr lang="en-US" altLang="en-US" sz="2800" dirty="0" smtClean="0">
                <a:latin typeface="Arial" pitchFamily="34" charset="0"/>
              </a:rPr>
              <a:t>Into the box (R0)</a:t>
            </a:r>
            <a:endParaRPr lang="en-US" altLang="en-US" sz="2800" dirty="0">
              <a:latin typeface="Arial" pitchFamily="34" charset="0"/>
            </a:endParaRPr>
          </a:p>
        </p:txBody>
      </p:sp>
      <p:pic>
        <p:nvPicPr>
          <p:cNvPr id="14346" name="Picture 10"/>
          <p:cNvPicPr>
            <a:picLocks noChangeAspect="1" noChangeArrowheads="1"/>
          </p:cNvPicPr>
          <p:nvPr/>
        </p:nvPicPr>
        <p:blipFill>
          <a:blip r:embed="rId3">
            <a:extLst>
              <a:ext uri="{28A0092B-C50C-407E-A947-70E740481C1C}">
                <a14:useLocalDpi xmlns:a14="http://schemas.microsoft.com/office/drawing/2010/main" val="0"/>
              </a:ext>
            </a:extLst>
          </a:blip>
          <a:srcRect l="20714" t="31715" r="70238" b="64964"/>
          <a:stretch>
            <a:fillRect/>
          </a:stretch>
        </p:blipFill>
        <p:spPr bwMode="auto">
          <a:xfrm>
            <a:off x="1524000" y="5938838"/>
            <a:ext cx="1868488"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1"/>
          <p:cNvPicPr>
            <a:picLocks noChangeAspect="1" noChangeArrowheads="1"/>
          </p:cNvPicPr>
          <p:nvPr/>
        </p:nvPicPr>
        <p:blipFill>
          <a:blip r:embed="rId4">
            <a:extLst>
              <a:ext uri="{28A0092B-C50C-407E-A947-70E740481C1C}">
                <a14:useLocalDpi xmlns:a14="http://schemas.microsoft.com/office/drawing/2010/main" val="0"/>
              </a:ext>
            </a:extLst>
          </a:blip>
          <a:srcRect l="2513" t="15375" r="88170" b="81683"/>
          <a:stretch>
            <a:fillRect/>
          </a:stretch>
        </p:blipFill>
        <p:spPr bwMode="auto">
          <a:xfrm>
            <a:off x="5410200" y="5973763"/>
            <a:ext cx="1809750"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8" name="TextBox 1"/>
          <p:cNvSpPr txBox="1">
            <a:spLocks noChangeArrowheads="1"/>
          </p:cNvSpPr>
          <p:nvPr/>
        </p:nvSpPr>
        <p:spPr bwMode="auto">
          <a:xfrm>
            <a:off x="0" y="597376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800">
                <a:latin typeface="Arial" pitchFamily="34" charset="0"/>
              </a:rPr>
              <a:t>Code :</a:t>
            </a:r>
          </a:p>
        </p:txBody>
      </p:sp>
      <p:sp>
        <p:nvSpPr>
          <p:cNvPr id="14349" name="TextBox 12"/>
          <p:cNvSpPr txBox="1">
            <a:spLocks noChangeArrowheads="1"/>
          </p:cNvSpPr>
          <p:nvPr/>
        </p:nvSpPr>
        <p:spPr bwMode="auto">
          <a:xfrm>
            <a:off x="3886200" y="597376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800">
                <a:latin typeface="Arial" pitchFamily="34" charset="0"/>
              </a:rPr>
              <a:t>In register:</a:t>
            </a:r>
          </a:p>
        </p:txBody>
      </p:sp>
      <p:sp>
        <p:nvSpPr>
          <p:cNvPr id="14" name="Line 6"/>
          <p:cNvSpPr>
            <a:spLocks noChangeShapeType="1"/>
          </p:cNvSpPr>
          <p:nvPr/>
        </p:nvSpPr>
        <p:spPr bwMode="auto">
          <a:xfrm>
            <a:off x="2819400" y="1523999"/>
            <a:ext cx="914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500" smtClean="0"/>
              <a:t>Branch function (BL) is an instruction in ARM</a:t>
            </a:r>
          </a:p>
        </p:txBody>
      </p:sp>
      <p:sp>
        <p:nvSpPr>
          <p:cNvPr id="15363" name="Rectangle 3"/>
          <p:cNvSpPr>
            <a:spLocks noGrp="1" noChangeArrowheads="1"/>
          </p:cNvSpPr>
          <p:nvPr>
            <p:ph idx="1"/>
          </p:nvPr>
        </p:nvSpPr>
        <p:spPr>
          <a:xfrm>
            <a:off x="457200" y="1600200"/>
            <a:ext cx="8229600" cy="5105400"/>
          </a:xfrm>
        </p:spPr>
        <p:txBody>
          <a:bodyPr/>
          <a:lstStyle/>
          <a:p>
            <a:pPr eaLnBrk="1" hangingPunct="1"/>
            <a:r>
              <a:rPr lang="en-US" altLang="en-US" smtClean="0"/>
              <a:t>BL = branch and link</a:t>
            </a:r>
          </a:p>
          <a:p>
            <a:pPr eaLnBrk="1" hangingPunct="1"/>
            <a:endParaRPr lang="en-US" altLang="en-US" smtClean="0"/>
          </a:p>
          <a:p>
            <a:pPr eaLnBrk="1" hangingPunct="1"/>
            <a:r>
              <a:rPr lang="en-US" altLang="en-US" smtClean="0"/>
              <a:t>When a </a:t>
            </a:r>
            <a:r>
              <a:rPr lang="en-US" altLang="en-US" smtClean="0">
                <a:latin typeface="Arial" pitchFamily="34" charset="0"/>
                <a:cs typeface="Arial" pitchFamily="34" charset="0"/>
              </a:rPr>
              <a:t>subroutine (</a:t>
            </a:r>
            <a:r>
              <a:rPr lang="en-US" altLang="en-US" smtClean="0"/>
              <a:t>function) is needed to be called, BL is required.</a:t>
            </a:r>
          </a:p>
          <a:p>
            <a:pPr eaLnBrk="1" hangingPunct="1"/>
            <a:r>
              <a:rPr lang="en-US" altLang="en-US" smtClean="0"/>
              <a:t>It will run the instruction in another address first, and return to the address in link register afterwards.</a:t>
            </a: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6F2FDAE8-9C7D-4F92-A4F9-DE2CE28E5E57}" type="slidenum">
              <a:rPr lang="en-US" altLang="en-US" sz="1200">
                <a:latin typeface="Arial" pitchFamily="34" charset="0"/>
              </a:rPr>
              <a:pPr>
                <a:spcBef>
                  <a:spcPct val="0"/>
                </a:spcBef>
                <a:buFontTx/>
                <a:buNone/>
              </a:pPr>
              <a:t>12</a:t>
            </a:fld>
            <a:endParaRPr lang="en-US" altLang="en-US" sz="120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500" smtClean="0"/>
              <a:t>Branch function (BL) is an instruction in ARM</a:t>
            </a:r>
          </a:p>
        </p:txBody>
      </p:sp>
      <p:sp>
        <p:nvSpPr>
          <p:cNvPr id="16387" name="Content Placeholder 2"/>
          <p:cNvSpPr>
            <a:spLocks noGrp="1"/>
          </p:cNvSpPr>
          <p:nvPr>
            <p:ph idx="1"/>
          </p:nvPr>
        </p:nvSpPr>
        <p:spPr/>
        <p:txBody>
          <a:bodyPr/>
          <a:lstStyle/>
          <a:p>
            <a:pPr eaLnBrk="1" hangingPunct="1"/>
            <a:r>
              <a:rPr lang="en-US" altLang="en-US" sz="2400" smtClean="0"/>
              <a:t>Example:</a:t>
            </a:r>
            <a:endParaRPr lang="en-US" altLang="en-US" sz="2000" smtClean="0"/>
          </a:p>
          <a:p>
            <a:pPr marL="457200" lvl="1" indent="0" eaLnBrk="1" hangingPunct="1">
              <a:buFont typeface="Arial" pitchFamily="34" charset="0"/>
              <a:buNone/>
            </a:pPr>
            <a:r>
              <a:rPr lang="en-US" altLang="en-US" smtClean="0"/>
              <a:t>    BL firstfunc ;        </a:t>
            </a:r>
            <a:r>
              <a:rPr lang="en-US" altLang="en-US" sz="2400" smtClean="0"/>
              <a:t>In C++, you may write Firstfunc();</a:t>
            </a:r>
          </a:p>
          <a:p>
            <a:pPr marL="457200" lvl="1" indent="0" eaLnBrk="1" hangingPunct="1">
              <a:buFont typeface="Arial" pitchFamily="34" charset="0"/>
              <a:buNone/>
            </a:pPr>
            <a:r>
              <a:rPr lang="en-US" altLang="en-US" smtClean="0"/>
              <a:t>this instruction means</a:t>
            </a:r>
          </a:p>
          <a:p>
            <a:pPr marL="457200" lvl="1" indent="0" eaLnBrk="1" hangingPunct="1"/>
            <a:r>
              <a:rPr lang="en-US" altLang="en-US" smtClean="0"/>
              <a:t>Content in R14 (link register) is replaced with content of R15(program counter=PC)+4.</a:t>
            </a:r>
          </a:p>
          <a:p>
            <a:pPr marL="457200" lvl="1" indent="0" eaLnBrk="1" hangingPunct="1"/>
            <a:r>
              <a:rPr lang="en-US" altLang="en-US" smtClean="0"/>
              <a:t>Content of PC is replaced by the address of firstfunc</a:t>
            </a:r>
          </a:p>
          <a:p>
            <a:endParaRPr lang="en-US" altLang="zh-CN" smtClean="0"/>
          </a:p>
        </p:txBody>
      </p:sp>
      <p:sp>
        <p:nvSpPr>
          <p:cNvPr id="4" name="Footer Placeholder 3"/>
          <p:cNvSpPr>
            <a:spLocks noGrp="1"/>
          </p:cNvSpPr>
          <p:nvPr>
            <p:ph type="ftr" sz="quarter" idx="11"/>
          </p:nvPr>
        </p:nvSpPr>
        <p:spPr/>
        <p:txBody>
          <a:bodyPr/>
          <a:lstStyle/>
          <a:p>
            <a:pPr>
              <a:defRPr/>
            </a:pPr>
            <a:r>
              <a:rPr lang="en-US" altLang="en-US" smtClean="0"/>
              <a:t>Ceg2400 Ch3 assembly V.7a</a:t>
            </a:r>
            <a:endParaRPr lang="en-US" altLang="en-US"/>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6874462-9DE0-43F2-A538-3F5E51053AB4}" type="slidenum">
              <a:rPr lang="en-US" altLang="en-US" sz="1200">
                <a:solidFill>
                  <a:srgbClr val="898989"/>
                </a:solidFill>
                <a:latin typeface="Arial" pitchFamily="34" charset="0"/>
              </a:rPr>
              <a:pPr>
                <a:spcBef>
                  <a:spcPct val="0"/>
                </a:spcBef>
                <a:buFontTx/>
                <a:buNone/>
              </a:pPr>
              <a:t>13</a:t>
            </a:fld>
            <a:endParaRPr lang="en-US" altLang="en-US" sz="1200">
              <a:solidFill>
                <a:srgbClr val="898989"/>
              </a:solidFill>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sz="3200" dirty="0" smtClean="0"/>
              <a:t>Exercise 3.1 </a:t>
            </a:r>
            <a:br>
              <a:rPr lang="en-US" altLang="zh-CN" sz="3200" dirty="0" smtClean="0"/>
            </a:br>
            <a:r>
              <a:rPr lang="en-US" altLang="zh-CN" sz="2300" dirty="0" smtClean="0"/>
              <a:t>What is the function of </a:t>
            </a:r>
            <a:r>
              <a:rPr lang="en-US" altLang="zh-CN" sz="2300" dirty="0" err="1" smtClean="0"/>
              <a:t>Firstfun</a:t>
            </a:r>
            <a:r>
              <a:rPr lang="en-US" altLang="zh-CN" sz="2300" dirty="0" smtClean="0"/>
              <a:t>, and what is the address of </a:t>
            </a:r>
            <a:r>
              <a:rPr lang="en-US" altLang="zh-CN" sz="2300" dirty="0" err="1" smtClean="0"/>
              <a:t>Firstfunc</a:t>
            </a:r>
            <a:r>
              <a:rPr lang="en-US" altLang="zh-CN" sz="2300" dirty="0" smtClean="0"/>
              <a:t>? Fill in the shaded areas.</a:t>
            </a:r>
            <a:endParaRPr lang="en-US" altLang="zh-CN" sz="2600" dirty="0" smtClean="0"/>
          </a:p>
        </p:txBody>
      </p:sp>
      <p:sp>
        <p:nvSpPr>
          <p:cNvPr id="17411" name="Rectangle 3"/>
          <p:cNvSpPr>
            <a:spLocks noGrp="1" noChangeArrowheads="1"/>
          </p:cNvSpPr>
          <p:nvPr>
            <p:ph type="body" sz="half" idx="1"/>
          </p:nvPr>
        </p:nvSpPr>
        <p:spPr/>
        <p:txBody>
          <a:bodyPr/>
          <a:lstStyle/>
          <a:p>
            <a:pPr eaLnBrk="1" hangingPunct="1"/>
            <a:r>
              <a:rPr lang="en-US" altLang="en-US" sz="2600" smtClean="0"/>
              <a:t> </a:t>
            </a:r>
          </a:p>
        </p:txBody>
      </p:sp>
      <p:graphicFrame>
        <p:nvGraphicFramePr>
          <p:cNvPr id="67066" name="Group 506"/>
          <p:cNvGraphicFramePr>
            <a:graphicFrameLocks noGrp="1"/>
          </p:cNvGraphicFramePr>
          <p:nvPr>
            <p:ph sz="half" idx="2"/>
          </p:nvPr>
        </p:nvGraphicFramePr>
        <p:xfrm>
          <a:off x="228600" y="1600200"/>
          <a:ext cx="8763000" cy="4597698"/>
        </p:xfrm>
        <a:graphic>
          <a:graphicData uri="http://schemas.openxmlformats.org/drawingml/2006/table">
            <a:tbl>
              <a:tblPr/>
              <a:tblGrid>
                <a:gridCol w="1143000"/>
                <a:gridCol w="609600"/>
                <a:gridCol w="1219200"/>
                <a:gridCol w="1600200"/>
                <a:gridCol w="1143000"/>
                <a:gridCol w="533400"/>
                <a:gridCol w="457200"/>
                <a:gridCol w="1066800"/>
                <a:gridCol w="457200"/>
                <a:gridCol w="533400"/>
              </a:tblGrid>
              <a:tr h="304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Address (H)</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Comments</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Before instruction is run</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After instruction is run</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527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PC</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start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All registers are rest to 0 here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R14=link</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R15=PC</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R14=link</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R15=PC</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0000 0000</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r0,#15</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;Set up parameter</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27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r1,#20</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;Set up parameter</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685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BL </a:t>
                      </a:r>
                      <a:r>
                        <a:rPr kumimoji="0" lang="en-US" altLang="zh-CN" sz="1300" b="1" i="0" u="none" strike="noStrike" cap="none" normalizeH="0" baseline="0" smtClean="0">
                          <a:ln>
                            <a:noFill/>
                          </a:ln>
                          <a:solidFill>
                            <a:schemeClr val="tx1"/>
                          </a:solidFill>
                          <a:effectLst/>
                          <a:latin typeface="Arial" pitchFamily="34" charset="0"/>
                          <a:ea typeface="SimSun" pitchFamily="2" charset="-122"/>
                          <a:cs typeface="Arial" pitchFamily="34" charset="0"/>
                        </a:rPr>
                        <a:t>Firstfunc</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;Branch, call subroutine Firstfunc</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2889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SW1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Meaning stop here : Software interrupt (will be discussed alter)</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3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1" i="0" u="none" strike="noStrike" cap="none" normalizeH="0" baseline="0" smtClean="0">
                          <a:ln>
                            <a:noFill/>
                          </a:ln>
                          <a:solidFill>
                            <a:schemeClr val="tx1"/>
                          </a:solidFill>
                          <a:effectLst/>
                          <a:latin typeface="Arial" pitchFamily="34" charset="0"/>
                          <a:ea typeface="SimSun" pitchFamily="2" charset="-122"/>
                          <a:cs typeface="Arial" pitchFamily="34" charset="0"/>
                        </a:rPr>
                        <a:t>Firstfunc</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;subroutine</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ADD r0,r0,r1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;Add r0+r1</a:t>
                      </a: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sym typeface="Wingdings" pitchFamily="2" charset="2"/>
                        </a:rPr>
                        <a:t></a:t>
                      </a: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685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pc, lr</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Return from subroutine, to caller</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2889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end</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;end of file</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53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1753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C28011F6-0F2B-4E66-91E5-F4F33BD7C862}" type="slidenum">
              <a:rPr lang="en-US" altLang="en-US" sz="1200">
                <a:latin typeface="Arial" pitchFamily="34" charset="0"/>
              </a:rPr>
              <a:pPr>
                <a:spcBef>
                  <a:spcPct val="0"/>
                </a:spcBef>
                <a:buFontTx/>
                <a:buNone/>
              </a:pPr>
              <a:t>14</a:t>
            </a:fld>
            <a:endParaRPr lang="en-US" altLang="en-US" sz="1200">
              <a:latin typeface="Arial" pitchFamily="34" charset="0"/>
            </a:endParaRPr>
          </a:p>
        </p:txBody>
      </p:sp>
      <p:sp>
        <p:nvSpPr>
          <p:cNvPr id="17533" name="Line 500"/>
          <p:cNvSpPr>
            <a:spLocks noChangeShapeType="1"/>
          </p:cNvSpPr>
          <p:nvPr/>
        </p:nvSpPr>
        <p:spPr bwMode="auto">
          <a:xfrm>
            <a:off x="152400" y="1447800"/>
            <a:ext cx="0" cy="480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p:txBody>
          <a:bodyPr/>
          <a:lstStyle/>
          <a:p>
            <a:pPr eaLnBrk="1" hangingPunct="1"/>
            <a:r>
              <a:rPr lang="en-US" altLang="en-US" sz="3600" smtClean="0"/>
              <a:t>Current Program Status Register (CPSR)</a:t>
            </a:r>
          </a:p>
        </p:txBody>
      </p:sp>
      <p:sp>
        <p:nvSpPr>
          <p:cNvPr id="14341" name="Rectangle 5"/>
          <p:cNvSpPr>
            <a:spLocks noGrp="1" noChangeArrowheads="1"/>
          </p:cNvSpPr>
          <p:nvPr>
            <p:ph type="subTitle" idx="1"/>
          </p:nvPr>
        </p:nvSpPr>
        <p:spPr/>
        <p:txBody>
          <a:bodyPr rtlCol="0">
            <a:normAutofit/>
          </a:bodyPr>
          <a:lstStyle/>
          <a:p>
            <a:pPr eaLnBrk="1" fontAlgn="auto" hangingPunct="1">
              <a:spcAft>
                <a:spcPts val="0"/>
              </a:spcAft>
              <a:defRPr/>
            </a:pPr>
            <a:r>
              <a:rPr lang="en-US" sz="2000" smtClean="0"/>
              <a:t>contains conditional flags and other status bits</a:t>
            </a:r>
          </a:p>
        </p:txBody>
      </p:sp>
      <p:sp>
        <p:nvSpPr>
          <p:cNvPr id="18436" name="Rectangle 6"/>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18437" name="Rectangle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747A557F-AA75-4CFC-868B-15C18B22BBEF}" type="slidenum">
              <a:rPr lang="en-US" altLang="en-US" sz="1200">
                <a:latin typeface="Arial" pitchFamily="34" charset="0"/>
              </a:rPr>
              <a:pPr>
                <a:spcBef>
                  <a:spcPct val="0"/>
                </a:spcBef>
                <a:buFontTx/>
                <a:buNone/>
              </a:pPr>
              <a:t>15</a:t>
            </a:fld>
            <a:endParaRPr lang="en-US" altLang="en-US" sz="1200">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500" smtClean="0"/>
              <a:t>ARM Programmer's </a:t>
            </a:r>
            <a:br>
              <a:rPr lang="en-US" sz="3500" smtClean="0"/>
            </a:br>
            <a:r>
              <a:rPr lang="en-US" sz="3500" smtClean="0"/>
              <a:t>Model (con't)</a:t>
            </a:r>
          </a:p>
        </p:txBody>
      </p:sp>
      <p:sp>
        <p:nvSpPr>
          <p:cNvPr id="1945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194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4416AA2-3A4D-41A9-B04C-9938CAFA1DF2}" type="slidenum">
              <a:rPr lang="en-US" altLang="en-US" sz="1200">
                <a:latin typeface="Arial" pitchFamily="34" charset="0"/>
              </a:rPr>
              <a:pPr>
                <a:spcBef>
                  <a:spcPct val="0"/>
                </a:spcBef>
                <a:buFontTx/>
                <a:buNone/>
              </a:pPr>
              <a:t>16</a:t>
            </a:fld>
            <a:endParaRPr lang="en-US" altLang="en-US" sz="1200">
              <a:latin typeface="Arial" pitchFamily="34" charset="0"/>
            </a:endParaRPr>
          </a:p>
        </p:txBody>
      </p:sp>
      <p:sp>
        <p:nvSpPr>
          <p:cNvPr id="19461" name="Rectangle 3"/>
          <p:cNvSpPr>
            <a:spLocks noChangeArrowheads="1"/>
          </p:cNvSpPr>
          <p:nvPr/>
        </p:nvSpPr>
        <p:spPr bwMode="auto">
          <a:xfrm>
            <a:off x="533400" y="1676400"/>
            <a:ext cx="8077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Font typeface="Arial" pitchFamily="34" charset="0"/>
              <a:buChar char="•"/>
              <a:defRPr sz="3200">
                <a:solidFill>
                  <a:schemeClr val="tx1"/>
                </a:solidFill>
                <a:latin typeface="Calibri" pitchFamily="34" charset="0"/>
              </a:defRPr>
            </a:lvl1pPr>
            <a:lvl2pPr marL="692150" indent="-347663">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chemeClr val="tx2"/>
              </a:buClr>
              <a:buSzPct val="70000"/>
              <a:buFont typeface="Wingdings" pitchFamily="2" charset="2"/>
              <a:buChar char="l"/>
            </a:pPr>
            <a:r>
              <a:rPr lang="en-US" altLang="en-US" sz="1900">
                <a:latin typeface="Arial" pitchFamily="34" charset="0"/>
              </a:rPr>
              <a:t>R0 to R12 are general purpose registers (32-bits)</a:t>
            </a:r>
          </a:p>
          <a:p>
            <a:pPr lvl="1" eaLnBrk="1" hangingPunct="1">
              <a:buClr>
                <a:schemeClr val="accent2"/>
              </a:buClr>
              <a:buSzPct val="70000"/>
              <a:buFont typeface="Wingdings" pitchFamily="2" charset="2"/>
              <a:buChar char="l"/>
            </a:pPr>
            <a:r>
              <a:rPr lang="en-US" altLang="en-US" sz="1700">
                <a:solidFill>
                  <a:srgbClr val="CC0000"/>
                </a:solidFill>
                <a:latin typeface="Arial" pitchFamily="34" charset="0"/>
              </a:rPr>
              <a:t>R13 stack pointer, R14 link register, CPSR (may call it R16)</a:t>
            </a:r>
          </a:p>
          <a:p>
            <a:pPr lvl="1" eaLnBrk="1" hangingPunct="1">
              <a:buClr>
                <a:schemeClr val="accent2"/>
              </a:buClr>
              <a:buSzPct val="70000"/>
              <a:buFont typeface="Wingdings" pitchFamily="2" charset="2"/>
              <a:buChar char="l"/>
            </a:pPr>
            <a:r>
              <a:rPr lang="en-US" altLang="en-US" sz="1700">
                <a:latin typeface="Arial" pitchFamily="34" charset="0"/>
              </a:rPr>
              <a:t>Used by programmer for (almost) any purpose without restriction</a:t>
            </a:r>
          </a:p>
          <a:p>
            <a:pPr eaLnBrk="1" hangingPunct="1">
              <a:buClr>
                <a:schemeClr val="tx2"/>
              </a:buClr>
              <a:buSzPct val="70000"/>
              <a:buFont typeface="Wingdings" pitchFamily="2" charset="2"/>
              <a:buChar char="l"/>
            </a:pPr>
            <a:r>
              <a:rPr lang="en-US" altLang="en-US" sz="1900">
                <a:latin typeface="Arial" pitchFamily="34" charset="0"/>
              </a:rPr>
              <a:t>R15 is the Program Counter (PC)</a:t>
            </a:r>
          </a:p>
          <a:p>
            <a:pPr eaLnBrk="1" hangingPunct="1">
              <a:buClr>
                <a:schemeClr val="tx2"/>
              </a:buClr>
              <a:buSzPct val="70000"/>
              <a:buFont typeface="Wingdings" pitchFamily="2" charset="2"/>
              <a:buChar char="l"/>
            </a:pPr>
            <a:r>
              <a:rPr lang="en-US" altLang="en-US" sz="1900">
                <a:latin typeface="Arial" pitchFamily="34" charset="0"/>
              </a:rPr>
              <a:t>In p.6, the remaining shaded ones are system mode registers - used during interrupts, exceptions or system programming (to be considered in later lectures)</a:t>
            </a:r>
          </a:p>
          <a:p>
            <a:pPr eaLnBrk="1" hangingPunct="1">
              <a:buClr>
                <a:schemeClr val="tx2"/>
              </a:buClr>
              <a:buSzPct val="70000"/>
              <a:buFont typeface="Wingdings" pitchFamily="2" charset="2"/>
              <a:buChar char="l"/>
            </a:pPr>
            <a:r>
              <a:rPr lang="en-US" altLang="en-US" sz="1900">
                <a:latin typeface="Arial" pitchFamily="34" charset="0"/>
              </a:rPr>
              <a:t>Current Program Status Register (CPSR) contains conditional flags and other status bits</a:t>
            </a:r>
          </a:p>
        </p:txBody>
      </p:sp>
      <p:pic>
        <p:nvPicPr>
          <p:cNvPr id="194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05400"/>
            <a:ext cx="7878763"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648200"/>
            <a:ext cx="3527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Rectangle 6"/>
          <p:cNvSpPr>
            <a:spLocks noChangeArrowheads="1"/>
          </p:cNvSpPr>
          <p:nvPr/>
        </p:nvSpPr>
        <p:spPr bwMode="auto">
          <a:xfrm>
            <a:off x="228600" y="1676400"/>
            <a:ext cx="82296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2200" smtClean="0"/>
              <a:t>ARM’s CPSR flags</a:t>
            </a:r>
            <a:br>
              <a:rPr lang="en-US" altLang="en-US" sz="2200" smtClean="0"/>
            </a:br>
            <a:r>
              <a:rPr lang="en-US" altLang="en-US" sz="1000" smtClean="0"/>
              <a:t>From http://infocenter.arm.com/help/topic/com.arm.doc.dui0068b/DUI0068.pdf</a:t>
            </a:r>
          </a:p>
        </p:txBody>
      </p:sp>
      <p:sp>
        <p:nvSpPr>
          <p:cNvPr id="20483" name="Rectangle 3"/>
          <p:cNvSpPr>
            <a:spLocks noGrp="1" noChangeArrowheads="1"/>
          </p:cNvSpPr>
          <p:nvPr>
            <p:ph idx="1"/>
          </p:nvPr>
        </p:nvSpPr>
        <p:spPr/>
        <p:txBody>
          <a:bodyPr/>
          <a:lstStyle/>
          <a:p>
            <a:pPr eaLnBrk="1" hangingPunct="1">
              <a:lnSpc>
                <a:spcPct val="90000"/>
              </a:lnSpc>
            </a:pPr>
            <a:r>
              <a:rPr lang="en-US" altLang="en-US" sz="2500" b="1" i="1" smtClean="0"/>
              <a:t>The ALU status flags</a:t>
            </a:r>
          </a:p>
          <a:p>
            <a:pPr lvl="2" eaLnBrk="1" hangingPunct="1">
              <a:lnSpc>
                <a:spcPct val="90000"/>
              </a:lnSpc>
            </a:pPr>
            <a:r>
              <a:rPr lang="en-US" altLang="en-US" sz="2000" i="1" smtClean="0"/>
              <a:t>The CPSR contains the following ALU status flags:</a:t>
            </a:r>
          </a:p>
          <a:p>
            <a:pPr lvl="2" eaLnBrk="1" hangingPunct="1">
              <a:lnSpc>
                <a:spcPct val="90000"/>
              </a:lnSpc>
            </a:pPr>
            <a:r>
              <a:rPr lang="en-US" altLang="en-US" sz="2000" b="1" i="1" smtClean="0"/>
              <a:t>N </a:t>
            </a:r>
            <a:r>
              <a:rPr lang="en-US" altLang="en-US" sz="2000" i="1" smtClean="0"/>
              <a:t>Set when the result of the operation was Negative.</a:t>
            </a:r>
          </a:p>
          <a:p>
            <a:pPr lvl="2" eaLnBrk="1" hangingPunct="1">
              <a:lnSpc>
                <a:spcPct val="90000"/>
              </a:lnSpc>
            </a:pPr>
            <a:r>
              <a:rPr lang="en-US" altLang="en-US" sz="2000" b="1" i="1" smtClean="0"/>
              <a:t>Z </a:t>
            </a:r>
            <a:r>
              <a:rPr lang="en-US" altLang="en-US" sz="2000" i="1" smtClean="0"/>
              <a:t>Set when the result of the operation was Zero.</a:t>
            </a:r>
          </a:p>
          <a:p>
            <a:pPr lvl="2" eaLnBrk="1" hangingPunct="1">
              <a:lnSpc>
                <a:spcPct val="90000"/>
              </a:lnSpc>
            </a:pPr>
            <a:r>
              <a:rPr lang="en-US" altLang="en-US" sz="2000" b="1" i="1" smtClean="0"/>
              <a:t>C </a:t>
            </a:r>
            <a:r>
              <a:rPr lang="en-US" altLang="en-US" sz="2000" i="1" smtClean="0"/>
              <a:t>Set when the operation resulted in a Carry.</a:t>
            </a:r>
          </a:p>
          <a:p>
            <a:pPr lvl="2" eaLnBrk="1" hangingPunct="1">
              <a:lnSpc>
                <a:spcPct val="90000"/>
              </a:lnSpc>
            </a:pPr>
            <a:r>
              <a:rPr lang="en-US" altLang="en-US" sz="2000" b="1" i="1" smtClean="0"/>
              <a:t>V </a:t>
            </a:r>
            <a:r>
              <a:rPr lang="en-US" altLang="en-US" sz="2000" i="1" smtClean="0"/>
              <a:t>Set when the operation caused an overflow.</a:t>
            </a:r>
          </a:p>
          <a:p>
            <a:pPr lvl="1" eaLnBrk="1" hangingPunct="1">
              <a:lnSpc>
                <a:spcPct val="90000"/>
              </a:lnSpc>
            </a:pPr>
            <a:r>
              <a:rPr lang="en-US" altLang="en-US" sz="2100" i="1" smtClean="0"/>
              <a:t>C flag: A carry occurs if the result of an addition is greater than or equal to 2</a:t>
            </a:r>
            <a:r>
              <a:rPr lang="en-US" altLang="en-US" sz="2100" i="1" baseline="30000" smtClean="0"/>
              <a:t>32</a:t>
            </a:r>
            <a:r>
              <a:rPr lang="en-US" altLang="en-US" sz="2100" i="1" smtClean="0"/>
              <a:t>, if the result of a subtraction is positive, or as the result of an inline barrel shifter operation in a move or logical instruction.</a:t>
            </a:r>
          </a:p>
          <a:p>
            <a:pPr lvl="1" eaLnBrk="1" hangingPunct="1">
              <a:lnSpc>
                <a:spcPct val="90000"/>
              </a:lnSpc>
            </a:pPr>
            <a:r>
              <a:rPr lang="en-US" altLang="en-US" sz="2100" i="1" smtClean="0"/>
              <a:t>V flag: Overflow occurs if the result of an add, subtract, or compare is greater than or equal to 2</a:t>
            </a:r>
            <a:r>
              <a:rPr lang="en-US" altLang="en-US" sz="2100" i="1" baseline="30000" smtClean="0"/>
              <a:t>31</a:t>
            </a:r>
            <a:r>
              <a:rPr lang="en-US" altLang="en-US" sz="2100" i="1" smtClean="0"/>
              <a:t>, or less than –2</a:t>
            </a:r>
            <a:r>
              <a:rPr lang="en-US" altLang="en-US" sz="2100" i="1" baseline="30000" smtClean="0"/>
              <a:t>31</a:t>
            </a:r>
            <a:r>
              <a:rPr lang="en-US" altLang="en-US" sz="2100" i="1" smtClean="0"/>
              <a:t>.</a:t>
            </a:r>
          </a:p>
          <a:p>
            <a:pPr eaLnBrk="1" hangingPunct="1">
              <a:lnSpc>
                <a:spcPct val="90000"/>
              </a:lnSpc>
            </a:pPr>
            <a:endParaRPr lang="en-US" altLang="en-US" sz="2500" i="1" smtClean="0"/>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204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120243C-5334-4731-BFAE-976CDF758DDE}" type="slidenum">
              <a:rPr lang="en-US" altLang="en-US" sz="1200">
                <a:latin typeface="Arial" pitchFamily="34" charset="0"/>
              </a:rPr>
              <a:pPr>
                <a:spcBef>
                  <a:spcPct val="0"/>
                </a:spcBef>
                <a:buFontTx/>
                <a:buNone/>
              </a:pPr>
              <a:t>17</a:t>
            </a:fld>
            <a:endParaRPr lang="en-US" altLang="en-US" sz="1200">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22238"/>
            <a:ext cx="7543800" cy="638175"/>
          </a:xfrm>
        </p:spPr>
        <p:txBody>
          <a:bodyPr/>
          <a:lstStyle/>
          <a:p>
            <a:pPr eaLnBrk="1" hangingPunct="1"/>
            <a:r>
              <a:rPr lang="en-US" altLang="en-US" sz="3500" smtClean="0"/>
              <a:t>Condition codes</a:t>
            </a:r>
          </a:p>
        </p:txBody>
      </p:sp>
      <p:sp>
        <p:nvSpPr>
          <p:cNvPr id="21507" name="Rectangle 3"/>
          <p:cNvSpPr>
            <a:spLocks noGrp="1" noChangeArrowheads="1"/>
          </p:cNvSpPr>
          <p:nvPr>
            <p:ph idx="1"/>
          </p:nvPr>
        </p:nvSpPr>
        <p:spPr>
          <a:xfrm>
            <a:off x="457200" y="762000"/>
            <a:ext cx="8229600" cy="4530725"/>
          </a:xfrm>
        </p:spPr>
        <p:txBody>
          <a:bodyPr/>
          <a:lstStyle/>
          <a:p>
            <a:pPr eaLnBrk="1" hangingPunct="1">
              <a:lnSpc>
                <a:spcPct val="80000"/>
              </a:lnSpc>
            </a:pPr>
            <a:r>
              <a:rPr lang="en-US" altLang="en-US" sz="2100" smtClean="0"/>
              <a:t>In order to do </a:t>
            </a:r>
            <a:r>
              <a:rPr lang="en-US" altLang="en-US" sz="2100" smtClean="0">
                <a:solidFill>
                  <a:srgbClr val="CC0000"/>
                </a:solidFill>
              </a:rPr>
              <a:t>conditional branches</a:t>
            </a:r>
            <a:r>
              <a:rPr lang="en-US" altLang="en-US" sz="2100" smtClean="0"/>
              <a:t> and other instructions, some operations implicitly set </a:t>
            </a:r>
            <a:r>
              <a:rPr lang="en-US" altLang="en-US" sz="2100" smtClean="0">
                <a:solidFill>
                  <a:srgbClr val="CC0000"/>
                </a:solidFill>
              </a:rPr>
              <a:t>flags</a:t>
            </a:r>
          </a:p>
          <a:p>
            <a:pPr lvl="1" eaLnBrk="1" hangingPunct="1">
              <a:lnSpc>
                <a:spcPct val="80000"/>
              </a:lnSpc>
            </a:pPr>
            <a:r>
              <a:rPr lang="en-US" altLang="en-US" sz="1600" smtClean="0"/>
              <a:t>Note: no need to use subtraction because in 2’s complement all operations can be treated as addition. Adding a positive number to a negative number is subtraction.</a:t>
            </a:r>
          </a:p>
          <a:p>
            <a:pPr eaLnBrk="1" hangingPunct="1">
              <a:lnSpc>
                <a:spcPct val="80000"/>
              </a:lnSpc>
            </a:pPr>
            <a:r>
              <a:rPr lang="en-US" altLang="zh-TW" sz="2100" smtClean="0"/>
              <a:t>Question</a:t>
            </a:r>
            <a:endParaRPr lang="en-US" altLang="en-US" sz="2100" smtClean="0"/>
          </a:p>
          <a:p>
            <a:pPr lvl="1" eaLnBrk="1" hangingPunct="1">
              <a:lnSpc>
                <a:spcPct val="80000"/>
              </a:lnSpc>
            </a:pPr>
            <a:r>
              <a:rPr lang="en-US" altLang="en-US" sz="2300" smtClean="0"/>
              <a:t>Give examples of arithmetic operations which will cause N,Z,C,V to be set to 1</a:t>
            </a:r>
          </a:p>
          <a:p>
            <a:pPr lvl="1" eaLnBrk="1" hangingPunct="1">
              <a:lnSpc>
                <a:spcPct val="80000"/>
              </a:lnSpc>
            </a:pPr>
            <a:endParaRPr lang="en-US" altLang="en-US" sz="2300" smtClean="0"/>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21509" name="Slide Number Placeholder 5"/>
          <p:cNvSpPr>
            <a:spLocks noGrp="1"/>
          </p:cNvSpPr>
          <p:nvPr>
            <p:ph type="sldNum" sz="quarter" idx="12"/>
          </p:nvPr>
        </p:nvSpPr>
        <p:spPr bwMode="auto">
          <a:xfrm>
            <a:off x="66294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F05D0A7-B53A-4203-B139-50A8C8B491F4}" type="slidenum">
              <a:rPr lang="en-US" altLang="en-US" sz="1200">
                <a:latin typeface="Arial" pitchFamily="34" charset="0"/>
              </a:rPr>
              <a:pPr>
                <a:spcBef>
                  <a:spcPct val="0"/>
                </a:spcBef>
                <a:buFontTx/>
                <a:buNone/>
              </a:pPr>
              <a:t>18</a:t>
            </a:fld>
            <a:endParaRPr lang="en-US" altLang="en-US" sz="1200">
              <a:latin typeface="Arial" pitchFamily="34" charset="0"/>
            </a:endParaRPr>
          </a:p>
        </p:txBody>
      </p:sp>
      <p:sp>
        <p:nvSpPr>
          <p:cNvPr id="21510" name="Text Box 9"/>
          <p:cNvSpPr txBox="1">
            <a:spLocks noChangeArrowheads="1"/>
          </p:cNvSpPr>
          <p:nvPr/>
        </p:nvSpPr>
        <p:spPr bwMode="auto">
          <a:xfrm>
            <a:off x="381000" y="3581400"/>
            <a:ext cx="8077200" cy="2308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Clr>
                <a:schemeClr val="tx1"/>
              </a:buClr>
              <a:buSzPts val="1800"/>
            </a:pPr>
            <a:r>
              <a:rPr lang="en-US" altLang="en-US" sz="1800" dirty="0">
                <a:latin typeface="Arial" pitchFamily="34" charset="0"/>
              </a:rPr>
              <a:t>N = 1  if MSB of (r1 - r2) is '1‘ (MSB of result is sign bit, 1 = negative)</a:t>
            </a:r>
          </a:p>
          <a:p>
            <a:pPr>
              <a:spcBef>
                <a:spcPct val="0"/>
              </a:spcBef>
              <a:buClr>
                <a:schemeClr val="tx1"/>
              </a:buClr>
              <a:buSzPts val="1800"/>
            </a:pPr>
            <a:r>
              <a:rPr lang="en-US" altLang="en-US" sz="1800" dirty="0">
                <a:latin typeface="Arial" pitchFamily="34" charset="0"/>
              </a:rPr>
              <a:t>Z=1 when the result is zero</a:t>
            </a:r>
          </a:p>
          <a:p>
            <a:pPr>
              <a:spcBef>
                <a:spcPct val="0"/>
              </a:spcBef>
              <a:buClr>
                <a:schemeClr val="tx1"/>
              </a:buClr>
              <a:buSzPts val="1800"/>
            </a:pPr>
            <a:r>
              <a:rPr lang="en-US" altLang="en-US" sz="1800" dirty="0">
                <a:latin typeface="Arial" pitchFamily="34" charset="0"/>
              </a:rPr>
              <a:t>C=1 when a binary addition generates a carry out; (for 32-bit integer 2’s complement addition, C is ignored, see appendix.) </a:t>
            </a:r>
          </a:p>
          <a:p>
            <a:pPr>
              <a:spcBef>
                <a:spcPct val="0"/>
              </a:spcBef>
              <a:buClr>
                <a:schemeClr val="tx1"/>
              </a:buClr>
              <a:buSzPts val="1800"/>
            </a:pPr>
            <a:r>
              <a:rPr lang="en-US" altLang="en-US" sz="1800" dirty="0">
                <a:latin typeface="Arial" pitchFamily="34" charset="0"/>
              </a:rPr>
              <a:t>V=1 (when result of add, subtract, or compare is &gt;= 2</a:t>
            </a:r>
            <a:r>
              <a:rPr lang="en-US" altLang="en-US" sz="1800" baseline="30000" dirty="0">
                <a:latin typeface="Arial" pitchFamily="34" charset="0"/>
              </a:rPr>
              <a:t>31</a:t>
            </a:r>
            <a:r>
              <a:rPr lang="en-US" altLang="en-US" sz="1800" dirty="0">
                <a:latin typeface="Arial" pitchFamily="34" charset="0"/>
              </a:rPr>
              <a:t>, or &lt; –2</a:t>
            </a:r>
            <a:r>
              <a:rPr lang="en-US" altLang="en-US" sz="1800" baseline="30000" dirty="0">
                <a:latin typeface="Arial" pitchFamily="34" charset="0"/>
              </a:rPr>
              <a:t>31</a:t>
            </a:r>
            <a:r>
              <a:rPr lang="en-US" altLang="en-US" sz="1800" dirty="0">
                <a:latin typeface="Arial" pitchFamily="34" charset="0"/>
              </a:rPr>
              <a:t>.). I.e.</a:t>
            </a:r>
          </a:p>
          <a:p>
            <a:pPr lvl="1">
              <a:spcBef>
                <a:spcPct val="0"/>
              </a:spcBef>
              <a:buClr>
                <a:schemeClr val="tx1"/>
              </a:buClr>
              <a:buSzPts val="1800"/>
              <a:buFont typeface="Arial" pitchFamily="34" charset="0"/>
              <a:buChar char="•"/>
            </a:pPr>
            <a:r>
              <a:rPr lang="en-US" altLang="en-US" sz="1800" dirty="0">
                <a:latin typeface="Arial" pitchFamily="34" charset="0"/>
              </a:rPr>
              <a:t>if  two -</a:t>
            </a:r>
            <a:r>
              <a:rPr lang="en-US" altLang="en-US" sz="1800" dirty="0" err="1">
                <a:latin typeface="Arial" pitchFamily="34" charset="0"/>
              </a:rPr>
              <a:t>ve</a:t>
            </a:r>
            <a:r>
              <a:rPr lang="en-US" altLang="en-US" sz="1800" dirty="0">
                <a:latin typeface="Arial" pitchFamily="34" charset="0"/>
              </a:rPr>
              <a:t> numbers are added, the result is +</a:t>
            </a:r>
            <a:r>
              <a:rPr lang="en-US" altLang="en-US" sz="1800" dirty="0" err="1">
                <a:latin typeface="Arial" pitchFamily="34" charset="0"/>
              </a:rPr>
              <a:t>ve</a:t>
            </a:r>
            <a:r>
              <a:rPr lang="en-US" altLang="en-US" sz="1800" dirty="0">
                <a:latin typeface="Arial" pitchFamily="34" charset="0"/>
              </a:rPr>
              <a:t> (underflow), then V=1.</a:t>
            </a:r>
          </a:p>
          <a:p>
            <a:pPr lvl="1">
              <a:spcBef>
                <a:spcPct val="0"/>
              </a:spcBef>
              <a:buClr>
                <a:schemeClr val="tx1"/>
              </a:buClr>
              <a:buSzPts val="1800"/>
              <a:buFont typeface="Arial" pitchFamily="34" charset="0"/>
              <a:buChar char="•"/>
            </a:pPr>
            <a:r>
              <a:rPr lang="en-US" altLang="en-US" sz="1800" dirty="0">
                <a:latin typeface="Arial" pitchFamily="34" charset="0"/>
              </a:rPr>
              <a:t>if  two +</a:t>
            </a:r>
            <a:r>
              <a:rPr lang="en-US" altLang="en-US" sz="1800" dirty="0" err="1">
                <a:latin typeface="Arial" pitchFamily="34" charset="0"/>
              </a:rPr>
              <a:t>ve</a:t>
            </a:r>
            <a:r>
              <a:rPr lang="en-US" altLang="en-US" sz="1800" dirty="0">
                <a:latin typeface="Arial" pitchFamily="34" charset="0"/>
              </a:rPr>
              <a:t> numbers are added, the result is -</a:t>
            </a:r>
            <a:r>
              <a:rPr lang="en-US" altLang="en-US" sz="1800" dirty="0" err="1">
                <a:latin typeface="Arial" pitchFamily="34" charset="0"/>
              </a:rPr>
              <a:t>ve</a:t>
            </a:r>
            <a:r>
              <a:rPr lang="en-US" altLang="en-US" sz="1800" dirty="0">
                <a:latin typeface="Arial" pitchFamily="34" charset="0"/>
              </a:rPr>
              <a:t> (overflow), then V=1</a:t>
            </a:r>
          </a:p>
          <a:p>
            <a:pPr lvl="1">
              <a:spcBef>
                <a:spcPct val="0"/>
              </a:spcBef>
              <a:buClr>
                <a:schemeClr val="tx1"/>
              </a:buClr>
              <a:buSzPts val="1800"/>
              <a:buFont typeface="Arial" pitchFamily="34" charset="0"/>
              <a:buChar char="•"/>
            </a:pPr>
            <a:r>
              <a:rPr lang="en-US" altLang="en-US" sz="1800" dirty="0">
                <a:latin typeface="Arial" pitchFamily="34" charset="0"/>
              </a:rPr>
              <a:t>If the two numbers are of different signs, no over/underflow, then V=0.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500" smtClean="0"/>
              <a:t>Overflow and Underflow will set V=1</a:t>
            </a:r>
            <a:br>
              <a:rPr lang="en-US" altLang="en-US" sz="3500" smtClean="0"/>
            </a:br>
            <a:r>
              <a:rPr lang="en-US" altLang="en-US" sz="3500" smtClean="0"/>
              <a:t> </a:t>
            </a:r>
            <a:r>
              <a:rPr lang="en-US" altLang="en-US" sz="2100" smtClean="0"/>
              <a:t>http://www.khmerson.com/~eia213/binnum.ppt</a:t>
            </a:r>
            <a:r>
              <a:rPr lang="en-US" altLang="en-US" sz="3500" smtClean="0"/>
              <a:t> </a:t>
            </a:r>
          </a:p>
        </p:txBody>
      </p:sp>
      <p:sp>
        <p:nvSpPr>
          <p:cNvPr id="22531" name="Rectangle 3"/>
          <p:cNvSpPr>
            <a:spLocks noGrp="1" noChangeArrowheads="1"/>
          </p:cNvSpPr>
          <p:nvPr>
            <p:ph idx="1"/>
          </p:nvPr>
        </p:nvSpPr>
        <p:spPr/>
        <p:txBody>
          <a:bodyPr/>
          <a:lstStyle/>
          <a:p>
            <a:pPr eaLnBrk="1" hangingPunct="1">
              <a:lnSpc>
                <a:spcPct val="90000"/>
              </a:lnSpc>
            </a:pPr>
            <a:r>
              <a:rPr lang="en-US" altLang="en-US" sz="2500" dirty="0" smtClean="0"/>
              <a:t>Overflow </a:t>
            </a:r>
          </a:p>
          <a:p>
            <a:pPr lvl="1" eaLnBrk="1" hangingPunct="1">
              <a:lnSpc>
                <a:spcPct val="90000"/>
              </a:lnSpc>
            </a:pPr>
            <a:r>
              <a:rPr lang="en-US" altLang="en-US" sz="2400" dirty="0" smtClean="0"/>
              <a:t>When two +</a:t>
            </a:r>
            <a:r>
              <a:rPr lang="en-US" altLang="en-US" sz="2400" dirty="0" err="1" smtClean="0"/>
              <a:t>ve</a:t>
            </a:r>
            <a:r>
              <a:rPr lang="en-US" altLang="en-US" sz="2400" dirty="0" smtClean="0"/>
              <a:t> numbers are added (MSB is 0) , the result is –</a:t>
            </a:r>
            <a:r>
              <a:rPr lang="en-US" altLang="en-US" sz="2400" dirty="0" err="1" smtClean="0"/>
              <a:t>ve</a:t>
            </a:r>
            <a:r>
              <a:rPr lang="en-US" altLang="en-US" sz="2400" dirty="0" smtClean="0"/>
              <a:t> (MSB is 1)</a:t>
            </a:r>
          </a:p>
          <a:p>
            <a:pPr eaLnBrk="1" hangingPunct="1">
              <a:lnSpc>
                <a:spcPct val="90000"/>
              </a:lnSpc>
            </a:pPr>
            <a:r>
              <a:rPr lang="en-US" altLang="en-US" sz="2500" dirty="0" smtClean="0"/>
              <a:t>Underflow</a:t>
            </a:r>
          </a:p>
          <a:p>
            <a:pPr lvl="1" eaLnBrk="1" hangingPunct="1">
              <a:lnSpc>
                <a:spcPct val="90000"/>
              </a:lnSpc>
            </a:pPr>
            <a:r>
              <a:rPr lang="en-US" altLang="en-US" sz="2400" dirty="0" smtClean="0"/>
              <a:t>When two -</a:t>
            </a:r>
            <a:r>
              <a:rPr lang="en-US" altLang="en-US" sz="2400" dirty="0" err="1" smtClean="0"/>
              <a:t>ve</a:t>
            </a:r>
            <a:r>
              <a:rPr lang="en-US" altLang="en-US" sz="2400" dirty="0" smtClean="0"/>
              <a:t> numbers are added (MSB is 1) , the result is +</a:t>
            </a:r>
            <a:r>
              <a:rPr lang="en-US" altLang="en-US" sz="2400" dirty="0" err="1" smtClean="0"/>
              <a:t>ve</a:t>
            </a:r>
            <a:r>
              <a:rPr lang="en-US" altLang="en-US" sz="2400" dirty="0" smtClean="0"/>
              <a:t> (MSB is 0)</a:t>
            </a:r>
          </a:p>
          <a:p>
            <a:pPr eaLnBrk="1" hangingPunct="1">
              <a:lnSpc>
                <a:spcPct val="90000"/>
              </a:lnSpc>
            </a:pPr>
            <a:r>
              <a:rPr lang="en-US" altLang="en-US" sz="2500" dirty="0" smtClean="0"/>
              <a:t>Note:</a:t>
            </a:r>
          </a:p>
          <a:p>
            <a:pPr lvl="1" eaLnBrk="1" hangingPunct="1">
              <a:lnSpc>
                <a:spcPct val="90000"/>
              </a:lnSpc>
            </a:pPr>
            <a:r>
              <a:rPr lang="en-US" altLang="en-US" sz="2400" dirty="0" smtClean="0"/>
              <a:t>If two numbers have different signs, no overflow/underflow will  occur.</a:t>
            </a:r>
          </a:p>
          <a:p>
            <a:pPr lvl="1" eaLnBrk="1" hangingPunct="1">
              <a:lnSpc>
                <a:spcPct val="90000"/>
              </a:lnSpc>
            </a:pPr>
            <a:r>
              <a:rPr lang="en-US" altLang="en-US" sz="2400" dirty="0" smtClean="0"/>
              <a:t>MSB  is the most significant bit</a:t>
            </a:r>
          </a:p>
          <a:p>
            <a:pPr lvl="1" eaLnBrk="1" hangingPunct="1">
              <a:lnSpc>
                <a:spcPct val="90000"/>
              </a:lnSpc>
            </a:pPr>
            <a:r>
              <a:rPr lang="en-US" altLang="en-US" sz="2400" dirty="0" smtClean="0"/>
              <a:t>IN 2’s compliment representation MSB is the sign bit (see appendix)</a:t>
            </a:r>
            <a:endParaRPr lang="en-US" altLang="en-US" sz="2400" i="1" dirty="0" smtClean="0"/>
          </a:p>
          <a:p>
            <a:pPr eaLnBrk="1" hangingPunct="1">
              <a:lnSpc>
                <a:spcPct val="90000"/>
              </a:lnSpc>
            </a:pPr>
            <a:endParaRPr lang="en-US" altLang="en-US" sz="1900" i="1" dirty="0" smtClean="0"/>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225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9F63498D-AFA7-4B51-92BC-9F37CD98AF9A}" type="slidenum">
              <a:rPr lang="en-US" altLang="en-US" sz="1200">
                <a:latin typeface="Arial" pitchFamily="34" charset="0"/>
              </a:rPr>
              <a:pPr>
                <a:spcBef>
                  <a:spcPct val="0"/>
                </a:spcBef>
                <a:buFontTx/>
                <a:buNone/>
              </a:pPr>
              <a:t>19</a:t>
            </a:fld>
            <a:endParaRPr lang="en-US" altLang="en-US" sz="1200">
              <a:latin typeface="Arial" pitchFamily="34" charset="0"/>
            </a:endParaRPr>
          </a:p>
        </p:txBody>
      </p:sp>
      <p:sp>
        <p:nvSpPr>
          <p:cNvPr id="22534" name="Text Box 16"/>
          <p:cNvSpPr txBox="1">
            <a:spLocks noChangeArrowheads="1"/>
          </p:cNvSpPr>
          <p:nvPr/>
        </p:nvSpPr>
        <p:spPr bwMode="auto">
          <a:xfrm>
            <a:off x="533400" y="1371600"/>
            <a:ext cx="575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http://en.wikipedia.org/wiki/Integer_(computer_science)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Objective</a:t>
            </a:r>
          </a:p>
        </p:txBody>
      </p:sp>
      <p:sp>
        <p:nvSpPr>
          <p:cNvPr id="5123" name="Content Placeholder 2"/>
          <p:cNvSpPr>
            <a:spLocks noGrp="1"/>
          </p:cNvSpPr>
          <p:nvPr>
            <p:ph idx="1"/>
          </p:nvPr>
        </p:nvSpPr>
        <p:spPr/>
        <p:txBody>
          <a:bodyPr/>
          <a:lstStyle/>
          <a:p>
            <a:r>
              <a:rPr lang="en-US" altLang="en-US" dirty="0" smtClean="0"/>
              <a:t>In this lecture, you will learn some basic assembly language operations for ARM7</a:t>
            </a:r>
          </a:p>
          <a:p>
            <a:endParaRPr lang="en-US" altLang="en-US" dirty="0" smtClean="0"/>
          </a:p>
          <a:p>
            <a:r>
              <a:rPr lang="en-US" altLang="en-US" dirty="0" smtClean="0"/>
              <a:t>In the laboratory session, we will use the microprocessor programmed with the assembly language.</a:t>
            </a:r>
          </a:p>
        </p:txBody>
      </p:sp>
      <p:sp>
        <p:nvSpPr>
          <p:cNvPr id="4" name="Footer Placeholder 3"/>
          <p:cNvSpPr>
            <a:spLocks noGrp="1"/>
          </p:cNvSpPr>
          <p:nvPr>
            <p:ph type="ftr" sz="quarter" idx="11"/>
          </p:nvPr>
        </p:nvSpPr>
        <p:spPr/>
        <p:txBody>
          <a:bodyPr/>
          <a:lstStyle/>
          <a:p>
            <a:pPr>
              <a:defRPr/>
            </a:pPr>
            <a:r>
              <a:rPr lang="en-US" altLang="en-US" smtClean="0"/>
              <a:t>Ceg2400 Ch3 assembly V.7a</a:t>
            </a:r>
            <a:endParaRPr lang="en-US" altLang="en-US"/>
          </a:p>
        </p:txBody>
      </p:sp>
      <p:sp>
        <p:nvSpPr>
          <p:cNvPr id="51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4A28BCD-F948-46D1-900B-6C3E336FFD59}" type="slidenum">
              <a:rPr lang="en-US" altLang="en-US" sz="1200">
                <a:solidFill>
                  <a:srgbClr val="898989"/>
                </a:solidFill>
                <a:latin typeface="Arial" pitchFamily="34" charset="0"/>
              </a:rPr>
              <a:pPr>
                <a:spcBef>
                  <a:spcPct val="0"/>
                </a:spcBef>
                <a:buFontTx/>
                <a:buNone/>
              </a:pPr>
              <a:t>2</a:t>
            </a:fld>
            <a:endParaRPr lang="en-US" altLang="en-US" sz="1200">
              <a:solidFill>
                <a:srgbClr val="898989"/>
              </a:solidFill>
              <a:latin typeface="Arial" pitchFamily="34" charset="0"/>
            </a:endParaRPr>
          </a:p>
        </p:txBody>
      </p:sp>
      <p:pic>
        <p:nvPicPr>
          <p:cNvPr id="5126" name="Picture 2"/>
          <p:cNvPicPr>
            <a:picLocks noChangeAspect="1" noChangeArrowheads="1"/>
          </p:cNvPicPr>
          <p:nvPr/>
        </p:nvPicPr>
        <p:blipFill>
          <a:blip r:embed="rId2">
            <a:extLst>
              <a:ext uri="{28A0092B-C50C-407E-A947-70E740481C1C}">
                <a14:useLocalDpi xmlns:a14="http://schemas.microsoft.com/office/drawing/2010/main" val="0"/>
              </a:ext>
            </a:extLst>
          </a:blip>
          <a:srcRect l="47194" t="41582" r="35268" b="30975"/>
          <a:stretch>
            <a:fillRect/>
          </a:stretch>
        </p:blipFill>
        <p:spPr bwMode="auto">
          <a:xfrm>
            <a:off x="7086600" y="4572000"/>
            <a:ext cx="1890038"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7" name="TextBox 1"/>
          <p:cNvSpPr txBox="1">
            <a:spLocks noChangeArrowheads="1"/>
          </p:cNvSpPr>
          <p:nvPr/>
        </p:nvSpPr>
        <p:spPr bwMode="auto">
          <a:xfrm>
            <a:off x="828675" y="5699125"/>
            <a:ext cx="5867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The assembly architecture for Intel / ARM is different </a:t>
            </a:r>
          </a:p>
          <a:p>
            <a:pPr eaLnBrk="1" hangingPunct="1">
              <a:spcBef>
                <a:spcPct val="0"/>
              </a:spcBef>
              <a:buFontTx/>
              <a:buNone/>
            </a:pPr>
            <a:r>
              <a:rPr lang="en-US" altLang="en-US" sz="1800">
                <a:latin typeface="Arial" pitchFamily="34" charset="0"/>
              </a:rPr>
              <a:t>You will learn the detail in CSCI3420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500" smtClean="0"/>
              <a:t>Overflow and Underflow </a:t>
            </a:r>
            <a:r>
              <a:rPr lang="en-US" altLang="en-US" sz="2100" smtClean="0">
                <a:hlinkClick r:id="rId2"/>
              </a:rPr>
              <a:t>http://www.khmerson.com/~eia213/binnum.ppt</a:t>
            </a:r>
            <a:r>
              <a:rPr lang="en-US" altLang="en-US" sz="2100" smtClean="0"/>
              <a:t/>
            </a:r>
            <a:br>
              <a:rPr lang="en-US" altLang="en-US" sz="2100" smtClean="0"/>
            </a:br>
            <a:r>
              <a:rPr lang="en-US" altLang="en-US" sz="1800" b="1" i="1" u="sng" smtClean="0"/>
              <a:t>Convert hex to decimal : </a:t>
            </a:r>
            <a:r>
              <a:rPr lang="en-US" altLang="en-US" sz="1800" smtClean="0"/>
              <a:t>	</a:t>
            </a:r>
            <a:r>
              <a:rPr lang="en-US" altLang="en-US" sz="1800" smtClean="0">
                <a:hlinkClick r:id="rId3"/>
              </a:rPr>
              <a:t>http://easycalculation.com/hex-converter.php </a:t>
            </a:r>
            <a:endParaRPr lang="en-US" altLang="en-US" sz="3500" smtClean="0"/>
          </a:p>
        </p:txBody>
      </p:sp>
      <p:sp>
        <p:nvSpPr>
          <p:cNvPr id="23555" name="Rectangle 3"/>
          <p:cNvSpPr>
            <a:spLocks noGrp="1" noChangeArrowheads="1"/>
          </p:cNvSpPr>
          <p:nvPr>
            <p:ph type="body" sz="half" idx="1"/>
          </p:nvPr>
        </p:nvSpPr>
        <p:spPr>
          <a:xfrm>
            <a:off x="457200" y="1600200"/>
            <a:ext cx="8458200" cy="4530725"/>
          </a:xfrm>
        </p:spPr>
        <p:txBody>
          <a:bodyPr/>
          <a:lstStyle/>
          <a:p>
            <a:pPr eaLnBrk="1" hangingPunct="1">
              <a:lnSpc>
                <a:spcPct val="90000"/>
              </a:lnSpc>
            </a:pPr>
            <a:r>
              <a:rPr lang="en-US" altLang="en-US" sz="1500" smtClean="0"/>
              <a:t>Overflow :</a:t>
            </a:r>
            <a:r>
              <a:rPr lang="en-US" altLang="en-US" sz="1600" smtClean="0"/>
              <a:t>When two +ve numbers are added(MSBs are 1), result is –ve (MSB is 1)</a:t>
            </a:r>
          </a:p>
          <a:p>
            <a:pPr eaLnBrk="1" hangingPunct="1">
              <a:lnSpc>
                <a:spcPct val="90000"/>
              </a:lnSpc>
            </a:pPr>
            <a:r>
              <a:rPr lang="en-US" altLang="en-US" sz="1500" smtClean="0"/>
              <a:t>Underflow: </a:t>
            </a:r>
            <a:r>
              <a:rPr lang="en-US" altLang="en-US" sz="1600" smtClean="0"/>
              <a:t>When two -ve numbers are added(MSBs are 1), result is +ve (MSB is 0)</a:t>
            </a:r>
          </a:p>
          <a:p>
            <a:pPr eaLnBrk="1" hangingPunct="1">
              <a:lnSpc>
                <a:spcPct val="90000"/>
              </a:lnSpc>
            </a:pPr>
            <a:endParaRPr lang="en-US" altLang="en-US" sz="1600" smtClean="0"/>
          </a:p>
          <a:p>
            <a:pPr eaLnBrk="1" hangingPunct="1">
              <a:lnSpc>
                <a:spcPct val="90000"/>
              </a:lnSpc>
            </a:pPr>
            <a:endParaRPr lang="en-US" altLang="en-US" sz="1600" i="1" smtClean="0"/>
          </a:p>
          <a:p>
            <a:pPr eaLnBrk="1" hangingPunct="1">
              <a:lnSpc>
                <a:spcPct val="90000"/>
              </a:lnSpc>
            </a:pPr>
            <a:endParaRPr lang="en-US" altLang="en-US" sz="1100" i="1" smtClean="0"/>
          </a:p>
        </p:txBody>
      </p:sp>
      <p:sp>
        <p:nvSpPr>
          <p:cNvPr id="2355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2355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2C60E96-2AD1-419F-800D-101613FD2F1A}" type="slidenum">
              <a:rPr lang="en-US" altLang="en-US" sz="1200">
                <a:latin typeface="Arial" pitchFamily="34" charset="0"/>
              </a:rPr>
              <a:pPr>
                <a:spcBef>
                  <a:spcPct val="0"/>
                </a:spcBef>
                <a:buFontTx/>
                <a:buNone/>
              </a:pPr>
              <a:t>20</a:t>
            </a:fld>
            <a:endParaRPr lang="en-US" altLang="en-US" sz="1200">
              <a:latin typeface="Arial" pitchFamily="34" charset="0"/>
            </a:endParaRPr>
          </a:p>
        </p:txBody>
      </p:sp>
      <p:sp>
        <p:nvSpPr>
          <p:cNvPr id="23558" name="Line 4"/>
          <p:cNvSpPr>
            <a:spLocks noChangeShapeType="1"/>
          </p:cNvSpPr>
          <p:nvPr/>
        </p:nvSpPr>
        <p:spPr bwMode="auto">
          <a:xfrm>
            <a:off x="2133600" y="5105400"/>
            <a:ext cx="563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Line 5"/>
          <p:cNvSpPr>
            <a:spLocks noChangeShapeType="1"/>
          </p:cNvSpPr>
          <p:nvPr/>
        </p:nvSpPr>
        <p:spPr bwMode="auto">
          <a:xfrm>
            <a:off x="2438400" y="4419600"/>
            <a:ext cx="0" cy="1371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Text Box 6"/>
          <p:cNvSpPr txBox="1">
            <a:spLocks noChangeArrowheads="1"/>
          </p:cNvSpPr>
          <p:nvPr/>
        </p:nvSpPr>
        <p:spPr bwMode="auto">
          <a:xfrm>
            <a:off x="152400" y="3505200"/>
            <a:ext cx="19558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32-bit data</a:t>
            </a:r>
          </a:p>
          <a:p>
            <a:pPr>
              <a:spcBef>
                <a:spcPct val="0"/>
              </a:spcBef>
              <a:buFontTx/>
              <a:buNone/>
            </a:pPr>
            <a:r>
              <a:rPr lang="en-US" altLang="en-US" sz="1800">
                <a:latin typeface="Arial" pitchFamily="34" charset="0"/>
              </a:rPr>
              <a:t>Range of</a:t>
            </a:r>
          </a:p>
          <a:p>
            <a:pPr>
              <a:spcBef>
                <a:spcPct val="0"/>
              </a:spcBef>
              <a:buFontTx/>
              <a:buNone/>
            </a:pPr>
            <a:r>
              <a:rPr lang="en-US" altLang="en-US" sz="1800">
                <a:latin typeface="Arial" pitchFamily="34" charset="0"/>
              </a:rPr>
              <a:t>valid  value</a:t>
            </a:r>
          </a:p>
          <a:p>
            <a:pPr>
              <a:spcBef>
                <a:spcPct val="0"/>
              </a:spcBef>
              <a:buFontTx/>
              <a:buNone/>
            </a:pPr>
            <a:r>
              <a:rPr lang="en-US" altLang="en-US" sz="1800">
                <a:latin typeface="Arial" pitchFamily="34" charset="0"/>
              </a:rPr>
              <a:t>7FFF FFFF Hex=</a:t>
            </a:r>
          </a:p>
          <a:p>
            <a:pPr>
              <a:spcBef>
                <a:spcPct val="0"/>
              </a:spcBef>
              <a:buFontTx/>
              <a:buNone/>
            </a:pPr>
            <a:r>
              <a:rPr lang="en-US" altLang="en-US" sz="1800">
                <a:latin typeface="Arial" pitchFamily="34" charset="0"/>
              </a:rPr>
              <a:t>+2,147,483,647</a:t>
            </a:r>
          </a:p>
          <a:p>
            <a:pPr>
              <a:spcBef>
                <a:spcPct val="0"/>
              </a:spcBef>
              <a:buFontTx/>
              <a:buNone/>
            </a:pPr>
            <a:endParaRPr lang="en-US" altLang="en-US" sz="1800">
              <a:latin typeface="Arial" pitchFamily="34" charset="0"/>
            </a:endParaRPr>
          </a:p>
          <a:p>
            <a:pPr>
              <a:spcBef>
                <a:spcPct val="0"/>
              </a:spcBef>
              <a:buFontTx/>
              <a:buNone/>
            </a:pPr>
            <a:endParaRPr lang="en-US" altLang="en-US" sz="1800">
              <a:latin typeface="Arial" pitchFamily="34" charset="0"/>
            </a:endParaRPr>
          </a:p>
          <a:p>
            <a:pPr>
              <a:spcBef>
                <a:spcPct val="0"/>
              </a:spcBef>
              <a:buFontTx/>
              <a:buNone/>
            </a:pPr>
            <a:endParaRPr lang="en-US" altLang="en-US" sz="1800">
              <a:latin typeface="Arial" pitchFamily="34" charset="0"/>
            </a:endParaRPr>
          </a:p>
          <a:p>
            <a:pPr>
              <a:spcBef>
                <a:spcPct val="0"/>
              </a:spcBef>
              <a:buFontTx/>
              <a:buNone/>
            </a:pPr>
            <a:r>
              <a:rPr lang="en-US" altLang="en-US" sz="1800">
                <a:latin typeface="Arial" pitchFamily="34" charset="0"/>
              </a:rPr>
              <a:t>8000 0000 Hex=</a:t>
            </a:r>
          </a:p>
          <a:p>
            <a:pPr>
              <a:spcBef>
                <a:spcPct val="0"/>
              </a:spcBef>
              <a:buFontTx/>
              <a:buNone/>
            </a:pPr>
            <a:r>
              <a:rPr lang="en-US" altLang="en-US" sz="1800">
                <a:latin typeface="Arial" pitchFamily="34" charset="0"/>
              </a:rPr>
              <a:t>-2,147,483,648 </a:t>
            </a:r>
          </a:p>
          <a:p>
            <a:pPr>
              <a:spcBef>
                <a:spcPct val="0"/>
              </a:spcBef>
              <a:buFontTx/>
              <a:buNone/>
            </a:pPr>
            <a:endParaRPr lang="en-US" altLang="en-US" sz="1800">
              <a:latin typeface="Arial" pitchFamily="34" charset="0"/>
            </a:endParaRPr>
          </a:p>
        </p:txBody>
      </p:sp>
      <p:sp>
        <p:nvSpPr>
          <p:cNvPr id="23561" name="Line 7"/>
          <p:cNvSpPr>
            <a:spLocks noChangeShapeType="1"/>
          </p:cNvSpPr>
          <p:nvPr/>
        </p:nvSpPr>
        <p:spPr bwMode="auto">
          <a:xfrm flipV="1">
            <a:off x="3048000" y="4876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8"/>
          <p:cNvSpPr>
            <a:spLocks noChangeShapeType="1"/>
          </p:cNvSpPr>
          <p:nvPr/>
        </p:nvSpPr>
        <p:spPr bwMode="auto">
          <a:xfrm flipV="1">
            <a:off x="3276600" y="4191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9"/>
          <p:cNvSpPr>
            <a:spLocks noChangeShapeType="1"/>
          </p:cNvSpPr>
          <p:nvPr/>
        </p:nvSpPr>
        <p:spPr bwMode="auto">
          <a:xfrm>
            <a:off x="2057400" y="4419600"/>
            <a:ext cx="1828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0"/>
          <p:cNvSpPr>
            <a:spLocks noChangeShapeType="1"/>
          </p:cNvSpPr>
          <p:nvPr/>
        </p:nvSpPr>
        <p:spPr bwMode="auto">
          <a:xfrm>
            <a:off x="2133600" y="5791200"/>
            <a:ext cx="6096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Text Box 11"/>
          <p:cNvSpPr txBox="1">
            <a:spLocks noChangeArrowheads="1"/>
          </p:cNvSpPr>
          <p:nvPr/>
        </p:nvSpPr>
        <p:spPr bwMode="auto">
          <a:xfrm>
            <a:off x="8153400" y="4876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0</a:t>
            </a:r>
          </a:p>
        </p:txBody>
      </p:sp>
      <p:sp>
        <p:nvSpPr>
          <p:cNvPr id="23566" name="Line 12"/>
          <p:cNvSpPr>
            <a:spLocks noChangeShapeType="1"/>
          </p:cNvSpPr>
          <p:nvPr/>
        </p:nvSpPr>
        <p:spPr bwMode="auto">
          <a:xfrm>
            <a:off x="2819400" y="4876800"/>
            <a:ext cx="1828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Text Box 13"/>
          <p:cNvSpPr txBox="1">
            <a:spLocks noChangeArrowheads="1"/>
          </p:cNvSpPr>
          <p:nvPr/>
        </p:nvSpPr>
        <p:spPr bwMode="auto">
          <a:xfrm>
            <a:off x="3565525" y="4456113"/>
            <a:ext cx="962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-Value2</a:t>
            </a:r>
          </a:p>
        </p:txBody>
      </p:sp>
      <p:sp>
        <p:nvSpPr>
          <p:cNvPr id="23568" name="Text Box 14"/>
          <p:cNvSpPr txBox="1">
            <a:spLocks noChangeArrowheads="1"/>
          </p:cNvSpPr>
          <p:nvPr/>
        </p:nvSpPr>
        <p:spPr bwMode="auto">
          <a:xfrm>
            <a:off x="3413125" y="4760913"/>
            <a:ext cx="962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-Value1</a:t>
            </a:r>
          </a:p>
        </p:txBody>
      </p:sp>
      <p:sp>
        <p:nvSpPr>
          <p:cNvPr id="23569" name="Text Box 15"/>
          <p:cNvSpPr txBox="1">
            <a:spLocks noChangeArrowheads="1"/>
          </p:cNvSpPr>
          <p:nvPr/>
        </p:nvSpPr>
        <p:spPr bwMode="auto">
          <a:xfrm>
            <a:off x="3505200" y="3581400"/>
            <a:ext cx="473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Value1 + value2 &gt; +2,147,483,647</a:t>
            </a:r>
          </a:p>
          <a:p>
            <a:pPr>
              <a:spcBef>
                <a:spcPct val="0"/>
              </a:spcBef>
              <a:buFontTx/>
              <a:buNone/>
            </a:pPr>
            <a:r>
              <a:rPr lang="en-US" altLang="en-US" sz="1800">
                <a:latin typeface="Arial" pitchFamily="34" charset="0"/>
              </a:rPr>
              <a:t>If the result is above the line, it is overflowed.</a:t>
            </a:r>
          </a:p>
        </p:txBody>
      </p:sp>
      <p:sp>
        <p:nvSpPr>
          <p:cNvPr id="23570" name="Text Box 16"/>
          <p:cNvSpPr txBox="1">
            <a:spLocks noChangeArrowheads="1"/>
          </p:cNvSpPr>
          <p:nvPr/>
        </p:nvSpPr>
        <p:spPr bwMode="auto">
          <a:xfrm>
            <a:off x="533400" y="1295400"/>
            <a:ext cx="575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http://en.wikipedia.org/wiki/Integer_(computer_science)</a:t>
            </a:r>
          </a:p>
        </p:txBody>
      </p:sp>
      <p:sp>
        <p:nvSpPr>
          <p:cNvPr id="23571" name="Line 17"/>
          <p:cNvSpPr>
            <a:spLocks noChangeShapeType="1"/>
          </p:cNvSpPr>
          <p:nvPr/>
        </p:nvSpPr>
        <p:spPr bwMode="auto">
          <a:xfrm flipH="1" flipV="1">
            <a:off x="5638800" y="5562600"/>
            <a:ext cx="0"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Line 18"/>
          <p:cNvSpPr>
            <a:spLocks noChangeShapeType="1"/>
          </p:cNvSpPr>
          <p:nvPr/>
        </p:nvSpPr>
        <p:spPr bwMode="auto">
          <a:xfrm flipH="1" flipV="1">
            <a:off x="5791200" y="5105400"/>
            <a:ext cx="15875" cy="4206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3" name="Line 19"/>
          <p:cNvSpPr>
            <a:spLocks noChangeShapeType="1"/>
          </p:cNvSpPr>
          <p:nvPr/>
        </p:nvSpPr>
        <p:spPr bwMode="auto">
          <a:xfrm>
            <a:off x="5349875" y="5526088"/>
            <a:ext cx="1828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4" name="Text Box 20"/>
          <p:cNvSpPr txBox="1">
            <a:spLocks noChangeArrowheads="1"/>
          </p:cNvSpPr>
          <p:nvPr/>
        </p:nvSpPr>
        <p:spPr bwMode="auto">
          <a:xfrm>
            <a:off x="6096000" y="510540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-Value3</a:t>
            </a:r>
          </a:p>
        </p:txBody>
      </p:sp>
      <p:sp>
        <p:nvSpPr>
          <p:cNvPr id="23575" name="Text Box 21"/>
          <p:cNvSpPr txBox="1">
            <a:spLocks noChangeArrowheads="1"/>
          </p:cNvSpPr>
          <p:nvPr/>
        </p:nvSpPr>
        <p:spPr bwMode="auto">
          <a:xfrm>
            <a:off x="5499100" y="6019800"/>
            <a:ext cx="3644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-Value3 - value4 &lt; -2,147,483,648</a:t>
            </a:r>
          </a:p>
          <a:p>
            <a:pPr>
              <a:spcBef>
                <a:spcPct val="0"/>
              </a:spcBef>
              <a:buFontTx/>
              <a:buNone/>
            </a:pPr>
            <a:endParaRPr lang="en-US" altLang="en-US" sz="1800">
              <a:latin typeface="Arial" pitchFamily="34" charset="0"/>
            </a:endParaRPr>
          </a:p>
        </p:txBody>
      </p:sp>
      <p:sp>
        <p:nvSpPr>
          <p:cNvPr id="23576" name="Text Box 22"/>
          <p:cNvSpPr txBox="1">
            <a:spLocks noChangeArrowheads="1"/>
          </p:cNvSpPr>
          <p:nvPr/>
        </p:nvSpPr>
        <p:spPr bwMode="auto">
          <a:xfrm>
            <a:off x="6308725" y="5522913"/>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-Value4</a:t>
            </a:r>
          </a:p>
          <a:p>
            <a:pPr>
              <a:spcBef>
                <a:spcPct val="0"/>
              </a:spcBef>
              <a:buFontTx/>
              <a:buNone/>
            </a:pPr>
            <a:endParaRPr lang="en-US" altLang="en-US" sz="1800">
              <a:latin typeface="Arial" pitchFamily="34" charset="0"/>
            </a:endParaRPr>
          </a:p>
        </p:txBody>
      </p:sp>
      <p:sp>
        <p:nvSpPr>
          <p:cNvPr id="23577" name="Rectangle 50"/>
          <p:cNvSpPr>
            <a:spLocks noChangeArrowheads="1"/>
          </p:cNvSpPr>
          <p:nvPr/>
        </p:nvSpPr>
        <p:spPr bwMode="auto">
          <a:xfrm>
            <a:off x="838200" y="2209800"/>
            <a:ext cx="7543800" cy="304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1800">
              <a:latin typeface="Arial" pitchFamily="34" charset="0"/>
            </a:endParaRPr>
          </a:p>
        </p:txBody>
      </p:sp>
      <p:sp>
        <p:nvSpPr>
          <p:cNvPr id="23578" name="Line 51"/>
          <p:cNvSpPr>
            <a:spLocks noChangeShapeType="1"/>
          </p:cNvSpPr>
          <p:nvPr/>
        </p:nvSpPr>
        <p:spPr bwMode="auto">
          <a:xfrm>
            <a:off x="1066800" y="2209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Line 52"/>
          <p:cNvSpPr>
            <a:spLocks noChangeShapeType="1"/>
          </p:cNvSpPr>
          <p:nvPr/>
        </p:nvSpPr>
        <p:spPr bwMode="auto">
          <a:xfrm>
            <a:off x="1295400" y="2209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0" name="Line 53"/>
          <p:cNvSpPr>
            <a:spLocks noChangeShapeType="1"/>
          </p:cNvSpPr>
          <p:nvPr/>
        </p:nvSpPr>
        <p:spPr bwMode="auto">
          <a:xfrm>
            <a:off x="1524000" y="2209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54"/>
          <p:cNvSpPr>
            <a:spLocks noChangeShapeType="1"/>
          </p:cNvSpPr>
          <p:nvPr/>
        </p:nvSpPr>
        <p:spPr bwMode="auto">
          <a:xfrm>
            <a:off x="8153400" y="2209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2" name="Line 55"/>
          <p:cNvSpPr>
            <a:spLocks noChangeShapeType="1"/>
          </p:cNvSpPr>
          <p:nvPr/>
        </p:nvSpPr>
        <p:spPr bwMode="auto">
          <a:xfrm>
            <a:off x="7924800" y="2209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3" name="Text Box 56"/>
          <p:cNvSpPr txBox="1">
            <a:spLocks noChangeArrowheads="1"/>
          </p:cNvSpPr>
          <p:nvPr/>
        </p:nvSpPr>
        <p:spPr bwMode="auto">
          <a:xfrm>
            <a:off x="685800" y="2895600"/>
            <a:ext cx="647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MSB=0 , the number is +ve.</a:t>
            </a:r>
          </a:p>
          <a:p>
            <a:pPr>
              <a:spcBef>
                <a:spcPct val="0"/>
              </a:spcBef>
              <a:buFontTx/>
              <a:buNone/>
            </a:pPr>
            <a:r>
              <a:rPr lang="en-US" altLang="en-US" sz="1800">
                <a:latin typeface="Arial" pitchFamily="34" charset="0"/>
              </a:rPr>
              <a:t>MSB=1 , the number is –ve.</a:t>
            </a:r>
          </a:p>
          <a:p>
            <a:pPr>
              <a:spcBef>
                <a:spcPct val="0"/>
              </a:spcBef>
              <a:buFontTx/>
              <a:buNone/>
            </a:pPr>
            <a:endParaRPr lang="en-US" altLang="en-US" sz="1800">
              <a:latin typeface="Arial" pitchFamily="34" charset="0"/>
            </a:endParaRPr>
          </a:p>
        </p:txBody>
      </p:sp>
      <p:sp>
        <p:nvSpPr>
          <p:cNvPr id="23584" name="Text Box 58"/>
          <p:cNvSpPr txBox="1">
            <a:spLocks noChangeArrowheads="1"/>
          </p:cNvSpPr>
          <p:nvPr/>
        </p:nvSpPr>
        <p:spPr bwMode="auto">
          <a:xfrm>
            <a:off x="685800" y="2590800"/>
            <a:ext cx="795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Bit 31								Bit 0</a:t>
            </a:r>
          </a:p>
        </p:txBody>
      </p:sp>
      <p:sp>
        <p:nvSpPr>
          <p:cNvPr id="23585" name="Line 59"/>
          <p:cNvSpPr>
            <a:spLocks noChangeShapeType="1"/>
          </p:cNvSpPr>
          <p:nvPr/>
        </p:nvSpPr>
        <p:spPr bwMode="auto">
          <a:xfrm>
            <a:off x="3124200" y="4191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6" name="Line 60"/>
          <p:cNvSpPr>
            <a:spLocks noChangeShapeType="1"/>
          </p:cNvSpPr>
          <p:nvPr/>
        </p:nvSpPr>
        <p:spPr bwMode="auto">
          <a:xfrm>
            <a:off x="5486400" y="6019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7" name="Text Box 61"/>
          <p:cNvSpPr txBox="1">
            <a:spLocks noChangeArrowheads="1"/>
          </p:cNvSpPr>
          <p:nvPr/>
        </p:nvSpPr>
        <p:spPr bwMode="auto">
          <a:xfrm>
            <a:off x="2286000" y="3657600"/>
            <a:ext cx="10953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Overflow</a:t>
            </a:r>
          </a:p>
        </p:txBody>
      </p:sp>
      <p:sp>
        <p:nvSpPr>
          <p:cNvPr id="23588" name="Text Box 62"/>
          <p:cNvSpPr txBox="1">
            <a:spLocks noChangeArrowheads="1"/>
          </p:cNvSpPr>
          <p:nvPr/>
        </p:nvSpPr>
        <p:spPr bwMode="auto">
          <a:xfrm>
            <a:off x="4191000" y="5867400"/>
            <a:ext cx="12223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Underflow</a:t>
            </a:r>
          </a:p>
        </p:txBody>
      </p:sp>
      <p:sp>
        <p:nvSpPr>
          <p:cNvPr id="23589" name="Line 63"/>
          <p:cNvSpPr>
            <a:spLocks noChangeShapeType="1"/>
          </p:cNvSpPr>
          <p:nvPr/>
        </p:nvSpPr>
        <p:spPr bwMode="auto">
          <a:xfrm flipV="1">
            <a:off x="914400" y="25146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0" name="Line 64"/>
          <p:cNvSpPr>
            <a:spLocks noChangeShapeType="1"/>
          </p:cNvSpPr>
          <p:nvPr/>
        </p:nvSpPr>
        <p:spPr bwMode="auto">
          <a:xfrm flipV="1">
            <a:off x="8305800" y="25146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229600" cy="1143000"/>
          </a:xfrm>
        </p:spPr>
        <p:txBody>
          <a:bodyPr/>
          <a:lstStyle/>
          <a:p>
            <a:pPr eaLnBrk="1" hangingPunct="1"/>
            <a:r>
              <a:rPr lang="en-US" altLang="en-US" sz="2800" dirty="0" smtClean="0"/>
              <a:t>Examples (see appendix for number systems)</a:t>
            </a:r>
            <a:r>
              <a:rPr lang="en-US" altLang="en-US" dirty="0" smtClean="0"/>
              <a:t/>
            </a:r>
            <a:br>
              <a:rPr lang="en-US" altLang="en-US" dirty="0" smtClean="0"/>
            </a:br>
            <a:r>
              <a:rPr lang="en-US" altLang="en-US" sz="2000" dirty="0" smtClean="0"/>
              <a:t>Convert hex to decimal : </a:t>
            </a:r>
            <a:r>
              <a:rPr lang="en-US" altLang="en-US" sz="2000" dirty="0" smtClean="0">
                <a:hlinkClick r:id="rId2"/>
              </a:rPr>
              <a:t>http://www.rapidtables.com/convert/number/hex-to-decimal.htm</a:t>
            </a:r>
            <a:r>
              <a:rPr lang="en-US" altLang="en-US" sz="2000" dirty="0" smtClean="0"/>
              <a:t/>
            </a:r>
            <a:br>
              <a:rPr lang="en-US" altLang="en-US" sz="2000" dirty="0" smtClean="0"/>
            </a:br>
            <a:r>
              <a:rPr lang="en-US" altLang="en-US" sz="2000" dirty="0" smtClean="0"/>
              <a:t>	</a:t>
            </a:r>
            <a:r>
              <a:rPr lang="en-US" altLang="en-US" sz="2000" dirty="0" smtClean="0">
                <a:hlinkClick r:id="rId3"/>
              </a:rPr>
              <a:t>http://easycalculation.com/hex-converter.php</a:t>
            </a:r>
            <a:r>
              <a:rPr lang="en-US" altLang="en-US" sz="2000" dirty="0" smtClean="0"/>
              <a:t/>
            </a:r>
            <a:br>
              <a:rPr lang="en-US" altLang="en-US" sz="2000" dirty="0" smtClean="0"/>
            </a:br>
            <a:endParaRPr lang="en-US" altLang="en-US" dirty="0" smtClean="0"/>
          </a:p>
        </p:txBody>
      </p:sp>
      <p:sp>
        <p:nvSpPr>
          <p:cNvPr id="24579" name="Rectangle 3"/>
          <p:cNvSpPr>
            <a:spLocks noGrp="1" noChangeArrowheads="1"/>
          </p:cNvSpPr>
          <p:nvPr>
            <p:ph idx="1"/>
          </p:nvPr>
        </p:nvSpPr>
        <p:spPr/>
        <p:txBody>
          <a:bodyPr/>
          <a:lstStyle/>
          <a:p>
            <a:pPr eaLnBrk="1" hangingPunct="1">
              <a:lnSpc>
                <a:spcPct val="80000"/>
              </a:lnSpc>
            </a:pPr>
            <a:r>
              <a:rPr lang="en-US" altLang="en-US" sz="1900" dirty="0" smtClean="0"/>
              <a:t>N (negative) </a:t>
            </a:r>
          </a:p>
          <a:p>
            <a:pPr lvl="1" eaLnBrk="1" hangingPunct="1">
              <a:lnSpc>
                <a:spcPct val="80000"/>
              </a:lnSpc>
            </a:pPr>
            <a:r>
              <a:rPr lang="en-US" altLang="en-US" sz="1700" dirty="0" smtClean="0"/>
              <a:t>(-2)+(-5)= -7, in 2’s complement , the MSB=1, so N is set to 1.</a:t>
            </a:r>
          </a:p>
          <a:p>
            <a:pPr eaLnBrk="1" hangingPunct="1">
              <a:lnSpc>
                <a:spcPct val="80000"/>
              </a:lnSpc>
            </a:pPr>
            <a:r>
              <a:rPr lang="en-US" altLang="en-US" sz="1900" dirty="0" smtClean="0"/>
              <a:t>Z (zero) </a:t>
            </a:r>
          </a:p>
          <a:p>
            <a:pPr lvl="1" eaLnBrk="1" hangingPunct="1">
              <a:lnSpc>
                <a:spcPct val="80000"/>
              </a:lnSpc>
            </a:pPr>
            <a:r>
              <a:rPr lang="en-US" altLang="en-US" sz="1700" dirty="0" smtClean="0"/>
              <a:t>10+(-10)=0, then Z=1</a:t>
            </a:r>
          </a:p>
          <a:p>
            <a:pPr eaLnBrk="1" hangingPunct="1">
              <a:lnSpc>
                <a:spcPct val="80000"/>
              </a:lnSpc>
            </a:pPr>
            <a:r>
              <a:rPr lang="en-US" altLang="en-US" sz="1900" dirty="0" smtClean="0"/>
              <a:t>C (carry) c=1 if the result generates a carry, then setup the carry bit.</a:t>
            </a:r>
          </a:p>
          <a:p>
            <a:pPr eaLnBrk="1" hangingPunct="1">
              <a:lnSpc>
                <a:spcPct val="80000"/>
              </a:lnSpc>
            </a:pPr>
            <a:r>
              <a:rPr lang="en-US" altLang="en-US" sz="1900" dirty="0" smtClean="0"/>
              <a:t>V (overflow), </a:t>
            </a:r>
          </a:p>
          <a:p>
            <a:pPr lvl="1" eaLnBrk="1" hangingPunct="1">
              <a:lnSpc>
                <a:spcPct val="80000"/>
              </a:lnSpc>
            </a:pPr>
            <a:r>
              <a:rPr lang="en-US" altLang="en-US" sz="1700" dirty="0" smtClean="0"/>
              <a:t>7FFFFFFF+1 will set V=1,because 0x0FFF FFFF in 2’s complement is the biggest 32-bit signed integer value possible (0x0FFF FFFF =decimal 2147483647 ), so add ‘1’ will overflow the 32-bit register.</a:t>
            </a:r>
          </a:p>
          <a:p>
            <a:pPr lvl="1" eaLnBrk="1" hangingPunct="1">
              <a:lnSpc>
                <a:spcPct val="80000"/>
              </a:lnSpc>
            </a:pPr>
            <a:r>
              <a:rPr lang="en-US" altLang="en-US" sz="1700" dirty="0" smtClean="0"/>
              <a:t>Note: (a 32-bit integer value is ranging from 0x1000 0000=-2,147,483,648 to 0x0111 1111=+2,147,483,647)</a:t>
            </a:r>
          </a:p>
          <a:p>
            <a:pPr lvl="1" eaLnBrk="1" hangingPunct="1">
              <a:lnSpc>
                <a:spcPct val="80000"/>
              </a:lnSpc>
            </a:pPr>
            <a:r>
              <a:rPr lang="en-US" altLang="en-US" sz="1700" dirty="0" smtClean="0"/>
              <a:t>V = 1:  if  two +</a:t>
            </a:r>
            <a:r>
              <a:rPr lang="en-US" altLang="en-US" sz="1700" dirty="0" err="1" smtClean="0"/>
              <a:t>ve</a:t>
            </a:r>
            <a:r>
              <a:rPr lang="en-US" altLang="en-US" sz="1700" dirty="0" smtClean="0"/>
              <a:t> numbers are added, the result is   -</a:t>
            </a:r>
            <a:r>
              <a:rPr lang="en-US" altLang="en-US" sz="1700" dirty="0" err="1" smtClean="0"/>
              <a:t>ve</a:t>
            </a:r>
            <a:r>
              <a:rPr lang="en-US" altLang="en-US" sz="1700" dirty="0" smtClean="0"/>
              <a:t> then V will be set  to 1 ( this is overflow)</a:t>
            </a:r>
          </a:p>
          <a:p>
            <a:pPr eaLnBrk="1" hangingPunct="1">
              <a:lnSpc>
                <a:spcPct val="80000"/>
              </a:lnSpc>
            </a:pPr>
            <a:r>
              <a:rPr lang="en-US" altLang="zh-TW" sz="2100" dirty="0" smtClean="0"/>
              <a:t>Assembly method to clear the NZCV flag:</a:t>
            </a:r>
            <a:br>
              <a:rPr lang="en-US" altLang="zh-TW" sz="2100" dirty="0" smtClean="0"/>
            </a:br>
            <a:r>
              <a:rPr lang="en-US" altLang="zh-TW" sz="2100" dirty="0" smtClean="0"/>
              <a:t>MSR </a:t>
            </a:r>
            <a:r>
              <a:rPr lang="en-US" altLang="zh-TW" sz="2100" dirty="0" err="1" smtClean="0"/>
              <a:t>CPSR_f</a:t>
            </a:r>
            <a:r>
              <a:rPr lang="en-US" altLang="zh-TW" sz="2100" dirty="0" smtClean="0"/>
              <a:t>, #0x00</a:t>
            </a:r>
            <a:br>
              <a:rPr lang="en-US" altLang="zh-TW" sz="2100" dirty="0" smtClean="0"/>
            </a:br>
            <a:r>
              <a:rPr lang="en-US" altLang="zh-TW" sz="2100" dirty="0" smtClean="0"/>
              <a:t/>
            </a:r>
            <a:br>
              <a:rPr lang="en-US" altLang="zh-TW" sz="2100" dirty="0" smtClean="0"/>
            </a:br>
            <a:r>
              <a:rPr lang="en-US" altLang="zh-TW" sz="2100" dirty="0" smtClean="0"/>
              <a:t>see </a:t>
            </a:r>
            <a:r>
              <a:rPr lang="en-US" altLang="zh-TW" sz="1500" dirty="0" smtClean="0">
                <a:hlinkClick r:id="rId4"/>
              </a:rPr>
              <a:t>http://infocenter.arm.com/help/index.jsp?topic=/com.arm.doc.faqs/ka3724.html</a:t>
            </a:r>
            <a:r>
              <a:rPr lang="en-US" altLang="zh-TW" sz="1500" dirty="0" smtClean="0"/>
              <a:t> </a:t>
            </a:r>
          </a:p>
          <a:p>
            <a:pPr eaLnBrk="1" hangingPunct="1">
              <a:lnSpc>
                <a:spcPct val="80000"/>
              </a:lnSpc>
            </a:pPr>
            <a:r>
              <a:rPr lang="en-US" altLang="en-US" sz="1900" dirty="0" smtClean="0"/>
              <a:t>http://en.wikipedia.org/wiki/Integer_(computer_science)</a:t>
            </a:r>
            <a:endParaRPr lang="en-US" altLang="zh-TW" sz="1400" dirty="0" smtClean="0"/>
          </a:p>
          <a:p>
            <a:pPr lvl="1" eaLnBrk="1" hangingPunct="1">
              <a:lnSpc>
                <a:spcPct val="80000"/>
              </a:lnSpc>
            </a:pPr>
            <a:endParaRPr lang="en-US" altLang="en-US" sz="1700" dirty="0" smtClean="0"/>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D4409237-6815-4415-934B-5FCF8EC58BF2}" type="slidenum">
              <a:rPr lang="en-US" altLang="en-US" sz="1200">
                <a:latin typeface="Arial" pitchFamily="34" charset="0"/>
              </a:rPr>
              <a:pPr>
                <a:spcBef>
                  <a:spcPct val="0"/>
                </a:spcBef>
                <a:buFontTx/>
                <a:buNone/>
              </a:pPr>
              <a:t>21</a:t>
            </a:fld>
            <a:endParaRPr lang="en-US" altLang="en-US" sz="1200">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500" smtClean="0"/>
              <a:t>The general format of an assembly instruction</a:t>
            </a:r>
          </a:p>
        </p:txBody>
      </p:sp>
      <p:sp>
        <p:nvSpPr>
          <p:cNvPr id="25603" name="Text Box 3"/>
          <p:cNvSpPr>
            <a:spLocks noGrp="1" noChangeArrowheads="1"/>
          </p:cNvSpPr>
          <p:nvPr>
            <p:ph idx="1"/>
          </p:nvPr>
        </p:nvSpPr>
        <p:spPr>
          <a:ln>
            <a:solidFill>
              <a:schemeClr val="tx1"/>
            </a:solidFill>
            <a:miter lim="800000"/>
            <a:headEnd/>
            <a:tailEnd/>
          </a:ln>
        </p:spPr>
        <p:txBody>
          <a:bodyPr/>
          <a:lstStyle/>
          <a:p>
            <a:pPr eaLnBrk="1" hangingPunct="1">
              <a:lnSpc>
                <a:spcPct val="80000"/>
              </a:lnSpc>
            </a:pPr>
            <a:r>
              <a:rPr lang="en-US" altLang="en-US" sz="1900" i="1" dirty="0" smtClean="0"/>
              <a:t>All instructions have this form:</a:t>
            </a:r>
          </a:p>
          <a:p>
            <a:pPr eaLnBrk="1" hangingPunct="1">
              <a:lnSpc>
                <a:spcPct val="80000"/>
              </a:lnSpc>
            </a:pPr>
            <a:r>
              <a:rPr lang="en-US" altLang="en-US" sz="1900" i="1" dirty="0" smtClean="0"/>
              <a:t>	op</a:t>
            </a:r>
            <a:r>
              <a:rPr lang="en-US" altLang="en-US" sz="1900" dirty="0" smtClean="0"/>
              <a:t>{</a:t>
            </a:r>
            <a:r>
              <a:rPr lang="en-US" altLang="en-US" sz="1900" i="1" dirty="0" err="1" smtClean="0"/>
              <a:t>cond</a:t>
            </a:r>
            <a:r>
              <a:rPr lang="en-US" altLang="en-US" sz="1900" dirty="0" smtClean="0"/>
              <a:t>}{S} </a:t>
            </a:r>
            <a:r>
              <a:rPr lang="en-US" altLang="en-US" sz="1900" i="1" dirty="0" smtClean="0"/>
              <a:t>Rd</a:t>
            </a:r>
            <a:r>
              <a:rPr lang="en-US" altLang="en-US" sz="1900" dirty="0" smtClean="0"/>
              <a:t>, </a:t>
            </a:r>
            <a:r>
              <a:rPr lang="en-US" altLang="en-US" sz="1900" i="1" dirty="0" smtClean="0"/>
              <a:t>Rn</a:t>
            </a:r>
            <a:r>
              <a:rPr lang="en-US" altLang="en-US" sz="1900" dirty="0" smtClean="0"/>
              <a:t>, </a:t>
            </a:r>
            <a:r>
              <a:rPr lang="en-US" altLang="en-US" sz="1900" i="1" dirty="0" smtClean="0"/>
              <a:t>Operand2</a:t>
            </a:r>
          </a:p>
          <a:p>
            <a:pPr eaLnBrk="1" hangingPunct="1">
              <a:lnSpc>
                <a:spcPct val="80000"/>
              </a:lnSpc>
            </a:pPr>
            <a:endParaRPr lang="en-US" altLang="en-US" sz="1900" i="1" dirty="0" smtClean="0"/>
          </a:p>
          <a:p>
            <a:pPr eaLnBrk="1" hangingPunct="1">
              <a:lnSpc>
                <a:spcPct val="80000"/>
              </a:lnSpc>
            </a:pPr>
            <a:r>
              <a:rPr lang="en-US" altLang="en-US" sz="1900" dirty="0" smtClean="0"/>
              <a:t>Op=“ mnemonic” representing the operation , e.g. </a:t>
            </a:r>
            <a:r>
              <a:rPr lang="en-US" altLang="en-US" sz="1900" dirty="0" err="1" smtClean="0"/>
              <a:t>mov</a:t>
            </a:r>
            <a:r>
              <a:rPr lang="en-US" altLang="en-US" sz="1900" dirty="0" smtClean="0"/>
              <a:t>, add , </a:t>
            </a:r>
            <a:r>
              <a:rPr lang="en-US" altLang="en-US" sz="1900" dirty="0" err="1" smtClean="0"/>
              <a:t>xor</a:t>
            </a:r>
            <a:r>
              <a:rPr lang="en-US" altLang="en-US" sz="1900" dirty="0" smtClean="0"/>
              <a:t>. </a:t>
            </a:r>
          </a:p>
          <a:p>
            <a:pPr lvl="1" eaLnBrk="1" hangingPunct="1">
              <a:lnSpc>
                <a:spcPct val="80000"/>
              </a:lnSpc>
            </a:pPr>
            <a:r>
              <a:rPr lang="en-US" altLang="en-US" sz="1800" dirty="0" smtClean="0"/>
              <a:t>The assembler convert this into a number called op-code</a:t>
            </a:r>
          </a:p>
          <a:p>
            <a:pPr eaLnBrk="1" hangingPunct="1">
              <a:lnSpc>
                <a:spcPct val="80000"/>
              </a:lnSpc>
            </a:pPr>
            <a:r>
              <a:rPr lang="en-US" altLang="en-US" sz="1900" i="1" dirty="0" smtClean="0"/>
              <a:t>Cond(optional) : e.g. "EQ"=Equal to zero  (Z=1), "HI" Unsigned higher. The instruction is executed only when the condition is satisfied.</a:t>
            </a:r>
          </a:p>
          <a:p>
            <a:pPr lvl="1" eaLnBrk="1" hangingPunct="1">
              <a:lnSpc>
                <a:spcPct val="80000"/>
              </a:lnSpc>
            </a:pPr>
            <a:r>
              <a:rPr lang="en-US" altLang="en-US" sz="1700" i="1" dirty="0" smtClean="0"/>
              <a:t>http://www.cse.cuhk.edu.hk/%7Ekhwong/www2/ceng2400/ARM_Instruction_quick_reference.doc</a:t>
            </a:r>
          </a:p>
          <a:p>
            <a:pPr eaLnBrk="1" hangingPunct="1">
              <a:lnSpc>
                <a:spcPct val="80000"/>
              </a:lnSpc>
            </a:pPr>
            <a:r>
              <a:rPr lang="en-US" altLang="en-US" sz="1900" dirty="0" smtClean="0"/>
              <a:t>{S} (optional) : suffix: if specified, the result of the instruction will affect the status flags N,Z,C,V in CPSR, e.g.</a:t>
            </a:r>
          </a:p>
          <a:p>
            <a:pPr lvl="1" eaLnBrk="1" hangingPunct="1">
              <a:lnSpc>
                <a:spcPct val="80000"/>
              </a:lnSpc>
            </a:pPr>
            <a:r>
              <a:rPr lang="en-US" altLang="en-US" sz="1700" b="1" dirty="0" smtClean="0"/>
              <a:t>ADD r0, r1, r2 ; r0 := r1 + r2, ;CPSR (N,Z,C,V flags will not be affected)</a:t>
            </a:r>
          </a:p>
          <a:p>
            <a:pPr lvl="1" eaLnBrk="1" hangingPunct="1">
              <a:lnSpc>
                <a:spcPct val="80000"/>
              </a:lnSpc>
            </a:pPr>
            <a:r>
              <a:rPr lang="en-US" altLang="en-US" sz="1700" b="1" dirty="0" smtClean="0"/>
              <a:t>ADD</a:t>
            </a:r>
            <a:r>
              <a:rPr lang="en-US" altLang="en-US" sz="1700" b="1" dirty="0" smtClean="0">
                <a:solidFill>
                  <a:srgbClr val="CC0000"/>
                </a:solidFill>
              </a:rPr>
              <a:t>S</a:t>
            </a:r>
            <a:r>
              <a:rPr lang="en-US" altLang="en-US" sz="1700" b="1" dirty="0" smtClean="0"/>
              <a:t> r0, r1, r2 ; r0 := r1 + r2, ;CPSR (N,Z,C,V flags will be affected)</a:t>
            </a:r>
          </a:p>
          <a:p>
            <a:pPr eaLnBrk="1" hangingPunct="1">
              <a:lnSpc>
                <a:spcPct val="80000"/>
              </a:lnSpc>
            </a:pPr>
            <a:r>
              <a:rPr lang="en-US" altLang="en-US" sz="1900" dirty="0" smtClean="0"/>
              <a:t>Rd, Rn (</a:t>
            </a:r>
            <a:r>
              <a:rPr lang="en-US" altLang="en-US" sz="1900" i="1" dirty="0" smtClean="0"/>
              <a:t>optional</a:t>
            </a:r>
            <a:r>
              <a:rPr lang="en-US" altLang="en-US" sz="1900" dirty="0" smtClean="0"/>
              <a:t> ) are register numbers</a:t>
            </a:r>
          </a:p>
          <a:p>
            <a:pPr eaLnBrk="1" hangingPunct="1">
              <a:lnSpc>
                <a:spcPct val="80000"/>
              </a:lnSpc>
            </a:pPr>
            <a:r>
              <a:rPr lang="en-US" altLang="en-US" sz="1900" i="1" dirty="0" smtClean="0"/>
              <a:t>Operand2 (optional) : additional operands</a:t>
            </a: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256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6E51D53B-B7F3-401A-A7AB-770A7591607F}" type="slidenum">
              <a:rPr lang="en-US" altLang="en-US" sz="1200">
                <a:latin typeface="Arial" pitchFamily="34" charset="0"/>
              </a:rPr>
              <a:pPr>
                <a:spcBef>
                  <a:spcPct val="0"/>
                </a:spcBef>
                <a:buFontTx/>
                <a:buNone/>
              </a:pPr>
              <a:t>22</a:t>
            </a:fld>
            <a:endParaRPr lang="en-US" altLang="en-US" sz="1200">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 3) Data processing operations</a:t>
            </a:r>
          </a:p>
        </p:txBody>
      </p:sp>
      <p:sp>
        <p:nvSpPr>
          <p:cNvPr id="26627" name="Rectangle 3"/>
          <p:cNvSpPr>
            <a:spLocks noGrp="1" noChangeArrowheads="1"/>
          </p:cNvSpPr>
          <p:nvPr>
            <p:ph idx="1"/>
          </p:nvPr>
        </p:nvSpPr>
        <p:spPr/>
        <p:txBody>
          <a:bodyPr/>
          <a:lstStyle/>
          <a:p>
            <a:pPr eaLnBrk="1" hangingPunct="1"/>
            <a:r>
              <a:rPr lang="en-US" altLang="en-US" smtClean="0"/>
              <a:t>Arithmetic operations  </a:t>
            </a:r>
          </a:p>
          <a:p>
            <a:pPr eaLnBrk="1" hangingPunct="1"/>
            <a:r>
              <a:rPr lang="en-US" altLang="en-US" smtClean="0"/>
              <a:t>Logical operations  (AND OR NOT etc.)</a:t>
            </a:r>
          </a:p>
          <a:p>
            <a:pPr eaLnBrk="1" hangingPunct="1"/>
            <a:r>
              <a:rPr lang="en-US" altLang="en-US" smtClean="0"/>
              <a:t>Register MOVes  (MOV MVN)</a:t>
            </a:r>
          </a:p>
          <a:p>
            <a:pPr eaLnBrk="1" hangingPunct="1"/>
            <a:r>
              <a:rPr lang="en-US" altLang="en-US" smtClean="0"/>
              <a:t>Comparison Operations</a:t>
            </a: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266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1498672-555E-47B3-BBE6-239BAF1E02AA}" type="slidenum">
              <a:rPr lang="en-US" altLang="en-US" sz="1200">
                <a:latin typeface="Arial" pitchFamily="34" charset="0"/>
              </a:rPr>
              <a:pPr>
                <a:spcBef>
                  <a:spcPct val="0"/>
                </a:spcBef>
                <a:buFontTx/>
                <a:buNone/>
              </a:pPr>
              <a:t>23</a:t>
            </a:fld>
            <a:endParaRPr lang="en-US" altLang="en-US" sz="1200">
              <a:latin typeface="Arial" pitchFamily="34" charset="0"/>
            </a:endParaRPr>
          </a:p>
        </p:txBody>
      </p:sp>
      <p:pic>
        <p:nvPicPr>
          <p:cNvPr id="26630" name="Picture 7" descr="http://f.tqn.com/y/spreadsheets/1/W/o/M/-/-/PlusMinusTimesDivi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Arithmetic operations</a:t>
            </a:r>
            <a:br>
              <a:rPr lang="en-US" altLang="en-US" dirty="0" smtClean="0"/>
            </a:br>
            <a:r>
              <a:rPr lang="en-US" altLang="en-US" dirty="0" smtClean="0"/>
              <a:t>(see appendix for number systems)</a:t>
            </a:r>
          </a:p>
        </p:txBody>
      </p:sp>
      <p:sp>
        <p:nvSpPr>
          <p:cNvPr id="27651" name="Rectangle 3"/>
          <p:cNvSpPr>
            <a:spLocks noGrp="1" noChangeArrowheads="1"/>
          </p:cNvSpPr>
          <p:nvPr>
            <p:ph idx="1"/>
          </p:nvPr>
        </p:nvSpPr>
        <p:spPr/>
        <p:txBody>
          <a:bodyPr/>
          <a:lstStyle/>
          <a:p>
            <a:pPr eaLnBrk="1" hangingPunct="1">
              <a:lnSpc>
                <a:spcPct val="90000"/>
              </a:lnSpc>
            </a:pPr>
            <a:r>
              <a:rPr lang="en-US" altLang="en-US" sz="2000" dirty="0" smtClean="0"/>
              <a:t>Here are ARM's arithmetic (add and subtract with carry)  operations:</a:t>
            </a:r>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r>
              <a:rPr lang="en-US" altLang="en-US" sz="2000" dirty="0" smtClean="0"/>
              <a:t>Operands may be unsigned or 2's complement signed integers</a:t>
            </a:r>
          </a:p>
          <a:p>
            <a:pPr eaLnBrk="1" hangingPunct="1">
              <a:lnSpc>
                <a:spcPct val="90000"/>
              </a:lnSpc>
            </a:pPr>
            <a:r>
              <a:rPr lang="en-US" altLang="en-US" sz="2000" dirty="0" smtClean="0"/>
              <a:t>'C' is the carry (C) bit in the CPSR - Current Program Status </a:t>
            </a:r>
            <a:r>
              <a:rPr lang="en-US" altLang="en-US" sz="2000" dirty="0" err="1" smtClean="0"/>
              <a:t>Reg</a:t>
            </a:r>
            <a:endParaRPr lang="en-US" altLang="en-US" sz="2000" dirty="0" smtClean="0"/>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276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57471AA-1BBB-484B-B5E9-C0C7CADBD398}" type="slidenum">
              <a:rPr lang="en-US" altLang="en-US" sz="1200">
                <a:latin typeface="Arial" pitchFamily="34" charset="0"/>
              </a:rPr>
              <a:pPr>
                <a:spcBef>
                  <a:spcPct val="0"/>
                </a:spcBef>
                <a:buFontTx/>
                <a:buNone/>
              </a:pPr>
              <a:t>24</a:t>
            </a:fld>
            <a:endParaRPr lang="en-US" altLang="en-US" sz="1200">
              <a:latin typeface="Arial" pitchFamily="34" charset="0"/>
            </a:endParaRPr>
          </a:p>
        </p:txBody>
      </p:sp>
      <p:sp>
        <p:nvSpPr>
          <p:cNvPr id="27654" name="Text Box 4"/>
          <p:cNvSpPr txBox="1">
            <a:spLocks noChangeArrowheads="1"/>
          </p:cNvSpPr>
          <p:nvPr/>
        </p:nvSpPr>
        <p:spPr bwMode="auto">
          <a:xfrm>
            <a:off x="914400" y="2209800"/>
            <a:ext cx="6705600" cy="1323975"/>
          </a:xfrm>
          <a:prstGeom prst="rect">
            <a:avLst/>
          </a:prstGeom>
          <a:solidFill>
            <a:srgbClr val="EAEAEA"/>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b="1">
                <a:latin typeface="Arial" pitchFamily="34" charset="0"/>
              </a:rPr>
              <a:t>	ADD</a:t>
            </a:r>
            <a:r>
              <a:rPr lang="en-US" altLang="en-US" sz="2000" b="1">
                <a:solidFill>
                  <a:srgbClr val="FF0000"/>
                </a:solidFill>
                <a:latin typeface="Arial" pitchFamily="34" charset="0"/>
              </a:rPr>
              <a:t>S</a:t>
            </a:r>
            <a:r>
              <a:rPr lang="en-US" altLang="en-US" sz="2000" b="1">
                <a:latin typeface="Arial" pitchFamily="34" charset="0"/>
              </a:rPr>
              <a:t>	r0, r1, r2	; r0 := r1 + r2</a:t>
            </a:r>
          </a:p>
          <a:p>
            <a:pPr>
              <a:spcBef>
                <a:spcPct val="0"/>
              </a:spcBef>
              <a:buFontTx/>
              <a:buNone/>
            </a:pPr>
            <a:r>
              <a:rPr lang="en-US" altLang="en-US" sz="2000" b="1">
                <a:latin typeface="Arial" pitchFamily="34" charset="0"/>
              </a:rPr>
              <a:t>	ADC</a:t>
            </a:r>
            <a:r>
              <a:rPr lang="en-US" altLang="en-US" sz="2000" b="1">
                <a:solidFill>
                  <a:srgbClr val="FF0000"/>
                </a:solidFill>
                <a:latin typeface="Arial" pitchFamily="34" charset="0"/>
              </a:rPr>
              <a:t>S</a:t>
            </a:r>
            <a:r>
              <a:rPr lang="en-US" altLang="en-US" sz="2000" b="1">
                <a:latin typeface="Arial" pitchFamily="34" charset="0"/>
              </a:rPr>
              <a:t>	r0, r1, r2	; r0 := r1 + r2 + C</a:t>
            </a:r>
          </a:p>
          <a:p>
            <a:pPr>
              <a:spcBef>
                <a:spcPct val="0"/>
              </a:spcBef>
              <a:buFontTx/>
              <a:buNone/>
            </a:pPr>
            <a:r>
              <a:rPr lang="en-US" altLang="en-US" sz="2000" b="1">
                <a:latin typeface="Arial" pitchFamily="34" charset="0"/>
              </a:rPr>
              <a:t>	SUB</a:t>
            </a:r>
            <a:r>
              <a:rPr lang="en-US" altLang="en-US" sz="2000" b="1">
                <a:solidFill>
                  <a:srgbClr val="FF0000"/>
                </a:solidFill>
                <a:latin typeface="Arial" pitchFamily="34" charset="0"/>
              </a:rPr>
              <a:t>S</a:t>
            </a:r>
            <a:r>
              <a:rPr lang="en-US" altLang="en-US" sz="2000" b="1">
                <a:latin typeface="Arial" pitchFamily="34" charset="0"/>
              </a:rPr>
              <a:t>	r0, r1, r2	; r0 := r1 - r2</a:t>
            </a:r>
          </a:p>
          <a:p>
            <a:pPr>
              <a:spcBef>
                <a:spcPct val="0"/>
              </a:spcBef>
              <a:buFontTx/>
              <a:buNone/>
            </a:pPr>
            <a:r>
              <a:rPr lang="en-US" altLang="en-US" sz="2000" b="1">
                <a:latin typeface="Arial" pitchFamily="34" charset="0"/>
              </a:rPr>
              <a:t>	SBC</a:t>
            </a:r>
            <a:r>
              <a:rPr lang="en-US" altLang="en-US" sz="2000" b="1">
                <a:solidFill>
                  <a:srgbClr val="FF0000"/>
                </a:solidFill>
                <a:latin typeface="Arial" pitchFamily="34" charset="0"/>
              </a:rPr>
              <a:t>S</a:t>
            </a:r>
            <a:r>
              <a:rPr lang="en-US" altLang="en-US" sz="2000" b="1">
                <a:latin typeface="Arial" pitchFamily="34" charset="0"/>
              </a:rPr>
              <a:t>	r0, r1, r2	; r0 := r1 - r2 + C - 1</a:t>
            </a:r>
          </a:p>
        </p:txBody>
      </p:sp>
      <p:sp>
        <p:nvSpPr>
          <p:cNvPr id="27655" name="Text Box 6"/>
          <p:cNvSpPr txBox="1">
            <a:spLocks noChangeArrowheads="1"/>
          </p:cNvSpPr>
          <p:nvPr/>
        </p:nvSpPr>
        <p:spPr bwMode="auto">
          <a:xfrm>
            <a:off x="533400" y="3581400"/>
            <a:ext cx="8385175"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If you add the ‘s’ suffix to an op-code, the instruction will affect the CPSR (N,Z,C,V flags)</a:t>
            </a:r>
          </a:p>
          <a:p>
            <a:pPr>
              <a:spcBef>
                <a:spcPct val="0"/>
              </a:spcBef>
              <a:buFontTx/>
              <a:buNone/>
            </a:pPr>
            <a:r>
              <a:rPr lang="en-US" altLang="en-US" sz="1800">
                <a:latin typeface="Arial" pitchFamily="34" charset="0"/>
              </a:rPr>
              <a:t>e.g.</a:t>
            </a:r>
          </a:p>
          <a:p>
            <a:pPr>
              <a:spcBef>
                <a:spcPct val="0"/>
              </a:spcBef>
              <a:buFontTx/>
              <a:buChar char="•"/>
            </a:pPr>
            <a:r>
              <a:rPr lang="en-US" altLang="en-US" sz="1800" b="1">
                <a:latin typeface="Arial" pitchFamily="34" charset="0"/>
              </a:rPr>
              <a:t>ADD r0, r1, r2 ; r0 := r1 + r2, CPSR (NZCV flags will not be affected)</a:t>
            </a:r>
          </a:p>
          <a:p>
            <a:pPr>
              <a:spcBef>
                <a:spcPct val="0"/>
              </a:spcBef>
              <a:buFontTx/>
              <a:buChar char="•"/>
            </a:pPr>
            <a:r>
              <a:rPr lang="en-US" altLang="en-US" sz="1800" b="1">
                <a:latin typeface="Arial" pitchFamily="34" charset="0"/>
              </a:rPr>
              <a:t>ADD</a:t>
            </a:r>
            <a:r>
              <a:rPr lang="en-US" altLang="en-US" sz="1800" b="1">
                <a:solidFill>
                  <a:srgbClr val="CC0000"/>
                </a:solidFill>
                <a:latin typeface="Arial" pitchFamily="34" charset="0"/>
              </a:rPr>
              <a:t>S </a:t>
            </a:r>
            <a:r>
              <a:rPr lang="en-US" altLang="en-US" sz="1800" b="1">
                <a:latin typeface="Arial" pitchFamily="34" charset="0"/>
              </a:rPr>
              <a:t>r0, r1, r2 ; r0 := r1 + r2, CPSR (NZCV flags will be affected)</a:t>
            </a:r>
            <a:r>
              <a:rPr lang="en-US" altLang="en-US" sz="1800">
                <a:latin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n-US" altLang="en-US" sz="3500" smtClean="0"/>
              <a:t>Exercise 3.2 </a:t>
            </a:r>
            <a:br>
              <a:rPr lang="en-US" altLang="en-US" sz="3500" smtClean="0"/>
            </a:br>
            <a:r>
              <a:rPr lang="en-US" altLang="en-US" sz="2100" smtClean="0"/>
              <a:t>Fill in the shaded areas.</a:t>
            </a:r>
            <a:br>
              <a:rPr lang="en-US" altLang="en-US" sz="2100" smtClean="0"/>
            </a:br>
            <a:r>
              <a:rPr lang="en-US" altLang="en-US" sz="2100" smtClean="0"/>
              <a:t>Program counter PC =R15, #value = intermediate constant value</a:t>
            </a:r>
            <a:endParaRPr lang="en-US" altLang="en-US" sz="2500" smtClean="0"/>
          </a:p>
        </p:txBody>
      </p:sp>
      <p:sp>
        <p:nvSpPr>
          <p:cNvPr id="28675" name="Rectangle 3"/>
          <p:cNvSpPr>
            <a:spLocks noGrp="1" noChangeArrowheads="1"/>
          </p:cNvSpPr>
          <p:nvPr>
            <p:ph type="body" sz="half" idx="1"/>
          </p:nvPr>
        </p:nvSpPr>
        <p:spPr>
          <a:xfrm>
            <a:off x="457200" y="1752600"/>
            <a:ext cx="4038600" cy="4411662"/>
          </a:xfrm>
        </p:spPr>
        <p:txBody>
          <a:bodyPr/>
          <a:lstStyle/>
          <a:p>
            <a:pPr eaLnBrk="1" hangingPunct="1"/>
            <a:r>
              <a:rPr lang="en-US" altLang="en-US" sz="2600" smtClean="0"/>
              <a:t> </a:t>
            </a:r>
          </a:p>
        </p:txBody>
      </p:sp>
      <p:graphicFrame>
        <p:nvGraphicFramePr>
          <p:cNvPr id="122990" name="Group 110"/>
          <p:cNvGraphicFramePr>
            <a:graphicFrameLocks noGrp="1"/>
          </p:cNvGraphicFramePr>
          <p:nvPr>
            <p:ph sz="half" idx="2"/>
            <p:extLst>
              <p:ext uri="{D42A27DB-BD31-4B8C-83A1-F6EECF244321}">
                <p14:modId xmlns:p14="http://schemas.microsoft.com/office/powerpoint/2010/main" val="2961242091"/>
              </p:ext>
            </p:extLst>
          </p:nvPr>
        </p:nvGraphicFramePr>
        <p:xfrm>
          <a:off x="304800" y="1524000"/>
          <a:ext cx="8839200" cy="4430030"/>
        </p:xfrm>
        <a:graphic>
          <a:graphicData uri="http://schemas.openxmlformats.org/drawingml/2006/table">
            <a:tbl>
              <a:tblPr/>
              <a:tblGrid>
                <a:gridCol w="1143000"/>
                <a:gridCol w="1630363"/>
                <a:gridCol w="1341437"/>
                <a:gridCol w="1143000"/>
                <a:gridCol w="457200"/>
                <a:gridCol w="1066800"/>
                <a:gridCol w="990600"/>
                <a:gridCol w="1066800"/>
              </a:tblGrid>
              <a:tr h="304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dirty="0" smtClean="0">
                          <a:ln>
                            <a:noFill/>
                          </a:ln>
                          <a:solidFill>
                            <a:schemeClr val="tx1"/>
                          </a:solidFill>
                          <a:effectLst/>
                          <a:latin typeface="Arial" pitchFamily="34" charset="0"/>
                          <a:ea typeface="SimSun" pitchFamily="2" charset="-122"/>
                          <a:cs typeface="Arial" pitchFamily="34" charset="0"/>
                        </a:rPr>
                        <a:t>Address (H)</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Comments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After instruction is run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89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PC</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PC (Hex)</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C</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R0(Hex)</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R1(Hex)</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R2 (Hex)</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All registers R0-R2 are rest to 0 here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a:t>
                      </a: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0000 1000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r1,#15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0000 1004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0000 0000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000f</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76517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r2,#0xffffffff</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;r2=#0xffffffff</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;i.e. r2= -1</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27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ADDS r0,r1,r2</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;r0=r1+r2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810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ADCS r0,r1,r2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;r0=r1+r2+C</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810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SUBS r0,r1,r2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dirty="0" smtClean="0">
                          <a:ln>
                            <a:noFill/>
                          </a:ln>
                          <a:solidFill>
                            <a:schemeClr val="tx1"/>
                          </a:solidFill>
                          <a:effectLst/>
                          <a:latin typeface="Arial" pitchFamily="34" charset="0"/>
                          <a:ea typeface="SimSun" pitchFamily="2" charset="-122"/>
                          <a:cs typeface="Arial" pitchFamily="34" charset="0"/>
                        </a:rPr>
                        <a:t>;r0=r1-r2</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dirty="0" smtClean="0">
                          <a:ln>
                            <a:noFill/>
                          </a:ln>
                          <a:solidFill>
                            <a:schemeClr val="tx1"/>
                          </a:solidFill>
                          <a:effectLst/>
                          <a:latin typeface="Arial" pitchFamily="34" charset="0"/>
                          <a:ea typeface="SimSun" pitchFamily="2" charset="-122"/>
                          <a:cs typeface="Arial" pitchFamily="34" charset="0"/>
                        </a:rPr>
                        <a:t>Hint: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810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SBCS r0,r1,r2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;r0=r1-r2+C-1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r>
            </a:tbl>
          </a:graphicData>
        </a:graphic>
      </p:graphicFrame>
      <p:sp>
        <p:nvSpPr>
          <p:cNvPr id="28765" name="Footer Placeholder 5"/>
          <p:cNvSpPr>
            <a:spLocks noGrp="1"/>
          </p:cNvSpPr>
          <p:nvPr>
            <p:ph type="ftr" sz="quarter" idx="11"/>
          </p:nvPr>
        </p:nvSpPr>
        <p:spPr bwMode="auto">
          <a:xfrm>
            <a:off x="5410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dirty="0">
              <a:latin typeface="Arial" pitchFamily="34" charset="0"/>
            </a:endParaRPr>
          </a:p>
        </p:txBody>
      </p:sp>
      <p:sp>
        <p:nvSpPr>
          <p:cNvPr id="287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9E8139A-2928-46D2-9920-1C7EAB7C7924}" type="slidenum">
              <a:rPr lang="en-US" altLang="en-US" sz="1200">
                <a:latin typeface="Arial" pitchFamily="34" charset="0"/>
              </a:rPr>
              <a:pPr>
                <a:spcBef>
                  <a:spcPct val="0"/>
                </a:spcBef>
                <a:buFontTx/>
                <a:buNone/>
              </a:pPr>
              <a:t>25</a:t>
            </a:fld>
            <a:endParaRPr lang="en-US" altLang="en-US" sz="1200">
              <a:latin typeface="Arial" pitchFamily="34" charset="0"/>
            </a:endParaRPr>
          </a:p>
        </p:txBody>
      </p:sp>
      <p:pic>
        <p:nvPicPr>
          <p:cNvPr id="28767" name="Picture 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50292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68" name="Text Box 103"/>
          <p:cNvSpPr txBox="1">
            <a:spLocks noChangeArrowheads="1"/>
          </p:cNvSpPr>
          <p:nvPr/>
        </p:nvSpPr>
        <p:spPr bwMode="auto">
          <a:xfrm>
            <a:off x="3733800" y="0"/>
            <a:ext cx="436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Current Program Status Register (CPSR)</a:t>
            </a:r>
          </a:p>
        </p:txBody>
      </p:sp>
      <p:sp>
        <p:nvSpPr>
          <p:cNvPr id="28769" name="Line 104"/>
          <p:cNvSpPr>
            <a:spLocks noChangeShapeType="1"/>
          </p:cNvSpPr>
          <p:nvPr/>
        </p:nvSpPr>
        <p:spPr bwMode="auto">
          <a:xfrm>
            <a:off x="4572000" y="685800"/>
            <a:ext cx="1295400" cy="1219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0" name="Line 105"/>
          <p:cNvSpPr>
            <a:spLocks noChangeShapeType="1"/>
          </p:cNvSpPr>
          <p:nvPr/>
        </p:nvSpPr>
        <p:spPr bwMode="auto">
          <a:xfrm>
            <a:off x="76200" y="15240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304800" y="5923448"/>
            <a:ext cx="6714339" cy="923330"/>
          </a:xfrm>
          <a:prstGeom prst="rect">
            <a:avLst/>
          </a:prstGeom>
          <a:noFill/>
          <a:ln>
            <a:solidFill>
              <a:schemeClr val="accent1"/>
            </a:solidFill>
          </a:ln>
        </p:spPr>
        <p:txBody>
          <a:bodyPr wrap="none" rtlCol="0">
            <a:spAutoFit/>
          </a:bodyPr>
          <a:lstStyle/>
          <a:p>
            <a:r>
              <a:rPr lang="en-US" dirty="0" smtClean="0">
                <a:solidFill>
                  <a:srgbClr val="FF0000"/>
                </a:solidFill>
              </a:rPr>
              <a:t>Hints: r0=r1-r2=r1</a:t>
            </a:r>
            <a:r>
              <a:rPr lang="en-US" dirty="0">
                <a:solidFill>
                  <a:srgbClr val="FF0000"/>
                </a:solidFill>
              </a:rPr>
              <a:t>+ (negative </a:t>
            </a:r>
            <a:r>
              <a:rPr lang="en-US" dirty="0" smtClean="0">
                <a:solidFill>
                  <a:srgbClr val="FF0000"/>
                </a:solidFill>
              </a:rPr>
              <a:t>of r2)=r1+ (2’s complement of r2)</a:t>
            </a:r>
            <a:endParaRPr lang="en-US" dirty="0">
              <a:solidFill>
                <a:srgbClr val="FF0000"/>
              </a:solidFill>
            </a:endParaRPr>
          </a:p>
          <a:p>
            <a:r>
              <a:rPr lang="en-US" dirty="0" smtClean="0">
                <a:solidFill>
                  <a:srgbClr val="FF0000"/>
                </a:solidFill>
              </a:rPr>
              <a:t>turn the value </a:t>
            </a:r>
            <a:r>
              <a:rPr lang="en-US" dirty="0">
                <a:solidFill>
                  <a:srgbClr val="FF0000"/>
                </a:solidFill>
              </a:rPr>
              <a:t>into 2's </a:t>
            </a:r>
            <a:r>
              <a:rPr lang="en-US" dirty="0" smtClean="0">
                <a:solidFill>
                  <a:srgbClr val="FF0000"/>
                </a:solidFill>
              </a:rPr>
              <a:t>complement representation first then add</a:t>
            </a:r>
          </a:p>
          <a:p>
            <a:r>
              <a:rPr lang="en-US" dirty="0" smtClean="0">
                <a:solidFill>
                  <a:srgbClr val="FF0000"/>
                </a:solidFill>
              </a:rPr>
              <a:t>2’s complement= reverse all bits and add1.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411162"/>
          </a:xfrm>
        </p:spPr>
        <p:txBody>
          <a:bodyPr/>
          <a:lstStyle/>
          <a:p>
            <a:r>
              <a:rPr lang="en-US" altLang="en-US" sz="2800" b="1" u="sng" dirty="0" smtClean="0"/>
              <a:t>64 bits addition: see </a:t>
            </a:r>
            <a:r>
              <a:rPr lang="en-US" altLang="en-US" sz="2800" b="1" u="sng" dirty="0"/>
              <a:t>appendix for number </a:t>
            </a:r>
            <a:r>
              <a:rPr lang="en-US" altLang="en-US" sz="2800" b="1" u="sng" dirty="0" smtClean="0"/>
              <a:t>systems</a:t>
            </a:r>
          </a:p>
        </p:txBody>
      </p:sp>
      <p:sp>
        <p:nvSpPr>
          <p:cNvPr id="29699" name="Content Placeholder 2"/>
          <p:cNvSpPr>
            <a:spLocks noGrp="1"/>
          </p:cNvSpPr>
          <p:nvPr>
            <p:ph idx="1"/>
          </p:nvPr>
        </p:nvSpPr>
        <p:spPr>
          <a:xfrm>
            <a:off x="381000" y="762000"/>
            <a:ext cx="8534400" cy="4525963"/>
          </a:xfrm>
        </p:spPr>
        <p:txBody>
          <a:bodyPr/>
          <a:lstStyle/>
          <a:p>
            <a:r>
              <a:rPr lang="en-US" altLang="zh-CN" sz="2000" dirty="0" smtClean="0"/>
              <a:t>If 32 bits are not enough, extend the numbers to 64 bits, you need to use two registers to hold one number, i.e. [r1,r0] and [r3,r2]. But</a:t>
            </a:r>
          </a:p>
          <a:p>
            <a:r>
              <a:rPr lang="en-US" altLang="zh-CN" sz="2000" dirty="0" smtClean="0"/>
              <a:t>Remember to convert the input into sign extended numbers before use.</a:t>
            </a:r>
          </a:p>
          <a:p>
            <a:pPr lvl="2"/>
            <a:r>
              <a:rPr lang="en-US" altLang="zh-CN" sz="1800" dirty="0" smtClean="0">
                <a:solidFill>
                  <a:srgbClr val="CC0000"/>
                </a:solidFill>
              </a:rPr>
              <a:t>Positive num. – add 0’s to LHS e.g. 0000 0007h -&gt; 0000 0000 0000 0007h</a:t>
            </a:r>
          </a:p>
          <a:p>
            <a:pPr lvl="2"/>
            <a:r>
              <a:rPr lang="en-US" altLang="zh-CN" sz="1800" dirty="0" smtClean="0">
                <a:solidFill>
                  <a:srgbClr val="CC0000"/>
                </a:solidFill>
              </a:rPr>
              <a:t>Negative num. – add 1’s to LHS e.g. 8000 0010h -&gt;FFFF </a:t>
            </a:r>
            <a:r>
              <a:rPr lang="en-US" altLang="zh-CN" sz="1800" dirty="0" err="1" smtClean="0">
                <a:solidFill>
                  <a:srgbClr val="CC0000"/>
                </a:solidFill>
              </a:rPr>
              <a:t>FFFF</a:t>
            </a:r>
            <a:r>
              <a:rPr lang="en-US" altLang="zh-CN" sz="1800" dirty="0" smtClean="0">
                <a:solidFill>
                  <a:srgbClr val="CC0000"/>
                </a:solidFill>
              </a:rPr>
              <a:t> 8000 0010h</a:t>
            </a:r>
          </a:p>
          <a:p>
            <a:pPr lvl="1"/>
            <a:r>
              <a:rPr lang="en-US" altLang="zh-CN" sz="2200" dirty="0" smtClean="0">
                <a:solidFill>
                  <a:srgbClr val="CC0000"/>
                </a:solidFill>
              </a:rPr>
              <a:t>E.g. 64-bit addition in [r1,r0] to [r3 r2], save result in [r3,r2]</a:t>
            </a:r>
          </a:p>
          <a:p>
            <a:pPr lvl="1"/>
            <a:r>
              <a:rPr lang="en-US" altLang="zh-CN" sz="2200" u="sng" dirty="0" smtClean="0">
                <a:solidFill>
                  <a:srgbClr val="CC0000"/>
                </a:solidFill>
              </a:rPr>
              <a:t>Sign extend the numbers from 32-bit to 64-bit, see above </a:t>
            </a:r>
          </a:p>
          <a:p>
            <a:pPr lvl="1"/>
            <a:r>
              <a:rPr lang="en-US" altLang="zh-CN" sz="2200" u="sng" dirty="0" smtClean="0">
                <a:solidFill>
                  <a:srgbClr val="CC0000"/>
                </a:solidFill>
              </a:rPr>
              <a:t>ADDS r2,r2,r0</a:t>
            </a:r>
            <a:r>
              <a:rPr lang="en-US" altLang="zh-CN" sz="2200" dirty="0" smtClean="0">
                <a:solidFill>
                  <a:srgbClr val="CC0000"/>
                </a:solidFill>
              </a:rPr>
              <a:t>; add low, save carry: (Reference, P156, [1])</a:t>
            </a:r>
          </a:p>
          <a:p>
            <a:pPr lvl="2">
              <a:buFont typeface="Arial" pitchFamily="34" charset="0"/>
              <a:buNone/>
            </a:pPr>
            <a:r>
              <a:rPr lang="en-US" altLang="zh-CN" sz="1800" dirty="0" smtClean="0">
                <a:solidFill>
                  <a:srgbClr val="CC0000"/>
                </a:solidFill>
              </a:rPr>
              <a:t>;this is the addition of lower part of the 64-bit 2’s comp. num., we treat the addition as binary addition it is not a 2’comp. addition, </a:t>
            </a:r>
            <a:r>
              <a:rPr lang="en-US" altLang="zh-CN" sz="1800" u="sng" dirty="0" smtClean="0">
                <a:solidFill>
                  <a:srgbClr val="CC0000"/>
                </a:solidFill>
              </a:rPr>
              <a:t>the carry is useful</a:t>
            </a:r>
          </a:p>
          <a:p>
            <a:pPr lvl="1"/>
            <a:r>
              <a:rPr lang="en-US" altLang="zh-CN" sz="2200" u="sng" dirty="0" smtClean="0">
                <a:solidFill>
                  <a:srgbClr val="CC0000"/>
                </a:solidFill>
              </a:rPr>
              <a:t>ADC r3,r3,r1 </a:t>
            </a:r>
            <a:r>
              <a:rPr lang="en-US" altLang="zh-CN" sz="2200" dirty="0" smtClean="0">
                <a:solidFill>
                  <a:srgbClr val="CC0000"/>
                </a:solidFill>
              </a:rPr>
              <a:t>; add high with carry: </a:t>
            </a:r>
          </a:p>
          <a:p>
            <a:pPr lvl="2">
              <a:buFont typeface="Arial" pitchFamily="34" charset="0"/>
              <a:buNone/>
            </a:pPr>
            <a:r>
              <a:rPr lang="en-US" altLang="zh-CN" sz="1800" dirty="0" smtClean="0">
                <a:solidFill>
                  <a:srgbClr val="CC0000"/>
                </a:solidFill>
              </a:rPr>
              <a:t>;this the high part of the 64-bit addition, we treat it as a 2’comp. addition, </a:t>
            </a:r>
            <a:r>
              <a:rPr lang="en-US" altLang="zh-CN" sz="1800" u="sng" dirty="0" smtClean="0">
                <a:solidFill>
                  <a:srgbClr val="CC0000"/>
                </a:solidFill>
              </a:rPr>
              <a:t>so the carry generated is ignored</a:t>
            </a:r>
          </a:p>
          <a:p>
            <a:pPr lvl="1"/>
            <a:r>
              <a:rPr lang="en-US" altLang="zh-CN" sz="2200" dirty="0" smtClean="0">
                <a:solidFill>
                  <a:srgbClr val="CC0000"/>
                </a:solidFill>
              </a:rPr>
              <a:t>;Range of a 64-bit number is from  </a:t>
            </a:r>
            <a:r>
              <a:rPr lang="en-US" altLang="zh-CN" sz="2200" dirty="0" smtClean="0"/>
              <a:t>-2^(64-1) to +2^(64-1) - 1 , or </a:t>
            </a:r>
            <a:r>
              <a:rPr lang="en-US" altLang="zh-CN" sz="2000" dirty="0" smtClean="0"/>
              <a:t>from −9,223,372,036,854,775,808 to 9,223,372,036,854,775,807</a:t>
            </a:r>
          </a:p>
          <a:p>
            <a:r>
              <a:rPr lang="en-US" altLang="zh-CN" sz="1800" dirty="0" smtClean="0"/>
              <a:t>[1] ARM system-on-chip architecture by Steve </a:t>
            </a:r>
            <a:r>
              <a:rPr lang="en-US" altLang="zh-CN" sz="1800" dirty="0" err="1" smtClean="0"/>
              <a:t>Furber</a:t>
            </a:r>
            <a:r>
              <a:rPr lang="en-US" altLang="zh-CN" sz="1800" dirty="0" smtClean="0"/>
              <a:t> Addison Wesley</a:t>
            </a:r>
          </a:p>
          <a:p>
            <a:r>
              <a:rPr lang="en-US" altLang="zh-CN" sz="1800" dirty="0" smtClean="0"/>
              <a:t>[2] http://pages.cs.wisc.edu/~smoler/x86text/lect.notes/arith.int.html</a:t>
            </a:r>
          </a:p>
        </p:txBody>
      </p:sp>
      <p:sp>
        <p:nvSpPr>
          <p:cNvPr id="4" name="Footer Placeholder 3"/>
          <p:cNvSpPr>
            <a:spLocks noGrp="1"/>
          </p:cNvSpPr>
          <p:nvPr>
            <p:ph type="ftr" sz="quarter" idx="11"/>
          </p:nvPr>
        </p:nvSpPr>
        <p:spPr>
          <a:xfrm>
            <a:off x="3124200" y="6492875"/>
            <a:ext cx="2895600" cy="365125"/>
          </a:xfrm>
        </p:spPr>
        <p:txBody>
          <a:bodyPr/>
          <a:lstStyle/>
          <a:p>
            <a:pPr>
              <a:defRPr/>
            </a:pPr>
            <a:r>
              <a:rPr lang="en-US" altLang="en-US" smtClean="0"/>
              <a:t>Ceg2400 Ch3 assembly V.7a</a:t>
            </a:r>
            <a:endParaRPr lang="en-US" altLang="en-US" dirty="0"/>
          </a:p>
        </p:txBody>
      </p:sp>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83A107FF-8679-488C-8644-C5432B0A8333}" type="slidenum">
              <a:rPr lang="en-US" altLang="en-US" sz="1200">
                <a:solidFill>
                  <a:srgbClr val="898989"/>
                </a:solidFill>
                <a:latin typeface="Arial" pitchFamily="34" charset="0"/>
              </a:rPr>
              <a:pPr>
                <a:spcBef>
                  <a:spcPct val="0"/>
                </a:spcBef>
                <a:buFontTx/>
                <a:buNone/>
              </a:pPr>
              <a:t>26</a:t>
            </a:fld>
            <a:endParaRPr lang="en-US" altLang="en-US" sz="1200">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Use of Carry C bit in the status flag</a:t>
            </a:r>
          </a:p>
        </p:txBody>
      </p:sp>
      <p:sp>
        <p:nvSpPr>
          <p:cNvPr id="30723" name="Content Placeholder 2"/>
          <p:cNvSpPr>
            <a:spLocks noGrp="1"/>
          </p:cNvSpPr>
          <p:nvPr>
            <p:ph idx="1"/>
          </p:nvPr>
        </p:nvSpPr>
        <p:spPr>
          <a:xfrm>
            <a:off x="441325" y="1192213"/>
            <a:ext cx="8305800" cy="4724400"/>
          </a:xfrm>
        </p:spPr>
        <p:txBody>
          <a:bodyPr/>
          <a:lstStyle/>
          <a:p>
            <a:pPr lvl="1"/>
            <a:r>
              <a:rPr lang="en-US" altLang="zh-CN" sz="2200" u="sng" dirty="0" smtClean="0">
                <a:solidFill>
                  <a:srgbClr val="CC0000"/>
                </a:solidFill>
              </a:rPr>
              <a:t>ADDS r2,r2,r0</a:t>
            </a:r>
            <a:r>
              <a:rPr lang="en-US" altLang="zh-CN" sz="2200" dirty="0" smtClean="0">
                <a:solidFill>
                  <a:srgbClr val="CC0000"/>
                </a:solidFill>
              </a:rPr>
              <a:t>; add low, save carry: (Reference, P156, [1])</a:t>
            </a:r>
          </a:p>
          <a:p>
            <a:pPr marL="914400" lvl="2" indent="0">
              <a:buFont typeface="Arial" pitchFamily="34" charset="0"/>
              <a:buNone/>
            </a:pPr>
            <a:r>
              <a:rPr lang="en-US" altLang="zh-CN" sz="1800" dirty="0" smtClean="0">
                <a:solidFill>
                  <a:srgbClr val="CC0000"/>
                </a:solidFill>
              </a:rPr>
              <a:t>;this is the addition of lower part of the 64-bit 2’s comp. num., we treat the addition as binary addition it is not a 2’comp. addition, </a:t>
            </a:r>
            <a:r>
              <a:rPr lang="en-US" altLang="zh-CN" sz="1800" u="sng" dirty="0" smtClean="0">
                <a:solidFill>
                  <a:srgbClr val="CC0000"/>
                </a:solidFill>
              </a:rPr>
              <a:t>the carry is useful</a:t>
            </a:r>
          </a:p>
          <a:p>
            <a:pPr marL="914400" lvl="2" indent="0">
              <a:buFont typeface="Arial" pitchFamily="34" charset="0"/>
              <a:buNone/>
            </a:pPr>
            <a:r>
              <a:rPr lang="en-US" altLang="zh-CN" sz="1800" u="sng" dirty="0" smtClean="0">
                <a:solidFill>
                  <a:srgbClr val="CC0000"/>
                </a:solidFill>
              </a:rPr>
              <a:t>Add data in r2 and data in r0, and save result in r2</a:t>
            </a:r>
          </a:p>
          <a:p>
            <a:pPr lvl="1"/>
            <a:r>
              <a:rPr lang="en-US" altLang="zh-CN" sz="2200" u="sng" dirty="0" smtClean="0">
                <a:solidFill>
                  <a:srgbClr val="CC0000"/>
                </a:solidFill>
              </a:rPr>
              <a:t>ADC r3,r3,r1 </a:t>
            </a:r>
            <a:r>
              <a:rPr lang="en-US" altLang="zh-CN" sz="2200" dirty="0" smtClean="0">
                <a:solidFill>
                  <a:srgbClr val="CC0000"/>
                </a:solidFill>
              </a:rPr>
              <a:t>; add high with carry: </a:t>
            </a:r>
          </a:p>
          <a:p>
            <a:pPr marL="914400" lvl="2" indent="0">
              <a:buFont typeface="Arial" pitchFamily="34" charset="0"/>
              <a:buNone/>
            </a:pPr>
            <a:r>
              <a:rPr lang="en-US" altLang="zh-CN" sz="1800" dirty="0" smtClean="0">
                <a:solidFill>
                  <a:srgbClr val="CC0000"/>
                </a:solidFill>
              </a:rPr>
              <a:t>;this the high part of the 64-bit addition, we treat it as a 2’comp. addition, </a:t>
            </a:r>
            <a:r>
              <a:rPr lang="en-US" altLang="zh-CN" sz="1800" u="sng" dirty="0" smtClean="0">
                <a:solidFill>
                  <a:srgbClr val="CC0000"/>
                </a:solidFill>
              </a:rPr>
              <a:t>so the carry generated is ignored</a:t>
            </a:r>
          </a:p>
          <a:p>
            <a:pPr marL="914400" lvl="2" indent="0">
              <a:buNone/>
            </a:pPr>
            <a:r>
              <a:rPr lang="en-US" altLang="zh-CN" sz="1800" u="sng" dirty="0">
                <a:solidFill>
                  <a:srgbClr val="CC0000"/>
                </a:solidFill>
              </a:rPr>
              <a:t>Add data in </a:t>
            </a:r>
            <a:r>
              <a:rPr lang="en-US" altLang="zh-CN" sz="1800" u="sng" dirty="0" smtClean="0">
                <a:solidFill>
                  <a:srgbClr val="CC0000"/>
                </a:solidFill>
              </a:rPr>
              <a:t>r3 </a:t>
            </a:r>
            <a:r>
              <a:rPr lang="en-US" altLang="zh-CN" sz="1800" u="sng" dirty="0">
                <a:solidFill>
                  <a:srgbClr val="CC0000"/>
                </a:solidFill>
              </a:rPr>
              <a:t>and data in </a:t>
            </a:r>
            <a:r>
              <a:rPr lang="en-US" altLang="zh-CN" sz="1800" u="sng" dirty="0" smtClean="0">
                <a:solidFill>
                  <a:srgbClr val="CC0000"/>
                </a:solidFill>
              </a:rPr>
              <a:t>r1, </a:t>
            </a:r>
            <a:r>
              <a:rPr lang="en-US" altLang="zh-CN" sz="1800" u="sng" dirty="0">
                <a:solidFill>
                  <a:srgbClr val="CC0000"/>
                </a:solidFill>
              </a:rPr>
              <a:t>and save result in </a:t>
            </a:r>
            <a:r>
              <a:rPr lang="en-US" altLang="zh-CN" sz="1800" u="sng" dirty="0" smtClean="0">
                <a:solidFill>
                  <a:srgbClr val="CC0000"/>
                </a:solidFill>
              </a:rPr>
              <a:t>r3</a:t>
            </a:r>
            <a:endParaRPr lang="en-US" altLang="zh-CN" sz="1800" u="sng" dirty="0">
              <a:solidFill>
                <a:srgbClr val="CC0000"/>
              </a:solidFill>
            </a:endParaRPr>
          </a:p>
          <a:p>
            <a:pPr lvl="1"/>
            <a:r>
              <a:rPr lang="en-US" altLang="zh-CN" dirty="0" smtClean="0">
                <a:solidFill>
                  <a:srgbClr val="CC0000"/>
                </a:solidFill>
              </a:rPr>
              <a:t>For binary addition: C is used.</a:t>
            </a:r>
          </a:p>
          <a:p>
            <a:pPr lvl="1"/>
            <a:r>
              <a:rPr lang="en-US" altLang="zh-CN" dirty="0" smtClean="0">
                <a:solidFill>
                  <a:srgbClr val="CC0000"/>
                </a:solidFill>
              </a:rPr>
              <a:t>For 2’s complement, C is ignored. Since the Most Significant bit  is the sign bit so the C bit is irrelevant, ,but you need to use the V bit to check if the arithmetic calculation (e.g. add, sub) is correct or not.</a:t>
            </a:r>
          </a:p>
          <a:p>
            <a:endParaRPr lang="en-US" altLang="zh-CN" dirty="0" smtClean="0"/>
          </a:p>
        </p:txBody>
      </p:sp>
      <p:sp>
        <p:nvSpPr>
          <p:cNvPr id="4" name="Footer Placeholder 3"/>
          <p:cNvSpPr>
            <a:spLocks noGrp="1"/>
          </p:cNvSpPr>
          <p:nvPr>
            <p:ph type="ftr" sz="quarter" idx="11"/>
          </p:nvPr>
        </p:nvSpPr>
        <p:spPr/>
        <p:txBody>
          <a:bodyPr/>
          <a:lstStyle/>
          <a:p>
            <a:pPr>
              <a:defRPr/>
            </a:pPr>
            <a:r>
              <a:rPr lang="en-US" altLang="en-US" smtClean="0"/>
              <a:t>Ceg2400 Ch3 assembly V.7a</a:t>
            </a:r>
            <a:endParaRPr lang="en-US" altLang="en-US"/>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3C639FAE-16A9-455F-AAD7-9F1A1871D01F}" type="slidenum">
              <a:rPr lang="en-US" altLang="en-US" sz="1200">
                <a:solidFill>
                  <a:srgbClr val="898989"/>
                </a:solidFill>
                <a:latin typeface="Arial" pitchFamily="34" charset="0"/>
              </a:rPr>
              <a:pPr>
                <a:spcBef>
                  <a:spcPct val="0"/>
                </a:spcBef>
                <a:buFontTx/>
                <a:buNone/>
              </a:pPr>
              <a:t>27</a:t>
            </a:fld>
            <a:endParaRPr lang="en-US" altLang="en-US" sz="1200">
              <a:solidFill>
                <a:srgbClr val="898989"/>
              </a:solidFill>
              <a:latin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Logical operations (and, or, exclusive or bit clear)</a:t>
            </a:r>
          </a:p>
        </p:txBody>
      </p:sp>
      <p:sp>
        <p:nvSpPr>
          <p:cNvPr id="31747" name="Rectangle 3"/>
          <p:cNvSpPr>
            <a:spLocks noGrp="1" noChangeArrowheads="1"/>
          </p:cNvSpPr>
          <p:nvPr>
            <p:ph idx="1"/>
          </p:nvPr>
        </p:nvSpPr>
        <p:spPr/>
        <p:txBody>
          <a:bodyPr/>
          <a:lstStyle/>
          <a:p>
            <a:pPr eaLnBrk="1" hangingPunct="1"/>
            <a:endParaRPr lang="en-US" altLang="en-US" sz="1900" dirty="0" smtClean="0"/>
          </a:p>
          <a:p>
            <a:pPr eaLnBrk="1" hangingPunct="1">
              <a:buFont typeface="Wingdings" pitchFamily="2" charset="2"/>
              <a:buNone/>
            </a:pPr>
            <a:endParaRPr lang="en-US" altLang="en-US" sz="1900" dirty="0" smtClean="0"/>
          </a:p>
          <a:p>
            <a:pPr eaLnBrk="1" hangingPunct="1">
              <a:buFont typeface="Wingdings" pitchFamily="2" charset="2"/>
              <a:buNone/>
            </a:pPr>
            <a:endParaRPr lang="en-US" altLang="en-US" sz="1900" dirty="0" smtClean="0"/>
          </a:p>
          <a:p>
            <a:pPr eaLnBrk="1" hangingPunct="1">
              <a:buFont typeface="Wingdings" pitchFamily="2" charset="2"/>
              <a:buNone/>
            </a:pPr>
            <a:endParaRPr lang="en-US" altLang="en-US" sz="1900" dirty="0" smtClean="0"/>
          </a:p>
          <a:p>
            <a:pPr eaLnBrk="1" hangingPunct="1"/>
            <a:r>
              <a:rPr lang="en-US" altLang="en-US" sz="1900" dirty="0" smtClean="0"/>
              <a:t>N is set when the result is negative -- most significant bit is 1 when viewed as a two’s-compliment number (appendix 1).</a:t>
            </a:r>
          </a:p>
          <a:p>
            <a:pPr eaLnBrk="1" hangingPunct="1"/>
            <a:r>
              <a:rPr lang="en-US" altLang="en-US" sz="1900" dirty="0" smtClean="0"/>
              <a:t>Z flag is set if the result is 0.</a:t>
            </a:r>
          </a:p>
          <a:p>
            <a:pPr eaLnBrk="1" hangingPunct="1"/>
            <a:r>
              <a:rPr lang="en-US" altLang="en-US" sz="1900" dirty="0" smtClean="0"/>
              <a:t>The C and V flags are not affected.</a:t>
            </a:r>
            <a:r>
              <a:rPr lang="en-US" altLang="en-US" dirty="0" smtClean="0"/>
              <a:t> </a:t>
            </a:r>
          </a:p>
          <a:p>
            <a:pPr eaLnBrk="1" hangingPunct="1"/>
            <a:r>
              <a:rPr lang="en-US" altLang="en-US" sz="1900" dirty="0" smtClean="0"/>
              <a:t>BIC stands for 'bit clear', where every '1' in the second operand clears the corresponding bit in the first, (</a:t>
            </a:r>
            <a:r>
              <a:rPr lang="en-US" altLang="en-US" sz="1800" b="1" dirty="0" smtClean="0"/>
              <a:t>BICs r0, r1, r2) generates the following result</a:t>
            </a:r>
            <a:r>
              <a:rPr lang="en-US" altLang="en-US" sz="1900" dirty="0" smtClean="0"/>
              <a:t>:</a:t>
            </a:r>
          </a:p>
          <a:p>
            <a:pPr lvl="1" eaLnBrk="1" hangingPunct="1">
              <a:buFont typeface="Wingdings" pitchFamily="2" charset="2"/>
              <a:buNone/>
            </a:pPr>
            <a:r>
              <a:rPr lang="en-US" altLang="en-US" sz="1700" dirty="0" smtClean="0"/>
              <a:t>	r1:	0101 0011 1010 1111 1101 1010 0110 1011</a:t>
            </a:r>
          </a:p>
          <a:p>
            <a:pPr lvl="1" eaLnBrk="1" hangingPunct="1">
              <a:buFont typeface="Wingdings" pitchFamily="2" charset="2"/>
              <a:buNone/>
            </a:pPr>
            <a:r>
              <a:rPr lang="en-US" altLang="en-US" sz="1700" u="sng" dirty="0" smtClean="0"/>
              <a:t>	r2:	1111 1111 1111 1111 0000 0000 0000 0000</a:t>
            </a:r>
            <a:endParaRPr lang="en-US" altLang="en-US" sz="1700" dirty="0" smtClean="0"/>
          </a:p>
          <a:p>
            <a:pPr lvl="1" eaLnBrk="1" hangingPunct="1">
              <a:buFont typeface="Wingdings" pitchFamily="2" charset="2"/>
              <a:buNone/>
            </a:pPr>
            <a:r>
              <a:rPr lang="en-US" altLang="en-US" sz="1700" dirty="0" smtClean="0"/>
              <a:t>	r0:	0000 0000 0000 0000 1101 1010 0110 1011</a:t>
            </a:r>
          </a:p>
        </p:txBody>
      </p:sp>
      <p:sp>
        <p:nvSpPr>
          <p:cNvPr id="317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17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30FC3F83-48A8-4FAE-9965-360DFD7B65DF}" type="slidenum">
              <a:rPr lang="en-US" altLang="en-US" sz="1200">
                <a:latin typeface="Arial" pitchFamily="34" charset="0"/>
              </a:rPr>
              <a:pPr>
                <a:spcBef>
                  <a:spcPct val="0"/>
                </a:spcBef>
                <a:buFontTx/>
                <a:buNone/>
              </a:pPr>
              <a:t>28</a:t>
            </a:fld>
            <a:endParaRPr lang="en-US" altLang="en-US" sz="1200">
              <a:latin typeface="Arial" pitchFamily="34" charset="0"/>
            </a:endParaRPr>
          </a:p>
        </p:txBody>
      </p:sp>
      <p:sp>
        <p:nvSpPr>
          <p:cNvPr id="31750" name="Text Box 4"/>
          <p:cNvSpPr txBox="1">
            <a:spLocks noChangeArrowheads="1"/>
          </p:cNvSpPr>
          <p:nvPr/>
        </p:nvSpPr>
        <p:spPr bwMode="auto">
          <a:xfrm>
            <a:off x="457200" y="1600200"/>
            <a:ext cx="8382000" cy="1323975"/>
          </a:xfrm>
          <a:prstGeom prst="rect">
            <a:avLst/>
          </a:prstGeom>
          <a:solidFill>
            <a:srgbClr val="EAEAEA"/>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b="1">
                <a:latin typeface="Arial" pitchFamily="34" charset="0"/>
              </a:rPr>
              <a:t>	AND</a:t>
            </a:r>
            <a:r>
              <a:rPr lang="en-US" altLang="en-US" sz="2000" b="1">
                <a:solidFill>
                  <a:srgbClr val="FF0000"/>
                </a:solidFill>
                <a:latin typeface="Arial" pitchFamily="34" charset="0"/>
              </a:rPr>
              <a:t>S</a:t>
            </a:r>
            <a:r>
              <a:rPr lang="en-US" altLang="en-US" sz="2000" b="1">
                <a:latin typeface="Arial" pitchFamily="34" charset="0"/>
              </a:rPr>
              <a:t>	r0, r1, r2	; r0 := r1 and r2 (bit-by-bit for 32 bits)</a:t>
            </a:r>
          </a:p>
          <a:p>
            <a:pPr>
              <a:spcBef>
                <a:spcPct val="0"/>
              </a:spcBef>
              <a:buFontTx/>
              <a:buNone/>
            </a:pPr>
            <a:r>
              <a:rPr lang="en-US" altLang="en-US" sz="2000" b="1">
                <a:latin typeface="Arial" pitchFamily="34" charset="0"/>
              </a:rPr>
              <a:t>	ORR</a:t>
            </a:r>
            <a:r>
              <a:rPr lang="en-US" altLang="en-US" sz="2000" b="1">
                <a:solidFill>
                  <a:srgbClr val="FF0000"/>
                </a:solidFill>
                <a:latin typeface="Arial" pitchFamily="34" charset="0"/>
              </a:rPr>
              <a:t>S</a:t>
            </a:r>
            <a:r>
              <a:rPr lang="en-US" altLang="en-US" sz="2000" b="1">
                <a:latin typeface="Arial" pitchFamily="34" charset="0"/>
              </a:rPr>
              <a:t>	r0, r1, r2	; r0 := r1 or r2</a:t>
            </a:r>
          </a:p>
          <a:p>
            <a:pPr>
              <a:spcBef>
                <a:spcPct val="0"/>
              </a:spcBef>
              <a:buFontTx/>
              <a:buNone/>
            </a:pPr>
            <a:r>
              <a:rPr lang="en-US" altLang="en-US" sz="2000" b="1">
                <a:latin typeface="Arial" pitchFamily="34" charset="0"/>
              </a:rPr>
              <a:t>	EOR</a:t>
            </a:r>
            <a:r>
              <a:rPr lang="en-US" altLang="en-US" sz="2000" b="1">
                <a:solidFill>
                  <a:srgbClr val="FF0000"/>
                </a:solidFill>
                <a:latin typeface="Arial" pitchFamily="34" charset="0"/>
              </a:rPr>
              <a:t>S</a:t>
            </a:r>
            <a:r>
              <a:rPr lang="en-US" altLang="en-US" sz="2000" b="1">
                <a:latin typeface="Arial" pitchFamily="34" charset="0"/>
              </a:rPr>
              <a:t>	r0, r1, r2	; r0 := r1 xor r2</a:t>
            </a:r>
          </a:p>
          <a:p>
            <a:pPr>
              <a:spcBef>
                <a:spcPct val="0"/>
              </a:spcBef>
              <a:buFontTx/>
              <a:buNone/>
            </a:pPr>
            <a:r>
              <a:rPr lang="en-US" altLang="en-US" sz="2000" b="1">
                <a:latin typeface="Arial" pitchFamily="34" charset="0"/>
              </a:rPr>
              <a:t>	BIC</a:t>
            </a:r>
            <a:r>
              <a:rPr lang="en-US" altLang="en-US" sz="2000" b="1">
                <a:solidFill>
                  <a:srgbClr val="FF0000"/>
                </a:solidFill>
                <a:latin typeface="Arial" pitchFamily="34" charset="0"/>
              </a:rPr>
              <a:t>S</a:t>
            </a:r>
            <a:r>
              <a:rPr lang="en-US" altLang="en-US" sz="2000" b="1">
                <a:latin typeface="Arial" pitchFamily="34" charset="0"/>
              </a:rPr>
              <a:t>	r0, r1, r2	; r0 := r1 and not r2</a:t>
            </a:r>
          </a:p>
        </p:txBody>
      </p:sp>
      <p:pic>
        <p:nvPicPr>
          <p:cNvPr id="3175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810000"/>
            <a:ext cx="41148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2" name="Text Box 6"/>
          <p:cNvSpPr txBox="1">
            <a:spLocks noChangeArrowheads="1"/>
          </p:cNvSpPr>
          <p:nvPr/>
        </p:nvSpPr>
        <p:spPr bwMode="auto">
          <a:xfrm>
            <a:off x="7527925" y="3465513"/>
            <a:ext cx="8286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CPSR</a:t>
            </a:r>
          </a:p>
        </p:txBody>
      </p:sp>
      <p:sp>
        <p:nvSpPr>
          <p:cNvPr id="2" name="Oval 1"/>
          <p:cNvSpPr/>
          <p:nvPr/>
        </p:nvSpPr>
        <p:spPr>
          <a:xfrm>
            <a:off x="2057400" y="5486400"/>
            <a:ext cx="2286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endParaRPr lang="en-US" altLang="zh-CN" sz="1800">
              <a:solidFill>
                <a:srgbClr val="FFFFFF"/>
              </a:solidFill>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en-US" altLang="en-US" sz="3500" smtClean="0"/>
              <a:t>Exercise 3.3 </a:t>
            </a:r>
            <a:br>
              <a:rPr lang="en-US" altLang="en-US" sz="3500" smtClean="0"/>
            </a:br>
            <a:r>
              <a:rPr lang="en-US" altLang="en-US" sz="2100" smtClean="0"/>
              <a:t>Fill in the shaded areas.</a:t>
            </a:r>
            <a:br>
              <a:rPr lang="en-US" altLang="en-US" sz="2100" smtClean="0"/>
            </a:br>
            <a:r>
              <a:rPr lang="en-US" altLang="en-US" sz="2100" smtClean="0"/>
              <a:t>Program counter PC =R15, #value = intermediate constant value</a:t>
            </a:r>
            <a:endParaRPr lang="en-US" altLang="en-US" sz="2500" smtClean="0"/>
          </a:p>
        </p:txBody>
      </p:sp>
      <p:sp>
        <p:nvSpPr>
          <p:cNvPr id="32771" name="Rectangle 3"/>
          <p:cNvSpPr>
            <a:spLocks noGrp="1" noChangeArrowheads="1"/>
          </p:cNvSpPr>
          <p:nvPr>
            <p:ph type="body" sz="half" idx="1"/>
          </p:nvPr>
        </p:nvSpPr>
        <p:spPr/>
        <p:txBody>
          <a:bodyPr/>
          <a:lstStyle/>
          <a:p>
            <a:pPr eaLnBrk="1" hangingPunct="1"/>
            <a:r>
              <a:rPr lang="en-US" altLang="en-US" sz="2600" smtClean="0"/>
              <a:t> </a:t>
            </a:r>
          </a:p>
        </p:txBody>
      </p:sp>
      <p:graphicFrame>
        <p:nvGraphicFramePr>
          <p:cNvPr id="82335" name="Group 415"/>
          <p:cNvGraphicFramePr>
            <a:graphicFrameLocks noGrp="1"/>
          </p:cNvGraphicFramePr>
          <p:nvPr>
            <p:ph sz="half" idx="2"/>
          </p:nvPr>
        </p:nvGraphicFramePr>
        <p:xfrm>
          <a:off x="152400" y="1524000"/>
          <a:ext cx="8763000" cy="3117763"/>
        </p:xfrm>
        <a:graphic>
          <a:graphicData uri="http://schemas.openxmlformats.org/drawingml/2006/table">
            <a:tbl>
              <a:tblPr/>
              <a:tblGrid>
                <a:gridCol w="1719263"/>
                <a:gridCol w="1328737"/>
                <a:gridCol w="1524000"/>
                <a:gridCol w="1219200"/>
                <a:gridCol w="1219200"/>
                <a:gridCol w="1219200"/>
                <a:gridCol w="533400"/>
              </a:tblGrid>
              <a:tr h="304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Address (H)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Comments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After instruction is run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89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PC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R0(Hex)</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R1(Hex)</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R2(Hex)</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NZ</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At the beginning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0000H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0055H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0061H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73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0000 7000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ANDS r0,r1,r2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;r0=r1 and r2 (bit by bit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27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ORRS r0,r1,r2</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;r0=r1 or r2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27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EORS r0,r1,r2</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;r0=r1 xor r2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810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BICS r0,r1,r2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;r0=r1 and (not r2)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r>
            </a:tbl>
          </a:graphicData>
        </a:graphic>
      </p:graphicFrame>
      <p:sp>
        <p:nvSpPr>
          <p:cNvPr id="3283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283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75512B67-2B4B-423A-A917-AFE3FD25A927}" type="slidenum">
              <a:rPr lang="en-US" altLang="en-US" sz="1200">
                <a:latin typeface="Arial" pitchFamily="34" charset="0"/>
              </a:rPr>
              <a:pPr>
                <a:spcBef>
                  <a:spcPct val="0"/>
                </a:spcBef>
                <a:buFontTx/>
                <a:buNone/>
              </a:pPr>
              <a:t>29</a:t>
            </a:fld>
            <a:endParaRPr lang="en-US" altLang="en-US" sz="1200">
              <a:latin typeface="Arial" pitchFamily="34" charset="0"/>
            </a:endParaRPr>
          </a:p>
        </p:txBody>
      </p:sp>
      <p:pic>
        <p:nvPicPr>
          <p:cNvPr id="32838" name="Picture 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
            <a:ext cx="50292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39" name="Text Box 143"/>
          <p:cNvSpPr txBox="1">
            <a:spLocks noChangeArrowheads="1"/>
          </p:cNvSpPr>
          <p:nvPr/>
        </p:nvSpPr>
        <p:spPr bwMode="auto">
          <a:xfrm>
            <a:off x="3810000" y="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Current Program Status Register (CPSR)</a:t>
            </a:r>
          </a:p>
        </p:txBody>
      </p:sp>
      <p:sp>
        <p:nvSpPr>
          <p:cNvPr id="32840" name="Text Box 409"/>
          <p:cNvSpPr txBox="1">
            <a:spLocks noChangeArrowheads="1"/>
          </p:cNvSpPr>
          <p:nvPr/>
        </p:nvSpPr>
        <p:spPr bwMode="auto">
          <a:xfrm>
            <a:off x="914400" y="4876800"/>
            <a:ext cx="5029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dirty="0" smtClean="0">
                <a:latin typeface="Arial" pitchFamily="34" charset="0"/>
              </a:rPr>
              <a:t>Hints:</a:t>
            </a:r>
          </a:p>
          <a:p>
            <a:pPr>
              <a:spcBef>
                <a:spcPct val="0"/>
              </a:spcBef>
              <a:buFontTx/>
              <a:buNone/>
            </a:pPr>
            <a:r>
              <a:rPr lang="en-US" altLang="en-US" sz="1800" dirty="0" smtClean="0">
                <a:latin typeface="Arial" pitchFamily="34" charset="0"/>
              </a:rPr>
              <a:t>R1=55H=0101  0101 b (b= binary)</a:t>
            </a:r>
            <a:endParaRPr lang="en-US" altLang="en-US" sz="1800" dirty="0">
              <a:latin typeface="Arial" pitchFamily="34" charset="0"/>
            </a:endParaRPr>
          </a:p>
          <a:p>
            <a:pPr>
              <a:spcBef>
                <a:spcPct val="0"/>
              </a:spcBef>
              <a:buFontTx/>
              <a:buNone/>
            </a:pPr>
            <a:r>
              <a:rPr lang="en-US" altLang="en-US" sz="1800" dirty="0" smtClean="0">
                <a:latin typeface="Arial" pitchFamily="34" charset="0"/>
              </a:rPr>
              <a:t>R2=61H=0110  0001 </a:t>
            </a:r>
            <a:r>
              <a:rPr lang="en-US" altLang="en-US" sz="1800" dirty="0">
                <a:latin typeface="Arial" pitchFamily="34" charset="0"/>
              </a:rPr>
              <a:t>b</a:t>
            </a:r>
          </a:p>
          <a:p>
            <a:pPr>
              <a:spcBef>
                <a:spcPct val="0"/>
              </a:spcBef>
              <a:buFontTx/>
              <a:buNone/>
            </a:pPr>
            <a:r>
              <a:rPr lang="en-US" altLang="en-US" sz="1800" dirty="0" smtClean="0">
                <a:latin typeface="Arial" pitchFamily="34" charset="0"/>
              </a:rPr>
              <a:t>       9EH=1001 </a:t>
            </a:r>
            <a:r>
              <a:rPr lang="en-US" altLang="en-US" sz="1800" dirty="0">
                <a:latin typeface="Arial" pitchFamily="34" charset="0"/>
              </a:rPr>
              <a:t>1110 </a:t>
            </a:r>
            <a:r>
              <a:rPr lang="en-US" altLang="en-US" sz="1800" dirty="0" smtClean="0">
                <a:latin typeface="Arial" pitchFamily="34" charset="0"/>
              </a:rPr>
              <a:t> b</a:t>
            </a:r>
            <a:endParaRPr lang="en-US" altLang="en-US" sz="1800" dirty="0">
              <a:latin typeface="Arial" pitchFamily="34" charset="0"/>
            </a:endParaRPr>
          </a:p>
          <a:p>
            <a:pPr>
              <a:spcBef>
                <a:spcPct val="0"/>
              </a:spcBef>
              <a:buFontTx/>
              <a:buNone/>
            </a:pPr>
            <a:endParaRPr lang="en-US" altLang="en-US" sz="1800" dirty="0">
              <a:latin typeface="Arial" pitchFamily="34" charset="0"/>
            </a:endParaRPr>
          </a:p>
          <a:p>
            <a:pPr>
              <a:spcBef>
                <a:spcPct val="0"/>
              </a:spcBef>
              <a:buFontTx/>
              <a:buNone/>
            </a:pPr>
            <a:endParaRPr lang="en-US" altLang="en-US" sz="1800" dirty="0">
              <a:latin typeface="Arial" pitchFamily="34" charset="0"/>
            </a:endParaRPr>
          </a:p>
        </p:txBody>
      </p:sp>
      <p:sp>
        <p:nvSpPr>
          <p:cNvPr id="32841" name="Line 410"/>
          <p:cNvSpPr>
            <a:spLocks noChangeShapeType="1"/>
          </p:cNvSpPr>
          <p:nvPr/>
        </p:nvSpPr>
        <p:spPr bwMode="auto">
          <a:xfrm>
            <a:off x="4267200" y="685800"/>
            <a:ext cx="41910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Overview</a:t>
            </a:r>
          </a:p>
        </p:txBody>
      </p:sp>
      <p:sp>
        <p:nvSpPr>
          <p:cNvPr id="6147" name="Rectangle 3"/>
          <p:cNvSpPr>
            <a:spLocks noGrp="1" noChangeArrowheads="1"/>
          </p:cNvSpPr>
          <p:nvPr>
            <p:ph idx="1"/>
          </p:nvPr>
        </p:nvSpPr>
        <p:spPr/>
        <p:txBody>
          <a:bodyPr/>
          <a:lstStyle/>
          <a:p>
            <a:pPr marL="609600" indent="-609600" eaLnBrk="1" hangingPunct="1">
              <a:lnSpc>
                <a:spcPct val="80000"/>
              </a:lnSpc>
              <a:buFont typeface="Wingdings" pitchFamily="2" charset="2"/>
              <a:buAutoNum type="arabicPeriod"/>
            </a:pPr>
            <a:r>
              <a:rPr lang="en-US" altLang="en-US" sz="2600" smtClean="0"/>
              <a:t>General introduction</a:t>
            </a:r>
          </a:p>
          <a:p>
            <a:pPr marL="609600" indent="-609600" eaLnBrk="1" hangingPunct="1">
              <a:lnSpc>
                <a:spcPct val="80000"/>
              </a:lnSpc>
              <a:buFont typeface="Wingdings" pitchFamily="2" charset="2"/>
              <a:buAutoNum type="arabicPeriod"/>
            </a:pPr>
            <a:r>
              <a:rPr lang="en-US" altLang="en-US" sz="2600" smtClean="0"/>
              <a:t>Introduction to Assembly Language Programming</a:t>
            </a:r>
          </a:p>
          <a:p>
            <a:pPr marL="609600" indent="-609600" eaLnBrk="1" hangingPunct="1">
              <a:lnSpc>
                <a:spcPct val="80000"/>
              </a:lnSpc>
              <a:buFont typeface="Wingdings" pitchFamily="2" charset="2"/>
              <a:buAutoNum type="arabicPeriod"/>
            </a:pPr>
            <a:r>
              <a:rPr lang="en-US" altLang="en-US" sz="2600" smtClean="0"/>
              <a:t>Study the Current Program Status Register (CPSR) </a:t>
            </a:r>
          </a:p>
          <a:p>
            <a:pPr marL="971550" lvl="1" indent="-627063" eaLnBrk="1" hangingPunct="1">
              <a:lnSpc>
                <a:spcPct val="80000"/>
              </a:lnSpc>
            </a:pPr>
            <a:r>
              <a:rPr lang="en-US" altLang="en-US" sz="2200" smtClean="0"/>
              <a:t>N (negative) bit</a:t>
            </a:r>
          </a:p>
          <a:p>
            <a:pPr marL="971550" lvl="1" indent="-627063" eaLnBrk="1" hangingPunct="1">
              <a:lnSpc>
                <a:spcPct val="80000"/>
              </a:lnSpc>
            </a:pPr>
            <a:r>
              <a:rPr lang="en-US" altLang="en-US" sz="2200" smtClean="0"/>
              <a:t>Z (zero) bit</a:t>
            </a:r>
          </a:p>
          <a:p>
            <a:pPr marL="971550" lvl="1" indent="-627063" eaLnBrk="1" hangingPunct="1">
              <a:lnSpc>
                <a:spcPct val="80000"/>
              </a:lnSpc>
            </a:pPr>
            <a:r>
              <a:rPr lang="en-US" altLang="en-US" sz="2200" smtClean="0"/>
              <a:t>C (carry) bit</a:t>
            </a:r>
          </a:p>
          <a:p>
            <a:pPr marL="971550" lvl="1" indent="-627063" eaLnBrk="1" hangingPunct="1">
              <a:lnSpc>
                <a:spcPct val="80000"/>
              </a:lnSpc>
            </a:pPr>
            <a:r>
              <a:rPr lang="en-US" altLang="en-US" sz="2200" smtClean="0"/>
              <a:t>V (overflow) bit</a:t>
            </a:r>
          </a:p>
          <a:p>
            <a:pPr marL="609600" indent="-609600" eaLnBrk="1" hangingPunct="1">
              <a:lnSpc>
                <a:spcPct val="80000"/>
              </a:lnSpc>
              <a:buFont typeface="Wingdings" pitchFamily="2" charset="2"/>
              <a:buAutoNum type="arabicPeriod"/>
            </a:pPr>
            <a:r>
              <a:rPr lang="en-US" altLang="en-US" sz="2600" smtClean="0"/>
              <a:t>Study the Data processing operations</a:t>
            </a:r>
          </a:p>
          <a:p>
            <a:pPr marL="971550" lvl="1" indent="-627063" eaLnBrk="1" hangingPunct="1">
              <a:lnSpc>
                <a:spcPct val="80000"/>
              </a:lnSpc>
            </a:pPr>
            <a:r>
              <a:rPr lang="en-US" altLang="en-US" sz="2200" smtClean="0"/>
              <a:t>Arithmetic operations (add subtract etc)</a:t>
            </a:r>
          </a:p>
          <a:p>
            <a:pPr marL="971550" lvl="1" indent="-627063" eaLnBrk="1" hangingPunct="1">
              <a:lnSpc>
                <a:spcPct val="80000"/>
              </a:lnSpc>
            </a:pPr>
            <a:r>
              <a:rPr lang="en-US" altLang="en-US" sz="2200" smtClean="0"/>
              <a:t>Logical operations (and, or etc)</a:t>
            </a:r>
          </a:p>
          <a:p>
            <a:pPr marL="971550" lvl="1" indent="-627063" eaLnBrk="1" hangingPunct="1">
              <a:lnSpc>
                <a:spcPct val="80000"/>
              </a:lnSpc>
            </a:pPr>
            <a:r>
              <a:rPr lang="en-US" altLang="en-US" sz="2200" smtClean="0"/>
              <a:t>Register MOVes (mov etc)</a:t>
            </a:r>
          </a:p>
          <a:p>
            <a:pPr marL="971550" lvl="1" indent="-627063" eaLnBrk="1" hangingPunct="1">
              <a:lnSpc>
                <a:spcPct val="80000"/>
              </a:lnSpc>
            </a:pPr>
            <a:r>
              <a:rPr lang="en-US" altLang="en-US" sz="2200" smtClean="0"/>
              <a:t>Comparison Operations (cmp etc)</a:t>
            </a:r>
          </a:p>
        </p:txBody>
      </p:sp>
      <p:sp>
        <p:nvSpPr>
          <p:cNvPr id="61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61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A9965B0-1E7E-4C26-B47E-7B59F3D5D4DA}" type="slidenum">
              <a:rPr lang="en-US" altLang="en-US" sz="1200">
                <a:latin typeface="Arial" pitchFamily="34" charset="0"/>
              </a:rPr>
              <a:pPr>
                <a:spcBef>
                  <a:spcPct val="0"/>
                </a:spcBef>
                <a:buFontTx/>
                <a:buNone/>
              </a:pPr>
              <a:t>3</a:t>
            </a:fld>
            <a:endParaRPr lang="en-US" altLang="en-US" sz="1200">
              <a:latin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Register MOVes</a:t>
            </a:r>
          </a:p>
        </p:txBody>
      </p:sp>
      <p:sp>
        <p:nvSpPr>
          <p:cNvPr id="33795" name="Rectangle 3"/>
          <p:cNvSpPr>
            <a:spLocks noGrp="1" noChangeArrowheads="1"/>
          </p:cNvSpPr>
          <p:nvPr>
            <p:ph idx="1"/>
          </p:nvPr>
        </p:nvSpPr>
        <p:spPr/>
        <p:txBody>
          <a:bodyPr/>
          <a:lstStyle/>
          <a:p>
            <a:pPr eaLnBrk="1" hangingPunct="1"/>
            <a:r>
              <a:rPr lang="en-US" altLang="en-US" sz="2600" smtClean="0"/>
              <a:t>Here are ARM's register move operations:</a:t>
            </a:r>
          </a:p>
          <a:p>
            <a:pPr eaLnBrk="1" hangingPunct="1"/>
            <a:endParaRPr lang="en-US" altLang="en-US" sz="2600" smtClean="0"/>
          </a:p>
          <a:p>
            <a:pPr eaLnBrk="1" hangingPunct="1">
              <a:buFont typeface="Wingdings" pitchFamily="2" charset="2"/>
              <a:buNone/>
            </a:pPr>
            <a:endParaRPr lang="en-US" altLang="en-US" sz="2600" smtClean="0"/>
          </a:p>
          <a:p>
            <a:pPr eaLnBrk="1" hangingPunct="1">
              <a:buFont typeface="Wingdings" pitchFamily="2" charset="2"/>
              <a:buNone/>
            </a:pPr>
            <a:endParaRPr lang="en-US" altLang="en-US" sz="2600" smtClean="0"/>
          </a:p>
          <a:p>
            <a:pPr eaLnBrk="1" hangingPunct="1">
              <a:buFont typeface="Wingdings" pitchFamily="2" charset="2"/>
              <a:buNone/>
            </a:pPr>
            <a:endParaRPr lang="en-US" altLang="en-US" sz="2600" smtClean="0"/>
          </a:p>
          <a:p>
            <a:pPr eaLnBrk="1" hangingPunct="1"/>
            <a:r>
              <a:rPr lang="en-US" altLang="en-US" sz="2600" smtClean="0"/>
              <a:t>MVN stands for  'move negated‘, </a:t>
            </a:r>
            <a:r>
              <a:rPr lang="en-US" altLang="en-US" sz="2800" b="1" smtClean="0"/>
              <a:t>MVN r0, r2</a:t>
            </a:r>
            <a:endParaRPr lang="en-US" altLang="en-US" sz="2600" smtClean="0"/>
          </a:p>
          <a:p>
            <a:pPr lvl="1" eaLnBrk="1" hangingPunct="1">
              <a:buFont typeface="Wingdings" pitchFamily="2" charset="2"/>
              <a:buNone/>
            </a:pPr>
            <a:r>
              <a:rPr lang="en-US" altLang="en-US" sz="2200" smtClean="0"/>
              <a:t>	</a:t>
            </a:r>
          </a:p>
          <a:p>
            <a:pPr lvl="1" eaLnBrk="1" hangingPunct="1">
              <a:buFont typeface="Wingdings" pitchFamily="2" charset="2"/>
              <a:buNone/>
            </a:pPr>
            <a:r>
              <a:rPr lang="en-US" altLang="en-US" sz="2200" u="sng" smtClean="0"/>
              <a:t>	if      r2:	0101 0011 1010 1111 1101 1010 0110 1011</a:t>
            </a:r>
          </a:p>
          <a:p>
            <a:pPr lvl="1" eaLnBrk="1" hangingPunct="1">
              <a:buFont typeface="Wingdings" pitchFamily="2" charset="2"/>
              <a:buNone/>
            </a:pPr>
            <a:r>
              <a:rPr lang="en-US" altLang="en-US" sz="2200" smtClean="0"/>
              <a:t>	then r0:	1010 1100 0101 0000 0010 0101 1001 0100</a:t>
            </a:r>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37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9F1037B2-7391-4254-8FAE-65A327167B20}" type="slidenum">
              <a:rPr lang="en-US" altLang="en-US" sz="1200">
                <a:latin typeface="Arial" pitchFamily="34" charset="0"/>
              </a:rPr>
              <a:pPr>
                <a:spcBef>
                  <a:spcPct val="0"/>
                </a:spcBef>
                <a:buFontTx/>
                <a:buNone/>
              </a:pPr>
              <a:t>30</a:t>
            </a:fld>
            <a:endParaRPr lang="en-US" altLang="en-US" sz="1200">
              <a:latin typeface="Arial" pitchFamily="34" charset="0"/>
            </a:endParaRPr>
          </a:p>
        </p:txBody>
      </p:sp>
      <p:sp>
        <p:nvSpPr>
          <p:cNvPr id="33798" name="Text Box 4"/>
          <p:cNvSpPr txBox="1">
            <a:spLocks noChangeArrowheads="1"/>
          </p:cNvSpPr>
          <p:nvPr/>
        </p:nvSpPr>
        <p:spPr bwMode="auto">
          <a:xfrm>
            <a:off x="1219200" y="2562225"/>
            <a:ext cx="5562600" cy="714375"/>
          </a:xfrm>
          <a:prstGeom prst="rect">
            <a:avLst/>
          </a:prstGeom>
          <a:solidFill>
            <a:srgbClr val="EAEAEA"/>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b="1">
                <a:latin typeface="Arial" pitchFamily="34" charset="0"/>
              </a:rPr>
              <a:t>	MOV	r0, r2		; r0 := r2 </a:t>
            </a:r>
          </a:p>
          <a:p>
            <a:pPr>
              <a:spcBef>
                <a:spcPct val="0"/>
              </a:spcBef>
              <a:buFontTx/>
              <a:buNone/>
            </a:pPr>
            <a:r>
              <a:rPr lang="en-US" altLang="en-US" sz="2000" b="1">
                <a:latin typeface="Arial" pitchFamily="34" charset="0"/>
              </a:rPr>
              <a:t>	MVN	r0, r2		; r0 := not r2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US" altLang="en-US" sz="3500" smtClean="0"/>
              <a:t>Exercise 3.4 </a:t>
            </a:r>
            <a:br>
              <a:rPr lang="en-US" altLang="en-US" sz="3500" smtClean="0"/>
            </a:br>
            <a:r>
              <a:rPr lang="en-US" altLang="en-US" sz="2100" smtClean="0"/>
              <a:t>Fill in the shaded areas.</a:t>
            </a:r>
            <a:br>
              <a:rPr lang="en-US" altLang="en-US" sz="2100" smtClean="0"/>
            </a:br>
            <a:r>
              <a:rPr lang="en-US" altLang="en-US" sz="2100" smtClean="0"/>
              <a:t>Program counter PC =R15, #value = intermediate constant value</a:t>
            </a:r>
            <a:endParaRPr lang="en-US" altLang="en-US" sz="2500" smtClean="0"/>
          </a:p>
        </p:txBody>
      </p:sp>
      <p:sp>
        <p:nvSpPr>
          <p:cNvPr id="34819" name="Rectangle 3"/>
          <p:cNvSpPr>
            <a:spLocks noGrp="1" noChangeArrowheads="1"/>
          </p:cNvSpPr>
          <p:nvPr>
            <p:ph type="body" sz="half" idx="1"/>
          </p:nvPr>
        </p:nvSpPr>
        <p:spPr/>
        <p:txBody>
          <a:bodyPr/>
          <a:lstStyle/>
          <a:p>
            <a:pPr eaLnBrk="1" hangingPunct="1"/>
            <a:r>
              <a:rPr lang="en-US" altLang="en-US" sz="2600" smtClean="0"/>
              <a:t> </a:t>
            </a:r>
          </a:p>
        </p:txBody>
      </p:sp>
      <p:graphicFrame>
        <p:nvGraphicFramePr>
          <p:cNvPr id="83079" name="Group 135"/>
          <p:cNvGraphicFramePr>
            <a:graphicFrameLocks noGrp="1"/>
          </p:cNvGraphicFramePr>
          <p:nvPr>
            <p:ph sz="half" idx="2"/>
          </p:nvPr>
        </p:nvGraphicFramePr>
        <p:xfrm>
          <a:off x="152400" y="1524000"/>
          <a:ext cx="8686800" cy="2661217"/>
        </p:xfrm>
        <a:graphic>
          <a:graphicData uri="http://schemas.openxmlformats.org/drawingml/2006/table">
            <a:tbl>
              <a:tblPr/>
              <a:tblGrid>
                <a:gridCol w="1719263"/>
                <a:gridCol w="1252537"/>
                <a:gridCol w="1219200"/>
                <a:gridCol w="1219200"/>
                <a:gridCol w="1371600"/>
                <a:gridCol w="1905000"/>
              </a:tblGrid>
              <a:tr h="304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Address (H)</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Comments</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After instruction is run</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2889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PC</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R0(Hex)</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R1(Hex)</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R2(Hex)</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At the beginning</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0003H</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0007H</a:t>
                      </a: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0000 8000</a:t>
                      </a: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r2,#12</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;r2=#12</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76517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r0,r2</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;r0=r2</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016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MVN r1,r2</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 not r2</a:t>
                      </a: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86" marB="456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r>
            </a:tbl>
          </a:graphicData>
        </a:graphic>
      </p:graphicFrame>
      <p:sp>
        <p:nvSpPr>
          <p:cNvPr id="3486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487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9669B66-9AC4-410A-9D8E-12A98A396CCB}" type="slidenum">
              <a:rPr lang="en-US" altLang="en-US" sz="1200">
                <a:latin typeface="Arial" pitchFamily="34" charset="0"/>
              </a:rPr>
              <a:pPr>
                <a:spcBef>
                  <a:spcPct val="0"/>
                </a:spcBef>
                <a:buFontTx/>
                <a:buNone/>
              </a:pPr>
              <a:t>31</a:t>
            </a:fld>
            <a:endParaRPr lang="en-US" altLang="en-US" sz="1200">
              <a:latin typeface="Arial" pitchFamily="34" charset="0"/>
            </a:endParaRPr>
          </a:p>
        </p:txBody>
      </p:sp>
      <p:pic>
        <p:nvPicPr>
          <p:cNvPr id="34871" name="Picture 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50292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72" name="Text Box 103"/>
          <p:cNvSpPr txBox="1">
            <a:spLocks noChangeArrowheads="1"/>
          </p:cNvSpPr>
          <p:nvPr/>
        </p:nvSpPr>
        <p:spPr bwMode="auto">
          <a:xfrm>
            <a:off x="3657600" y="0"/>
            <a:ext cx="436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Current Program Status Register (CPSR)</a:t>
            </a:r>
          </a:p>
        </p:txBody>
      </p:sp>
      <p:sp>
        <p:nvSpPr>
          <p:cNvPr id="34873" name="Text Box 131"/>
          <p:cNvSpPr txBox="1">
            <a:spLocks noChangeArrowheads="1"/>
          </p:cNvSpPr>
          <p:nvPr/>
        </p:nvSpPr>
        <p:spPr bwMode="auto">
          <a:xfrm>
            <a:off x="1660525" y="4837113"/>
            <a:ext cx="43211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Hint : decimal 12=1100(Binary)=C (HEX)</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Comparison Operation1: CMP</a:t>
            </a:r>
          </a:p>
        </p:txBody>
      </p:sp>
      <p:sp>
        <p:nvSpPr>
          <p:cNvPr id="35843" name="Rectangle 3"/>
          <p:cNvSpPr>
            <a:spLocks noGrp="1" noChangeArrowheads="1"/>
          </p:cNvSpPr>
          <p:nvPr>
            <p:ph idx="1"/>
          </p:nvPr>
        </p:nvSpPr>
        <p:spPr>
          <a:xfrm>
            <a:off x="463550" y="1371600"/>
            <a:ext cx="8077200" cy="5029200"/>
          </a:xfrm>
        </p:spPr>
        <p:txBody>
          <a:bodyPr/>
          <a:lstStyle/>
          <a:p>
            <a:pPr eaLnBrk="1" hangingPunct="1"/>
            <a:r>
              <a:rPr lang="en-US" altLang="en-US" sz="2100" smtClean="0"/>
              <a:t>Here are ARM's register comparison operations:</a:t>
            </a:r>
          </a:p>
          <a:p>
            <a:pPr eaLnBrk="1" hangingPunct="1"/>
            <a:endParaRPr lang="en-US" altLang="en-US" sz="2100" smtClean="0"/>
          </a:p>
          <a:p>
            <a:pPr eaLnBrk="1" hangingPunct="1"/>
            <a:endParaRPr lang="en-US" altLang="en-US" sz="2100" smtClean="0"/>
          </a:p>
          <a:p>
            <a:pPr eaLnBrk="1" hangingPunct="1"/>
            <a:endParaRPr lang="en-US" altLang="en-US" sz="2100" smtClean="0"/>
          </a:p>
          <a:p>
            <a:pPr eaLnBrk="1" hangingPunct="1"/>
            <a:endParaRPr lang="en-US" altLang="en-US" sz="2100" smtClean="0"/>
          </a:p>
          <a:p>
            <a:pPr eaLnBrk="1" hangingPunct="1"/>
            <a:r>
              <a:rPr lang="en-US" altLang="zh-TW" sz="1900" smtClean="0">
                <a:solidFill>
                  <a:srgbClr val="FF0000"/>
                </a:solidFill>
              </a:rPr>
              <a:t>Same as SUB (subtract) except result of subtraction is not stored.</a:t>
            </a:r>
          </a:p>
          <a:p>
            <a:pPr eaLnBrk="1" hangingPunct="1"/>
            <a:r>
              <a:rPr lang="en-US" altLang="en-US" sz="1500" smtClean="0"/>
              <a:t>Only the condition code bits (cc)</a:t>
            </a:r>
            <a:r>
              <a:rPr lang="en-US" altLang="zh-TW" sz="1500" smtClean="0"/>
              <a:t> {N,Z,C,V} </a:t>
            </a:r>
            <a:r>
              <a:rPr lang="en-US" altLang="en-US" sz="1500" smtClean="0"/>
              <a:t>in CPSR are changed</a:t>
            </a: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58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491DCD1A-1EE4-468E-8956-5207500F58B4}" type="slidenum">
              <a:rPr lang="en-US" altLang="en-US" sz="1200">
                <a:latin typeface="Arial" pitchFamily="34" charset="0"/>
              </a:rPr>
              <a:pPr>
                <a:spcBef>
                  <a:spcPct val="0"/>
                </a:spcBef>
                <a:buFontTx/>
                <a:buNone/>
              </a:pPr>
              <a:t>32</a:t>
            </a:fld>
            <a:endParaRPr lang="en-US" altLang="en-US" sz="1200">
              <a:latin typeface="Arial" pitchFamily="34" charset="0"/>
            </a:endParaRPr>
          </a:p>
        </p:txBody>
      </p:sp>
      <p:pic>
        <p:nvPicPr>
          <p:cNvPr id="358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2743200"/>
            <a:ext cx="541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Text Box 5"/>
          <p:cNvSpPr txBox="1">
            <a:spLocks noChangeArrowheads="1"/>
          </p:cNvSpPr>
          <p:nvPr/>
        </p:nvSpPr>
        <p:spPr bwMode="auto">
          <a:xfrm>
            <a:off x="914400" y="1905000"/>
            <a:ext cx="7848600" cy="714375"/>
          </a:xfrm>
          <a:prstGeom prst="rect">
            <a:avLst/>
          </a:prstGeom>
          <a:solidFill>
            <a:srgbClr val="EAEAEA"/>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latin typeface="Arial" pitchFamily="34" charset="0"/>
              </a:rPr>
              <a:t>	</a:t>
            </a:r>
            <a:r>
              <a:rPr lang="en-US" altLang="en-US" sz="2000" b="1">
                <a:latin typeface="Arial" pitchFamily="34" charset="0"/>
              </a:rPr>
              <a:t>CMP	r1, r2	; set condition code on r1 - r2 </a:t>
            </a:r>
            <a:r>
              <a:rPr lang="en-US" altLang="zh-TW" sz="2000" b="1">
                <a:latin typeface="Arial" pitchFamily="34" charset="0"/>
              </a:rPr>
              <a:t>(compare)</a:t>
            </a:r>
          </a:p>
          <a:p>
            <a:pPr>
              <a:spcBef>
                <a:spcPct val="0"/>
              </a:spcBef>
              <a:buFontTx/>
              <a:buNone/>
            </a:pPr>
            <a:endParaRPr lang="en-US" altLang="en-US" sz="2000" b="1">
              <a:latin typeface="Arial" pitchFamily="34" charset="0"/>
            </a:endParaRPr>
          </a:p>
        </p:txBody>
      </p:sp>
      <p:sp>
        <p:nvSpPr>
          <p:cNvPr id="35848" name="Text Box 6"/>
          <p:cNvSpPr txBox="1">
            <a:spLocks noChangeArrowheads="1"/>
          </p:cNvSpPr>
          <p:nvPr/>
        </p:nvSpPr>
        <p:spPr bwMode="auto">
          <a:xfrm>
            <a:off x="457200" y="6491288"/>
            <a:ext cx="758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hlinkClick r:id="rId3"/>
              </a:rPr>
              <a:t>read (page 129, ARM Assembly Language Programming. Peter Knaggs)</a:t>
            </a:r>
            <a:r>
              <a:rPr lang="en-US" altLang="en-US" sz="1800">
                <a:latin typeface="Arial" pitchFamily="34" charset="0"/>
              </a:rPr>
              <a:t> </a:t>
            </a:r>
          </a:p>
        </p:txBody>
      </p:sp>
      <p:sp>
        <p:nvSpPr>
          <p:cNvPr id="35849" name="Text Box 9"/>
          <p:cNvSpPr txBox="1">
            <a:spLocks noChangeArrowheads="1"/>
          </p:cNvSpPr>
          <p:nvPr/>
        </p:nvSpPr>
        <p:spPr bwMode="auto">
          <a:xfrm>
            <a:off x="457200" y="4038600"/>
            <a:ext cx="8077200" cy="2308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Clr>
                <a:schemeClr val="tx1"/>
              </a:buClr>
              <a:buSzPts val="1800"/>
            </a:pPr>
            <a:r>
              <a:rPr lang="en-US" altLang="en-US" sz="1800" dirty="0">
                <a:latin typeface="Arial" pitchFamily="34" charset="0"/>
              </a:rPr>
              <a:t>N = 1  if MSB of (r1 - r2) is '1‘ (MSB of result is sign bit, 1 = negative)</a:t>
            </a:r>
          </a:p>
          <a:p>
            <a:pPr>
              <a:spcBef>
                <a:spcPct val="0"/>
              </a:spcBef>
              <a:buClr>
                <a:schemeClr val="tx1"/>
              </a:buClr>
              <a:buSzPts val="1800"/>
            </a:pPr>
            <a:r>
              <a:rPr lang="en-US" altLang="en-US" sz="1800" dirty="0">
                <a:latin typeface="Arial" pitchFamily="34" charset="0"/>
              </a:rPr>
              <a:t>Z=1 when the result is zero</a:t>
            </a:r>
          </a:p>
          <a:p>
            <a:pPr>
              <a:spcBef>
                <a:spcPct val="0"/>
              </a:spcBef>
              <a:buClr>
                <a:schemeClr val="tx1"/>
              </a:buClr>
              <a:buSzPts val="1800"/>
            </a:pPr>
            <a:r>
              <a:rPr lang="en-US" altLang="en-US" sz="1800" dirty="0">
                <a:latin typeface="Arial" pitchFamily="34" charset="0"/>
              </a:rPr>
              <a:t>C=1 when a binary addition generates a carry out; (for 32-bit integer 2’s </a:t>
            </a:r>
            <a:r>
              <a:rPr lang="en-US" altLang="en-US" sz="1800" dirty="0"/>
              <a:t>complement</a:t>
            </a:r>
            <a:r>
              <a:rPr lang="en-US" altLang="en-US" sz="1800" dirty="0">
                <a:latin typeface="Arial" pitchFamily="34" charset="0"/>
              </a:rPr>
              <a:t> addition, C is ignored, see appendix.) </a:t>
            </a:r>
          </a:p>
          <a:p>
            <a:pPr>
              <a:spcBef>
                <a:spcPct val="0"/>
              </a:spcBef>
              <a:buClr>
                <a:schemeClr val="tx1"/>
              </a:buClr>
              <a:buSzPts val="1800"/>
            </a:pPr>
            <a:r>
              <a:rPr lang="en-US" altLang="en-US" sz="1800" dirty="0">
                <a:latin typeface="Arial" pitchFamily="34" charset="0"/>
              </a:rPr>
              <a:t>V=1 (when result of add, subtract, or compare is &gt;= 2</a:t>
            </a:r>
            <a:r>
              <a:rPr lang="en-US" altLang="en-US" sz="1800" baseline="30000" dirty="0">
                <a:latin typeface="Arial" pitchFamily="34" charset="0"/>
              </a:rPr>
              <a:t>31</a:t>
            </a:r>
            <a:r>
              <a:rPr lang="en-US" altLang="en-US" sz="1800" dirty="0">
                <a:latin typeface="Arial" pitchFamily="34" charset="0"/>
              </a:rPr>
              <a:t>, or &lt; –2</a:t>
            </a:r>
            <a:r>
              <a:rPr lang="en-US" altLang="en-US" sz="1800" baseline="30000" dirty="0">
                <a:latin typeface="Arial" pitchFamily="34" charset="0"/>
              </a:rPr>
              <a:t>31</a:t>
            </a:r>
            <a:r>
              <a:rPr lang="en-US" altLang="en-US" sz="1800" dirty="0">
                <a:latin typeface="Arial" pitchFamily="34" charset="0"/>
              </a:rPr>
              <a:t>.). I.e.</a:t>
            </a:r>
          </a:p>
          <a:p>
            <a:pPr lvl="1">
              <a:spcBef>
                <a:spcPct val="0"/>
              </a:spcBef>
              <a:buClr>
                <a:schemeClr val="tx1"/>
              </a:buClr>
              <a:buSzPts val="1800"/>
              <a:buFont typeface="Arial" pitchFamily="34" charset="0"/>
              <a:buChar char="•"/>
            </a:pPr>
            <a:r>
              <a:rPr lang="en-US" altLang="en-US" sz="1800" dirty="0">
                <a:latin typeface="Arial" pitchFamily="34" charset="0"/>
              </a:rPr>
              <a:t>if  two -</a:t>
            </a:r>
            <a:r>
              <a:rPr lang="en-US" altLang="en-US" sz="1800" dirty="0" err="1">
                <a:latin typeface="Arial" pitchFamily="34" charset="0"/>
              </a:rPr>
              <a:t>ve</a:t>
            </a:r>
            <a:r>
              <a:rPr lang="en-US" altLang="en-US" sz="1800" dirty="0">
                <a:latin typeface="Arial" pitchFamily="34" charset="0"/>
              </a:rPr>
              <a:t> numbers are added, the result is +</a:t>
            </a:r>
            <a:r>
              <a:rPr lang="en-US" altLang="en-US" sz="1800" dirty="0" err="1">
                <a:latin typeface="Arial" pitchFamily="34" charset="0"/>
              </a:rPr>
              <a:t>ve</a:t>
            </a:r>
            <a:r>
              <a:rPr lang="en-US" altLang="en-US" sz="1800" dirty="0">
                <a:latin typeface="Arial" pitchFamily="34" charset="0"/>
              </a:rPr>
              <a:t> (underflow), then V=1.</a:t>
            </a:r>
          </a:p>
          <a:p>
            <a:pPr lvl="1">
              <a:spcBef>
                <a:spcPct val="0"/>
              </a:spcBef>
              <a:buClr>
                <a:schemeClr val="tx1"/>
              </a:buClr>
              <a:buSzPts val="1800"/>
              <a:buFont typeface="Arial" pitchFamily="34" charset="0"/>
              <a:buChar char="•"/>
            </a:pPr>
            <a:r>
              <a:rPr lang="en-US" altLang="en-US" sz="1800" dirty="0">
                <a:latin typeface="Arial" pitchFamily="34" charset="0"/>
              </a:rPr>
              <a:t>if  two +</a:t>
            </a:r>
            <a:r>
              <a:rPr lang="en-US" altLang="en-US" sz="1800" dirty="0" err="1">
                <a:latin typeface="Arial" pitchFamily="34" charset="0"/>
              </a:rPr>
              <a:t>ve</a:t>
            </a:r>
            <a:r>
              <a:rPr lang="en-US" altLang="en-US" sz="1800" dirty="0">
                <a:latin typeface="Arial" pitchFamily="34" charset="0"/>
              </a:rPr>
              <a:t> numbers are added, the result is -</a:t>
            </a:r>
            <a:r>
              <a:rPr lang="en-US" altLang="en-US" sz="1800" dirty="0" err="1">
                <a:latin typeface="Arial" pitchFamily="34" charset="0"/>
              </a:rPr>
              <a:t>ve</a:t>
            </a:r>
            <a:r>
              <a:rPr lang="en-US" altLang="en-US" sz="1800" dirty="0">
                <a:latin typeface="Arial" pitchFamily="34" charset="0"/>
              </a:rPr>
              <a:t> (overflow), then V=1</a:t>
            </a:r>
          </a:p>
          <a:p>
            <a:pPr lvl="1">
              <a:spcBef>
                <a:spcPct val="0"/>
              </a:spcBef>
              <a:buClr>
                <a:schemeClr val="tx1"/>
              </a:buClr>
              <a:buSzPts val="1800"/>
              <a:buFont typeface="Arial" pitchFamily="34" charset="0"/>
              <a:buChar char="•"/>
            </a:pPr>
            <a:r>
              <a:rPr lang="en-US" altLang="en-US" sz="1800" dirty="0">
                <a:latin typeface="Arial" pitchFamily="34" charset="0"/>
              </a:rPr>
              <a:t>If the two numbers are of different signs, no over/underflow, then V=0.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22238"/>
            <a:ext cx="7543800" cy="466725"/>
          </a:xfrm>
        </p:spPr>
        <p:txBody>
          <a:bodyPr/>
          <a:lstStyle/>
          <a:p>
            <a:pPr eaLnBrk="1" hangingPunct="1"/>
            <a:r>
              <a:rPr lang="en-US" altLang="en-US" sz="2500" smtClean="0"/>
              <a:t>Exercise 3.5 , Fill in the shaded areas.</a:t>
            </a:r>
          </a:p>
        </p:txBody>
      </p:sp>
      <p:sp>
        <p:nvSpPr>
          <p:cNvPr id="36867" name="Rectangle 3"/>
          <p:cNvSpPr>
            <a:spLocks noGrp="1" noChangeArrowheads="1"/>
          </p:cNvSpPr>
          <p:nvPr>
            <p:ph type="body" sz="half" idx="1"/>
          </p:nvPr>
        </p:nvSpPr>
        <p:spPr/>
        <p:txBody>
          <a:bodyPr/>
          <a:lstStyle/>
          <a:p>
            <a:pPr eaLnBrk="1" hangingPunct="1"/>
            <a:r>
              <a:rPr lang="en-US" altLang="en-US" sz="2600" smtClean="0"/>
              <a:t> </a:t>
            </a:r>
          </a:p>
        </p:txBody>
      </p:sp>
      <p:graphicFrame>
        <p:nvGraphicFramePr>
          <p:cNvPr id="84660" name="Group 692"/>
          <p:cNvGraphicFramePr>
            <a:graphicFrameLocks noGrp="1"/>
          </p:cNvGraphicFramePr>
          <p:nvPr>
            <p:ph sz="half" idx="2"/>
          </p:nvPr>
        </p:nvGraphicFramePr>
        <p:xfrm>
          <a:off x="228600" y="762000"/>
          <a:ext cx="8763000" cy="3458160"/>
        </p:xfrm>
        <a:graphic>
          <a:graphicData uri="http://schemas.openxmlformats.org/drawingml/2006/table">
            <a:tbl>
              <a:tblPr/>
              <a:tblGrid>
                <a:gridCol w="1143000"/>
                <a:gridCol w="1600200"/>
                <a:gridCol w="1922463"/>
                <a:gridCol w="1354137"/>
                <a:gridCol w="1295400"/>
                <a:gridCol w="1447800"/>
              </a:tblGrid>
              <a:tr h="304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Address (H)</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Comments</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After instruction is run</a:t>
                      </a: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2889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PC</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NZCV (binary)</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 (Hex)</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R2 (Hex)</a:t>
                      </a: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All registers R0-R2=0 and NZCV=0000 (binary), here </a:t>
                      </a: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0000 1000</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r1,#0x11</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;r1=0000 0011</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016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r2,#0x23</a:t>
                      </a:r>
                      <a:endParaRPr kumimoji="0" lang="en-US" altLang="zh-CN" sz="1300" b="1"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;r2=0000 0023</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58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CMP r1, r2</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 set cc on r1 - r2 (compare)</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016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r1,r2</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 r1&lt;=r2 </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016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CMP r1, r2</a:t>
                      </a:r>
                    </a:p>
                    <a:p>
                      <a:pPr marL="0" marR="0" lvl="0" indent="0" algn="l" defTabSz="914400" rtl="0" eaLnBrk="0" fontAlgn="base" latinLnBrk="0" hangingPunct="0">
                        <a:lnSpc>
                          <a:spcPct val="100000"/>
                        </a:lnSpc>
                        <a:spcBef>
                          <a:spcPct val="0"/>
                        </a:spcBef>
                        <a:spcAft>
                          <a:spcPct val="0"/>
                        </a:spcAft>
                        <a:buClrTx/>
                        <a:buSzPct val="100000"/>
                        <a:buFontTx/>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 set cc on r1 - r2 (compare)</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695" marB="456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3693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693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63593098-EF99-4590-80A0-F0F7A40697B9}" type="slidenum">
              <a:rPr lang="en-US" altLang="en-US" sz="1200">
                <a:latin typeface="Arial" pitchFamily="34" charset="0"/>
              </a:rPr>
              <a:pPr>
                <a:spcBef>
                  <a:spcPct val="0"/>
                </a:spcBef>
                <a:buFontTx/>
                <a:buNone/>
              </a:pPr>
              <a:t>33</a:t>
            </a:fld>
            <a:endParaRPr lang="en-US" altLang="en-US" sz="1200">
              <a:latin typeface="Arial" pitchFamily="34" charset="0"/>
            </a:endParaRPr>
          </a:p>
        </p:txBody>
      </p:sp>
      <p:sp>
        <p:nvSpPr>
          <p:cNvPr id="36933" name="Text Box 9"/>
          <p:cNvSpPr txBox="1">
            <a:spLocks noChangeArrowheads="1"/>
          </p:cNvSpPr>
          <p:nvPr/>
        </p:nvSpPr>
        <p:spPr bwMode="auto">
          <a:xfrm>
            <a:off x="533400" y="4191000"/>
            <a:ext cx="8077200" cy="2308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Clr>
                <a:schemeClr val="tx1"/>
              </a:buClr>
              <a:buSzPts val="1800"/>
            </a:pPr>
            <a:r>
              <a:rPr lang="en-US" altLang="en-US" sz="1800" dirty="0">
                <a:latin typeface="Arial" pitchFamily="34" charset="0"/>
              </a:rPr>
              <a:t>N = 1  if MSB of (r1 - r2) is '1‘ (MSB of result is sign bit, 1 = negative)</a:t>
            </a:r>
          </a:p>
          <a:p>
            <a:pPr>
              <a:spcBef>
                <a:spcPct val="0"/>
              </a:spcBef>
              <a:buClr>
                <a:schemeClr val="tx1"/>
              </a:buClr>
              <a:buSzPts val="1800"/>
            </a:pPr>
            <a:r>
              <a:rPr lang="en-US" altLang="en-US" sz="1800" dirty="0">
                <a:latin typeface="Arial" pitchFamily="34" charset="0"/>
              </a:rPr>
              <a:t>Z=1 when the result is zero</a:t>
            </a:r>
          </a:p>
          <a:p>
            <a:pPr>
              <a:spcBef>
                <a:spcPct val="0"/>
              </a:spcBef>
              <a:buClr>
                <a:schemeClr val="tx1"/>
              </a:buClr>
              <a:buSzPts val="1800"/>
            </a:pPr>
            <a:r>
              <a:rPr lang="en-US" altLang="en-US" sz="1800" dirty="0">
                <a:latin typeface="Arial" pitchFamily="34" charset="0"/>
              </a:rPr>
              <a:t>C=1 when a binary addition generates a carry out; (for 32-bit integer 2’s comp. addition, C is ignored, see appendix.) </a:t>
            </a:r>
          </a:p>
          <a:p>
            <a:pPr>
              <a:spcBef>
                <a:spcPct val="0"/>
              </a:spcBef>
              <a:buClr>
                <a:schemeClr val="tx1"/>
              </a:buClr>
              <a:buSzPts val="1800"/>
            </a:pPr>
            <a:r>
              <a:rPr lang="en-US" altLang="en-US" sz="1800" dirty="0">
                <a:latin typeface="Arial" pitchFamily="34" charset="0"/>
              </a:rPr>
              <a:t>V=1 (when result of add, subtract, or compare is &gt;= 2</a:t>
            </a:r>
            <a:r>
              <a:rPr lang="en-US" altLang="en-US" sz="1800" baseline="30000" dirty="0">
                <a:latin typeface="Arial" pitchFamily="34" charset="0"/>
              </a:rPr>
              <a:t>31</a:t>
            </a:r>
            <a:r>
              <a:rPr lang="en-US" altLang="en-US" sz="1800" dirty="0">
                <a:latin typeface="Arial" pitchFamily="34" charset="0"/>
              </a:rPr>
              <a:t>, or &lt; –2</a:t>
            </a:r>
            <a:r>
              <a:rPr lang="en-US" altLang="en-US" sz="1800" baseline="30000" dirty="0">
                <a:latin typeface="Arial" pitchFamily="34" charset="0"/>
              </a:rPr>
              <a:t>31</a:t>
            </a:r>
            <a:r>
              <a:rPr lang="en-US" altLang="en-US" sz="1800" dirty="0">
                <a:latin typeface="Arial" pitchFamily="34" charset="0"/>
              </a:rPr>
              <a:t>.). I.e.</a:t>
            </a:r>
          </a:p>
          <a:p>
            <a:pPr lvl="1">
              <a:spcBef>
                <a:spcPct val="0"/>
              </a:spcBef>
              <a:buClr>
                <a:schemeClr val="tx1"/>
              </a:buClr>
              <a:buSzPts val="1800"/>
              <a:buFont typeface="Arial" pitchFamily="34" charset="0"/>
              <a:buChar char="•"/>
            </a:pPr>
            <a:r>
              <a:rPr lang="en-US" altLang="en-US" sz="1800" dirty="0">
                <a:latin typeface="Arial" pitchFamily="34" charset="0"/>
              </a:rPr>
              <a:t>if  two -</a:t>
            </a:r>
            <a:r>
              <a:rPr lang="en-US" altLang="en-US" sz="1800" dirty="0" err="1">
                <a:latin typeface="Arial" pitchFamily="34" charset="0"/>
              </a:rPr>
              <a:t>ve</a:t>
            </a:r>
            <a:r>
              <a:rPr lang="en-US" altLang="en-US" sz="1800" dirty="0">
                <a:latin typeface="Arial" pitchFamily="34" charset="0"/>
              </a:rPr>
              <a:t> numbers are added, the result is +</a:t>
            </a:r>
            <a:r>
              <a:rPr lang="en-US" altLang="en-US" sz="1800" dirty="0" err="1">
                <a:latin typeface="Arial" pitchFamily="34" charset="0"/>
              </a:rPr>
              <a:t>ve</a:t>
            </a:r>
            <a:r>
              <a:rPr lang="en-US" altLang="en-US" sz="1800" dirty="0">
                <a:latin typeface="Arial" pitchFamily="34" charset="0"/>
              </a:rPr>
              <a:t> (underflow). </a:t>
            </a:r>
          </a:p>
          <a:p>
            <a:pPr lvl="1">
              <a:spcBef>
                <a:spcPct val="0"/>
              </a:spcBef>
              <a:buClr>
                <a:schemeClr val="tx1"/>
              </a:buClr>
              <a:buSzPts val="1800"/>
              <a:buFont typeface="Arial" pitchFamily="34" charset="0"/>
              <a:buChar char="•"/>
            </a:pPr>
            <a:r>
              <a:rPr lang="en-US" altLang="en-US" sz="1800" dirty="0">
                <a:latin typeface="Arial" pitchFamily="34" charset="0"/>
              </a:rPr>
              <a:t>if  two +</a:t>
            </a:r>
            <a:r>
              <a:rPr lang="en-US" altLang="en-US" sz="1800" dirty="0" err="1">
                <a:latin typeface="Arial" pitchFamily="34" charset="0"/>
              </a:rPr>
              <a:t>ve</a:t>
            </a:r>
            <a:r>
              <a:rPr lang="en-US" altLang="en-US" sz="1800" dirty="0">
                <a:latin typeface="Arial" pitchFamily="34" charset="0"/>
              </a:rPr>
              <a:t> numbers are added, the result is -</a:t>
            </a:r>
            <a:r>
              <a:rPr lang="en-US" altLang="en-US" sz="1800" dirty="0" err="1">
                <a:latin typeface="Arial" pitchFamily="34" charset="0"/>
              </a:rPr>
              <a:t>ve</a:t>
            </a:r>
            <a:r>
              <a:rPr lang="en-US" altLang="en-US" sz="1800" dirty="0">
                <a:latin typeface="Arial" pitchFamily="34" charset="0"/>
              </a:rPr>
              <a:t> (overflow).</a:t>
            </a:r>
          </a:p>
          <a:p>
            <a:pPr lvl="1">
              <a:spcBef>
                <a:spcPct val="0"/>
              </a:spcBef>
              <a:buClr>
                <a:schemeClr val="tx1"/>
              </a:buClr>
              <a:buSzPts val="1800"/>
              <a:buFont typeface="Arial" pitchFamily="34" charset="0"/>
              <a:buChar char="•"/>
            </a:pPr>
            <a:r>
              <a:rPr lang="en-US" altLang="en-US" sz="1800" dirty="0">
                <a:latin typeface="Arial" pitchFamily="34" charset="0"/>
              </a:rPr>
              <a:t>If the two numbers are of different signs, no overflow/underflow.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Comparison Operation 2: TST</a:t>
            </a:r>
          </a:p>
        </p:txBody>
      </p:sp>
      <p:sp>
        <p:nvSpPr>
          <p:cNvPr id="37891" name="Rectangle 3"/>
          <p:cNvSpPr>
            <a:spLocks noGrp="1" noChangeArrowheads="1"/>
          </p:cNvSpPr>
          <p:nvPr>
            <p:ph idx="1"/>
          </p:nvPr>
        </p:nvSpPr>
        <p:spPr>
          <a:xfrm>
            <a:off x="533400" y="1371600"/>
            <a:ext cx="8077200" cy="5029200"/>
          </a:xfrm>
        </p:spPr>
        <p:txBody>
          <a:bodyPr/>
          <a:lstStyle/>
          <a:p>
            <a:pPr eaLnBrk="1" hangingPunct="1">
              <a:lnSpc>
                <a:spcPct val="90000"/>
              </a:lnSpc>
            </a:pPr>
            <a:r>
              <a:rPr lang="en-US" altLang="en-US" smtClean="0"/>
              <a:t>Here are ARM's register test operations:</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r>
              <a:rPr lang="en-US" altLang="zh-TW" sz="2600" smtClean="0">
                <a:solidFill>
                  <a:srgbClr val="FF0000"/>
                </a:solidFill>
              </a:rPr>
              <a:t>Same as AND (logical AND) except result of operation is not stored.</a:t>
            </a:r>
          </a:p>
          <a:p>
            <a:pPr eaLnBrk="1" hangingPunct="1">
              <a:lnSpc>
                <a:spcPct val="90000"/>
              </a:lnSpc>
            </a:pPr>
            <a:r>
              <a:rPr lang="en-US" altLang="en-US" sz="2600" smtClean="0"/>
              <a:t>Only the condition code bits (cc)</a:t>
            </a:r>
            <a:r>
              <a:rPr lang="en-US" altLang="zh-TW" sz="2600" smtClean="0"/>
              <a:t> {N,Z,C,V} </a:t>
            </a:r>
            <a:r>
              <a:rPr lang="en-US" altLang="en-US" sz="2600" smtClean="0"/>
              <a:t>in CPSR are changed.</a:t>
            </a:r>
          </a:p>
          <a:p>
            <a:pPr lvl="1" eaLnBrk="1" hangingPunct="1">
              <a:lnSpc>
                <a:spcPct val="90000"/>
              </a:lnSpc>
            </a:pPr>
            <a:r>
              <a:rPr lang="en-US" altLang="en-US" sz="2400" smtClean="0"/>
              <a:t>updates the N and Z flags according to the result</a:t>
            </a:r>
          </a:p>
          <a:p>
            <a:pPr lvl="1" eaLnBrk="1" hangingPunct="1">
              <a:lnSpc>
                <a:spcPct val="90000"/>
              </a:lnSpc>
            </a:pPr>
            <a:r>
              <a:rPr lang="en-US" altLang="en-US" sz="2400" smtClean="0"/>
              <a:t>Does not affect the C or V flags.</a:t>
            </a: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78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CCA47C08-EE42-48D5-914B-04AC8ABC9D89}" type="slidenum">
              <a:rPr lang="en-US" altLang="en-US" sz="1200">
                <a:latin typeface="Arial" pitchFamily="34" charset="0"/>
              </a:rPr>
              <a:pPr>
                <a:spcBef>
                  <a:spcPct val="0"/>
                </a:spcBef>
                <a:buFontTx/>
                <a:buNone/>
              </a:pPr>
              <a:t>34</a:t>
            </a:fld>
            <a:endParaRPr lang="en-US" altLang="en-US" sz="1200">
              <a:latin typeface="Arial" pitchFamily="34" charset="0"/>
            </a:endParaRPr>
          </a:p>
        </p:txBody>
      </p:sp>
      <p:pic>
        <p:nvPicPr>
          <p:cNvPr id="378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6248400"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Text Box 5"/>
          <p:cNvSpPr txBox="1">
            <a:spLocks noChangeArrowheads="1"/>
          </p:cNvSpPr>
          <p:nvPr/>
        </p:nvSpPr>
        <p:spPr bwMode="auto">
          <a:xfrm>
            <a:off x="914400" y="1905000"/>
            <a:ext cx="7848600" cy="409575"/>
          </a:xfrm>
          <a:prstGeom prst="rect">
            <a:avLst/>
          </a:prstGeom>
          <a:solidFill>
            <a:srgbClr val="EAEAEA"/>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latin typeface="Arial" pitchFamily="34" charset="0"/>
              </a:rPr>
              <a:t>	TST	r1, r2	; set cc on r1 and r2 </a:t>
            </a:r>
            <a:r>
              <a:rPr lang="en-US" altLang="zh-TW" sz="1800" b="1">
                <a:latin typeface="Arial" pitchFamily="34" charset="0"/>
              </a:rPr>
              <a:t>(test bits)</a:t>
            </a:r>
            <a:r>
              <a:rPr lang="en-US" altLang="en-US" sz="2000" b="1">
                <a:latin typeface="Arial"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Other comparison Operations</a:t>
            </a:r>
          </a:p>
        </p:txBody>
      </p:sp>
      <p:sp>
        <p:nvSpPr>
          <p:cNvPr id="38915" name="Rectangle 3"/>
          <p:cNvSpPr>
            <a:spLocks noGrp="1" noChangeArrowheads="1"/>
          </p:cNvSpPr>
          <p:nvPr>
            <p:ph idx="1"/>
          </p:nvPr>
        </p:nvSpPr>
        <p:spPr>
          <a:xfrm>
            <a:off x="533400" y="1371600"/>
            <a:ext cx="8077200" cy="5029200"/>
          </a:xfrm>
        </p:spPr>
        <p:txBody>
          <a:bodyPr/>
          <a:lstStyle/>
          <a:p>
            <a:pPr eaLnBrk="1" hangingPunct="1">
              <a:lnSpc>
                <a:spcPct val="90000"/>
              </a:lnSpc>
            </a:pPr>
            <a:r>
              <a:rPr lang="en-US" altLang="en-US" sz="2600" smtClean="0"/>
              <a:t>Here are ARM's register comparison operations:</a:t>
            </a:r>
          </a:p>
          <a:p>
            <a:pPr eaLnBrk="1" hangingPunct="1">
              <a:lnSpc>
                <a:spcPct val="90000"/>
              </a:lnSpc>
            </a:pPr>
            <a:endParaRPr lang="en-US" altLang="en-US" sz="2600" smtClean="0"/>
          </a:p>
          <a:p>
            <a:pPr eaLnBrk="1" hangingPunct="1">
              <a:lnSpc>
                <a:spcPct val="90000"/>
              </a:lnSpc>
            </a:pPr>
            <a:endParaRPr lang="en-US" altLang="en-US" sz="2600" smtClean="0"/>
          </a:p>
          <a:p>
            <a:pPr eaLnBrk="1" hangingPunct="1">
              <a:lnSpc>
                <a:spcPct val="90000"/>
              </a:lnSpc>
            </a:pPr>
            <a:endParaRPr lang="en-US" altLang="en-US" sz="2600" smtClean="0"/>
          </a:p>
          <a:p>
            <a:pPr eaLnBrk="1" hangingPunct="1">
              <a:lnSpc>
                <a:spcPct val="90000"/>
              </a:lnSpc>
            </a:pPr>
            <a:endParaRPr lang="en-US" altLang="en-US" sz="2600" smtClean="0"/>
          </a:p>
          <a:p>
            <a:pPr eaLnBrk="1" hangingPunct="1">
              <a:lnSpc>
                <a:spcPct val="90000"/>
              </a:lnSpc>
            </a:pPr>
            <a:endParaRPr lang="en-US" altLang="en-US" sz="2600" smtClean="0"/>
          </a:p>
          <a:p>
            <a:pPr eaLnBrk="1" hangingPunct="1">
              <a:lnSpc>
                <a:spcPct val="90000"/>
              </a:lnSpc>
            </a:pPr>
            <a:r>
              <a:rPr lang="en-US" altLang="en-US" sz="2600" smtClean="0"/>
              <a:t>Results of CMP (subtract), TST(AND) are NOT stored in any registers</a:t>
            </a:r>
          </a:p>
          <a:p>
            <a:pPr eaLnBrk="1" hangingPunct="1">
              <a:lnSpc>
                <a:spcPct val="90000"/>
              </a:lnSpc>
            </a:pPr>
            <a:r>
              <a:rPr lang="en-US" altLang="en-US" sz="2600" smtClean="0"/>
              <a:t>Only the condition code bits (cc)</a:t>
            </a:r>
            <a:r>
              <a:rPr lang="en-US" altLang="zh-TW" sz="2600" smtClean="0"/>
              <a:t> {N,Z,C,V} </a:t>
            </a:r>
            <a:r>
              <a:rPr lang="en-US" altLang="en-US" sz="2600" smtClean="0"/>
              <a:t>in the CPSR are set or cleared by these instructions:</a:t>
            </a:r>
          </a:p>
          <a:p>
            <a:pPr eaLnBrk="1" hangingPunct="1">
              <a:lnSpc>
                <a:spcPct val="90000"/>
              </a:lnSpc>
            </a:pPr>
            <a:endParaRPr lang="en-US" altLang="en-US" sz="2600" smtClean="0"/>
          </a:p>
          <a:p>
            <a:pPr eaLnBrk="1" hangingPunct="1">
              <a:lnSpc>
                <a:spcPct val="90000"/>
              </a:lnSpc>
            </a:pPr>
            <a:endParaRPr lang="en-US" altLang="en-US" sz="2600" smtClean="0"/>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89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3648174-4E30-4EF2-A86A-5C84809C8D65}" type="slidenum">
              <a:rPr lang="en-US" altLang="en-US" sz="1200">
                <a:latin typeface="Arial" pitchFamily="34" charset="0"/>
              </a:rPr>
              <a:pPr>
                <a:spcBef>
                  <a:spcPct val="0"/>
                </a:spcBef>
                <a:buFontTx/>
                <a:buNone/>
              </a:pPr>
              <a:t>35</a:t>
            </a:fld>
            <a:endParaRPr lang="en-US" altLang="en-US" sz="1200">
              <a:latin typeface="Arial" pitchFamily="34" charset="0"/>
            </a:endParaRPr>
          </a:p>
        </p:txBody>
      </p:sp>
      <p:pic>
        <p:nvPicPr>
          <p:cNvPr id="389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52800"/>
            <a:ext cx="6248400"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9" name="Text Box 5"/>
          <p:cNvSpPr txBox="1">
            <a:spLocks noChangeArrowheads="1"/>
          </p:cNvSpPr>
          <p:nvPr/>
        </p:nvSpPr>
        <p:spPr bwMode="auto">
          <a:xfrm>
            <a:off x="838200" y="1828800"/>
            <a:ext cx="7848600" cy="1323975"/>
          </a:xfrm>
          <a:prstGeom prst="rect">
            <a:avLst/>
          </a:prstGeom>
          <a:solidFill>
            <a:srgbClr val="EAEAEA"/>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a:latin typeface="Arial" pitchFamily="34" charset="0"/>
              </a:rPr>
              <a:t>	</a:t>
            </a:r>
            <a:r>
              <a:rPr lang="en-US" altLang="en-US" sz="2000" b="1">
                <a:latin typeface="Arial" pitchFamily="34" charset="0"/>
              </a:rPr>
              <a:t>CMP	r1, r2	; set cc on r1 - r2 </a:t>
            </a:r>
            <a:r>
              <a:rPr lang="en-US" altLang="zh-TW" sz="2000" b="1">
                <a:latin typeface="Arial" pitchFamily="34" charset="0"/>
              </a:rPr>
              <a:t>(compare)</a:t>
            </a:r>
            <a:endParaRPr lang="en-US" altLang="en-US" sz="2000" b="1">
              <a:latin typeface="Arial" pitchFamily="34" charset="0"/>
            </a:endParaRPr>
          </a:p>
          <a:p>
            <a:pPr>
              <a:spcBef>
                <a:spcPct val="0"/>
              </a:spcBef>
              <a:buFontTx/>
              <a:buNone/>
            </a:pPr>
            <a:r>
              <a:rPr lang="en-US" altLang="en-US" sz="2000" b="1">
                <a:latin typeface="Arial" pitchFamily="34" charset="0"/>
              </a:rPr>
              <a:t>	CMN	r1, r2	; set cc on r1 + r2 </a:t>
            </a:r>
            <a:r>
              <a:rPr lang="en-US" altLang="zh-TW" sz="2000" b="1">
                <a:latin typeface="Arial" pitchFamily="34" charset="0"/>
              </a:rPr>
              <a:t>(compare negative)</a:t>
            </a:r>
            <a:endParaRPr lang="en-US" altLang="en-US" sz="2000" b="1">
              <a:latin typeface="Arial" pitchFamily="34" charset="0"/>
            </a:endParaRPr>
          </a:p>
          <a:p>
            <a:pPr>
              <a:spcBef>
                <a:spcPct val="0"/>
              </a:spcBef>
              <a:buFontTx/>
              <a:buNone/>
            </a:pPr>
            <a:r>
              <a:rPr lang="en-US" altLang="en-US" sz="2000" b="1">
                <a:latin typeface="Arial" pitchFamily="34" charset="0"/>
              </a:rPr>
              <a:t>	TST	r1, r2	; set cc on r1 and r2 </a:t>
            </a:r>
            <a:r>
              <a:rPr lang="en-US" altLang="zh-TW" sz="2000" b="1">
                <a:latin typeface="Arial" pitchFamily="34" charset="0"/>
              </a:rPr>
              <a:t>(test bits)</a:t>
            </a:r>
            <a:endParaRPr lang="en-US" altLang="en-US" sz="2000" b="1">
              <a:latin typeface="Arial" pitchFamily="34" charset="0"/>
            </a:endParaRPr>
          </a:p>
          <a:p>
            <a:pPr>
              <a:spcBef>
                <a:spcPct val="0"/>
              </a:spcBef>
              <a:buFontTx/>
              <a:buNone/>
            </a:pPr>
            <a:r>
              <a:rPr lang="en-US" altLang="en-US" sz="2000" b="1">
                <a:latin typeface="Arial" pitchFamily="34" charset="0"/>
              </a:rPr>
              <a:t>	TEQ	r1, r2	; set cc on r1 xor r2 </a:t>
            </a:r>
            <a:r>
              <a:rPr lang="en-US" altLang="zh-TW" sz="2000" b="1">
                <a:latin typeface="Arial" pitchFamily="34" charset="0"/>
              </a:rPr>
              <a:t> (test equivalent)</a:t>
            </a:r>
            <a:endParaRPr lang="en-US" altLang="en-US" sz="2000" b="1">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n-US" altLang="en-US" sz="3500" smtClean="0"/>
              <a:t>Exercise 3.6 </a:t>
            </a:r>
            <a:br>
              <a:rPr lang="en-US" altLang="en-US" sz="3500" smtClean="0"/>
            </a:br>
            <a:r>
              <a:rPr lang="en-US" altLang="en-US" sz="2100" smtClean="0"/>
              <a:t>Fill in the shaded areas.</a:t>
            </a:r>
            <a:br>
              <a:rPr lang="en-US" altLang="en-US" sz="2100" smtClean="0"/>
            </a:br>
            <a:endParaRPr lang="en-US" altLang="en-US" sz="2500" smtClean="0"/>
          </a:p>
        </p:txBody>
      </p:sp>
      <p:sp>
        <p:nvSpPr>
          <p:cNvPr id="39939" name="Rectangle 3"/>
          <p:cNvSpPr>
            <a:spLocks noGrp="1" noChangeArrowheads="1"/>
          </p:cNvSpPr>
          <p:nvPr>
            <p:ph type="body" sz="half" idx="1"/>
          </p:nvPr>
        </p:nvSpPr>
        <p:spPr/>
        <p:txBody>
          <a:bodyPr/>
          <a:lstStyle/>
          <a:p>
            <a:pPr eaLnBrk="1" hangingPunct="1"/>
            <a:r>
              <a:rPr lang="en-US" altLang="en-US" sz="2600" smtClean="0"/>
              <a:t> </a:t>
            </a:r>
          </a:p>
        </p:txBody>
      </p:sp>
      <p:graphicFrame>
        <p:nvGraphicFramePr>
          <p:cNvPr id="88171" name="Group 107"/>
          <p:cNvGraphicFramePr>
            <a:graphicFrameLocks noGrp="1"/>
          </p:cNvGraphicFramePr>
          <p:nvPr>
            <p:ph sz="half" idx="2"/>
          </p:nvPr>
        </p:nvGraphicFramePr>
        <p:xfrm>
          <a:off x="152400" y="1403350"/>
          <a:ext cx="8763000" cy="3704241"/>
        </p:xfrm>
        <a:graphic>
          <a:graphicData uri="http://schemas.openxmlformats.org/drawingml/2006/table">
            <a:tbl>
              <a:tblPr/>
              <a:tblGrid>
                <a:gridCol w="1654175"/>
                <a:gridCol w="1089025"/>
                <a:gridCol w="1447800"/>
                <a:gridCol w="1828800"/>
                <a:gridCol w="1295400"/>
                <a:gridCol w="1447800"/>
              </a:tblGrid>
              <a:tr h="304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Address (H)</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Comments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After instruction is run</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28892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PC</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NZCV (binary)</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 (Hex)</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R2 (Hex)</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All registers R0-R2=0 and NZCV=0000, here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0000 1000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r1,#15</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;r1=15 decimal</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5016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MOV r2,#0240</a:t>
                      </a:r>
                      <a:endParaRPr kumimoji="0" lang="en-US" altLang="zh-CN" sz="1300" b="1"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;r2=0xF0 (0xf is 240 in decimal)</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11223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TST r1,r2</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 set cc on r1 AND r2 (logical AND operation test bits)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6858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TEQ r1,r2</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rPr>
                        <a:t>; set cc on r1 xor r2  (test equivalent)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3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100" b="0" i="0" u="none" strike="noStrike" cap="none" normalizeH="0" baseline="0" smtClean="0">
                        <a:ln>
                          <a:noFill/>
                        </a:ln>
                        <a:solidFill>
                          <a:schemeClr val="tx1"/>
                        </a:solidFill>
                        <a:effectLst/>
                        <a:latin typeface="Arial" pitchFamily="34" charset="0"/>
                        <a:ea typeface="SimSun" pitchFamily="2" charset="-122"/>
                        <a:cs typeface="Arial" pitchFamily="34" charset="0"/>
                      </a:endParaRPr>
                    </a:p>
                  </a:txBody>
                  <a:tcPr marT="45704" marB="4570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r>
            </a:tbl>
          </a:graphicData>
        </a:graphic>
      </p:graphicFrame>
      <p:sp>
        <p:nvSpPr>
          <p:cNvPr id="39997" name="Footer Placeholder 5"/>
          <p:cNvSpPr>
            <a:spLocks noGrp="1"/>
          </p:cNvSpPr>
          <p:nvPr>
            <p:ph type="ftr" sz="quarter" idx="11"/>
          </p:nvPr>
        </p:nvSpPr>
        <p:spPr bwMode="auto">
          <a:xfrm>
            <a:off x="3124200" y="64960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3999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F3C5EE9-0E44-4383-A83D-C9A3618664D3}" type="slidenum">
              <a:rPr lang="en-US" altLang="en-US" sz="1200">
                <a:latin typeface="Arial" pitchFamily="34" charset="0"/>
              </a:rPr>
              <a:pPr>
                <a:spcBef>
                  <a:spcPct val="0"/>
                </a:spcBef>
                <a:buFontTx/>
                <a:buNone/>
              </a:pPr>
              <a:t>36</a:t>
            </a:fld>
            <a:endParaRPr lang="en-US" altLang="en-US" sz="1200">
              <a:latin typeface="Arial" pitchFamily="34" charset="0"/>
            </a:endParaRPr>
          </a:p>
        </p:txBody>
      </p:sp>
      <p:sp>
        <p:nvSpPr>
          <p:cNvPr id="39999" name="Text Box 102"/>
          <p:cNvSpPr txBox="1">
            <a:spLocks noChangeArrowheads="1"/>
          </p:cNvSpPr>
          <p:nvPr/>
        </p:nvSpPr>
        <p:spPr bwMode="auto">
          <a:xfrm>
            <a:off x="685800" y="5410200"/>
            <a:ext cx="30099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E.g.	0000 1111</a:t>
            </a:r>
          </a:p>
          <a:p>
            <a:pPr>
              <a:spcBef>
                <a:spcPct val="0"/>
              </a:spcBef>
              <a:buFontTx/>
              <a:buNone/>
            </a:pPr>
            <a:r>
              <a:rPr lang="en-US" altLang="en-US" sz="1800">
                <a:latin typeface="Arial" pitchFamily="34" charset="0"/>
              </a:rPr>
              <a:t>And 	0001 1000</a:t>
            </a:r>
          </a:p>
          <a:p>
            <a:pPr>
              <a:spcBef>
                <a:spcPct val="0"/>
              </a:spcBef>
              <a:buFontTx/>
              <a:buNone/>
            </a:pPr>
            <a:r>
              <a:rPr lang="en-US" altLang="en-US" sz="1800">
                <a:latin typeface="Arial" pitchFamily="34" charset="0"/>
              </a:rPr>
              <a:t>---------------------------------</a:t>
            </a:r>
          </a:p>
          <a:p>
            <a:pPr>
              <a:spcBef>
                <a:spcPct val="0"/>
              </a:spcBef>
              <a:buFontTx/>
              <a:buNone/>
            </a:pPr>
            <a:r>
              <a:rPr lang="en-US" altLang="en-US" sz="1800">
                <a:latin typeface="Arial" pitchFamily="34" charset="0"/>
              </a:rPr>
              <a:t>Result	0000 1000</a:t>
            </a:r>
          </a:p>
        </p:txBody>
      </p:sp>
      <p:sp>
        <p:nvSpPr>
          <p:cNvPr id="40000" name="Text Box 103"/>
          <p:cNvSpPr txBox="1">
            <a:spLocks noChangeArrowheads="1"/>
          </p:cNvSpPr>
          <p:nvPr/>
        </p:nvSpPr>
        <p:spPr bwMode="auto">
          <a:xfrm>
            <a:off x="3962400" y="0"/>
            <a:ext cx="39624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a:spcBef>
                <a:spcPct val="0"/>
              </a:spcBef>
              <a:buFontTx/>
              <a:buNone/>
            </a:pPr>
            <a:r>
              <a:rPr lang="en-US" altLang="en-US" sz="1800">
                <a:latin typeface="Arial" pitchFamily="34" charset="0"/>
              </a:rPr>
              <a:t>TST updates the N and Z flags according to the result, It</a:t>
            </a:r>
          </a:p>
          <a:p>
            <a:pPr lvl="1">
              <a:spcBef>
                <a:spcPct val="0"/>
              </a:spcBef>
              <a:buFontTx/>
              <a:buNone/>
            </a:pPr>
            <a:r>
              <a:rPr lang="en-US" altLang="en-US" sz="1800">
                <a:latin typeface="Arial" pitchFamily="34" charset="0"/>
              </a:rPr>
              <a:t>does not affect the C or V flags.</a:t>
            </a:r>
          </a:p>
          <a:p>
            <a:pPr>
              <a:spcBef>
                <a:spcPct val="0"/>
              </a:spcBef>
              <a:buFontTx/>
              <a:buNone/>
            </a:pPr>
            <a:endParaRPr lang="en-US" altLang="en-US" sz="1800">
              <a:latin typeface="Arial" pitchFamily="34" charset="0"/>
            </a:endParaRPr>
          </a:p>
        </p:txBody>
      </p:sp>
      <p:sp>
        <p:nvSpPr>
          <p:cNvPr id="40001" name="Text Box 104"/>
          <p:cNvSpPr txBox="1">
            <a:spLocks noChangeArrowheads="1"/>
          </p:cNvSpPr>
          <p:nvPr/>
        </p:nvSpPr>
        <p:spPr bwMode="auto">
          <a:xfrm>
            <a:off x="5257800" y="5410200"/>
            <a:ext cx="30099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latin typeface="Arial" pitchFamily="34" charset="0"/>
              </a:rPr>
              <a:t>E.g.        0000 1111</a:t>
            </a:r>
          </a:p>
          <a:p>
            <a:pPr>
              <a:spcBef>
                <a:spcPct val="0"/>
              </a:spcBef>
              <a:buFontTx/>
              <a:buNone/>
            </a:pPr>
            <a:r>
              <a:rPr lang="en-US" altLang="en-US" sz="1800">
                <a:latin typeface="Arial" pitchFamily="34" charset="0"/>
              </a:rPr>
              <a:t>Xor 	0001 1000</a:t>
            </a:r>
          </a:p>
          <a:p>
            <a:pPr>
              <a:spcBef>
                <a:spcPct val="0"/>
              </a:spcBef>
              <a:buFontTx/>
              <a:buNone/>
            </a:pPr>
            <a:r>
              <a:rPr lang="en-US" altLang="en-US" sz="1800">
                <a:latin typeface="Arial" pitchFamily="34" charset="0"/>
              </a:rPr>
              <a:t>---------------------------------</a:t>
            </a:r>
          </a:p>
          <a:p>
            <a:pPr>
              <a:spcBef>
                <a:spcPct val="0"/>
              </a:spcBef>
              <a:buFontTx/>
              <a:buNone/>
            </a:pPr>
            <a:r>
              <a:rPr lang="en-US" altLang="en-US" sz="1800">
                <a:latin typeface="Arial" pitchFamily="34" charset="0"/>
              </a:rPr>
              <a:t>Result	0001 0111</a:t>
            </a:r>
          </a:p>
        </p:txBody>
      </p:sp>
      <p:sp>
        <p:nvSpPr>
          <p:cNvPr id="40002" name="TextBox 1"/>
          <p:cNvSpPr txBox="1">
            <a:spLocks noChangeArrowheads="1"/>
          </p:cNvSpPr>
          <p:nvPr/>
        </p:nvSpPr>
        <p:spPr bwMode="auto">
          <a:xfrm>
            <a:off x="1828800" y="5040313"/>
            <a:ext cx="735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Convert hex to decimal :http://easycalculation.com/hex-converter.php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Exercise 3.7:Self revision exercises</a:t>
            </a:r>
          </a:p>
        </p:txBody>
      </p:sp>
      <p:sp>
        <p:nvSpPr>
          <p:cNvPr id="40963" name="Rectangle 3"/>
          <p:cNvSpPr>
            <a:spLocks noGrp="1" noChangeArrowheads="1"/>
          </p:cNvSpPr>
          <p:nvPr>
            <p:ph idx="1"/>
          </p:nvPr>
        </p:nvSpPr>
        <p:spPr/>
        <p:txBody>
          <a:bodyPr/>
          <a:lstStyle/>
          <a:p>
            <a:pPr eaLnBrk="1" hangingPunct="1">
              <a:lnSpc>
                <a:spcPct val="80000"/>
              </a:lnSpc>
            </a:pPr>
            <a:r>
              <a:rPr lang="en-US" altLang="en-US" sz="2600" smtClean="0"/>
              <a:t>Explain the purposes of having</a:t>
            </a:r>
          </a:p>
          <a:p>
            <a:pPr lvl="1" eaLnBrk="1" hangingPunct="1">
              <a:lnSpc>
                <a:spcPct val="80000"/>
              </a:lnSpc>
            </a:pPr>
            <a:r>
              <a:rPr lang="en-US" altLang="en-US" sz="2200" smtClean="0"/>
              <a:t>R14 (Link register) and R15 (PC program counter) in procedure calls</a:t>
            </a:r>
          </a:p>
          <a:p>
            <a:pPr eaLnBrk="1" hangingPunct="1">
              <a:lnSpc>
                <a:spcPct val="80000"/>
              </a:lnSpc>
            </a:pPr>
            <a:r>
              <a:rPr lang="en-US" altLang="en-US" sz="2600" smtClean="0"/>
              <a:t>Explain how the N (negative) flag is affected by the ADDs operation.</a:t>
            </a:r>
          </a:p>
          <a:p>
            <a:pPr eaLnBrk="1" hangingPunct="1">
              <a:lnSpc>
                <a:spcPct val="80000"/>
              </a:lnSpc>
            </a:pPr>
            <a:r>
              <a:rPr lang="en-US" altLang="en-US" sz="2600" smtClean="0"/>
              <a:t>Explain how the Z (zero) flag is affected by the ANDs operation.</a:t>
            </a:r>
          </a:p>
          <a:p>
            <a:pPr eaLnBrk="1" hangingPunct="1">
              <a:lnSpc>
                <a:spcPct val="80000"/>
              </a:lnSpc>
            </a:pPr>
            <a:r>
              <a:rPr lang="en-US" altLang="en-US" sz="2600" smtClean="0"/>
              <a:t>Explain how the V (overflow) flag is affected by the CMP operation.</a:t>
            </a:r>
          </a:p>
          <a:p>
            <a:pPr eaLnBrk="1" hangingPunct="1">
              <a:lnSpc>
                <a:spcPct val="80000"/>
              </a:lnSpc>
            </a:pPr>
            <a:r>
              <a:rPr lang="en-US" altLang="en-US" sz="2600" smtClean="0"/>
              <a:t>Assume there are some values in registers r0,r1,r2. Write a program to find the result of r0+r1-r2 and save the result in r3.</a:t>
            </a: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409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4319293B-1F0F-4CD8-8BD8-CAC2A2FE36C8}" type="slidenum">
              <a:rPr lang="en-US" altLang="en-US" sz="1200">
                <a:latin typeface="Arial" pitchFamily="34" charset="0"/>
              </a:rPr>
              <a:pPr>
                <a:spcBef>
                  <a:spcPct val="0"/>
                </a:spcBef>
                <a:buFontTx/>
                <a:buNone/>
              </a:pPr>
              <a:t>37</a:t>
            </a:fld>
            <a:endParaRPr lang="en-US" altLang="en-US" sz="1200">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52400"/>
            <a:ext cx="4343400" cy="584200"/>
          </a:xfrm>
        </p:spPr>
        <p:txBody>
          <a:bodyPr/>
          <a:lstStyle/>
          <a:p>
            <a:pPr algn="l" eaLnBrk="1" hangingPunct="1"/>
            <a:r>
              <a:rPr lang="en-US" altLang="en-US" sz="1600" u="sng" smtClean="0"/>
              <a:t>Self study programming exercise:;ex3_2400 ch3 of  CENG2400. It is for your own revision purpose, no need to submit answers to tutors.</a:t>
            </a:r>
          </a:p>
        </p:txBody>
      </p:sp>
      <p:sp>
        <p:nvSpPr>
          <p:cNvPr id="41987" name="Content Placeholder 2"/>
          <p:cNvSpPr>
            <a:spLocks noGrp="1"/>
          </p:cNvSpPr>
          <p:nvPr>
            <p:ph sz="half" idx="1"/>
          </p:nvPr>
        </p:nvSpPr>
        <p:spPr>
          <a:xfrm>
            <a:off x="304800" y="838200"/>
            <a:ext cx="4114800" cy="5943600"/>
          </a:xfrm>
        </p:spPr>
        <p:txBody>
          <a:bodyPr/>
          <a:lstStyle/>
          <a:p>
            <a:pPr eaLnBrk="1" hangingPunct="1"/>
            <a:r>
              <a:rPr lang="en-US" altLang="en-US" sz="1400" dirty="0" smtClean="0"/>
              <a:t>;http://www.cse.cuhk.edu.hk/%7Ekhwong/www2/ceng2400/ex3_2400_qst.txt ; ;declare variables </a:t>
            </a:r>
          </a:p>
          <a:p>
            <a:pPr eaLnBrk="1" hangingPunct="1"/>
            <a:r>
              <a:rPr lang="en-US" altLang="en-US" sz="1400" dirty="0" smtClean="0"/>
              <a:t>;Important:  AREA starts from 2 or higher</a:t>
            </a:r>
          </a:p>
          <a:p>
            <a:pPr eaLnBrk="1" hangingPunct="1"/>
            <a:r>
              <a:rPr lang="en-US" altLang="en-US" sz="1400" dirty="0" smtClean="0"/>
              <a:t>             AREA    |.data|, DATA, READWRITE;s</a:t>
            </a:r>
          </a:p>
          <a:p>
            <a:pPr eaLnBrk="1" hangingPunct="1"/>
            <a:r>
              <a:rPr lang="en-US" altLang="en-US" sz="1400" dirty="0" smtClean="0"/>
              <a:t>Data1p     DCD 0, 0, 0, 0, 0, 0, 0, 0, 0, 0</a:t>
            </a:r>
          </a:p>
          <a:p>
            <a:pPr eaLnBrk="1" hangingPunct="1"/>
            <a:r>
              <a:rPr lang="en-US" altLang="en-US" sz="1400" dirty="0" smtClean="0"/>
              <a:t>        align;-----</a:t>
            </a:r>
          </a:p>
          <a:p>
            <a:pPr eaLnBrk="1" hangingPunct="1"/>
            <a:r>
              <a:rPr lang="en-US" altLang="en-US" sz="1400" dirty="0" smtClean="0"/>
              <a:t>; User Initial Stack &amp; Heap</a:t>
            </a:r>
          </a:p>
          <a:p>
            <a:pPr eaLnBrk="1" hangingPunct="1"/>
            <a:r>
              <a:rPr lang="en-US" altLang="en-US" sz="1400" dirty="0" smtClean="0"/>
              <a:t>        AREA    |.text|, CODE, READONLY</a:t>
            </a:r>
          </a:p>
          <a:p>
            <a:pPr eaLnBrk="1" hangingPunct="1"/>
            <a:r>
              <a:rPr lang="en-US" altLang="en-US" sz="1400" dirty="0" smtClean="0"/>
              <a:t>        EXPORT  __main</a:t>
            </a:r>
          </a:p>
          <a:p>
            <a:pPr eaLnBrk="1" hangingPunct="1"/>
            <a:r>
              <a:rPr lang="en-US" altLang="en-US" sz="1400" dirty="0" smtClean="0"/>
              <a:t>__main    LDR R0, =Data1p</a:t>
            </a:r>
          </a:p>
          <a:p>
            <a:pPr eaLnBrk="1" hangingPunct="1"/>
            <a:r>
              <a:rPr lang="en-US" altLang="en-US" sz="1400" dirty="0" smtClean="0"/>
              <a:t>;;;;;;;;;;;; CEG2400   ex3_2</a:t>
            </a:r>
          </a:p>
          <a:p>
            <a:pPr eaLnBrk="1" hangingPunct="1"/>
            <a:r>
              <a:rPr lang="en-US" altLang="en-US" sz="1400" dirty="0" err="1" smtClean="0"/>
              <a:t>loop_top</a:t>
            </a:r>
            <a:endParaRPr lang="en-US" altLang="en-US" sz="1400" dirty="0" smtClean="0"/>
          </a:p>
          <a:p>
            <a:pPr eaLnBrk="1" hangingPunct="1"/>
            <a:r>
              <a:rPr lang="en-US" altLang="en-US" sz="1400" dirty="0" smtClean="0"/>
              <a:t>;clear flags</a:t>
            </a:r>
          </a:p>
          <a:p>
            <a:pPr eaLnBrk="1" hangingPunct="1"/>
            <a:r>
              <a:rPr lang="en-US" altLang="en-US" sz="1400" dirty="0" smtClean="0"/>
              <a:t>ex3_2a ;;;;;;;;;;;;;;;;;;;;;;;;;;;;;;;;;;</a:t>
            </a:r>
          </a:p>
          <a:p>
            <a:pPr eaLnBrk="1" hangingPunct="1"/>
            <a:r>
              <a:rPr lang="en-US" altLang="en-US" sz="1400" dirty="0" smtClean="0"/>
              <a:t>        </a:t>
            </a:r>
            <a:r>
              <a:rPr lang="en-US" altLang="en-US" sz="1400" dirty="0" err="1" smtClean="0"/>
              <a:t>movs</a:t>
            </a:r>
            <a:r>
              <a:rPr lang="en-US" altLang="en-US" sz="1400" dirty="0" smtClean="0"/>
              <a:t> r0,#1 ; this clears N,Z</a:t>
            </a:r>
          </a:p>
          <a:p>
            <a:pPr eaLnBrk="1" hangingPunct="1"/>
            <a:r>
              <a:rPr lang="en-US" altLang="en-US" sz="1400" dirty="0" smtClean="0"/>
              <a:t>        adds r0,#1 ; this clears C,V ;;;;;;;;;;;;;;;;;;</a:t>
            </a:r>
          </a:p>
          <a:p>
            <a:pPr eaLnBrk="1" hangingPunct="1"/>
            <a:r>
              <a:rPr lang="en-US" altLang="en-US" sz="1400" dirty="0" smtClean="0"/>
              <a:t>        </a:t>
            </a:r>
            <a:r>
              <a:rPr lang="en-US" altLang="en-US" sz="1400" dirty="0" err="1" smtClean="0"/>
              <a:t>mov</a:t>
            </a:r>
            <a:r>
              <a:rPr lang="en-US" altLang="en-US" sz="1400" dirty="0" smtClean="0"/>
              <a:t> r1,#15    ;r1=15</a:t>
            </a:r>
          </a:p>
          <a:p>
            <a:pPr eaLnBrk="1" hangingPunct="1"/>
            <a:r>
              <a:rPr lang="en-US" altLang="en-US" sz="1400" dirty="0" smtClean="0"/>
              <a:t>        </a:t>
            </a:r>
            <a:r>
              <a:rPr lang="en-US" altLang="en-US" sz="1400" dirty="0" err="1" smtClean="0"/>
              <a:t>mov</a:t>
            </a:r>
            <a:r>
              <a:rPr lang="en-US" altLang="en-US" sz="1400" dirty="0" smtClean="0"/>
              <a:t> r2,#0xffffffff ; in 2' complement it is -1. </a:t>
            </a:r>
          </a:p>
          <a:p>
            <a:pPr eaLnBrk="1" hangingPunct="1"/>
            <a:r>
              <a:rPr lang="en-US" altLang="en-US" sz="1400" dirty="0" smtClean="0"/>
              <a:t>        ADD r0,r1,r2</a:t>
            </a:r>
          </a:p>
          <a:p>
            <a:pPr eaLnBrk="1" hangingPunct="1"/>
            <a:r>
              <a:rPr lang="en-US" altLang="en-US" sz="1400" dirty="0" smtClean="0"/>
              <a:t>        ADC r0,r1,r2    ;r0=r1+r2+C</a:t>
            </a:r>
          </a:p>
          <a:p>
            <a:pPr eaLnBrk="1" hangingPunct="1"/>
            <a:r>
              <a:rPr lang="en-US" altLang="en-US" sz="1400" dirty="0" smtClean="0"/>
              <a:t>        SUB r0,r1,r2    ;r0=r1-r2</a:t>
            </a:r>
          </a:p>
          <a:p>
            <a:pPr eaLnBrk="1" hangingPunct="1"/>
            <a:r>
              <a:rPr lang="en-US" altLang="en-US" sz="1400" dirty="0" smtClean="0"/>
              <a:t>        SBC r0,r1,r2    ;r0=r1-r2+C-1</a:t>
            </a:r>
          </a:p>
          <a:p>
            <a:pPr eaLnBrk="1" hangingPunct="1"/>
            <a:r>
              <a:rPr lang="en-US" altLang="en-US" sz="1400" dirty="0" smtClean="0"/>
              <a:t>;Question1: explain the result in r0 and </a:t>
            </a:r>
            <a:r>
              <a:rPr lang="en-US" altLang="en-US" sz="1400" dirty="0" err="1" smtClean="0"/>
              <a:t>cpsr</a:t>
            </a:r>
            <a:r>
              <a:rPr lang="en-US" altLang="en-US" sz="1400" dirty="0" smtClean="0"/>
              <a:t> of the above steps .</a:t>
            </a:r>
          </a:p>
          <a:p>
            <a:pPr eaLnBrk="1" hangingPunct="1"/>
            <a:endParaRPr lang="en-US" altLang="en-US" sz="1400" dirty="0" smtClean="0"/>
          </a:p>
        </p:txBody>
      </p:sp>
      <p:sp>
        <p:nvSpPr>
          <p:cNvPr id="41988" name="Content Placeholder 5"/>
          <p:cNvSpPr>
            <a:spLocks noGrp="1"/>
          </p:cNvSpPr>
          <p:nvPr>
            <p:ph sz="half" idx="2"/>
          </p:nvPr>
        </p:nvSpPr>
        <p:spPr>
          <a:xfrm>
            <a:off x="4572000" y="152400"/>
            <a:ext cx="4038600" cy="4373563"/>
          </a:xfrm>
        </p:spPr>
        <p:txBody>
          <a:bodyPr/>
          <a:lstStyle/>
          <a:p>
            <a:pPr eaLnBrk="1" hangingPunct="1"/>
            <a:r>
              <a:rPr lang="en-US" altLang="en-US" sz="1400" smtClean="0"/>
              <a:t>ex3_2b ;;;;;;;;;;;;;;;;;;;;;;;;;;;;;;;;;;</a:t>
            </a:r>
          </a:p>
          <a:p>
            <a:pPr eaLnBrk="1" hangingPunct="1"/>
            <a:r>
              <a:rPr lang="en-US" altLang="en-US" sz="1400" smtClean="0"/>
              <a:t>        movs r0,#1 ; this clears N,Z</a:t>
            </a:r>
          </a:p>
          <a:p>
            <a:pPr eaLnBrk="1" hangingPunct="1"/>
            <a:r>
              <a:rPr lang="en-US" altLang="en-US" sz="1400" smtClean="0"/>
              <a:t>        adds r0,#1 ; this clears C,V</a:t>
            </a:r>
          </a:p>
          <a:p>
            <a:pPr eaLnBrk="1" hangingPunct="1"/>
            <a:r>
              <a:rPr lang="en-US" altLang="en-US" sz="1400" smtClean="0"/>
              <a:t>        mov r1,#0x7ffffffF ;=the biggest 32-bit 2's complement num. +2,147,483,647</a:t>
            </a:r>
          </a:p>
          <a:p>
            <a:pPr eaLnBrk="1" hangingPunct="1"/>
            <a:r>
              <a:rPr lang="en-US" altLang="en-US" sz="1400" smtClean="0"/>
              <a:t>        mov r2,#0x1</a:t>
            </a:r>
          </a:p>
          <a:p>
            <a:pPr eaLnBrk="1" hangingPunct="1"/>
            <a:r>
              <a:rPr lang="en-US" altLang="en-US" sz="1400" smtClean="0"/>
              <a:t>        ADDS r0,r1,r2;r0=0x80000000.  </a:t>
            </a:r>
          </a:p>
          <a:p>
            <a:pPr eaLnBrk="1" hangingPunct="1"/>
            <a:r>
              <a:rPr lang="en-US" altLang="en-US" sz="1400" smtClean="0"/>
              <a:t>;Question2: explain the result in cpsr.</a:t>
            </a:r>
          </a:p>
          <a:p>
            <a:pPr eaLnBrk="1" hangingPunct="1"/>
            <a:r>
              <a:rPr lang="en-US" altLang="en-US" sz="1400" smtClean="0"/>
              <a:t>ex3_2c ;;;;;;;;;;;;;;;;;;;;;;;;;;;;;;;;;;</a:t>
            </a:r>
          </a:p>
          <a:p>
            <a:pPr eaLnBrk="1" hangingPunct="1"/>
            <a:r>
              <a:rPr lang="en-US" altLang="en-US" sz="1400" smtClean="0"/>
              <a:t>        movs r0,#1 ; this clears N,Z</a:t>
            </a:r>
          </a:p>
          <a:p>
            <a:pPr eaLnBrk="1" hangingPunct="1"/>
            <a:r>
              <a:rPr lang="en-US" altLang="en-US" sz="1400" smtClean="0"/>
              <a:t>        adds r0,#1 ; this clears C,V</a:t>
            </a:r>
          </a:p>
          <a:p>
            <a:pPr eaLnBrk="1" hangingPunct="1"/>
            <a:r>
              <a:rPr lang="en-US" altLang="en-US" sz="1400" smtClean="0"/>
              <a:t>        ;;;;;;;;;;;;;;;;;;;;;;;;;;;;;;</a:t>
            </a:r>
          </a:p>
          <a:p>
            <a:pPr eaLnBrk="1" hangingPunct="1"/>
            <a:r>
              <a:rPr lang="en-US" altLang="en-US" sz="1400" smtClean="0"/>
              <a:t>        mov r1,#0x7ffffffE ;=the 2nd biggest 32-bit 2's complement num.  +2,147,483,647-1</a:t>
            </a:r>
          </a:p>
          <a:p>
            <a:pPr eaLnBrk="1" hangingPunct="1"/>
            <a:r>
              <a:rPr lang="en-US" altLang="en-US" sz="1400" smtClean="0"/>
              <a:t>        mov r2,#0x1</a:t>
            </a:r>
          </a:p>
          <a:p>
            <a:pPr eaLnBrk="1" hangingPunct="1"/>
            <a:r>
              <a:rPr lang="en-US" altLang="en-US" sz="1400" smtClean="0"/>
              <a:t>        ADDS r0,r1,r2; ;</a:t>
            </a:r>
          </a:p>
          <a:p>
            <a:pPr eaLnBrk="1" hangingPunct="1"/>
            <a:r>
              <a:rPr lang="en-US" altLang="en-US" sz="1400" smtClean="0"/>
              <a:t>;Question3: explain the result in cpsr.</a:t>
            </a:r>
          </a:p>
          <a:p>
            <a:pPr eaLnBrk="1" hangingPunct="1"/>
            <a:r>
              <a:rPr lang="en-US" altLang="en-US" sz="1400" smtClean="0"/>
              <a:t>ex3_2D ;;;;;;;;;;;;;;;;;;;;;;;;;;;;;;;;;;</a:t>
            </a:r>
          </a:p>
          <a:p>
            <a:pPr eaLnBrk="1" hangingPunct="1"/>
            <a:r>
              <a:rPr lang="en-US" altLang="en-US" sz="1400" smtClean="0"/>
              <a:t>        movs r0,#1 ; this clears N,Z</a:t>
            </a:r>
          </a:p>
          <a:p>
            <a:pPr eaLnBrk="1" hangingPunct="1"/>
            <a:r>
              <a:rPr lang="en-US" altLang="en-US" sz="1400" smtClean="0"/>
              <a:t>        adds r0,#1 ; this clears C,V</a:t>
            </a:r>
          </a:p>
          <a:p>
            <a:pPr eaLnBrk="1" hangingPunct="1"/>
            <a:r>
              <a:rPr lang="en-US" altLang="en-US" sz="1400" smtClean="0"/>
              <a:t>        ;;;;;;;;;;;;;;;;;;;;;;;;;;;;;;</a:t>
            </a:r>
          </a:p>
          <a:p>
            <a:pPr eaLnBrk="1" hangingPunct="1"/>
            <a:r>
              <a:rPr lang="en-US" altLang="en-US" sz="1400" smtClean="0"/>
              <a:t>        mov r1,#0xFffffffF ; THE VALUE IS -1 IN 2'S COMPLEMENT</a:t>
            </a:r>
          </a:p>
          <a:p>
            <a:pPr eaLnBrk="1" hangingPunct="1"/>
            <a:r>
              <a:rPr lang="en-US" altLang="en-US" sz="1400" smtClean="0"/>
              <a:t>        mov r2,#0x1   ; IS 1</a:t>
            </a:r>
          </a:p>
          <a:p>
            <a:pPr eaLnBrk="1" hangingPunct="1"/>
            <a:r>
              <a:rPr lang="en-US" altLang="en-US" sz="1400" smtClean="0"/>
              <a:t>        ADDS r0,r1,r2; ;</a:t>
            </a:r>
          </a:p>
          <a:p>
            <a:pPr eaLnBrk="1" hangingPunct="1"/>
            <a:r>
              <a:rPr lang="en-US" altLang="en-US" sz="1400" smtClean="0"/>
              <a:t>;Question4: explain the result in r0 and cpsr.</a:t>
            </a:r>
          </a:p>
        </p:txBody>
      </p:sp>
      <p:sp>
        <p:nvSpPr>
          <p:cNvPr id="4" name="Footer Placeholder 3"/>
          <p:cNvSpPr>
            <a:spLocks noGrp="1"/>
          </p:cNvSpPr>
          <p:nvPr>
            <p:ph type="ftr" sz="quarter" idx="11"/>
          </p:nvPr>
        </p:nvSpPr>
        <p:spPr>
          <a:xfrm>
            <a:off x="4191000" y="6492875"/>
            <a:ext cx="2895600" cy="365125"/>
          </a:xfrm>
        </p:spPr>
        <p:txBody>
          <a:bodyPr/>
          <a:lstStyle/>
          <a:p>
            <a:pPr>
              <a:defRPr/>
            </a:pPr>
            <a:r>
              <a:rPr lang="en-US" altLang="en-US" smtClean="0"/>
              <a:t>Ceg2400 Ch3 assembly V.7a</a:t>
            </a:r>
            <a:endParaRPr lang="en-US" altLang="en-US" dirty="0"/>
          </a:p>
        </p:txBody>
      </p:sp>
      <p:sp>
        <p:nvSpPr>
          <p:cNvPr id="419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77C7E38A-3FB2-476D-BC84-5E77A169C657}" type="slidenum">
              <a:rPr lang="en-US" altLang="en-US" sz="1200">
                <a:solidFill>
                  <a:srgbClr val="898989"/>
                </a:solidFill>
                <a:latin typeface="Arial" pitchFamily="34" charset="0"/>
              </a:rPr>
              <a:pPr>
                <a:spcBef>
                  <a:spcPct val="0"/>
                </a:spcBef>
                <a:buFontTx/>
                <a:buNone/>
              </a:pPr>
              <a:t>38</a:t>
            </a:fld>
            <a:endParaRPr lang="en-US" altLang="en-US" sz="1200">
              <a:solidFill>
                <a:srgbClr val="898989"/>
              </a:solidFill>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334962"/>
          </a:xfrm>
        </p:spPr>
        <p:txBody>
          <a:bodyPr/>
          <a:lstStyle/>
          <a:p>
            <a:pPr eaLnBrk="1" hangingPunct="1"/>
            <a:r>
              <a:rPr lang="en-US" altLang="en-US" sz="1800" smtClean="0"/>
              <a:t> </a:t>
            </a:r>
          </a:p>
        </p:txBody>
      </p:sp>
      <p:sp>
        <p:nvSpPr>
          <p:cNvPr id="43011" name="Content Placeholder 2"/>
          <p:cNvSpPr>
            <a:spLocks noGrp="1"/>
          </p:cNvSpPr>
          <p:nvPr>
            <p:ph sz="half" idx="1"/>
          </p:nvPr>
        </p:nvSpPr>
        <p:spPr>
          <a:xfrm>
            <a:off x="381000" y="76200"/>
            <a:ext cx="4114800" cy="6705600"/>
          </a:xfrm>
        </p:spPr>
        <p:txBody>
          <a:bodyPr/>
          <a:lstStyle/>
          <a:p>
            <a:pPr eaLnBrk="1" hangingPunct="1">
              <a:lnSpc>
                <a:spcPct val="80000"/>
              </a:lnSpc>
            </a:pPr>
            <a:r>
              <a:rPr lang="en-US" altLang="zh-CN" sz="1200" smtClean="0"/>
              <a:t>ex3_3;;;;;;;;;;;; continue CEG2400   ex3_3</a:t>
            </a:r>
          </a:p>
          <a:p>
            <a:pPr eaLnBrk="1" hangingPunct="1">
              <a:lnSpc>
                <a:spcPct val="80000"/>
              </a:lnSpc>
            </a:pPr>
            <a:r>
              <a:rPr lang="en-US" altLang="zh-CN" sz="1200" smtClean="0"/>
              <a:t>        movs r0,#1 ; this clears N,Z </a:t>
            </a:r>
          </a:p>
          <a:p>
            <a:pPr eaLnBrk="1" hangingPunct="1">
              <a:lnSpc>
                <a:spcPct val="80000"/>
              </a:lnSpc>
            </a:pPr>
            <a:r>
              <a:rPr lang="en-US" altLang="zh-CN" sz="1200" smtClean="0"/>
              <a:t>        adds r0,#1 ; this clears C,V</a:t>
            </a:r>
          </a:p>
          <a:p>
            <a:pPr eaLnBrk="1" hangingPunct="1">
              <a:lnSpc>
                <a:spcPct val="80000"/>
              </a:lnSpc>
            </a:pPr>
            <a:r>
              <a:rPr lang="en-US" altLang="zh-CN" sz="1200" smtClean="0"/>
              <a:t>        ;;;;;;;;;;;;;;;;;;;</a:t>
            </a:r>
          </a:p>
          <a:p>
            <a:pPr eaLnBrk="1" hangingPunct="1">
              <a:lnSpc>
                <a:spcPct val="80000"/>
              </a:lnSpc>
            </a:pPr>
            <a:r>
              <a:rPr lang="en-US" altLang="zh-CN" sz="1200" smtClean="0"/>
              <a:t>        mov r1,#0x55</a:t>
            </a:r>
          </a:p>
          <a:p>
            <a:pPr eaLnBrk="1" hangingPunct="1">
              <a:lnSpc>
                <a:spcPct val="80000"/>
              </a:lnSpc>
            </a:pPr>
            <a:r>
              <a:rPr lang="en-US" altLang="zh-CN" sz="1200" smtClean="0"/>
              <a:t>        mov r2,#0x61</a:t>
            </a:r>
          </a:p>
          <a:p>
            <a:pPr eaLnBrk="1" hangingPunct="1">
              <a:lnSpc>
                <a:spcPct val="80000"/>
              </a:lnSpc>
            </a:pPr>
            <a:r>
              <a:rPr lang="en-US" altLang="zh-CN" sz="1200" smtClean="0"/>
              <a:t>        and r0,r1,r2    ;</a:t>
            </a:r>
          </a:p>
          <a:p>
            <a:pPr eaLnBrk="1" hangingPunct="1">
              <a:lnSpc>
                <a:spcPct val="80000"/>
              </a:lnSpc>
            </a:pPr>
            <a:r>
              <a:rPr lang="en-US" altLang="zh-CN" sz="1200" smtClean="0"/>
              <a:t>;Question5: explain the result in r0 and cpsr.</a:t>
            </a:r>
          </a:p>
          <a:p>
            <a:pPr eaLnBrk="1" hangingPunct="1">
              <a:lnSpc>
                <a:spcPct val="80000"/>
              </a:lnSpc>
            </a:pPr>
            <a:r>
              <a:rPr lang="en-US" altLang="zh-CN" sz="1200" smtClean="0"/>
              <a:t>        orr r0,r1,r2 ;r0=r1 or r2</a:t>
            </a:r>
          </a:p>
          <a:p>
            <a:pPr eaLnBrk="1" hangingPunct="1">
              <a:lnSpc>
                <a:spcPct val="80000"/>
              </a:lnSpc>
            </a:pPr>
            <a:r>
              <a:rPr lang="en-US" altLang="zh-CN" sz="1200" smtClean="0"/>
              <a:t>        EOR r0,r1,r2 ;</a:t>
            </a:r>
          </a:p>
          <a:p>
            <a:pPr eaLnBrk="1" hangingPunct="1">
              <a:lnSpc>
                <a:spcPct val="80000"/>
              </a:lnSpc>
            </a:pPr>
            <a:r>
              <a:rPr lang="en-US" altLang="zh-CN" sz="1200" smtClean="0"/>
              <a:t>;Question6: explain the result in r0 and cpsr.</a:t>
            </a:r>
          </a:p>
          <a:p>
            <a:pPr eaLnBrk="1" hangingPunct="1">
              <a:lnSpc>
                <a:spcPct val="80000"/>
              </a:lnSpc>
            </a:pPr>
            <a:r>
              <a:rPr lang="en-US" altLang="zh-CN" sz="1200" smtClean="0"/>
              <a:t>        BIC r0,r1,r2;Question: </a:t>
            </a:r>
          </a:p>
          <a:p>
            <a:pPr eaLnBrk="1" hangingPunct="1">
              <a:lnSpc>
                <a:spcPct val="80000"/>
              </a:lnSpc>
            </a:pPr>
            <a:r>
              <a:rPr lang="en-US" altLang="zh-CN" sz="1200" smtClean="0"/>
              <a:t>;Question7: explain the result in r0 and cpsr.</a:t>
            </a:r>
          </a:p>
          <a:p>
            <a:pPr eaLnBrk="1" hangingPunct="1">
              <a:lnSpc>
                <a:spcPct val="80000"/>
              </a:lnSpc>
            </a:pPr>
            <a:r>
              <a:rPr lang="en-US" altLang="zh-CN" sz="1200" smtClean="0"/>
              <a:t>ex3_4 ;;;;;;;;;;;;;;;;;;;;;;;;;</a:t>
            </a:r>
          </a:p>
          <a:p>
            <a:pPr eaLnBrk="1" hangingPunct="1">
              <a:lnSpc>
                <a:spcPct val="80000"/>
              </a:lnSpc>
            </a:pPr>
            <a:r>
              <a:rPr lang="en-US" altLang="zh-CN" sz="1200" smtClean="0"/>
              <a:t>        movs r0,#1 ; this clears N,Z</a:t>
            </a:r>
          </a:p>
          <a:p>
            <a:pPr eaLnBrk="1" hangingPunct="1">
              <a:lnSpc>
                <a:spcPct val="80000"/>
              </a:lnSpc>
            </a:pPr>
            <a:r>
              <a:rPr lang="en-US" altLang="zh-CN" sz="1200" smtClean="0"/>
              <a:t>        adds r0,#1 ; this clears C,V;;;;;;;;;;;;;;;;;;;;;;;;;;;;</a:t>
            </a:r>
          </a:p>
          <a:p>
            <a:pPr eaLnBrk="1" hangingPunct="1">
              <a:lnSpc>
                <a:spcPct val="80000"/>
              </a:lnSpc>
            </a:pPr>
            <a:r>
              <a:rPr lang="en-US" altLang="zh-CN" sz="1200" smtClean="0"/>
              <a:t>        MOV r1,#0x3</a:t>
            </a:r>
          </a:p>
          <a:p>
            <a:pPr eaLnBrk="1" hangingPunct="1">
              <a:lnSpc>
                <a:spcPct val="80000"/>
              </a:lnSpc>
            </a:pPr>
            <a:r>
              <a:rPr lang="en-US" altLang="zh-CN" sz="1200" smtClean="0"/>
              <a:t>         MOV r2,#0x7</a:t>
            </a:r>
          </a:p>
          <a:p>
            <a:pPr eaLnBrk="1" hangingPunct="1">
              <a:lnSpc>
                <a:spcPct val="80000"/>
              </a:lnSpc>
            </a:pPr>
            <a:r>
              <a:rPr lang="en-US" altLang="zh-CN" sz="1200" smtClean="0"/>
              <a:t>        MOV r2,#12    ;r2=#12</a:t>
            </a:r>
          </a:p>
          <a:p>
            <a:pPr eaLnBrk="1" hangingPunct="1">
              <a:lnSpc>
                <a:spcPct val="80000"/>
              </a:lnSpc>
            </a:pPr>
            <a:r>
              <a:rPr lang="en-US" altLang="zh-CN" sz="1200" smtClean="0"/>
              <a:t>        MOV  r0,r2 ;</a:t>
            </a:r>
          </a:p>
          <a:p>
            <a:pPr eaLnBrk="1" hangingPunct="1">
              <a:lnSpc>
                <a:spcPct val="80000"/>
              </a:lnSpc>
            </a:pPr>
            <a:r>
              <a:rPr lang="en-US" altLang="zh-CN" sz="1200" smtClean="0"/>
              <a:t>;Question8: explain the result in r0 and cpsr.</a:t>
            </a:r>
          </a:p>
          <a:p>
            <a:pPr eaLnBrk="1" hangingPunct="1">
              <a:lnSpc>
                <a:spcPct val="80000"/>
              </a:lnSpc>
            </a:pPr>
            <a:r>
              <a:rPr lang="en-US" altLang="zh-CN" sz="1200" smtClean="0"/>
              <a:t>        MVN r1,r2 ;Quest: explain the result in cpsr.</a:t>
            </a:r>
          </a:p>
          <a:p>
            <a:pPr eaLnBrk="1" hangingPunct="1">
              <a:lnSpc>
                <a:spcPct val="80000"/>
              </a:lnSpc>
            </a:pPr>
            <a:r>
              <a:rPr lang="en-US" altLang="zh-CN" sz="1200" smtClean="0"/>
              <a:t>;Question9: explain result in r0 and cpsr.</a:t>
            </a:r>
          </a:p>
          <a:p>
            <a:pPr eaLnBrk="1" hangingPunct="1">
              <a:lnSpc>
                <a:spcPct val="80000"/>
              </a:lnSpc>
            </a:pPr>
            <a:r>
              <a:rPr lang="en-US" altLang="zh-CN" sz="1200" smtClean="0"/>
              <a:t>ex3_5 ;;;;;;;;;;;;;;;;;;;;;;;;;;;;;;;;;;;;;;;</a:t>
            </a:r>
          </a:p>
          <a:p>
            <a:pPr eaLnBrk="1" hangingPunct="1">
              <a:lnSpc>
                <a:spcPct val="80000"/>
              </a:lnSpc>
            </a:pPr>
            <a:r>
              <a:rPr lang="en-US" altLang="zh-CN" sz="1200" smtClean="0"/>
              <a:t>        movs r0,#1 ; this clears N,Z</a:t>
            </a:r>
          </a:p>
          <a:p>
            <a:pPr eaLnBrk="1" hangingPunct="1">
              <a:lnSpc>
                <a:spcPct val="80000"/>
              </a:lnSpc>
            </a:pPr>
            <a:r>
              <a:rPr lang="en-US" altLang="zh-CN" sz="1200" smtClean="0"/>
              <a:t>        adds r0,#1 ; this clears C,V ;;;;;;;;;;;;;;;;;</a:t>
            </a:r>
          </a:p>
          <a:p>
            <a:pPr eaLnBrk="1" hangingPunct="1">
              <a:lnSpc>
                <a:spcPct val="80000"/>
              </a:lnSpc>
            </a:pPr>
            <a:r>
              <a:rPr lang="en-US" altLang="zh-CN" sz="1200" smtClean="0"/>
              <a:t>        mov r1,#0x11 ;r1=0000 0011 (the LSB 8 bits) </a:t>
            </a:r>
          </a:p>
          <a:p>
            <a:pPr eaLnBrk="1" hangingPunct="1">
              <a:lnSpc>
                <a:spcPct val="80000"/>
              </a:lnSpc>
            </a:pPr>
            <a:r>
              <a:rPr lang="en-US" altLang="zh-CN" sz="1200" smtClean="0"/>
              <a:t>        mov r2,#0x23; r2=0000 0023</a:t>
            </a:r>
          </a:p>
          <a:p>
            <a:pPr eaLnBrk="1" hangingPunct="1">
              <a:lnSpc>
                <a:spcPct val="80000"/>
              </a:lnSpc>
            </a:pPr>
            <a:r>
              <a:rPr lang="en-US" altLang="zh-CN" sz="1200" smtClean="0"/>
              <a:t>        subs r3, r1, r2          </a:t>
            </a:r>
          </a:p>
          <a:p>
            <a:pPr eaLnBrk="1" hangingPunct="1">
              <a:lnSpc>
                <a:spcPct val="80000"/>
              </a:lnSpc>
            </a:pPr>
            <a:r>
              <a:rPr lang="en-US" altLang="zh-CN" sz="1200" smtClean="0"/>
              <a:t>;Question10: explain the result in r3 and cpsr.</a:t>
            </a:r>
          </a:p>
          <a:p>
            <a:pPr eaLnBrk="1" hangingPunct="1">
              <a:lnSpc>
                <a:spcPct val="80000"/>
              </a:lnSpc>
            </a:pPr>
            <a:r>
              <a:rPr lang="en-US" altLang="zh-CN" sz="1200" smtClean="0"/>
              <a:t>        movs r0,#1 ; this clears N,Z</a:t>
            </a:r>
          </a:p>
          <a:p>
            <a:pPr eaLnBrk="1" hangingPunct="1">
              <a:lnSpc>
                <a:spcPct val="80000"/>
              </a:lnSpc>
            </a:pPr>
            <a:r>
              <a:rPr lang="en-US" altLang="zh-CN" sz="1200" smtClean="0"/>
              <a:t>        adds r0,#1 ; this clears C,V</a:t>
            </a:r>
          </a:p>
          <a:p>
            <a:pPr eaLnBrk="1" hangingPunct="1">
              <a:lnSpc>
                <a:spcPct val="80000"/>
              </a:lnSpc>
            </a:pPr>
            <a:r>
              <a:rPr lang="en-US" altLang="zh-CN" sz="1200" smtClean="0"/>
              <a:t>        cmp r1,r2;   ;</a:t>
            </a:r>
          </a:p>
          <a:p>
            <a:pPr eaLnBrk="1" hangingPunct="1">
              <a:lnSpc>
                <a:spcPct val="80000"/>
              </a:lnSpc>
            </a:pPr>
            <a:r>
              <a:rPr lang="en-US" altLang="zh-CN" sz="1200" smtClean="0"/>
              <a:t>;Question11: explain the result in r0-&gt;r12 and cpsr.</a:t>
            </a:r>
          </a:p>
          <a:p>
            <a:pPr eaLnBrk="1" hangingPunct="1">
              <a:lnSpc>
                <a:spcPct val="80000"/>
              </a:lnSpc>
            </a:pPr>
            <a:r>
              <a:rPr lang="en-US" altLang="zh-CN" sz="1200" smtClean="0"/>
              <a:t>         mov r1,r2;    ; r1&lt;=r2</a:t>
            </a:r>
          </a:p>
          <a:p>
            <a:pPr eaLnBrk="1" hangingPunct="1">
              <a:lnSpc>
                <a:spcPct val="80000"/>
              </a:lnSpc>
            </a:pPr>
            <a:r>
              <a:rPr lang="en-US" altLang="zh-CN" sz="1200" smtClean="0"/>
              <a:t>        CMP r1, r2;    </a:t>
            </a:r>
          </a:p>
          <a:p>
            <a:pPr eaLnBrk="1" hangingPunct="1">
              <a:lnSpc>
                <a:spcPct val="80000"/>
              </a:lnSpc>
            </a:pPr>
            <a:endParaRPr lang="en-US" altLang="zh-CN" sz="600" smtClean="0"/>
          </a:p>
        </p:txBody>
      </p:sp>
      <p:sp>
        <p:nvSpPr>
          <p:cNvPr id="43012" name="Content Placeholder 3"/>
          <p:cNvSpPr>
            <a:spLocks noGrp="1"/>
          </p:cNvSpPr>
          <p:nvPr>
            <p:ph sz="half" idx="2"/>
          </p:nvPr>
        </p:nvSpPr>
        <p:spPr>
          <a:xfrm>
            <a:off x="4495800" y="76200"/>
            <a:ext cx="4800600" cy="6705600"/>
          </a:xfrm>
        </p:spPr>
        <p:txBody>
          <a:bodyPr/>
          <a:lstStyle/>
          <a:p>
            <a:pPr eaLnBrk="1" hangingPunct="1">
              <a:lnSpc>
                <a:spcPct val="80000"/>
              </a:lnSpc>
            </a:pPr>
            <a:r>
              <a:rPr lang="en-US" altLang="zh-CN" sz="1400" dirty="0" smtClean="0"/>
              <a:t>;Question12: explain result in r0-&gt;r12 and </a:t>
            </a:r>
            <a:r>
              <a:rPr lang="en-US" altLang="zh-CN" sz="1400" dirty="0" err="1" smtClean="0"/>
              <a:t>cpsr</a:t>
            </a:r>
            <a:r>
              <a:rPr lang="en-US" altLang="zh-CN" sz="1400" dirty="0" smtClean="0"/>
              <a:t>.</a:t>
            </a:r>
          </a:p>
          <a:p>
            <a:pPr eaLnBrk="1" hangingPunct="1">
              <a:lnSpc>
                <a:spcPct val="80000"/>
              </a:lnSpc>
            </a:pPr>
            <a:r>
              <a:rPr lang="en-US" altLang="zh-CN" sz="1400" dirty="0" smtClean="0"/>
              <a:t>ex3_6a    ; place ex6</a:t>
            </a:r>
          </a:p>
          <a:p>
            <a:pPr eaLnBrk="1" hangingPunct="1">
              <a:lnSpc>
                <a:spcPct val="80000"/>
              </a:lnSpc>
            </a:pPr>
            <a:r>
              <a:rPr lang="en-US" altLang="zh-CN" sz="1400" dirty="0" smtClean="0"/>
              <a:t>        </a:t>
            </a:r>
            <a:r>
              <a:rPr lang="en-US" altLang="zh-CN" sz="1400" dirty="0" err="1" smtClean="0"/>
              <a:t>movs</a:t>
            </a:r>
            <a:r>
              <a:rPr lang="en-US" altLang="zh-CN" sz="1400" dirty="0" smtClean="0"/>
              <a:t> r0,#1 ; this clears N,Z</a:t>
            </a:r>
          </a:p>
          <a:p>
            <a:pPr eaLnBrk="1" hangingPunct="1">
              <a:lnSpc>
                <a:spcPct val="80000"/>
              </a:lnSpc>
            </a:pPr>
            <a:r>
              <a:rPr lang="en-US" altLang="zh-CN" sz="1400" dirty="0" smtClean="0"/>
              <a:t>        adds r0,#1 ; this clears C,V</a:t>
            </a:r>
          </a:p>
          <a:p>
            <a:pPr eaLnBrk="1" hangingPunct="1">
              <a:lnSpc>
                <a:spcPct val="80000"/>
              </a:lnSpc>
            </a:pPr>
            <a:r>
              <a:rPr lang="en-US" altLang="zh-CN" sz="1400" dirty="0" smtClean="0"/>
              <a:t>        ;;;;;;;;;;;;;;;;;;;;;;;;;;;;;;;;;;</a:t>
            </a:r>
          </a:p>
          <a:p>
            <a:pPr eaLnBrk="1" hangingPunct="1">
              <a:lnSpc>
                <a:spcPct val="80000"/>
              </a:lnSpc>
            </a:pPr>
            <a:r>
              <a:rPr lang="en-US" altLang="zh-CN" sz="1400" dirty="0" smtClean="0"/>
              <a:t>        </a:t>
            </a:r>
            <a:r>
              <a:rPr lang="en-US" altLang="zh-CN" sz="1400" dirty="0" err="1" smtClean="0"/>
              <a:t>mov</a:t>
            </a:r>
            <a:r>
              <a:rPr lang="en-US" altLang="zh-CN" sz="1400" dirty="0" smtClean="0"/>
              <a:t> r1,#15 ;r1=15 decimal=0xf=0000 1111 (</a:t>
            </a:r>
            <a:r>
              <a:rPr lang="en-US" altLang="zh-CN" sz="1400" dirty="0" err="1" smtClean="0"/>
              <a:t>lsb</a:t>
            </a:r>
            <a:r>
              <a:rPr lang="en-US" altLang="zh-CN" sz="1400" dirty="0" smtClean="0"/>
              <a:t> 8 bits)</a:t>
            </a:r>
          </a:p>
          <a:p>
            <a:pPr eaLnBrk="1" hangingPunct="1">
              <a:lnSpc>
                <a:spcPct val="80000"/>
              </a:lnSpc>
            </a:pPr>
            <a:r>
              <a:rPr lang="en-US" altLang="zh-CN" sz="1400" dirty="0" smtClean="0"/>
              <a:t>        </a:t>
            </a:r>
            <a:r>
              <a:rPr lang="en-US" altLang="zh-CN" sz="1400" dirty="0" err="1" smtClean="0"/>
              <a:t>mov</a:t>
            </a:r>
            <a:r>
              <a:rPr lang="en-US" altLang="zh-CN" sz="1400" dirty="0" smtClean="0"/>
              <a:t> r2,#24 ;r2=24 =0x18      =0001 1000 (</a:t>
            </a:r>
            <a:r>
              <a:rPr lang="en-US" altLang="zh-CN" sz="1400" dirty="0" err="1" smtClean="0"/>
              <a:t>lsb</a:t>
            </a:r>
            <a:r>
              <a:rPr lang="en-US" altLang="zh-CN" sz="1400" dirty="0" smtClean="0"/>
              <a:t> 8 bits)</a:t>
            </a:r>
          </a:p>
          <a:p>
            <a:pPr eaLnBrk="1" hangingPunct="1">
              <a:lnSpc>
                <a:spcPct val="80000"/>
              </a:lnSpc>
            </a:pPr>
            <a:r>
              <a:rPr lang="en-US" altLang="zh-CN" sz="1400" dirty="0" smtClean="0"/>
              <a:t>        TST r1,r2  ;</a:t>
            </a:r>
          </a:p>
          <a:p>
            <a:pPr eaLnBrk="1" hangingPunct="1">
              <a:lnSpc>
                <a:spcPct val="80000"/>
              </a:lnSpc>
            </a:pPr>
            <a:r>
              <a:rPr lang="en-US" altLang="zh-CN" sz="1400" dirty="0" smtClean="0"/>
              <a:t>;Question13: explain the result in r0-&gt;r12 and </a:t>
            </a:r>
            <a:r>
              <a:rPr lang="en-US" altLang="zh-CN" sz="1400" dirty="0" err="1" smtClean="0"/>
              <a:t>cpsr</a:t>
            </a:r>
            <a:r>
              <a:rPr lang="en-US" altLang="zh-CN" sz="1400" dirty="0" smtClean="0"/>
              <a:t>.</a:t>
            </a:r>
          </a:p>
          <a:p>
            <a:pPr eaLnBrk="1" hangingPunct="1">
              <a:lnSpc>
                <a:spcPct val="80000"/>
              </a:lnSpc>
            </a:pPr>
            <a:r>
              <a:rPr lang="en-US" altLang="zh-CN" sz="1400" dirty="0" smtClean="0"/>
              <a:t>;not saved to any registers) is neither </a:t>
            </a:r>
            <a:r>
              <a:rPr lang="en-US" altLang="zh-CN" sz="1400" dirty="0" err="1" smtClean="0"/>
              <a:t>nagative</a:t>
            </a:r>
            <a:r>
              <a:rPr lang="en-US" altLang="zh-CN" sz="1400" dirty="0" smtClean="0"/>
              <a:t> nor zero </a:t>
            </a:r>
          </a:p>
          <a:p>
            <a:pPr eaLnBrk="1" hangingPunct="1">
              <a:lnSpc>
                <a:spcPct val="80000"/>
              </a:lnSpc>
            </a:pPr>
            <a:r>
              <a:rPr lang="en-US" altLang="zh-CN" sz="1400" dirty="0" smtClean="0"/>
              <a:t>                   ; (bits </a:t>
            </a:r>
            <a:r>
              <a:rPr lang="en-US" altLang="zh-CN" sz="1400" dirty="0" err="1" smtClean="0"/>
              <a:t>c,v</a:t>
            </a:r>
            <a:r>
              <a:rPr lang="en-US" altLang="zh-CN" sz="1400" dirty="0" smtClean="0"/>
              <a:t> are not affected by </a:t>
            </a:r>
            <a:r>
              <a:rPr lang="en-US" altLang="zh-CN" sz="1400" dirty="0" err="1" smtClean="0"/>
              <a:t>tsts</a:t>
            </a:r>
            <a:r>
              <a:rPr lang="en-US" altLang="zh-CN" sz="1400" dirty="0" smtClean="0"/>
              <a:t>)</a:t>
            </a:r>
          </a:p>
          <a:p>
            <a:pPr eaLnBrk="1" hangingPunct="1">
              <a:lnSpc>
                <a:spcPct val="80000"/>
              </a:lnSpc>
            </a:pPr>
            <a:r>
              <a:rPr lang="en-US" altLang="zh-CN" sz="1400" dirty="0" smtClean="0"/>
              <a:t>        </a:t>
            </a:r>
            <a:r>
              <a:rPr lang="en-US" altLang="zh-CN" sz="1400" dirty="0" err="1" smtClean="0"/>
              <a:t>movs</a:t>
            </a:r>
            <a:r>
              <a:rPr lang="en-US" altLang="zh-CN" sz="1400" dirty="0" smtClean="0"/>
              <a:t> r0,#1 ; this clears N,Z</a:t>
            </a:r>
          </a:p>
          <a:p>
            <a:pPr eaLnBrk="1" hangingPunct="1">
              <a:lnSpc>
                <a:spcPct val="80000"/>
              </a:lnSpc>
            </a:pPr>
            <a:r>
              <a:rPr lang="en-US" altLang="zh-CN" sz="1400" dirty="0" smtClean="0"/>
              <a:t>        adds r0,#1 ; this clears C,V</a:t>
            </a:r>
          </a:p>
          <a:p>
            <a:pPr eaLnBrk="1" hangingPunct="1">
              <a:lnSpc>
                <a:spcPct val="80000"/>
              </a:lnSpc>
            </a:pPr>
            <a:r>
              <a:rPr lang="en-US" altLang="zh-CN" sz="1400" dirty="0" smtClean="0"/>
              <a:t>        TEQ r1,r2  ;</a:t>
            </a:r>
          </a:p>
          <a:p>
            <a:pPr eaLnBrk="1" hangingPunct="1">
              <a:lnSpc>
                <a:spcPct val="80000"/>
              </a:lnSpc>
            </a:pPr>
            <a:r>
              <a:rPr lang="en-US" altLang="zh-CN" sz="1400" dirty="0" smtClean="0"/>
              <a:t>;Question14: explain the result in r0-&gt;r12 and </a:t>
            </a:r>
            <a:r>
              <a:rPr lang="en-US" altLang="zh-CN" sz="1400" dirty="0" err="1" smtClean="0"/>
              <a:t>cpsr</a:t>
            </a:r>
            <a:r>
              <a:rPr lang="en-US" altLang="zh-CN" sz="1400" dirty="0" smtClean="0"/>
              <a:t>.</a:t>
            </a:r>
          </a:p>
          <a:p>
            <a:pPr eaLnBrk="1" hangingPunct="1">
              <a:lnSpc>
                <a:spcPct val="80000"/>
              </a:lnSpc>
            </a:pPr>
            <a:r>
              <a:rPr lang="en-US" altLang="zh-CN" sz="1400" dirty="0" smtClean="0"/>
              <a:t>ex3_6b    ; place ex6</a:t>
            </a:r>
          </a:p>
          <a:p>
            <a:pPr eaLnBrk="1" hangingPunct="1">
              <a:lnSpc>
                <a:spcPct val="80000"/>
              </a:lnSpc>
            </a:pPr>
            <a:r>
              <a:rPr lang="en-US" altLang="zh-CN" sz="1400" dirty="0" smtClean="0"/>
              <a:t>        </a:t>
            </a:r>
            <a:r>
              <a:rPr lang="en-US" altLang="zh-CN" sz="1400" dirty="0" err="1" smtClean="0"/>
              <a:t>movs</a:t>
            </a:r>
            <a:r>
              <a:rPr lang="en-US" altLang="zh-CN" sz="1400" dirty="0" smtClean="0"/>
              <a:t> r0,#1 ; this clears N,Z</a:t>
            </a:r>
          </a:p>
          <a:p>
            <a:pPr eaLnBrk="1" hangingPunct="1">
              <a:lnSpc>
                <a:spcPct val="80000"/>
              </a:lnSpc>
            </a:pPr>
            <a:r>
              <a:rPr lang="en-US" altLang="zh-CN" sz="1400" dirty="0" smtClean="0"/>
              <a:t>        adds r0,#1 ; this clears C,V</a:t>
            </a:r>
          </a:p>
          <a:p>
            <a:pPr eaLnBrk="1" hangingPunct="1">
              <a:lnSpc>
                <a:spcPct val="80000"/>
              </a:lnSpc>
            </a:pPr>
            <a:r>
              <a:rPr lang="en-US" altLang="zh-CN" sz="1400" dirty="0" smtClean="0"/>
              <a:t>        ;;;;;;;;;;;;;;;;;;;;;;;;;;;;;;;;;;</a:t>
            </a:r>
          </a:p>
          <a:p>
            <a:pPr eaLnBrk="1" hangingPunct="1">
              <a:lnSpc>
                <a:spcPct val="80000"/>
              </a:lnSpc>
            </a:pPr>
            <a:r>
              <a:rPr lang="en-US" altLang="zh-CN" sz="1400" dirty="0" smtClean="0"/>
              <a:t>        </a:t>
            </a:r>
            <a:r>
              <a:rPr lang="en-US" altLang="zh-CN" sz="1400" dirty="0" err="1" smtClean="0"/>
              <a:t>mov</a:t>
            </a:r>
            <a:r>
              <a:rPr lang="en-US" altLang="zh-CN" sz="1400" dirty="0" smtClean="0"/>
              <a:t> r1,#0x0f ;15=0x0f=  0000 1111 (the least significant 8 bits)</a:t>
            </a:r>
          </a:p>
          <a:p>
            <a:pPr eaLnBrk="1" hangingPunct="1">
              <a:lnSpc>
                <a:spcPct val="80000"/>
              </a:lnSpc>
            </a:pPr>
            <a:r>
              <a:rPr lang="en-US" altLang="zh-CN" sz="1400" dirty="0" smtClean="0"/>
              <a:t>        </a:t>
            </a:r>
            <a:r>
              <a:rPr lang="en-US" altLang="zh-CN" sz="1400" dirty="0" err="1" smtClean="0"/>
              <a:t>mov</a:t>
            </a:r>
            <a:r>
              <a:rPr lang="en-US" altLang="zh-CN" sz="1400" dirty="0" smtClean="0"/>
              <a:t> r2,#0xf0 </a:t>
            </a:r>
            <a:r>
              <a:rPr lang="en-US" altLang="zh-CN" sz="1400" smtClean="0"/>
              <a:t>;r2=0xf0=  </a:t>
            </a:r>
            <a:r>
              <a:rPr lang="en-US" altLang="zh-CN" sz="1400" dirty="0" smtClean="0"/>
              <a:t>1111 0000 (the least significant 8 bits)</a:t>
            </a:r>
          </a:p>
          <a:p>
            <a:pPr eaLnBrk="1" hangingPunct="1">
              <a:lnSpc>
                <a:spcPct val="80000"/>
              </a:lnSpc>
            </a:pPr>
            <a:r>
              <a:rPr lang="en-US" altLang="zh-CN" sz="1400" dirty="0" smtClean="0"/>
              <a:t>        TST r1,r2    ; </a:t>
            </a:r>
          </a:p>
          <a:p>
            <a:pPr eaLnBrk="1" hangingPunct="1">
              <a:lnSpc>
                <a:spcPct val="80000"/>
              </a:lnSpc>
            </a:pPr>
            <a:r>
              <a:rPr lang="en-US" altLang="zh-CN" sz="1400" dirty="0" smtClean="0"/>
              <a:t>;Question15: explain the result in r0-&gt;r12 and </a:t>
            </a:r>
            <a:r>
              <a:rPr lang="en-US" altLang="zh-CN" sz="1400" dirty="0" err="1" smtClean="0"/>
              <a:t>cpsr</a:t>
            </a:r>
            <a:r>
              <a:rPr lang="en-US" altLang="zh-CN" sz="1400" dirty="0" smtClean="0"/>
              <a:t>.</a:t>
            </a:r>
          </a:p>
          <a:p>
            <a:pPr eaLnBrk="1" hangingPunct="1">
              <a:lnSpc>
                <a:spcPct val="80000"/>
              </a:lnSpc>
            </a:pPr>
            <a:r>
              <a:rPr lang="en-US" altLang="zh-CN" sz="1400" dirty="0" smtClean="0"/>
              <a:t>        </a:t>
            </a:r>
            <a:r>
              <a:rPr lang="en-US" altLang="zh-CN" sz="1400" dirty="0" err="1" smtClean="0"/>
              <a:t>movs</a:t>
            </a:r>
            <a:r>
              <a:rPr lang="en-US" altLang="zh-CN" sz="1400" dirty="0" smtClean="0"/>
              <a:t> r0,#1 ; this clears N,Z</a:t>
            </a:r>
          </a:p>
          <a:p>
            <a:pPr eaLnBrk="1" hangingPunct="1">
              <a:lnSpc>
                <a:spcPct val="80000"/>
              </a:lnSpc>
            </a:pPr>
            <a:r>
              <a:rPr lang="en-US" altLang="zh-CN" sz="1400" dirty="0" smtClean="0"/>
              <a:t>        adds r0,#1 ; this clears C,V</a:t>
            </a:r>
          </a:p>
          <a:p>
            <a:pPr eaLnBrk="1" hangingPunct="1">
              <a:lnSpc>
                <a:spcPct val="80000"/>
              </a:lnSpc>
            </a:pPr>
            <a:r>
              <a:rPr lang="en-US" altLang="zh-CN" sz="1400" dirty="0" smtClean="0"/>
              <a:t>        TEQ r1,r2  ;</a:t>
            </a:r>
          </a:p>
          <a:p>
            <a:pPr eaLnBrk="1" hangingPunct="1">
              <a:lnSpc>
                <a:spcPct val="80000"/>
              </a:lnSpc>
            </a:pPr>
            <a:r>
              <a:rPr lang="en-US" altLang="zh-CN" sz="1400" dirty="0" smtClean="0"/>
              <a:t>;Question16: explain the result in r0-&gt;r12 and </a:t>
            </a:r>
            <a:r>
              <a:rPr lang="en-US" altLang="zh-CN" sz="1400" dirty="0" err="1" smtClean="0"/>
              <a:t>cpsr</a:t>
            </a:r>
            <a:r>
              <a:rPr lang="en-US" altLang="zh-CN" sz="1400" dirty="0" smtClean="0"/>
              <a:t>.</a:t>
            </a:r>
          </a:p>
          <a:p>
            <a:pPr eaLnBrk="1" hangingPunct="1">
              <a:lnSpc>
                <a:spcPct val="80000"/>
              </a:lnSpc>
            </a:pPr>
            <a:r>
              <a:rPr lang="en-US" altLang="zh-CN" sz="1400" dirty="0" smtClean="0"/>
              <a:t>        END</a:t>
            </a:r>
          </a:p>
          <a:p>
            <a:pPr eaLnBrk="1" hangingPunct="1">
              <a:lnSpc>
                <a:spcPct val="80000"/>
              </a:lnSpc>
            </a:pPr>
            <a:endParaRPr lang="en-US" altLang="zh-CN" sz="700" dirty="0" smtClean="0"/>
          </a:p>
        </p:txBody>
      </p:sp>
      <p:sp>
        <p:nvSpPr>
          <p:cNvPr id="5" name="Footer Placeholder 4"/>
          <p:cNvSpPr>
            <a:spLocks noGrp="1"/>
          </p:cNvSpPr>
          <p:nvPr>
            <p:ph type="ftr" sz="quarter" idx="11"/>
          </p:nvPr>
        </p:nvSpPr>
        <p:spPr/>
        <p:txBody>
          <a:bodyPr/>
          <a:lstStyle/>
          <a:p>
            <a:pPr>
              <a:defRPr/>
            </a:pPr>
            <a:r>
              <a:rPr lang="en-US" altLang="en-US" smtClean="0"/>
              <a:t>Ceg2400 Ch3 assembly V.7a</a:t>
            </a:r>
            <a:endParaRPr lang="en-US" altLang="en-US"/>
          </a:p>
        </p:txBody>
      </p:sp>
      <p:sp>
        <p:nvSpPr>
          <p:cNvPr id="430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12BD074-EB14-4E5E-A2C8-340A44654162}" type="slidenum">
              <a:rPr lang="en-US" altLang="en-US" sz="1200">
                <a:solidFill>
                  <a:srgbClr val="898989"/>
                </a:solidFill>
                <a:latin typeface="Arial" pitchFamily="34" charset="0"/>
              </a:rPr>
              <a:pPr>
                <a:spcBef>
                  <a:spcPct val="0"/>
                </a:spcBef>
                <a:buFontTx/>
                <a:buNone/>
              </a:pPr>
              <a:t>39</a:t>
            </a:fld>
            <a:endParaRPr lang="en-US" altLang="en-US" sz="1200">
              <a:solidFill>
                <a:srgbClr val="898989"/>
              </a:solidFill>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What is assembly language?</a:t>
            </a:r>
          </a:p>
        </p:txBody>
      </p:sp>
      <p:sp>
        <p:nvSpPr>
          <p:cNvPr id="7171" name="Content Placeholder 2"/>
          <p:cNvSpPr>
            <a:spLocks noGrp="1"/>
          </p:cNvSpPr>
          <p:nvPr>
            <p:ph idx="1"/>
          </p:nvPr>
        </p:nvSpPr>
        <p:spPr>
          <a:xfrm>
            <a:off x="457200" y="1600200"/>
            <a:ext cx="8229600" cy="2514600"/>
          </a:xfrm>
        </p:spPr>
        <p:txBody>
          <a:bodyPr/>
          <a:lstStyle/>
          <a:p>
            <a:r>
              <a:rPr lang="en-US" altLang="en-US" dirty="0" smtClean="0"/>
              <a:t>Very low level, the code that CPU understands</a:t>
            </a:r>
          </a:p>
          <a:p>
            <a:r>
              <a:rPr lang="en-US" altLang="en-US" dirty="0" smtClean="0"/>
              <a:t>Very close to machine code</a:t>
            </a:r>
          </a:p>
          <a:p>
            <a:r>
              <a:rPr lang="en-US" altLang="en-US" dirty="0" smtClean="0"/>
              <a:t>Every C++ / Pascal code can be translates to assembly</a:t>
            </a:r>
          </a:p>
        </p:txBody>
      </p:sp>
      <p:sp>
        <p:nvSpPr>
          <p:cNvPr id="4" name="Footer Placeholder 3"/>
          <p:cNvSpPr>
            <a:spLocks noGrp="1"/>
          </p:cNvSpPr>
          <p:nvPr>
            <p:ph type="ftr" sz="quarter" idx="11"/>
          </p:nvPr>
        </p:nvSpPr>
        <p:spPr/>
        <p:txBody>
          <a:bodyPr/>
          <a:lstStyle/>
          <a:p>
            <a:pPr>
              <a:defRPr/>
            </a:pPr>
            <a:r>
              <a:rPr lang="en-US" altLang="en-US" smtClean="0"/>
              <a:t>Ceg2400 Ch3 assembly V.7a</a:t>
            </a:r>
            <a:endParaRPr lang="en-US" altLang="en-US"/>
          </a:p>
        </p:txBody>
      </p:sp>
      <p:sp>
        <p:nvSpPr>
          <p:cNvPr id="7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7FE6F79D-CA63-4304-AE8B-0500E1ABB364}" type="slidenum">
              <a:rPr lang="en-US" altLang="en-US" sz="1200">
                <a:solidFill>
                  <a:srgbClr val="898989"/>
                </a:solidFill>
                <a:latin typeface="Arial" pitchFamily="34" charset="0"/>
              </a:rPr>
              <a:pPr>
                <a:spcBef>
                  <a:spcPct val="0"/>
                </a:spcBef>
                <a:buFontTx/>
                <a:buNone/>
              </a:pPr>
              <a:t>4</a:t>
            </a:fld>
            <a:endParaRPr lang="en-US" altLang="en-US" sz="1200">
              <a:solidFill>
                <a:srgbClr val="898989"/>
              </a:solidFill>
              <a:latin typeface="Arial" pitchFamily="34" charset="0"/>
            </a:endParaRPr>
          </a:p>
        </p:txBody>
      </p:sp>
      <p:sp>
        <p:nvSpPr>
          <p:cNvPr id="7174" name="TextBox 6"/>
          <p:cNvSpPr txBox="1">
            <a:spLocks noChangeArrowheads="1"/>
          </p:cNvSpPr>
          <p:nvPr/>
        </p:nvSpPr>
        <p:spPr bwMode="auto">
          <a:xfrm>
            <a:off x="2508250" y="5781675"/>
            <a:ext cx="2668588"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latin typeface="Arial" pitchFamily="34" charset="0"/>
              </a:rPr>
              <a:t>Hardware</a:t>
            </a:r>
          </a:p>
        </p:txBody>
      </p:sp>
      <p:sp>
        <p:nvSpPr>
          <p:cNvPr id="7175" name="TextBox 12"/>
          <p:cNvSpPr txBox="1">
            <a:spLocks noChangeArrowheads="1"/>
          </p:cNvSpPr>
          <p:nvPr/>
        </p:nvSpPr>
        <p:spPr bwMode="auto">
          <a:xfrm>
            <a:off x="2667000" y="5408613"/>
            <a:ext cx="2362200"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latin typeface="Arial" pitchFamily="34" charset="0"/>
              </a:rPr>
              <a:t>Machine code</a:t>
            </a:r>
          </a:p>
        </p:txBody>
      </p:sp>
      <p:sp>
        <p:nvSpPr>
          <p:cNvPr id="7176" name="TextBox 13"/>
          <p:cNvSpPr txBox="1">
            <a:spLocks noChangeArrowheads="1"/>
          </p:cNvSpPr>
          <p:nvPr/>
        </p:nvSpPr>
        <p:spPr bwMode="auto">
          <a:xfrm>
            <a:off x="2933700" y="4116388"/>
            <a:ext cx="1828800" cy="9223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latin typeface="Arial" pitchFamily="34" charset="0"/>
              </a:rPr>
              <a:t>High level languages C++ ,Pascal</a:t>
            </a:r>
          </a:p>
        </p:txBody>
      </p:sp>
      <p:sp>
        <p:nvSpPr>
          <p:cNvPr id="7177" name="TextBox 15"/>
          <p:cNvSpPr txBox="1">
            <a:spLocks noChangeArrowheads="1"/>
          </p:cNvSpPr>
          <p:nvPr/>
        </p:nvSpPr>
        <p:spPr bwMode="auto">
          <a:xfrm>
            <a:off x="2819400" y="5038725"/>
            <a:ext cx="2057400"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latin typeface="Arial" pitchFamily="34" charset="0"/>
              </a:rPr>
              <a:t>Assembly code</a:t>
            </a:r>
          </a:p>
        </p:txBody>
      </p:sp>
      <p:cxnSp>
        <p:nvCxnSpPr>
          <p:cNvPr id="11" name="Straight Arrow Connector 10"/>
          <p:cNvCxnSpPr/>
          <p:nvPr/>
        </p:nvCxnSpPr>
        <p:spPr>
          <a:xfrm flipV="1">
            <a:off x="6477000" y="4191000"/>
            <a:ext cx="0" cy="1958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9" name="TextBox 11"/>
          <p:cNvSpPr txBox="1">
            <a:spLocks noChangeArrowheads="1"/>
          </p:cNvSpPr>
          <p:nvPr/>
        </p:nvSpPr>
        <p:spPr bwMode="auto">
          <a:xfrm>
            <a:off x="6781800" y="4419600"/>
            <a:ext cx="11969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High level</a:t>
            </a:r>
          </a:p>
          <a:p>
            <a:pPr eaLnBrk="1" hangingPunct="1">
              <a:spcBef>
                <a:spcPct val="0"/>
              </a:spcBef>
              <a:buFontTx/>
              <a:buNone/>
            </a:pPr>
            <a:endParaRPr lang="en-US" altLang="en-US" sz="1800">
              <a:latin typeface="Arial" pitchFamily="34" charset="0"/>
            </a:endParaRPr>
          </a:p>
          <a:p>
            <a:pPr eaLnBrk="1" hangingPunct="1">
              <a:spcBef>
                <a:spcPct val="0"/>
              </a:spcBef>
              <a:buFontTx/>
              <a:buNone/>
            </a:pPr>
            <a:endParaRPr lang="en-US" altLang="en-US" sz="1800">
              <a:latin typeface="Arial" pitchFamily="34" charset="0"/>
            </a:endParaRPr>
          </a:p>
          <a:p>
            <a:pPr eaLnBrk="1" hangingPunct="1">
              <a:spcBef>
                <a:spcPct val="0"/>
              </a:spcBef>
              <a:buFontTx/>
              <a:buNone/>
            </a:pPr>
            <a:endParaRPr lang="en-US" altLang="en-US" sz="1800">
              <a:latin typeface="Arial" pitchFamily="34" charset="0"/>
            </a:endParaRPr>
          </a:p>
          <a:p>
            <a:pPr eaLnBrk="1" hangingPunct="1">
              <a:spcBef>
                <a:spcPct val="0"/>
              </a:spcBef>
              <a:buFontTx/>
              <a:buNone/>
            </a:pPr>
            <a:r>
              <a:rPr lang="en-US" altLang="en-US" sz="1800">
                <a:latin typeface="Arial" pitchFamily="34" charset="0"/>
              </a:rPr>
              <a:t>Low level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p:nvPr>
        </p:nvSpPr>
        <p:spPr/>
        <p:txBody>
          <a:bodyPr/>
          <a:lstStyle/>
          <a:p>
            <a:pPr eaLnBrk="1" hangingPunct="1"/>
            <a:r>
              <a:rPr lang="en-US" altLang="en-US" smtClean="0"/>
              <a:t>End</a:t>
            </a:r>
          </a:p>
        </p:txBody>
      </p:sp>
      <p:sp>
        <p:nvSpPr>
          <p:cNvPr id="44035" name="Rectangle 5"/>
          <p:cNvSpPr>
            <a:spLocks noGrp="1" noChangeArrowheads="1"/>
          </p:cNvSpPr>
          <p:nvPr>
            <p:ph type="subTitle" idx="1"/>
          </p:nvPr>
        </p:nvSpPr>
        <p:spPr/>
        <p:txBody>
          <a:bodyPr/>
          <a:lstStyle/>
          <a:p>
            <a:pPr eaLnBrk="1" hangingPunct="1"/>
            <a:endParaRPr lang="en-US" altLang="zh-CN" smtClean="0">
              <a:solidFill>
                <a:srgbClr val="898989"/>
              </a:solidFill>
            </a:endParaRPr>
          </a:p>
        </p:txBody>
      </p:sp>
      <p:sp>
        <p:nvSpPr>
          <p:cNvPr id="44036" name="Rectangle 6"/>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44037" name="Rectangle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1E6F00D-514C-43C5-805F-CD7F842A8EB1}" type="slidenum">
              <a:rPr lang="en-US" altLang="en-US" sz="1200">
                <a:latin typeface="Arial" pitchFamily="34" charset="0"/>
              </a:rPr>
              <a:pPr>
                <a:spcBef>
                  <a:spcPct val="0"/>
                </a:spcBef>
                <a:buFontTx/>
                <a:buNone/>
              </a:pPr>
              <a:t>40</a:t>
            </a:fld>
            <a:endParaRPr lang="en-US" altLang="en-US" sz="1200">
              <a:latin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eaLnBrk="1" hangingPunct="1"/>
            <a:r>
              <a:rPr lang="en-US" altLang="zh-CN" sz="3700" smtClean="0"/>
              <a:t>Appendix 1</a:t>
            </a:r>
            <a:br>
              <a:rPr lang="en-US" altLang="zh-CN" sz="3700" smtClean="0"/>
            </a:br>
            <a:r>
              <a:rPr lang="en-US" altLang="zh-CN" sz="3700" smtClean="0"/>
              <a:t>Numbers and Arithmetic Operations</a:t>
            </a:r>
            <a:br>
              <a:rPr lang="en-US" altLang="zh-CN" sz="3700" smtClean="0"/>
            </a:br>
            <a:endParaRPr lang="en-US" altLang="zh-CN" sz="3700" smtClean="0"/>
          </a:p>
        </p:txBody>
      </p:sp>
      <p:sp>
        <p:nvSpPr>
          <p:cNvPr id="45059" name="Rectangle 6"/>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45060" name="Rectangle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C914937-C9F5-4638-9571-242015075AF9}" type="slidenum">
              <a:rPr lang="en-US" altLang="en-US" sz="1200">
                <a:latin typeface="Arial" pitchFamily="34" charset="0"/>
              </a:rPr>
              <a:pPr>
                <a:spcBef>
                  <a:spcPct val="0"/>
                </a:spcBef>
                <a:buFontTx/>
                <a:buNone/>
              </a:pPr>
              <a:t>41</a:t>
            </a:fld>
            <a:endParaRPr lang="en-US" altLang="en-US" sz="1200">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Binary numbers </a:t>
            </a:r>
          </a:p>
        </p:txBody>
      </p:sp>
      <p:sp>
        <p:nvSpPr>
          <p:cNvPr id="46083" name="Rectangle 3"/>
          <p:cNvSpPr>
            <a:spLocks noGrp="1" noChangeArrowheads="1"/>
          </p:cNvSpPr>
          <p:nvPr>
            <p:ph idx="1"/>
          </p:nvPr>
        </p:nvSpPr>
        <p:spPr>
          <a:xfrm>
            <a:off x="457200" y="1143000"/>
            <a:ext cx="8229600" cy="4525963"/>
          </a:xfrm>
        </p:spPr>
        <p:txBody>
          <a:bodyPr/>
          <a:lstStyle/>
          <a:p>
            <a:pPr eaLnBrk="1" hangingPunct="1">
              <a:lnSpc>
                <a:spcPct val="90000"/>
              </a:lnSpc>
            </a:pPr>
            <a:r>
              <a:rPr lang="en-US" altLang="zh-TW" sz="2800" smtClean="0"/>
              <a:t>Binary numbers (0, 1) are used in computers as they are easily represented as off/on electrical signals</a:t>
            </a:r>
          </a:p>
          <a:p>
            <a:pPr eaLnBrk="1" hangingPunct="1">
              <a:lnSpc>
                <a:spcPct val="90000"/>
              </a:lnSpc>
            </a:pPr>
            <a:r>
              <a:rPr lang="en-US" altLang="zh-TW" sz="2800" smtClean="0"/>
              <a:t>Different number systems are used in computers</a:t>
            </a:r>
          </a:p>
          <a:p>
            <a:pPr eaLnBrk="1" hangingPunct="1">
              <a:lnSpc>
                <a:spcPct val="90000"/>
              </a:lnSpc>
            </a:pPr>
            <a:r>
              <a:rPr lang="en-US" altLang="zh-TW" sz="2800" smtClean="0"/>
              <a:t>Numbers represented as binary vectors</a:t>
            </a:r>
          </a:p>
          <a:p>
            <a:pPr eaLnBrk="1" hangingPunct="1">
              <a:lnSpc>
                <a:spcPct val="90000"/>
              </a:lnSpc>
            </a:pPr>
            <a:r>
              <a:rPr lang="en-US" altLang="zh-TW" sz="2800" smtClean="0"/>
              <a:t>B=b</a:t>
            </a:r>
            <a:r>
              <a:rPr lang="en-US" altLang="zh-TW" sz="2800" baseline="-25000" smtClean="0"/>
              <a:t>n-1</a:t>
            </a:r>
            <a:r>
              <a:rPr lang="en-US" altLang="zh-TW" sz="2800" smtClean="0"/>
              <a:t>…b</a:t>
            </a:r>
            <a:r>
              <a:rPr lang="en-US" altLang="zh-TW" sz="2800" baseline="-25000" smtClean="0"/>
              <a:t>1</a:t>
            </a:r>
            <a:r>
              <a:rPr lang="en-US" altLang="zh-TW" sz="2800" smtClean="0"/>
              <a:t>b</a:t>
            </a:r>
            <a:r>
              <a:rPr lang="en-US" altLang="zh-TW" sz="2800" baseline="-25000" smtClean="0"/>
              <a:t>0</a:t>
            </a:r>
          </a:p>
          <a:p>
            <a:pPr eaLnBrk="1" hangingPunct="1">
              <a:lnSpc>
                <a:spcPct val="90000"/>
              </a:lnSpc>
            </a:pPr>
            <a:r>
              <a:rPr lang="en-US" altLang="zh-TW" sz="2800" smtClean="0"/>
              <a:t>Unsigned numbers are in range 0 to 2</a:t>
            </a:r>
            <a:r>
              <a:rPr lang="en-US" altLang="zh-TW" sz="2800" baseline="30000" smtClean="0"/>
              <a:t>n</a:t>
            </a:r>
            <a:r>
              <a:rPr lang="en-US" altLang="zh-TW" sz="2800" smtClean="0"/>
              <a:t>-1 and are represented by V(B)=b</a:t>
            </a:r>
            <a:r>
              <a:rPr lang="en-US" altLang="zh-TW" sz="2800" baseline="-25000" smtClean="0"/>
              <a:t>n-1</a:t>
            </a:r>
            <a:r>
              <a:rPr lang="en-US" altLang="zh-TW" sz="2800" smtClean="0">
                <a:sym typeface="Symbol" pitchFamily="18" charset="2"/>
              </a:rPr>
              <a:t></a:t>
            </a:r>
            <a:r>
              <a:rPr lang="en-US" altLang="zh-TW" sz="2800" smtClean="0"/>
              <a:t>2</a:t>
            </a:r>
            <a:r>
              <a:rPr lang="en-US" altLang="zh-TW" sz="2800" baseline="30000" smtClean="0"/>
              <a:t>n-1</a:t>
            </a:r>
            <a:r>
              <a:rPr lang="en-US" altLang="zh-TW" sz="2800" smtClean="0">
                <a:sym typeface="Symbol" pitchFamily="18" charset="2"/>
              </a:rPr>
              <a:t> +</a:t>
            </a:r>
            <a:r>
              <a:rPr lang="en-US" altLang="zh-TW" sz="2800" smtClean="0"/>
              <a:t>…+b</a:t>
            </a:r>
            <a:r>
              <a:rPr lang="en-US" altLang="zh-TW" sz="2800" baseline="-25000" smtClean="0"/>
              <a:t>1 </a:t>
            </a:r>
            <a:r>
              <a:rPr lang="en-US" altLang="zh-TW" sz="2800" smtClean="0">
                <a:sym typeface="Symbol" pitchFamily="18" charset="2"/>
              </a:rPr>
              <a:t></a:t>
            </a:r>
            <a:r>
              <a:rPr lang="en-US" altLang="zh-TW" sz="2800" smtClean="0"/>
              <a:t>2</a:t>
            </a:r>
            <a:r>
              <a:rPr lang="en-US" altLang="zh-TW" sz="2800" baseline="30000" smtClean="0"/>
              <a:t>1</a:t>
            </a:r>
            <a:r>
              <a:rPr lang="en-US" altLang="zh-TW" sz="2800" smtClean="0">
                <a:sym typeface="Symbol" pitchFamily="18" charset="2"/>
              </a:rPr>
              <a:t> +</a:t>
            </a:r>
            <a:r>
              <a:rPr lang="en-US" altLang="zh-TW" sz="2800" smtClean="0"/>
              <a:t>b</a:t>
            </a:r>
            <a:r>
              <a:rPr lang="en-US" altLang="zh-TW" sz="2800" baseline="-25000" smtClean="0"/>
              <a:t>0 </a:t>
            </a:r>
            <a:r>
              <a:rPr lang="en-US" altLang="zh-TW" sz="2800" smtClean="0">
                <a:sym typeface="Symbol" pitchFamily="18" charset="2"/>
              </a:rPr>
              <a:t></a:t>
            </a:r>
            <a:r>
              <a:rPr lang="en-US" altLang="zh-TW" sz="2800" smtClean="0"/>
              <a:t>2</a:t>
            </a:r>
            <a:r>
              <a:rPr lang="en-US" altLang="zh-TW" sz="2800" baseline="30000" smtClean="0"/>
              <a:t>0</a:t>
            </a:r>
            <a:r>
              <a:rPr lang="en-US" altLang="zh-TW" sz="2800" smtClean="0">
                <a:sym typeface="Symbol" pitchFamily="18" charset="2"/>
              </a:rPr>
              <a:t> </a:t>
            </a:r>
            <a:endParaRPr lang="en-US" altLang="zh-TW" sz="2800" baseline="-25000" smtClean="0"/>
          </a:p>
          <a:p>
            <a:pPr eaLnBrk="1" hangingPunct="1">
              <a:lnSpc>
                <a:spcPct val="90000"/>
              </a:lnSpc>
            </a:pPr>
            <a:r>
              <a:rPr lang="en-US" altLang="zh-TW" sz="2800" smtClean="0"/>
              <a:t>MSB=Most significant bit (leftmost digit in a binary vector)</a:t>
            </a:r>
          </a:p>
          <a:p>
            <a:pPr lvl="1" eaLnBrk="1" hangingPunct="1">
              <a:lnSpc>
                <a:spcPct val="90000"/>
              </a:lnSpc>
            </a:pPr>
            <a:r>
              <a:rPr lang="en-US" altLang="zh-TW" sz="2000" smtClean="0"/>
              <a:t>E.g. 0010 0101 binary = 25H=2^5+2^2+2^0=32+4+1(decimal)=37(decimal), because b</a:t>
            </a:r>
            <a:r>
              <a:rPr lang="en-US" altLang="zh-TW" sz="2000" baseline="-25000" smtClean="0"/>
              <a:t>5</a:t>
            </a:r>
            <a:r>
              <a:rPr lang="en-US" altLang="zh-TW" sz="2000" smtClean="0"/>
              <a:t>=1, b</a:t>
            </a:r>
            <a:r>
              <a:rPr lang="en-US" altLang="zh-TW" sz="2000" baseline="-25000" smtClean="0"/>
              <a:t>2</a:t>
            </a:r>
            <a:r>
              <a:rPr lang="en-US" altLang="zh-TW" sz="2000" smtClean="0"/>
              <a:t>=1, b</a:t>
            </a:r>
            <a:r>
              <a:rPr lang="en-US" altLang="zh-TW" sz="2000" baseline="-25000" smtClean="0"/>
              <a:t>0</a:t>
            </a:r>
            <a:r>
              <a:rPr lang="en-US" altLang="zh-TW" sz="2000" smtClean="0"/>
              <a:t>=1 (bit5 ,bit2 and bit 0 are 1).</a:t>
            </a:r>
          </a:p>
          <a:p>
            <a:pPr eaLnBrk="1" hangingPunct="1">
              <a:lnSpc>
                <a:spcPct val="90000"/>
              </a:lnSpc>
            </a:pPr>
            <a:r>
              <a:rPr lang="en-US" altLang="zh-TW" sz="2800" smtClean="0"/>
              <a:t>LSB=Least significant bit (rightmost digit in a binary vector)</a:t>
            </a:r>
          </a:p>
          <a:p>
            <a:pPr eaLnBrk="1" hangingPunct="1">
              <a:lnSpc>
                <a:spcPct val="90000"/>
              </a:lnSpc>
            </a:pPr>
            <a:endParaRPr lang="en-US" altLang="zh-TW" sz="2100" smtClean="0"/>
          </a:p>
          <a:p>
            <a:pPr eaLnBrk="1" hangingPunct="1">
              <a:lnSpc>
                <a:spcPct val="90000"/>
              </a:lnSpc>
              <a:buFont typeface="Wingdings" pitchFamily="2" charset="2"/>
              <a:buNone/>
            </a:pPr>
            <a:endParaRPr lang="en-US" altLang="zh-TW" sz="2100" smtClean="0"/>
          </a:p>
          <a:p>
            <a:pPr eaLnBrk="1" hangingPunct="1">
              <a:lnSpc>
                <a:spcPct val="90000"/>
              </a:lnSpc>
            </a:pPr>
            <a:endParaRPr lang="en-US" altLang="en-US" sz="2100" smtClean="0"/>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460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60887E4-BCA8-45BE-BF51-7991F1915200}" type="slidenum">
              <a:rPr lang="en-US" altLang="en-US" sz="1200">
                <a:latin typeface="Arial" pitchFamily="34" charset="0"/>
              </a:rPr>
              <a:pPr>
                <a:spcBef>
                  <a:spcPct val="0"/>
                </a:spcBef>
                <a:buFontTx/>
                <a:buNone/>
              </a:pPr>
              <a:t>42</a:t>
            </a:fld>
            <a:endParaRPr lang="en-US" altLang="en-US" sz="1200">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Negative Numbers</a:t>
            </a:r>
          </a:p>
        </p:txBody>
      </p:sp>
      <p:sp>
        <p:nvSpPr>
          <p:cNvPr id="47107" name="Rectangle 3"/>
          <p:cNvSpPr>
            <a:spLocks noGrp="1" noChangeArrowheads="1"/>
          </p:cNvSpPr>
          <p:nvPr>
            <p:ph idx="1"/>
          </p:nvPr>
        </p:nvSpPr>
        <p:spPr/>
        <p:txBody>
          <a:bodyPr/>
          <a:lstStyle/>
          <a:p>
            <a:pPr eaLnBrk="1" hangingPunct="1">
              <a:lnSpc>
                <a:spcPct val="80000"/>
              </a:lnSpc>
            </a:pPr>
            <a:r>
              <a:rPr lang="en-US" altLang="zh-TW" sz="2600" dirty="0" smtClean="0"/>
              <a:t>Sign-and-magnitude</a:t>
            </a:r>
          </a:p>
          <a:p>
            <a:pPr lvl="1" eaLnBrk="1" hangingPunct="1">
              <a:lnSpc>
                <a:spcPct val="80000"/>
              </a:lnSpc>
            </a:pPr>
            <a:r>
              <a:rPr lang="en-US" altLang="zh-TW" sz="2200" dirty="0" smtClean="0"/>
              <a:t>The most significant bit (the left most bit) determines the sign, remaining unsigned bits represent magnitude</a:t>
            </a:r>
          </a:p>
          <a:p>
            <a:pPr eaLnBrk="1" hangingPunct="1">
              <a:lnSpc>
                <a:spcPct val="80000"/>
              </a:lnSpc>
            </a:pPr>
            <a:r>
              <a:rPr lang="en-US" altLang="zh-TW" sz="2600" dirty="0" smtClean="0"/>
              <a:t>1’s complement</a:t>
            </a:r>
          </a:p>
          <a:p>
            <a:pPr lvl="1" eaLnBrk="1" hangingPunct="1">
              <a:lnSpc>
                <a:spcPct val="80000"/>
              </a:lnSpc>
            </a:pPr>
            <a:r>
              <a:rPr lang="en-US" altLang="zh-TW" sz="2200" dirty="0" smtClean="0"/>
              <a:t>The most significant bit determines the sign. To change sign from unsigned to negative, invert all the bits</a:t>
            </a:r>
          </a:p>
          <a:p>
            <a:pPr eaLnBrk="1" hangingPunct="1">
              <a:lnSpc>
                <a:spcPct val="80000"/>
              </a:lnSpc>
            </a:pPr>
            <a:r>
              <a:rPr lang="en-US" altLang="zh-TW" sz="2600" dirty="0" smtClean="0"/>
              <a:t>2’s complement</a:t>
            </a:r>
          </a:p>
          <a:p>
            <a:pPr lvl="1" eaLnBrk="1" hangingPunct="1">
              <a:lnSpc>
                <a:spcPct val="80000"/>
              </a:lnSpc>
            </a:pPr>
            <a:r>
              <a:rPr lang="en-US" altLang="zh-TW" sz="2200" dirty="0" smtClean="0"/>
              <a:t>The most significant bit determines the sign. To change sign from unsigned to negative, invert all the bits and add 1</a:t>
            </a:r>
          </a:p>
          <a:p>
            <a:pPr lvl="1" eaLnBrk="1" hangingPunct="1">
              <a:lnSpc>
                <a:spcPct val="80000"/>
              </a:lnSpc>
            </a:pPr>
            <a:r>
              <a:rPr lang="en-US" altLang="zh-TW" sz="2200" dirty="0" smtClean="0"/>
              <a:t>This is equivalent to subtracting the positive number from 2n</a:t>
            </a:r>
          </a:p>
          <a:p>
            <a:pPr lvl="1" eaLnBrk="1" hangingPunct="1">
              <a:lnSpc>
                <a:spcPct val="80000"/>
              </a:lnSpc>
            </a:pPr>
            <a:r>
              <a:rPr lang="en-US" altLang="zh-TW" sz="2200" dirty="0" smtClean="0"/>
              <a:t>See the following slide for examples.</a:t>
            </a:r>
          </a:p>
          <a:p>
            <a:pPr lvl="1" eaLnBrk="1" hangingPunct="1">
              <a:lnSpc>
                <a:spcPct val="80000"/>
              </a:lnSpc>
            </a:pPr>
            <a:r>
              <a:rPr lang="en-US" altLang="en-US" sz="2400" dirty="0">
                <a:solidFill>
                  <a:srgbClr val="FF0000"/>
                </a:solidFill>
                <a:latin typeface="Arial" pitchFamily="34" charset="0"/>
              </a:rPr>
              <a:t>Advantage: Addition, subtraction can be operated in binary form, the sign will be taken care of automatically.</a:t>
            </a:r>
          </a:p>
          <a:p>
            <a:pPr lvl="1" eaLnBrk="1" hangingPunct="1">
              <a:lnSpc>
                <a:spcPct val="80000"/>
              </a:lnSpc>
            </a:pPr>
            <a:endParaRPr lang="en-US" altLang="zh-TW" sz="2200" dirty="0" smtClean="0"/>
          </a:p>
          <a:p>
            <a:pPr eaLnBrk="1" hangingPunct="1">
              <a:lnSpc>
                <a:spcPct val="80000"/>
              </a:lnSpc>
            </a:pPr>
            <a:endParaRPr lang="en-US" altLang="zh-TW" sz="2600" dirty="0" smtClean="0"/>
          </a:p>
          <a:p>
            <a:pPr eaLnBrk="1" hangingPunct="1">
              <a:lnSpc>
                <a:spcPct val="80000"/>
              </a:lnSpc>
            </a:pPr>
            <a:endParaRPr lang="en-US" altLang="en-US" sz="2600" dirty="0" smtClean="0"/>
          </a:p>
        </p:txBody>
      </p:sp>
      <p:sp>
        <p:nvSpPr>
          <p:cNvPr id="471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471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C6FD4968-82FE-4538-8BF7-1795ED3D71AB}" type="slidenum">
              <a:rPr lang="en-US" altLang="en-US" sz="1200">
                <a:latin typeface="Arial" pitchFamily="34" charset="0"/>
              </a:rPr>
              <a:pPr>
                <a:spcBef>
                  <a:spcPct val="0"/>
                </a:spcBef>
                <a:buFontTx/>
                <a:buNone/>
              </a:pPr>
              <a:t>43</a:t>
            </a:fld>
            <a:endParaRPr lang="en-US" altLang="en-US" sz="1200">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eaLnBrk="1" hangingPunct="1"/>
            <a:r>
              <a:rPr lang="en-US" altLang="en-US" smtClean="0"/>
              <a:t>Number Systems</a:t>
            </a:r>
            <a:br>
              <a:rPr lang="en-US" altLang="en-US" smtClean="0"/>
            </a:br>
            <a:r>
              <a:rPr lang="en-US" altLang="en-US" sz="1400" smtClean="0"/>
              <a:t>Convert hex to decimal : 	</a:t>
            </a:r>
            <a:r>
              <a:rPr lang="en-US" altLang="en-US" sz="1400" smtClean="0">
                <a:hlinkClick r:id="rId2"/>
              </a:rPr>
              <a:t>http://easycalculation.com/hex-converter.php</a:t>
            </a:r>
            <a:br>
              <a:rPr lang="en-US" altLang="en-US" sz="1400" smtClean="0">
                <a:hlinkClick r:id="rId2"/>
              </a:rPr>
            </a:br>
            <a:r>
              <a:rPr lang="en-US" altLang="en-US" sz="1400" smtClean="0">
                <a:hlinkClick r:id="rId2"/>
              </a:rPr>
              <a:t>http://www.rapidtables.com/convert/number/hex-to-decimal.htm </a:t>
            </a:r>
            <a:endParaRPr lang="en-US" altLang="en-US" smtClean="0"/>
          </a:p>
        </p:txBody>
      </p:sp>
      <p:graphicFrame>
        <p:nvGraphicFramePr>
          <p:cNvPr id="104712" name="Group 264"/>
          <p:cNvGraphicFramePr>
            <a:graphicFrameLocks noGrp="1"/>
          </p:cNvGraphicFramePr>
          <p:nvPr>
            <p:ph type="tbl" idx="1"/>
          </p:nvPr>
        </p:nvGraphicFramePr>
        <p:xfrm>
          <a:off x="6096000" y="76200"/>
          <a:ext cx="2590800" cy="6218239"/>
        </p:xfrm>
        <a:graphic>
          <a:graphicData uri="http://schemas.openxmlformats.org/drawingml/2006/table">
            <a:tbl>
              <a:tblPr/>
              <a:tblGrid>
                <a:gridCol w="863600"/>
                <a:gridCol w="863600"/>
                <a:gridCol w="863600"/>
              </a:tblGrid>
              <a:tr h="60963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pitchFamily="34" charset="0"/>
                          <a:cs typeface="Arial" pitchFamily="34" charset="0"/>
                        </a:rPr>
                        <a:t>Binary</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Decimal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Hex</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pitchFamily="34" charset="0"/>
                          <a:cs typeface="Arial" pitchFamily="34" charset="0"/>
                        </a:rPr>
                        <a:t>0000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pitchFamily="34" charset="0"/>
                          <a:cs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0001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0010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0011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3</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0100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4</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0101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0110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0111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7</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1000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8</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1001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9</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1010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A</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1011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B</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1100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C</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1101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D</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1110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1111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15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dirty="0" smtClean="0">
                          <a:ln>
                            <a:noFill/>
                          </a:ln>
                          <a:solidFill>
                            <a:schemeClr val="tx1"/>
                          </a:solidFill>
                          <a:effectLst/>
                          <a:latin typeface="Arial" pitchFamily="34" charset="0"/>
                          <a:cs typeface="Arial" pitchFamily="34" charset="0"/>
                        </a:rPr>
                        <a:t>F</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2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482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8DAE239-99FB-46ED-9984-7E408FAF7016}" type="slidenum">
              <a:rPr lang="en-US" altLang="en-US" sz="1200">
                <a:latin typeface="Arial" pitchFamily="34" charset="0"/>
              </a:rPr>
              <a:pPr>
                <a:spcBef>
                  <a:spcPct val="0"/>
                </a:spcBef>
                <a:buFontTx/>
                <a:buNone/>
              </a:pPr>
              <a:t>44</a:t>
            </a:fld>
            <a:endParaRPr lang="en-US" altLang="en-US" sz="1200">
              <a:latin typeface="Arial" pitchFamily="34" charset="0"/>
            </a:endParaRPr>
          </a:p>
        </p:txBody>
      </p:sp>
      <p:grpSp>
        <p:nvGrpSpPr>
          <p:cNvPr id="48207" name="Group 4"/>
          <p:cNvGrpSpPr>
            <a:grpSpLocks/>
          </p:cNvGrpSpPr>
          <p:nvPr/>
        </p:nvGrpSpPr>
        <p:grpSpPr bwMode="auto">
          <a:xfrm>
            <a:off x="304800" y="1447800"/>
            <a:ext cx="5578475" cy="4932363"/>
            <a:chOff x="1107" y="441"/>
            <a:chExt cx="3514" cy="3107"/>
          </a:xfrm>
        </p:grpSpPr>
        <p:sp>
          <p:nvSpPr>
            <p:cNvPr id="48208" name="Rectangle 5"/>
            <p:cNvSpPr>
              <a:spLocks noChangeArrowheads="1"/>
            </p:cNvSpPr>
            <p:nvPr/>
          </p:nvSpPr>
          <p:spPr bwMode="auto">
            <a:xfrm>
              <a:off x="1234" y="120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09" name="Rectangle 6"/>
            <p:cNvSpPr>
              <a:spLocks noChangeArrowheads="1"/>
            </p:cNvSpPr>
            <p:nvPr/>
          </p:nvSpPr>
          <p:spPr bwMode="auto">
            <a:xfrm>
              <a:off x="1234" y="134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10" name="Rectangle 7"/>
            <p:cNvSpPr>
              <a:spLocks noChangeArrowheads="1"/>
            </p:cNvSpPr>
            <p:nvPr/>
          </p:nvSpPr>
          <p:spPr bwMode="auto">
            <a:xfrm>
              <a:off x="1234" y="148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11" name="Rectangle 8"/>
            <p:cNvSpPr>
              <a:spLocks noChangeArrowheads="1"/>
            </p:cNvSpPr>
            <p:nvPr/>
          </p:nvSpPr>
          <p:spPr bwMode="auto">
            <a:xfrm>
              <a:off x="1234" y="162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12" name="Rectangle 9"/>
            <p:cNvSpPr>
              <a:spLocks noChangeArrowheads="1"/>
            </p:cNvSpPr>
            <p:nvPr/>
          </p:nvSpPr>
          <p:spPr bwMode="auto">
            <a:xfrm>
              <a:off x="1234" y="176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13" name="Rectangle 10"/>
            <p:cNvSpPr>
              <a:spLocks noChangeArrowheads="1"/>
            </p:cNvSpPr>
            <p:nvPr/>
          </p:nvSpPr>
          <p:spPr bwMode="auto">
            <a:xfrm>
              <a:off x="1234" y="190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14" name="Rectangle 11"/>
            <p:cNvSpPr>
              <a:spLocks noChangeArrowheads="1"/>
            </p:cNvSpPr>
            <p:nvPr/>
          </p:nvSpPr>
          <p:spPr bwMode="auto">
            <a:xfrm>
              <a:off x="1234" y="204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15" name="Rectangle 12"/>
            <p:cNvSpPr>
              <a:spLocks noChangeArrowheads="1"/>
            </p:cNvSpPr>
            <p:nvPr/>
          </p:nvSpPr>
          <p:spPr bwMode="auto">
            <a:xfrm>
              <a:off x="1234" y="218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16" name="Rectangle 13"/>
            <p:cNvSpPr>
              <a:spLocks noChangeArrowheads="1"/>
            </p:cNvSpPr>
            <p:nvPr/>
          </p:nvSpPr>
          <p:spPr bwMode="auto">
            <a:xfrm>
              <a:off x="1234" y="232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17" name="Rectangle 14"/>
            <p:cNvSpPr>
              <a:spLocks noChangeArrowheads="1"/>
            </p:cNvSpPr>
            <p:nvPr/>
          </p:nvSpPr>
          <p:spPr bwMode="auto">
            <a:xfrm>
              <a:off x="1234" y="246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18" name="Rectangle 15"/>
            <p:cNvSpPr>
              <a:spLocks noChangeArrowheads="1"/>
            </p:cNvSpPr>
            <p:nvPr/>
          </p:nvSpPr>
          <p:spPr bwMode="auto">
            <a:xfrm>
              <a:off x="1234" y="260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19" name="Rectangle 16"/>
            <p:cNvSpPr>
              <a:spLocks noChangeArrowheads="1"/>
            </p:cNvSpPr>
            <p:nvPr/>
          </p:nvSpPr>
          <p:spPr bwMode="auto">
            <a:xfrm>
              <a:off x="1234" y="274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20" name="Rectangle 17"/>
            <p:cNvSpPr>
              <a:spLocks noChangeArrowheads="1"/>
            </p:cNvSpPr>
            <p:nvPr/>
          </p:nvSpPr>
          <p:spPr bwMode="auto">
            <a:xfrm>
              <a:off x="1234" y="288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21" name="Rectangle 18"/>
            <p:cNvSpPr>
              <a:spLocks noChangeArrowheads="1"/>
            </p:cNvSpPr>
            <p:nvPr/>
          </p:nvSpPr>
          <p:spPr bwMode="auto">
            <a:xfrm>
              <a:off x="1234" y="302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22" name="Rectangle 19"/>
            <p:cNvSpPr>
              <a:spLocks noChangeArrowheads="1"/>
            </p:cNvSpPr>
            <p:nvPr/>
          </p:nvSpPr>
          <p:spPr bwMode="auto">
            <a:xfrm>
              <a:off x="1234" y="316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23" name="Rectangle 20"/>
            <p:cNvSpPr>
              <a:spLocks noChangeArrowheads="1"/>
            </p:cNvSpPr>
            <p:nvPr/>
          </p:nvSpPr>
          <p:spPr bwMode="auto">
            <a:xfrm>
              <a:off x="1234" y="330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24" name="Rectangle 21"/>
            <p:cNvSpPr>
              <a:spLocks noChangeArrowheads="1"/>
            </p:cNvSpPr>
            <p:nvPr/>
          </p:nvSpPr>
          <p:spPr bwMode="auto">
            <a:xfrm>
              <a:off x="1349" y="176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25" name="Rectangle 22"/>
            <p:cNvSpPr>
              <a:spLocks noChangeArrowheads="1"/>
            </p:cNvSpPr>
            <p:nvPr/>
          </p:nvSpPr>
          <p:spPr bwMode="auto">
            <a:xfrm>
              <a:off x="1349" y="190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26" name="Rectangle 23"/>
            <p:cNvSpPr>
              <a:spLocks noChangeArrowheads="1"/>
            </p:cNvSpPr>
            <p:nvPr/>
          </p:nvSpPr>
          <p:spPr bwMode="auto">
            <a:xfrm>
              <a:off x="1349" y="204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27" name="Rectangle 24"/>
            <p:cNvSpPr>
              <a:spLocks noChangeArrowheads="1"/>
            </p:cNvSpPr>
            <p:nvPr/>
          </p:nvSpPr>
          <p:spPr bwMode="auto">
            <a:xfrm>
              <a:off x="1349" y="218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28" name="Rectangle 25"/>
            <p:cNvSpPr>
              <a:spLocks noChangeArrowheads="1"/>
            </p:cNvSpPr>
            <p:nvPr/>
          </p:nvSpPr>
          <p:spPr bwMode="auto">
            <a:xfrm>
              <a:off x="1349" y="232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29" name="Rectangle 26"/>
            <p:cNvSpPr>
              <a:spLocks noChangeArrowheads="1"/>
            </p:cNvSpPr>
            <p:nvPr/>
          </p:nvSpPr>
          <p:spPr bwMode="auto">
            <a:xfrm>
              <a:off x="1349" y="246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30" name="Rectangle 27"/>
            <p:cNvSpPr>
              <a:spLocks noChangeArrowheads="1"/>
            </p:cNvSpPr>
            <p:nvPr/>
          </p:nvSpPr>
          <p:spPr bwMode="auto">
            <a:xfrm>
              <a:off x="1349" y="260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31" name="Rectangle 28"/>
            <p:cNvSpPr>
              <a:spLocks noChangeArrowheads="1"/>
            </p:cNvSpPr>
            <p:nvPr/>
          </p:nvSpPr>
          <p:spPr bwMode="auto">
            <a:xfrm>
              <a:off x="1349" y="274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32" name="Rectangle 29"/>
            <p:cNvSpPr>
              <a:spLocks noChangeArrowheads="1"/>
            </p:cNvSpPr>
            <p:nvPr/>
          </p:nvSpPr>
          <p:spPr bwMode="auto">
            <a:xfrm>
              <a:off x="1349" y="120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33" name="Rectangle 30"/>
            <p:cNvSpPr>
              <a:spLocks noChangeArrowheads="1"/>
            </p:cNvSpPr>
            <p:nvPr/>
          </p:nvSpPr>
          <p:spPr bwMode="auto">
            <a:xfrm>
              <a:off x="1349" y="134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34" name="Rectangle 31"/>
            <p:cNvSpPr>
              <a:spLocks noChangeArrowheads="1"/>
            </p:cNvSpPr>
            <p:nvPr/>
          </p:nvSpPr>
          <p:spPr bwMode="auto">
            <a:xfrm>
              <a:off x="1349" y="148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35" name="Rectangle 32"/>
            <p:cNvSpPr>
              <a:spLocks noChangeArrowheads="1"/>
            </p:cNvSpPr>
            <p:nvPr/>
          </p:nvSpPr>
          <p:spPr bwMode="auto">
            <a:xfrm>
              <a:off x="1349" y="162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36" name="Rectangle 33"/>
            <p:cNvSpPr>
              <a:spLocks noChangeArrowheads="1"/>
            </p:cNvSpPr>
            <p:nvPr/>
          </p:nvSpPr>
          <p:spPr bwMode="auto">
            <a:xfrm>
              <a:off x="1349" y="288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37" name="Rectangle 34"/>
            <p:cNvSpPr>
              <a:spLocks noChangeArrowheads="1"/>
            </p:cNvSpPr>
            <p:nvPr/>
          </p:nvSpPr>
          <p:spPr bwMode="auto">
            <a:xfrm>
              <a:off x="1349" y="302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38" name="Rectangle 35"/>
            <p:cNvSpPr>
              <a:spLocks noChangeArrowheads="1"/>
            </p:cNvSpPr>
            <p:nvPr/>
          </p:nvSpPr>
          <p:spPr bwMode="auto">
            <a:xfrm>
              <a:off x="1349" y="316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39" name="Rectangle 36"/>
            <p:cNvSpPr>
              <a:spLocks noChangeArrowheads="1"/>
            </p:cNvSpPr>
            <p:nvPr/>
          </p:nvSpPr>
          <p:spPr bwMode="auto">
            <a:xfrm>
              <a:off x="1349" y="330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40" name="Rectangle 37"/>
            <p:cNvSpPr>
              <a:spLocks noChangeArrowheads="1"/>
            </p:cNvSpPr>
            <p:nvPr/>
          </p:nvSpPr>
          <p:spPr bwMode="auto">
            <a:xfrm>
              <a:off x="1463" y="120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41" name="Rectangle 38"/>
            <p:cNvSpPr>
              <a:spLocks noChangeArrowheads="1"/>
            </p:cNvSpPr>
            <p:nvPr/>
          </p:nvSpPr>
          <p:spPr bwMode="auto">
            <a:xfrm>
              <a:off x="1463" y="134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42" name="Rectangle 39"/>
            <p:cNvSpPr>
              <a:spLocks noChangeArrowheads="1"/>
            </p:cNvSpPr>
            <p:nvPr/>
          </p:nvSpPr>
          <p:spPr bwMode="auto">
            <a:xfrm>
              <a:off x="1463" y="148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43" name="Rectangle 40"/>
            <p:cNvSpPr>
              <a:spLocks noChangeArrowheads="1"/>
            </p:cNvSpPr>
            <p:nvPr/>
          </p:nvSpPr>
          <p:spPr bwMode="auto">
            <a:xfrm>
              <a:off x="1463" y="162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44" name="Rectangle 41"/>
            <p:cNvSpPr>
              <a:spLocks noChangeArrowheads="1"/>
            </p:cNvSpPr>
            <p:nvPr/>
          </p:nvSpPr>
          <p:spPr bwMode="auto">
            <a:xfrm>
              <a:off x="1463" y="176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45" name="Rectangle 42"/>
            <p:cNvSpPr>
              <a:spLocks noChangeArrowheads="1"/>
            </p:cNvSpPr>
            <p:nvPr/>
          </p:nvSpPr>
          <p:spPr bwMode="auto">
            <a:xfrm>
              <a:off x="1463" y="190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46" name="Rectangle 43"/>
            <p:cNvSpPr>
              <a:spLocks noChangeArrowheads="1"/>
            </p:cNvSpPr>
            <p:nvPr/>
          </p:nvSpPr>
          <p:spPr bwMode="auto">
            <a:xfrm>
              <a:off x="1463" y="204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47" name="Rectangle 44"/>
            <p:cNvSpPr>
              <a:spLocks noChangeArrowheads="1"/>
            </p:cNvSpPr>
            <p:nvPr/>
          </p:nvSpPr>
          <p:spPr bwMode="auto">
            <a:xfrm>
              <a:off x="1463" y="218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48" name="Rectangle 45"/>
            <p:cNvSpPr>
              <a:spLocks noChangeArrowheads="1"/>
            </p:cNvSpPr>
            <p:nvPr/>
          </p:nvSpPr>
          <p:spPr bwMode="auto">
            <a:xfrm>
              <a:off x="1463" y="232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49" name="Rectangle 46"/>
            <p:cNvSpPr>
              <a:spLocks noChangeArrowheads="1"/>
            </p:cNvSpPr>
            <p:nvPr/>
          </p:nvSpPr>
          <p:spPr bwMode="auto">
            <a:xfrm>
              <a:off x="1463" y="246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50" name="Rectangle 47"/>
            <p:cNvSpPr>
              <a:spLocks noChangeArrowheads="1"/>
            </p:cNvSpPr>
            <p:nvPr/>
          </p:nvSpPr>
          <p:spPr bwMode="auto">
            <a:xfrm>
              <a:off x="1463" y="260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51" name="Rectangle 48"/>
            <p:cNvSpPr>
              <a:spLocks noChangeArrowheads="1"/>
            </p:cNvSpPr>
            <p:nvPr/>
          </p:nvSpPr>
          <p:spPr bwMode="auto">
            <a:xfrm>
              <a:off x="1463" y="274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52" name="Rectangle 49"/>
            <p:cNvSpPr>
              <a:spLocks noChangeArrowheads="1"/>
            </p:cNvSpPr>
            <p:nvPr/>
          </p:nvSpPr>
          <p:spPr bwMode="auto">
            <a:xfrm>
              <a:off x="1463" y="288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53" name="Rectangle 50"/>
            <p:cNvSpPr>
              <a:spLocks noChangeArrowheads="1"/>
            </p:cNvSpPr>
            <p:nvPr/>
          </p:nvSpPr>
          <p:spPr bwMode="auto">
            <a:xfrm>
              <a:off x="1463" y="302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54" name="Rectangle 51"/>
            <p:cNvSpPr>
              <a:spLocks noChangeArrowheads="1"/>
            </p:cNvSpPr>
            <p:nvPr/>
          </p:nvSpPr>
          <p:spPr bwMode="auto">
            <a:xfrm>
              <a:off x="1463" y="316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55" name="Rectangle 52"/>
            <p:cNvSpPr>
              <a:spLocks noChangeArrowheads="1"/>
            </p:cNvSpPr>
            <p:nvPr/>
          </p:nvSpPr>
          <p:spPr bwMode="auto">
            <a:xfrm>
              <a:off x="1463" y="330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56" name="Rectangle 53"/>
            <p:cNvSpPr>
              <a:spLocks noChangeArrowheads="1"/>
            </p:cNvSpPr>
            <p:nvPr/>
          </p:nvSpPr>
          <p:spPr bwMode="auto">
            <a:xfrm>
              <a:off x="1578" y="120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57" name="Rectangle 54"/>
            <p:cNvSpPr>
              <a:spLocks noChangeArrowheads="1"/>
            </p:cNvSpPr>
            <p:nvPr/>
          </p:nvSpPr>
          <p:spPr bwMode="auto">
            <a:xfrm>
              <a:off x="1578" y="134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58" name="Rectangle 55"/>
            <p:cNvSpPr>
              <a:spLocks noChangeArrowheads="1"/>
            </p:cNvSpPr>
            <p:nvPr/>
          </p:nvSpPr>
          <p:spPr bwMode="auto">
            <a:xfrm>
              <a:off x="1578" y="148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59" name="Rectangle 56"/>
            <p:cNvSpPr>
              <a:spLocks noChangeArrowheads="1"/>
            </p:cNvSpPr>
            <p:nvPr/>
          </p:nvSpPr>
          <p:spPr bwMode="auto">
            <a:xfrm>
              <a:off x="1578" y="162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60" name="Rectangle 57"/>
            <p:cNvSpPr>
              <a:spLocks noChangeArrowheads="1"/>
            </p:cNvSpPr>
            <p:nvPr/>
          </p:nvSpPr>
          <p:spPr bwMode="auto">
            <a:xfrm>
              <a:off x="1578" y="176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61" name="Rectangle 58"/>
            <p:cNvSpPr>
              <a:spLocks noChangeArrowheads="1"/>
            </p:cNvSpPr>
            <p:nvPr/>
          </p:nvSpPr>
          <p:spPr bwMode="auto">
            <a:xfrm>
              <a:off x="1578" y="190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62" name="Rectangle 59"/>
            <p:cNvSpPr>
              <a:spLocks noChangeArrowheads="1"/>
            </p:cNvSpPr>
            <p:nvPr/>
          </p:nvSpPr>
          <p:spPr bwMode="auto">
            <a:xfrm>
              <a:off x="1578" y="204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63" name="Rectangle 60"/>
            <p:cNvSpPr>
              <a:spLocks noChangeArrowheads="1"/>
            </p:cNvSpPr>
            <p:nvPr/>
          </p:nvSpPr>
          <p:spPr bwMode="auto">
            <a:xfrm>
              <a:off x="1578" y="218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64" name="Rectangle 61"/>
            <p:cNvSpPr>
              <a:spLocks noChangeArrowheads="1"/>
            </p:cNvSpPr>
            <p:nvPr/>
          </p:nvSpPr>
          <p:spPr bwMode="auto">
            <a:xfrm>
              <a:off x="1578" y="232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65" name="Rectangle 62"/>
            <p:cNvSpPr>
              <a:spLocks noChangeArrowheads="1"/>
            </p:cNvSpPr>
            <p:nvPr/>
          </p:nvSpPr>
          <p:spPr bwMode="auto">
            <a:xfrm>
              <a:off x="1578" y="246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66" name="Rectangle 63"/>
            <p:cNvSpPr>
              <a:spLocks noChangeArrowheads="1"/>
            </p:cNvSpPr>
            <p:nvPr/>
          </p:nvSpPr>
          <p:spPr bwMode="auto">
            <a:xfrm>
              <a:off x="1578" y="260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67" name="Rectangle 64"/>
            <p:cNvSpPr>
              <a:spLocks noChangeArrowheads="1"/>
            </p:cNvSpPr>
            <p:nvPr/>
          </p:nvSpPr>
          <p:spPr bwMode="auto">
            <a:xfrm>
              <a:off x="1578" y="274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68" name="Rectangle 65"/>
            <p:cNvSpPr>
              <a:spLocks noChangeArrowheads="1"/>
            </p:cNvSpPr>
            <p:nvPr/>
          </p:nvSpPr>
          <p:spPr bwMode="auto">
            <a:xfrm>
              <a:off x="1578" y="288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69" name="Rectangle 66"/>
            <p:cNvSpPr>
              <a:spLocks noChangeArrowheads="1"/>
            </p:cNvSpPr>
            <p:nvPr/>
          </p:nvSpPr>
          <p:spPr bwMode="auto">
            <a:xfrm>
              <a:off x="1578" y="302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70" name="Rectangle 67"/>
            <p:cNvSpPr>
              <a:spLocks noChangeArrowheads="1"/>
            </p:cNvSpPr>
            <p:nvPr/>
          </p:nvSpPr>
          <p:spPr bwMode="auto">
            <a:xfrm>
              <a:off x="1578" y="316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271" name="Rectangle 68"/>
            <p:cNvSpPr>
              <a:spLocks noChangeArrowheads="1"/>
            </p:cNvSpPr>
            <p:nvPr/>
          </p:nvSpPr>
          <p:spPr bwMode="auto">
            <a:xfrm>
              <a:off x="1578" y="330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72" name="Rectangle 69"/>
            <p:cNvSpPr>
              <a:spLocks noChangeArrowheads="1"/>
            </p:cNvSpPr>
            <p:nvPr/>
          </p:nvSpPr>
          <p:spPr bwMode="auto">
            <a:xfrm>
              <a:off x="2266" y="203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73" name="Rectangle 70"/>
            <p:cNvSpPr>
              <a:spLocks noChangeArrowheads="1"/>
            </p:cNvSpPr>
            <p:nvPr/>
          </p:nvSpPr>
          <p:spPr bwMode="auto">
            <a:xfrm>
              <a:off x="2164" y="203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74" name="Rectangle 71"/>
            <p:cNvSpPr>
              <a:spLocks noChangeArrowheads="1"/>
            </p:cNvSpPr>
            <p:nvPr/>
          </p:nvSpPr>
          <p:spPr bwMode="auto">
            <a:xfrm>
              <a:off x="2266" y="245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275" name="Rectangle 72"/>
            <p:cNvSpPr>
              <a:spLocks noChangeArrowheads="1"/>
            </p:cNvSpPr>
            <p:nvPr/>
          </p:nvSpPr>
          <p:spPr bwMode="auto">
            <a:xfrm>
              <a:off x="2176" y="245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76" name="Rectangle 73"/>
            <p:cNvSpPr>
              <a:spLocks noChangeArrowheads="1"/>
            </p:cNvSpPr>
            <p:nvPr/>
          </p:nvSpPr>
          <p:spPr bwMode="auto">
            <a:xfrm>
              <a:off x="2266" y="189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2</a:t>
              </a:r>
              <a:endParaRPr lang="en-CA" altLang="en-US" sz="2400">
                <a:latin typeface="Times New Roman" pitchFamily="18" charset="0"/>
              </a:endParaRPr>
            </a:p>
          </p:txBody>
        </p:sp>
        <p:sp>
          <p:nvSpPr>
            <p:cNvPr id="48277" name="Rectangle 74"/>
            <p:cNvSpPr>
              <a:spLocks noChangeArrowheads="1"/>
            </p:cNvSpPr>
            <p:nvPr/>
          </p:nvSpPr>
          <p:spPr bwMode="auto">
            <a:xfrm>
              <a:off x="2164" y="189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78" name="Rectangle 75"/>
            <p:cNvSpPr>
              <a:spLocks noChangeArrowheads="1"/>
            </p:cNvSpPr>
            <p:nvPr/>
          </p:nvSpPr>
          <p:spPr bwMode="auto">
            <a:xfrm>
              <a:off x="2266" y="175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3</a:t>
              </a:r>
              <a:endParaRPr lang="en-CA" altLang="en-US" sz="2400">
                <a:latin typeface="Times New Roman" pitchFamily="18" charset="0"/>
              </a:endParaRPr>
            </a:p>
          </p:txBody>
        </p:sp>
        <p:sp>
          <p:nvSpPr>
            <p:cNvPr id="48279" name="Rectangle 76"/>
            <p:cNvSpPr>
              <a:spLocks noChangeArrowheads="1"/>
            </p:cNvSpPr>
            <p:nvPr/>
          </p:nvSpPr>
          <p:spPr bwMode="auto">
            <a:xfrm>
              <a:off x="2164" y="175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80" name="Rectangle 77"/>
            <p:cNvSpPr>
              <a:spLocks noChangeArrowheads="1"/>
            </p:cNvSpPr>
            <p:nvPr/>
          </p:nvSpPr>
          <p:spPr bwMode="auto">
            <a:xfrm>
              <a:off x="2266" y="16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4</a:t>
              </a:r>
              <a:endParaRPr lang="en-CA" altLang="en-US" sz="2400">
                <a:latin typeface="Times New Roman" pitchFamily="18" charset="0"/>
              </a:endParaRPr>
            </a:p>
          </p:txBody>
        </p:sp>
        <p:sp>
          <p:nvSpPr>
            <p:cNvPr id="48281" name="Rectangle 78"/>
            <p:cNvSpPr>
              <a:spLocks noChangeArrowheads="1"/>
            </p:cNvSpPr>
            <p:nvPr/>
          </p:nvSpPr>
          <p:spPr bwMode="auto">
            <a:xfrm>
              <a:off x="2164" y="161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82" name="Rectangle 79"/>
            <p:cNvSpPr>
              <a:spLocks noChangeArrowheads="1"/>
            </p:cNvSpPr>
            <p:nvPr/>
          </p:nvSpPr>
          <p:spPr bwMode="auto">
            <a:xfrm>
              <a:off x="2266" y="147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5</a:t>
              </a:r>
              <a:endParaRPr lang="en-CA" altLang="en-US" sz="2400">
                <a:latin typeface="Times New Roman" pitchFamily="18" charset="0"/>
              </a:endParaRPr>
            </a:p>
          </p:txBody>
        </p:sp>
        <p:sp>
          <p:nvSpPr>
            <p:cNvPr id="48283" name="Rectangle 80"/>
            <p:cNvSpPr>
              <a:spLocks noChangeArrowheads="1"/>
            </p:cNvSpPr>
            <p:nvPr/>
          </p:nvSpPr>
          <p:spPr bwMode="auto">
            <a:xfrm>
              <a:off x="2164" y="147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84" name="Rectangle 81"/>
            <p:cNvSpPr>
              <a:spLocks noChangeArrowheads="1"/>
            </p:cNvSpPr>
            <p:nvPr/>
          </p:nvSpPr>
          <p:spPr bwMode="auto">
            <a:xfrm>
              <a:off x="2266" y="133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6</a:t>
              </a:r>
              <a:endParaRPr lang="en-CA" altLang="en-US" sz="2400">
                <a:latin typeface="Times New Roman" pitchFamily="18" charset="0"/>
              </a:endParaRPr>
            </a:p>
          </p:txBody>
        </p:sp>
        <p:sp>
          <p:nvSpPr>
            <p:cNvPr id="48285" name="Rectangle 82"/>
            <p:cNvSpPr>
              <a:spLocks noChangeArrowheads="1"/>
            </p:cNvSpPr>
            <p:nvPr/>
          </p:nvSpPr>
          <p:spPr bwMode="auto">
            <a:xfrm>
              <a:off x="2164" y="133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86" name="Rectangle 83"/>
            <p:cNvSpPr>
              <a:spLocks noChangeArrowheads="1"/>
            </p:cNvSpPr>
            <p:nvPr/>
          </p:nvSpPr>
          <p:spPr bwMode="auto">
            <a:xfrm>
              <a:off x="2266" y="1191"/>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7</a:t>
              </a:r>
              <a:endParaRPr lang="en-CA" altLang="en-US" sz="2400">
                <a:latin typeface="Times New Roman" pitchFamily="18" charset="0"/>
              </a:endParaRPr>
            </a:p>
          </p:txBody>
        </p:sp>
        <p:sp>
          <p:nvSpPr>
            <p:cNvPr id="48287" name="Rectangle 84"/>
            <p:cNvSpPr>
              <a:spLocks noChangeArrowheads="1"/>
            </p:cNvSpPr>
            <p:nvPr/>
          </p:nvSpPr>
          <p:spPr bwMode="auto">
            <a:xfrm>
              <a:off x="2164" y="1191"/>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88" name="Rectangle 85"/>
            <p:cNvSpPr>
              <a:spLocks noChangeArrowheads="1"/>
            </p:cNvSpPr>
            <p:nvPr/>
          </p:nvSpPr>
          <p:spPr bwMode="auto">
            <a:xfrm>
              <a:off x="2266" y="259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2</a:t>
              </a:r>
              <a:endParaRPr lang="en-CA" altLang="en-US" sz="2400">
                <a:latin typeface="Times New Roman" pitchFamily="18" charset="0"/>
              </a:endParaRPr>
            </a:p>
          </p:txBody>
        </p:sp>
        <p:sp>
          <p:nvSpPr>
            <p:cNvPr id="48289" name="Rectangle 86"/>
            <p:cNvSpPr>
              <a:spLocks noChangeArrowheads="1"/>
            </p:cNvSpPr>
            <p:nvPr/>
          </p:nvSpPr>
          <p:spPr bwMode="auto">
            <a:xfrm>
              <a:off x="2176" y="259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90" name="Rectangle 87"/>
            <p:cNvSpPr>
              <a:spLocks noChangeArrowheads="1"/>
            </p:cNvSpPr>
            <p:nvPr/>
          </p:nvSpPr>
          <p:spPr bwMode="auto">
            <a:xfrm>
              <a:off x="2266" y="273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3</a:t>
              </a:r>
              <a:endParaRPr lang="en-CA" altLang="en-US" sz="2400">
                <a:latin typeface="Times New Roman" pitchFamily="18" charset="0"/>
              </a:endParaRPr>
            </a:p>
          </p:txBody>
        </p:sp>
        <p:sp>
          <p:nvSpPr>
            <p:cNvPr id="48291" name="Rectangle 88"/>
            <p:cNvSpPr>
              <a:spLocks noChangeArrowheads="1"/>
            </p:cNvSpPr>
            <p:nvPr/>
          </p:nvSpPr>
          <p:spPr bwMode="auto">
            <a:xfrm>
              <a:off x="2176" y="273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92" name="Rectangle 89"/>
            <p:cNvSpPr>
              <a:spLocks noChangeArrowheads="1"/>
            </p:cNvSpPr>
            <p:nvPr/>
          </p:nvSpPr>
          <p:spPr bwMode="auto">
            <a:xfrm>
              <a:off x="2266" y="287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4</a:t>
              </a:r>
              <a:endParaRPr lang="en-CA" altLang="en-US" sz="2400">
                <a:latin typeface="Times New Roman" pitchFamily="18" charset="0"/>
              </a:endParaRPr>
            </a:p>
          </p:txBody>
        </p:sp>
        <p:sp>
          <p:nvSpPr>
            <p:cNvPr id="48293" name="Rectangle 90"/>
            <p:cNvSpPr>
              <a:spLocks noChangeArrowheads="1"/>
            </p:cNvSpPr>
            <p:nvPr/>
          </p:nvSpPr>
          <p:spPr bwMode="auto">
            <a:xfrm>
              <a:off x="2176" y="287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94" name="Rectangle 91"/>
            <p:cNvSpPr>
              <a:spLocks noChangeArrowheads="1"/>
            </p:cNvSpPr>
            <p:nvPr/>
          </p:nvSpPr>
          <p:spPr bwMode="auto">
            <a:xfrm>
              <a:off x="2266" y="30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5</a:t>
              </a:r>
              <a:endParaRPr lang="en-CA" altLang="en-US" sz="2400">
                <a:latin typeface="Times New Roman" pitchFamily="18" charset="0"/>
              </a:endParaRPr>
            </a:p>
          </p:txBody>
        </p:sp>
        <p:sp>
          <p:nvSpPr>
            <p:cNvPr id="48295" name="Rectangle 92"/>
            <p:cNvSpPr>
              <a:spLocks noChangeArrowheads="1"/>
            </p:cNvSpPr>
            <p:nvPr/>
          </p:nvSpPr>
          <p:spPr bwMode="auto">
            <a:xfrm>
              <a:off x="2176" y="301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96" name="Rectangle 93"/>
            <p:cNvSpPr>
              <a:spLocks noChangeArrowheads="1"/>
            </p:cNvSpPr>
            <p:nvPr/>
          </p:nvSpPr>
          <p:spPr bwMode="auto">
            <a:xfrm>
              <a:off x="2266" y="315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6</a:t>
              </a:r>
              <a:endParaRPr lang="en-CA" altLang="en-US" sz="2400">
                <a:latin typeface="Times New Roman" pitchFamily="18" charset="0"/>
              </a:endParaRPr>
            </a:p>
          </p:txBody>
        </p:sp>
        <p:sp>
          <p:nvSpPr>
            <p:cNvPr id="48297" name="Rectangle 94"/>
            <p:cNvSpPr>
              <a:spLocks noChangeArrowheads="1"/>
            </p:cNvSpPr>
            <p:nvPr/>
          </p:nvSpPr>
          <p:spPr bwMode="auto">
            <a:xfrm>
              <a:off x="2176" y="315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298" name="Rectangle 95"/>
            <p:cNvSpPr>
              <a:spLocks noChangeArrowheads="1"/>
            </p:cNvSpPr>
            <p:nvPr/>
          </p:nvSpPr>
          <p:spPr bwMode="auto">
            <a:xfrm>
              <a:off x="2253" y="329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7</a:t>
              </a:r>
              <a:endParaRPr lang="en-CA" altLang="en-US" sz="2400">
                <a:latin typeface="Times New Roman" pitchFamily="18" charset="0"/>
              </a:endParaRPr>
            </a:p>
          </p:txBody>
        </p:sp>
        <p:sp>
          <p:nvSpPr>
            <p:cNvPr id="48299" name="Rectangle 96"/>
            <p:cNvSpPr>
              <a:spLocks noChangeArrowheads="1"/>
            </p:cNvSpPr>
            <p:nvPr/>
          </p:nvSpPr>
          <p:spPr bwMode="auto">
            <a:xfrm>
              <a:off x="2164" y="329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00" name="Rectangle 97"/>
            <p:cNvSpPr>
              <a:spLocks noChangeArrowheads="1"/>
            </p:cNvSpPr>
            <p:nvPr/>
          </p:nvSpPr>
          <p:spPr bwMode="auto">
            <a:xfrm>
              <a:off x="4227" y="23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8</a:t>
              </a:r>
              <a:endParaRPr lang="en-CA" altLang="en-US" sz="2400">
                <a:latin typeface="Times New Roman" pitchFamily="18" charset="0"/>
              </a:endParaRPr>
            </a:p>
          </p:txBody>
        </p:sp>
        <p:sp>
          <p:nvSpPr>
            <p:cNvPr id="48301" name="Rectangle 98"/>
            <p:cNvSpPr>
              <a:spLocks noChangeArrowheads="1"/>
            </p:cNvSpPr>
            <p:nvPr/>
          </p:nvSpPr>
          <p:spPr bwMode="auto">
            <a:xfrm>
              <a:off x="4137" y="231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02" name="Rectangle 99"/>
            <p:cNvSpPr>
              <a:spLocks noChangeArrowheads="1"/>
            </p:cNvSpPr>
            <p:nvPr/>
          </p:nvSpPr>
          <p:spPr bwMode="auto">
            <a:xfrm>
              <a:off x="2266" y="217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303" name="Rectangle 100"/>
            <p:cNvSpPr>
              <a:spLocks noChangeArrowheads="1"/>
            </p:cNvSpPr>
            <p:nvPr/>
          </p:nvSpPr>
          <p:spPr bwMode="auto">
            <a:xfrm>
              <a:off x="2164" y="217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04" name="Rectangle 101"/>
            <p:cNvSpPr>
              <a:spLocks noChangeArrowheads="1"/>
            </p:cNvSpPr>
            <p:nvPr/>
          </p:nvSpPr>
          <p:spPr bwMode="auto">
            <a:xfrm>
              <a:off x="2266" y="23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305" name="Rectangle 102"/>
            <p:cNvSpPr>
              <a:spLocks noChangeArrowheads="1"/>
            </p:cNvSpPr>
            <p:nvPr/>
          </p:nvSpPr>
          <p:spPr bwMode="auto">
            <a:xfrm>
              <a:off x="2176" y="231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06" name="Rectangle 103"/>
            <p:cNvSpPr>
              <a:spLocks noChangeArrowheads="1"/>
            </p:cNvSpPr>
            <p:nvPr/>
          </p:nvSpPr>
          <p:spPr bwMode="auto">
            <a:xfrm>
              <a:off x="3195" y="203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307" name="Rectangle 104"/>
            <p:cNvSpPr>
              <a:spLocks noChangeArrowheads="1"/>
            </p:cNvSpPr>
            <p:nvPr/>
          </p:nvSpPr>
          <p:spPr bwMode="auto">
            <a:xfrm>
              <a:off x="3093" y="203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08" name="Rectangle 105"/>
            <p:cNvSpPr>
              <a:spLocks noChangeArrowheads="1"/>
            </p:cNvSpPr>
            <p:nvPr/>
          </p:nvSpPr>
          <p:spPr bwMode="auto">
            <a:xfrm>
              <a:off x="3182" y="189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2</a:t>
              </a:r>
              <a:endParaRPr lang="en-CA" altLang="en-US" sz="2400">
                <a:latin typeface="Times New Roman" pitchFamily="18" charset="0"/>
              </a:endParaRPr>
            </a:p>
          </p:txBody>
        </p:sp>
        <p:sp>
          <p:nvSpPr>
            <p:cNvPr id="48309" name="Rectangle 106"/>
            <p:cNvSpPr>
              <a:spLocks noChangeArrowheads="1"/>
            </p:cNvSpPr>
            <p:nvPr/>
          </p:nvSpPr>
          <p:spPr bwMode="auto">
            <a:xfrm>
              <a:off x="3093" y="189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10" name="Rectangle 107"/>
            <p:cNvSpPr>
              <a:spLocks noChangeArrowheads="1"/>
            </p:cNvSpPr>
            <p:nvPr/>
          </p:nvSpPr>
          <p:spPr bwMode="auto">
            <a:xfrm>
              <a:off x="3182" y="175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3</a:t>
              </a:r>
              <a:endParaRPr lang="en-CA" altLang="en-US" sz="2400">
                <a:latin typeface="Times New Roman" pitchFamily="18" charset="0"/>
              </a:endParaRPr>
            </a:p>
          </p:txBody>
        </p:sp>
        <p:sp>
          <p:nvSpPr>
            <p:cNvPr id="48311" name="Rectangle 108"/>
            <p:cNvSpPr>
              <a:spLocks noChangeArrowheads="1"/>
            </p:cNvSpPr>
            <p:nvPr/>
          </p:nvSpPr>
          <p:spPr bwMode="auto">
            <a:xfrm>
              <a:off x="3093" y="175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12" name="Rectangle 109"/>
            <p:cNvSpPr>
              <a:spLocks noChangeArrowheads="1"/>
            </p:cNvSpPr>
            <p:nvPr/>
          </p:nvSpPr>
          <p:spPr bwMode="auto">
            <a:xfrm>
              <a:off x="3182" y="16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4</a:t>
              </a:r>
              <a:endParaRPr lang="en-CA" altLang="en-US" sz="2400">
                <a:latin typeface="Times New Roman" pitchFamily="18" charset="0"/>
              </a:endParaRPr>
            </a:p>
          </p:txBody>
        </p:sp>
        <p:sp>
          <p:nvSpPr>
            <p:cNvPr id="48313" name="Rectangle 110"/>
            <p:cNvSpPr>
              <a:spLocks noChangeArrowheads="1"/>
            </p:cNvSpPr>
            <p:nvPr/>
          </p:nvSpPr>
          <p:spPr bwMode="auto">
            <a:xfrm>
              <a:off x="3093" y="161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14" name="Rectangle 111"/>
            <p:cNvSpPr>
              <a:spLocks noChangeArrowheads="1"/>
            </p:cNvSpPr>
            <p:nvPr/>
          </p:nvSpPr>
          <p:spPr bwMode="auto">
            <a:xfrm>
              <a:off x="3182" y="147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5</a:t>
              </a:r>
              <a:endParaRPr lang="en-CA" altLang="en-US" sz="2400">
                <a:latin typeface="Times New Roman" pitchFamily="18" charset="0"/>
              </a:endParaRPr>
            </a:p>
          </p:txBody>
        </p:sp>
        <p:sp>
          <p:nvSpPr>
            <p:cNvPr id="48315" name="Rectangle 112"/>
            <p:cNvSpPr>
              <a:spLocks noChangeArrowheads="1"/>
            </p:cNvSpPr>
            <p:nvPr/>
          </p:nvSpPr>
          <p:spPr bwMode="auto">
            <a:xfrm>
              <a:off x="3093" y="147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16" name="Rectangle 113"/>
            <p:cNvSpPr>
              <a:spLocks noChangeArrowheads="1"/>
            </p:cNvSpPr>
            <p:nvPr/>
          </p:nvSpPr>
          <p:spPr bwMode="auto">
            <a:xfrm>
              <a:off x="3182" y="133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6</a:t>
              </a:r>
              <a:endParaRPr lang="en-CA" altLang="en-US" sz="2400">
                <a:latin typeface="Times New Roman" pitchFamily="18" charset="0"/>
              </a:endParaRPr>
            </a:p>
          </p:txBody>
        </p:sp>
        <p:sp>
          <p:nvSpPr>
            <p:cNvPr id="48317" name="Rectangle 114"/>
            <p:cNvSpPr>
              <a:spLocks noChangeArrowheads="1"/>
            </p:cNvSpPr>
            <p:nvPr/>
          </p:nvSpPr>
          <p:spPr bwMode="auto">
            <a:xfrm>
              <a:off x="3093" y="133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18" name="Rectangle 115"/>
            <p:cNvSpPr>
              <a:spLocks noChangeArrowheads="1"/>
            </p:cNvSpPr>
            <p:nvPr/>
          </p:nvSpPr>
          <p:spPr bwMode="auto">
            <a:xfrm>
              <a:off x="3182" y="1191"/>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7</a:t>
              </a:r>
              <a:endParaRPr lang="en-CA" altLang="en-US" sz="2400">
                <a:latin typeface="Times New Roman" pitchFamily="18" charset="0"/>
              </a:endParaRPr>
            </a:p>
          </p:txBody>
        </p:sp>
        <p:sp>
          <p:nvSpPr>
            <p:cNvPr id="48319" name="Rectangle 116"/>
            <p:cNvSpPr>
              <a:spLocks noChangeArrowheads="1"/>
            </p:cNvSpPr>
            <p:nvPr/>
          </p:nvSpPr>
          <p:spPr bwMode="auto">
            <a:xfrm>
              <a:off x="3093" y="1191"/>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20" name="Rectangle 117"/>
            <p:cNvSpPr>
              <a:spLocks noChangeArrowheads="1"/>
            </p:cNvSpPr>
            <p:nvPr/>
          </p:nvSpPr>
          <p:spPr bwMode="auto">
            <a:xfrm>
              <a:off x="3182" y="217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321" name="Rectangle 118"/>
            <p:cNvSpPr>
              <a:spLocks noChangeArrowheads="1"/>
            </p:cNvSpPr>
            <p:nvPr/>
          </p:nvSpPr>
          <p:spPr bwMode="auto">
            <a:xfrm>
              <a:off x="3093" y="217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22" name="Rectangle 119"/>
            <p:cNvSpPr>
              <a:spLocks noChangeArrowheads="1"/>
            </p:cNvSpPr>
            <p:nvPr/>
          </p:nvSpPr>
          <p:spPr bwMode="auto">
            <a:xfrm>
              <a:off x="3182" y="23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7</a:t>
              </a:r>
              <a:endParaRPr lang="en-CA" altLang="en-US" sz="2400">
                <a:latin typeface="Times New Roman" pitchFamily="18" charset="0"/>
              </a:endParaRPr>
            </a:p>
          </p:txBody>
        </p:sp>
        <p:sp>
          <p:nvSpPr>
            <p:cNvPr id="48323" name="Rectangle 120"/>
            <p:cNvSpPr>
              <a:spLocks noChangeArrowheads="1"/>
            </p:cNvSpPr>
            <p:nvPr/>
          </p:nvSpPr>
          <p:spPr bwMode="auto">
            <a:xfrm>
              <a:off x="3106" y="231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24" name="Rectangle 121"/>
            <p:cNvSpPr>
              <a:spLocks noChangeArrowheads="1"/>
            </p:cNvSpPr>
            <p:nvPr/>
          </p:nvSpPr>
          <p:spPr bwMode="auto">
            <a:xfrm>
              <a:off x="3182" y="245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6</a:t>
              </a:r>
              <a:endParaRPr lang="en-CA" altLang="en-US" sz="2400">
                <a:latin typeface="Times New Roman" pitchFamily="18" charset="0"/>
              </a:endParaRPr>
            </a:p>
          </p:txBody>
        </p:sp>
        <p:sp>
          <p:nvSpPr>
            <p:cNvPr id="48325" name="Rectangle 122"/>
            <p:cNvSpPr>
              <a:spLocks noChangeArrowheads="1"/>
            </p:cNvSpPr>
            <p:nvPr/>
          </p:nvSpPr>
          <p:spPr bwMode="auto">
            <a:xfrm>
              <a:off x="3106" y="245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26" name="Rectangle 123"/>
            <p:cNvSpPr>
              <a:spLocks noChangeArrowheads="1"/>
            </p:cNvSpPr>
            <p:nvPr/>
          </p:nvSpPr>
          <p:spPr bwMode="auto">
            <a:xfrm>
              <a:off x="3182" y="259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5</a:t>
              </a:r>
              <a:endParaRPr lang="en-CA" altLang="en-US" sz="2400">
                <a:latin typeface="Times New Roman" pitchFamily="18" charset="0"/>
              </a:endParaRPr>
            </a:p>
          </p:txBody>
        </p:sp>
        <p:sp>
          <p:nvSpPr>
            <p:cNvPr id="48327" name="Rectangle 124"/>
            <p:cNvSpPr>
              <a:spLocks noChangeArrowheads="1"/>
            </p:cNvSpPr>
            <p:nvPr/>
          </p:nvSpPr>
          <p:spPr bwMode="auto">
            <a:xfrm>
              <a:off x="3106" y="259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28" name="Rectangle 125"/>
            <p:cNvSpPr>
              <a:spLocks noChangeArrowheads="1"/>
            </p:cNvSpPr>
            <p:nvPr/>
          </p:nvSpPr>
          <p:spPr bwMode="auto">
            <a:xfrm>
              <a:off x="3182" y="273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4</a:t>
              </a:r>
              <a:endParaRPr lang="en-CA" altLang="en-US" sz="2400">
                <a:latin typeface="Times New Roman" pitchFamily="18" charset="0"/>
              </a:endParaRPr>
            </a:p>
          </p:txBody>
        </p:sp>
        <p:sp>
          <p:nvSpPr>
            <p:cNvPr id="48329" name="Rectangle 126"/>
            <p:cNvSpPr>
              <a:spLocks noChangeArrowheads="1"/>
            </p:cNvSpPr>
            <p:nvPr/>
          </p:nvSpPr>
          <p:spPr bwMode="auto">
            <a:xfrm>
              <a:off x="3106" y="273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30" name="Rectangle 127"/>
            <p:cNvSpPr>
              <a:spLocks noChangeArrowheads="1"/>
            </p:cNvSpPr>
            <p:nvPr/>
          </p:nvSpPr>
          <p:spPr bwMode="auto">
            <a:xfrm>
              <a:off x="3182" y="287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3</a:t>
              </a:r>
              <a:endParaRPr lang="en-CA" altLang="en-US" sz="2400">
                <a:latin typeface="Times New Roman" pitchFamily="18" charset="0"/>
              </a:endParaRPr>
            </a:p>
          </p:txBody>
        </p:sp>
        <p:sp>
          <p:nvSpPr>
            <p:cNvPr id="48331" name="Rectangle 128"/>
            <p:cNvSpPr>
              <a:spLocks noChangeArrowheads="1"/>
            </p:cNvSpPr>
            <p:nvPr/>
          </p:nvSpPr>
          <p:spPr bwMode="auto">
            <a:xfrm>
              <a:off x="3106" y="287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32" name="Rectangle 129"/>
            <p:cNvSpPr>
              <a:spLocks noChangeArrowheads="1"/>
            </p:cNvSpPr>
            <p:nvPr/>
          </p:nvSpPr>
          <p:spPr bwMode="auto">
            <a:xfrm>
              <a:off x="3182" y="30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2</a:t>
              </a:r>
              <a:endParaRPr lang="en-CA" altLang="en-US" sz="2400">
                <a:latin typeface="Times New Roman" pitchFamily="18" charset="0"/>
              </a:endParaRPr>
            </a:p>
          </p:txBody>
        </p:sp>
        <p:sp>
          <p:nvSpPr>
            <p:cNvPr id="48333" name="Rectangle 130"/>
            <p:cNvSpPr>
              <a:spLocks noChangeArrowheads="1"/>
            </p:cNvSpPr>
            <p:nvPr/>
          </p:nvSpPr>
          <p:spPr bwMode="auto">
            <a:xfrm>
              <a:off x="3106" y="301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34" name="Rectangle 131"/>
            <p:cNvSpPr>
              <a:spLocks noChangeArrowheads="1"/>
            </p:cNvSpPr>
            <p:nvPr/>
          </p:nvSpPr>
          <p:spPr bwMode="auto">
            <a:xfrm>
              <a:off x="3195" y="315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335" name="Rectangle 132"/>
            <p:cNvSpPr>
              <a:spLocks noChangeArrowheads="1"/>
            </p:cNvSpPr>
            <p:nvPr/>
          </p:nvSpPr>
          <p:spPr bwMode="auto">
            <a:xfrm>
              <a:off x="3106" y="315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36" name="Rectangle 133"/>
            <p:cNvSpPr>
              <a:spLocks noChangeArrowheads="1"/>
            </p:cNvSpPr>
            <p:nvPr/>
          </p:nvSpPr>
          <p:spPr bwMode="auto">
            <a:xfrm>
              <a:off x="3182" y="329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337" name="Rectangle 134"/>
            <p:cNvSpPr>
              <a:spLocks noChangeArrowheads="1"/>
            </p:cNvSpPr>
            <p:nvPr/>
          </p:nvSpPr>
          <p:spPr bwMode="auto">
            <a:xfrm>
              <a:off x="3106" y="329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38" name="Rectangle 135"/>
            <p:cNvSpPr>
              <a:spLocks noChangeArrowheads="1"/>
            </p:cNvSpPr>
            <p:nvPr/>
          </p:nvSpPr>
          <p:spPr bwMode="auto">
            <a:xfrm>
              <a:off x="4227" y="203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339" name="Rectangle 136"/>
            <p:cNvSpPr>
              <a:spLocks noChangeArrowheads="1"/>
            </p:cNvSpPr>
            <p:nvPr/>
          </p:nvSpPr>
          <p:spPr bwMode="auto">
            <a:xfrm>
              <a:off x="4125" y="203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40" name="Rectangle 137"/>
            <p:cNvSpPr>
              <a:spLocks noChangeArrowheads="1"/>
            </p:cNvSpPr>
            <p:nvPr/>
          </p:nvSpPr>
          <p:spPr bwMode="auto">
            <a:xfrm>
              <a:off x="4227" y="189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2</a:t>
              </a:r>
              <a:endParaRPr lang="en-CA" altLang="en-US" sz="2400">
                <a:latin typeface="Times New Roman" pitchFamily="18" charset="0"/>
              </a:endParaRPr>
            </a:p>
          </p:txBody>
        </p:sp>
        <p:sp>
          <p:nvSpPr>
            <p:cNvPr id="48341" name="Rectangle 138"/>
            <p:cNvSpPr>
              <a:spLocks noChangeArrowheads="1"/>
            </p:cNvSpPr>
            <p:nvPr/>
          </p:nvSpPr>
          <p:spPr bwMode="auto">
            <a:xfrm>
              <a:off x="4125" y="189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42" name="Rectangle 139"/>
            <p:cNvSpPr>
              <a:spLocks noChangeArrowheads="1"/>
            </p:cNvSpPr>
            <p:nvPr/>
          </p:nvSpPr>
          <p:spPr bwMode="auto">
            <a:xfrm>
              <a:off x="4227" y="175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3</a:t>
              </a:r>
              <a:endParaRPr lang="en-CA" altLang="en-US" sz="2400">
                <a:latin typeface="Times New Roman" pitchFamily="18" charset="0"/>
              </a:endParaRPr>
            </a:p>
          </p:txBody>
        </p:sp>
        <p:sp>
          <p:nvSpPr>
            <p:cNvPr id="48343" name="Rectangle 140"/>
            <p:cNvSpPr>
              <a:spLocks noChangeArrowheads="1"/>
            </p:cNvSpPr>
            <p:nvPr/>
          </p:nvSpPr>
          <p:spPr bwMode="auto">
            <a:xfrm>
              <a:off x="4125" y="175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44" name="Rectangle 141"/>
            <p:cNvSpPr>
              <a:spLocks noChangeArrowheads="1"/>
            </p:cNvSpPr>
            <p:nvPr/>
          </p:nvSpPr>
          <p:spPr bwMode="auto">
            <a:xfrm>
              <a:off x="4227" y="16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4</a:t>
              </a:r>
              <a:endParaRPr lang="en-CA" altLang="en-US" sz="2400">
                <a:latin typeface="Times New Roman" pitchFamily="18" charset="0"/>
              </a:endParaRPr>
            </a:p>
          </p:txBody>
        </p:sp>
        <p:sp>
          <p:nvSpPr>
            <p:cNvPr id="48345" name="Rectangle 142"/>
            <p:cNvSpPr>
              <a:spLocks noChangeArrowheads="1"/>
            </p:cNvSpPr>
            <p:nvPr/>
          </p:nvSpPr>
          <p:spPr bwMode="auto">
            <a:xfrm>
              <a:off x="4125" y="161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46" name="Rectangle 143"/>
            <p:cNvSpPr>
              <a:spLocks noChangeArrowheads="1"/>
            </p:cNvSpPr>
            <p:nvPr/>
          </p:nvSpPr>
          <p:spPr bwMode="auto">
            <a:xfrm>
              <a:off x="4227" y="147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5</a:t>
              </a:r>
              <a:endParaRPr lang="en-CA" altLang="en-US" sz="2400">
                <a:latin typeface="Times New Roman" pitchFamily="18" charset="0"/>
              </a:endParaRPr>
            </a:p>
          </p:txBody>
        </p:sp>
        <p:sp>
          <p:nvSpPr>
            <p:cNvPr id="48347" name="Rectangle 144"/>
            <p:cNvSpPr>
              <a:spLocks noChangeArrowheads="1"/>
            </p:cNvSpPr>
            <p:nvPr/>
          </p:nvSpPr>
          <p:spPr bwMode="auto">
            <a:xfrm>
              <a:off x="4125" y="147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48" name="Rectangle 145"/>
            <p:cNvSpPr>
              <a:spLocks noChangeArrowheads="1"/>
            </p:cNvSpPr>
            <p:nvPr/>
          </p:nvSpPr>
          <p:spPr bwMode="auto">
            <a:xfrm>
              <a:off x="4227" y="133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6</a:t>
              </a:r>
              <a:endParaRPr lang="en-CA" altLang="en-US" sz="2400">
                <a:latin typeface="Times New Roman" pitchFamily="18" charset="0"/>
              </a:endParaRPr>
            </a:p>
          </p:txBody>
        </p:sp>
        <p:sp>
          <p:nvSpPr>
            <p:cNvPr id="48349" name="Rectangle 146"/>
            <p:cNvSpPr>
              <a:spLocks noChangeArrowheads="1"/>
            </p:cNvSpPr>
            <p:nvPr/>
          </p:nvSpPr>
          <p:spPr bwMode="auto">
            <a:xfrm>
              <a:off x="4125" y="133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50" name="Rectangle 147"/>
            <p:cNvSpPr>
              <a:spLocks noChangeArrowheads="1"/>
            </p:cNvSpPr>
            <p:nvPr/>
          </p:nvSpPr>
          <p:spPr bwMode="auto">
            <a:xfrm>
              <a:off x="4227" y="1191"/>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7</a:t>
              </a:r>
              <a:endParaRPr lang="en-CA" altLang="en-US" sz="2400">
                <a:latin typeface="Times New Roman" pitchFamily="18" charset="0"/>
              </a:endParaRPr>
            </a:p>
          </p:txBody>
        </p:sp>
        <p:sp>
          <p:nvSpPr>
            <p:cNvPr id="48351" name="Rectangle 148"/>
            <p:cNvSpPr>
              <a:spLocks noChangeArrowheads="1"/>
            </p:cNvSpPr>
            <p:nvPr/>
          </p:nvSpPr>
          <p:spPr bwMode="auto">
            <a:xfrm>
              <a:off x="4125" y="1191"/>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52" name="Rectangle 149"/>
            <p:cNvSpPr>
              <a:spLocks noChangeArrowheads="1"/>
            </p:cNvSpPr>
            <p:nvPr/>
          </p:nvSpPr>
          <p:spPr bwMode="auto">
            <a:xfrm>
              <a:off x="4227" y="217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0</a:t>
              </a:r>
              <a:endParaRPr lang="en-CA" altLang="en-US" sz="2400">
                <a:latin typeface="Times New Roman" pitchFamily="18" charset="0"/>
              </a:endParaRPr>
            </a:p>
          </p:txBody>
        </p:sp>
        <p:sp>
          <p:nvSpPr>
            <p:cNvPr id="48353" name="Rectangle 150"/>
            <p:cNvSpPr>
              <a:spLocks noChangeArrowheads="1"/>
            </p:cNvSpPr>
            <p:nvPr/>
          </p:nvSpPr>
          <p:spPr bwMode="auto">
            <a:xfrm>
              <a:off x="4125" y="2172"/>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54" name="Rectangle 151"/>
            <p:cNvSpPr>
              <a:spLocks noChangeArrowheads="1"/>
            </p:cNvSpPr>
            <p:nvPr/>
          </p:nvSpPr>
          <p:spPr bwMode="auto">
            <a:xfrm>
              <a:off x="4227" y="245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7</a:t>
              </a:r>
              <a:endParaRPr lang="en-CA" altLang="en-US" sz="2400">
                <a:latin typeface="Times New Roman" pitchFamily="18" charset="0"/>
              </a:endParaRPr>
            </a:p>
          </p:txBody>
        </p:sp>
        <p:sp>
          <p:nvSpPr>
            <p:cNvPr id="48355" name="Rectangle 152"/>
            <p:cNvSpPr>
              <a:spLocks noChangeArrowheads="1"/>
            </p:cNvSpPr>
            <p:nvPr/>
          </p:nvSpPr>
          <p:spPr bwMode="auto">
            <a:xfrm>
              <a:off x="4137" y="245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56" name="Rectangle 153"/>
            <p:cNvSpPr>
              <a:spLocks noChangeArrowheads="1"/>
            </p:cNvSpPr>
            <p:nvPr/>
          </p:nvSpPr>
          <p:spPr bwMode="auto">
            <a:xfrm>
              <a:off x="4227" y="259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6</a:t>
              </a:r>
              <a:endParaRPr lang="en-CA" altLang="en-US" sz="2400">
                <a:latin typeface="Times New Roman" pitchFamily="18" charset="0"/>
              </a:endParaRPr>
            </a:p>
          </p:txBody>
        </p:sp>
        <p:sp>
          <p:nvSpPr>
            <p:cNvPr id="48357" name="Rectangle 154"/>
            <p:cNvSpPr>
              <a:spLocks noChangeArrowheads="1"/>
            </p:cNvSpPr>
            <p:nvPr/>
          </p:nvSpPr>
          <p:spPr bwMode="auto">
            <a:xfrm>
              <a:off x="4137" y="259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58" name="Rectangle 155"/>
            <p:cNvSpPr>
              <a:spLocks noChangeArrowheads="1"/>
            </p:cNvSpPr>
            <p:nvPr/>
          </p:nvSpPr>
          <p:spPr bwMode="auto">
            <a:xfrm>
              <a:off x="4227" y="273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5</a:t>
              </a:r>
              <a:endParaRPr lang="en-CA" altLang="en-US" sz="2400">
                <a:latin typeface="Times New Roman" pitchFamily="18" charset="0"/>
              </a:endParaRPr>
            </a:p>
          </p:txBody>
        </p:sp>
        <p:sp>
          <p:nvSpPr>
            <p:cNvPr id="48359" name="Rectangle 156"/>
            <p:cNvSpPr>
              <a:spLocks noChangeArrowheads="1"/>
            </p:cNvSpPr>
            <p:nvPr/>
          </p:nvSpPr>
          <p:spPr bwMode="auto">
            <a:xfrm>
              <a:off x="4137" y="273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60" name="Rectangle 157"/>
            <p:cNvSpPr>
              <a:spLocks noChangeArrowheads="1"/>
            </p:cNvSpPr>
            <p:nvPr/>
          </p:nvSpPr>
          <p:spPr bwMode="auto">
            <a:xfrm>
              <a:off x="4227" y="287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4</a:t>
              </a:r>
              <a:endParaRPr lang="en-CA" altLang="en-US" sz="2400">
                <a:latin typeface="Times New Roman" pitchFamily="18" charset="0"/>
              </a:endParaRPr>
            </a:p>
          </p:txBody>
        </p:sp>
        <p:sp>
          <p:nvSpPr>
            <p:cNvPr id="48361" name="Rectangle 158"/>
            <p:cNvSpPr>
              <a:spLocks noChangeArrowheads="1"/>
            </p:cNvSpPr>
            <p:nvPr/>
          </p:nvSpPr>
          <p:spPr bwMode="auto">
            <a:xfrm>
              <a:off x="4137" y="287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62" name="Rectangle 159"/>
            <p:cNvSpPr>
              <a:spLocks noChangeArrowheads="1"/>
            </p:cNvSpPr>
            <p:nvPr/>
          </p:nvSpPr>
          <p:spPr bwMode="auto">
            <a:xfrm>
              <a:off x="4227" y="30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3</a:t>
              </a:r>
              <a:endParaRPr lang="en-CA" altLang="en-US" sz="2400">
                <a:latin typeface="Times New Roman" pitchFamily="18" charset="0"/>
              </a:endParaRPr>
            </a:p>
          </p:txBody>
        </p:sp>
        <p:sp>
          <p:nvSpPr>
            <p:cNvPr id="48363" name="Rectangle 160"/>
            <p:cNvSpPr>
              <a:spLocks noChangeArrowheads="1"/>
            </p:cNvSpPr>
            <p:nvPr/>
          </p:nvSpPr>
          <p:spPr bwMode="auto">
            <a:xfrm>
              <a:off x="4137" y="301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64" name="Rectangle 161"/>
            <p:cNvSpPr>
              <a:spLocks noChangeArrowheads="1"/>
            </p:cNvSpPr>
            <p:nvPr/>
          </p:nvSpPr>
          <p:spPr bwMode="auto">
            <a:xfrm>
              <a:off x="4227" y="315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2</a:t>
              </a:r>
              <a:endParaRPr lang="en-CA" altLang="en-US" sz="2400">
                <a:latin typeface="Times New Roman" pitchFamily="18" charset="0"/>
              </a:endParaRPr>
            </a:p>
          </p:txBody>
        </p:sp>
        <p:sp>
          <p:nvSpPr>
            <p:cNvPr id="48365" name="Rectangle 162"/>
            <p:cNvSpPr>
              <a:spLocks noChangeArrowheads="1"/>
            </p:cNvSpPr>
            <p:nvPr/>
          </p:nvSpPr>
          <p:spPr bwMode="auto">
            <a:xfrm>
              <a:off x="4137" y="315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66" name="Rectangle 163"/>
            <p:cNvSpPr>
              <a:spLocks noChangeArrowheads="1"/>
            </p:cNvSpPr>
            <p:nvPr/>
          </p:nvSpPr>
          <p:spPr bwMode="auto">
            <a:xfrm>
              <a:off x="4227" y="329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367" name="Rectangle 164"/>
            <p:cNvSpPr>
              <a:spLocks noChangeArrowheads="1"/>
            </p:cNvSpPr>
            <p:nvPr/>
          </p:nvSpPr>
          <p:spPr bwMode="auto">
            <a:xfrm>
              <a:off x="4137" y="3292"/>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t>
              </a:r>
              <a:endParaRPr lang="en-CA" altLang="en-US" sz="2400">
                <a:latin typeface="Times New Roman" pitchFamily="18" charset="0"/>
              </a:endParaRPr>
            </a:p>
          </p:txBody>
        </p:sp>
        <p:sp>
          <p:nvSpPr>
            <p:cNvPr id="48368" name="Line 165"/>
            <p:cNvSpPr>
              <a:spLocks noChangeShapeType="1"/>
            </p:cNvSpPr>
            <p:nvPr/>
          </p:nvSpPr>
          <p:spPr bwMode="auto">
            <a:xfrm flipH="1">
              <a:off x="1107" y="3547"/>
              <a:ext cx="3514" cy="1"/>
            </a:xfrm>
            <a:prstGeom prst="line">
              <a:avLst/>
            </a:prstGeom>
            <a:noFill/>
            <a:ln w="2063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369" name="Line 166"/>
            <p:cNvSpPr>
              <a:spLocks noChangeShapeType="1"/>
            </p:cNvSpPr>
            <p:nvPr/>
          </p:nvSpPr>
          <p:spPr bwMode="auto">
            <a:xfrm flipH="1">
              <a:off x="1107" y="1090"/>
              <a:ext cx="3514" cy="1"/>
            </a:xfrm>
            <a:prstGeom prst="line">
              <a:avLst/>
            </a:prstGeom>
            <a:noFill/>
            <a:ln w="2063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370" name="Line 167"/>
            <p:cNvSpPr>
              <a:spLocks noChangeShapeType="1"/>
            </p:cNvSpPr>
            <p:nvPr/>
          </p:nvSpPr>
          <p:spPr bwMode="auto">
            <a:xfrm flipH="1">
              <a:off x="1107" y="734"/>
              <a:ext cx="3514" cy="1"/>
            </a:xfrm>
            <a:prstGeom prst="line">
              <a:avLst/>
            </a:prstGeom>
            <a:noFill/>
            <a:ln w="2063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371" name="Line 168"/>
            <p:cNvSpPr>
              <a:spLocks noChangeShapeType="1"/>
            </p:cNvSpPr>
            <p:nvPr/>
          </p:nvSpPr>
          <p:spPr bwMode="auto">
            <a:xfrm flipH="1">
              <a:off x="1107" y="441"/>
              <a:ext cx="3514" cy="1"/>
            </a:xfrm>
            <a:prstGeom prst="line">
              <a:avLst/>
            </a:prstGeom>
            <a:noFill/>
            <a:ln w="20638">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372" name="Rectangle 169"/>
            <p:cNvSpPr>
              <a:spLocks noChangeArrowheads="1"/>
            </p:cNvSpPr>
            <p:nvPr/>
          </p:nvSpPr>
          <p:spPr bwMode="auto">
            <a:xfrm>
              <a:off x="1196" y="860"/>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i="1">
                  <a:solidFill>
                    <a:srgbClr val="000000"/>
                  </a:solidFill>
                  <a:latin typeface="Nimbus Roman No9 L" charset="0"/>
                </a:rPr>
                <a:t>b</a:t>
              </a:r>
              <a:endParaRPr lang="en-CA" altLang="en-US" sz="2400">
                <a:latin typeface="Times New Roman" pitchFamily="18" charset="0"/>
              </a:endParaRPr>
            </a:p>
          </p:txBody>
        </p:sp>
        <p:sp>
          <p:nvSpPr>
            <p:cNvPr id="48373" name="Rectangle 170"/>
            <p:cNvSpPr>
              <a:spLocks noChangeArrowheads="1"/>
            </p:cNvSpPr>
            <p:nvPr/>
          </p:nvSpPr>
          <p:spPr bwMode="auto">
            <a:xfrm>
              <a:off x="1260" y="92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100">
                  <a:solidFill>
                    <a:srgbClr val="000000"/>
                  </a:solidFill>
                  <a:latin typeface="Nimbus Roman No9 L" charset="0"/>
                </a:rPr>
                <a:t>3</a:t>
              </a:r>
              <a:endParaRPr lang="en-CA" altLang="en-US" sz="2400">
                <a:latin typeface="Times New Roman" pitchFamily="18" charset="0"/>
              </a:endParaRPr>
            </a:p>
          </p:txBody>
        </p:sp>
        <p:sp>
          <p:nvSpPr>
            <p:cNvPr id="48374" name="Rectangle 171"/>
            <p:cNvSpPr>
              <a:spLocks noChangeArrowheads="1"/>
            </p:cNvSpPr>
            <p:nvPr/>
          </p:nvSpPr>
          <p:spPr bwMode="auto">
            <a:xfrm>
              <a:off x="1323" y="860"/>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i="1">
                  <a:solidFill>
                    <a:srgbClr val="000000"/>
                  </a:solidFill>
                  <a:latin typeface="Nimbus Roman No9 L" charset="0"/>
                </a:rPr>
                <a:t>b</a:t>
              </a:r>
              <a:endParaRPr lang="en-CA" altLang="en-US" sz="2400">
                <a:latin typeface="Times New Roman" pitchFamily="18" charset="0"/>
              </a:endParaRPr>
            </a:p>
          </p:txBody>
        </p:sp>
        <p:sp>
          <p:nvSpPr>
            <p:cNvPr id="48375" name="Rectangle 172"/>
            <p:cNvSpPr>
              <a:spLocks noChangeArrowheads="1"/>
            </p:cNvSpPr>
            <p:nvPr/>
          </p:nvSpPr>
          <p:spPr bwMode="auto">
            <a:xfrm>
              <a:off x="1387" y="92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100">
                  <a:solidFill>
                    <a:srgbClr val="000000"/>
                  </a:solidFill>
                  <a:latin typeface="Nimbus Roman No9 L" charset="0"/>
                </a:rPr>
                <a:t>2</a:t>
              </a:r>
              <a:endParaRPr lang="en-CA" altLang="en-US" sz="2400">
                <a:latin typeface="Times New Roman" pitchFamily="18" charset="0"/>
              </a:endParaRPr>
            </a:p>
          </p:txBody>
        </p:sp>
        <p:sp>
          <p:nvSpPr>
            <p:cNvPr id="48376" name="Rectangle 173"/>
            <p:cNvSpPr>
              <a:spLocks noChangeArrowheads="1"/>
            </p:cNvSpPr>
            <p:nvPr/>
          </p:nvSpPr>
          <p:spPr bwMode="auto">
            <a:xfrm>
              <a:off x="1438" y="860"/>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i="1">
                  <a:solidFill>
                    <a:srgbClr val="000000"/>
                  </a:solidFill>
                  <a:latin typeface="Nimbus Roman No9 L" charset="0"/>
                </a:rPr>
                <a:t>b</a:t>
              </a:r>
              <a:endParaRPr lang="en-CA" altLang="en-US" sz="2400">
                <a:latin typeface="Times New Roman" pitchFamily="18" charset="0"/>
              </a:endParaRPr>
            </a:p>
          </p:txBody>
        </p:sp>
        <p:sp>
          <p:nvSpPr>
            <p:cNvPr id="48377" name="Rectangle 174"/>
            <p:cNvSpPr>
              <a:spLocks noChangeArrowheads="1"/>
            </p:cNvSpPr>
            <p:nvPr/>
          </p:nvSpPr>
          <p:spPr bwMode="auto">
            <a:xfrm>
              <a:off x="1501" y="92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100">
                  <a:solidFill>
                    <a:srgbClr val="000000"/>
                  </a:solidFill>
                  <a:latin typeface="Nimbus Roman No9 L" charset="0"/>
                </a:rPr>
                <a:t>1</a:t>
              </a:r>
              <a:endParaRPr lang="en-CA" altLang="en-US" sz="2400">
                <a:latin typeface="Times New Roman" pitchFamily="18" charset="0"/>
              </a:endParaRPr>
            </a:p>
          </p:txBody>
        </p:sp>
        <p:sp>
          <p:nvSpPr>
            <p:cNvPr id="48378" name="Rectangle 175"/>
            <p:cNvSpPr>
              <a:spLocks noChangeArrowheads="1"/>
            </p:cNvSpPr>
            <p:nvPr/>
          </p:nvSpPr>
          <p:spPr bwMode="auto">
            <a:xfrm>
              <a:off x="1552" y="860"/>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i="1">
                  <a:solidFill>
                    <a:srgbClr val="000000"/>
                  </a:solidFill>
                  <a:latin typeface="Nimbus Roman No9 L" charset="0"/>
                </a:rPr>
                <a:t>b</a:t>
              </a:r>
              <a:endParaRPr lang="en-CA" altLang="en-US" sz="2400">
                <a:latin typeface="Times New Roman" pitchFamily="18" charset="0"/>
              </a:endParaRPr>
            </a:p>
          </p:txBody>
        </p:sp>
        <p:sp>
          <p:nvSpPr>
            <p:cNvPr id="48379" name="Rectangle 176"/>
            <p:cNvSpPr>
              <a:spLocks noChangeArrowheads="1"/>
            </p:cNvSpPr>
            <p:nvPr/>
          </p:nvSpPr>
          <p:spPr bwMode="auto">
            <a:xfrm>
              <a:off x="1616" y="92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100">
                  <a:solidFill>
                    <a:srgbClr val="000000"/>
                  </a:solidFill>
                  <a:latin typeface="Nimbus Roman No9 L" charset="0"/>
                </a:rPr>
                <a:t>0</a:t>
              </a:r>
              <a:endParaRPr lang="en-CA" altLang="en-US" sz="2400">
                <a:latin typeface="Times New Roman" pitchFamily="18" charset="0"/>
              </a:endParaRPr>
            </a:p>
          </p:txBody>
        </p:sp>
        <p:sp>
          <p:nvSpPr>
            <p:cNvPr id="48380" name="Rectangle 177"/>
            <p:cNvSpPr>
              <a:spLocks noChangeArrowheads="1"/>
            </p:cNvSpPr>
            <p:nvPr/>
          </p:nvSpPr>
          <p:spPr bwMode="auto">
            <a:xfrm>
              <a:off x="2011" y="771"/>
              <a:ext cx="44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Sign and</a:t>
              </a:r>
              <a:endParaRPr lang="en-CA" altLang="en-US" sz="2400">
                <a:latin typeface="Times New Roman" pitchFamily="18" charset="0"/>
              </a:endParaRPr>
            </a:p>
          </p:txBody>
        </p:sp>
        <p:sp>
          <p:nvSpPr>
            <p:cNvPr id="48381" name="Rectangle 178"/>
            <p:cNvSpPr>
              <a:spLocks noChangeArrowheads="1"/>
            </p:cNvSpPr>
            <p:nvPr/>
          </p:nvSpPr>
          <p:spPr bwMode="auto">
            <a:xfrm>
              <a:off x="1973" y="860"/>
              <a:ext cx="52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magnitude</a:t>
              </a:r>
              <a:endParaRPr lang="en-CA" altLang="en-US" sz="2400">
                <a:latin typeface="Times New Roman" pitchFamily="18" charset="0"/>
              </a:endParaRPr>
            </a:p>
          </p:txBody>
        </p:sp>
        <p:sp>
          <p:nvSpPr>
            <p:cNvPr id="48382" name="Rectangle 179"/>
            <p:cNvSpPr>
              <a:spLocks noChangeArrowheads="1"/>
            </p:cNvSpPr>
            <p:nvPr/>
          </p:nvSpPr>
          <p:spPr bwMode="auto">
            <a:xfrm>
              <a:off x="2762" y="886"/>
              <a:ext cx="8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1'</a:t>
              </a:r>
              <a:endParaRPr lang="en-CA" altLang="en-US" sz="2400">
                <a:latin typeface="Times New Roman" pitchFamily="18" charset="0"/>
              </a:endParaRPr>
            </a:p>
          </p:txBody>
        </p:sp>
        <p:sp>
          <p:nvSpPr>
            <p:cNvPr id="48383" name="Rectangle 180"/>
            <p:cNvSpPr>
              <a:spLocks noChangeArrowheads="1"/>
            </p:cNvSpPr>
            <p:nvPr/>
          </p:nvSpPr>
          <p:spPr bwMode="auto">
            <a:xfrm>
              <a:off x="2851" y="886"/>
              <a:ext cx="69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s complement</a:t>
              </a:r>
              <a:endParaRPr lang="en-CA" altLang="en-US" sz="2400">
                <a:latin typeface="Times New Roman" pitchFamily="18" charset="0"/>
              </a:endParaRPr>
            </a:p>
          </p:txBody>
        </p:sp>
        <p:sp>
          <p:nvSpPr>
            <p:cNvPr id="48384" name="Rectangle 181"/>
            <p:cNvSpPr>
              <a:spLocks noChangeArrowheads="1"/>
            </p:cNvSpPr>
            <p:nvPr/>
          </p:nvSpPr>
          <p:spPr bwMode="auto">
            <a:xfrm>
              <a:off x="3806" y="886"/>
              <a:ext cx="8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2'</a:t>
              </a:r>
              <a:endParaRPr lang="en-CA" altLang="en-US" sz="2400">
                <a:latin typeface="Times New Roman" pitchFamily="18" charset="0"/>
              </a:endParaRPr>
            </a:p>
          </p:txBody>
        </p:sp>
        <p:sp>
          <p:nvSpPr>
            <p:cNvPr id="48385" name="Rectangle 182"/>
            <p:cNvSpPr>
              <a:spLocks noChangeArrowheads="1"/>
            </p:cNvSpPr>
            <p:nvPr/>
          </p:nvSpPr>
          <p:spPr bwMode="auto">
            <a:xfrm>
              <a:off x="3895" y="886"/>
              <a:ext cx="69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s complement</a:t>
              </a:r>
              <a:endParaRPr lang="en-CA" altLang="en-US" sz="2400">
                <a:latin typeface="Times New Roman" pitchFamily="18" charset="0"/>
              </a:endParaRPr>
            </a:p>
          </p:txBody>
        </p:sp>
        <p:sp>
          <p:nvSpPr>
            <p:cNvPr id="48386" name="Rectangle 183"/>
            <p:cNvSpPr>
              <a:spLocks noChangeArrowheads="1"/>
            </p:cNvSpPr>
            <p:nvPr/>
          </p:nvSpPr>
          <p:spPr bwMode="auto">
            <a:xfrm>
              <a:off x="1400" y="504"/>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i="1">
                  <a:solidFill>
                    <a:srgbClr val="000000"/>
                  </a:solidFill>
                  <a:latin typeface="Nimbus Roman No9 L" charset="0"/>
                </a:rPr>
                <a:t>B</a:t>
              </a:r>
              <a:endParaRPr lang="en-CA" altLang="en-US" sz="2400">
                <a:latin typeface="Times New Roman" pitchFamily="18" charset="0"/>
              </a:endParaRPr>
            </a:p>
          </p:txBody>
        </p:sp>
        <p:sp>
          <p:nvSpPr>
            <p:cNvPr id="48387" name="Rectangle 184"/>
            <p:cNvSpPr>
              <a:spLocks noChangeArrowheads="1"/>
            </p:cNvSpPr>
            <p:nvPr/>
          </p:nvSpPr>
          <p:spPr bwMode="auto">
            <a:xfrm>
              <a:off x="2578" y="504"/>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V</a:t>
              </a:r>
              <a:endParaRPr lang="en-CA" altLang="en-US" sz="2400">
                <a:latin typeface="Times New Roman" pitchFamily="18" charset="0"/>
              </a:endParaRPr>
            </a:p>
          </p:txBody>
        </p:sp>
        <p:sp>
          <p:nvSpPr>
            <p:cNvPr id="48388" name="Rectangle 185"/>
            <p:cNvSpPr>
              <a:spLocks noChangeArrowheads="1"/>
            </p:cNvSpPr>
            <p:nvPr/>
          </p:nvSpPr>
          <p:spPr bwMode="auto">
            <a:xfrm>
              <a:off x="2648" y="504"/>
              <a:ext cx="8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400">
                  <a:solidFill>
                    <a:srgbClr val="000000"/>
                  </a:solidFill>
                  <a:latin typeface="Nimbus Roman No9 L" charset="0"/>
                </a:rPr>
                <a:t>alue represented</a:t>
              </a:r>
              <a:endParaRPr lang="en-CA" altLang="en-US" sz="2400">
                <a:latin typeface="Times New Roman" pitchFamily="18"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Addition (1-bit)</a:t>
            </a:r>
          </a:p>
        </p:txBody>
      </p:sp>
      <p:sp>
        <p:nvSpPr>
          <p:cNvPr id="4915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491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4C913D7A-D208-4F62-8636-A10945B35653}" type="slidenum">
              <a:rPr lang="en-US" altLang="en-US" sz="1200">
                <a:latin typeface="Arial" pitchFamily="34" charset="0"/>
              </a:rPr>
              <a:pPr>
                <a:spcBef>
                  <a:spcPct val="0"/>
                </a:spcBef>
                <a:buFontTx/>
                <a:buNone/>
              </a:pPr>
              <a:t>45</a:t>
            </a:fld>
            <a:endParaRPr lang="en-US" altLang="en-US" sz="1200">
              <a:latin typeface="Arial" pitchFamily="34" charset="0"/>
            </a:endParaRPr>
          </a:p>
        </p:txBody>
      </p:sp>
      <p:grpSp>
        <p:nvGrpSpPr>
          <p:cNvPr id="49157" name="Group 3"/>
          <p:cNvGrpSpPr>
            <a:grpSpLocks/>
          </p:cNvGrpSpPr>
          <p:nvPr/>
        </p:nvGrpSpPr>
        <p:grpSpPr bwMode="auto">
          <a:xfrm>
            <a:off x="946150" y="1931988"/>
            <a:ext cx="7375525" cy="2563812"/>
            <a:chOff x="596" y="917"/>
            <a:chExt cx="4646" cy="1615"/>
          </a:xfrm>
        </p:grpSpPr>
        <p:sp>
          <p:nvSpPr>
            <p:cNvPr id="49159" name="Rectangle 4"/>
            <p:cNvSpPr>
              <a:spLocks noChangeArrowheads="1"/>
            </p:cNvSpPr>
            <p:nvPr/>
          </p:nvSpPr>
          <p:spPr bwMode="auto">
            <a:xfrm>
              <a:off x="4477" y="2311"/>
              <a:ext cx="76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Carry-out</a:t>
              </a:r>
              <a:endParaRPr lang="en-CA" altLang="en-US" sz="2400">
                <a:latin typeface="Times New Roman" pitchFamily="18" charset="0"/>
              </a:endParaRPr>
            </a:p>
          </p:txBody>
        </p:sp>
        <p:sp>
          <p:nvSpPr>
            <p:cNvPr id="49160" name="Line 5"/>
            <p:cNvSpPr>
              <a:spLocks noChangeShapeType="1"/>
            </p:cNvSpPr>
            <p:nvPr/>
          </p:nvSpPr>
          <p:spPr bwMode="auto">
            <a:xfrm flipH="1">
              <a:off x="4537" y="1503"/>
              <a:ext cx="586"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1" name="Rectangle 6"/>
            <p:cNvSpPr>
              <a:spLocks noChangeArrowheads="1"/>
            </p:cNvSpPr>
            <p:nvPr/>
          </p:nvSpPr>
          <p:spPr bwMode="auto">
            <a:xfrm>
              <a:off x="4941" y="1220"/>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1</a:t>
              </a:r>
              <a:endParaRPr lang="en-CA" altLang="en-US" sz="2400">
                <a:latin typeface="Times New Roman" pitchFamily="18" charset="0"/>
              </a:endParaRPr>
            </a:p>
          </p:txBody>
        </p:sp>
        <p:sp>
          <p:nvSpPr>
            <p:cNvPr id="49162" name="Rectangle 7"/>
            <p:cNvSpPr>
              <a:spLocks noChangeArrowheads="1"/>
            </p:cNvSpPr>
            <p:nvPr/>
          </p:nvSpPr>
          <p:spPr bwMode="auto">
            <a:xfrm>
              <a:off x="4941" y="917"/>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1</a:t>
              </a:r>
              <a:endParaRPr lang="en-CA" altLang="en-US" sz="2400">
                <a:latin typeface="Times New Roman" pitchFamily="18" charset="0"/>
              </a:endParaRPr>
            </a:p>
          </p:txBody>
        </p:sp>
        <p:sp>
          <p:nvSpPr>
            <p:cNvPr id="49163" name="Rectangle 8"/>
            <p:cNvSpPr>
              <a:spLocks noChangeArrowheads="1"/>
            </p:cNvSpPr>
            <p:nvPr/>
          </p:nvSpPr>
          <p:spPr bwMode="auto">
            <a:xfrm>
              <a:off x="4618" y="1220"/>
              <a:ext cx="10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a:t>
              </a:r>
              <a:endParaRPr lang="en-CA" altLang="en-US" sz="2400">
                <a:latin typeface="Times New Roman" pitchFamily="18" charset="0"/>
              </a:endParaRPr>
            </a:p>
          </p:txBody>
        </p:sp>
        <p:sp>
          <p:nvSpPr>
            <p:cNvPr id="49164" name="Rectangle 9"/>
            <p:cNvSpPr>
              <a:spLocks noChangeArrowheads="1"/>
            </p:cNvSpPr>
            <p:nvPr/>
          </p:nvSpPr>
          <p:spPr bwMode="auto">
            <a:xfrm>
              <a:off x="4941" y="1584"/>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0</a:t>
              </a:r>
              <a:endParaRPr lang="en-CA" altLang="en-US" sz="2400">
                <a:latin typeface="Times New Roman" pitchFamily="18" charset="0"/>
              </a:endParaRPr>
            </a:p>
          </p:txBody>
        </p:sp>
        <p:sp>
          <p:nvSpPr>
            <p:cNvPr id="49165" name="Rectangle 10"/>
            <p:cNvSpPr>
              <a:spLocks noChangeArrowheads="1"/>
            </p:cNvSpPr>
            <p:nvPr/>
          </p:nvSpPr>
          <p:spPr bwMode="auto">
            <a:xfrm>
              <a:off x="4780" y="1584"/>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1</a:t>
              </a:r>
              <a:endParaRPr lang="en-CA" altLang="en-US" sz="2400">
                <a:latin typeface="Times New Roman" pitchFamily="18" charset="0"/>
              </a:endParaRPr>
            </a:p>
          </p:txBody>
        </p:sp>
        <p:sp>
          <p:nvSpPr>
            <p:cNvPr id="49166" name="Line 11"/>
            <p:cNvSpPr>
              <a:spLocks noChangeShapeType="1"/>
            </p:cNvSpPr>
            <p:nvPr/>
          </p:nvSpPr>
          <p:spPr bwMode="auto">
            <a:xfrm flipH="1">
              <a:off x="3224" y="1503"/>
              <a:ext cx="586"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7" name="Rectangle 12"/>
            <p:cNvSpPr>
              <a:spLocks noChangeArrowheads="1"/>
            </p:cNvSpPr>
            <p:nvPr/>
          </p:nvSpPr>
          <p:spPr bwMode="auto">
            <a:xfrm>
              <a:off x="3628" y="1584"/>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1</a:t>
              </a:r>
              <a:endParaRPr lang="en-CA" altLang="en-US" sz="2400">
                <a:latin typeface="Times New Roman" pitchFamily="18" charset="0"/>
              </a:endParaRPr>
            </a:p>
          </p:txBody>
        </p:sp>
        <p:sp>
          <p:nvSpPr>
            <p:cNvPr id="49168" name="Rectangle 13"/>
            <p:cNvSpPr>
              <a:spLocks noChangeArrowheads="1"/>
            </p:cNvSpPr>
            <p:nvPr/>
          </p:nvSpPr>
          <p:spPr bwMode="auto">
            <a:xfrm>
              <a:off x="3628" y="917"/>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0</a:t>
              </a:r>
              <a:endParaRPr lang="en-CA" altLang="en-US" sz="2400">
                <a:latin typeface="Times New Roman" pitchFamily="18" charset="0"/>
              </a:endParaRPr>
            </a:p>
          </p:txBody>
        </p:sp>
        <p:sp>
          <p:nvSpPr>
            <p:cNvPr id="49169" name="Rectangle 14"/>
            <p:cNvSpPr>
              <a:spLocks noChangeArrowheads="1"/>
            </p:cNvSpPr>
            <p:nvPr/>
          </p:nvSpPr>
          <p:spPr bwMode="auto">
            <a:xfrm>
              <a:off x="3628" y="1220"/>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1</a:t>
              </a:r>
              <a:endParaRPr lang="en-CA" altLang="en-US" sz="2400">
                <a:latin typeface="Times New Roman" pitchFamily="18" charset="0"/>
              </a:endParaRPr>
            </a:p>
          </p:txBody>
        </p:sp>
        <p:sp>
          <p:nvSpPr>
            <p:cNvPr id="49170" name="Rectangle 15"/>
            <p:cNvSpPr>
              <a:spLocks noChangeArrowheads="1"/>
            </p:cNvSpPr>
            <p:nvPr/>
          </p:nvSpPr>
          <p:spPr bwMode="auto">
            <a:xfrm>
              <a:off x="3325" y="1220"/>
              <a:ext cx="10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a:t>
              </a:r>
              <a:endParaRPr lang="en-CA" altLang="en-US" sz="2400">
                <a:latin typeface="Times New Roman" pitchFamily="18" charset="0"/>
              </a:endParaRPr>
            </a:p>
          </p:txBody>
        </p:sp>
        <p:sp>
          <p:nvSpPr>
            <p:cNvPr id="49171" name="Line 16"/>
            <p:cNvSpPr>
              <a:spLocks noChangeShapeType="1"/>
            </p:cNvSpPr>
            <p:nvPr/>
          </p:nvSpPr>
          <p:spPr bwMode="auto">
            <a:xfrm flipH="1">
              <a:off x="596" y="1503"/>
              <a:ext cx="586"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Rectangle 17"/>
            <p:cNvSpPr>
              <a:spLocks noChangeArrowheads="1"/>
            </p:cNvSpPr>
            <p:nvPr/>
          </p:nvSpPr>
          <p:spPr bwMode="auto">
            <a:xfrm>
              <a:off x="1000" y="1584"/>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0</a:t>
              </a:r>
              <a:endParaRPr lang="en-CA" altLang="en-US" sz="2400">
                <a:latin typeface="Times New Roman" pitchFamily="18" charset="0"/>
              </a:endParaRPr>
            </a:p>
          </p:txBody>
        </p:sp>
        <p:sp>
          <p:nvSpPr>
            <p:cNvPr id="49173" name="Rectangle 18"/>
            <p:cNvSpPr>
              <a:spLocks noChangeArrowheads="1"/>
            </p:cNvSpPr>
            <p:nvPr/>
          </p:nvSpPr>
          <p:spPr bwMode="auto">
            <a:xfrm>
              <a:off x="1000" y="1220"/>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0</a:t>
              </a:r>
              <a:endParaRPr lang="en-CA" altLang="en-US" sz="2400">
                <a:latin typeface="Times New Roman" pitchFamily="18" charset="0"/>
              </a:endParaRPr>
            </a:p>
          </p:txBody>
        </p:sp>
        <p:sp>
          <p:nvSpPr>
            <p:cNvPr id="49174" name="Rectangle 19"/>
            <p:cNvSpPr>
              <a:spLocks noChangeArrowheads="1"/>
            </p:cNvSpPr>
            <p:nvPr/>
          </p:nvSpPr>
          <p:spPr bwMode="auto">
            <a:xfrm>
              <a:off x="1000" y="917"/>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0</a:t>
              </a:r>
              <a:endParaRPr lang="en-CA" altLang="en-US" sz="2400">
                <a:latin typeface="Times New Roman" pitchFamily="18" charset="0"/>
              </a:endParaRPr>
            </a:p>
          </p:txBody>
        </p:sp>
        <p:sp>
          <p:nvSpPr>
            <p:cNvPr id="49175" name="Rectangle 20"/>
            <p:cNvSpPr>
              <a:spLocks noChangeArrowheads="1"/>
            </p:cNvSpPr>
            <p:nvPr/>
          </p:nvSpPr>
          <p:spPr bwMode="auto">
            <a:xfrm>
              <a:off x="697" y="1220"/>
              <a:ext cx="10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a:t>
              </a:r>
              <a:endParaRPr lang="en-CA" altLang="en-US" sz="2400">
                <a:latin typeface="Times New Roman" pitchFamily="18" charset="0"/>
              </a:endParaRPr>
            </a:p>
          </p:txBody>
        </p:sp>
        <p:sp>
          <p:nvSpPr>
            <p:cNvPr id="49176" name="Line 21"/>
            <p:cNvSpPr>
              <a:spLocks noChangeShapeType="1"/>
            </p:cNvSpPr>
            <p:nvPr/>
          </p:nvSpPr>
          <p:spPr bwMode="auto">
            <a:xfrm flipH="1">
              <a:off x="1910" y="1503"/>
              <a:ext cx="586"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7" name="Rectangle 22"/>
            <p:cNvSpPr>
              <a:spLocks noChangeArrowheads="1"/>
            </p:cNvSpPr>
            <p:nvPr/>
          </p:nvSpPr>
          <p:spPr bwMode="auto">
            <a:xfrm>
              <a:off x="2314" y="1584"/>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1</a:t>
              </a:r>
              <a:endParaRPr lang="en-CA" altLang="en-US" sz="2400">
                <a:latin typeface="Times New Roman" pitchFamily="18" charset="0"/>
              </a:endParaRPr>
            </a:p>
          </p:txBody>
        </p:sp>
        <p:sp>
          <p:nvSpPr>
            <p:cNvPr id="49178" name="Rectangle 23"/>
            <p:cNvSpPr>
              <a:spLocks noChangeArrowheads="1"/>
            </p:cNvSpPr>
            <p:nvPr/>
          </p:nvSpPr>
          <p:spPr bwMode="auto">
            <a:xfrm>
              <a:off x="2314" y="1220"/>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0</a:t>
              </a:r>
              <a:endParaRPr lang="en-CA" altLang="en-US" sz="2400">
                <a:latin typeface="Times New Roman" pitchFamily="18" charset="0"/>
              </a:endParaRPr>
            </a:p>
          </p:txBody>
        </p:sp>
        <p:sp>
          <p:nvSpPr>
            <p:cNvPr id="49179" name="Rectangle 24"/>
            <p:cNvSpPr>
              <a:spLocks noChangeArrowheads="1"/>
            </p:cNvSpPr>
            <p:nvPr/>
          </p:nvSpPr>
          <p:spPr bwMode="auto">
            <a:xfrm>
              <a:off x="2314" y="917"/>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1</a:t>
              </a:r>
              <a:endParaRPr lang="en-CA" altLang="en-US" sz="2400">
                <a:latin typeface="Times New Roman" pitchFamily="18" charset="0"/>
              </a:endParaRPr>
            </a:p>
          </p:txBody>
        </p:sp>
        <p:sp>
          <p:nvSpPr>
            <p:cNvPr id="49180" name="Rectangle 25"/>
            <p:cNvSpPr>
              <a:spLocks noChangeArrowheads="1"/>
            </p:cNvSpPr>
            <p:nvPr/>
          </p:nvSpPr>
          <p:spPr bwMode="auto">
            <a:xfrm>
              <a:off x="2011" y="1220"/>
              <a:ext cx="10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2300">
                  <a:solidFill>
                    <a:srgbClr val="000000"/>
                  </a:solidFill>
                  <a:latin typeface="Nimbus Roman No9 L" charset="0"/>
                </a:rPr>
                <a:t>+</a:t>
              </a:r>
              <a:endParaRPr lang="en-CA" altLang="en-US" sz="2400">
                <a:latin typeface="Times New Roman" pitchFamily="18" charset="0"/>
              </a:endParaRPr>
            </a:p>
          </p:txBody>
        </p:sp>
        <p:sp>
          <p:nvSpPr>
            <p:cNvPr id="49181" name="Freeform 26"/>
            <p:cNvSpPr>
              <a:spLocks/>
            </p:cNvSpPr>
            <p:nvPr/>
          </p:nvSpPr>
          <p:spPr bwMode="auto">
            <a:xfrm>
              <a:off x="4800" y="1887"/>
              <a:ext cx="61" cy="121"/>
            </a:xfrm>
            <a:custGeom>
              <a:avLst/>
              <a:gdLst>
                <a:gd name="T0" fmla="*/ 2147483646 w 3"/>
                <a:gd name="T1" fmla="*/ 2147483646 h 6"/>
                <a:gd name="T2" fmla="*/ 2147483646 w 3"/>
                <a:gd name="T3" fmla="*/ 0 h 6"/>
                <a:gd name="T4" fmla="*/ 0 w 3"/>
                <a:gd name="T5" fmla="*/ 2147483646 h 6"/>
                <a:gd name="T6" fmla="*/ 2147483646 w 3"/>
                <a:gd name="T7" fmla="*/ 2147483646 h 6"/>
                <a:gd name="T8" fmla="*/ 2147483646 w 3"/>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6"/>
                  </a:moveTo>
                  <a:lnTo>
                    <a:pt x="2" y="0"/>
                  </a:lnTo>
                  <a:lnTo>
                    <a:pt x="0" y="6"/>
                  </a:lnTo>
                  <a:lnTo>
                    <a:pt x="2" y="6"/>
                  </a:lnTo>
                  <a:lnTo>
                    <a:pt x="3" y="6"/>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2" name="Freeform 27"/>
            <p:cNvSpPr>
              <a:spLocks/>
            </p:cNvSpPr>
            <p:nvPr/>
          </p:nvSpPr>
          <p:spPr bwMode="auto">
            <a:xfrm>
              <a:off x="4800" y="1887"/>
              <a:ext cx="61" cy="121"/>
            </a:xfrm>
            <a:custGeom>
              <a:avLst/>
              <a:gdLst>
                <a:gd name="T0" fmla="*/ 61 w 61"/>
                <a:gd name="T1" fmla="*/ 121 h 121"/>
                <a:gd name="T2" fmla="*/ 40 w 61"/>
                <a:gd name="T3" fmla="*/ 0 h 121"/>
                <a:gd name="T4" fmla="*/ 0 w 61"/>
                <a:gd name="T5" fmla="*/ 121 h 121"/>
                <a:gd name="T6" fmla="*/ 40 w 61"/>
                <a:gd name="T7" fmla="*/ 121 h 121"/>
                <a:gd name="T8" fmla="*/ 61 w 61"/>
                <a:gd name="T9" fmla="*/ 121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121">
                  <a:moveTo>
                    <a:pt x="61" y="121"/>
                  </a:moveTo>
                  <a:lnTo>
                    <a:pt x="40" y="0"/>
                  </a:lnTo>
                  <a:lnTo>
                    <a:pt x="0" y="121"/>
                  </a:lnTo>
                  <a:lnTo>
                    <a:pt x="40" y="121"/>
                  </a:lnTo>
                  <a:lnTo>
                    <a:pt x="61" y="121"/>
                  </a:lnTo>
                  <a:close/>
                </a:path>
              </a:pathLst>
            </a:custGeom>
            <a:solidFill>
              <a:srgbClr val="000000"/>
            </a:solidFill>
            <a:ln w="0">
              <a:solidFill>
                <a:srgbClr val="000000"/>
              </a:solidFill>
              <a:prstDash val="solid"/>
              <a:round/>
              <a:headEnd/>
              <a:tailEnd/>
            </a:ln>
          </p:spPr>
          <p:txBody>
            <a:bodyPr/>
            <a:lstStyle/>
            <a:p>
              <a:endParaRPr lang="en-US"/>
            </a:p>
          </p:txBody>
        </p:sp>
        <p:sp>
          <p:nvSpPr>
            <p:cNvPr id="49183" name="Line 28"/>
            <p:cNvSpPr>
              <a:spLocks noChangeShapeType="1"/>
            </p:cNvSpPr>
            <p:nvPr/>
          </p:nvSpPr>
          <p:spPr bwMode="auto">
            <a:xfrm>
              <a:off x="4840" y="2001"/>
              <a:ext cx="1" cy="242"/>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58" name="Text Box 29"/>
          <p:cNvSpPr txBox="1">
            <a:spLocks noChangeArrowheads="1"/>
          </p:cNvSpPr>
          <p:nvPr/>
        </p:nvSpPr>
        <p:spPr bwMode="auto">
          <a:xfrm>
            <a:off x="990600" y="49530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latin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dirty="0" smtClean="0"/>
              <a:t>2’s Complement</a:t>
            </a:r>
          </a:p>
        </p:txBody>
      </p:sp>
      <p:sp>
        <p:nvSpPr>
          <p:cNvPr id="5017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501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37B649B-1947-4EB3-95F7-F298E35C7B2C}" type="slidenum">
              <a:rPr lang="en-US" altLang="en-US" sz="1200">
                <a:latin typeface="Arial" pitchFamily="34" charset="0"/>
              </a:rPr>
              <a:pPr>
                <a:spcBef>
                  <a:spcPct val="0"/>
                </a:spcBef>
                <a:buFontTx/>
                <a:buNone/>
              </a:pPr>
              <a:t>46</a:t>
            </a:fld>
            <a:endParaRPr lang="en-US" altLang="en-US" sz="1200">
              <a:latin typeface="Arial" pitchFamily="34" charset="0"/>
            </a:endParaRPr>
          </a:p>
        </p:txBody>
      </p:sp>
      <p:grpSp>
        <p:nvGrpSpPr>
          <p:cNvPr id="50181" name="Group 3"/>
          <p:cNvGrpSpPr>
            <a:grpSpLocks/>
          </p:cNvGrpSpPr>
          <p:nvPr/>
        </p:nvGrpSpPr>
        <p:grpSpPr bwMode="auto">
          <a:xfrm>
            <a:off x="1090613" y="3055938"/>
            <a:ext cx="2871787" cy="2792412"/>
            <a:chOff x="1335" y="672"/>
            <a:chExt cx="1809" cy="1759"/>
          </a:xfrm>
        </p:grpSpPr>
        <p:sp>
          <p:nvSpPr>
            <p:cNvPr id="50243" name="Line 4"/>
            <p:cNvSpPr>
              <a:spLocks noChangeShapeType="1"/>
            </p:cNvSpPr>
            <p:nvPr/>
          </p:nvSpPr>
          <p:spPr bwMode="auto">
            <a:xfrm flipV="1">
              <a:off x="2160" y="827"/>
              <a:ext cx="1" cy="683"/>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4" name="Line 5"/>
            <p:cNvSpPr>
              <a:spLocks noChangeShapeType="1"/>
            </p:cNvSpPr>
            <p:nvPr/>
          </p:nvSpPr>
          <p:spPr bwMode="auto">
            <a:xfrm flipH="1">
              <a:off x="2160" y="1024"/>
              <a:ext cx="486" cy="486"/>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5" name="Line 6"/>
            <p:cNvSpPr>
              <a:spLocks noChangeShapeType="1"/>
            </p:cNvSpPr>
            <p:nvPr/>
          </p:nvSpPr>
          <p:spPr bwMode="auto">
            <a:xfrm flipH="1">
              <a:off x="2160" y="879"/>
              <a:ext cx="259" cy="631"/>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6" name="Line 7"/>
            <p:cNvSpPr>
              <a:spLocks noChangeShapeType="1"/>
            </p:cNvSpPr>
            <p:nvPr/>
          </p:nvSpPr>
          <p:spPr bwMode="auto">
            <a:xfrm flipH="1" flipV="1">
              <a:off x="1901" y="879"/>
              <a:ext cx="259" cy="631"/>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7" name="Line 8"/>
            <p:cNvSpPr>
              <a:spLocks noChangeShapeType="1"/>
            </p:cNvSpPr>
            <p:nvPr/>
          </p:nvSpPr>
          <p:spPr bwMode="auto">
            <a:xfrm flipH="1" flipV="1">
              <a:off x="1674" y="1024"/>
              <a:ext cx="486" cy="486"/>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8" name="Freeform 9"/>
            <p:cNvSpPr>
              <a:spLocks/>
            </p:cNvSpPr>
            <p:nvPr/>
          </p:nvSpPr>
          <p:spPr bwMode="auto">
            <a:xfrm>
              <a:off x="1601" y="951"/>
              <a:ext cx="1118" cy="1117"/>
            </a:xfrm>
            <a:custGeom>
              <a:avLst/>
              <a:gdLst>
                <a:gd name="T0" fmla="*/ 559 w 1118"/>
                <a:gd name="T1" fmla="*/ 559 h 1117"/>
                <a:gd name="T2" fmla="*/ 559 w 1118"/>
                <a:gd name="T3" fmla="*/ 0 h 1117"/>
                <a:gd name="T4" fmla="*/ 445 w 1118"/>
                <a:gd name="T5" fmla="*/ 11 h 1117"/>
                <a:gd name="T6" fmla="*/ 342 w 1118"/>
                <a:gd name="T7" fmla="*/ 42 h 1117"/>
                <a:gd name="T8" fmla="*/ 249 w 1118"/>
                <a:gd name="T9" fmla="*/ 93 h 1117"/>
                <a:gd name="T10" fmla="*/ 166 w 1118"/>
                <a:gd name="T11" fmla="*/ 166 h 1117"/>
                <a:gd name="T12" fmla="*/ 94 w 1118"/>
                <a:gd name="T13" fmla="*/ 248 h 1117"/>
                <a:gd name="T14" fmla="*/ 42 w 1118"/>
                <a:gd name="T15" fmla="*/ 342 h 1117"/>
                <a:gd name="T16" fmla="*/ 11 w 1118"/>
                <a:gd name="T17" fmla="*/ 445 h 1117"/>
                <a:gd name="T18" fmla="*/ 0 w 1118"/>
                <a:gd name="T19" fmla="*/ 559 h 1117"/>
                <a:gd name="T20" fmla="*/ 11 w 1118"/>
                <a:gd name="T21" fmla="*/ 672 h 1117"/>
                <a:gd name="T22" fmla="*/ 42 w 1118"/>
                <a:gd name="T23" fmla="*/ 776 h 1117"/>
                <a:gd name="T24" fmla="*/ 94 w 1118"/>
                <a:gd name="T25" fmla="*/ 869 h 1117"/>
                <a:gd name="T26" fmla="*/ 166 w 1118"/>
                <a:gd name="T27" fmla="*/ 952 h 1117"/>
                <a:gd name="T28" fmla="*/ 249 w 1118"/>
                <a:gd name="T29" fmla="*/ 1024 h 1117"/>
                <a:gd name="T30" fmla="*/ 342 w 1118"/>
                <a:gd name="T31" fmla="*/ 1076 h 1117"/>
                <a:gd name="T32" fmla="*/ 445 w 1118"/>
                <a:gd name="T33" fmla="*/ 1107 h 1117"/>
                <a:gd name="T34" fmla="*/ 559 w 1118"/>
                <a:gd name="T35" fmla="*/ 1117 h 1117"/>
                <a:gd name="T36" fmla="*/ 673 w 1118"/>
                <a:gd name="T37" fmla="*/ 1107 h 1117"/>
                <a:gd name="T38" fmla="*/ 776 w 1118"/>
                <a:gd name="T39" fmla="*/ 1076 h 1117"/>
                <a:gd name="T40" fmla="*/ 869 w 1118"/>
                <a:gd name="T41" fmla="*/ 1024 h 1117"/>
                <a:gd name="T42" fmla="*/ 952 w 1118"/>
                <a:gd name="T43" fmla="*/ 952 h 1117"/>
                <a:gd name="T44" fmla="*/ 1024 w 1118"/>
                <a:gd name="T45" fmla="*/ 869 h 1117"/>
                <a:gd name="T46" fmla="*/ 1076 w 1118"/>
                <a:gd name="T47" fmla="*/ 776 h 1117"/>
                <a:gd name="T48" fmla="*/ 1107 w 1118"/>
                <a:gd name="T49" fmla="*/ 672 h 1117"/>
                <a:gd name="T50" fmla="*/ 1118 w 1118"/>
                <a:gd name="T51" fmla="*/ 559 h 1117"/>
                <a:gd name="T52" fmla="*/ 1107 w 1118"/>
                <a:gd name="T53" fmla="*/ 445 h 1117"/>
                <a:gd name="T54" fmla="*/ 1076 w 1118"/>
                <a:gd name="T55" fmla="*/ 342 h 1117"/>
                <a:gd name="T56" fmla="*/ 1024 w 1118"/>
                <a:gd name="T57" fmla="*/ 248 h 1117"/>
                <a:gd name="T58" fmla="*/ 952 w 1118"/>
                <a:gd name="T59" fmla="*/ 166 h 1117"/>
                <a:gd name="T60" fmla="*/ 869 w 1118"/>
                <a:gd name="T61" fmla="*/ 93 h 1117"/>
                <a:gd name="T62" fmla="*/ 776 w 1118"/>
                <a:gd name="T63" fmla="*/ 42 h 1117"/>
                <a:gd name="T64" fmla="*/ 673 w 1118"/>
                <a:gd name="T65" fmla="*/ 11 h 1117"/>
                <a:gd name="T66" fmla="*/ 559 w 1118"/>
                <a:gd name="T67" fmla="*/ 0 h 1117"/>
                <a:gd name="T68" fmla="*/ 559 w 1118"/>
                <a:gd name="T69" fmla="*/ 559 h 1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18" h="1117">
                  <a:moveTo>
                    <a:pt x="559" y="559"/>
                  </a:moveTo>
                  <a:lnTo>
                    <a:pt x="559" y="0"/>
                  </a:lnTo>
                  <a:lnTo>
                    <a:pt x="445" y="11"/>
                  </a:lnTo>
                  <a:lnTo>
                    <a:pt x="342" y="42"/>
                  </a:lnTo>
                  <a:lnTo>
                    <a:pt x="249" y="93"/>
                  </a:lnTo>
                  <a:lnTo>
                    <a:pt x="166" y="166"/>
                  </a:lnTo>
                  <a:lnTo>
                    <a:pt x="94" y="248"/>
                  </a:lnTo>
                  <a:lnTo>
                    <a:pt x="42" y="342"/>
                  </a:lnTo>
                  <a:lnTo>
                    <a:pt x="11" y="445"/>
                  </a:lnTo>
                  <a:lnTo>
                    <a:pt x="0" y="559"/>
                  </a:lnTo>
                  <a:lnTo>
                    <a:pt x="11" y="672"/>
                  </a:lnTo>
                  <a:lnTo>
                    <a:pt x="42" y="776"/>
                  </a:lnTo>
                  <a:lnTo>
                    <a:pt x="94" y="869"/>
                  </a:lnTo>
                  <a:lnTo>
                    <a:pt x="166" y="952"/>
                  </a:lnTo>
                  <a:lnTo>
                    <a:pt x="249" y="1024"/>
                  </a:lnTo>
                  <a:lnTo>
                    <a:pt x="342" y="1076"/>
                  </a:lnTo>
                  <a:lnTo>
                    <a:pt x="445" y="1107"/>
                  </a:lnTo>
                  <a:lnTo>
                    <a:pt x="559" y="1117"/>
                  </a:lnTo>
                  <a:lnTo>
                    <a:pt x="673" y="1107"/>
                  </a:lnTo>
                  <a:lnTo>
                    <a:pt x="776" y="1076"/>
                  </a:lnTo>
                  <a:lnTo>
                    <a:pt x="869" y="1024"/>
                  </a:lnTo>
                  <a:lnTo>
                    <a:pt x="952" y="952"/>
                  </a:lnTo>
                  <a:lnTo>
                    <a:pt x="1024" y="869"/>
                  </a:lnTo>
                  <a:lnTo>
                    <a:pt x="1076" y="776"/>
                  </a:lnTo>
                  <a:lnTo>
                    <a:pt x="1107" y="672"/>
                  </a:lnTo>
                  <a:lnTo>
                    <a:pt x="1118" y="559"/>
                  </a:lnTo>
                  <a:lnTo>
                    <a:pt x="1107" y="445"/>
                  </a:lnTo>
                  <a:lnTo>
                    <a:pt x="1076" y="342"/>
                  </a:lnTo>
                  <a:lnTo>
                    <a:pt x="1024" y="248"/>
                  </a:lnTo>
                  <a:lnTo>
                    <a:pt x="952" y="166"/>
                  </a:lnTo>
                  <a:lnTo>
                    <a:pt x="869" y="93"/>
                  </a:lnTo>
                  <a:lnTo>
                    <a:pt x="776" y="42"/>
                  </a:lnTo>
                  <a:lnTo>
                    <a:pt x="673" y="11"/>
                  </a:lnTo>
                  <a:lnTo>
                    <a:pt x="559" y="0"/>
                  </a:lnTo>
                  <a:lnTo>
                    <a:pt x="559" y="559"/>
                  </a:lnTo>
                  <a:close/>
                </a:path>
              </a:pathLst>
            </a:custGeom>
            <a:solidFill>
              <a:srgbClr val="FFFFFF"/>
            </a:solidFill>
            <a:ln w="0">
              <a:solidFill>
                <a:srgbClr val="FFFFFF"/>
              </a:solidFill>
              <a:prstDash val="solid"/>
              <a:round/>
              <a:headEnd/>
              <a:tailEnd/>
            </a:ln>
          </p:spPr>
          <p:txBody>
            <a:bodyPr/>
            <a:lstStyle/>
            <a:p>
              <a:endParaRPr lang="en-US"/>
            </a:p>
          </p:txBody>
        </p:sp>
        <p:sp>
          <p:nvSpPr>
            <p:cNvPr id="50249" name="Freeform 10"/>
            <p:cNvSpPr>
              <a:spLocks/>
            </p:cNvSpPr>
            <p:nvPr/>
          </p:nvSpPr>
          <p:spPr bwMode="auto">
            <a:xfrm>
              <a:off x="1601" y="951"/>
              <a:ext cx="1118" cy="1117"/>
            </a:xfrm>
            <a:custGeom>
              <a:avLst/>
              <a:gdLst>
                <a:gd name="T0" fmla="*/ 2147483646 w 108"/>
                <a:gd name="T1" fmla="*/ 0 h 108"/>
                <a:gd name="T2" fmla="*/ 2147483646 w 108"/>
                <a:gd name="T3" fmla="*/ 2147483646 h 108"/>
                <a:gd name="T4" fmla="*/ 2147483646 w 108"/>
                <a:gd name="T5" fmla="*/ 2147483646 h 108"/>
                <a:gd name="T6" fmla="*/ 2147483646 w 108"/>
                <a:gd name="T7" fmla="*/ 2147483646 h 108"/>
                <a:gd name="T8" fmla="*/ 2147483646 w 108"/>
                <a:gd name="T9" fmla="*/ 2147483646 h 108"/>
                <a:gd name="T10" fmla="*/ 2147483646 w 108"/>
                <a:gd name="T11" fmla="*/ 2147483646 h 108"/>
                <a:gd name="T12" fmla="*/ 2147483646 w 108"/>
                <a:gd name="T13" fmla="*/ 2147483646 h 108"/>
                <a:gd name="T14" fmla="*/ 2147483646 w 108"/>
                <a:gd name="T15" fmla="*/ 2147483646 h 108"/>
                <a:gd name="T16" fmla="*/ 0 w 108"/>
                <a:gd name="T17" fmla="*/ 2147483646 h 108"/>
                <a:gd name="T18" fmla="*/ 2147483646 w 108"/>
                <a:gd name="T19" fmla="*/ 2147483646 h 108"/>
                <a:gd name="T20" fmla="*/ 2147483646 w 108"/>
                <a:gd name="T21" fmla="*/ 2147483646 h 108"/>
                <a:gd name="T22" fmla="*/ 2147483646 w 108"/>
                <a:gd name="T23" fmla="*/ 2147483646 h 108"/>
                <a:gd name="T24" fmla="*/ 2147483646 w 108"/>
                <a:gd name="T25" fmla="*/ 2147483646 h 108"/>
                <a:gd name="T26" fmla="*/ 2147483646 w 108"/>
                <a:gd name="T27" fmla="*/ 2147483646 h 108"/>
                <a:gd name="T28" fmla="*/ 2147483646 w 108"/>
                <a:gd name="T29" fmla="*/ 2147483646 h 108"/>
                <a:gd name="T30" fmla="*/ 2147483646 w 108"/>
                <a:gd name="T31" fmla="*/ 2147483646 h 108"/>
                <a:gd name="T32" fmla="*/ 2147483646 w 108"/>
                <a:gd name="T33" fmla="*/ 2147483646 h 108"/>
                <a:gd name="T34" fmla="*/ 2147483646 w 108"/>
                <a:gd name="T35" fmla="*/ 2147483646 h 108"/>
                <a:gd name="T36" fmla="*/ 2147483646 w 108"/>
                <a:gd name="T37" fmla="*/ 2147483646 h 108"/>
                <a:gd name="T38" fmla="*/ 2147483646 w 108"/>
                <a:gd name="T39" fmla="*/ 2147483646 h 108"/>
                <a:gd name="T40" fmla="*/ 2147483646 w 108"/>
                <a:gd name="T41" fmla="*/ 2147483646 h 108"/>
                <a:gd name="T42" fmla="*/ 2147483646 w 108"/>
                <a:gd name="T43" fmla="*/ 2147483646 h 108"/>
                <a:gd name="T44" fmla="*/ 2147483646 w 108"/>
                <a:gd name="T45" fmla="*/ 2147483646 h 108"/>
                <a:gd name="T46" fmla="*/ 2147483646 w 108"/>
                <a:gd name="T47" fmla="*/ 2147483646 h 108"/>
                <a:gd name="T48" fmla="*/ 2147483646 w 108"/>
                <a:gd name="T49" fmla="*/ 2147483646 h 108"/>
                <a:gd name="T50" fmla="*/ 2147483646 w 108"/>
                <a:gd name="T51" fmla="*/ 2147483646 h 108"/>
                <a:gd name="T52" fmla="*/ 2147483646 w 108"/>
                <a:gd name="T53" fmla="*/ 2147483646 h 108"/>
                <a:gd name="T54" fmla="*/ 2147483646 w 108"/>
                <a:gd name="T55" fmla="*/ 2147483646 h 108"/>
                <a:gd name="T56" fmla="*/ 2147483646 w 108"/>
                <a:gd name="T57" fmla="*/ 2147483646 h 108"/>
                <a:gd name="T58" fmla="*/ 2147483646 w 108"/>
                <a:gd name="T59" fmla="*/ 2147483646 h 108"/>
                <a:gd name="T60" fmla="*/ 2147483646 w 108"/>
                <a:gd name="T61" fmla="*/ 2147483646 h 108"/>
                <a:gd name="T62" fmla="*/ 2147483646 w 108"/>
                <a:gd name="T63" fmla="*/ 2147483646 h 108"/>
                <a:gd name="T64" fmla="*/ 2147483646 w 108"/>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8" h="108">
                  <a:moveTo>
                    <a:pt x="54" y="0"/>
                  </a:moveTo>
                  <a:lnTo>
                    <a:pt x="43" y="1"/>
                  </a:lnTo>
                  <a:lnTo>
                    <a:pt x="33" y="4"/>
                  </a:lnTo>
                  <a:lnTo>
                    <a:pt x="24" y="9"/>
                  </a:lnTo>
                  <a:lnTo>
                    <a:pt x="16" y="16"/>
                  </a:lnTo>
                  <a:lnTo>
                    <a:pt x="9" y="24"/>
                  </a:lnTo>
                  <a:lnTo>
                    <a:pt x="4" y="33"/>
                  </a:lnTo>
                  <a:lnTo>
                    <a:pt x="1" y="43"/>
                  </a:lnTo>
                  <a:lnTo>
                    <a:pt x="0" y="54"/>
                  </a:lnTo>
                  <a:lnTo>
                    <a:pt x="1" y="65"/>
                  </a:lnTo>
                  <a:lnTo>
                    <a:pt x="4" y="75"/>
                  </a:lnTo>
                  <a:lnTo>
                    <a:pt x="9" y="84"/>
                  </a:lnTo>
                  <a:lnTo>
                    <a:pt x="16" y="92"/>
                  </a:lnTo>
                  <a:lnTo>
                    <a:pt x="24" y="99"/>
                  </a:lnTo>
                  <a:lnTo>
                    <a:pt x="33" y="104"/>
                  </a:lnTo>
                  <a:lnTo>
                    <a:pt x="43" y="107"/>
                  </a:lnTo>
                  <a:lnTo>
                    <a:pt x="54" y="108"/>
                  </a:lnTo>
                  <a:lnTo>
                    <a:pt x="65" y="107"/>
                  </a:lnTo>
                  <a:lnTo>
                    <a:pt x="75" y="104"/>
                  </a:lnTo>
                  <a:lnTo>
                    <a:pt x="84" y="99"/>
                  </a:lnTo>
                  <a:lnTo>
                    <a:pt x="92" y="92"/>
                  </a:lnTo>
                  <a:lnTo>
                    <a:pt x="99" y="84"/>
                  </a:lnTo>
                  <a:lnTo>
                    <a:pt x="104" y="75"/>
                  </a:lnTo>
                  <a:lnTo>
                    <a:pt x="107" y="65"/>
                  </a:lnTo>
                  <a:lnTo>
                    <a:pt x="108" y="54"/>
                  </a:lnTo>
                  <a:lnTo>
                    <a:pt x="107" y="43"/>
                  </a:lnTo>
                  <a:lnTo>
                    <a:pt x="104" y="33"/>
                  </a:lnTo>
                  <a:lnTo>
                    <a:pt x="99" y="24"/>
                  </a:lnTo>
                  <a:lnTo>
                    <a:pt x="92" y="16"/>
                  </a:lnTo>
                  <a:lnTo>
                    <a:pt x="84" y="9"/>
                  </a:lnTo>
                  <a:lnTo>
                    <a:pt x="75" y="4"/>
                  </a:lnTo>
                  <a:lnTo>
                    <a:pt x="65" y="1"/>
                  </a:lnTo>
                  <a:lnTo>
                    <a:pt x="54" y="0"/>
                  </a:lnTo>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0" name="Freeform 11"/>
            <p:cNvSpPr>
              <a:spLocks/>
            </p:cNvSpPr>
            <p:nvPr/>
          </p:nvSpPr>
          <p:spPr bwMode="auto">
            <a:xfrm>
              <a:off x="2853" y="1499"/>
              <a:ext cx="21" cy="21"/>
            </a:xfrm>
            <a:custGeom>
              <a:avLst/>
              <a:gdLst>
                <a:gd name="T0" fmla="*/ 10 w 21"/>
                <a:gd name="T1" fmla="*/ 11 h 21"/>
                <a:gd name="T2" fmla="*/ 10 w 21"/>
                <a:gd name="T3" fmla="*/ 0 h 21"/>
                <a:gd name="T4" fmla="*/ 0 w 21"/>
                <a:gd name="T5" fmla="*/ 0 h 21"/>
                <a:gd name="T6" fmla="*/ 0 w 21"/>
                <a:gd name="T7" fmla="*/ 11 h 21"/>
                <a:gd name="T8" fmla="*/ 0 w 21"/>
                <a:gd name="T9" fmla="*/ 21 h 21"/>
                <a:gd name="T10" fmla="*/ 10 w 21"/>
                <a:gd name="T11" fmla="*/ 21 h 21"/>
                <a:gd name="T12" fmla="*/ 21 w 21"/>
                <a:gd name="T13" fmla="*/ 21 h 21"/>
                <a:gd name="T14" fmla="*/ 21 w 21"/>
                <a:gd name="T15" fmla="*/ 11 h 21"/>
                <a:gd name="T16" fmla="*/ 21 w 21"/>
                <a:gd name="T17" fmla="*/ 0 h 21"/>
                <a:gd name="T18" fmla="*/ 10 w 21"/>
                <a:gd name="T19" fmla="*/ 0 h 21"/>
                <a:gd name="T20" fmla="*/ 10 w 21"/>
                <a:gd name="T21" fmla="*/ 1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1">
                  <a:moveTo>
                    <a:pt x="10" y="11"/>
                  </a:moveTo>
                  <a:lnTo>
                    <a:pt x="10" y="0"/>
                  </a:lnTo>
                  <a:lnTo>
                    <a:pt x="0" y="0"/>
                  </a:lnTo>
                  <a:lnTo>
                    <a:pt x="0" y="11"/>
                  </a:lnTo>
                  <a:lnTo>
                    <a:pt x="0" y="21"/>
                  </a:lnTo>
                  <a:lnTo>
                    <a:pt x="10" y="21"/>
                  </a:lnTo>
                  <a:lnTo>
                    <a:pt x="21" y="21"/>
                  </a:lnTo>
                  <a:lnTo>
                    <a:pt x="21" y="11"/>
                  </a:lnTo>
                  <a:lnTo>
                    <a:pt x="21" y="0"/>
                  </a:lnTo>
                  <a:lnTo>
                    <a:pt x="10" y="0"/>
                  </a:lnTo>
                  <a:lnTo>
                    <a:pt x="10" y="11"/>
                  </a:lnTo>
                  <a:close/>
                </a:path>
              </a:pathLst>
            </a:custGeom>
            <a:solidFill>
              <a:srgbClr val="000000"/>
            </a:solidFill>
            <a:ln w="0">
              <a:solidFill>
                <a:srgbClr val="000000"/>
              </a:solidFill>
              <a:prstDash val="solid"/>
              <a:round/>
              <a:headEnd/>
              <a:tailEnd/>
            </a:ln>
          </p:spPr>
          <p:txBody>
            <a:bodyPr/>
            <a:lstStyle/>
            <a:p>
              <a:endParaRPr lang="en-US"/>
            </a:p>
          </p:txBody>
        </p:sp>
        <p:sp>
          <p:nvSpPr>
            <p:cNvPr id="50251" name="Freeform 12"/>
            <p:cNvSpPr>
              <a:spLocks/>
            </p:cNvSpPr>
            <p:nvPr/>
          </p:nvSpPr>
          <p:spPr bwMode="auto">
            <a:xfrm>
              <a:off x="2843" y="1489"/>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2" name="Freeform 13"/>
            <p:cNvSpPr>
              <a:spLocks/>
            </p:cNvSpPr>
            <p:nvPr/>
          </p:nvSpPr>
          <p:spPr bwMode="auto">
            <a:xfrm>
              <a:off x="2801" y="1230"/>
              <a:ext cx="21" cy="21"/>
            </a:xfrm>
            <a:custGeom>
              <a:avLst/>
              <a:gdLst>
                <a:gd name="T0" fmla="*/ 11 w 21"/>
                <a:gd name="T1" fmla="*/ 11 h 21"/>
                <a:gd name="T2" fmla="*/ 11 w 21"/>
                <a:gd name="T3" fmla="*/ 0 h 21"/>
                <a:gd name="T4" fmla="*/ 0 w 21"/>
                <a:gd name="T5" fmla="*/ 0 h 21"/>
                <a:gd name="T6" fmla="*/ 0 w 21"/>
                <a:gd name="T7" fmla="*/ 11 h 21"/>
                <a:gd name="T8" fmla="*/ 0 w 21"/>
                <a:gd name="T9" fmla="*/ 21 h 21"/>
                <a:gd name="T10" fmla="*/ 11 w 21"/>
                <a:gd name="T11" fmla="*/ 21 h 21"/>
                <a:gd name="T12" fmla="*/ 21 w 21"/>
                <a:gd name="T13" fmla="*/ 21 h 21"/>
                <a:gd name="T14" fmla="*/ 21 w 21"/>
                <a:gd name="T15" fmla="*/ 11 h 21"/>
                <a:gd name="T16" fmla="*/ 21 w 21"/>
                <a:gd name="T17" fmla="*/ 0 h 21"/>
                <a:gd name="T18" fmla="*/ 11 w 21"/>
                <a:gd name="T19" fmla="*/ 0 h 21"/>
                <a:gd name="T20" fmla="*/ 11 w 21"/>
                <a:gd name="T21" fmla="*/ 1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1">
                  <a:moveTo>
                    <a:pt x="11" y="11"/>
                  </a:moveTo>
                  <a:lnTo>
                    <a:pt x="11" y="0"/>
                  </a:lnTo>
                  <a:lnTo>
                    <a:pt x="0" y="0"/>
                  </a:lnTo>
                  <a:lnTo>
                    <a:pt x="0" y="11"/>
                  </a:lnTo>
                  <a:lnTo>
                    <a:pt x="0" y="21"/>
                  </a:lnTo>
                  <a:lnTo>
                    <a:pt x="11" y="21"/>
                  </a:lnTo>
                  <a:lnTo>
                    <a:pt x="21" y="21"/>
                  </a:lnTo>
                  <a:lnTo>
                    <a:pt x="21" y="11"/>
                  </a:lnTo>
                  <a:lnTo>
                    <a:pt x="21" y="0"/>
                  </a:lnTo>
                  <a:lnTo>
                    <a:pt x="11" y="0"/>
                  </a:lnTo>
                  <a:lnTo>
                    <a:pt x="11" y="11"/>
                  </a:lnTo>
                  <a:close/>
                </a:path>
              </a:pathLst>
            </a:custGeom>
            <a:solidFill>
              <a:srgbClr val="000000"/>
            </a:solidFill>
            <a:ln w="0">
              <a:solidFill>
                <a:srgbClr val="000000"/>
              </a:solidFill>
              <a:prstDash val="solid"/>
              <a:round/>
              <a:headEnd/>
              <a:tailEnd/>
            </a:ln>
          </p:spPr>
          <p:txBody>
            <a:bodyPr/>
            <a:lstStyle/>
            <a:p>
              <a:endParaRPr lang="en-US"/>
            </a:p>
          </p:txBody>
        </p:sp>
        <p:sp>
          <p:nvSpPr>
            <p:cNvPr id="50253" name="Freeform 14"/>
            <p:cNvSpPr>
              <a:spLocks/>
            </p:cNvSpPr>
            <p:nvPr/>
          </p:nvSpPr>
          <p:spPr bwMode="auto">
            <a:xfrm>
              <a:off x="2791" y="1220"/>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4" name="Freeform 15"/>
            <p:cNvSpPr>
              <a:spLocks/>
            </p:cNvSpPr>
            <p:nvPr/>
          </p:nvSpPr>
          <p:spPr bwMode="auto">
            <a:xfrm>
              <a:off x="1446" y="1499"/>
              <a:ext cx="21" cy="21"/>
            </a:xfrm>
            <a:custGeom>
              <a:avLst/>
              <a:gdLst>
                <a:gd name="T0" fmla="*/ 11 w 21"/>
                <a:gd name="T1" fmla="*/ 11 h 21"/>
                <a:gd name="T2" fmla="*/ 11 w 21"/>
                <a:gd name="T3" fmla="*/ 0 h 21"/>
                <a:gd name="T4" fmla="*/ 0 w 21"/>
                <a:gd name="T5" fmla="*/ 0 h 21"/>
                <a:gd name="T6" fmla="*/ 0 w 21"/>
                <a:gd name="T7" fmla="*/ 11 h 21"/>
                <a:gd name="T8" fmla="*/ 0 w 21"/>
                <a:gd name="T9" fmla="*/ 21 h 21"/>
                <a:gd name="T10" fmla="*/ 11 w 21"/>
                <a:gd name="T11" fmla="*/ 21 h 21"/>
                <a:gd name="T12" fmla="*/ 21 w 21"/>
                <a:gd name="T13" fmla="*/ 21 h 21"/>
                <a:gd name="T14" fmla="*/ 21 w 21"/>
                <a:gd name="T15" fmla="*/ 11 h 21"/>
                <a:gd name="T16" fmla="*/ 21 w 21"/>
                <a:gd name="T17" fmla="*/ 0 h 21"/>
                <a:gd name="T18" fmla="*/ 11 w 21"/>
                <a:gd name="T19" fmla="*/ 0 h 21"/>
                <a:gd name="T20" fmla="*/ 11 w 21"/>
                <a:gd name="T21" fmla="*/ 1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1">
                  <a:moveTo>
                    <a:pt x="11" y="11"/>
                  </a:moveTo>
                  <a:lnTo>
                    <a:pt x="11" y="0"/>
                  </a:lnTo>
                  <a:lnTo>
                    <a:pt x="0" y="0"/>
                  </a:lnTo>
                  <a:lnTo>
                    <a:pt x="0" y="11"/>
                  </a:lnTo>
                  <a:lnTo>
                    <a:pt x="0" y="21"/>
                  </a:lnTo>
                  <a:lnTo>
                    <a:pt x="11" y="21"/>
                  </a:lnTo>
                  <a:lnTo>
                    <a:pt x="21" y="21"/>
                  </a:lnTo>
                  <a:lnTo>
                    <a:pt x="21" y="11"/>
                  </a:lnTo>
                  <a:lnTo>
                    <a:pt x="21" y="0"/>
                  </a:lnTo>
                  <a:lnTo>
                    <a:pt x="11" y="0"/>
                  </a:lnTo>
                  <a:lnTo>
                    <a:pt x="11" y="11"/>
                  </a:lnTo>
                  <a:close/>
                </a:path>
              </a:pathLst>
            </a:custGeom>
            <a:solidFill>
              <a:srgbClr val="000000"/>
            </a:solidFill>
            <a:ln w="0">
              <a:solidFill>
                <a:srgbClr val="000000"/>
              </a:solidFill>
              <a:prstDash val="solid"/>
              <a:round/>
              <a:headEnd/>
              <a:tailEnd/>
            </a:ln>
          </p:spPr>
          <p:txBody>
            <a:bodyPr/>
            <a:lstStyle/>
            <a:p>
              <a:endParaRPr lang="en-US"/>
            </a:p>
          </p:txBody>
        </p:sp>
        <p:sp>
          <p:nvSpPr>
            <p:cNvPr id="50255" name="Freeform 16"/>
            <p:cNvSpPr>
              <a:spLocks/>
            </p:cNvSpPr>
            <p:nvPr/>
          </p:nvSpPr>
          <p:spPr bwMode="auto">
            <a:xfrm>
              <a:off x="1436" y="1489"/>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6" name="Freeform 17"/>
            <p:cNvSpPr>
              <a:spLocks/>
            </p:cNvSpPr>
            <p:nvPr/>
          </p:nvSpPr>
          <p:spPr bwMode="auto">
            <a:xfrm>
              <a:off x="1498" y="1230"/>
              <a:ext cx="21" cy="21"/>
            </a:xfrm>
            <a:custGeom>
              <a:avLst/>
              <a:gdLst>
                <a:gd name="T0" fmla="*/ 10 w 21"/>
                <a:gd name="T1" fmla="*/ 11 h 21"/>
                <a:gd name="T2" fmla="*/ 10 w 21"/>
                <a:gd name="T3" fmla="*/ 0 h 21"/>
                <a:gd name="T4" fmla="*/ 0 w 21"/>
                <a:gd name="T5" fmla="*/ 0 h 21"/>
                <a:gd name="T6" fmla="*/ 0 w 21"/>
                <a:gd name="T7" fmla="*/ 11 h 21"/>
                <a:gd name="T8" fmla="*/ 0 w 21"/>
                <a:gd name="T9" fmla="*/ 21 h 21"/>
                <a:gd name="T10" fmla="*/ 10 w 21"/>
                <a:gd name="T11" fmla="*/ 21 h 21"/>
                <a:gd name="T12" fmla="*/ 21 w 21"/>
                <a:gd name="T13" fmla="*/ 21 h 21"/>
                <a:gd name="T14" fmla="*/ 21 w 21"/>
                <a:gd name="T15" fmla="*/ 11 h 21"/>
                <a:gd name="T16" fmla="*/ 21 w 21"/>
                <a:gd name="T17" fmla="*/ 0 h 21"/>
                <a:gd name="T18" fmla="*/ 10 w 21"/>
                <a:gd name="T19" fmla="*/ 0 h 21"/>
                <a:gd name="T20" fmla="*/ 10 w 21"/>
                <a:gd name="T21" fmla="*/ 1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1">
                  <a:moveTo>
                    <a:pt x="10" y="11"/>
                  </a:moveTo>
                  <a:lnTo>
                    <a:pt x="10" y="0"/>
                  </a:lnTo>
                  <a:lnTo>
                    <a:pt x="0" y="0"/>
                  </a:lnTo>
                  <a:lnTo>
                    <a:pt x="0" y="11"/>
                  </a:lnTo>
                  <a:lnTo>
                    <a:pt x="0" y="21"/>
                  </a:lnTo>
                  <a:lnTo>
                    <a:pt x="10" y="21"/>
                  </a:lnTo>
                  <a:lnTo>
                    <a:pt x="21" y="21"/>
                  </a:lnTo>
                  <a:lnTo>
                    <a:pt x="21" y="11"/>
                  </a:lnTo>
                  <a:lnTo>
                    <a:pt x="21" y="0"/>
                  </a:lnTo>
                  <a:lnTo>
                    <a:pt x="10" y="0"/>
                  </a:lnTo>
                  <a:lnTo>
                    <a:pt x="10" y="11"/>
                  </a:lnTo>
                  <a:close/>
                </a:path>
              </a:pathLst>
            </a:custGeom>
            <a:solidFill>
              <a:srgbClr val="000000"/>
            </a:solidFill>
            <a:ln w="0">
              <a:solidFill>
                <a:srgbClr val="000000"/>
              </a:solidFill>
              <a:prstDash val="solid"/>
              <a:round/>
              <a:headEnd/>
              <a:tailEnd/>
            </a:ln>
          </p:spPr>
          <p:txBody>
            <a:bodyPr/>
            <a:lstStyle/>
            <a:p>
              <a:endParaRPr lang="en-US"/>
            </a:p>
          </p:txBody>
        </p:sp>
        <p:sp>
          <p:nvSpPr>
            <p:cNvPr id="50257" name="Freeform 18"/>
            <p:cNvSpPr>
              <a:spLocks/>
            </p:cNvSpPr>
            <p:nvPr/>
          </p:nvSpPr>
          <p:spPr bwMode="auto">
            <a:xfrm>
              <a:off x="1498" y="1220"/>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8" name="Freeform 19"/>
            <p:cNvSpPr>
              <a:spLocks/>
            </p:cNvSpPr>
            <p:nvPr/>
          </p:nvSpPr>
          <p:spPr bwMode="auto">
            <a:xfrm>
              <a:off x="2801" y="1768"/>
              <a:ext cx="21" cy="21"/>
            </a:xfrm>
            <a:custGeom>
              <a:avLst/>
              <a:gdLst>
                <a:gd name="T0" fmla="*/ 11 w 21"/>
                <a:gd name="T1" fmla="*/ 11 h 21"/>
                <a:gd name="T2" fmla="*/ 11 w 21"/>
                <a:gd name="T3" fmla="*/ 0 h 21"/>
                <a:gd name="T4" fmla="*/ 0 w 21"/>
                <a:gd name="T5" fmla="*/ 0 h 21"/>
                <a:gd name="T6" fmla="*/ 0 w 21"/>
                <a:gd name="T7" fmla="*/ 11 h 21"/>
                <a:gd name="T8" fmla="*/ 0 w 21"/>
                <a:gd name="T9" fmla="*/ 21 h 21"/>
                <a:gd name="T10" fmla="*/ 11 w 21"/>
                <a:gd name="T11" fmla="*/ 21 h 21"/>
                <a:gd name="T12" fmla="*/ 21 w 21"/>
                <a:gd name="T13" fmla="*/ 21 h 21"/>
                <a:gd name="T14" fmla="*/ 21 w 21"/>
                <a:gd name="T15" fmla="*/ 11 h 21"/>
                <a:gd name="T16" fmla="*/ 21 w 21"/>
                <a:gd name="T17" fmla="*/ 0 h 21"/>
                <a:gd name="T18" fmla="*/ 11 w 21"/>
                <a:gd name="T19" fmla="*/ 0 h 21"/>
                <a:gd name="T20" fmla="*/ 11 w 21"/>
                <a:gd name="T21" fmla="*/ 1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1">
                  <a:moveTo>
                    <a:pt x="11" y="11"/>
                  </a:moveTo>
                  <a:lnTo>
                    <a:pt x="11" y="0"/>
                  </a:lnTo>
                  <a:lnTo>
                    <a:pt x="0" y="0"/>
                  </a:lnTo>
                  <a:lnTo>
                    <a:pt x="0" y="11"/>
                  </a:lnTo>
                  <a:lnTo>
                    <a:pt x="0" y="21"/>
                  </a:lnTo>
                  <a:lnTo>
                    <a:pt x="11" y="21"/>
                  </a:lnTo>
                  <a:lnTo>
                    <a:pt x="21" y="21"/>
                  </a:lnTo>
                  <a:lnTo>
                    <a:pt x="21" y="11"/>
                  </a:lnTo>
                  <a:lnTo>
                    <a:pt x="21" y="0"/>
                  </a:lnTo>
                  <a:lnTo>
                    <a:pt x="11" y="0"/>
                  </a:lnTo>
                  <a:lnTo>
                    <a:pt x="11" y="11"/>
                  </a:lnTo>
                  <a:close/>
                </a:path>
              </a:pathLst>
            </a:custGeom>
            <a:solidFill>
              <a:srgbClr val="000000"/>
            </a:solidFill>
            <a:ln w="0">
              <a:solidFill>
                <a:srgbClr val="000000"/>
              </a:solidFill>
              <a:prstDash val="solid"/>
              <a:round/>
              <a:headEnd/>
              <a:tailEnd/>
            </a:ln>
          </p:spPr>
          <p:txBody>
            <a:bodyPr/>
            <a:lstStyle/>
            <a:p>
              <a:endParaRPr lang="en-US"/>
            </a:p>
          </p:txBody>
        </p:sp>
        <p:sp>
          <p:nvSpPr>
            <p:cNvPr id="50259" name="Freeform 20"/>
            <p:cNvSpPr>
              <a:spLocks/>
            </p:cNvSpPr>
            <p:nvPr/>
          </p:nvSpPr>
          <p:spPr bwMode="auto">
            <a:xfrm>
              <a:off x="2791" y="1758"/>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0" name="Freeform 21"/>
            <p:cNvSpPr>
              <a:spLocks/>
            </p:cNvSpPr>
            <p:nvPr/>
          </p:nvSpPr>
          <p:spPr bwMode="auto">
            <a:xfrm>
              <a:off x="2646" y="1996"/>
              <a:ext cx="21" cy="20"/>
            </a:xfrm>
            <a:custGeom>
              <a:avLst/>
              <a:gdLst>
                <a:gd name="T0" fmla="*/ 10 w 21"/>
                <a:gd name="T1" fmla="*/ 10 h 20"/>
                <a:gd name="T2" fmla="*/ 10 w 21"/>
                <a:gd name="T3" fmla="*/ 0 h 20"/>
                <a:gd name="T4" fmla="*/ 0 w 21"/>
                <a:gd name="T5" fmla="*/ 0 h 20"/>
                <a:gd name="T6" fmla="*/ 0 w 21"/>
                <a:gd name="T7" fmla="*/ 10 h 20"/>
                <a:gd name="T8" fmla="*/ 0 w 21"/>
                <a:gd name="T9" fmla="*/ 20 h 20"/>
                <a:gd name="T10" fmla="*/ 10 w 21"/>
                <a:gd name="T11" fmla="*/ 20 h 20"/>
                <a:gd name="T12" fmla="*/ 21 w 21"/>
                <a:gd name="T13" fmla="*/ 20 h 20"/>
                <a:gd name="T14" fmla="*/ 21 w 21"/>
                <a:gd name="T15" fmla="*/ 10 h 20"/>
                <a:gd name="T16" fmla="*/ 21 w 21"/>
                <a:gd name="T17" fmla="*/ 0 h 20"/>
                <a:gd name="T18" fmla="*/ 10 w 21"/>
                <a:gd name="T19" fmla="*/ 0 h 20"/>
                <a:gd name="T20" fmla="*/ 10 w 21"/>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0">
                  <a:moveTo>
                    <a:pt x="10" y="10"/>
                  </a:moveTo>
                  <a:lnTo>
                    <a:pt x="10" y="0"/>
                  </a:lnTo>
                  <a:lnTo>
                    <a:pt x="0" y="0"/>
                  </a:lnTo>
                  <a:lnTo>
                    <a:pt x="0" y="10"/>
                  </a:lnTo>
                  <a:lnTo>
                    <a:pt x="0" y="20"/>
                  </a:lnTo>
                  <a:lnTo>
                    <a:pt x="10" y="20"/>
                  </a:lnTo>
                  <a:lnTo>
                    <a:pt x="21" y="20"/>
                  </a:lnTo>
                  <a:lnTo>
                    <a:pt x="21" y="10"/>
                  </a:lnTo>
                  <a:lnTo>
                    <a:pt x="21" y="0"/>
                  </a:lnTo>
                  <a:lnTo>
                    <a:pt x="10" y="0"/>
                  </a:lnTo>
                  <a:lnTo>
                    <a:pt x="10" y="10"/>
                  </a:lnTo>
                  <a:close/>
                </a:path>
              </a:pathLst>
            </a:custGeom>
            <a:solidFill>
              <a:srgbClr val="000000"/>
            </a:solidFill>
            <a:ln w="0">
              <a:solidFill>
                <a:srgbClr val="000000"/>
              </a:solidFill>
              <a:prstDash val="solid"/>
              <a:round/>
              <a:headEnd/>
              <a:tailEnd/>
            </a:ln>
          </p:spPr>
          <p:txBody>
            <a:bodyPr/>
            <a:lstStyle/>
            <a:p>
              <a:endParaRPr lang="en-US"/>
            </a:p>
          </p:txBody>
        </p:sp>
        <p:sp>
          <p:nvSpPr>
            <p:cNvPr id="50261" name="Freeform 22"/>
            <p:cNvSpPr>
              <a:spLocks/>
            </p:cNvSpPr>
            <p:nvPr/>
          </p:nvSpPr>
          <p:spPr bwMode="auto">
            <a:xfrm>
              <a:off x="2636" y="1985"/>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2" name="Freeform 23"/>
            <p:cNvSpPr>
              <a:spLocks/>
            </p:cNvSpPr>
            <p:nvPr/>
          </p:nvSpPr>
          <p:spPr bwMode="auto">
            <a:xfrm>
              <a:off x="2419" y="2151"/>
              <a:ext cx="20" cy="21"/>
            </a:xfrm>
            <a:custGeom>
              <a:avLst/>
              <a:gdLst>
                <a:gd name="T0" fmla="*/ 10 w 20"/>
                <a:gd name="T1" fmla="*/ 10 h 21"/>
                <a:gd name="T2" fmla="*/ 10 w 20"/>
                <a:gd name="T3" fmla="*/ 0 h 21"/>
                <a:gd name="T4" fmla="*/ 0 w 20"/>
                <a:gd name="T5" fmla="*/ 0 h 21"/>
                <a:gd name="T6" fmla="*/ 0 w 20"/>
                <a:gd name="T7" fmla="*/ 10 h 21"/>
                <a:gd name="T8" fmla="*/ 0 w 20"/>
                <a:gd name="T9" fmla="*/ 21 h 21"/>
                <a:gd name="T10" fmla="*/ 10 w 20"/>
                <a:gd name="T11" fmla="*/ 21 h 21"/>
                <a:gd name="T12" fmla="*/ 20 w 20"/>
                <a:gd name="T13" fmla="*/ 21 h 21"/>
                <a:gd name="T14" fmla="*/ 20 w 20"/>
                <a:gd name="T15" fmla="*/ 10 h 21"/>
                <a:gd name="T16" fmla="*/ 20 w 20"/>
                <a:gd name="T17" fmla="*/ 0 h 21"/>
                <a:gd name="T18" fmla="*/ 10 w 20"/>
                <a:gd name="T19" fmla="*/ 0 h 21"/>
                <a:gd name="T20" fmla="*/ 10 w 20"/>
                <a:gd name="T21" fmla="*/ 1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1">
                  <a:moveTo>
                    <a:pt x="10" y="10"/>
                  </a:moveTo>
                  <a:lnTo>
                    <a:pt x="10" y="0"/>
                  </a:lnTo>
                  <a:lnTo>
                    <a:pt x="0" y="0"/>
                  </a:lnTo>
                  <a:lnTo>
                    <a:pt x="0" y="10"/>
                  </a:lnTo>
                  <a:lnTo>
                    <a:pt x="0" y="21"/>
                  </a:lnTo>
                  <a:lnTo>
                    <a:pt x="10" y="21"/>
                  </a:lnTo>
                  <a:lnTo>
                    <a:pt x="20" y="21"/>
                  </a:lnTo>
                  <a:lnTo>
                    <a:pt x="20" y="10"/>
                  </a:lnTo>
                  <a:lnTo>
                    <a:pt x="20" y="0"/>
                  </a:lnTo>
                  <a:lnTo>
                    <a:pt x="10" y="0"/>
                  </a:lnTo>
                  <a:lnTo>
                    <a:pt x="10" y="10"/>
                  </a:lnTo>
                  <a:close/>
                </a:path>
              </a:pathLst>
            </a:custGeom>
            <a:solidFill>
              <a:srgbClr val="000000"/>
            </a:solidFill>
            <a:ln w="0">
              <a:solidFill>
                <a:srgbClr val="000000"/>
              </a:solidFill>
              <a:prstDash val="solid"/>
              <a:round/>
              <a:headEnd/>
              <a:tailEnd/>
            </a:ln>
          </p:spPr>
          <p:txBody>
            <a:bodyPr/>
            <a:lstStyle/>
            <a:p>
              <a:endParaRPr lang="en-US"/>
            </a:p>
          </p:txBody>
        </p:sp>
        <p:sp>
          <p:nvSpPr>
            <p:cNvPr id="50263" name="Freeform 24"/>
            <p:cNvSpPr>
              <a:spLocks/>
            </p:cNvSpPr>
            <p:nvPr/>
          </p:nvSpPr>
          <p:spPr bwMode="auto">
            <a:xfrm>
              <a:off x="2408" y="2141"/>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4" name="Freeform 25"/>
            <p:cNvSpPr>
              <a:spLocks/>
            </p:cNvSpPr>
            <p:nvPr/>
          </p:nvSpPr>
          <p:spPr bwMode="auto">
            <a:xfrm>
              <a:off x="2150" y="2203"/>
              <a:ext cx="20" cy="20"/>
            </a:xfrm>
            <a:custGeom>
              <a:avLst/>
              <a:gdLst>
                <a:gd name="T0" fmla="*/ 10 w 20"/>
                <a:gd name="T1" fmla="*/ 10 h 20"/>
                <a:gd name="T2" fmla="*/ 10 w 20"/>
                <a:gd name="T3" fmla="*/ 0 h 20"/>
                <a:gd name="T4" fmla="*/ 0 w 20"/>
                <a:gd name="T5" fmla="*/ 0 h 20"/>
                <a:gd name="T6" fmla="*/ 0 w 20"/>
                <a:gd name="T7" fmla="*/ 10 h 20"/>
                <a:gd name="T8" fmla="*/ 0 w 20"/>
                <a:gd name="T9" fmla="*/ 20 h 20"/>
                <a:gd name="T10" fmla="*/ 10 w 20"/>
                <a:gd name="T11" fmla="*/ 20 h 20"/>
                <a:gd name="T12" fmla="*/ 20 w 20"/>
                <a:gd name="T13" fmla="*/ 20 h 20"/>
                <a:gd name="T14" fmla="*/ 20 w 20"/>
                <a:gd name="T15" fmla="*/ 10 h 20"/>
                <a:gd name="T16" fmla="*/ 20 w 20"/>
                <a:gd name="T17" fmla="*/ 0 h 20"/>
                <a:gd name="T18" fmla="*/ 10 w 20"/>
                <a:gd name="T19" fmla="*/ 0 h 20"/>
                <a:gd name="T20" fmla="*/ 10 w 20"/>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0">
                  <a:moveTo>
                    <a:pt x="10" y="10"/>
                  </a:moveTo>
                  <a:lnTo>
                    <a:pt x="10" y="0"/>
                  </a:lnTo>
                  <a:lnTo>
                    <a:pt x="0" y="0"/>
                  </a:lnTo>
                  <a:lnTo>
                    <a:pt x="0" y="10"/>
                  </a:lnTo>
                  <a:lnTo>
                    <a:pt x="0" y="20"/>
                  </a:lnTo>
                  <a:lnTo>
                    <a:pt x="10" y="20"/>
                  </a:lnTo>
                  <a:lnTo>
                    <a:pt x="20" y="20"/>
                  </a:lnTo>
                  <a:lnTo>
                    <a:pt x="20" y="10"/>
                  </a:lnTo>
                  <a:lnTo>
                    <a:pt x="20" y="0"/>
                  </a:lnTo>
                  <a:lnTo>
                    <a:pt x="10" y="0"/>
                  </a:lnTo>
                  <a:lnTo>
                    <a:pt x="10" y="10"/>
                  </a:lnTo>
                  <a:close/>
                </a:path>
              </a:pathLst>
            </a:custGeom>
            <a:solidFill>
              <a:srgbClr val="000000"/>
            </a:solidFill>
            <a:ln w="0">
              <a:solidFill>
                <a:srgbClr val="000000"/>
              </a:solidFill>
              <a:prstDash val="solid"/>
              <a:round/>
              <a:headEnd/>
              <a:tailEnd/>
            </a:ln>
          </p:spPr>
          <p:txBody>
            <a:bodyPr/>
            <a:lstStyle/>
            <a:p>
              <a:endParaRPr lang="en-US"/>
            </a:p>
          </p:txBody>
        </p:sp>
        <p:sp>
          <p:nvSpPr>
            <p:cNvPr id="50265" name="Freeform 26"/>
            <p:cNvSpPr>
              <a:spLocks/>
            </p:cNvSpPr>
            <p:nvPr/>
          </p:nvSpPr>
          <p:spPr bwMode="auto">
            <a:xfrm>
              <a:off x="2150" y="2192"/>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6" name="Freeform 27"/>
            <p:cNvSpPr>
              <a:spLocks/>
            </p:cNvSpPr>
            <p:nvPr/>
          </p:nvSpPr>
          <p:spPr bwMode="auto">
            <a:xfrm>
              <a:off x="1498" y="1768"/>
              <a:ext cx="21" cy="21"/>
            </a:xfrm>
            <a:custGeom>
              <a:avLst/>
              <a:gdLst>
                <a:gd name="T0" fmla="*/ 10 w 21"/>
                <a:gd name="T1" fmla="*/ 11 h 21"/>
                <a:gd name="T2" fmla="*/ 10 w 21"/>
                <a:gd name="T3" fmla="*/ 0 h 21"/>
                <a:gd name="T4" fmla="*/ 0 w 21"/>
                <a:gd name="T5" fmla="*/ 0 h 21"/>
                <a:gd name="T6" fmla="*/ 0 w 21"/>
                <a:gd name="T7" fmla="*/ 11 h 21"/>
                <a:gd name="T8" fmla="*/ 0 w 21"/>
                <a:gd name="T9" fmla="*/ 21 h 21"/>
                <a:gd name="T10" fmla="*/ 10 w 21"/>
                <a:gd name="T11" fmla="*/ 21 h 21"/>
                <a:gd name="T12" fmla="*/ 21 w 21"/>
                <a:gd name="T13" fmla="*/ 21 h 21"/>
                <a:gd name="T14" fmla="*/ 21 w 21"/>
                <a:gd name="T15" fmla="*/ 11 h 21"/>
                <a:gd name="T16" fmla="*/ 21 w 21"/>
                <a:gd name="T17" fmla="*/ 0 h 21"/>
                <a:gd name="T18" fmla="*/ 10 w 21"/>
                <a:gd name="T19" fmla="*/ 0 h 21"/>
                <a:gd name="T20" fmla="*/ 10 w 21"/>
                <a:gd name="T21" fmla="*/ 1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1">
                  <a:moveTo>
                    <a:pt x="10" y="11"/>
                  </a:moveTo>
                  <a:lnTo>
                    <a:pt x="10" y="0"/>
                  </a:lnTo>
                  <a:lnTo>
                    <a:pt x="0" y="0"/>
                  </a:lnTo>
                  <a:lnTo>
                    <a:pt x="0" y="11"/>
                  </a:lnTo>
                  <a:lnTo>
                    <a:pt x="0" y="21"/>
                  </a:lnTo>
                  <a:lnTo>
                    <a:pt x="10" y="21"/>
                  </a:lnTo>
                  <a:lnTo>
                    <a:pt x="21" y="21"/>
                  </a:lnTo>
                  <a:lnTo>
                    <a:pt x="21" y="11"/>
                  </a:lnTo>
                  <a:lnTo>
                    <a:pt x="21" y="0"/>
                  </a:lnTo>
                  <a:lnTo>
                    <a:pt x="10" y="0"/>
                  </a:lnTo>
                  <a:lnTo>
                    <a:pt x="10" y="11"/>
                  </a:lnTo>
                  <a:close/>
                </a:path>
              </a:pathLst>
            </a:custGeom>
            <a:solidFill>
              <a:srgbClr val="000000"/>
            </a:solidFill>
            <a:ln w="0">
              <a:solidFill>
                <a:srgbClr val="000000"/>
              </a:solidFill>
              <a:prstDash val="solid"/>
              <a:round/>
              <a:headEnd/>
              <a:tailEnd/>
            </a:ln>
          </p:spPr>
          <p:txBody>
            <a:bodyPr/>
            <a:lstStyle/>
            <a:p>
              <a:endParaRPr lang="en-US"/>
            </a:p>
          </p:txBody>
        </p:sp>
        <p:sp>
          <p:nvSpPr>
            <p:cNvPr id="50267" name="Freeform 28"/>
            <p:cNvSpPr>
              <a:spLocks/>
            </p:cNvSpPr>
            <p:nvPr/>
          </p:nvSpPr>
          <p:spPr bwMode="auto">
            <a:xfrm>
              <a:off x="1498" y="1758"/>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8" name="Freeform 29"/>
            <p:cNvSpPr>
              <a:spLocks/>
            </p:cNvSpPr>
            <p:nvPr/>
          </p:nvSpPr>
          <p:spPr bwMode="auto">
            <a:xfrm>
              <a:off x="1653" y="1996"/>
              <a:ext cx="21" cy="20"/>
            </a:xfrm>
            <a:custGeom>
              <a:avLst/>
              <a:gdLst>
                <a:gd name="T0" fmla="*/ 11 w 21"/>
                <a:gd name="T1" fmla="*/ 10 h 20"/>
                <a:gd name="T2" fmla="*/ 11 w 21"/>
                <a:gd name="T3" fmla="*/ 0 h 20"/>
                <a:gd name="T4" fmla="*/ 0 w 21"/>
                <a:gd name="T5" fmla="*/ 0 h 20"/>
                <a:gd name="T6" fmla="*/ 0 w 21"/>
                <a:gd name="T7" fmla="*/ 10 h 20"/>
                <a:gd name="T8" fmla="*/ 0 w 21"/>
                <a:gd name="T9" fmla="*/ 20 h 20"/>
                <a:gd name="T10" fmla="*/ 11 w 21"/>
                <a:gd name="T11" fmla="*/ 20 h 20"/>
                <a:gd name="T12" fmla="*/ 21 w 21"/>
                <a:gd name="T13" fmla="*/ 20 h 20"/>
                <a:gd name="T14" fmla="*/ 21 w 21"/>
                <a:gd name="T15" fmla="*/ 10 h 20"/>
                <a:gd name="T16" fmla="*/ 21 w 21"/>
                <a:gd name="T17" fmla="*/ 0 h 20"/>
                <a:gd name="T18" fmla="*/ 11 w 21"/>
                <a:gd name="T19" fmla="*/ 0 h 20"/>
                <a:gd name="T20" fmla="*/ 11 w 21"/>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0">
                  <a:moveTo>
                    <a:pt x="11" y="10"/>
                  </a:moveTo>
                  <a:lnTo>
                    <a:pt x="11" y="0"/>
                  </a:lnTo>
                  <a:lnTo>
                    <a:pt x="0" y="0"/>
                  </a:lnTo>
                  <a:lnTo>
                    <a:pt x="0" y="10"/>
                  </a:lnTo>
                  <a:lnTo>
                    <a:pt x="0" y="20"/>
                  </a:lnTo>
                  <a:lnTo>
                    <a:pt x="11" y="20"/>
                  </a:lnTo>
                  <a:lnTo>
                    <a:pt x="21" y="20"/>
                  </a:lnTo>
                  <a:lnTo>
                    <a:pt x="21" y="10"/>
                  </a:lnTo>
                  <a:lnTo>
                    <a:pt x="21" y="0"/>
                  </a:lnTo>
                  <a:lnTo>
                    <a:pt x="11" y="0"/>
                  </a:lnTo>
                  <a:lnTo>
                    <a:pt x="11" y="10"/>
                  </a:lnTo>
                  <a:close/>
                </a:path>
              </a:pathLst>
            </a:custGeom>
            <a:solidFill>
              <a:srgbClr val="000000"/>
            </a:solidFill>
            <a:ln w="0">
              <a:solidFill>
                <a:srgbClr val="000000"/>
              </a:solidFill>
              <a:prstDash val="solid"/>
              <a:round/>
              <a:headEnd/>
              <a:tailEnd/>
            </a:ln>
          </p:spPr>
          <p:txBody>
            <a:bodyPr/>
            <a:lstStyle/>
            <a:p>
              <a:endParaRPr lang="en-US"/>
            </a:p>
          </p:txBody>
        </p:sp>
        <p:sp>
          <p:nvSpPr>
            <p:cNvPr id="50269" name="Freeform 30"/>
            <p:cNvSpPr>
              <a:spLocks/>
            </p:cNvSpPr>
            <p:nvPr/>
          </p:nvSpPr>
          <p:spPr bwMode="auto">
            <a:xfrm>
              <a:off x="1643" y="1985"/>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0" name="Freeform 31"/>
            <p:cNvSpPr>
              <a:spLocks/>
            </p:cNvSpPr>
            <p:nvPr/>
          </p:nvSpPr>
          <p:spPr bwMode="auto">
            <a:xfrm>
              <a:off x="1881" y="2151"/>
              <a:ext cx="20" cy="21"/>
            </a:xfrm>
            <a:custGeom>
              <a:avLst/>
              <a:gdLst>
                <a:gd name="T0" fmla="*/ 10 w 20"/>
                <a:gd name="T1" fmla="*/ 10 h 21"/>
                <a:gd name="T2" fmla="*/ 10 w 20"/>
                <a:gd name="T3" fmla="*/ 0 h 21"/>
                <a:gd name="T4" fmla="*/ 0 w 20"/>
                <a:gd name="T5" fmla="*/ 0 h 21"/>
                <a:gd name="T6" fmla="*/ 0 w 20"/>
                <a:gd name="T7" fmla="*/ 10 h 21"/>
                <a:gd name="T8" fmla="*/ 0 w 20"/>
                <a:gd name="T9" fmla="*/ 21 h 21"/>
                <a:gd name="T10" fmla="*/ 10 w 20"/>
                <a:gd name="T11" fmla="*/ 21 h 21"/>
                <a:gd name="T12" fmla="*/ 20 w 20"/>
                <a:gd name="T13" fmla="*/ 21 h 21"/>
                <a:gd name="T14" fmla="*/ 20 w 20"/>
                <a:gd name="T15" fmla="*/ 10 h 21"/>
                <a:gd name="T16" fmla="*/ 20 w 20"/>
                <a:gd name="T17" fmla="*/ 0 h 21"/>
                <a:gd name="T18" fmla="*/ 10 w 20"/>
                <a:gd name="T19" fmla="*/ 0 h 21"/>
                <a:gd name="T20" fmla="*/ 10 w 20"/>
                <a:gd name="T21" fmla="*/ 1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1">
                  <a:moveTo>
                    <a:pt x="10" y="10"/>
                  </a:moveTo>
                  <a:lnTo>
                    <a:pt x="10" y="0"/>
                  </a:lnTo>
                  <a:lnTo>
                    <a:pt x="0" y="0"/>
                  </a:lnTo>
                  <a:lnTo>
                    <a:pt x="0" y="10"/>
                  </a:lnTo>
                  <a:lnTo>
                    <a:pt x="0" y="21"/>
                  </a:lnTo>
                  <a:lnTo>
                    <a:pt x="10" y="21"/>
                  </a:lnTo>
                  <a:lnTo>
                    <a:pt x="20" y="21"/>
                  </a:lnTo>
                  <a:lnTo>
                    <a:pt x="20" y="10"/>
                  </a:lnTo>
                  <a:lnTo>
                    <a:pt x="20" y="0"/>
                  </a:lnTo>
                  <a:lnTo>
                    <a:pt x="10" y="0"/>
                  </a:lnTo>
                  <a:lnTo>
                    <a:pt x="10" y="10"/>
                  </a:lnTo>
                  <a:close/>
                </a:path>
              </a:pathLst>
            </a:custGeom>
            <a:solidFill>
              <a:srgbClr val="000000"/>
            </a:solidFill>
            <a:ln w="0">
              <a:solidFill>
                <a:srgbClr val="000000"/>
              </a:solidFill>
              <a:prstDash val="solid"/>
              <a:round/>
              <a:headEnd/>
              <a:tailEnd/>
            </a:ln>
          </p:spPr>
          <p:txBody>
            <a:bodyPr/>
            <a:lstStyle/>
            <a:p>
              <a:endParaRPr lang="en-US"/>
            </a:p>
          </p:txBody>
        </p:sp>
        <p:sp>
          <p:nvSpPr>
            <p:cNvPr id="50271" name="Freeform 32"/>
            <p:cNvSpPr>
              <a:spLocks/>
            </p:cNvSpPr>
            <p:nvPr/>
          </p:nvSpPr>
          <p:spPr bwMode="auto">
            <a:xfrm>
              <a:off x="1881" y="2141"/>
              <a:ext cx="31" cy="31"/>
            </a:xfrm>
            <a:custGeom>
              <a:avLst/>
              <a:gdLst>
                <a:gd name="T0" fmla="*/ 2147483646 w 3"/>
                <a:gd name="T1" fmla="*/ 0 h 3"/>
                <a:gd name="T2" fmla="*/ 2147483646 w 3"/>
                <a:gd name="T3" fmla="*/ 2147483646 h 3"/>
                <a:gd name="T4" fmla="*/ 0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2" y="0"/>
                  </a:moveTo>
                  <a:lnTo>
                    <a:pt x="1" y="1"/>
                  </a:lnTo>
                  <a:lnTo>
                    <a:pt x="0" y="2"/>
                  </a:lnTo>
                  <a:lnTo>
                    <a:pt x="1" y="2"/>
                  </a:lnTo>
                  <a:lnTo>
                    <a:pt x="2" y="3"/>
                  </a:lnTo>
                  <a:lnTo>
                    <a:pt x="2" y="2"/>
                  </a:lnTo>
                  <a:lnTo>
                    <a:pt x="3" y="2"/>
                  </a:lnTo>
                  <a:lnTo>
                    <a:pt x="2" y="1"/>
                  </a:lnTo>
                  <a:lnTo>
                    <a:pt x="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2" name="Rectangle 33"/>
            <p:cNvSpPr>
              <a:spLocks noChangeArrowheads="1"/>
            </p:cNvSpPr>
            <p:nvPr/>
          </p:nvSpPr>
          <p:spPr bwMode="auto">
            <a:xfrm>
              <a:off x="1529" y="889"/>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i="1">
                  <a:solidFill>
                    <a:srgbClr val="000000"/>
                  </a:solidFill>
                  <a:latin typeface="Nimbus Roman No9 L" charset="0"/>
                </a:rPr>
                <a:t>N</a:t>
              </a:r>
              <a:endParaRPr lang="en-CA" altLang="en-US" sz="2400">
                <a:latin typeface="Times New Roman" pitchFamily="18" charset="0"/>
              </a:endParaRPr>
            </a:p>
          </p:txBody>
        </p:sp>
        <p:sp>
          <p:nvSpPr>
            <p:cNvPr id="50273" name="Rectangle 34"/>
            <p:cNvSpPr>
              <a:spLocks noChangeArrowheads="1"/>
            </p:cNvSpPr>
            <p:nvPr/>
          </p:nvSpPr>
          <p:spPr bwMode="auto">
            <a:xfrm>
              <a:off x="1684" y="88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0274" name="Rectangle 35"/>
            <p:cNvSpPr>
              <a:spLocks noChangeArrowheads="1"/>
            </p:cNvSpPr>
            <p:nvPr/>
          </p:nvSpPr>
          <p:spPr bwMode="auto">
            <a:xfrm>
              <a:off x="1622" y="889"/>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75" name="Rectangle 36"/>
            <p:cNvSpPr>
              <a:spLocks noChangeArrowheads="1"/>
            </p:cNvSpPr>
            <p:nvPr/>
          </p:nvSpPr>
          <p:spPr bwMode="auto">
            <a:xfrm>
              <a:off x="1777" y="755"/>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i="1">
                  <a:solidFill>
                    <a:srgbClr val="000000"/>
                  </a:solidFill>
                  <a:latin typeface="Nimbus Roman No9 L" charset="0"/>
                </a:rPr>
                <a:t>N</a:t>
              </a:r>
              <a:endParaRPr lang="en-CA" altLang="en-US" sz="2400">
                <a:latin typeface="Times New Roman" pitchFamily="18" charset="0"/>
              </a:endParaRPr>
            </a:p>
          </p:txBody>
        </p:sp>
        <p:sp>
          <p:nvSpPr>
            <p:cNvPr id="50276" name="Rectangle 37"/>
            <p:cNvSpPr>
              <a:spLocks noChangeArrowheads="1"/>
            </p:cNvSpPr>
            <p:nvPr/>
          </p:nvSpPr>
          <p:spPr bwMode="auto">
            <a:xfrm>
              <a:off x="1943" y="75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a:t>
              </a:r>
              <a:endParaRPr lang="en-CA" altLang="en-US" sz="2400">
                <a:latin typeface="Times New Roman" pitchFamily="18" charset="0"/>
              </a:endParaRPr>
            </a:p>
          </p:txBody>
        </p:sp>
        <p:sp>
          <p:nvSpPr>
            <p:cNvPr id="50277" name="Rectangle 38"/>
            <p:cNvSpPr>
              <a:spLocks noChangeArrowheads="1"/>
            </p:cNvSpPr>
            <p:nvPr/>
          </p:nvSpPr>
          <p:spPr bwMode="auto">
            <a:xfrm>
              <a:off x="1870" y="755"/>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78" name="Rectangle 39"/>
            <p:cNvSpPr>
              <a:spLocks noChangeArrowheads="1"/>
            </p:cNvSpPr>
            <p:nvPr/>
          </p:nvSpPr>
          <p:spPr bwMode="auto">
            <a:xfrm>
              <a:off x="2139" y="67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a:t>
              </a:r>
              <a:endParaRPr lang="en-CA" altLang="en-US" sz="2400">
                <a:latin typeface="Times New Roman" pitchFamily="18" charset="0"/>
              </a:endParaRPr>
            </a:p>
          </p:txBody>
        </p:sp>
        <p:sp>
          <p:nvSpPr>
            <p:cNvPr id="50279" name="Rectangle 40"/>
            <p:cNvSpPr>
              <a:spLocks noChangeArrowheads="1"/>
            </p:cNvSpPr>
            <p:nvPr/>
          </p:nvSpPr>
          <p:spPr bwMode="auto">
            <a:xfrm>
              <a:off x="2429" y="74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a:t>
              </a:r>
              <a:endParaRPr lang="en-CA" altLang="en-US" sz="2400">
                <a:latin typeface="Times New Roman" pitchFamily="18" charset="0"/>
              </a:endParaRPr>
            </a:p>
          </p:txBody>
        </p:sp>
        <p:sp>
          <p:nvSpPr>
            <p:cNvPr id="50280" name="Rectangle 41"/>
            <p:cNvSpPr>
              <a:spLocks noChangeArrowheads="1"/>
            </p:cNvSpPr>
            <p:nvPr/>
          </p:nvSpPr>
          <p:spPr bwMode="auto">
            <a:xfrm>
              <a:off x="2667" y="91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0281" name="Rectangle 42"/>
            <p:cNvSpPr>
              <a:spLocks noChangeArrowheads="1"/>
            </p:cNvSpPr>
            <p:nvPr/>
          </p:nvSpPr>
          <p:spPr bwMode="auto">
            <a:xfrm>
              <a:off x="1335" y="2316"/>
              <a:ext cx="180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(a) Circle representation of integers mod</a:t>
              </a:r>
              <a:r>
                <a:rPr lang="en-US" altLang="en-US" sz="1200">
                  <a:solidFill>
                    <a:srgbClr val="000000"/>
                  </a:solidFill>
                  <a:latin typeface="Nimbus Sans L" charset="0"/>
                </a:rPr>
                <a:t> </a:t>
              </a:r>
              <a:r>
                <a:rPr lang="en-CA" altLang="en-US" sz="1200" i="1">
                  <a:solidFill>
                    <a:srgbClr val="000000"/>
                  </a:solidFill>
                  <a:latin typeface="Nimbus Sans L" charset="0"/>
                </a:rPr>
                <a:t>N</a:t>
              </a:r>
            </a:p>
          </p:txBody>
        </p:sp>
        <p:sp>
          <p:nvSpPr>
            <p:cNvPr id="50282" name="Oval 43"/>
            <p:cNvSpPr>
              <a:spLocks noChangeArrowheads="1"/>
            </p:cNvSpPr>
            <p:nvPr/>
          </p:nvSpPr>
          <p:spPr bwMode="auto">
            <a:xfrm>
              <a:off x="1536" y="894"/>
              <a:ext cx="1248" cy="1248"/>
            </a:xfrm>
            <a:prstGeom prst="ellipse">
              <a:avLst/>
            </a:prstGeom>
            <a:noFill/>
            <a:ln w="952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grpSp>
      <p:grpSp>
        <p:nvGrpSpPr>
          <p:cNvPr id="50182" name="Group 44"/>
          <p:cNvGrpSpPr>
            <a:grpSpLocks/>
          </p:cNvGrpSpPr>
          <p:nvPr/>
        </p:nvGrpSpPr>
        <p:grpSpPr bwMode="auto">
          <a:xfrm>
            <a:off x="5207000" y="2979738"/>
            <a:ext cx="3251200" cy="2887662"/>
            <a:chOff x="1240" y="2782"/>
            <a:chExt cx="2048" cy="1819"/>
          </a:xfrm>
        </p:grpSpPr>
        <p:sp>
          <p:nvSpPr>
            <p:cNvPr id="50184" name="Line 45"/>
            <p:cNvSpPr>
              <a:spLocks noChangeShapeType="1"/>
            </p:cNvSpPr>
            <p:nvPr/>
          </p:nvSpPr>
          <p:spPr bwMode="auto">
            <a:xfrm flipH="1">
              <a:off x="1477" y="3609"/>
              <a:ext cx="1366" cy="1"/>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5" name="Line 46"/>
            <p:cNvSpPr>
              <a:spLocks noChangeShapeType="1"/>
            </p:cNvSpPr>
            <p:nvPr/>
          </p:nvSpPr>
          <p:spPr bwMode="auto">
            <a:xfrm flipV="1">
              <a:off x="2160" y="2916"/>
              <a:ext cx="1" cy="1376"/>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Line 47"/>
            <p:cNvSpPr>
              <a:spLocks noChangeShapeType="1"/>
            </p:cNvSpPr>
            <p:nvPr/>
          </p:nvSpPr>
          <p:spPr bwMode="auto">
            <a:xfrm flipH="1" flipV="1">
              <a:off x="1901" y="2968"/>
              <a:ext cx="518" cy="1272"/>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7" name="Line 48"/>
            <p:cNvSpPr>
              <a:spLocks noChangeShapeType="1"/>
            </p:cNvSpPr>
            <p:nvPr/>
          </p:nvSpPr>
          <p:spPr bwMode="auto">
            <a:xfrm flipV="1">
              <a:off x="1901" y="2968"/>
              <a:ext cx="518" cy="1272"/>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49"/>
            <p:cNvSpPr>
              <a:spLocks noChangeShapeType="1"/>
            </p:cNvSpPr>
            <p:nvPr/>
          </p:nvSpPr>
          <p:spPr bwMode="auto">
            <a:xfrm flipH="1" flipV="1">
              <a:off x="1529" y="3340"/>
              <a:ext cx="1262" cy="528"/>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9" name="Line 50"/>
            <p:cNvSpPr>
              <a:spLocks noChangeShapeType="1"/>
            </p:cNvSpPr>
            <p:nvPr/>
          </p:nvSpPr>
          <p:spPr bwMode="auto">
            <a:xfrm flipH="1">
              <a:off x="1529" y="3340"/>
              <a:ext cx="1262" cy="528"/>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Line 51"/>
            <p:cNvSpPr>
              <a:spLocks noChangeShapeType="1"/>
            </p:cNvSpPr>
            <p:nvPr/>
          </p:nvSpPr>
          <p:spPr bwMode="auto">
            <a:xfrm flipH="1">
              <a:off x="1674" y="3123"/>
              <a:ext cx="972" cy="962"/>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Line 52"/>
            <p:cNvSpPr>
              <a:spLocks noChangeShapeType="1"/>
            </p:cNvSpPr>
            <p:nvPr/>
          </p:nvSpPr>
          <p:spPr bwMode="auto">
            <a:xfrm flipH="1" flipV="1">
              <a:off x="1674" y="3123"/>
              <a:ext cx="972" cy="972"/>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Freeform 53"/>
            <p:cNvSpPr>
              <a:spLocks/>
            </p:cNvSpPr>
            <p:nvPr/>
          </p:nvSpPr>
          <p:spPr bwMode="auto">
            <a:xfrm>
              <a:off x="1601" y="3051"/>
              <a:ext cx="1118" cy="1117"/>
            </a:xfrm>
            <a:custGeom>
              <a:avLst/>
              <a:gdLst>
                <a:gd name="T0" fmla="*/ 559 w 1118"/>
                <a:gd name="T1" fmla="*/ 558 h 1117"/>
                <a:gd name="T2" fmla="*/ 559 w 1118"/>
                <a:gd name="T3" fmla="*/ 0 h 1117"/>
                <a:gd name="T4" fmla="*/ 445 w 1118"/>
                <a:gd name="T5" fmla="*/ 10 h 1117"/>
                <a:gd name="T6" fmla="*/ 342 w 1118"/>
                <a:gd name="T7" fmla="*/ 41 h 1117"/>
                <a:gd name="T8" fmla="*/ 249 w 1118"/>
                <a:gd name="T9" fmla="*/ 93 h 1117"/>
                <a:gd name="T10" fmla="*/ 166 w 1118"/>
                <a:gd name="T11" fmla="*/ 165 h 1117"/>
                <a:gd name="T12" fmla="*/ 94 w 1118"/>
                <a:gd name="T13" fmla="*/ 248 h 1117"/>
                <a:gd name="T14" fmla="*/ 42 w 1118"/>
                <a:gd name="T15" fmla="*/ 341 h 1117"/>
                <a:gd name="T16" fmla="*/ 11 w 1118"/>
                <a:gd name="T17" fmla="*/ 444 h 1117"/>
                <a:gd name="T18" fmla="*/ 0 w 1118"/>
                <a:gd name="T19" fmla="*/ 558 h 1117"/>
                <a:gd name="T20" fmla="*/ 11 w 1118"/>
                <a:gd name="T21" fmla="*/ 672 h 1117"/>
                <a:gd name="T22" fmla="*/ 42 w 1118"/>
                <a:gd name="T23" fmla="*/ 775 h 1117"/>
                <a:gd name="T24" fmla="*/ 94 w 1118"/>
                <a:gd name="T25" fmla="*/ 868 h 1117"/>
                <a:gd name="T26" fmla="*/ 166 w 1118"/>
                <a:gd name="T27" fmla="*/ 951 h 1117"/>
                <a:gd name="T28" fmla="*/ 249 w 1118"/>
                <a:gd name="T29" fmla="*/ 1023 h 1117"/>
                <a:gd name="T30" fmla="*/ 342 w 1118"/>
                <a:gd name="T31" fmla="*/ 1075 h 1117"/>
                <a:gd name="T32" fmla="*/ 445 w 1118"/>
                <a:gd name="T33" fmla="*/ 1106 h 1117"/>
                <a:gd name="T34" fmla="*/ 559 w 1118"/>
                <a:gd name="T35" fmla="*/ 1117 h 1117"/>
                <a:gd name="T36" fmla="*/ 673 w 1118"/>
                <a:gd name="T37" fmla="*/ 1106 h 1117"/>
                <a:gd name="T38" fmla="*/ 776 w 1118"/>
                <a:gd name="T39" fmla="*/ 1075 h 1117"/>
                <a:gd name="T40" fmla="*/ 869 w 1118"/>
                <a:gd name="T41" fmla="*/ 1023 h 1117"/>
                <a:gd name="T42" fmla="*/ 952 w 1118"/>
                <a:gd name="T43" fmla="*/ 951 h 1117"/>
                <a:gd name="T44" fmla="*/ 1024 w 1118"/>
                <a:gd name="T45" fmla="*/ 868 h 1117"/>
                <a:gd name="T46" fmla="*/ 1076 w 1118"/>
                <a:gd name="T47" fmla="*/ 775 h 1117"/>
                <a:gd name="T48" fmla="*/ 1107 w 1118"/>
                <a:gd name="T49" fmla="*/ 672 h 1117"/>
                <a:gd name="T50" fmla="*/ 1118 w 1118"/>
                <a:gd name="T51" fmla="*/ 558 h 1117"/>
                <a:gd name="T52" fmla="*/ 1107 w 1118"/>
                <a:gd name="T53" fmla="*/ 444 h 1117"/>
                <a:gd name="T54" fmla="*/ 1076 w 1118"/>
                <a:gd name="T55" fmla="*/ 341 h 1117"/>
                <a:gd name="T56" fmla="*/ 1024 w 1118"/>
                <a:gd name="T57" fmla="*/ 248 h 1117"/>
                <a:gd name="T58" fmla="*/ 952 w 1118"/>
                <a:gd name="T59" fmla="*/ 165 h 1117"/>
                <a:gd name="T60" fmla="*/ 869 w 1118"/>
                <a:gd name="T61" fmla="*/ 93 h 1117"/>
                <a:gd name="T62" fmla="*/ 776 w 1118"/>
                <a:gd name="T63" fmla="*/ 41 h 1117"/>
                <a:gd name="T64" fmla="*/ 673 w 1118"/>
                <a:gd name="T65" fmla="*/ 10 h 1117"/>
                <a:gd name="T66" fmla="*/ 559 w 1118"/>
                <a:gd name="T67" fmla="*/ 0 h 1117"/>
                <a:gd name="T68" fmla="*/ 559 w 1118"/>
                <a:gd name="T69" fmla="*/ 558 h 1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18" h="1117">
                  <a:moveTo>
                    <a:pt x="559" y="558"/>
                  </a:moveTo>
                  <a:lnTo>
                    <a:pt x="559" y="0"/>
                  </a:lnTo>
                  <a:lnTo>
                    <a:pt x="445" y="10"/>
                  </a:lnTo>
                  <a:lnTo>
                    <a:pt x="342" y="41"/>
                  </a:lnTo>
                  <a:lnTo>
                    <a:pt x="249" y="93"/>
                  </a:lnTo>
                  <a:lnTo>
                    <a:pt x="166" y="165"/>
                  </a:lnTo>
                  <a:lnTo>
                    <a:pt x="94" y="248"/>
                  </a:lnTo>
                  <a:lnTo>
                    <a:pt x="42" y="341"/>
                  </a:lnTo>
                  <a:lnTo>
                    <a:pt x="11" y="444"/>
                  </a:lnTo>
                  <a:lnTo>
                    <a:pt x="0" y="558"/>
                  </a:lnTo>
                  <a:lnTo>
                    <a:pt x="11" y="672"/>
                  </a:lnTo>
                  <a:lnTo>
                    <a:pt x="42" y="775"/>
                  </a:lnTo>
                  <a:lnTo>
                    <a:pt x="94" y="868"/>
                  </a:lnTo>
                  <a:lnTo>
                    <a:pt x="166" y="951"/>
                  </a:lnTo>
                  <a:lnTo>
                    <a:pt x="249" y="1023"/>
                  </a:lnTo>
                  <a:lnTo>
                    <a:pt x="342" y="1075"/>
                  </a:lnTo>
                  <a:lnTo>
                    <a:pt x="445" y="1106"/>
                  </a:lnTo>
                  <a:lnTo>
                    <a:pt x="559" y="1117"/>
                  </a:lnTo>
                  <a:lnTo>
                    <a:pt x="673" y="1106"/>
                  </a:lnTo>
                  <a:lnTo>
                    <a:pt x="776" y="1075"/>
                  </a:lnTo>
                  <a:lnTo>
                    <a:pt x="869" y="1023"/>
                  </a:lnTo>
                  <a:lnTo>
                    <a:pt x="952" y="951"/>
                  </a:lnTo>
                  <a:lnTo>
                    <a:pt x="1024" y="868"/>
                  </a:lnTo>
                  <a:lnTo>
                    <a:pt x="1076" y="775"/>
                  </a:lnTo>
                  <a:lnTo>
                    <a:pt x="1107" y="672"/>
                  </a:lnTo>
                  <a:lnTo>
                    <a:pt x="1118" y="558"/>
                  </a:lnTo>
                  <a:lnTo>
                    <a:pt x="1107" y="444"/>
                  </a:lnTo>
                  <a:lnTo>
                    <a:pt x="1076" y="341"/>
                  </a:lnTo>
                  <a:lnTo>
                    <a:pt x="1024" y="248"/>
                  </a:lnTo>
                  <a:lnTo>
                    <a:pt x="952" y="165"/>
                  </a:lnTo>
                  <a:lnTo>
                    <a:pt x="869" y="93"/>
                  </a:lnTo>
                  <a:lnTo>
                    <a:pt x="776" y="41"/>
                  </a:lnTo>
                  <a:lnTo>
                    <a:pt x="673" y="10"/>
                  </a:lnTo>
                  <a:lnTo>
                    <a:pt x="559" y="0"/>
                  </a:lnTo>
                  <a:lnTo>
                    <a:pt x="559" y="558"/>
                  </a:lnTo>
                  <a:close/>
                </a:path>
              </a:pathLst>
            </a:custGeom>
            <a:solidFill>
              <a:srgbClr val="FFFFFF"/>
            </a:solidFill>
            <a:ln w="0">
              <a:solidFill>
                <a:srgbClr val="FFFFFF"/>
              </a:solidFill>
              <a:prstDash val="solid"/>
              <a:round/>
              <a:headEnd/>
              <a:tailEnd/>
            </a:ln>
          </p:spPr>
          <p:txBody>
            <a:bodyPr/>
            <a:lstStyle/>
            <a:p>
              <a:endParaRPr lang="en-US"/>
            </a:p>
          </p:txBody>
        </p:sp>
        <p:sp>
          <p:nvSpPr>
            <p:cNvPr id="50193" name="Freeform 54"/>
            <p:cNvSpPr>
              <a:spLocks/>
            </p:cNvSpPr>
            <p:nvPr/>
          </p:nvSpPr>
          <p:spPr bwMode="auto">
            <a:xfrm>
              <a:off x="1601" y="3051"/>
              <a:ext cx="1118" cy="1117"/>
            </a:xfrm>
            <a:custGeom>
              <a:avLst/>
              <a:gdLst>
                <a:gd name="T0" fmla="*/ 2147483646 w 108"/>
                <a:gd name="T1" fmla="*/ 0 h 108"/>
                <a:gd name="T2" fmla="*/ 2147483646 w 108"/>
                <a:gd name="T3" fmla="*/ 2147483646 h 108"/>
                <a:gd name="T4" fmla="*/ 2147483646 w 108"/>
                <a:gd name="T5" fmla="*/ 2147483646 h 108"/>
                <a:gd name="T6" fmla="*/ 2147483646 w 108"/>
                <a:gd name="T7" fmla="*/ 2147483646 h 108"/>
                <a:gd name="T8" fmla="*/ 2147483646 w 108"/>
                <a:gd name="T9" fmla="*/ 2147483646 h 108"/>
                <a:gd name="T10" fmla="*/ 2147483646 w 108"/>
                <a:gd name="T11" fmla="*/ 2147483646 h 108"/>
                <a:gd name="T12" fmla="*/ 2147483646 w 108"/>
                <a:gd name="T13" fmla="*/ 2147483646 h 108"/>
                <a:gd name="T14" fmla="*/ 2147483646 w 108"/>
                <a:gd name="T15" fmla="*/ 2147483646 h 108"/>
                <a:gd name="T16" fmla="*/ 0 w 108"/>
                <a:gd name="T17" fmla="*/ 2147483646 h 108"/>
                <a:gd name="T18" fmla="*/ 2147483646 w 108"/>
                <a:gd name="T19" fmla="*/ 2147483646 h 108"/>
                <a:gd name="T20" fmla="*/ 2147483646 w 108"/>
                <a:gd name="T21" fmla="*/ 2147483646 h 108"/>
                <a:gd name="T22" fmla="*/ 2147483646 w 108"/>
                <a:gd name="T23" fmla="*/ 2147483646 h 108"/>
                <a:gd name="T24" fmla="*/ 2147483646 w 108"/>
                <a:gd name="T25" fmla="*/ 2147483646 h 108"/>
                <a:gd name="T26" fmla="*/ 2147483646 w 108"/>
                <a:gd name="T27" fmla="*/ 2147483646 h 108"/>
                <a:gd name="T28" fmla="*/ 2147483646 w 108"/>
                <a:gd name="T29" fmla="*/ 2147483646 h 108"/>
                <a:gd name="T30" fmla="*/ 2147483646 w 108"/>
                <a:gd name="T31" fmla="*/ 2147483646 h 108"/>
                <a:gd name="T32" fmla="*/ 2147483646 w 108"/>
                <a:gd name="T33" fmla="*/ 2147483646 h 108"/>
                <a:gd name="T34" fmla="*/ 2147483646 w 108"/>
                <a:gd name="T35" fmla="*/ 2147483646 h 108"/>
                <a:gd name="T36" fmla="*/ 2147483646 w 108"/>
                <a:gd name="T37" fmla="*/ 2147483646 h 108"/>
                <a:gd name="T38" fmla="*/ 2147483646 w 108"/>
                <a:gd name="T39" fmla="*/ 2147483646 h 108"/>
                <a:gd name="T40" fmla="*/ 2147483646 w 108"/>
                <a:gd name="T41" fmla="*/ 2147483646 h 108"/>
                <a:gd name="T42" fmla="*/ 2147483646 w 108"/>
                <a:gd name="T43" fmla="*/ 2147483646 h 108"/>
                <a:gd name="T44" fmla="*/ 2147483646 w 108"/>
                <a:gd name="T45" fmla="*/ 2147483646 h 108"/>
                <a:gd name="T46" fmla="*/ 2147483646 w 108"/>
                <a:gd name="T47" fmla="*/ 2147483646 h 108"/>
                <a:gd name="T48" fmla="*/ 2147483646 w 108"/>
                <a:gd name="T49" fmla="*/ 2147483646 h 108"/>
                <a:gd name="T50" fmla="*/ 2147483646 w 108"/>
                <a:gd name="T51" fmla="*/ 2147483646 h 108"/>
                <a:gd name="T52" fmla="*/ 2147483646 w 108"/>
                <a:gd name="T53" fmla="*/ 2147483646 h 108"/>
                <a:gd name="T54" fmla="*/ 2147483646 w 108"/>
                <a:gd name="T55" fmla="*/ 2147483646 h 108"/>
                <a:gd name="T56" fmla="*/ 2147483646 w 108"/>
                <a:gd name="T57" fmla="*/ 2147483646 h 108"/>
                <a:gd name="T58" fmla="*/ 2147483646 w 108"/>
                <a:gd name="T59" fmla="*/ 2147483646 h 108"/>
                <a:gd name="T60" fmla="*/ 2147483646 w 108"/>
                <a:gd name="T61" fmla="*/ 2147483646 h 108"/>
                <a:gd name="T62" fmla="*/ 2147483646 w 108"/>
                <a:gd name="T63" fmla="*/ 2147483646 h 108"/>
                <a:gd name="T64" fmla="*/ 2147483646 w 108"/>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8" h="108">
                  <a:moveTo>
                    <a:pt x="54" y="0"/>
                  </a:moveTo>
                  <a:lnTo>
                    <a:pt x="43" y="1"/>
                  </a:lnTo>
                  <a:lnTo>
                    <a:pt x="33" y="4"/>
                  </a:lnTo>
                  <a:lnTo>
                    <a:pt x="24" y="9"/>
                  </a:lnTo>
                  <a:lnTo>
                    <a:pt x="16" y="16"/>
                  </a:lnTo>
                  <a:lnTo>
                    <a:pt x="9" y="24"/>
                  </a:lnTo>
                  <a:lnTo>
                    <a:pt x="4" y="33"/>
                  </a:lnTo>
                  <a:lnTo>
                    <a:pt x="1" y="43"/>
                  </a:lnTo>
                  <a:lnTo>
                    <a:pt x="0" y="54"/>
                  </a:lnTo>
                  <a:lnTo>
                    <a:pt x="1" y="65"/>
                  </a:lnTo>
                  <a:lnTo>
                    <a:pt x="4" y="75"/>
                  </a:lnTo>
                  <a:lnTo>
                    <a:pt x="9" y="84"/>
                  </a:lnTo>
                  <a:lnTo>
                    <a:pt x="16" y="92"/>
                  </a:lnTo>
                  <a:lnTo>
                    <a:pt x="24" y="99"/>
                  </a:lnTo>
                  <a:lnTo>
                    <a:pt x="33" y="104"/>
                  </a:lnTo>
                  <a:lnTo>
                    <a:pt x="43" y="107"/>
                  </a:lnTo>
                  <a:lnTo>
                    <a:pt x="54" y="108"/>
                  </a:lnTo>
                  <a:lnTo>
                    <a:pt x="65" y="107"/>
                  </a:lnTo>
                  <a:lnTo>
                    <a:pt x="75" y="104"/>
                  </a:lnTo>
                  <a:lnTo>
                    <a:pt x="84" y="99"/>
                  </a:lnTo>
                  <a:lnTo>
                    <a:pt x="92" y="92"/>
                  </a:lnTo>
                  <a:lnTo>
                    <a:pt x="99" y="84"/>
                  </a:lnTo>
                  <a:lnTo>
                    <a:pt x="104" y="75"/>
                  </a:lnTo>
                  <a:lnTo>
                    <a:pt x="107" y="65"/>
                  </a:lnTo>
                  <a:lnTo>
                    <a:pt x="108" y="54"/>
                  </a:lnTo>
                  <a:lnTo>
                    <a:pt x="107" y="43"/>
                  </a:lnTo>
                  <a:lnTo>
                    <a:pt x="104" y="33"/>
                  </a:lnTo>
                  <a:lnTo>
                    <a:pt x="99" y="24"/>
                  </a:lnTo>
                  <a:lnTo>
                    <a:pt x="92" y="16"/>
                  </a:lnTo>
                  <a:lnTo>
                    <a:pt x="84" y="9"/>
                  </a:lnTo>
                  <a:lnTo>
                    <a:pt x="75" y="4"/>
                  </a:lnTo>
                  <a:lnTo>
                    <a:pt x="65" y="1"/>
                  </a:lnTo>
                  <a:lnTo>
                    <a:pt x="54" y="0"/>
                  </a:lnTo>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4" name="Rectangle 55"/>
            <p:cNvSpPr>
              <a:spLocks noChangeArrowheads="1"/>
            </p:cNvSpPr>
            <p:nvPr/>
          </p:nvSpPr>
          <p:spPr bwMode="auto">
            <a:xfrm>
              <a:off x="2057" y="2782"/>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0000</a:t>
              </a:r>
              <a:endParaRPr lang="en-CA" altLang="en-US" sz="2400">
                <a:latin typeface="Times New Roman" pitchFamily="18" charset="0"/>
              </a:endParaRPr>
            </a:p>
          </p:txBody>
        </p:sp>
        <p:sp>
          <p:nvSpPr>
            <p:cNvPr id="50195" name="Rectangle 56"/>
            <p:cNvSpPr>
              <a:spLocks noChangeArrowheads="1"/>
            </p:cNvSpPr>
            <p:nvPr/>
          </p:nvSpPr>
          <p:spPr bwMode="auto">
            <a:xfrm>
              <a:off x="2408" y="285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0001</a:t>
              </a:r>
              <a:endParaRPr lang="en-CA" altLang="en-US" sz="2400">
                <a:latin typeface="Times New Roman" pitchFamily="18" charset="0"/>
              </a:endParaRPr>
            </a:p>
          </p:txBody>
        </p:sp>
        <p:sp>
          <p:nvSpPr>
            <p:cNvPr id="50196" name="Rectangle 57"/>
            <p:cNvSpPr>
              <a:spLocks noChangeArrowheads="1"/>
            </p:cNvSpPr>
            <p:nvPr/>
          </p:nvSpPr>
          <p:spPr bwMode="auto">
            <a:xfrm>
              <a:off x="2656" y="3009"/>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0010</a:t>
              </a:r>
              <a:endParaRPr lang="en-CA" altLang="en-US" sz="2400">
                <a:latin typeface="Times New Roman" pitchFamily="18" charset="0"/>
              </a:endParaRPr>
            </a:p>
          </p:txBody>
        </p:sp>
        <p:sp>
          <p:nvSpPr>
            <p:cNvPr id="50197" name="Rectangle 58"/>
            <p:cNvSpPr>
              <a:spLocks noChangeArrowheads="1"/>
            </p:cNvSpPr>
            <p:nvPr/>
          </p:nvSpPr>
          <p:spPr bwMode="auto">
            <a:xfrm>
              <a:off x="2822" y="3258"/>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0011</a:t>
              </a:r>
              <a:endParaRPr lang="en-CA" altLang="en-US" sz="2400">
                <a:latin typeface="Times New Roman" pitchFamily="18" charset="0"/>
              </a:endParaRPr>
            </a:p>
          </p:txBody>
        </p:sp>
        <p:sp>
          <p:nvSpPr>
            <p:cNvPr id="50198" name="Rectangle 59"/>
            <p:cNvSpPr>
              <a:spLocks noChangeArrowheads="1"/>
            </p:cNvSpPr>
            <p:nvPr/>
          </p:nvSpPr>
          <p:spPr bwMode="auto">
            <a:xfrm>
              <a:off x="2884" y="3547"/>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0100</a:t>
              </a:r>
              <a:endParaRPr lang="en-CA" altLang="en-US" sz="2400">
                <a:latin typeface="Times New Roman" pitchFamily="18" charset="0"/>
              </a:endParaRPr>
            </a:p>
          </p:txBody>
        </p:sp>
        <p:sp>
          <p:nvSpPr>
            <p:cNvPr id="50199" name="Rectangle 60"/>
            <p:cNvSpPr>
              <a:spLocks noChangeArrowheads="1"/>
            </p:cNvSpPr>
            <p:nvPr/>
          </p:nvSpPr>
          <p:spPr bwMode="auto">
            <a:xfrm>
              <a:off x="2822" y="3826"/>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0101</a:t>
              </a:r>
              <a:endParaRPr lang="en-CA" altLang="en-US" sz="2400">
                <a:latin typeface="Times New Roman" pitchFamily="18" charset="0"/>
              </a:endParaRPr>
            </a:p>
          </p:txBody>
        </p:sp>
        <p:sp>
          <p:nvSpPr>
            <p:cNvPr id="50200" name="Rectangle 61"/>
            <p:cNvSpPr>
              <a:spLocks noChangeArrowheads="1"/>
            </p:cNvSpPr>
            <p:nvPr/>
          </p:nvSpPr>
          <p:spPr bwMode="auto">
            <a:xfrm>
              <a:off x="2656" y="4075"/>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0110</a:t>
              </a:r>
              <a:endParaRPr lang="en-CA" altLang="en-US" sz="2400">
                <a:latin typeface="Times New Roman" pitchFamily="18" charset="0"/>
              </a:endParaRPr>
            </a:p>
          </p:txBody>
        </p:sp>
        <p:sp>
          <p:nvSpPr>
            <p:cNvPr id="50201" name="Rectangle 62"/>
            <p:cNvSpPr>
              <a:spLocks noChangeArrowheads="1"/>
            </p:cNvSpPr>
            <p:nvPr/>
          </p:nvSpPr>
          <p:spPr bwMode="auto">
            <a:xfrm>
              <a:off x="2408" y="4230"/>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0111</a:t>
              </a:r>
              <a:endParaRPr lang="en-CA" altLang="en-US" sz="2400">
                <a:latin typeface="Times New Roman" pitchFamily="18" charset="0"/>
              </a:endParaRPr>
            </a:p>
          </p:txBody>
        </p:sp>
        <p:sp>
          <p:nvSpPr>
            <p:cNvPr id="50202" name="Rectangle 63"/>
            <p:cNvSpPr>
              <a:spLocks noChangeArrowheads="1"/>
            </p:cNvSpPr>
            <p:nvPr/>
          </p:nvSpPr>
          <p:spPr bwMode="auto">
            <a:xfrm>
              <a:off x="2057" y="4312"/>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1000</a:t>
              </a:r>
              <a:endParaRPr lang="en-CA" altLang="en-US" sz="2400">
                <a:latin typeface="Times New Roman" pitchFamily="18" charset="0"/>
              </a:endParaRPr>
            </a:p>
          </p:txBody>
        </p:sp>
        <p:sp>
          <p:nvSpPr>
            <p:cNvPr id="50203" name="Rectangle 64"/>
            <p:cNvSpPr>
              <a:spLocks noChangeArrowheads="1"/>
            </p:cNvSpPr>
            <p:nvPr/>
          </p:nvSpPr>
          <p:spPr bwMode="auto">
            <a:xfrm>
              <a:off x="1695" y="4230"/>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1001</a:t>
              </a:r>
              <a:endParaRPr lang="en-CA" altLang="en-US" sz="2400">
                <a:latin typeface="Times New Roman" pitchFamily="18" charset="0"/>
              </a:endParaRPr>
            </a:p>
          </p:txBody>
        </p:sp>
        <p:sp>
          <p:nvSpPr>
            <p:cNvPr id="50204" name="Rectangle 65"/>
            <p:cNvSpPr>
              <a:spLocks noChangeArrowheads="1"/>
            </p:cNvSpPr>
            <p:nvPr/>
          </p:nvSpPr>
          <p:spPr bwMode="auto">
            <a:xfrm>
              <a:off x="1446" y="4075"/>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1010</a:t>
              </a:r>
              <a:endParaRPr lang="en-CA" altLang="en-US" sz="2400">
                <a:latin typeface="Times New Roman" pitchFamily="18" charset="0"/>
              </a:endParaRPr>
            </a:p>
          </p:txBody>
        </p:sp>
        <p:sp>
          <p:nvSpPr>
            <p:cNvPr id="50205" name="Rectangle 66"/>
            <p:cNvSpPr>
              <a:spLocks noChangeArrowheads="1"/>
            </p:cNvSpPr>
            <p:nvPr/>
          </p:nvSpPr>
          <p:spPr bwMode="auto">
            <a:xfrm>
              <a:off x="1302" y="3826"/>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1011</a:t>
              </a:r>
              <a:endParaRPr lang="en-CA" altLang="en-US" sz="2400">
                <a:latin typeface="Times New Roman" pitchFamily="18" charset="0"/>
              </a:endParaRPr>
            </a:p>
          </p:txBody>
        </p:sp>
        <p:sp>
          <p:nvSpPr>
            <p:cNvPr id="50206" name="Rectangle 67"/>
            <p:cNvSpPr>
              <a:spLocks noChangeArrowheads="1"/>
            </p:cNvSpPr>
            <p:nvPr/>
          </p:nvSpPr>
          <p:spPr bwMode="auto">
            <a:xfrm>
              <a:off x="1240" y="3547"/>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1100</a:t>
              </a:r>
              <a:endParaRPr lang="en-CA" altLang="en-US" sz="2400">
                <a:latin typeface="Times New Roman" pitchFamily="18" charset="0"/>
              </a:endParaRPr>
            </a:p>
          </p:txBody>
        </p:sp>
        <p:sp>
          <p:nvSpPr>
            <p:cNvPr id="50207" name="Rectangle 68"/>
            <p:cNvSpPr>
              <a:spLocks noChangeArrowheads="1"/>
            </p:cNvSpPr>
            <p:nvPr/>
          </p:nvSpPr>
          <p:spPr bwMode="auto">
            <a:xfrm>
              <a:off x="1302" y="3258"/>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1101</a:t>
              </a:r>
              <a:endParaRPr lang="en-CA" altLang="en-US" sz="2400">
                <a:latin typeface="Times New Roman" pitchFamily="18" charset="0"/>
              </a:endParaRPr>
            </a:p>
          </p:txBody>
        </p:sp>
        <p:sp>
          <p:nvSpPr>
            <p:cNvPr id="50208" name="Rectangle 69"/>
            <p:cNvSpPr>
              <a:spLocks noChangeArrowheads="1"/>
            </p:cNvSpPr>
            <p:nvPr/>
          </p:nvSpPr>
          <p:spPr bwMode="auto">
            <a:xfrm>
              <a:off x="1467" y="3009"/>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1110</a:t>
              </a:r>
              <a:endParaRPr lang="en-CA" altLang="en-US" sz="2400">
                <a:latin typeface="Times New Roman" pitchFamily="18" charset="0"/>
              </a:endParaRPr>
            </a:p>
          </p:txBody>
        </p:sp>
        <p:sp>
          <p:nvSpPr>
            <p:cNvPr id="50209" name="Rectangle 70"/>
            <p:cNvSpPr>
              <a:spLocks noChangeArrowheads="1"/>
            </p:cNvSpPr>
            <p:nvPr/>
          </p:nvSpPr>
          <p:spPr bwMode="auto">
            <a:xfrm>
              <a:off x="1715" y="2854"/>
              <a:ext cx="2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1111</a:t>
              </a:r>
              <a:endParaRPr lang="en-CA" altLang="en-US" sz="2400">
                <a:latin typeface="Times New Roman" pitchFamily="18" charset="0"/>
              </a:endParaRPr>
            </a:p>
          </p:txBody>
        </p:sp>
        <p:sp>
          <p:nvSpPr>
            <p:cNvPr id="50210" name="Rectangle 71"/>
            <p:cNvSpPr>
              <a:spLocks noChangeArrowheads="1"/>
            </p:cNvSpPr>
            <p:nvPr/>
          </p:nvSpPr>
          <p:spPr bwMode="auto">
            <a:xfrm>
              <a:off x="2346" y="309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a:t>
              </a:r>
              <a:endParaRPr lang="en-CA" altLang="en-US" sz="2400">
                <a:latin typeface="Times New Roman" pitchFamily="18" charset="0"/>
              </a:endParaRPr>
            </a:p>
          </p:txBody>
        </p:sp>
        <p:sp>
          <p:nvSpPr>
            <p:cNvPr id="50211" name="Rectangle 72"/>
            <p:cNvSpPr>
              <a:spLocks noChangeArrowheads="1"/>
            </p:cNvSpPr>
            <p:nvPr/>
          </p:nvSpPr>
          <p:spPr bwMode="auto">
            <a:xfrm>
              <a:off x="2294" y="3092"/>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12" name="Rectangle 73"/>
            <p:cNvSpPr>
              <a:spLocks noChangeArrowheads="1"/>
            </p:cNvSpPr>
            <p:nvPr/>
          </p:nvSpPr>
          <p:spPr bwMode="auto">
            <a:xfrm>
              <a:off x="1984" y="309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a:t>
              </a:r>
              <a:endParaRPr lang="en-CA" altLang="en-US" sz="2400">
                <a:latin typeface="Times New Roman" pitchFamily="18" charset="0"/>
              </a:endParaRPr>
            </a:p>
          </p:txBody>
        </p:sp>
        <p:sp>
          <p:nvSpPr>
            <p:cNvPr id="50213" name="Rectangle 74"/>
            <p:cNvSpPr>
              <a:spLocks noChangeArrowheads="1"/>
            </p:cNvSpPr>
            <p:nvPr/>
          </p:nvSpPr>
          <p:spPr bwMode="auto">
            <a:xfrm>
              <a:off x="1943" y="3092"/>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14" name="Rectangle 75"/>
            <p:cNvSpPr>
              <a:spLocks noChangeArrowheads="1"/>
            </p:cNvSpPr>
            <p:nvPr/>
          </p:nvSpPr>
          <p:spPr bwMode="auto">
            <a:xfrm>
              <a:off x="2501" y="32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0215" name="Rectangle 76"/>
            <p:cNvSpPr>
              <a:spLocks noChangeArrowheads="1"/>
            </p:cNvSpPr>
            <p:nvPr/>
          </p:nvSpPr>
          <p:spPr bwMode="auto">
            <a:xfrm>
              <a:off x="2429" y="3206"/>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16" name="Rectangle 77"/>
            <p:cNvSpPr>
              <a:spLocks noChangeArrowheads="1"/>
            </p:cNvSpPr>
            <p:nvPr/>
          </p:nvSpPr>
          <p:spPr bwMode="auto">
            <a:xfrm>
              <a:off x="2615" y="334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3</a:t>
              </a:r>
              <a:endParaRPr lang="en-CA" altLang="en-US" sz="2400">
                <a:latin typeface="Times New Roman" pitchFamily="18" charset="0"/>
              </a:endParaRPr>
            </a:p>
          </p:txBody>
        </p:sp>
        <p:sp>
          <p:nvSpPr>
            <p:cNvPr id="50217" name="Rectangle 78"/>
            <p:cNvSpPr>
              <a:spLocks noChangeArrowheads="1"/>
            </p:cNvSpPr>
            <p:nvPr/>
          </p:nvSpPr>
          <p:spPr bwMode="auto">
            <a:xfrm>
              <a:off x="2532" y="3340"/>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18" name="Rectangle 79"/>
            <p:cNvSpPr>
              <a:spLocks noChangeArrowheads="1"/>
            </p:cNvSpPr>
            <p:nvPr/>
          </p:nvSpPr>
          <p:spPr bwMode="auto">
            <a:xfrm>
              <a:off x="2656" y="353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4</a:t>
              </a:r>
              <a:endParaRPr lang="en-CA" altLang="en-US" sz="2400">
                <a:latin typeface="Times New Roman" pitchFamily="18" charset="0"/>
              </a:endParaRPr>
            </a:p>
          </p:txBody>
        </p:sp>
        <p:sp>
          <p:nvSpPr>
            <p:cNvPr id="50219" name="Rectangle 80"/>
            <p:cNvSpPr>
              <a:spLocks noChangeArrowheads="1"/>
            </p:cNvSpPr>
            <p:nvPr/>
          </p:nvSpPr>
          <p:spPr bwMode="auto">
            <a:xfrm>
              <a:off x="2584" y="3537"/>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20" name="Rectangle 81"/>
            <p:cNvSpPr>
              <a:spLocks noChangeArrowheads="1"/>
            </p:cNvSpPr>
            <p:nvPr/>
          </p:nvSpPr>
          <p:spPr bwMode="auto">
            <a:xfrm>
              <a:off x="2615" y="3733"/>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5</a:t>
              </a:r>
              <a:endParaRPr lang="en-CA" altLang="en-US" sz="2400">
                <a:latin typeface="Times New Roman" pitchFamily="18" charset="0"/>
              </a:endParaRPr>
            </a:p>
          </p:txBody>
        </p:sp>
        <p:sp>
          <p:nvSpPr>
            <p:cNvPr id="50221" name="Rectangle 82"/>
            <p:cNvSpPr>
              <a:spLocks noChangeArrowheads="1"/>
            </p:cNvSpPr>
            <p:nvPr/>
          </p:nvSpPr>
          <p:spPr bwMode="auto">
            <a:xfrm>
              <a:off x="2543" y="3733"/>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22" name="Rectangle 83"/>
            <p:cNvSpPr>
              <a:spLocks noChangeArrowheads="1"/>
            </p:cNvSpPr>
            <p:nvPr/>
          </p:nvSpPr>
          <p:spPr bwMode="auto">
            <a:xfrm>
              <a:off x="2532" y="387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6</a:t>
              </a:r>
              <a:endParaRPr lang="en-CA" altLang="en-US" sz="2400">
                <a:latin typeface="Times New Roman" pitchFamily="18" charset="0"/>
              </a:endParaRPr>
            </a:p>
          </p:txBody>
        </p:sp>
        <p:sp>
          <p:nvSpPr>
            <p:cNvPr id="50223" name="Rectangle 84"/>
            <p:cNvSpPr>
              <a:spLocks noChangeArrowheads="1"/>
            </p:cNvSpPr>
            <p:nvPr/>
          </p:nvSpPr>
          <p:spPr bwMode="auto">
            <a:xfrm>
              <a:off x="2460" y="3878"/>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24" name="Rectangle 85"/>
            <p:cNvSpPr>
              <a:spLocks noChangeArrowheads="1"/>
            </p:cNvSpPr>
            <p:nvPr/>
          </p:nvSpPr>
          <p:spPr bwMode="auto">
            <a:xfrm>
              <a:off x="2367" y="399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7</a:t>
              </a:r>
              <a:endParaRPr lang="en-CA" altLang="en-US" sz="2400">
                <a:latin typeface="Times New Roman" pitchFamily="18" charset="0"/>
              </a:endParaRPr>
            </a:p>
          </p:txBody>
        </p:sp>
        <p:sp>
          <p:nvSpPr>
            <p:cNvPr id="50225" name="Rectangle 86"/>
            <p:cNvSpPr>
              <a:spLocks noChangeArrowheads="1"/>
            </p:cNvSpPr>
            <p:nvPr/>
          </p:nvSpPr>
          <p:spPr bwMode="auto">
            <a:xfrm>
              <a:off x="2294" y="3992"/>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26" name="Rectangle 87"/>
            <p:cNvSpPr>
              <a:spLocks noChangeArrowheads="1"/>
            </p:cNvSpPr>
            <p:nvPr/>
          </p:nvSpPr>
          <p:spPr bwMode="auto">
            <a:xfrm>
              <a:off x="1798" y="32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0227" name="Rectangle 88"/>
            <p:cNvSpPr>
              <a:spLocks noChangeArrowheads="1"/>
            </p:cNvSpPr>
            <p:nvPr/>
          </p:nvSpPr>
          <p:spPr bwMode="auto">
            <a:xfrm>
              <a:off x="1726" y="320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28" name="Rectangle 89"/>
            <p:cNvSpPr>
              <a:spLocks noChangeArrowheads="1"/>
            </p:cNvSpPr>
            <p:nvPr/>
          </p:nvSpPr>
          <p:spPr bwMode="auto">
            <a:xfrm>
              <a:off x="1726" y="334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3</a:t>
              </a:r>
              <a:endParaRPr lang="en-CA" altLang="en-US" sz="2400">
                <a:latin typeface="Times New Roman" pitchFamily="18" charset="0"/>
              </a:endParaRPr>
            </a:p>
          </p:txBody>
        </p:sp>
        <p:sp>
          <p:nvSpPr>
            <p:cNvPr id="50229" name="Rectangle 90"/>
            <p:cNvSpPr>
              <a:spLocks noChangeArrowheads="1"/>
            </p:cNvSpPr>
            <p:nvPr/>
          </p:nvSpPr>
          <p:spPr bwMode="auto">
            <a:xfrm>
              <a:off x="1653" y="3340"/>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30" name="Rectangle 91"/>
            <p:cNvSpPr>
              <a:spLocks noChangeArrowheads="1"/>
            </p:cNvSpPr>
            <p:nvPr/>
          </p:nvSpPr>
          <p:spPr bwMode="auto">
            <a:xfrm>
              <a:off x="1695" y="353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4</a:t>
              </a:r>
              <a:endParaRPr lang="en-CA" altLang="en-US" sz="2400">
                <a:latin typeface="Times New Roman" pitchFamily="18" charset="0"/>
              </a:endParaRPr>
            </a:p>
          </p:txBody>
        </p:sp>
        <p:sp>
          <p:nvSpPr>
            <p:cNvPr id="50231" name="Rectangle 92"/>
            <p:cNvSpPr>
              <a:spLocks noChangeArrowheads="1"/>
            </p:cNvSpPr>
            <p:nvPr/>
          </p:nvSpPr>
          <p:spPr bwMode="auto">
            <a:xfrm>
              <a:off x="1633" y="3537"/>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32" name="Rectangle 93"/>
            <p:cNvSpPr>
              <a:spLocks noChangeArrowheads="1"/>
            </p:cNvSpPr>
            <p:nvPr/>
          </p:nvSpPr>
          <p:spPr bwMode="auto">
            <a:xfrm>
              <a:off x="1726" y="3733"/>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5</a:t>
              </a:r>
              <a:endParaRPr lang="en-CA" altLang="en-US" sz="2400">
                <a:latin typeface="Times New Roman" pitchFamily="18" charset="0"/>
              </a:endParaRPr>
            </a:p>
          </p:txBody>
        </p:sp>
        <p:sp>
          <p:nvSpPr>
            <p:cNvPr id="50233" name="Rectangle 94"/>
            <p:cNvSpPr>
              <a:spLocks noChangeArrowheads="1"/>
            </p:cNvSpPr>
            <p:nvPr/>
          </p:nvSpPr>
          <p:spPr bwMode="auto">
            <a:xfrm>
              <a:off x="1664" y="3733"/>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34" name="Rectangle 95"/>
            <p:cNvSpPr>
              <a:spLocks noChangeArrowheads="1"/>
            </p:cNvSpPr>
            <p:nvPr/>
          </p:nvSpPr>
          <p:spPr bwMode="auto">
            <a:xfrm>
              <a:off x="1819" y="387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6</a:t>
              </a:r>
              <a:endParaRPr lang="en-CA" altLang="en-US" sz="2400">
                <a:latin typeface="Times New Roman" pitchFamily="18" charset="0"/>
              </a:endParaRPr>
            </a:p>
          </p:txBody>
        </p:sp>
        <p:sp>
          <p:nvSpPr>
            <p:cNvPr id="50235" name="Rectangle 96"/>
            <p:cNvSpPr>
              <a:spLocks noChangeArrowheads="1"/>
            </p:cNvSpPr>
            <p:nvPr/>
          </p:nvSpPr>
          <p:spPr bwMode="auto">
            <a:xfrm>
              <a:off x="1746" y="3878"/>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36" name="Rectangle 97"/>
            <p:cNvSpPr>
              <a:spLocks noChangeArrowheads="1"/>
            </p:cNvSpPr>
            <p:nvPr/>
          </p:nvSpPr>
          <p:spPr bwMode="auto">
            <a:xfrm>
              <a:off x="1995" y="399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7</a:t>
              </a:r>
              <a:endParaRPr lang="en-CA" altLang="en-US" sz="2400">
                <a:latin typeface="Times New Roman" pitchFamily="18" charset="0"/>
              </a:endParaRPr>
            </a:p>
          </p:txBody>
        </p:sp>
        <p:sp>
          <p:nvSpPr>
            <p:cNvPr id="50237" name="Rectangle 98"/>
            <p:cNvSpPr>
              <a:spLocks noChangeArrowheads="1"/>
            </p:cNvSpPr>
            <p:nvPr/>
          </p:nvSpPr>
          <p:spPr bwMode="auto">
            <a:xfrm>
              <a:off x="1922" y="3992"/>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38" name="Rectangle 99"/>
            <p:cNvSpPr>
              <a:spLocks noChangeArrowheads="1"/>
            </p:cNvSpPr>
            <p:nvPr/>
          </p:nvSpPr>
          <p:spPr bwMode="auto">
            <a:xfrm>
              <a:off x="2170" y="4033"/>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8</a:t>
              </a:r>
              <a:endParaRPr lang="en-CA" altLang="en-US" sz="2400">
                <a:latin typeface="Times New Roman" pitchFamily="18" charset="0"/>
              </a:endParaRPr>
            </a:p>
          </p:txBody>
        </p:sp>
        <p:sp>
          <p:nvSpPr>
            <p:cNvPr id="50239" name="Rectangle 100"/>
            <p:cNvSpPr>
              <a:spLocks noChangeArrowheads="1"/>
            </p:cNvSpPr>
            <p:nvPr/>
          </p:nvSpPr>
          <p:spPr bwMode="auto">
            <a:xfrm>
              <a:off x="2098" y="4033"/>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0240" name="Rectangle 101"/>
            <p:cNvSpPr>
              <a:spLocks noChangeArrowheads="1"/>
            </p:cNvSpPr>
            <p:nvPr/>
          </p:nvSpPr>
          <p:spPr bwMode="auto">
            <a:xfrm>
              <a:off x="2139" y="306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0</a:t>
              </a:r>
              <a:endParaRPr lang="en-CA" altLang="en-US" sz="2400">
                <a:latin typeface="Times New Roman" pitchFamily="18" charset="0"/>
              </a:endParaRPr>
            </a:p>
          </p:txBody>
        </p:sp>
        <p:sp>
          <p:nvSpPr>
            <p:cNvPr id="50241" name="Rectangle 102"/>
            <p:cNvSpPr>
              <a:spLocks noChangeArrowheads="1"/>
            </p:cNvSpPr>
            <p:nvPr/>
          </p:nvSpPr>
          <p:spPr bwMode="auto">
            <a:xfrm>
              <a:off x="1255" y="4476"/>
              <a:ext cx="20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Sans L" charset="0"/>
                </a:rPr>
                <a:t>(b) Mod 16 system</a:t>
              </a:r>
              <a:r>
                <a:rPr lang="en-US" altLang="en-US" sz="1200">
                  <a:solidFill>
                    <a:srgbClr val="000000"/>
                  </a:solidFill>
                  <a:latin typeface="Nimbus Sans L" charset="0"/>
                </a:rPr>
                <a:t> f</a:t>
              </a:r>
              <a:r>
                <a:rPr lang="en-CA" altLang="en-US" sz="1200">
                  <a:solidFill>
                    <a:srgbClr val="000000"/>
                  </a:solidFill>
                  <a:latin typeface="Nimbus Sans L" charset="0"/>
                </a:rPr>
                <a:t>or</a:t>
              </a:r>
              <a:r>
                <a:rPr lang="en-US" altLang="en-US" sz="1200">
                  <a:solidFill>
                    <a:srgbClr val="000000"/>
                  </a:solidFill>
                  <a:latin typeface="Nimbus Sans L" charset="0"/>
                </a:rPr>
                <a:t> 2</a:t>
              </a:r>
              <a:r>
                <a:rPr lang="en-CA" altLang="en-US" sz="1300">
                  <a:solidFill>
                    <a:srgbClr val="000000"/>
                  </a:solidFill>
                  <a:latin typeface="Nimbus Roman No9 L" charset="0"/>
                </a:rPr>
                <a:t>'</a:t>
              </a:r>
              <a:r>
                <a:rPr lang="en-CA" altLang="en-US" sz="1200">
                  <a:solidFill>
                    <a:srgbClr val="000000"/>
                  </a:solidFill>
                  <a:latin typeface="Nimbus Sans L" charset="0"/>
                </a:rPr>
                <a:t>s-complement</a:t>
              </a:r>
              <a:r>
                <a:rPr lang="en-US" altLang="en-US" sz="1200">
                  <a:solidFill>
                    <a:srgbClr val="000000"/>
                  </a:solidFill>
                  <a:latin typeface="Nimbus Sans L" charset="0"/>
                </a:rPr>
                <a:t> n</a:t>
              </a:r>
              <a:r>
                <a:rPr lang="en-CA" altLang="en-US" sz="1200">
                  <a:solidFill>
                    <a:srgbClr val="000000"/>
                  </a:solidFill>
                  <a:latin typeface="Nimbus Sans L" charset="0"/>
                </a:rPr>
                <a:t>umbers</a:t>
              </a:r>
              <a:endParaRPr lang="en-CA" altLang="en-US" sz="2400">
                <a:latin typeface="Times New Roman" pitchFamily="18" charset="0"/>
              </a:endParaRPr>
            </a:p>
          </p:txBody>
        </p:sp>
        <p:sp>
          <p:nvSpPr>
            <p:cNvPr id="50242" name="Oval 103"/>
            <p:cNvSpPr>
              <a:spLocks noChangeArrowheads="1"/>
            </p:cNvSpPr>
            <p:nvPr/>
          </p:nvSpPr>
          <p:spPr bwMode="auto">
            <a:xfrm>
              <a:off x="1536" y="2982"/>
              <a:ext cx="1260" cy="1254"/>
            </a:xfrm>
            <a:prstGeom prst="ellipse">
              <a:avLst/>
            </a:prstGeom>
            <a:noFill/>
            <a:ln w="952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grpSp>
      <p:sp>
        <p:nvSpPr>
          <p:cNvPr id="50183" name="Text Box 104"/>
          <p:cNvSpPr txBox="1">
            <a:spLocks noChangeArrowheads="1"/>
          </p:cNvSpPr>
          <p:nvPr/>
        </p:nvSpPr>
        <p:spPr bwMode="auto">
          <a:xfrm>
            <a:off x="605008" y="1225412"/>
            <a:ext cx="7924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Char char="•"/>
            </a:pPr>
            <a:r>
              <a:rPr lang="en-US" altLang="en-US" sz="1800" dirty="0">
                <a:latin typeface="Arial" pitchFamily="34" charset="0"/>
              </a:rPr>
              <a:t> 2’s complement numbers actually make sense since they follow normal modulo arithmetic except when they </a:t>
            </a:r>
            <a:r>
              <a:rPr lang="en-US" altLang="en-US" sz="1800" dirty="0" smtClean="0">
                <a:latin typeface="Arial" pitchFamily="34" charset="0"/>
              </a:rPr>
              <a:t>overflow</a:t>
            </a:r>
          </a:p>
          <a:p>
            <a:pPr eaLnBrk="1" hangingPunct="1">
              <a:spcBef>
                <a:spcPct val="50000"/>
              </a:spcBef>
              <a:buFontTx/>
              <a:buChar char="•"/>
            </a:pPr>
            <a:r>
              <a:rPr lang="en-US" altLang="en-US" sz="1800" dirty="0" smtClean="0">
                <a:solidFill>
                  <a:srgbClr val="FF0000"/>
                </a:solidFill>
                <a:latin typeface="Arial" pitchFamily="34" charset="0"/>
              </a:rPr>
              <a:t>Advantage: Addition, subtraction can be operated in binary form, the sign will be taken care of automatically.</a:t>
            </a:r>
            <a:endParaRPr lang="en-US" altLang="en-US" sz="1800" dirty="0">
              <a:solidFill>
                <a:srgbClr val="FF0000"/>
              </a:solidFill>
              <a:latin typeface="Arial" pitchFamily="34" charset="0"/>
            </a:endParaRPr>
          </a:p>
          <a:p>
            <a:pPr eaLnBrk="1" hangingPunct="1">
              <a:spcBef>
                <a:spcPct val="50000"/>
              </a:spcBef>
              <a:buFontTx/>
              <a:buChar char="•"/>
            </a:pPr>
            <a:r>
              <a:rPr lang="en-US" altLang="en-US" sz="1800" dirty="0">
                <a:latin typeface="Arial" pitchFamily="34" charset="0"/>
              </a:rPr>
              <a:t> Range is -2</a:t>
            </a:r>
            <a:r>
              <a:rPr lang="en-US" altLang="en-US" sz="1800" baseline="30000" dirty="0">
                <a:latin typeface="Arial" pitchFamily="34" charset="0"/>
              </a:rPr>
              <a:t>n-1</a:t>
            </a:r>
            <a:r>
              <a:rPr lang="en-US" altLang="en-US" sz="1800" dirty="0">
                <a:latin typeface="Arial" pitchFamily="34" charset="0"/>
              </a:rPr>
              <a:t> to 2</a:t>
            </a:r>
            <a:r>
              <a:rPr lang="en-US" altLang="en-US" sz="1800" baseline="30000" dirty="0">
                <a:latin typeface="Arial" pitchFamily="34" charset="0"/>
              </a:rPr>
              <a:t>n-1</a:t>
            </a:r>
            <a:r>
              <a:rPr lang="en-US" altLang="en-US" sz="1800" dirty="0">
                <a:latin typeface="Arial" pitchFamily="34" charset="0"/>
              </a:rPr>
              <a:t>-1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TW" sz="3500" dirty="0" smtClean="0"/>
              <a:t>Convert decimal to binary (2’s complement)</a:t>
            </a:r>
            <a:endParaRPr lang="en-US" altLang="en-US" sz="3500" dirty="0" smtClean="0"/>
          </a:p>
        </p:txBody>
      </p:sp>
      <p:sp>
        <p:nvSpPr>
          <p:cNvPr id="51203" name="Rectangle 3"/>
          <p:cNvSpPr>
            <a:spLocks noGrp="1" noChangeArrowheads="1"/>
          </p:cNvSpPr>
          <p:nvPr>
            <p:ph idx="1"/>
          </p:nvPr>
        </p:nvSpPr>
        <p:spPr>
          <a:xfrm>
            <a:off x="457200" y="1219200"/>
            <a:ext cx="8229600" cy="4525963"/>
          </a:xfrm>
        </p:spPr>
        <p:txBody>
          <a:bodyPr/>
          <a:lstStyle/>
          <a:p>
            <a:pPr eaLnBrk="1" hangingPunct="1"/>
            <a:r>
              <a:rPr lang="en-US" altLang="zh-TW" sz="2800" dirty="0" smtClean="0"/>
              <a:t>Convert a negative number to 2’s complement</a:t>
            </a:r>
          </a:p>
          <a:p>
            <a:pPr lvl="1" eaLnBrk="1" hangingPunct="1"/>
            <a:r>
              <a:rPr lang="en-US" altLang="zh-TW" sz="2400" dirty="0" smtClean="0"/>
              <a:t>Step1: Given a negative value ‘-a’, extract the absolute (positive) value first, |-a|=a</a:t>
            </a:r>
          </a:p>
          <a:p>
            <a:pPr lvl="1" eaLnBrk="1" hangingPunct="1"/>
            <a:r>
              <a:rPr lang="en-US" altLang="zh-TW" sz="2400" dirty="0" smtClean="0"/>
              <a:t>Step2: From the positive value ‘a’, convert into binary value</a:t>
            </a:r>
          </a:p>
          <a:p>
            <a:pPr lvl="1" eaLnBrk="1" hangingPunct="1"/>
            <a:r>
              <a:rPr lang="en-US" altLang="zh-TW" sz="2400" dirty="0" smtClean="0"/>
              <a:t>Step3: Reverse all bits and add 1</a:t>
            </a:r>
          </a:p>
          <a:p>
            <a:pPr lvl="1" eaLnBrk="1" hangingPunct="1"/>
            <a:r>
              <a:rPr lang="en-US" altLang="zh-TW" sz="2400" dirty="0" smtClean="0"/>
              <a:t>Example: convert -5 into 2’ complement form</a:t>
            </a:r>
          </a:p>
          <a:p>
            <a:pPr lvl="2" eaLnBrk="1" hangingPunct="1"/>
            <a:r>
              <a:rPr lang="en-US" altLang="zh-TW" sz="2000" dirty="0" smtClean="0"/>
              <a:t>Step1: extract the decimal positive value: |-5|=5</a:t>
            </a:r>
          </a:p>
          <a:p>
            <a:pPr lvl="2" eaLnBrk="1" hangingPunct="1"/>
            <a:r>
              <a:rPr lang="en-US" altLang="zh-TW" sz="2000" dirty="0" smtClean="0"/>
              <a:t>Step2: </a:t>
            </a:r>
            <a:r>
              <a:rPr lang="en-US" altLang="zh-TW" sz="2000" dirty="0"/>
              <a:t>convert the </a:t>
            </a:r>
            <a:r>
              <a:rPr lang="en-US" altLang="zh-TW" sz="2000" dirty="0" smtClean="0"/>
              <a:t>decimal positive value </a:t>
            </a:r>
            <a:r>
              <a:rPr lang="en-US" altLang="zh-TW" sz="2000" dirty="0"/>
              <a:t>into </a:t>
            </a:r>
            <a:r>
              <a:rPr lang="en-US" altLang="zh-TW" sz="2000" dirty="0" smtClean="0"/>
              <a:t>binary: </a:t>
            </a:r>
          </a:p>
          <a:p>
            <a:pPr marL="1371600" lvl="3" indent="0" eaLnBrk="1" hangingPunct="1">
              <a:buNone/>
            </a:pPr>
            <a:r>
              <a:rPr lang="en-US" altLang="zh-TW" sz="1600" dirty="0" smtClean="0"/>
              <a:t>: 5 = 0000 0000 0000 0000 0000 0000 0000 0101b (binary )</a:t>
            </a:r>
          </a:p>
          <a:p>
            <a:pPr lvl="2" eaLnBrk="1" hangingPunct="1"/>
            <a:r>
              <a:rPr lang="en-US" altLang="zh-TW" sz="2000" dirty="0" smtClean="0"/>
              <a:t>Step3: Reverse all bits, and add 1</a:t>
            </a:r>
          </a:p>
          <a:p>
            <a:pPr marL="1371600" lvl="3" indent="0" eaLnBrk="1" hangingPunct="1">
              <a:buNone/>
            </a:pPr>
            <a:r>
              <a:rPr lang="en-US" altLang="zh-TW" sz="1600" dirty="0" smtClean="0"/>
              <a:t>: </a:t>
            </a:r>
            <a:r>
              <a:rPr lang="en-US" altLang="zh-TW" sz="1600" dirty="0"/>
              <a:t>reverse all </a:t>
            </a:r>
            <a:r>
              <a:rPr lang="en-US" altLang="zh-TW" sz="1600" dirty="0" smtClean="0"/>
              <a:t>bits, and add 1:  1111 1111 1111 1111 1111 1111 1111 1010b + 1</a:t>
            </a:r>
          </a:p>
          <a:p>
            <a:pPr marL="1371600" lvl="3" indent="0" eaLnBrk="1" hangingPunct="1">
              <a:buNone/>
            </a:pPr>
            <a:r>
              <a:rPr lang="en-US" altLang="zh-TW" sz="1600" dirty="0" smtClean="0"/>
              <a:t>:= </a:t>
            </a:r>
            <a:r>
              <a:rPr lang="en-US" altLang="zh-TW" sz="1600" dirty="0"/>
              <a:t>1111 1111 1111 1111 1111 1111 1111 </a:t>
            </a:r>
            <a:r>
              <a:rPr lang="en-US" altLang="zh-TW" sz="1600" dirty="0" smtClean="0"/>
              <a:t>1011b</a:t>
            </a:r>
          </a:p>
          <a:p>
            <a:pPr marL="914400" lvl="2" indent="0" eaLnBrk="1" hangingPunct="1">
              <a:buNone/>
            </a:pPr>
            <a:r>
              <a:rPr lang="en-US" altLang="zh-TW" sz="1600" dirty="0"/>
              <a:t>So -5 (decimal)  = 1111 1111 1111 1111 1111 1111 1111 1011b= </a:t>
            </a:r>
            <a:r>
              <a:rPr lang="en-US" altLang="zh-TW" sz="1600" dirty="0" smtClean="0"/>
              <a:t>FFFF FFFBH</a:t>
            </a:r>
            <a:endParaRPr lang="en-US" altLang="zh-TW" sz="1600" dirty="0"/>
          </a:p>
          <a:p>
            <a:pPr marL="914400" lvl="2" indent="0" eaLnBrk="1" hangingPunct="1">
              <a:buNone/>
            </a:pPr>
            <a:endParaRPr lang="en-US" altLang="zh-TW" dirty="0"/>
          </a:p>
          <a:p>
            <a:pPr marL="1371600" lvl="3" indent="0" eaLnBrk="1" hangingPunct="1">
              <a:buNone/>
            </a:pPr>
            <a:endParaRPr lang="en-US" altLang="zh-TW" sz="2000" dirty="0" smtClean="0"/>
          </a:p>
        </p:txBody>
      </p:sp>
      <p:sp>
        <p:nvSpPr>
          <p:cNvPr id="512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512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FFBA80B-3767-4B41-82A9-C1EDC78381BC}" type="slidenum">
              <a:rPr lang="en-US" altLang="en-US" sz="1200">
                <a:latin typeface="Arial" pitchFamily="34" charset="0"/>
              </a:rPr>
              <a:pPr>
                <a:spcBef>
                  <a:spcPct val="0"/>
                </a:spcBef>
                <a:buFontTx/>
                <a:buNone/>
              </a:pPr>
              <a:t>47</a:t>
            </a:fld>
            <a:endParaRPr lang="en-US" altLang="en-US" sz="1200" dirty="0">
              <a:latin typeface="Arial" pitchFamily="34" charset="0"/>
            </a:endParaRPr>
          </a:p>
        </p:txBody>
      </p:sp>
      <p:sp>
        <p:nvSpPr>
          <p:cNvPr id="2" name="TextBox 1"/>
          <p:cNvSpPr txBox="1"/>
          <p:nvPr/>
        </p:nvSpPr>
        <p:spPr>
          <a:xfrm>
            <a:off x="1371600" y="6019800"/>
            <a:ext cx="5733749" cy="523220"/>
          </a:xfrm>
          <a:prstGeom prst="rect">
            <a:avLst/>
          </a:prstGeom>
          <a:noFill/>
        </p:spPr>
        <p:txBody>
          <a:bodyPr wrap="none" rtlCol="0">
            <a:spAutoFit/>
          </a:bodyPr>
          <a:lstStyle/>
          <a:p>
            <a:r>
              <a:rPr lang="en-US" altLang="en-US" sz="1400" dirty="0">
                <a:hlinkClick r:id="rId2"/>
              </a:rPr>
              <a:t>32-bit: http://www.binaryconvert.com</a:t>
            </a:r>
            <a:r>
              <a:rPr lang="en-US" altLang="en-US" sz="1400" dirty="0"/>
              <a:t/>
            </a:r>
            <a:br>
              <a:rPr lang="en-US" altLang="en-US" sz="1400" dirty="0"/>
            </a:br>
            <a:r>
              <a:rPr lang="en-US" sz="1400" dirty="0">
                <a:hlinkClick r:id="rId3"/>
              </a:rPr>
              <a:t>64-bit: http://www.binaryhexconverter.com/decimal-to-binary-converter</a:t>
            </a:r>
            <a:endParaRPr lang="en-US" sz="1400" dirty="0"/>
          </a:p>
        </p:txBody>
      </p:sp>
      <p:cxnSp>
        <p:nvCxnSpPr>
          <p:cNvPr id="4" name="Straight Arrow Connector 3"/>
          <p:cNvCxnSpPr/>
          <p:nvPr/>
        </p:nvCxnSpPr>
        <p:spPr>
          <a:xfrm>
            <a:off x="5715000" y="4876800"/>
            <a:ext cx="304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43599" y="4892561"/>
            <a:ext cx="1646605" cy="369332"/>
          </a:xfrm>
          <a:prstGeom prst="rect">
            <a:avLst/>
          </a:prstGeom>
          <a:noFill/>
        </p:spPr>
        <p:txBody>
          <a:bodyPr wrap="none" rtlCol="0">
            <a:spAutoFit/>
          </a:bodyPr>
          <a:lstStyle/>
          <a:p>
            <a:r>
              <a:rPr lang="en-US" dirty="0" smtClean="0"/>
              <a:t>Reverse all bit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TW" sz="3500" smtClean="0"/>
              <a:t>Convert 2’s complement to decimal</a:t>
            </a:r>
            <a:endParaRPr lang="en-US" altLang="en-US" sz="3500" smtClean="0"/>
          </a:p>
        </p:txBody>
      </p:sp>
      <p:sp>
        <p:nvSpPr>
          <p:cNvPr id="52227" name="Rectangle 3"/>
          <p:cNvSpPr>
            <a:spLocks noGrp="1" noChangeArrowheads="1"/>
          </p:cNvSpPr>
          <p:nvPr>
            <p:ph idx="1"/>
          </p:nvPr>
        </p:nvSpPr>
        <p:spPr>
          <a:xfrm>
            <a:off x="457200" y="1600200"/>
            <a:ext cx="7772400" cy="4525963"/>
          </a:xfrm>
        </p:spPr>
        <p:txBody>
          <a:bodyPr/>
          <a:lstStyle/>
          <a:p>
            <a:pPr eaLnBrk="1" hangingPunct="1">
              <a:lnSpc>
                <a:spcPct val="90000"/>
              </a:lnSpc>
            </a:pPr>
            <a:r>
              <a:rPr lang="en-US" altLang="zh-TW" sz="2100" smtClean="0"/>
              <a:t>If the first MSB is 0, convert binary to decimal as usual</a:t>
            </a:r>
          </a:p>
          <a:p>
            <a:pPr eaLnBrk="1" hangingPunct="1">
              <a:lnSpc>
                <a:spcPct val="90000"/>
              </a:lnSpc>
            </a:pPr>
            <a:r>
              <a:rPr lang="en-US" altLang="zh-TW" sz="2100" smtClean="0"/>
              <a:t>If the first MSB is 1, it is negative, the value can be found by</a:t>
            </a:r>
          </a:p>
          <a:p>
            <a:pPr lvl="1" eaLnBrk="1" hangingPunct="1">
              <a:lnSpc>
                <a:spcPct val="90000"/>
              </a:lnSpc>
            </a:pPr>
            <a:r>
              <a:rPr lang="en-US" altLang="zh-TW" sz="1900" smtClean="0"/>
              <a:t>Subtract 1</a:t>
            </a:r>
          </a:p>
          <a:p>
            <a:pPr lvl="1" eaLnBrk="1" hangingPunct="1">
              <a:lnSpc>
                <a:spcPct val="90000"/>
              </a:lnSpc>
            </a:pPr>
            <a:r>
              <a:rPr lang="en-US" altLang="zh-TW" sz="1900" smtClean="0"/>
              <a:t>Reverse all bit and get the value</a:t>
            </a:r>
          </a:p>
          <a:p>
            <a:pPr lvl="1" eaLnBrk="1" hangingPunct="1">
              <a:lnSpc>
                <a:spcPct val="90000"/>
              </a:lnSpc>
            </a:pPr>
            <a:r>
              <a:rPr lang="en-US" altLang="zh-TW" sz="1900" smtClean="0"/>
              <a:t>Add –ve sign to the value, e.g.</a:t>
            </a:r>
          </a:p>
          <a:p>
            <a:pPr lvl="2" eaLnBrk="1" hangingPunct="1">
              <a:lnSpc>
                <a:spcPct val="90000"/>
              </a:lnSpc>
            </a:pPr>
            <a:r>
              <a:rPr lang="en-US" altLang="zh-TW" sz="1800" smtClean="0"/>
              <a:t>Convert 1011, it is negative because MSB is 1</a:t>
            </a:r>
          </a:p>
          <a:p>
            <a:pPr lvl="2" eaLnBrk="1" hangingPunct="1">
              <a:lnSpc>
                <a:spcPct val="90000"/>
              </a:lnSpc>
            </a:pPr>
            <a:r>
              <a:rPr lang="en-US" altLang="zh-TW" sz="1800" smtClean="0"/>
              <a:t>Subtract 1 from 1011 becomes 1010, </a:t>
            </a:r>
          </a:p>
          <a:p>
            <a:pPr lvl="2" eaLnBrk="1" hangingPunct="1">
              <a:lnSpc>
                <a:spcPct val="90000"/>
              </a:lnSpc>
            </a:pPr>
            <a:r>
              <a:rPr lang="en-US" altLang="zh-TW" sz="1800" smtClean="0"/>
              <a:t>Reverse all bits becomes 0101, so the value is 5</a:t>
            </a:r>
          </a:p>
          <a:p>
            <a:pPr lvl="2" eaLnBrk="1" hangingPunct="1">
              <a:lnSpc>
                <a:spcPct val="90000"/>
              </a:lnSpc>
            </a:pPr>
            <a:r>
              <a:rPr lang="en-US" altLang="zh-TW" sz="1800" smtClean="0"/>
              <a:t>Add –ve sign so the decimal value of the 2’s complement number 1011 is -5.</a:t>
            </a:r>
          </a:p>
          <a:p>
            <a:pPr lvl="2" eaLnBrk="1" hangingPunct="1">
              <a:lnSpc>
                <a:spcPct val="90000"/>
              </a:lnSpc>
            </a:pPr>
            <a:r>
              <a:rPr lang="en-US" altLang="zh-TW" sz="1800" smtClean="0"/>
              <a:t>Reference: </a:t>
            </a:r>
            <a:r>
              <a:rPr lang="en-US" altLang="zh-TW" sz="1800" b="1" smtClean="0"/>
              <a:t>Introduction to Computing Systems: From Bits and Gates to C and Beyond,</a:t>
            </a:r>
            <a:r>
              <a:rPr lang="en-US" altLang="zh-TW" sz="1800" smtClean="0"/>
              <a:t> By Yale N. Patt </a:t>
            </a:r>
          </a:p>
          <a:p>
            <a:pPr lvl="2" eaLnBrk="1" hangingPunct="1">
              <a:lnSpc>
                <a:spcPct val="90000"/>
              </a:lnSpc>
            </a:pPr>
            <a:endParaRPr lang="en-US" altLang="zh-TW" sz="1800" smtClean="0"/>
          </a:p>
        </p:txBody>
      </p:sp>
      <p:sp>
        <p:nvSpPr>
          <p:cNvPr id="522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522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F9D9617-55F1-43E9-A018-B20FFAD10B4C}" type="slidenum">
              <a:rPr lang="en-US" altLang="en-US" sz="1200">
                <a:latin typeface="Arial" pitchFamily="34" charset="0"/>
              </a:rPr>
              <a:pPr>
                <a:spcBef>
                  <a:spcPct val="0"/>
                </a:spcBef>
                <a:buFontTx/>
                <a:buNone/>
              </a:pPr>
              <a:t>48</a:t>
            </a:fld>
            <a:endParaRPr lang="en-US" altLang="en-US" sz="1200">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Add/sub</a:t>
            </a:r>
          </a:p>
        </p:txBody>
      </p:sp>
      <p:sp>
        <p:nvSpPr>
          <p:cNvPr id="53251" name="Rectangle 3"/>
          <p:cNvSpPr>
            <a:spLocks noGrp="1" noChangeArrowheads="1"/>
          </p:cNvSpPr>
          <p:nvPr>
            <p:ph idx="1"/>
          </p:nvPr>
        </p:nvSpPr>
        <p:spPr/>
        <p:txBody>
          <a:bodyPr/>
          <a:lstStyle/>
          <a:p>
            <a:pPr eaLnBrk="1" hangingPunct="1"/>
            <a:r>
              <a:rPr lang="en-US" altLang="en-US" smtClean="0"/>
              <a:t>X+Y : use 1-bit addition propagating carry to the next more significant bit</a:t>
            </a:r>
          </a:p>
          <a:p>
            <a:pPr eaLnBrk="1" hangingPunct="1"/>
            <a:r>
              <a:rPr lang="en-US" altLang="en-US" smtClean="0"/>
              <a:t>X-Y : add X to the 2’s complement of Y</a:t>
            </a:r>
          </a:p>
        </p:txBody>
      </p:sp>
      <p:sp>
        <p:nvSpPr>
          <p:cNvPr id="532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532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293BDB2B-E66C-410F-B0DD-3A1A8B2B609A}" type="slidenum">
              <a:rPr lang="en-US" altLang="en-US" sz="1200">
                <a:latin typeface="Arial" pitchFamily="34" charset="0"/>
              </a:rPr>
              <a:pPr>
                <a:spcBef>
                  <a:spcPct val="0"/>
                </a:spcBef>
                <a:buFontTx/>
                <a:buNone/>
              </a:pPr>
              <a:t>49</a:t>
            </a:fld>
            <a:endParaRPr lang="en-US" altLang="en-US" sz="120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zh-CN" sz="3200" smtClean="0"/>
              <a:t>1) General introduction – </a:t>
            </a:r>
            <a:br>
              <a:rPr lang="en-US" altLang="zh-CN" sz="3200" smtClean="0"/>
            </a:br>
            <a:r>
              <a:rPr lang="en-US" altLang="zh-CN" sz="3200" smtClean="0"/>
              <a:t>	of ARM Features</a:t>
            </a:r>
          </a:p>
        </p:txBody>
      </p:sp>
      <p:sp>
        <p:nvSpPr>
          <p:cNvPr id="5125"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defRPr/>
            </a:pPr>
            <a:r>
              <a:rPr lang="en-US" dirty="0" smtClean="0"/>
              <a:t>Load-Store architecture</a:t>
            </a:r>
          </a:p>
          <a:p>
            <a:pPr lvl="1" eaLnBrk="1" fontAlgn="auto" hangingPunct="1">
              <a:lnSpc>
                <a:spcPct val="90000"/>
              </a:lnSpc>
              <a:spcAft>
                <a:spcPts val="0"/>
              </a:spcAft>
              <a:defRPr/>
            </a:pPr>
            <a:r>
              <a:rPr lang="en-US" dirty="0" smtClean="0"/>
              <a:t>Load (from memory to Central processing Unit CPU registers)</a:t>
            </a:r>
          </a:p>
          <a:p>
            <a:pPr lvl="1" eaLnBrk="1" fontAlgn="auto" hangingPunct="1">
              <a:lnSpc>
                <a:spcPct val="90000"/>
              </a:lnSpc>
              <a:spcAft>
                <a:spcPts val="0"/>
              </a:spcAft>
              <a:defRPr/>
            </a:pPr>
            <a:r>
              <a:rPr lang="en-US" dirty="0" smtClean="0"/>
              <a:t>Store (from CPU registers to memory)</a:t>
            </a:r>
          </a:p>
          <a:p>
            <a:pPr eaLnBrk="1" fontAlgn="auto" hangingPunct="1">
              <a:lnSpc>
                <a:spcPct val="90000"/>
              </a:lnSpc>
              <a:spcAft>
                <a:spcPts val="0"/>
              </a:spcAft>
              <a:defRPr/>
            </a:pPr>
            <a:r>
              <a:rPr lang="en-US" dirty="0" smtClean="0"/>
              <a:t>Fixed-length (32-bit) instructions</a:t>
            </a:r>
          </a:p>
          <a:p>
            <a:pPr lvl="1" eaLnBrk="1" fontAlgn="auto" hangingPunct="1">
              <a:lnSpc>
                <a:spcPct val="90000"/>
              </a:lnSpc>
              <a:spcAft>
                <a:spcPts val="0"/>
              </a:spcAft>
              <a:defRPr/>
            </a:pPr>
            <a:r>
              <a:rPr lang="en-US" dirty="0" smtClean="0"/>
              <a:t>Each machine instruction is 32-bit, no more no less.</a:t>
            </a:r>
          </a:p>
          <a:p>
            <a:pPr eaLnBrk="1" fontAlgn="auto" hangingPunct="1">
              <a:lnSpc>
                <a:spcPct val="90000"/>
              </a:lnSpc>
              <a:spcAft>
                <a:spcPts val="0"/>
              </a:spcAft>
              <a:defRPr/>
            </a:pPr>
            <a:r>
              <a:rPr lang="en-US" dirty="0" smtClean="0"/>
              <a:t>Conditional execution of ALL instructions</a:t>
            </a:r>
          </a:p>
          <a:p>
            <a:pPr lvl="1" eaLnBrk="1" fontAlgn="auto" hangingPunct="1">
              <a:lnSpc>
                <a:spcPct val="90000"/>
              </a:lnSpc>
              <a:spcAft>
                <a:spcPts val="0"/>
              </a:spcAft>
              <a:defRPr/>
            </a:pPr>
            <a:r>
              <a:rPr lang="en-US" dirty="0" smtClean="0"/>
              <a:t>The condition register (CPSR) holds the result condition: the result is +</a:t>
            </a:r>
            <a:r>
              <a:rPr lang="en-US" dirty="0" err="1" smtClean="0"/>
              <a:t>ve</a:t>
            </a:r>
            <a:r>
              <a:rPr lang="en-US" dirty="0" smtClean="0"/>
              <a:t>, -</a:t>
            </a:r>
            <a:r>
              <a:rPr lang="en-US" dirty="0" err="1" smtClean="0"/>
              <a:t>Ve</a:t>
            </a:r>
            <a:r>
              <a:rPr lang="en-US" dirty="0" smtClean="0"/>
              <a:t>, overflow, </a:t>
            </a:r>
            <a:r>
              <a:rPr lang="en-US" dirty="0" err="1" smtClean="0"/>
              <a:t>etc</a:t>
            </a:r>
            <a:endParaRPr lang="en-US" dirty="0" smtClean="0"/>
          </a:p>
        </p:txBody>
      </p:sp>
      <p:sp>
        <p:nvSpPr>
          <p:cNvPr id="81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81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E0624B00-D8A5-4860-8E4A-83E56B6BEBB8}" type="slidenum">
              <a:rPr lang="en-US" altLang="en-US" sz="1200">
                <a:latin typeface="Arial" pitchFamily="34" charset="0"/>
              </a:rPr>
              <a:pPr>
                <a:spcBef>
                  <a:spcPct val="0"/>
                </a:spcBef>
                <a:buFontTx/>
                <a:buNone/>
              </a:pPr>
              <a:t>5</a:t>
            </a:fld>
            <a:endParaRPr lang="en-US" altLang="en-US" sz="1200">
              <a:latin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US" altLang="en-US" sz="2000" dirty="0" smtClean="0"/>
              <a:t>Add/Sub (2’s comp)</a:t>
            </a:r>
            <a:br>
              <a:rPr lang="en-US" altLang="en-US" sz="2000" dirty="0" smtClean="0"/>
            </a:br>
            <a:r>
              <a:rPr lang="en-US" altLang="en-US" sz="2000" dirty="0" smtClean="0">
                <a:solidFill>
                  <a:srgbClr val="FF0000"/>
                </a:solidFill>
                <a:latin typeface="Arial" pitchFamily="34" charset="0"/>
              </a:rPr>
              <a:t>Addition</a:t>
            </a:r>
            <a:r>
              <a:rPr lang="en-US" altLang="en-US" sz="2000" dirty="0">
                <a:solidFill>
                  <a:srgbClr val="FF0000"/>
                </a:solidFill>
                <a:latin typeface="Arial" pitchFamily="34" charset="0"/>
              </a:rPr>
              <a:t>, subtraction can be operated in binary form, the sign will be taken care of automatically</a:t>
            </a:r>
            <a:r>
              <a:rPr lang="en-US" altLang="en-US" sz="2000" dirty="0" smtClean="0">
                <a:solidFill>
                  <a:srgbClr val="FF0000"/>
                </a:solidFill>
                <a:latin typeface="Arial" pitchFamily="34" charset="0"/>
              </a:rPr>
              <a:t>.</a:t>
            </a:r>
            <a:endParaRPr lang="en-US" altLang="en-US" dirty="0" smtClean="0"/>
          </a:p>
        </p:txBody>
      </p:sp>
      <p:sp>
        <p:nvSpPr>
          <p:cNvPr id="54275" name="Footer Placeholder 4"/>
          <p:cNvSpPr>
            <a:spLocks noGrp="1"/>
          </p:cNvSpPr>
          <p:nvPr>
            <p:ph type="ftr" sz="quarter" idx="11"/>
          </p:nvPr>
        </p:nvSpPr>
        <p:spPr bwMode="auto">
          <a:xfrm>
            <a:off x="169863" y="64484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542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252FA80-94E8-4DEB-8D93-9A8AF2BE980D}" type="slidenum">
              <a:rPr lang="en-US" altLang="en-US" sz="1200">
                <a:latin typeface="Arial" pitchFamily="34" charset="0"/>
              </a:rPr>
              <a:pPr>
                <a:spcBef>
                  <a:spcPct val="0"/>
                </a:spcBef>
                <a:buFontTx/>
                <a:buNone/>
              </a:pPr>
              <a:t>50</a:t>
            </a:fld>
            <a:endParaRPr lang="en-US" altLang="en-US" sz="1200">
              <a:latin typeface="Arial" pitchFamily="34" charset="0"/>
            </a:endParaRPr>
          </a:p>
        </p:txBody>
      </p:sp>
      <p:grpSp>
        <p:nvGrpSpPr>
          <p:cNvPr id="54277" name="Group 3"/>
          <p:cNvGrpSpPr>
            <a:grpSpLocks/>
          </p:cNvGrpSpPr>
          <p:nvPr/>
        </p:nvGrpSpPr>
        <p:grpSpPr bwMode="auto">
          <a:xfrm>
            <a:off x="2825750" y="1371600"/>
            <a:ext cx="3511550" cy="5251450"/>
            <a:chOff x="957" y="720"/>
            <a:chExt cx="2693" cy="3935"/>
          </a:xfrm>
        </p:grpSpPr>
        <p:sp>
          <p:nvSpPr>
            <p:cNvPr id="54304" name="Rectangle 4"/>
            <p:cNvSpPr>
              <a:spLocks noChangeArrowheads="1"/>
            </p:cNvSpPr>
            <p:nvPr/>
          </p:nvSpPr>
          <p:spPr bwMode="auto">
            <a:xfrm>
              <a:off x="1151" y="1222"/>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1 0 1 1</a:t>
              </a:r>
              <a:endParaRPr lang="en-CA" altLang="en-US" sz="2400">
                <a:latin typeface="Times New Roman" pitchFamily="18" charset="0"/>
              </a:endParaRPr>
            </a:p>
          </p:txBody>
        </p:sp>
        <p:sp>
          <p:nvSpPr>
            <p:cNvPr id="54305" name="Rectangle 5"/>
            <p:cNvSpPr>
              <a:spLocks noChangeArrowheads="1"/>
            </p:cNvSpPr>
            <p:nvPr/>
          </p:nvSpPr>
          <p:spPr bwMode="auto">
            <a:xfrm>
              <a:off x="1151" y="1345"/>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1 1 1 0</a:t>
              </a:r>
              <a:endParaRPr lang="en-CA" altLang="en-US" sz="2400">
                <a:latin typeface="Times New Roman" pitchFamily="18" charset="0"/>
              </a:endParaRPr>
            </a:p>
          </p:txBody>
        </p:sp>
        <p:sp>
          <p:nvSpPr>
            <p:cNvPr id="54306" name="Rectangle 6"/>
            <p:cNvSpPr>
              <a:spLocks noChangeArrowheads="1"/>
            </p:cNvSpPr>
            <p:nvPr/>
          </p:nvSpPr>
          <p:spPr bwMode="auto">
            <a:xfrm>
              <a:off x="1151" y="1529"/>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1 0 0 1</a:t>
              </a:r>
              <a:endParaRPr lang="en-CA" altLang="en-US" sz="2400">
                <a:latin typeface="Times New Roman" pitchFamily="18" charset="0"/>
              </a:endParaRPr>
            </a:p>
          </p:txBody>
        </p:sp>
        <p:sp>
          <p:nvSpPr>
            <p:cNvPr id="54307" name="Rectangle 7"/>
            <p:cNvSpPr>
              <a:spLocks noChangeArrowheads="1"/>
            </p:cNvSpPr>
            <p:nvPr/>
          </p:nvSpPr>
          <p:spPr bwMode="auto">
            <a:xfrm>
              <a:off x="1151" y="1713"/>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1 1 0 1</a:t>
              </a:r>
              <a:endParaRPr lang="en-CA" altLang="en-US" sz="2400">
                <a:latin typeface="Times New Roman" pitchFamily="18" charset="0"/>
              </a:endParaRPr>
            </a:p>
          </p:txBody>
        </p:sp>
        <p:sp>
          <p:nvSpPr>
            <p:cNvPr id="54308" name="Rectangle 8"/>
            <p:cNvSpPr>
              <a:spLocks noChangeArrowheads="1"/>
            </p:cNvSpPr>
            <p:nvPr/>
          </p:nvSpPr>
          <p:spPr bwMode="auto">
            <a:xfrm>
              <a:off x="1151" y="1836"/>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1 0 0 1</a:t>
              </a:r>
              <a:endParaRPr lang="en-CA" altLang="en-US" sz="2400">
                <a:latin typeface="Times New Roman" pitchFamily="18" charset="0"/>
              </a:endParaRPr>
            </a:p>
          </p:txBody>
        </p:sp>
        <p:sp>
          <p:nvSpPr>
            <p:cNvPr id="54309" name="Rectangle 9"/>
            <p:cNvSpPr>
              <a:spLocks noChangeArrowheads="1"/>
            </p:cNvSpPr>
            <p:nvPr/>
          </p:nvSpPr>
          <p:spPr bwMode="auto">
            <a:xfrm>
              <a:off x="1151" y="2215"/>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0 0 1 0</a:t>
              </a:r>
              <a:endParaRPr lang="en-CA" altLang="en-US" sz="2400">
                <a:latin typeface="Times New Roman" pitchFamily="18" charset="0"/>
              </a:endParaRPr>
            </a:p>
          </p:txBody>
        </p:sp>
        <p:sp>
          <p:nvSpPr>
            <p:cNvPr id="54310" name="Rectangle 10"/>
            <p:cNvSpPr>
              <a:spLocks noChangeArrowheads="1"/>
            </p:cNvSpPr>
            <p:nvPr/>
          </p:nvSpPr>
          <p:spPr bwMode="auto">
            <a:xfrm>
              <a:off x="1151" y="2338"/>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0 1 0 0</a:t>
              </a:r>
              <a:endParaRPr lang="en-CA" altLang="en-US" sz="2400">
                <a:latin typeface="Times New Roman" pitchFamily="18" charset="0"/>
              </a:endParaRPr>
            </a:p>
          </p:txBody>
        </p:sp>
        <p:sp>
          <p:nvSpPr>
            <p:cNvPr id="54311" name="Rectangle 11"/>
            <p:cNvSpPr>
              <a:spLocks noChangeArrowheads="1"/>
            </p:cNvSpPr>
            <p:nvPr/>
          </p:nvSpPr>
          <p:spPr bwMode="auto">
            <a:xfrm>
              <a:off x="1151" y="2716"/>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0 1 1 0</a:t>
              </a:r>
              <a:endParaRPr lang="en-CA" altLang="en-US" sz="2400">
                <a:latin typeface="Times New Roman" pitchFamily="18" charset="0"/>
              </a:endParaRPr>
            </a:p>
          </p:txBody>
        </p:sp>
        <p:sp>
          <p:nvSpPr>
            <p:cNvPr id="54312" name="Rectangle 12"/>
            <p:cNvSpPr>
              <a:spLocks noChangeArrowheads="1"/>
            </p:cNvSpPr>
            <p:nvPr/>
          </p:nvSpPr>
          <p:spPr bwMode="auto">
            <a:xfrm>
              <a:off x="1151" y="2839"/>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0 0 1 1</a:t>
              </a:r>
              <a:endParaRPr lang="en-CA" altLang="en-US" sz="2400">
                <a:latin typeface="Times New Roman" pitchFamily="18" charset="0"/>
              </a:endParaRPr>
            </a:p>
          </p:txBody>
        </p:sp>
        <p:sp>
          <p:nvSpPr>
            <p:cNvPr id="54313" name="Rectangle 13"/>
            <p:cNvSpPr>
              <a:spLocks noChangeArrowheads="1"/>
            </p:cNvSpPr>
            <p:nvPr/>
          </p:nvSpPr>
          <p:spPr bwMode="auto">
            <a:xfrm>
              <a:off x="1151" y="3218"/>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1 0 0 1</a:t>
              </a:r>
              <a:endParaRPr lang="en-CA" altLang="en-US" sz="2400">
                <a:latin typeface="Times New Roman" pitchFamily="18" charset="0"/>
              </a:endParaRPr>
            </a:p>
          </p:txBody>
        </p:sp>
        <p:sp>
          <p:nvSpPr>
            <p:cNvPr id="54314" name="Rectangle 14"/>
            <p:cNvSpPr>
              <a:spLocks noChangeArrowheads="1"/>
            </p:cNvSpPr>
            <p:nvPr/>
          </p:nvSpPr>
          <p:spPr bwMode="auto">
            <a:xfrm>
              <a:off x="1151" y="3341"/>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1 0 1 1</a:t>
              </a:r>
              <a:endParaRPr lang="en-CA" altLang="en-US" sz="2400">
                <a:latin typeface="Times New Roman" pitchFamily="18" charset="0"/>
              </a:endParaRPr>
            </a:p>
          </p:txBody>
        </p:sp>
        <p:sp>
          <p:nvSpPr>
            <p:cNvPr id="54315" name="Rectangle 15"/>
            <p:cNvSpPr>
              <a:spLocks noChangeArrowheads="1"/>
            </p:cNvSpPr>
            <p:nvPr/>
          </p:nvSpPr>
          <p:spPr bwMode="auto">
            <a:xfrm>
              <a:off x="1151" y="3709"/>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1 0 0 1</a:t>
              </a:r>
              <a:endParaRPr lang="en-CA" altLang="en-US" sz="2400">
                <a:latin typeface="Times New Roman" pitchFamily="18" charset="0"/>
              </a:endParaRPr>
            </a:p>
          </p:txBody>
        </p:sp>
        <p:sp>
          <p:nvSpPr>
            <p:cNvPr id="54316" name="Rectangle 16"/>
            <p:cNvSpPr>
              <a:spLocks noChangeArrowheads="1"/>
            </p:cNvSpPr>
            <p:nvPr/>
          </p:nvSpPr>
          <p:spPr bwMode="auto">
            <a:xfrm>
              <a:off x="1151" y="3832"/>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0 0 0 1</a:t>
              </a:r>
              <a:endParaRPr lang="en-CA" altLang="en-US" sz="2400">
                <a:latin typeface="Times New Roman" pitchFamily="18" charset="0"/>
              </a:endParaRPr>
            </a:p>
          </p:txBody>
        </p:sp>
        <p:sp>
          <p:nvSpPr>
            <p:cNvPr id="54317" name="Rectangle 17"/>
            <p:cNvSpPr>
              <a:spLocks noChangeArrowheads="1"/>
            </p:cNvSpPr>
            <p:nvPr/>
          </p:nvSpPr>
          <p:spPr bwMode="auto">
            <a:xfrm>
              <a:off x="1151" y="4211"/>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0 0 1 0</a:t>
              </a:r>
              <a:endParaRPr lang="en-CA" altLang="en-US" sz="2400">
                <a:latin typeface="Times New Roman" pitchFamily="18" charset="0"/>
              </a:endParaRPr>
            </a:p>
          </p:txBody>
        </p:sp>
        <p:sp>
          <p:nvSpPr>
            <p:cNvPr id="54318" name="Rectangle 18"/>
            <p:cNvSpPr>
              <a:spLocks noChangeArrowheads="1"/>
            </p:cNvSpPr>
            <p:nvPr/>
          </p:nvSpPr>
          <p:spPr bwMode="auto">
            <a:xfrm>
              <a:off x="1151" y="4334"/>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1 1 0 1</a:t>
              </a:r>
              <a:endParaRPr lang="en-CA" altLang="en-US" sz="2400">
                <a:latin typeface="Times New Roman" pitchFamily="18" charset="0"/>
              </a:endParaRPr>
            </a:p>
          </p:txBody>
        </p:sp>
        <p:sp>
          <p:nvSpPr>
            <p:cNvPr id="54319" name="Line 19"/>
            <p:cNvSpPr>
              <a:spLocks noChangeShapeType="1"/>
            </p:cNvSpPr>
            <p:nvPr/>
          </p:nvSpPr>
          <p:spPr bwMode="auto">
            <a:xfrm flipH="1">
              <a:off x="957" y="1488"/>
              <a:ext cx="5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0" name="Line 20"/>
            <p:cNvSpPr>
              <a:spLocks noChangeShapeType="1"/>
            </p:cNvSpPr>
            <p:nvPr/>
          </p:nvSpPr>
          <p:spPr bwMode="auto">
            <a:xfrm flipH="1">
              <a:off x="957" y="1989"/>
              <a:ext cx="5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1" name="Line 21"/>
            <p:cNvSpPr>
              <a:spLocks noChangeShapeType="1"/>
            </p:cNvSpPr>
            <p:nvPr/>
          </p:nvSpPr>
          <p:spPr bwMode="auto">
            <a:xfrm flipH="1">
              <a:off x="957" y="2491"/>
              <a:ext cx="5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2" name="Line 22"/>
            <p:cNvSpPr>
              <a:spLocks noChangeShapeType="1"/>
            </p:cNvSpPr>
            <p:nvPr/>
          </p:nvSpPr>
          <p:spPr bwMode="auto">
            <a:xfrm flipH="1">
              <a:off x="957" y="2982"/>
              <a:ext cx="5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3" name="Line 23"/>
            <p:cNvSpPr>
              <a:spLocks noChangeShapeType="1"/>
            </p:cNvSpPr>
            <p:nvPr/>
          </p:nvSpPr>
          <p:spPr bwMode="auto">
            <a:xfrm flipH="1">
              <a:off x="957" y="3484"/>
              <a:ext cx="5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4" name="Line 24"/>
            <p:cNvSpPr>
              <a:spLocks noChangeShapeType="1"/>
            </p:cNvSpPr>
            <p:nvPr/>
          </p:nvSpPr>
          <p:spPr bwMode="auto">
            <a:xfrm flipH="1">
              <a:off x="957" y="3986"/>
              <a:ext cx="5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5" name="Line 25"/>
            <p:cNvSpPr>
              <a:spLocks noChangeShapeType="1"/>
            </p:cNvSpPr>
            <p:nvPr/>
          </p:nvSpPr>
          <p:spPr bwMode="auto">
            <a:xfrm flipH="1">
              <a:off x="957" y="4477"/>
              <a:ext cx="5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6" name="Rectangle 26"/>
            <p:cNvSpPr>
              <a:spLocks noChangeArrowheads="1"/>
            </p:cNvSpPr>
            <p:nvPr/>
          </p:nvSpPr>
          <p:spPr bwMode="auto">
            <a:xfrm>
              <a:off x="2892" y="1036"/>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1 1 1 0</a:t>
              </a:r>
              <a:endParaRPr lang="en-CA" altLang="en-US" sz="2400">
                <a:latin typeface="Times New Roman" pitchFamily="18" charset="0"/>
              </a:endParaRPr>
            </a:p>
          </p:txBody>
        </p:sp>
        <p:sp>
          <p:nvSpPr>
            <p:cNvPr id="54327" name="Rectangle 27"/>
            <p:cNvSpPr>
              <a:spLocks noChangeArrowheads="1"/>
            </p:cNvSpPr>
            <p:nvPr/>
          </p:nvSpPr>
          <p:spPr bwMode="auto">
            <a:xfrm>
              <a:off x="2892" y="730"/>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0 1 0 0</a:t>
              </a:r>
              <a:endParaRPr lang="en-CA" altLang="en-US" sz="2400">
                <a:latin typeface="Times New Roman" pitchFamily="18" charset="0"/>
              </a:endParaRPr>
            </a:p>
          </p:txBody>
        </p:sp>
        <p:sp>
          <p:nvSpPr>
            <p:cNvPr id="54328" name="Rectangle 28"/>
            <p:cNvSpPr>
              <a:spLocks noChangeArrowheads="1"/>
            </p:cNvSpPr>
            <p:nvPr/>
          </p:nvSpPr>
          <p:spPr bwMode="auto">
            <a:xfrm>
              <a:off x="2892" y="843"/>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1 0 1 0</a:t>
              </a:r>
              <a:endParaRPr lang="en-CA" altLang="en-US" sz="2400">
                <a:latin typeface="Times New Roman" pitchFamily="18" charset="0"/>
              </a:endParaRPr>
            </a:p>
          </p:txBody>
        </p:sp>
        <p:sp>
          <p:nvSpPr>
            <p:cNvPr id="54329" name="Line 29"/>
            <p:cNvSpPr>
              <a:spLocks noChangeShapeType="1"/>
            </p:cNvSpPr>
            <p:nvPr/>
          </p:nvSpPr>
          <p:spPr bwMode="auto">
            <a:xfrm flipH="1">
              <a:off x="2708" y="986"/>
              <a:ext cx="50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0" name="Rectangle 30"/>
            <p:cNvSpPr>
              <a:spLocks noChangeArrowheads="1"/>
            </p:cNvSpPr>
            <p:nvPr/>
          </p:nvSpPr>
          <p:spPr bwMode="auto">
            <a:xfrm>
              <a:off x="2892" y="1222"/>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0 1 1 1</a:t>
              </a:r>
              <a:endParaRPr lang="en-CA" altLang="en-US" sz="2400">
                <a:latin typeface="Times New Roman" pitchFamily="18" charset="0"/>
              </a:endParaRPr>
            </a:p>
          </p:txBody>
        </p:sp>
        <p:sp>
          <p:nvSpPr>
            <p:cNvPr id="54331" name="Rectangle 31"/>
            <p:cNvSpPr>
              <a:spLocks noChangeArrowheads="1"/>
            </p:cNvSpPr>
            <p:nvPr/>
          </p:nvSpPr>
          <p:spPr bwMode="auto">
            <a:xfrm>
              <a:off x="2892" y="1345"/>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1 1 0 1</a:t>
              </a:r>
              <a:endParaRPr lang="en-CA" altLang="en-US" sz="2400">
                <a:latin typeface="Times New Roman" pitchFamily="18" charset="0"/>
              </a:endParaRPr>
            </a:p>
          </p:txBody>
        </p:sp>
        <p:sp>
          <p:nvSpPr>
            <p:cNvPr id="54332" name="Rectangle 32"/>
            <p:cNvSpPr>
              <a:spLocks noChangeArrowheads="1"/>
            </p:cNvSpPr>
            <p:nvPr/>
          </p:nvSpPr>
          <p:spPr bwMode="auto">
            <a:xfrm>
              <a:off x="2892" y="1529"/>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0 1 0 0</a:t>
              </a:r>
              <a:endParaRPr lang="en-CA" altLang="en-US" sz="2400">
                <a:latin typeface="Times New Roman" pitchFamily="18" charset="0"/>
              </a:endParaRPr>
            </a:p>
          </p:txBody>
        </p:sp>
        <p:sp>
          <p:nvSpPr>
            <p:cNvPr id="54333" name="Line 33"/>
            <p:cNvSpPr>
              <a:spLocks noChangeShapeType="1"/>
            </p:cNvSpPr>
            <p:nvPr/>
          </p:nvSpPr>
          <p:spPr bwMode="auto">
            <a:xfrm flipH="1">
              <a:off x="2708" y="1488"/>
              <a:ext cx="50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4" name="Rectangle 34"/>
            <p:cNvSpPr>
              <a:spLocks noChangeArrowheads="1"/>
            </p:cNvSpPr>
            <p:nvPr/>
          </p:nvSpPr>
          <p:spPr bwMode="auto">
            <a:xfrm>
              <a:off x="2892" y="1713"/>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1 1 0 1</a:t>
              </a:r>
              <a:endParaRPr lang="en-CA" altLang="en-US" sz="2400">
                <a:latin typeface="Times New Roman" pitchFamily="18" charset="0"/>
              </a:endParaRPr>
            </a:p>
          </p:txBody>
        </p:sp>
        <p:sp>
          <p:nvSpPr>
            <p:cNvPr id="54335" name="Rectangle 35"/>
            <p:cNvSpPr>
              <a:spLocks noChangeArrowheads="1"/>
            </p:cNvSpPr>
            <p:nvPr/>
          </p:nvSpPr>
          <p:spPr bwMode="auto">
            <a:xfrm>
              <a:off x="2892" y="1836"/>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0 1 1 1</a:t>
              </a:r>
              <a:endParaRPr lang="en-CA" altLang="en-US" sz="2400">
                <a:latin typeface="Times New Roman" pitchFamily="18" charset="0"/>
              </a:endParaRPr>
            </a:p>
          </p:txBody>
        </p:sp>
        <p:sp>
          <p:nvSpPr>
            <p:cNvPr id="54336" name="Rectangle 36"/>
            <p:cNvSpPr>
              <a:spLocks noChangeArrowheads="1"/>
            </p:cNvSpPr>
            <p:nvPr/>
          </p:nvSpPr>
          <p:spPr bwMode="auto">
            <a:xfrm>
              <a:off x="2892" y="2020"/>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dirty="0">
                  <a:solidFill>
                    <a:srgbClr val="000000"/>
                  </a:solidFill>
                  <a:latin typeface="Nimbus Roman No9 L" charset="0"/>
                </a:rPr>
                <a:t>0 1 0 0</a:t>
              </a:r>
              <a:endParaRPr lang="en-CA" altLang="en-US" sz="2400" dirty="0">
                <a:latin typeface="Times New Roman" pitchFamily="18" charset="0"/>
              </a:endParaRPr>
            </a:p>
          </p:txBody>
        </p:sp>
        <p:sp>
          <p:nvSpPr>
            <p:cNvPr id="54337" name="Line 37"/>
            <p:cNvSpPr>
              <a:spLocks noChangeShapeType="1"/>
            </p:cNvSpPr>
            <p:nvPr/>
          </p:nvSpPr>
          <p:spPr bwMode="auto">
            <a:xfrm flipH="1">
              <a:off x="2708" y="1979"/>
              <a:ext cx="50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8" name="Rectangle 38"/>
            <p:cNvSpPr>
              <a:spLocks noChangeArrowheads="1"/>
            </p:cNvSpPr>
            <p:nvPr/>
          </p:nvSpPr>
          <p:spPr bwMode="auto">
            <a:xfrm>
              <a:off x="2892" y="2225"/>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0 0 1 0</a:t>
              </a:r>
              <a:endParaRPr lang="en-CA" altLang="en-US" sz="2400">
                <a:latin typeface="Times New Roman" pitchFamily="18" charset="0"/>
              </a:endParaRPr>
            </a:p>
          </p:txBody>
        </p:sp>
        <p:sp>
          <p:nvSpPr>
            <p:cNvPr id="54339" name="Rectangle 39"/>
            <p:cNvSpPr>
              <a:spLocks noChangeArrowheads="1"/>
            </p:cNvSpPr>
            <p:nvPr/>
          </p:nvSpPr>
          <p:spPr bwMode="auto">
            <a:xfrm>
              <a:off x="2892" y="2348"/>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1 1 0 0</a:t>
              </a:r>
              <a:endParaRPr lang="en-CA" altLang="en-US" sz="2400">
                <a:latin typeface="Times New Roman" pitchFamily="18" charset="0"/>
              </a:endParaRPr>
            </a:p>
          </p:txBody>
        </p:sp>
        <p:sp>
          <p:nvSpPr>
            <p:cNvPr id="54340" name="Rectangle 40"/>
            <p:cNvSpPr>
              <a:spLocks noChangeArrowheads="1"/>
            </p:cNvSpPr>
            <p:nvPr/>
          </p:nvSpPr>
          <p:spPr bwMode="auto">
            <a:xfrm>
              <a:off x="2892" y="2532"/>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1 1 1 0</a:t>
              </a:r>
              <a:endParaRPr lang="en-CA" altLang="en-US" sz="2400">
                <a:latin typeface="Times New Roman" pitchFamily="18" charset="0"/>
              </a:endParaRPr>
            </a:p>
          </p:txBody>
        </p:sp>
        <p:sp>
          <p:nvSpPr>
            <p:cNvPr id="54341" name="Line 41"/>
            <p:cNvSpPr>
              <a:spLocks noChangeShapeType="1"/>
            </p:cNvSpPr>
            <p:nvPr/>
          </p:nvSpPr>
          <p:spPr bwMode="auto">
            <a:xfrm flipH="1">
              <a:off x="2708" y="2491"/>
              <a:ext cx="50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2" name="Rectangle 42"/>
            <p:cNvSpPr>
              <a:spLocks noChangeArrowheads="1"/>
            </p:cNvSpPr>
            <p:nvPr/>
          </p:nvSpPr>
          <p:spPr bwMode="auto">
            <a:xfrm>
              <a:off x="2892" y="2716"/>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0 1 1 0</a:t>
              </a:r>
              <a:endParaRPr lang="en-CA" altLang="en-US" sz="2400">
                <a:latin typeface="Times New Roman" pitchFamily="18" charset="0"/>
              </a:endParaRPr>
            </a:p>
          </p:txBody>
        </p:sp>
        <p:sp>
          <p:nvSpPr>
            <p:cNvPr id="54343" name="Rectangle 43"/>
            <p:cNvSpPr>
              <a:spLocks noChangeArrowheads="1"/>
            </p:cNvSpPr>
            <p:nvPr/>
          </p:nvSpPr>
          <p:spPr bwMode="auto">
            <a:xfrm>
              <a:off x="2892" y="2839"/>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1 1 0 1</a:t>
              </a:r>
              <a:endParaRPr lang="en-CA" altLang="en-US" sz="2400">
                <a:latin typeface="Times New Roman" pitchFamily="18" charset="0"/>
              </a:endParaRPr>
            </a:p>
          </p:txBody>
        </p:sp>
        <p:sp>
          <p:nvSpPr>
            <p:cNvPr id="54344" name="Rectangle 44"/>
            <p:cNvSpPr>
              <a:spLocks noChangeArrowheads="1"/>
            </p:cNvSpPr>
            <p:nvPr/>
          </p:nvSpPr>
          <p:spPr bwMode="auto">
            <a:xfrm>
              <a:off x="2892" y="3023"/>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0 0 1 1</a:t>
              </a:r>
              <a:endParaRPr lang="en-CA" altLang="en-US" sz="2400">
                <a:latin typeface="Times New Roman" pitchFamily="18" charset="0"/>
              </a:endParaRPr>
            </a:p>
          </p:txBody>
        </p:sp>
        <p:sp>
          <p:nvSpPr>
            <p:cNvPr id="54345" name="Line 45"/>
            <p:cNvSpPr>
              <a:spLocks noChangeShapeType="1"/>
            </p:cNvSpPr>
            <p:nvPr/>
          </p:nvSpPr>
          <p:spPr bwMode="auto">
            <a:xfrm flipH="1">
              <a:off x="2708" y="2982"/>
              <a:ext cx="50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6" name="Rectangle 46"/>
            <p:cNvSpPr>
              <a:spLocks noChangeArrowheads="1"/>
            </p:cNvSpPr>
            <p:nvPr/>
          </p:nvSpPr>
          <p:spPr bwMode="auto">
            <a:xfrm>
              <a:off x="2892" y="3209"/>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1 0 0 1</a:t>
              </a:r>
              <a:endParaRPr lang="en-CA" altLang="en-US" sz="2400">
                <a:latin typeface="Times New Roman" pitchFamily="18" charset="0"/>
              </a:endParaRPr>
            </a:p>
          </p:txBody>
        </p:sp>
        <p:sp>
          <p:nvSpPr>
            <p:cNvPr id="54347" name="Rectangle 47"/>
            <p:cNvSpPr>
              <a:spLocks noChangeArrowheads="1"/>
            </p:cNvSpPr>
            <p:nvPr/>
          </p:nvSpPr>
          <p:spPr bwMode="auto">
            <a:xfrm>
              <a:off x="2892" y="3331"/>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0 1 0 1</a:t>
              </a:r>
              <a:endParaRPr lang="en-CA" altLang="en-US" sz="2400">
                <a:latin typeface="Times New Roman" pitchFamily="18" charset="0"/>
              </a:endParaRPr>
            </a:p>
          </p:txBody>
        </p:sp>
        <p:sp>
          <p:nvSpPr>
            <p:cNvPr id="54348" name="Rectangle 48"/>
            <p:cNvSpPr>
              <a:spLocks noChangeArrowheads="1"/>
            </p:cNvSpPr>
            <p:nvPr/>
          </p:nvSpPr>
          <p:spPr bwMode="auto">
            <a:xfrm>
              <a:off x="2892" y="3525"/>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1 1 1 0</a:t>
              </a:r>
              <a:endParaRPr lang="en-CA" altLang="en-US" sz="2400">
                <a:latin typeface="Times New Roman" pitchFamily="18" charset="0"/>
              </a:endParaRPr>
            </a:p>
          </p:txBody>
        </p:sp>
        <p:sp>
          <p:nvSpPr>
            <p:cNvPr id="54349" name="Line 49"/>
            <p:cNvSpPr>
              <a:spLocks noChangeShapeType="1"/>
            </p:cNvSpPr>
            <p:nvPr/>
          </p:nvSpPr>
          <p:spPr bwMode="auto">
            <a:xfrm flipH="1">
              <a:off x="2708" y="3484"/>
              <a:ext cx="50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0" name="Rectangle 50"/>
            <p:cNvSpPr>
              <a:spLocks noChangeArrowheads="1"/>
            </p:cNvSpPr>
            <p:nvPr/>
          </p:nvSpPr>
          <p:spPr bwMode="auto">
            <a:xfrm>
              <a:off x="2892" y="3720"/>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1 0 0 1</a:t>
              </a:r>
              <a:endParaRPr lang="en-CA" altLang="en-US" sz="2400">
                <a:latin typeface="Times New Roman" pitchFamily="18" charset="0"/>
              </a:endParaRPr>
            </a:p>
          </p:txBody>
        </p:sp>
        <p:sp>
          <p:nvSpPr>
            <p:cNvPr id="54351" name="Rectangle 51"/>
            <p:cNvSpPr>
              <a:spLocks noChangeArrowheads="1"/>
            </p:cNvSpPr>
            <p:nvPr/>
          </p:nvSpPr>
          <p:spPr bwMode="auto">
            <a:xfrm>
              <a:off x="2892" y="3843"/>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1 1 1 1</a:t>
              </a:r>
              <a:endParaRPr lang="en-CA" altLang="en-US" sz="2400">
                <a:latin typeface="Times New Roman" pitchFamily="18" charset="0"/>
              </a:endParaRPr>
            </a:p>
          </p:txBody>
        </p:sp>
        <p:sp>
          <p:nvSpPr>
            <p:cNvPr id="54352" name="Rectangle 52"/>
            <p:cNvSpPr>
              <a:spLocks noChangeArrowheads="1"/>
            </p:cNvSpPr>
            <p:nvPr/>
          </p:nvSpPr>
          <p:spPr bwMode="auto">
            <a:xfrm>
              <a:off x="2892" y="4027"/>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1 0 0 0</a:t>
              </a:r>
              <a:endParaRPr lang="en-CA" altLang="en-US" sz="2400">
                <a:latin typeface="Times New Roman" pitchFamily="18" charset="0"/>
              </a:endParaRPr>
            </a:p>
          </p:txBody>
        </p:sp>
        <p:sp>
          <p:nvSpPr>
            <p:cNvPr id="54353" name="Line 53"/>
            <p:cNvSpPr>
              <a:spLocks noChangeShapeType="1"/>
            </p:cNvSpPr>
            <p:nvPr/>
          </p:nvSpPr>
          <p:spPr bwMode="auto">
            <a:xfrm flipH="1">
              <a:off x="2708" y="3986"/>
              <a:ext cx="50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4" name="Rectangle 54"/>
            <p:cNvSpPr>
              <a:spLocks noChangeArrowheads="1"/>
            </p:cNvSpPr>
            <p:nvPr/>
          </p:nvSpPr>
          <p:spPr bwMode="auto">
            <a:xfrm>
              <a:off x="2892" y="4211"/>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0 0 1 0</a:t>
              </a:r>
              <a:endParaRPr lang="en-CA" altLang="en-US" sz="2400">
                <a:latin typeface="Times New Roman" pitchFamily="18" charset="0"/>
              </a:endParaRPr>
            </a:p>
          </p:txBody>
        </p:sp>
        <p:sp>
          <p:nvSpPr>
            <p:cNvPr id="54355" name="Rectangle 55"/>
            <p:cNvSpPr>
              <a:spLocks noChangeArrowheads="1"/>
            </p:cNvSpPr>
            <p:nvPr/>
          </p:nvSpPr>
          <p:spPr bwMode="auto">
            <a:xfrm>
              <a:off x="2892" y="4334"/>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0 0 1 1</a:t>
              </a:r>
              <a:endParaRPr lang="en-CA" altLang="en-US" sz="2400">
                <a:latin typeface="Times New Roman" pitchFamily="18" charset="0"/>
              </a:endParaRPr>
            </a:p>
          </p:txBody>
        </p:sp>
        <p:sp>
          <p:nvSpPr>
            <p:cNvPr id="54356" name="Rectangle 56"/>
            <p:cNvSpPr>
              <a:spLocks noChangeArrowheads="1"/>
            </p:cNvSpPr>
            <p:nvPr/>
          </p:nvSpPr>
          <p:spPr bwMode="auto">
            <a:xfrm>
              <a:off x="2892" y="4518"/>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0 1 0 1</a:t>
              </a:r>
              <a:endParaRPr lang="en-CA" altLang="en-US" sz="2400">
                <a:latin typeface="Times New Roman" pitchFamily="18" charset="0"/>
              </a:endParaRPr>
            </a:p>
          </p:txBody>
        </p:sp>
        <p:sp>
          <p:nvSpPr>
            <p:cNvPr id="54357" name="Line 57"/>
            <p:cNvSpPr>
              <a:spLocks noChangeShapeType="1"/>
            </p:cNvSpPr>
            <p:nvPr/>
          </p:nvSpPr>
          <p:spPr bwMode="auto">
            <a:xfrm flipH="1">
              <a:off x="2708" y="4477"/>
              <a:ext cx="50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8" name="Rectangle 58"/>
            <p:cNvSpPr>
              <a:spLocks noChangeArrowheads="1"/>
            </p:cNvSpPr>
            <p:nvPr/>
          </p:nvSpPr>
          <p:spPr bwMode="auto">
            <a:xfrm>
              <a:off x="1151" y="1036"/>
              <a:ext cx="3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0 1 0 1</a:t>
              </a:r>
              <a:endParaRPr lang="en-CA" altLang="en-US" sz="2400">
                <a:latin typeface="Times New Roman" pitchFamily="18" charset="0"/>
              </a:endParaRPr>
            </a:p>
          </p:txBody>
        </p:sp>
        <p:sp>
          <p:nvSpPr>
            <p:cNvPr id="54359" name="Rectangle 59"/>
            <p:cNvSpPr>
              <a:spLocks noChangeArrowheads="1"/>
            </p:cNvSpPr>
            <p:nvPr/>
          </p:nvSpPr>
          <p:spPr bwMode="auto">
            <a:xfrm>
              <a:off x="1151" y="730"/>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0 0 1 0</a:t>
              </a:r>
              <a:endParaRPr lang="en-CA" altLang="en-US" sz="2400">
                <a:latin typeface="Times New Roman" pitchFamily="18" charset="0"/>
              </a:endParaRPr>
            </a:p>
          </p:txBody>
        </p:sp>
        <p:sp>
          <p:nvSpPr>
            <p:cNvPr id="54360" name="Rectangle 60"/>
            <p:cNvSpPr>
              <a:spLocks noChangeArrowheads="1"/>
            </p:cNvSpPr>
            <p:nvPr/>
          </p:nvSpPr>
          <p:spPr bwMode="auto">
            <a:xfrm>
              <a:off x="1151" y="843"/>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0 0 1 1</a:t>
              </a:r>
              <a:endParaRPr lang="en-CA" altLang="en-US" sz="2400">
                <a:latin typeface="Times New Roman" pitchFamily="18" charset="0"/>
              </a:endParaRPr>
            </a:p>
          </p:txBody>
        </p:sp>
        <p:sp>
          <p:nvSpPr>
            <p:cNvPr id="54361" name="Line 61"/>
            <p:cNvSpPr>
              <a:spLocks noChangeShapeType="1"/>
            </p:cNvSpPr>
            <p:nvPr/>
          </p:nvSpPr>
          <p:spPr bwMode="auto">
            <a:xfrm flipH="1">
              <a:off x="957" y="986"/>
              <a:ext cx="51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2" name="Line 62"/>
            <p:cNvSpPr>
              <a:spLocks noChangeShapeType="1"/>
            </p:cNvSpPr>
            <p:nvPr/>
          </p:nvSpPr>
          <p:spPr bwMode="auto">
            <a:xfrm flipH="1">
              <a:off x="1622" y="986"/>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3" name="Rectangle 63"/>
            <p:cNvSpPr>
              <a:spLocks noChangeArrowheads="1"/>
            </p:cNvSpPr>
            <p:nvPr/>
          </p:nvSpPr>
          <p:spPr bwMode="auto">
            <a:xfrm>
              <a:off x="1807" y="1222"/>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5</a:t>
              </a:r>
              <a:endParaRPr lang="en-CA" altLang="en-US" sz="2400">
                <a:latin typeface="Times New Roman" pitchFamily="18" charset="0"/>
              </a:endParaRPr>
            </a:p>
          </p:txBody>
        </p:sp>
        <p:sp>
          <p:nvSpPr>
            <p:cNvPr id="54364" name="Rectangle 64"/>
            <p:cNvSpPr>
              <a:spLocks noChangeArrowheads="1"/>
            </p:cNvSpPr>
            <p:nvPr/>
          </p:nvSpPr>
          <p:spPr bwMode="auto">
            <a:xfrm>
              <a:off x="1745" y="1222"/>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65" name="Rectangle 65"/>
            <p:cNvSpPr>
              <a:spLocks noChangeArrowheads="1"/>
            </p:cNvSpPr>
            <p:nvPr/>
          </p:nvSpPr>
          <p:spPr bwMode="auto">
            <a:xfrm>
              <a:off x="1715" y="1222"/>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366" name="Rectangle 66"/>
            <p:cNvSpPr>
              <a:spLocks noChangeArrowheads="1"/>
            </p:cNvSpPr>
            <p:nvPr/>
          </p:nvSpPr>
          <p:spPr bwMode="auto">
            <a:xfrm>
              <a:off x="1858" y="1222"/>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367" name="Rectangle 67"/>
            <p:cNvSpPr>
              <a:spLocks noChangeArrowheads="1"/>
            </p:cNvSpPr>
            <p:nvPr/>
          </p:nvSpPr>
          <p:spPr bwMode="auto">
            <a:xfrm>
              <a:off x="1786" y="730"/>
              <a:ext cx="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4368" name="Rectangle 68"/>
            <p:cNvSpPr>
              <a:spLocks noChangeArrowheads="1"/>
            </p:cNvSpPr>
            <p:nvPr/>
          </p:nvSpPr>
          <p:spPr bwMode="auto">
            <a:xfrm>
              <a:off x="1725" y="730"/>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69" name="Rectangle 69"/>
            <p:cNvSpPr>
              <a:spLocks noChangeArrowheads="1"/>
            </p:cNvSpPr>
            <p:nvPr/>
          </p:nvSpPr>
          <p:spPr bwMode="auto">
            <a:xfrm>
              <a:off x="1684" y="730"/>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70" name="Rectangle 70"/>
            <p:cNvSpPr>
              <a:spLocks noChangeArrowheads="1"/>
            </p:cNvSpPr>
            <p:nvPr/>
          </p:nvSpPr>
          <p:spPr bwMode="auto">
            <a:xfrm>
              <a:off x="1837" y="730"/>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71" name="Rectangle 71"/>
            <p:cNvSpPr>
              <a:spLocks noChangeArrowheads="1"/>
            </p:cNvSpPr>
            <p:nvPr/>
          </p:nvSpPr>
          <p:spPr bwMode="auto">
            <a:xfrm>
              <a:off x="1786" y="843"/>
              <a:ext cx="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3</a:t>
              </a:r>
              <a:endParaRPr lang="en-CA" altLang="en-US" sz="2400">
                <a:latin typeface="Times New Roman" pitchFamily="18" charset="0"/>
              </a:endParaRPr>
            </a:p>
          </p:txBody>
        </p:sp>
        <p:sp>
          <p:nvSpPr>
            <p:cNvPr id="54372" name="Rectangle 72"/>
            <p:cNvSpPr>
              <a:spLocks noChangeArrowheads="1"/>
            </p:cNvSpPr>
            <p:nvPr/>
          </p:nvSpPr>
          <p:spPr bwMode="auto">
            <a:xfrm>
              <a:off x="1725" y="843"/>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73" name="Rectangle 73"/>
            <p:cNvSpPr>
              <a:spLocks noChangeArrowheads="1"/>
            </p:cNvSpPr>
            <p:nvPr/>
          </p:nvSpPr>
          <p:spPr bwMode="auto">
            <a:xfrm>
              <a:off x="1684" y="83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74" name="Rectangle 74"/>
            <p:cNvSpPr>
              <a:spLocks noChangeArrowheads="1"/>
            </p:cNvSpPr>
            <p:nvPr/>
          </p:nvSpPr>
          <p:spPr bwMode="auto">
            <a:xfrm>
              <a:off x="1837" y="83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75" name="Rectangle 75"/>
            <p:cNvSpPr>
              <a:spLocks noChangeArrowheads="1"/>
            </p:cNvSpPr>
            <p:nvPr/>
          </p:nvSpPr>
          <p:spPr bwMode="auto">
            <a:xfrm>
              <a:off x="1786" y="1036"/>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5</a:t>
              </a:r>
              <a:endParaRPr lang="en-CA" altLang="en-US" sz="2400">
                <a:latin typeface="Times New Roman" pitchFamily="18" charset="0"/>
              </a:endParaRPr>
            </a:p>
          </p:txBody>
        </p:sp>
        <p:sp>
          <p:nvSpPr>
            <p:cNvPr id="54376" name="Rectangle 76"/>
            <p:cNvSpPr>
              <a:spLocks noChangeArrowheads="1"/>
            </p:cNvSpPr>
            <p:nvPr/>
          </p:nvSpPr>
          <p:spPr bwMode="auto">
            <a:xfrm>
              <a:off x="1725" y="1036"/>
              <a:ext cx="6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77" name="Rectangle 77"/>
            <p:cNvSpPr>
              <a:spLocks noChangeArrowheads="1"/>
            </p:cNvSpPr>
            <p:nvPr/>
          </p:nvSpPr>
          <p:spPr bwMode="auto">
            <a:xfrm>
              <a:off x="1684" y="1036"/>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78" name="Rectangle 78"/>
            <p:cNvSpPr>
              <a:spLocks noChangeArrowheads="1"/>
            </p:cNvSpPr>
            <p:nvPr/>
          </p:nvSpPr>
          <p:spPr bwMode="auto">
            <a:xfrm>
              <a:off x="1837" y="1036"/>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79" name="Line 79"/>
            <p:cNvSpPr>
              <a:spLocks noChangeShapeType="1"/>
            </p:cNvSpPr>
            <p:nvPr/>
          </p:nvSpPr>
          <p:spPr bwMode="auto">
            <a:xfrm flipH="1">
              <a:off x="1622" y="2491"/>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0" name="Rectangle 80"/>
            <p:cNvSpPr>
              <a:spLocks noChangeArrowheads="1"/>
            </p:cNvSpPr>
            <p:nvPr/>
          </p:nvSpPr>
          <p:spPr bwMode="auto">
            <a:xfrm>
              <a:off x="1786" y="2225"/>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4381" name="Rectangle 81"/>
            <p:cNvSpPr>
              <a:spLocks noChangeArrowheads="1"/>
            </p:cNvSpPr>
            <p:nvPr/>
          </p:nvSpPr>
          <p:spPr bwMode="auto">
            <a:xfrm>
              <a:off x="1725" y="2225"/>
              <a:ext cx="6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82" name="Rectangle 82"/>
            <p:cNvSpPr>
              <a:spLocks noChangeArrowheads="1"/>
            </p:cNvSpPr>
            <p:nvPr/>
          </p:nvSpPr>
          <p:spPr bwMode="auto">
            <a:xfrm>
              <a:off x="1684" y="2225"/>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83" name="Rectangle 83"/>
            <p:cNvSpPr>
              <a:spLocks noChangeArrowheads="1"/>
            </p:cNvSpPr>
            <p:nvPr/>
          </p:nvSpPr>
          <p:spPr bwMode="auto">
            <a:xfrm>
              <a:off x="1837" y="2225"/>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84" name="Rectangle 84"/>
            <p:cNvSpPr>
              <a:spLocks noChangeArrowheads="1"/>
            </p:cNvSpPr>
            <p:nvPr/>
          </p:nvSpPr>
          <p:spPr bwMode="auto">
            <a:xfrm>
              <a:off x="1797" y="2338"/>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4</a:t>
              </a:r>
              <a:endParaRPr lang="en-CA" altLang="en-US" sz="2400">
                <a:latin typeface="Times New Roman" pitchFamily="18" charset="0"/>
              </a:endParaRPr>
            </a:p>
          </p:txBody>
        </p:sp>
        <p:sp>
          <p:nvSpPr>
            <p:cNvPr id="54385" name="Rectangle 85"/>
            <p:cNvSpPr>
              <a:spLocks noChangeArrowheads="1"/>
            </p:cNvSpPr>
            <p:nvPr/>
          </p:nvSpPr>
          <p:spPr bwMode="auto">
            <a:xfrm>
              <a:off x="1725" y="2338"/>
              <a:ext cx="6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86" name="Rectangle 86"/>
            <p:cNvSpPr>
              <a:spLocks noChangeArrowheads="1"/>
            </p:cNvSpPr>
            <p:nvPr/>
          </p:nvSpPr>
          <p:spPr bwMode="auto">
            <a:xfrm>
              <a:off x="1684" y="2327"/>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87" name="Rectangle 87"/>
            <p:cNvSpPr>
              <a:spLocks noChangeArrowheads="1"/>
            </p:cNvSpPr>
            <p:nvPr/>
          </p:nvSpPr>
          <p:spPr bwMode="auto">
            <a:xfrm>
              <a:off x="1837" y="2327"/>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88" name="Rectangle 88"/>
            <p:cNvSpPr>
              <a:spLocks noChangeArrowheads="1"/>
            </p:cNvSpPr>
            <p:nvPr/>
          </p:nvSpPr>
          <p:spPr bwMode="auto">
            <a:xfrm>
              <a:off x="1807" y="1345"/>
              <a:ext cx="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4389" name="Rectangle 89"/>
            <p:cNvSpPr>
              <a:spLocks noChangeArrowheads="1"/>
            </p:cNvSpPr>
            <p:nvPr/>
          </p:nvSpPr>
          <p:spPr bwMode="auto">
            <a:xfrm>
              <a:off x="1745" y="1345"/>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90" name="Rectangle 90"/>
            <p:cNvSpPr>
              <a:spLocks noChangeArrowheads="1"/>
            </p:cNvSpPr>
            <p:nvPr/>
          </p:nvSpPr>
          <p:spPr bwMode="auto">
            <a:xfrm>
              <a:off x="1715" y="1345"/>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391" name="Rectangle 91"/>
            <p:cNvSpPr>
              <a:spLocks noChangeArrowheads="1"/>
            </p:cNvSpPr>
            <p:nvPr/>
          </p:nvSpPr>
          <p:spPr bwMode="auto">
            <a:xfrm>
              <a:off x="1848" y="1345"/>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392" name="Rectangle 92"/>
            <p:cNvSpPr>
              <a:spLocks noChangeArrowheads="1"/>
            </p:cNvSpPr>
            <p:nvPr/>
          </p:nvSpPr>
          <p:spPr bwMode="auto">
            <a:xfrm>
              <a:off x="1807" y="1529"/>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7</a:t>
              </a:r>
              <a:endParaRPr lang="en-CA" altLang="en-US" sz="2400">
                <a:latin typeface="Times New Roman" pitchFamily="18" charset="0"/>
              </a:endParaRPr>
            </a:p>
          </p:txBody>
        </p:sp>
        <p:sp>
          <p:nvSpPr>
            <p:cNvPr id="54393" name="Rectangle 93"/>
            <p:cNvSpPr>
              <a:spLocks noChangeArrowheads="1"/>
            </p:cNvSpPr>
            <p:nvPr/>
          </p:nvSpPr>
          <p:spPr bwMode="auto">
            <a:xfrm>
              <a:off x="1745" y="1529"/>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94" name="Rectangle 94"/>
            <p:cNvSpPr>
              <a:spLocks noChangeArrowheads="1"/>
            </p:cNvSpPr>
            <p:nvPr/>
          </p:nvSpPr>
          <p:spPr bwMode="auto">
            <a:xfrm>
              <a:off x="1715" y="1529"/>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395" name="Rectangle 95"/>
            <p:cNvSpPr>
              <a:spLocks noChangeArrowheads="1"/>
            </p:cNvSpPr>
            <p:nvPr/>
          </p:nvSpPr>
          <p:spPr bwMode="auto">
            <a:xfrm>
              <a:off x="1848" y="1529"/>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396" name="Line 96"/>
            <p:cNvSpPr>
              <a:spLocks noChangeShapeType="1"/>
            </p:cNvSpPr>
            <p:nvPr/>
          </p:nvSpPr>
          <p:spPr bwMode="auto">
            <a:xfrm flipH="1">
              <a:off x="1622" y="1488"/>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7" name="Rectangle 97"/>
            <p:cNvSpPr>
              <a:spLocks noChangeArrowheads="1"/>
            </p:cNvSpPr>
            <p:nvPr/>
          </p:nvSpPr>
          <p:spPr bwMode="auto">
            <a:xfrm>
              <a:off x="1807" y="1723"/>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3</a:t>
              </a:r>
              <a:endParaRPr lang="en-CA" altLang="en-US" sz="2400">
                <a:latin typeface="Times New Roman" pitchFamily="18" charset="0"/>
              </a:endParaRPr>
            </a:p>
          </p:txBody>
        </p:sp>
        <p:sp>
          <p:nvSpPr>
            <p:cNvPr id="54398" name="Rectangle 98"/>
            <p:cNvSpPr>
              <a:spLocks noChangeArrowheads="1"/>
            </p:cNvSpPr>
            <p:nvPr/>
          </p:nvSpPr>
          <p:spPr bwMode="auto">
            <a:xfrm>
              <a:off x="1745" y="172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399" name="Rectangle 99"/>
            <p:cNvSpPr>
              <a:spLocks noChangeArrowheads="1"/>
            </p:cNvSpPr>
            <p:nvPr/>
          </p:nvSpPr>
          <p:spPr bwMode="auto">
            <a:xfrm>
              <a:off x="1715" y="172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00" name="Rectangle 100"/>
            <p:cNvSpPr>
              <a:spLocks noChangeArrowheads="1"/>
            </p:cNvSpPr>
            <p:nvPr/>
          </p:nvSpPr>
          <p:spPr bwMode="auto">
            <a:xfrm>
              <a:off x="1858" y="172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01" name="Rectangle 101"/>
            <p:cNvSpPr>
              <a:spLocks noChangeArrowheads="1"/>
            </p:cNvSpPr>
            <p:nvPr/>
          </p:nvSpPr>
          <p:spPr bwMode="auto">
            <a:xfrm>
              <a:off x="1797" y="1846"/>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7</a:t>
              </a:r>
              <a:endParaRPr lang="en-CA" altLang="en-US" sz="2400">
                <a:latin typeface="Times New Roman" pitchFamily="18" charset="0"/>
              </a:endParaRPr>
            </a:p>
          </p:txBody>
        </p:sp>
        <p:sp>
          <p:nvSpPr>
            <p:cNvPr id="54402" name="Rectangle 102"/>
            <p:cNvSpPr>
              <a:spLocks noChangeArrowheads="1"/>
            </p:cNvSpPr>
            <p:nvPr/>
          </p:nvSpPr>
          <p:spPr bwMode="auto">
            <a:xfrm>
              <a:off x="1745" y="1846"/>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03" name="Rectangle 103"/>
            <p:cNvSpPr>
              <a:spLocks noChangeArrowheads="1"/>
            </p:cNvSpPr>
            <p:nvPr/>
          </p:nvSpPr>
          <p:spPr bwMode="auto">
            <a:xfrm>
              <a:off x="1715" y="1846"/>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04" name="Rectangle 104"/>
            <p:cNvSpPr>
              <a:spLocks noChangeArrowheads="1"/>
            </p:cNvSpPr>
            <p:nvPr/>
          </p:nvSpPr>
          <p:spPr bwMode="auto">
            <a:xfrm>
              <a:off x="1848" y="1846"/>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05" name="Line 105"/>
            <p:cNvSpPr>
              <a:spLocks noChangeShapeType="1"/>
            </p:cNvSpPr>
            <p:nvPr/>
          </p:nvSpPr>
          <p:spPr bwMode="auto">
            <a:xfrm flipH="1">
              <a:off x="1622" y="1989"/>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6" name="Line 106"/>
            <p:cNvSpPr>
              <a:spLocks noChangeShapeType="1"/>
            </p:cNvSpPr>
            <p:nvPr/>
          </p:nvSpPr>
          <p:spPr bwMode="auto">
            <a:xfrm flipH="1">
              <a:off x="1622" y="2982"/>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7" name="Rectangle 107"/>
            <p:cNvSpPr>
              <a:spLocks noChangeArrowheads="1"/>
            </p:cNvSpPr>
            <p:nvPr/>
          </p:nvSpPr>
          <p:spPr bwMode="auto">
            <a:xfrm>
              <a:off x="1786" y="2727"/>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6</a:t>
              </a:r>
              <a:endParaRPr lang="en-CA" altLang="en-US" sz="2400">
                <a:latin typeface="Times New Roman" pitchFamily="18" charset="0"/>
              </a:endParaRPr>
            </a:p>
          </p:txBody>
        </p:sp>
        <p:sp>
          <p:nvSpPr>
            <p:cNvPr id="54408" name="Rectangle 108"/>
            <p:cNvSpPr>
              <a:spLocks noChangeArrowheads="1"/>
            </p:cNvSpPr>
            <p:nvPr/>
          </p:nvSpPr>
          <p:spPr bwMode="auto">
            <a:xfrm>
              <a:off x="1725" y="2727"/>
              <a:ext cx="6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09" name="Rectangle 109"/>
            <p:cNvSpPr>
              <a:spLocks noChangeArrowheads="1"/>
            </p:cNvSpPr>
            <p:nvPr/>
          </p:nvSpPr>
          <p:spPr bwMode="auto">
            <a:xfrm>
              <a:off x="1684" y="2727"/>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10" name="Rectangle 110"/>
            <p:cNvSpPr>
              <a:spLocks noChangeArrowheads="1"/>
            </p:cNvSpPr>
            <p:nvPr/>
          </p:nvSpPr>
          <p:spPr bwMode="auto">
            <a:xfrm>
              <a:off x="1837" y="2727"/>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11" name="Rectangle 111"/>
            <p:cNvSpPr>
              <a:spLocks noChangeArrowheads="1"/>
            </p:cNvSpPr>
            <p:nvPr/>
          </p:nvSpPr>
          <p:spPr bwMode="auto">
            <a:xfrm>
              <a:off x="1786" y="2829"/>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3</a:t>
              </a:r>
              <a:endParaRPr lang="en-CA" altLang="en-US" sz="2400">
                <a:latin typeface="Times New Roman" pitchFamily="18" charset="0"/>
              </a:endParaRPr>
            </a:p>
          </p:txBody>
        </p:sp>
        <p:sp>
          <p:nvSpPr>
            <p:cNvPr id="54412" name="Rectangle 112"/>
            <p:cNvSpPr>
              <a:spLocks noChangeArrowheads="1"/>
            </p:cNvSpPr>
            <p:nvPr/>
          </p:nvSpPr>
          <p:spPr bwMode="auto">
            <a:xfrm>
              <a:off x="1725" y="2829"/>
              <a:ext cx="6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13" name="Rectangle 113"/>
            <p:cNvSpPr>
              <a:spLocks noChangeArrowheads="1"/>
            </p:cNvSpPr>
            <p:nvPr/>
          </p:nvSpPr>
          <p:spPr bwMode="auto">
            <a:xfrm>
              <a:off x="1684" y="2829"/>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14" name="Rectangle 114"/>
            <p:cNvSpPr>
              <a:spLocks noChangeArrowheads="1"/>
            </p:cNvSpPr>
            <p:nvPr/>
          </p:nvSpPr>
          <p:spPr bwMode="auto">
            <a:xfrm>
              <a:off x="1837" y="2829"/>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15" name="Rectangle 115"/>
            <p:cNvSpPr>
              <a:spLocks noChangeArrowheads="1"/>
            </p:cNvSpPr>
            <p:nvPr/>
          </p:nvSpPr>
          <p:spPr bwMode="auto">
            <a:xfrm>
              <a:off x="1786" y="3832"/>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1</a:t>
              </a:r>
              <a:endParaRPr lang="en-CA" altLang="en-US" sz="2400">
                <a:latin typeface="Times New Roman" pitchFamily="18" charset="0"/>
              </a:endParaRPr>
            </a:p>
          </p:txBody>
        </p:sp>
        <p:sp>
          <p:nvSpPr>
            <p:cNvPr id="54416" name="Rectangle 116"/>
            <p:cNvSpPr>
              <a:spLocks noChangeArrowheads="1"/>
            </p:cNvSpPr>
            <p:nvPr/>
          </p:nvSpPr>
          <p:spPr bwMode="auto">
            <a:xfrm>
              <a:off x="1725" y="3832"/>
              <a:ext cx="6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17" name="Rectangle 117"/>
            <p:cNvSpPr>
              <a:spLocks noChangeArrowheads="1"/>
            </p:cNvSpPr>
            <p:nvPr/>
          </p:nvSpPr>
          <p:spPr bwMode="auto">
            <a:xfrm>
              <a:off x="1684" y="3832"/>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18" name="Rectangle 118"/>
            <p:cNvSpPr>
              <a:spLocks noChangeArrowheads="1"/>
            </p:cNvSpPr>
            <p:nvPr/>
          </p:nvSpPr>
          <p:spPr bwMode="auto">
            <a:xfrm>
              <a:off x="1837" y="3832"/>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19" name="Rectangle 119"/>
            <p:cNvSpPr>
              <a:spLocks noChangeArrowheads="1"/>
            </p:cNvSpPr>
            <p:nvPr/>
          </p:nvSpPr>
          <p:spPr bwMode="auto">
            <a:xfrm>
              <a:off x="1786" y="3218"/>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7</a:t>
              </a:r>
              <a:endParaRPr lang="en-CA" altLang="en-US" sz="2400">
                <a:latin typeface="Times New Roman" pitchFamily="18" charset="0"/>
              </a:endParaRPr>
            </a:p>
          </p:txBody>
        </p:sp>
        <p:sp>
          <p:nvSpPr>
            <p:cNvPr id="54420" name="Rectangle 120"/>
            <p:cNvSpPr>
              <a:spLocks noChangeArrowheads="1"/>
            </p:cNvSpPr>
            <p:nvPr/>
          </p:nvSpPr>
          <p:spPr bwMode="auto">
            <a:xfrm>
              <a:off x="1735" y="3218"/>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21" name="Rectangle 121"/>
            <p:cNvSpPr>
              <a:spLocks noChangeArrowheads="1"/>
            </p:cNvSpPr>
            <p:nvPr/>
          </p:nvSpPr>
          <p:spPr bwMode="auto">
            <a:xfrm>
              <a:off x="1694" y="3218"/>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22" name="Rectangle 122"/>
            <p:cNvSpPr>
              <a:spLocks noChangeArrowheads="1"/>
            </p:cNvSpPr>
            <p:nvPr/>
          </p:nvSpPr>
          <p:spPr bwMode="auto">
            <a:xfrm>
              <a:off x="1837" y="3218"/>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23" name="Rectangle 123"/>
            <p:cNvSpPr>
              <a:spLocks noChangeArrowheads="1"/>
            </p:cNvSpPr>
            <p:nvPr/>
          </p:nvSpPr>
          <p:spPr bwMode="auto">
            <a:xfrm>
              <a:off x="1807" y="3341"/>
              <a:ext cx="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5</a:t>
              </a:r>
              <a:endParaRPr lang="en-CA" altLang="en-US" sz="2400">
                <a:latin typeface="Times New Roman" pitchFamily="18" charset="0"/>
              </a:endParaRPr>
            </a:p>
          </p:txBody>
        </p:sp>
        <p:sp>
          <p:nvSpPr>
            <p:cNvPr id="54424" name="Rectangle 124"/>
            <p:cNvSpPr>
              <a:spLocks noChangeArrowheads="1"/>
            </p:cNvSpPr>
            <p:nvPr/>
          </p:nvSpPr>
          <p:spPr bwMode="auto">
            <a:xfrm>
              <a:off x="1745" y="3341"/>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25" name="Rectangle 125"/>
            <p:cNvSpPr>
              <a:spLocks noChangeArrowheads="1"/>
            </p:cNvSpPr>
            <p:nvPr/>
          </p:nvSpPr>
          <p:spPr bwMode="auto">
            <a:xfrm>
              <a:off x="1715" y="3341"/>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26" name="Rectangle 126"/>
            <p:cNvSpPr>
              <a:spLocks noChangeArrowheads="1"/>
            </p:cNvSpPr>
            <p:nvPr/>
          </p:nvSpPr>
          <p:spPr bwMode="auto">
            <a:xfrm>
              <a:off x="1848" y="3341"/>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27" name="Line 127"/>
            <p:cNvSpPr>
              <a:spLocks noChangeShapeType="1"/>
            </p:cNvSpPr>
            <p:nvPr/>
          </p:nvSpPr>
          <p:spPr bwMode="auto">
            <a:xfrm flipH="1">
              <a:off x="1622" y="3484"/>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8" name="Rectangle 128"/>
            <p:cNvSpPr>
              <a:spLocks noChangeArrowheads="1"/>
            </p:cNvSpPr>
            <p:nvPr/>
          </p:nvSpPr>
          <p:spPr bwMode="auto">
            <a:xfrm>
              <a:off x="1807" y="3720"/>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7</a:t>
              </a:r>
              <a:endParaRPr lang="en-CA" altLang="en-US" sz="2400">
                <a:latin typeface="Times New Roman" pitchFamily="18" charset="0"/>
              </a:endParaRPr>
            </a:p>
          </p:txBody>
        </p:sp>
        <p:sp>
          <p:nvSpPr>
            <p:cNvPr id="54429" name="Rectangle 129"/>
            <p:cNvSpPr>
              <a:spLocks noChangeArrowheads="1"/>
            </p:cNvSpPr>
            <p:nvPr/>
          </p:nvSpPr>
          <p:spPr bwMode="auto">
            <a:xfrm>
              <a:off x="1745" y="3720"/>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30" name="Rectangle 130"/>
            <p:cNvSpPr>
              <a:spLocks noChangeArrowheads="1"/>
            </p:cNvSpPr>
            <p:nvPr/>
          </p:nvSpPr>
          <p:spPr bwMode="auto">
            <a:xfrm>
              <a:off x="1715" y="3720"/>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31" name="Rectangle 131"/>
            <p:cNvSpPr>
              <a:spLocks noChangeArrowheads="1"/>
            </p:cNvSpPr>
            <p:nvPr/>
          </p:nvSpPr>
          <p:spPr bwMode="auto">
            <a:xfrm>
              <a:off x="1858" y="3720"/>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32" name="Line 132"/>
            <p:cNvSpPr>
              <a:spLocks noChangeShapeType="1"/>
            </p:cNvSpPr>
            <p:nvPr/>
          </p:nvSpPr>
          <p:spPr bwMode="auto">
            <a:xfrm flipH="1">
              <a:off x="1622" y="3986"/>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3" name="Line 133"/>
            <p:cNvSpPr>
              <a:spLocks noChangeShapeType="1"/>
            </p:cNvSpPr>
            <p:nvPr/>
          </p:nvSpPr>
          <p:spPr bwMode="auto">
            <a:xfrm flipH="1">
              <a:off x="1622" y="4477"/>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4" name="Rectangle 134"/>
            <p:cNvSpPr>
              <a:spLocks noChangeArrowheads="1"/>
            </p:cNvSpPr>
            <p:nvPr/>
          </p:nvSpPr>
          <p:spPr bwMode="auto">
            <a:xfrm>
              <a:off x="1786" y="4221"/>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4435" name="Rectangle 135"/>
            <p:cNvSpPr>
              <a:spLocks noChangeArrowheads="1"/>
            </p:cNvSpPr>
            <p:nvPr/>
          </p:nvSpPr>
          <p:spPr bwMode="auto">
            <a:xfrm>
              <a:off x="1725" y="4221"/>
              <a:ext cx="6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36" name="Rectangle 136"/>
            <p:cNvSpPr>
              <a:spLocks noChangeArrowheads="1"/>
            </p:cNvSpPr>
            <p:nvPr/>
          </p:nvSpPr>
          <p:spPr bwMode="auto">
            <a:xfrm>
              <a:off x="1684" y="4221"/>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37" name="Rectangle 137"/>
            <p:cNvSpPr>
              <a:spLocks noChangeArrowheads="1"/>
            </p:cNvSpPr>
            <p:nvPr/>
          </p:nvSpPr>
          <p:spPr bwMode="auto">
            <a:xfrm>
              <a:off x="1837" y="4221"/>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38" name="Rectangle 138"/>
            <p:cNvSpPr>
              <a:spLocks noChangeArrowheads="1"/>
            </p:cNvSpPr>
            <p:nvPr/>
          </p:nvSpPr>
          <p:spPr bwMode="auto">
            <a:xfrm>
              <a:off x="1786" y="4345"/>
              <a:ext cx="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3</a:t>
              </a:r>
              <a:endParaRPr lang="en-CA" altLang="en-US" sz="2400">
                <a:latin typeface="Times New Roman" pitchFamily="18" charset="0"/>
              </a:endParaRPr>
            </a:p>
          </p:txBody>
        </p:sp>
        <p:sp>
          <p:nvSpPr>
            <p:cNvPr id="54439" name="Rectangle 139"/>
            <p:cNvSpPr>
              <a:spLocks noChangeArrowheads="1"/>
            </p:cNvSpPr>
            <p:nvPr/>
          </p:nvSpPr>
          <p:spPr bwMode="auto">
            <a:xfrm>
              <a:off x="1735" y="4345"/>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40" name="Rectangle 140"/>
            <p:cNvSpPr>
              <a:spLocks noChangeArrowheads="1"/>
            </p:cNvSpPr>
            <p:nvPr/>
          </p:nvSpPr>
          <p:spPr bwMode="auto">
            <a:xfrm>
              <a:off x="1694" y="4345"/>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41" name="Rectangle 141"/>
            <p:cNvSpPr>
              <a:spLocks noChangeArrowheads="1"/>
            </p:cNvSpPr>
            <p:nvPr/>
          </p:nvSpPr>
          <p:spPr bwMode="auto">
            <a:xfrm>
              <a:off x="1837" y="4345"/>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42" name="Rectangle 142"/>
            <p:cNvSpPr>
              <a:spLocks noChangeArrowheads="1"/>
            </p:cNvSpPr>
            <p:nvPr/>
          </p:nvSpPr>
          <p:spPr bwMode="auto">
            <a:xfrm>
              <a:off x="3547" y="853"/>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6</a:t>
              </a:r>
              <a:endParaRPr lang="en-CA" altLang="en-US" sz="2400">
                <a:latin typeface="Times New Roman" pitchFamily="18" charset="0"/>
              </a:endParaRPr>
            </a:p>
          </p:txBody>
        </p:sp>
        <p:sp>
          <p:nvSpPr>
            <p:cNvPr id="54443" name="Rectangle 143"/>
            <p:cNvSpPr>
              <a:spLocks noChangeArrowheads="1"/>
            </p:cNvSpPr>
            <p:nvPr/>
          </p:nvSpPr>
          <p:spPr bwMode="auto">
            <a:xfrm>
              <a:off x="3486" y="85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44" name="Rectangle 144"/>
            <p:cNvSpPr>
              <a:spLocks noChangeArrowheads="1"/>
            </p:cNvSpPr>
            <p:nvPr/>
          </p:nvSpPr>
          <p:spPr bwMode="auto">
            <a:xfrm>
              <a:off x="3455" y="85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45" name="Rectangle 145"/>
            <p:cNvSpPr>
              <a:spLocks noChangeArrowheads="1"/>
            </p:cNvSpPr>
            <p:nvPr/>
          </p:nvSpPr>
          <p:spPr bwMode="auto">
            <a:xfrm>
              <a:off x="3599" y="85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46" name="Rectangle 146"/>
            <p:cNvSpPr>
              <a:spLocks noChangeArrowheads="1"/>
            </p:cNvSpPr>
            <p:nvPr/>
          </p:nvSpPr>
          <p:spPr bwMode="auto">
            <a:xfrm>
              <a:off x="3547" y="1027"/>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4447" name="Rectangle 147"/>
            <p:cNvSpPr>
              <a:spLocks noChangeArrowheads="1"/>
            </p:cNvSpPr>
            <p:nvPr/>
          </p:nvSpPr>
          <p:spPr bwMode="auto">
            <a:xfrm>
              <a:off x="3486" y="1027"/>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48" name="Rectangle 148"/>
            <p:cNvSpPr>
              <a:spLocks noChangeArrowheads="1"/>
            </p:cNvSpPr>
            <p:nvPr/>
          </p:nvSpPr>
          <p:spPr bwMode="auto">
            <a:xfrm>
              <a:off x="3455" y="1027"/>
              <a:ext cx="3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49" name="Rectangle 149"/>
            <p:cNvSpPr>
              <a:spLocks noChangeArrowheads="1"/>
            </p:cNvSpPr>
            <p:nvPr/>
          </p:nvSpPr>
          <p:spPr bwMode="auto">
            <a:xfrm>
              <a:off x="3599" y="1027"/>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50" name="Line 150"/>
            <p:cNvSpPr>
              <a:spLocks noChangeShapeType="1"/>
            </p:cNvSpPr>
            <p:nvPr/>
          </p:nvSpPr>
          <p:spPr bwMode="auto">
            <a:xfrm flipH="1">
              <a:off x="3363" y="986"/>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51" name="Rectangle 151"/>
            <p:cNvSpPr>
              <a:spLocks noChangeArrowheads="1"/>
            </p:cNvSpPr>
            <p:nvPr/>
          </p:nvSpPr>
          <p:spPr bwMode="auto">
            <a:xfrm>
              <a:off x="3528" y="720"/>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4</a:t>
              </a:r>
              <a:endParaRPr lang="en-CA" altLang="en-US" sz="2400">
                <a:latin typeface="Times New Roman" pitchFamily="18" charset="0"/>
              </a:endParaRPr>
            </a:p>
          </p:txBody>
        </p:sp>
        <p:sp>
          <p:nvSpPr>
            <p:cNvPr id="54452" name="Rectangle 152"/>
            <p:cNvSpPr>
              <a:spLocks noChangeArrowheads="1"/>
            </p:cNvSpPr>
            <p:nvPr/>
          </p:nvSpPr>
          <p:spPr bwMode="auto">
            <a:xfrm>
              <a:off x="3465" y="720"/>
              <a:ext cx="6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53" name="Rectangle 153"/>
            <p:cNvSpPr>
              <a:spLocks noChangeArrowheads="1"/>
            </p:cNvSpPr>
            <p:nvPr/>
          </p:nvSpPr>
          <p:spPr bwMode="auto">
            <a:xfrm>
              <a:off x="3425" y="720"/>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54" name="Rectangle 154"/>
            <p:cNvSpPr>
              <a:spLocks noChangeArrowheads="1"/>
            </p:cNvSpPr>
            <p:nvPr/>
          </p:nvSpPr>
          <p:spPr bwMode="auto">
            <a:xfrm>
              <a:off x="3577" y="720"/>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55" name="Rectangle 155"/>
            <p:cNvSpPr>
              <a:spLocks noChangeArrowheads="1"/>
            </p:cNvSpPr>
            <p:nvPr/>
          </p:nvSpPr>
          <p:spPr bwMode="auto">
            <a:xfrm>
              <a:off x="3528" y="1345"/>
              <a:ext cx="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3</a:t>
              </a:r>
              <a:endParaRPr lang="en-CA" altLang="en-US" sz="2400">
                <a:latin typeface="Times New Roman" pitchFamily="18" charset="0"/>
              </a:endParaRPr>
            </a:p>
          </p:txBody>
        </p:sp>
        <p:sp>
          <p:nvSpPr>
            <p:cNvPr id="54456" name="Rectangle 156"/>
            <p:cNvSpPr>
              <a:spLocks noChangeArrowheads="1"/>
            </p:cNvSpPr>
            <p:nvPr/>
          </p:nvSpPr>
          <p:spPr bwMode="auto">
            <a:xfrm>
              <a:off x="3476" y="1345"/>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57" name="Rectangle 157"/>
            <p:cNvSpPr>
              <a:spLocks noChangeArrowheads="1"/>
            </p:cNvSpPr>
            <p:nvPr/>
          </p:nvSpPr>
          <p:spPr bwMode="auto">
            <a:xfrm>
              <a:off x="3435" y="1345"/>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58" name="Rectangle 158"/>
            <p:cNvSpPr>
              <a:spLocks noChangeArrowheads="1"/>
            </p:cNvSpPr>
            <p:nvPr/>
          </p:nvSpPr>
          <p:spPr bwMode="auto">
            <a:xfrm>
              <a:off x="3577" y="1345"/>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59" name="Line 159"/>
            <p:cNvSpPr>
              <a:spLocks noChangeShapeType="1"/>
            </p:cNvSpPr>
            <p:nvPr/>
          </p:nvSpPr>
          <p:spPr bwMode="auto">
            <a:xfrm flipH="1">
              <a:off x="3363" y="1488"/>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60" name="Rectangle 160"/>
            <p:cNvSpPr>
              <a:spLocks noChangeArrowheads="1"/>
            </p:cNvSpPr>
            <p:nvPr/>
          </p:nvSpPr>
          <p:spPr bwMode="auto">
            <a:xfrm>
              <a:off x="3528" y="1529"/>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4</a:t>
              </a:r>
              <a:endParaRPr lang="en-CA" altLang="en-US" sz="2400">
                <a:latin typeface="Times New Roman" pitchFamily="18" charset="0"/>
              </a:endParaRPr>
            </a:p>
          </p:txBody>
        </p:sp>
        <p:sp>
          <p:nvSpPr>
            <p:cNvPr id="54461" name="Rectangle 161"/>
            <p:cNvSpPr>
              <a:spLocks noChangeArrowheads="1"/>
            </p:cNvSpPr>
            <p:nvPr/>
          </p:nvSpPr>
          <p:spPr bwMode="auto">
            <a:xfrm>
              <a:off x="3465" y="1529"/>
              <a:ext cx="6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62" name="Rectangle 162"/>
            <p:cNvSpPr>
              <a:spLocks noChangeArrowheads="1"/>
            </p:cNvSpPr>
            <p:nvPr/>
          </p:nvSpPr>
          <p:spPr bwMode="auto">
            <a:xfrm>
              <a:off x="3425" y="1529"/>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63" name="Rectangle 163"/>
            <p:cNvSpPr>
              <a:spLocks noChangeArrowheads="1"/>
            </p:cNvSpPr>
            <p:nvPr/>
          </p:nvSpPr>
          <p:spPr bwMode="auto">
            <a:xfrm>
              <a:off x="3577" y="1529"/>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64" name="Rectangle 164"/>
            <p:cNvSpPr>
              <a:spLocks noChangeArrowheads="1"/>
            </p:cNvSpPr>
            <p:nvPr/>
          </p:nvSpPr>
          <p:spPr bwMode="auto">
            <a:xfrm>
              <a:off x="3528" y="1212"/>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7</a:t>
              </a:r>
              <a:endParaRPr lang="en-CA" altLang="en-US" sz="2400">
                <a:latin typeface="Times New Roman" pitchFamily="18" charset="0"/>
              </a:endParaRPr>
            </a:p>
          </p:txBody>
        </p:sp>
        <p:sp>
          <p:nvSpPr>
            <p:cNvPr id="54465" name="Rectangle 165"/>
            <p:cNvSpPr>
              <a:spLocks noChangeArrowheads="1"/>
            </p:cNvSpPr>
            <p:nvPr/>
          </p:nvSpPr>
          <p:spPr bwMode="auto">
            <a:xfrm>
              <a:off x="3465" y="1212"/>
              <a:ext cx="6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66" name="Rectangle 166"/>
            <p:cNvSpPr>
              <a:spLocks noChangeArrowheads="1"/>
            </p:cNvSpPr>
            <p:nvPr/>
          </p:nvSpPr>
          <p:spPr bwMode="auto">
            <a:xfrm>
              <a:off x="3425" y="1201"/>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67" name="Rectangle 167"/>
            <p:cNvSpPr>
              <a:spLocks noChangeArrowheads="1"/>
            </p:cNvSpPr>
            <p:nvPr/>
          </p:nvSpPr>
          <p:spPr bwMode="auto">
            <a:xfrm>
              <a:off x="3577" y="1201"/>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68" name="Line 168"/>
            <p:cNvSpPr>
              <a:spLocks noChangeShapeType="1"/>
            </p:cNvSpPr>
            <p:nvPr/>
          </p:nvSpPr>
          <p:spPr bwMode="auto">
            <a:xfrm flipH="1">
              <a:off x="3363" y="1989"/>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69" name="Rectangle 169"/>
            <p:cNvSpPr>
              <a:spLocks noChangeArrowheads="1"/>
            </p:cNvSpPr>
            <p:nvPr/>
          </p:nvSpPr>
          <p:spPr bwMode="auto">
            <a:xfrm>
              <a:off x="3528" y="2020"/>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4</a:t>
              </a:r>
              <a:endParaRPr lang="en-CA" altLang="en-US" sz="2400">
                <a:latin typeface="Times New Roman" pitchFamily="18" charset="0"/>
              </a:endParaRPr>
            </a:p>
          </p:txBody>
        </p:sp>
        <p:sp>
          <p:nvSpPr>
            <p:cNvPr id="54470" name="Rectangle 170"/>
            <p:cNvSpPr>
              <a:spLocks noChangeArrowheads="1"/>
            </p:cNvSpPr>
            <p:nvPr/>
          </p:nvSpPr>
          <p:spPr bwMode="auto">
            <a:xfrm>
              <a:off x="3465" y="2020"/>
              <a:ext cx="6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71" name="Rectangle 171"/>
            <p:cNvSpPr>
              <a:spLocks noChangeArrowheads="1"/>
            </p:cNvSpPr>
            <p:nvPr/>
          </p:nvSpPr>
          <p:spPr bwMode="auto">
            <a:xfrm>
              <a:off x="3425" y="2020"/>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72" name="Rectangle 172"/>
            <p:cNvSpPr>
              <a:spLocks noChangeArrowheads="1"/>
            </p:cNvSpPr>
            <p:nvPr/>
          </p:nvSpPr>
          <p:spPr bwMode="auto">
            <a:xfrm>
              <a:off x="3577" y="2020"/>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73" name="Line 173"/>
            <p:cNvSpPr>
              <a:spLocks noChangeShapeType="1"/>
            </p:cNvSpPr>
            <p:nvPr/>
          </p:nvSpPr>
          <p:spPr bwMode="auto">
            <a:xfrm flipH="1">
              <a:off x="3363" y="2491"/>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74" name="Rectangle 174"/>
            <p:cNvSpPr>
              <a:spLocks noChangeArrowheads="1"/>
            </p:cNvSpPr>
            <p:nvPr/>
          </p:nvSpPr>
          <p:spPr bwMode="auto">
            <a:xfrm>
              <a:off x="3528" y="2532"/>
              <a:ext cx="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4475" name="Rectangle 175"/>
            <p:cNvSpPr>
              <a:spLocks noChangeArrowheads="1"/>
            </p:cNvSpPr>
            <p:nvPr/>
          </p:nvSpPr>
          <p:spPr bwMode="auto">
            <a:xfrm>
              <a:off x="3476" y="2532"/>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76" name="Rectangle 176"/>
            <p:cNvSpPr>
              <a:spLocks noChangeArrowheads="1"/>
            </p:cNvSpPr>
            <p:nvPr/>
          </p:nvSpPr>
          <p:spPr bwMode="auto">
            <a:xfrm>
              <a:off x="3435" y="2532"/>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77" name="Rectangle 177"/>
            <p:cNvSpPr>
              <a:spLocks noChangeArrowheads="1"/>
            </p:cNvSpPr>
            <p:nvPr/>
          </p:nvSpPr>
          <p:spPr bwMode="auto">
            <a:xfrm>
              <a:off x="3577" y="2532"/>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78" name="Rectangle 178"/>
            <p:cNvSpPr>
              <a:spLocks noChangeArrowheads="1"/>
            </p:cNvSpPr>
            <p:nvPr/>
          </p:nvSpPr>
          <p:spPr bwMode="auto">
            <a:xfrm>
              <a:off x="3528" y="3023"/>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3</a:t>
              </a:r>
              <a:endParaRPr lang="en-CA" altLang="en-US" sz="2400">
                <a:latin typeface="Times New Roman" pitchFamily="18" charset="0"/>
              </a:endParaRPr>
            </a:p>
          </p:txBody>
        </p:sp>
        <p:sp>
          <p:nvSpPr>
            <p:cNvPr id="54479" name="Rectangle 179"/>
            <p:cNvSpPr>
              <a:spLocks noChangeArrowheads="1"/>
            </p:cNvSpPr>
            <p:nvPr/>
          </p:nvSpPr>
          <p:spPr bwMode="auto">
            <a:xfrm>
              <a:off x="3465" y="3023"/>
              <a:ext cx="6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80" name="Rectangle 180"/>
            <p:cNvSpPr>
              <a:spLocks noChangeArrowheads="1"/>
            </p:cNvSpPr>
            <p:nvPr/>
          </p:nvSpPr>
          <p:spPr bwMode="auto">
            <a:xfrm>
              <a:off x="3425" y="302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81" name="Rectangle 181"/>
            <p:cNvSpPr>
              <a:spLocks noChangeArrowheads="1"/>
            </p:cNvSpPr>
            <p:nvPr/>
          </p:nvSpPr>
          <p:spPr bwMode="auto">
            <a:xfrm>
              <a:off x="3577" y="3023"/>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82" name="Line 182"/>
            <p:cNvSpPr>
              <a:spLocks noChangeShapeType="1"/>
            </p:cNvSpPr>
            <p:nvPr/>
          </p:nvSpPr>
          <p:spPr bwMode="auto">
            <a:xfrm flipH="1">
              <a:off x="3363" y="2982"/>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83" name="Line 183"/>
            <p:cNvSpPr>
              <a:spLocks noChangeShapeType="1"/>
            </p:cNvSpPr>
            <p:nvPr/>
          </p:nvSpPr>
          <p:spPr bwMode="auto">
            <a:xfrm flipH="1">
              <a:off x="3363" y="3484"/>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84" name="Line 184"/>
            <p:cNvSpPr>
              <a:spLocks noChangeShapeType="1"/>
            </p:cNvSpPr>
            <p:nvPr/>
          </p:nvSpPr>
          <p:spPr bwMode="auto">
            <a:xfrm flipH="1">
              <a:off x="3363" y="3986"/>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85" name="Rectangle 185"/>
            <p:cNvSpPr>
              <a:spLocks noChangeArrowheads="1"/>
            </p:cNvSpPr>
            <p:nvPr/>
          </p:nvSpPr>
          <p:spPr bwMode="auto">
            <a:xfrm>
              <a:off x="3528" y="3525"/>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2</a:t>
              </a:r>
              <a:endParaRPr lang="en-CA" altLang="en-US" sz="2400">
                <a:latin typeface="Times New Roman" pitchFamily="18" charset="0"/>
              </a:endParaRPr>
            </a:p>
          </p:txBody>
        </p:sp>
        <p:sp>
          <p:nvSpPr>
            <p:cNvPr id="54486" name="Rectangle 186"/>
            <p:cNvSpPr>
              <a:spLocks noChangeArrowheads="1"/>
            </p:cNvSpPr>
            <p:nvPr/>
          </p:nvSpPr>
          <p:spPr bwMode="auto">
            <a:xfrm>
              <a:off x="3476" y="3525"/>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87" name="Rectangle 187"/>
            <p:cNvSpPr>
              <a:spLocks noChangeArrowheads="1"/>
            </p:cNvSpPr>
            <p:nvPr/>
          </p:nvSpPr>
          <p:spPr bwMode="auto">
            <a:xfrm>
              <a:off x="3435" y="3525"/>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88" name="Rectangle 188"/>
            <p:cNvSpPr>
              <a:spLocks noChangeArrowheads="1"/>
            </p:cNvSpPr>
            <p:nvPr/>
          </p:nvSpPr>
          <p:spPr bwMode="auto">
            <a:xfrm>
              <a:off x="3577" y="3525"/>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89" name="Rectangle 189"/>
            <p:cNvSpPr>
              <a:spLocks noChangeArrowheads="1"/>
            </p:cNvSpPr>
            <p:nvPr/>
          </p:nvSpPr>
          <p:spPr bwMode="auto">
            <a:xfrm>
              <a:off x="3528" y="4036"/>
              <a:ext cx="6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8</a:t>
              </a:r>
              <a:endParaRPr lang="en-CA" altLang="en-US" sz="2400">
                <a:latin typeface="Times New Roman" pitchFamily="18" charset="0"/>
              </a:endParaRPr>
            </a:p>
          </p:txBody>
        </p:sp>
        <p:sp>
          <p:nvSpPr>
            <p:cNvPr id="54490" name="Rectangle 190"/>
            <p:cNvSpPr>
              <a:spLocks noChangeArrowheads="1"/>
            </p:cNvSpPr>
            <p:nvPr/>
          </p:nvSpPr>
          <p:spPr bwMode="auto">
            <a:xfrm>
              <a:off x="3476" y="4036"/>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91" name="Rectangle 191"/>
            <p:cNvSpPr>
              <a:spLocks noChangeArrowheads="1"/>
            </p:cNvSpPr>
            <p:nvPr/>
          </p:nvSpPr>
          <p:spPr bwMode="auto">
            <a:xfrm>
              <a:off x="3435" y="4036"/>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92" name="Rectangle 192"/>
            <p:cNvSpPr>
              <a:spLocks noChangeArrowheads="1"/>
            </p:cNvSpPr>
            <p:nvPr/>
          </p:nvSpPr>
          <p:spPr bwMode="auto">
            <a:xfrm>
              <a:off x="3577" y="4036"/>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Symbol" pitchFamily="18" charset="2"/>
                </a:rPr>
                <a:t>)</a:t>
              </a:r>
              <a:endParaRPr lang="en-CA" altLang="en-US" sz="2400">
                <a:latin typeface="Times New Roman" pitchFamily="18" charset="0"/>
              </a:endParaRPr>
            </a:p>
          </p:txBody>
        </p:sp>
        <p:sp>
          <p:nvSpPr>
            <p:cNvPr id="54493" name="Rectangle 193"/>
            <p:cNvSpPr>
              <a:spLocks noChangeArrowheads="1"/>
            </p:cNvSpPr>
            <p:nvPr/>
          </p:nvSpPr>
          <p:spPr bwMode="auto">
            <a:xfrm>
              <a:off x="3537" y="4518"/>
              <a:ext cx="6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5</a:t>
              </a:r>
              <a:endParaRPr lang="en-CA" altLang="en-US" sz="2400">
                <a:latin typeface="Times New Roman" pitchFamily="18" charset="0"/>
              </a:endParaRPr>
            </a:p>
          </p:txBody>
        </p:sp>
        <p:sp>
          <p:nvSpPr>
            <p:cNvPr id="54494" name="Rectangle 194"/>
            <p:cNvSpPr>
              <a:spLocks noChangeArrowheads="1"/>
            </p:cNvSpPr>
            <p:nvPr/>
          </p:nvSpPr>
          <p:spPr bwMode="auto">
            <a:xfrm>
              <a:off x="3465" y="4518"/>
              <a:ext cx="6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95" name="Rectangle 195"/>
            <p:cNvSpPr>
              <a:spLocks noChangeArrowheads="1"/>
            </p:cNvSpPr>
            <p:nvPr/>
          </p:nvSpPr>
          <p:spPr bwMode="auto">
            <a:xfrm>
              <a:off x="3425" y="4508"/>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96" name="Rectangle 196"/>
            <p:cNvSpPr>
              <a:spLocks noChangeArrowheads="1"/>
            </p:cNvSpPr>
            <p:nvPr/>
          </p:nvSpPr>
          <p:spPr bwMode="auto">
            <a:xfrm>
              <a:off x="3577" y="4508"/>
              <a:ext cx="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497" name="Line 197"/>
            <p:cNvSpPr>
              <a:spLocks noChangeShapeType="1"/>
            </p:cNvSpPr>
            <p:nvPr/>
          </p:nvSpPr>
          <p:spPr bwMode="auto">
            <a:xfrm flipH="1">
              <a:off x="3363" y="4477"/>
              <a:ext cx="28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98" name="Freeform 198"/>
            <p:cNvSpPr>
              <a:spLocks/>
            </p:cNvSpPr>
            <p:nvPr/>
          </p:nvSpPr>
          <p:spPr bwMode="auto">
            <a:xfrm>
              <a:off x="2196" y="1826"/>
              <a:ext cx="215" cy="143"/>
            </a:xfrm>
            <a:custGeom>
              <a:avLst/>
              <a:gdLst>
                <a:gd name="T0" fmla="*/ 0 w 21"/>
                <a:gd name="T1" fmla="*/ 2147483646 h 14"/>
                <a:gd name="T2" fmla="*/ 2147483646 w 21"/>
                <a:gd name="T3" fmla="*/ 2147483646 h 14"/>
                <a:gd name="T4" fmla="*/ 2147483646 w 21"/>
                <a:gd name="T5" fmla="*/ 2147483646 h 14"/>
                <a:gd name="T6" fmla="*/ 2147483646 w 21"/>
                <a:gd name="T7" fmla="*/ 2147483646 h 14"/>
                <a:gd name="T8" fmla="*/ 2147483646 w 21"/>
                <a:gd name="T9" fmla="*/ 0 h 14"/>
                <a:gd name="T10" fmla="*/ 2147483646 w 21"/>
                <a:gd name="T11" fmla="*/ 2147483646 h 14"/>
                <a:gd name="T12" fmla="*/ 0 w 21"/>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4">
                  <a:moveTo>
                    <a:pt x="0" y="11"/>
                  </a:moveTo>
                  <a:lnTo>
                    <a:pt x="14" y="11"/>
                  </a:lnTo>
                  <a:lnTo>
                    <a:pt x="14" y="14"/>
                  </a:lnTo>
                  <a:lnTo>
                    <a:pt x="21" y="7"/>
                  </a:lnTo>
                  <a:lnTo>
                    <a:pt x="14" y="0"/>
                  </a:lnTo>
                  <a:lnTo>
                    <a:pt x="14" y="4"/>
                  </a:lnTo>
                  <a:lnTo>
                    <a:pt x="0" y="4"/>
                  </a:lnTo>
                </a:path>
              </a:pathLst>
            </a:custGeom>
            <a:noFill/>
            <a:ln w="158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99" name="Freeform 199"/>
            <p:cNvSpPr>
              <a:spLocks/>
            </p:cNvSpPr>
            <p:nvPr/>
          </p:nvSpPr>
          <p:spPr bwMode="auto">
            <a:xfrm>
              <a:off x="2196" y="2337"/>
              <a:ext cx="215" cy="144"/>
            </a:xfrm>
            <a:custGeom>
              <a:avLst/>
              <a:gdLst>
                <a:gd name="T0" fmla="*/ 0 w 21"/>
                <a:gd name="T1" fmla="*/ 2147483646 h 14"/>
                <a:gd name="T2" fmla="*/ 2147483646 w 21"/>
                <a:gd name="T3" fmla="*/ 2147483646 h 14"/>
                <a:gd name="T4" fmla="*/ 2147483646 w 21"/>
                <a:gd name="T5" fmla="*/ 2147483646 h 14"/>
                <a:gd name="T6" fmla="*/ 2147483646 w 21"/>
                <a:gd name="T7" fmla="*/ 2147483646 h 14"/>
                <a:gd name="T8" fmla="*/ 2147483646 w 21"/>
                <a:gd name="T9" fmla="*/ 0 h 14"/>
                <a:gd name="T10" fmla="*/ 2147483646 w 21"/>
                <a:gd name="T11" fmla="*/ 2147483646 h 14"/>
                <a:gd name="T12" fmla="*/ 0 w 21"/>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4">
                  <a:moveTo>
                    <a:pt x="0" y="10"/>
                  </a:moveTo>
                  <a:lnTo>
                    <a:pt x="14" y="10"/>
                  </a:lnTo>
                  <a:lnTo>
                    <a:pt x="14" y="14"/>
                  </a:lnTo>
                  <a:lnTo>
                    <a:pt x="21" y="7"/>
                  </a:lnTo>
                  <a:lnTo>
                    <a:pt x="14" y="0"/>
                  </a:lnTo>
                  <a:lnTo>
                    <a:pt x="14" y="3"/>
                  </a:lnTo>
                  <a:lnTo>
                    <a:pt x="0" y="3"/>
                  </a:lnTo>
                </a:path>
              </a:pathLst>
            </a:custGeom>
            <a:noFill/>
            <a:ln w="158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00" name="Freeform 200"/>
            <p:cNvSpPr>
              <a:spLocks/>
            </p:cNvSpPr>
            <p:nvPr/>
          </p:nvSpPr>
          <p:spPr bwMode="auto">
            <a:xfrm>
              <a:off x="2196" y="2829"/>
              <a:ext cx="215" cy="143"/>
            </a:xfrm>
            <a:custGeom>
              <a:avLst/>
              <a:gdLst>
                <a:gd name="T0" fmla="*/ 0 w 21"/>
                <a:gd name="T1" fmla="*/ 2147483646 h 14"/>
                <a:gd name="T2" fmla="*/ 2147483646 w 21"/>
                <a:gd name="T3" fmla="*/ 2147483646 h 14"/>
                <a:gd name="T4" fmla="*/ 2147483646 w 21"/>
                <a:gd name="T5" fmla="*/ 2147483646 h 14"/>
                <a:gd name="T6" fmla="*/ 2147483646 w 21"/>
                <a:gd name="T7" fmla="*/ 2147483646 h 14"/>
                <a:gd name="T8" fmla="*/ 2147483646 w 21"/>
                <a:gd name="T9" fmla="*/ 0 h 14"/>
                <a:gd name="T10" fmla="*/ 2147483646 w 21"/>
                <a:gd name="T11" fmla="*/ 2147483646 h 14"/>
                <a:gd name="T12" fmla="*/ 0 w 21"/>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4">
                  <a:moveTo>
                    <a:pt x="0" y="10"/>
                  </a:moveTo>
                  <a:lnTo>
                    <a:pt x="14" y="10"/>
                  </a:lnTo>
                  <a:lnTo>
                    <a:pt x="14" y="14"/>
                  </a:lnTo>
                  <a:lnTo>
                    <a:pt x="21" y="7"/>
                  </a:lnTo>
                  <a:lnTo>
                    <a:pt x="14" y="0"/>
                  </a:lnTo>
                  <a:lnTo>
                    <a:pt x="14" y="3"/>
                  </a:lnTo>
                  <a:lnTo>
                    <a:pt x="0" y="3"/>
                  </a:lnTo>
                </a:path>
              </a:pathLst>
            </a:custGeom>
            <a:noFill/>
            <a:ln w="158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01" name="Freeform 201"/>
            <p:cNvSpPr>
              <a:spLocks/>
            </p:cNvSpPr>
            <p:nvPr/>
          </p:nvSpPr>
          <p:spPr bwMode="auto">
            <a:xfrm>
              <a:off x="2196" y="3320"/>
              <a:ext cx="215" cy="144"/>
            </a:xfrm>
            <a:custGeom>
              <a:avLst/>
              <a:gdLst>
                <a:gd name="T0" fmla="*/ 0 w 21"/>
                <a:gd name="T1" fmla="*/ 2147483646 h 14"/>
                <a:gd name="T2" fmla="*/ 2147483646 w 21"/>
                <a:gd name="T3" fmla="*/ 2147483646 h 14"/>
                <a:gd name="T4" fmla="*/ 2147483646 w 21"/>
                <a:gd name="T5" fmla="*/ 2147483646 h 14"/>
                <a:gd name="T6" fmla="*/ 2147483646 w 21"/>
                <a:gd name="T7" fmla="*/ 2147483646 h 14"/>
                <a:gd name="T8" fmla="*/ 2147483646 w 21"/>
                <a:gd name="T9" fmla="*/ 0 h 14"/>
                <a:gd name="T10" fmla="*/ 2147483646 w 21"/>
                <a:gd name="T11" fmla="*/ 2147483646 h 14"/>
                <a:gd name="T12" fmla="*/ 0 w 21"/>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4">
                  <a:moveTo>
                    <a:pt x="0" y="11"/>
                  </a:moveTo>
                  <a:lnTo>
                    <a:pt x="14" y="11"/>
                  </a:lnTo>
                  <a:lnTo>
                    <a:pt x="14" y="14"/>
                  </a:lnTo>
                  <a:lnTo>
                    <a:pt x="21" y="7"/>
                  </a:lnTo>
                  <a:lnTo>
                    <a:pt x="14" y="0"/>
                  </a:lnTo>
                  <a:lnTo>
                    <a:pt x="14" y="4"/>
                  </a:lnTo>
                  <a:lnTo>
                    <a:pt x="0" y="4"/>
                  </a:lnTo>
                </a:path>
              </a:pathLst>
            </a:custGeom>
            <a:noFill/>
            <a:ln w="158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02" name="Freeform 202"/>
            <p:cNvSpPr>
              <a:spLocks/>
            </p:cNvSpPr>
            <p:nvPr/>
          </p:nvSpPr>
          <p:spPr bwMode="auto">
            <a:xfrm>
              <a:off x="2196" y="3832"/>
              <a:ext cx="215" cy="143"/>
            </a:xfrm>
            <a:custGeom>
              <a:avLst/>
              <a:gdLst>
                <a:gd name="T0" fmla="*/ 0 w 21"/>
                <a:gd name="T1" fmla="*/ 2147483646 h 14"/>
                <a:gd name="T2" fmla="*/ 2147483646 w 21"/>
                <a:gd name="T3" fmla="*/ 2147483646 h 14"/>
                <a:gd name="T4" fmla="*/ 2147483646 w 21"/>
                <a:gd name="T5" fmla="*/ 2147483646 h 14"/>
                <a:gd name="T6" fmla="*/ 2147483646 w 21"/>
                <a:gd name="T7" fmla="*/ 2147483646 h 14"/>
                <a:gd name="T8" fmla="*/ 2147483646 w 21"/>
                <a:gd name="T9" fmla="*/ 0 h 14"/>
                <a:gd name="T10" fmla="*/ 2147483646 w 21"/>
                <a:gd name="T11" fmla="*/ 2147483646 h 14"/>
                <a:gd name="T12" fmla="*/ 0 w 21"/>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4">
                  <a:moveTo>
                    <a:pt x="0" y="11"/>
                  </a:moveTo>
                  <a:lnTo>
                    <a:pt x="14" y="11"/>
                  </a:lnTo>
                  <a:lnTo>
                    <a:pt x="14" y="14"/>
                  </a:lnTo>
                  <a:lnTo>
                    <a:pt x="21" y="7"/>
                  </a:lnTo>
                  <a:lnTo>
                    <a:pt x="14" y="0"/>
                  </a:lnTo>
                  <a:lnTo>
                    <a:pt x="14" y="3"/>
                  </a:lnTo>
                  <a:lnTo>
                    <a:pt x="0" y="3"/>
                  </a:lnTo>
                </a:path>
              </a:pathLst>
            </a:custGeom>
            <a:noFill/>
            <a:ln w="158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03" name="Freeform 203"/>
            <p:cNvSpPr>
              <a:spLocks/>
            </p:cNvSpPr>
            <p:nvPr/>
          </p:nvSpPr>
          <p:spPr bwMode="auto">
            <a:xfrm>
              <a:off x="2196" y="4323"/>
              <a:ext cx="215" cy="144"/>
            </a:xfrm>
            <a:custGeom>
              <a:avLst/>
              <a:gdLst>
                <a:gd name="T0" fmla="*/ 0 w 21"/>
                <a:gd name="T1" fmla="*/ 2147483646 h 14"/>
                <a:gd name="T2" fmla="*/ 2147483646 w 21"/>
                <a:gd name="T3" fmla="*/ 2147483646 h 14"/>
                <a:gd name="T4" fmla="*/ 2147483646 w 21"/>
                <a:gd name="T5" fmla="*/ 2147483646 h 14"/>
                <a:gd name="T6" fmla="*/ 2147483646 w 21"/>
                <a:gd name="T7" fmla="*/ 2147483646 h 14"/>
                <a:gd name="T8" fmla="*/ 2147483646 w 21"/>
                <a:gd name="T9" fmla="*/ 0 h 14"/>
                <a:gd name="T10" fmla="*/ 2147483646 w 21"/>
                <a:gd name="T11" fmla="*/ 2147483646 h 14"/>
                <a:gd name="T12" fmla="*/ 0 w 21"/>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4">
                  <a:moveTo>
                    <a:pt x="0" y="10"/>
                  </a:moveTo>
                  <a:lnTo>
                    <a:pt x="14" y="10"/>
                  </a:lnTo>
                  <a:lnTo>
                    <a:pt x="14" y="14"/>
                  </a:lnTo>
                  <a:lnTo>
                    <a:pt x="21" y="7"/>
                  </a:lnTo>
                  <a:lnTo>
                    <a:pt x="14" y="0"/>
                  </a:lnTo>
                  <a:lnTo>
                    <a:pt x="14" y="3"/>
                  </a:lnTo>
                  <a:lnTo>
                    <a:pt x="0" y="3"/>
                  </a:lnTo>
                </a:path>
              </a:pathLst>
            </a:custGeom>
            <a:noFill/>
            <a:ln w="1587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4278" name="Rectangle 204"/>
          <p:cNvSpPr>
            <a:spLocks noChangeArrowheads="1"/>
          </p:cNvSpPr>
          <p:nvPr/>
        </p:nvSpPr>
        <p:spPr bwMode="auto">
          <a:xfrm>
            <a:off x="5214938" y="6194425"/>
            <a:ext cx="88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79" name="Rectangle 205"/>
          <p:cNvSpPr>
            <a:spLocks noChangeArrowheads="1"/>
          </p:cNvSpPr>
          <p:nvPr/>
        </p:nvSpPr>
        <p:spPr bwMode="auto">
          <a:xfrm>
            <a:off x="5214938" y="5538788"/>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0" name="Rectangle 206"/>
          <p:cNvSpPr>
            <a:spLocks noChangeArrowheads="1"/>
          </p:cNvSpPr>
          <p:nvPr/>
        </p:nvSpPr>
        <p:spPr bwMode="auto">
          <a:xfrm>
            <a:off x="5214938" y="4870450"/>
            <a:ext cx="88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1" name="Rectangle 207"/>
          <p:cNvSpPr>
            <a:spLocks noChangeArrowheads="1"/>
          </p:cNvSpPr>
          <p:nvPr/>
        </p:nvSpPr>
        <p:spPr bwMode="auto">
          <a:xfrm>
            <a:off x="5214938" y="4198938"/>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2" name="Rectangle 208"/>
          <p:cNvSpPr>
            <a:spLocks noChangeArrowheads="1"/>
          </p:cNvSpPr>
          <p:nvPr/>
        </p:nvSpPr>
        <p:spPr bwMode="auto">
          <a:xfrm>
            <a:off x="5214938" y="3544888"/>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3" name="Rectangle 209"/>
          <p:cNvSpPr>
            <a:spLocks noChangeArrowheads="1"/>
          </p:cNvSpPr>
          <p:nvPr/>
        </p:nvSpPr>
        <p:spPr bwMode="auto">
          <a:xfrm>
            <a:off x="5214938" y="2860675"/>
            <a:ext cx="88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4" name="Rectangle 210"/>
          <p:cNvSpPr>
            <a:spLocks noChangeArrowheads="1"/>
          </p:cNvSpPr>
          <p:nvPr/>
        </p:nvSpPr>
        <p:spPr bwMode="auto">
          <a:xfrm>
            <a:off x="5214938" y="2205038"/>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5" name="Rectangle 211"/>
          <p:cNvSpPr>
            <a:spLocks noChangeArrowheads="1"/>
          </p:cNvSpPr>
          <p:nvPr/>
        </p:nvSpPr>
        <p:spPr bwMode="auto">
          <a:xfrm>
            <a:off x="5214938" y="1535113"/>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6" name="Rectangle 212"/>
          <p:cNvSpPr>
            <a:spLocks noChangeArrowheads="1"/>
          </p:cNvSpPr>
          <p:nvPr/>
        </p:nvSpPr>
        <p:spPr bwMode="auto">
          <a:xfrm>
            <a:off x="2944813" y="2205038"/>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7" name="Rectangle 213"/>
          <p:cNvSpPr>
            <a:spLocks noChangeArrowheads="1"/>
          </p:cNvSpPr>
          <p:nvPr/>
        </p:nvSpPr>
        <p:spPr bwMode="auto">
          <a:xfrm>
            <a:off x="2944813" y="1535113"/>
            <a:ext cx="88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8" name="Rectangle 214"/>
          <p:cNvSpPr>
            <a:spLocks noChangeArrowheads="1"/>
          </p:cNvSpPr>
          <p:nvPr/>
        </p:nvSpPr>
        <p:spPr bwMode="auto">
          <a:xfrm>
            <a:off x="2944813" y="2874963"/>
            <a:ext cx="50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89" name="Rectangle 215"/>
          <p:cNvSpPr>
            <a:spLocks noChangeArrowheads="1"/>
          </p:cNvSpPr>
          <p:nvPr/>
        </p:nvSpPr>
        <p:spPr bwMode="auto">
          <a:xfrm>
            <a:off x="2944813" y="3530600"/>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90" name="Rectangle 216"/>
          <p:cNvSpPr>
            <a:spLocks noChangeArrowheads="1"/>
          </p:cNvSpPr>
          <p:nvPr/>
        </p:nvSpPr>
        <p:spPr bwMode="auto">
          <a:xfrm>
            <a:off x="2944813" y="4198938"/>
            <a:ext cx="50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91" name="Rectangle 217"/>
          <p:cNvSpPr>
            <a:spLocks noChangeArrowheads="1"/>
          </p:cNvSpPr>
          <p:nvPr/>
        </p:nvSpPr>
        <p:spPr bwMode="auto">
          <a:xfrm>
            <a:off x="2944813" y="4870450"/>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92" name="Rectangle 218"/>
          <p:cNvSpPr>
            <a:spLocks noChangeArrowheads="1"/>
          </p:cNvSpPr>
          <p:nvPr/>
        </p:nvSpPr>
        <p:spPr bwMode="auto">
          <a:xfrm>
            <a:off x="2944813" y="5524500"/>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93" name="Rectangle 219"/>
          <p:cNvSpPr>
            <a:spLocks noChangeArrowheads="1"/>
          </p:cNvSpPr>
          <p:nvPr/>
        </p:nvSpPr>
        <p:spPr bwMode="auto">
          <a:xfrm>
            <a:off x="2944813" y="6194425"/>
            <a:ext cx="50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t>
            </a:r>
            <a:endParaRPr lang="en-CA" altLang="en-US" sz="2400">
              <a:latin typeface="Times New Roman" pitchFamily="18" charset="0"/>
            </a:endParaRPr>
          </a:p>
        </p:txBody>
      </p:sp>
      <p:sp>
        <p:nvSpPr>
          <p:cNvPr id="54294" name="Rectangle 220"/>
          <p:cNvSpPr>
            <a:spLocks noChangeArrowheads="1"/>
          </p:cNvSpPr>
          <p:nvPr/>
        </p:nvSpPr>
        <p:spPr bwMode="auto">
          <a:xfrm>
            <a:off x="2438400" y="1384300"/>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(a)</a:t>
            </a:r>
            <a:endParaRPr lang="en-CA" altLang="en-US" sz="2400">
              <a:latin typeface="Times New Roman" pitchFamily="18" charset="0"/>
            </a:endParaRPr>
          </a:p>
        </p:txBody>
      </p:sp>
      <p:sp>
        <p:nvSpPr>
          <p:cNvPr id="54295" name="Rectangle 221"/>
          <p:cNvSpPr>
            <a:spLocks noChangeArrowheads="1"/>
          </p:cNvSpPr>
          <p:nvPr/>
        </p:nvSpPr>
        <p:spPr bwMode="auto">
          <a:xfrm>
            <a:off x="2438400" y="2041525"/>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(c)</a:t>
            </a:r>
            <a:endParaRPr lang="en-CA" altLang="en-US" sz="2400">
              <a:latin typeface="Times New Roman" pitchFamily="18" charset="0"/>
            </a:endParaRPr>
          </a:p>
        </p:txBody>
      </p:sp>
      <p:sp>
        <p:nvSpPr>
          <p:cNvPr id="54296" name="Rectangle 222"/>
          <p:cNvSpPr>
            <a:spLocks noChangeArrowheads="1"/>
          </p:cNvSpPr>
          <p:nvPr/>
        </p:nvSpPr>
        <p:spPr bwMode="auto">
          <a:xfrm>
            <a:off x="4708525" y="1384300"/>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(b)</a:t>
            </a:r>
            <a:endParaRPr lang="en-CA" altLang="en-US" sz="2400">
              <a:latin typeface="Times New Roman" pitchFamily="18" charset="0"/>
            </a:endParaRPr>
          </a:p>
        </p:txBody>
      </p:sp>
      <p:sp>
        <p:nvSpPr>
          <p:cNvPr id="54297" name="Rectangle 223"/>
          <p:cNvSpPr>
            <a:spLocks noChangeArrowheads="1"/>
          </p:cNvSpPr>
          <p:nvPr/>
        </p:nvSpPr>
        <p:spPr bwMode="auto">
          <a:xfrm>
            <a:off x="4708525" y="2041525"/>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(d)</a:t>
            </a:r>
            <a:endParaRPr lang="en-CA" altLang="en-US" sz="2400">
              <a:latin typeface="Times New Roman" pitchFamily="18" charset="0"/>
            </a:endParaRPr>
          </a:p>
        </p:txBody>
      </p:sp>
      <p:sp>
        <p:nvSpPr>
          <p:cNvPr id="54298" name="Rectangle 224"/>
          <p:cNvSpPr>
            <a:spLocks noChangeArrowheads="1"/>
          </p:cNvSpPr>
          <p:nvPr/>
        </p:nvSpPr>
        <p:spPr bwMode="auto">
          <a:xfrm>
            <a:off x="2438400" y="2697163"/>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(e)</a:t>
            </a:r>
            <a:endParaRPr lang="en-CA" altLang="en-US" sz="2400">
              <a:latin typeface="Times New Roman" pitchFamily="18" charset="0"/>
            </a:endParaRPr>
          </a:p>
        </p:txBody>
      </p:sp>
      <p:sp>
        <p:nvSpPr>
          <p:cNvPr id="54299" name="Rectangle 225"/>
          <p:cNvSpPr>
            <a:spLocks noChangeArrowheads="1"/>
          </p:cNvSpPr>
          <p:nvPr/>
        </p:nvSpPr>
        <p:spPr bwMode="auto">
          <a:xfrm>
            <a:off x="2451100" y="3367088"/>
            <a:ext cx="144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(f)</a:t>
            </a:r>
            <a:endParaRPr lang="en-CA" altLang="en-US" sz="2400">
              <a:latin typeface="Times New Roman" pitchFamily="18" charset="0"/>
            </a:endParaRPr>
          </a:p>
        </p:txBody>
      </p:sp>
      <p:sp>
        <p:nvSpPr>
          <p:cNvPr id="54300" name="Rectangle 226"/>
          <p:cNvSpPr>
            <a:spLocks noChangeArrowheads="1"/>
          </p:cNvSpPr>
          <p:nvPr/>
        </p:nvSpPr>
        <p:spPr bwMode="auto">
          <a:xfrm>
            <a:off x="2438400" y="4035425"/>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(g)</a:t>
            </a:r>
            <a:endParaRPr lang="en-CA" altLang="en-US" sz="2400">
              <a:latin typeface="Times New Roman" pitchFamily="18" charset="0"/>
            </a:endParaRPr>
          </a:p>
        </p:txBody>
      </p:sp>
      <p:sp>
        <p:nvSpPr>
          <p:cNvPr id="54301" name="Rectangle 227"/>
          <p:cNvSpPr>
            <a:spLocks noChangeArrowheads="1"/>
          </p:cNvSpPr>
          <p:nvPr/>
        </p:nvSpPr>
        <p:spPr bwMode="auto">
          <a:xfrm>
            <a:off x="2438400" y="4705350"/>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(h)</a:t>
            </a:r>
            <a:endParaRPr lang="en-CA" altLang="en-US" sz="2400">
              <a:latin typeface="Times New Roman" pitchFamily="18" charset="0"/>
            </a:endParaRPr>
          </a:p>
        </p:txBody>
      </p:sp>
      <p:sp>
        <p:nvSpPr>
          <p:cNvPr id="54302" name="Rectangle 228"/>
          <p:cNvSpPr>
            <a:spLocks noChangeArrowheads="1"/>
          </p:cNvSpPr>
          <p:nvPr/>
        </p:nvSpPr>
        <p:spPr bwMode="auto">
          <a:xfrm>
            <a:off x="2451100" y="5360988"/>
            <a:ext cx="134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(i)</a:t>
            </a:r>
            <a:endParaRPr lang="en-CA" altLang="en-US" sz="2400">
              <a:latin typeface="Times New Roman" pitchFamily="18" charset="0"/>
            </a:endParaRPr>
          </a:p>
        </p:txBody>
      </p:sp>
      <p:sp>
        <p:nvSpPr>
          <p:cNvPr id="54303" name="Rectangle 229"/>
          <p:cNvSpPr>
            <a:spLocks noChangeArrowheads="1"/>
          </p:cNvSpPr>
          <p:nvPr/>
        </p:nvSpPr>
        <p:spPr bwMode="auto">
          <a:xfrm>
            <a:off x="2451100" y="6030913"/>
            <a:ext cx="134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sz="1200">
                <a:solidFill>
                  <a:srgbClr val="000000"/>
                </a:solidFill>
                <a:latin typeface="Nimbus Roman No9 L" charset="0"/>
              </a:rPr>
              <a:t>(j)</a:t>
            </a:r>
            <a:endParaRPr lang="en-CA" altLang="en-US" sz="2400">
              <a:latin typeface="Times New Roman" pitchFamily="18" charset="0"/>
            </a:endParaRPr>
          </a:p>
        </p:txBody>
      </p:sp>
      <p:sp>
        <p:nvSpPr>
          <p:cNvPr id="232" name="TextBox 231"/>
          <p:cNvSpPr txBox="1"/>
          <p:nvPr/>
        </p:nvSpPr>
        <p:spPr>
          <a:xfrm>
            <a:off x="6477000" y="3025794"/>
            <a:ext cx="2514600" cy="1600438"/>
          </a:xfrm>
          <a:prstGeom prst="rect">
            <a:avLst/>
          </a:prstGeom>
          <a:noFill/>
        </p:spPr>
        <p:txBody>
          <a:bodyPr wrap="square" rtlCol="0">
            <a:spAutoFit/>
          </a:bodyPr>
          <a:lstStyle/>
          <a:p>
            <a:r>
              <a:rPr lang="en-US" altLang="en-US" sz="1400" dirty="0">
                <a:hlinkClick r:id="rId2"/>
              </a:rPr>
              <a:t>32-bit: http://www.binaryconvert.com</a:t>
            </a:r>
            <a:r>
              <a:rPr lang="en-US" altLang="en-US" sz="1400" dirty="0"/>
              <a:t/>
            </a:r>
            <a:br>
              <a:rPr lang="en-US" altLang="en-US" sz="1400" dirty="0"/>
            </a:br>
            <a:endParaRPr lang="en-US" altLang="en-US" sz="1400" dirty="0" smtClean="0"/>
          </a:p>
          <a:p>
            <a:r>
              <a:rPr lang="en-US" sz="1400" dirty="0" smtClean="0">
                <a:hlinkClick r:id="rId3"/>
              </a:rPr>
              <a:t>64-bit</a:t>
            </a:r>
            <a:r>
              <a:rPr lang="en-US" sz="1400" dirty="0">
                <a:hlinkClick r:id="rId3"/>
              </a:rPr>
              <a:t>: http://www.binaryhexconverter.com/decimal-to-binary-converter</a:t>
            </a:r>
            <a:endParaRPr lang="en-US" sz="14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a:r>
              <a:rPr lang="en-US" altLang="en-US" dirty="0" smtClean="0"/>
              <a:t>Sign Extension</a:t>
            </a:r>
            <a:br>
              <a:rPr lang="en-US" altLang="en-US" dirty="0" smtClean="0"/>
            </a:br>
            <a:r>
              <a:rPr lang="en-US" altLang="en-US" sz="1800" dirty="0" smtClean="0">
                <a:hlinkClick r:id="rId2"/>
              </a:rPr>
              <a:t>32-bit: http</a:t>
            </a:r>
            <a:r>
              <a:rPr lang="en-US" altLang="en-US" sz="1800" dirty="0">
                <a:hlinkClick r:id="rId2"/>
              </a:rPr>
              <a:t>://</a:t>
            </a:r>
            <a:r>
              <a:rPr lang="en-US" altLang="en-US" sz="1800" dirty="0" smtClean="0">
                <a:hlinkClick r:id="rId2"/>
              </a:rPr>
              <a:t>www.binaryconvert.com</a:t>
            </a:r>
            <a:r>
              <a:rPr lang="en-US" altLang="en-US" sz="1800" dirty="0" smtClean="0"/>
              <a:t/>
            </a:r>
            <a:br>
              <a:rPr lang="en-US" altLang="en-US" sz="1800" dirty="0" smtClean="0"/>
            </a:br>
            <a:r>
              <a:rPr lang="en-US" sz="1800" dirty="0" smtClean="0">
                <a:hlinkClick r:id="rId3"/>
              </a:rPr>
              <a:t>64-bit: http</a:t>
            </a:r>
            <a:r>
              <a:rPr lang="en-US" sz="1800" dirty="0">
                <a:hlinkClick r:id="rId3"/>
              </a:rPr>
              <a:t>://www.binaryhexconverter.com/decimal-to-binary-converter</a:t>
            </a:r>
            <a:r>
              <a:rPr lang="en-US" sz="1800" dirty="0"/>
              <a:t/>
            </a:r>
            <a:br>
              <a:rPr lang="en-US" sz="1800" dirty="0"/>
            </a:br>
            <a:r>
              <a:rPr lang="en-US" altLang="en-US" sz="1800" dirty="0" smtClean="0"/>
              <a:t/>
            </a:r>
            <a:br>
              <a:rPr lang="en-US" altLang="en-US" sz="1800" dirty="0" smtClean="0"/>
            </a:br>
            <a:endParaRPr lang="en-US" altLang="en-US" sz="1800" dirty="0" smtClean="0"/>
          </a:p>
        </p:txBody>
      </p:sp>
      <p:sp>
        <p:nvSpPr>
          <p:cNvPr id="55299" name="Rectangle 3"/>
          <p:cNvSpPr>
            <a:spLocks noGrp="1" noChangeArrowheads="1"/>
          </p:cNvSpPr>
          <p:nvPr>
            <p:ph idx="1"/>
          </p:nvPr>
        </p:nvSpPr>
        <p:spPr>
          <a:xfrm>
            <a:off x="457200" y="1371600"/>
            <a:ext cx="8229600" cy="4525963"/>
          </a:xfrm>
        </p:spPr>
        <p:txBody>
          <a:bodyPr/>
          <a:lstStyle/>
          <a:p>
            <a:pPr eaLnBrk="1" hangingPunct="1"/>
            <a:r>
              <a:rPr lang="en-US" altLang="en-US" sz="2600" dirty="0" smtClean="0"/>
              <a:t>Suppose I have a 4-bit 2’s complement number and I want to make it into an 8-bit number</a:t>
            </a:r>
          </a:p>
          <a:p>
            <a:pPr eaLnBrk="1" hangingPunct="1"/>
            <a:r>
              <a:rPr lang="en-US" altLang="zh-TW" sz="2600" dirty="0" smtClean="0"/>
              <a:t>The reason to extend the bits is to avoid overflow (see following  slides)</a:t>
            </a:r>
          </a:p>
          <a:p>
            <a:pPr eaLnBrk="1" hangingPunct="1"/>
            <a:r>
              <a:rPr lang="en-US" altLang="en-US" sz="2600" dirty="0" smtClean="0">
                <a:solidFill>
                  <a:srgbClr val="0070C0"/>
                </a:solidFill>
              </a:rPr>
              <a:t>Positive</a:t>
            </a:r>
            <a:r>
              <a:rPr lang="en-US" altLang="en-US" sz="2600" dirty="0" smtClean="0"/>
              <a:t> number – add 0’s to Left </a:t>
            </a:r>
            <a:r>
              <a:rPr lang="en-US" altLang="en-US" sz="2600" dirty="0"/>
              <a:t>H</a:t>
            </a:r>
            <a:r>
              <a:rPr lang="en-US" altLang="en-US" sz="2600" dirty="0" smtClean="0"/>
              <a:t>and Side (LHS)</a:t>
            </a:r>
          </a:p>
          <a:p>
            <a:pPr lvl="1" eaLnBrk="1" hangingPunct="1"/>
            <a:r>
              <a:rPr lang="en-US" altLang="en-US" sz="2200" dirty="0" smtClean="0"/>
              <a:t>e.g. 0111(4-bit)-&gt; 00000111(8-bit)</a:t>
            </a:r>
          </a:p>
          <a:p>
            <a:pPr eaLnBrk="1" hangingPunct="1"/>
            <a:r>
              <a:rPr lang="en-US" altLang="en-US" sz="2600" dirty="0" smtClean="0">
                <a:solidFill>
                  <a:srgbClr val="FF0000"/>
                </a:solidFill>
              </a:rPr>
              <a:t>Negative </a:t>
            </a:r>
            <a:r>
              <a:rPr lang="en-US" altLang="en-US" sz="2600" dirty="0" smtClean="0"/>
              <a:t>number – add 1’s to LHS </a:t>
            </a:r>
          </a:p>
          <a:p>
            <a:pPr lvl="1" eaLnBrk="1" hangingPunct="1"/>
            <a:r>
              <a:rPr lang="en-US" altLang="en-US" sz="2200" dirty="0" smtClean="0"/>
              <a:t>e.g. -6 (decimal)=1010b(4-bit binary, 2’s complement)-&gt;11111010 (8-bit binary in 2’complement )</a:t>
            </a:r>
          </a:p>
          <a:p>
            <a:pPr lvl="1" eaLnBrk="1" hangingPunct="1"/>
            <a:r>
              <a:rPr lang="en-US" sz="2400" b="1" dirty="0" smtClean="0"/>
              <a:t>=</a:t>
            </a:r>
            <a:r>
              <a:rPr lang="en-US" sz="2400" b="1" dirty="0"/>
              <a:t> 11111111 11111111 11111111 </a:t>
            </a:r>
            <a:r>
              <a:rPr lang="en-US" sz="2400" b="1" dirty="0" smtClean="0"/>
              <a:t>11111010b (32-bit)= </a:t>
            </a:r>
            <a:r>
              <a:rPr lang="en-US" sz="2400" b="1" dirty="0"/>
              <a:t>0xFFFFFFFA </a:t>
            </a:r>
            <a:r>
              <a:rPr lang="en-US" sz="2400" b="1" dirty="0" smtClean="0"/>
              <a:t>(32-bit hex)</a:t>
            </a:r>
          </a:p>
          <a:p>
            <a:pPr lvl="1" eaLnBrk="1" hangingPunct="1"/>
            <a:r>
              <a:rPr lang="en-US" altLang="en-US" sz="2200" dirty="0" smtClean="0"/>
              <a:t>=1111111111111111111111111111111111111111111111111111111111111010b (64-bit)=</a:t>
            </a:r>
            <a:r>
              <a:rPr lang="en-US" sz="2000" b="1" dirty="0"/>
              <a:t> </a:t>
            </a:r>
            <a:r>
              <a:rPr lang="en-US" sz="2000" b="1" dirty="0" smtClean="0"/>
              <a:t>0xFFFFFFFF FFFFFFFA (64-bit hex)</a:t>
            </a:r>
            <a:endParaRPr lang="en-US" altLang="en-US" sz="2200" dirty="0" smtClean="0"/>
          </a:p>
          <a:p>
            <a:pPr lvl="1" eaLnBrk="1" hangingPunct="1"/>
            <a:endParaRPr lang="en-US" altLang="en-US" sz="2200" dirty="0" smtClean="0"/>
          </a:p>
          <a:p>
            <a:pPr lvl="1" eaLnBrk="1" hangingPunct="1"/>
            <a:endParaRPr lang="en-US" altLang="en-US" sz="2200" dirty="0" smtClean="0"/>
          </a:p>
        </p:txBody>
      </p:sp>
      <p:sp>
        <p:nvSpPr>
          <p:cNvPr id="55300" name="Footer Placeholder 4"/>
          <p:cNvSpPr>
            <a:spLocks noGrp="1"/>
          </p:cNvSpPr>
          <p:nvPr>
            <p:ph type="ftr" sz="quarter" idx="11"/>
          </p:nvPr>
        </p:nvSpPr>
        <p:spPr bwMode="auto">
          <a:xfrm>
            <a:off x="5791200" y="3810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dirty="0">
              <a:latin typeface="Arial" pitchFamily="34" charset="0"/>
            </a:endParaRPr>
          </a:p>
        </p:txBody>
      </p:sp>
      <p:sp>
        <p:nvSpPr>
          <p:cNvPr id="553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8F1DFF49-7983-4A49-8341-BDF8D1CBA60B}" type="slidenum">
              <a:rPr lang="en-US" altLang="en-US" sz="1200">
                <a:latin typeface="Arial" pitchFamily="34" charset="0"/>
              </a:rPr>
              <a:pPr>
                <a:spcBef>
                  <a:spcPct val="0"/>
                </a:spcBef>
                <a:buFontTx/>
                <a:buNone/>
              </a:pPr>
              <a:t>51</a:t>
            </a:fld>
            <a:endParaRPr lang="en-US" altLang="en-US" sz="1200">
              <a:latin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500" smtClean="0"/>
              <a:t>Overflow and Underflow</a:t>
            </a:r>
            <a:br>
              <a:rPr lang="en-US" sz="3500" smtClean="0"/>
            </a:br>
            <a:r>
              <a:rPr lang="en-US" sz="3500" smtClean="0"/>
              <a:t>see  </a:t>
            </a:r>
            <a:r>
              <a:rPr lang="en-US" sz="2100" smtClean="0"/>
              <a:t>http://www.khmerson.com/~eia213/binnum.ppt</a:t>
            </a:r>
            <a:r>
              <a:rPr lang="en-US" sz="3500" smtClean="0"/>
              <a:t> </a:t>
            </a:r>
          </a:p>
        </p:txBody>
      </p:sp>
      <p:sp>
        <p:nvSpPr>
          <p:cNvPr id="48133"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defRPr/>
            </a:pPr>
            <a:r>
              <a:rPr lang="en-US" smtClean="0"/>
              <a:t>Overflow </a:t>
            </a:r>
          </a:p>
          <a:p>
            <a:pPr lvl="1" eaLnBrk="1" fontAlgn="auto" hangingPunct="1">
              <a:lnSpc>
                <a:spcPct val="90000"/>
              </a:lnSpc>
              <a:spcAft>
                <a:spcPts val="0"/>
              </a:spcAft>
              <a:defRPr/>
            </a:pPr>
            <a:r>
              <a:rPr lang="en-US" smtClean="0"/>
              <a:t>When two +ve numbers are added (MSB is 0) , the result is –ve (MSB is 1)</a:t>
            </a:r>
          </a:p>
          <a:p>
            <a:pPr eaLnBrk="1" fontAlgn="auto" hangingPunct="1">
              <a:lnSpc>
                <a:spcPct val="90000"/>
              </a:lnSpc>
              <a:spcAft>
                <a:spcPts val="0"/>
              </a:spcAft>
              <a:defRPr/>
            </a:pPr>
            <a:r>
              <a:rPr lang="en-US" smtClean="0"/>
              <a:t>Underflow</a:t>
            </a:r>
          </a:p>
          <a:p>
            <a:pPr lvl="1" eaLnBrk="1" fontAlgn="auto" hangingPunct="1">
              <a:lnSpc>
                <a:spcPct val="90000"/>
              </a:lnSpc>
              <a:spcAft>
                <a:spcPts val="0"/>
              </a:spcAft>
              <a:defRPr/>
            </a:pPr>
            <a:r>
              <a:rPr lang="en-US" smtClean="0"/>
              <a:t>When two -ve numbers are added (MSB is 1) , the result is +ve (MSB is 0)</a:t>
            </a:r>
          </a:p>
          <a:p>
            <a:pPr eaLnBrk="1" fontAlgn="auto" hangingPunct="1">
              <a:lnSpc>
                <a:spcPct val="90000"/>
              </a:lnSpc>
              <a:spcAft>
                <a:spcPts val="0"/>
              </a:spcAft>
              <a:defRPr/>
            </a:pPr>
            <a:r>
              <a:rPr lang="en-US" smtClean="0"/>
              <a:t>Note:</a:t>
            </a:r>
          </a:p>
          <a:p>
            <a:pPr lvl="1" eaLnBrk="1" fontAlgn="auto" hangingPunct="1">
              <a:lnSpc>
                <a:spcPct val="90000"/>
              </a:lnSpc>
              <a:spcAft>
                <a:spcPts val="0"/>
              </a:spcAft>
              <a:defRPr/>
            </a:pPr>
            <a:r>
              <a:rPr lang="en-US" smtClean="0"/>
              <a:t> MSB  is the most significant bit</a:t>
            </a:r>
          </a:p>
          <a:p>
            <a:pPr lvl="1" eaLnBrk="1" fontAlgn="auto" hangingPunct="1">
              <a:lnSpc>
                <a:spcPct val="90000"/>
              </a:lnSpc>
              <a:spcAft>
                <a:spcPts val="0"/>
              </a:spcAft>
              <a:defRPr/>
            </a:pPr>
            <a:r>
              <a:rPr lang="en-US" smtClean="0"/>
              <a:t>In 2’s complement representation MSB is the sign bit (see appendix)</a:t>
            </a:r>
          </a:p>
        </p:txBody>
      </p:sp>
      <p:sp>
        <p:nvSpPr>
          <p:cNvPr id="563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563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42D75106-6BA7-469E-84E6-F1332C6A907C}" type="slidenum">
              <a:rPr lang="en-US" altLang="en-US" sz="1200">
                <a:latin typeface="Arial" pitchFamily="34" charset="0"/>
              </a:rPr>
              <a:pPr>
                <a:spcBef>
                  <a:spcPct val="0"/>
                </a:spcBef>
                <a:buFontTx/>
                <a:buNone/>
              </a:pPr>
              <a:t>52</a:t>
            </a:fld>
            <a:endParaRPr lang="en-US" altLang="en-US" sz="1200">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500" smtClean="0"/>
              <a:t>Overflow</a:t>
            </a:r>
            <a:br>
              <a:rPr lang="en-US" sz="3500" smtClean="0"/>
            </a:br>
            <a:r>
              <a:rPr lang="en-US" sz="3500" smtClean="0"/>
              <a:t>The result is too big for the bits</a:t>
            </a:r>
          </a:p>
        </p:txBody>
      </p:sp>
      <p:sp>
        <p:nvSpPr>
          <p:cNvPr id="57347" name="Rectangle 3"/>
          <p:cNvSpPr>
            <a:spLocks noGrp="1" noChangeArrowheads="1"/>
          </p:cNvSpPr>
          <p:nvPr>
            <p:ph idx="1"/>
          </p:nvPr>
        </p:nvSpPr>
        <p:spPr/>
        <p:txBody>
          <a:bodyPr/>
          <a:lstStyle/>
          <a:p>
            <a:pPr eaLnBrk="1" hangingPunct="1">
              <a:lnSpc>
                <a:spcPct val="90000"/>
              </a:lnSpc>
            </a:pPr>
            <a:r>
              <a:rPr lang="en-US" altLang="en-US" sz="2600" smtClean="0"/>
              <a:t>In 2’s complement arithmetic</a:t>
            </a:r>
          </a:p>
          <a:p>
            <a:pPr lvl="1" eaLnBrk="1" hangingPunct="1">
              <a:lnSpc>
                <a:spcPct val="90000"/>
              </a:lnSpc>
            </a:pPr>
            <a:r>
              <a:rPr lang="en-US" altLang="en-US" sz="2200" smtClean="0"/>
              <a:t>addition of </a:t>
            </a:r>
            <a:r>
              <a:rPr lang="en-US" altLang="en-US" sz="2200" smtClean="0">
                <a:solidFill>
                  <a:srgbClr val="CC0000"/>
                </a:solidFill>
              </a:rPr>
              <a:t>opposite</a:t>
            </a:r>
            <a:r>
              <a:rPr lang="en-US" altLang="en-US" sz="2200" smtClean="0"/>
              <a:t> sign numbers never overflow</a:t>
            </a:r>
          </a:p>
          <a:p>
            <a:pPr lvl="1" eaLnBrk="1" hangingPunct="1">
              <a:lnSpc>
                <a:spcPct val="90000"/>
              </a:lnSpc>
            </a:pPr>
            <a:r>
              <a:rPr lang="en-US" altLang="en-US" sz="2200" smtClean="0"/>
              <a:t>If the numbers are the same sign and the result is the opposite sign, overflow has occurred</a:t>
            </a:r>
            <a:r>
              <a:rPr lang="en-US" altLang="zh-TW" sz="2200" smtClean="0"/>
              <a:t> </a:t>
            </a:r>
            <a:r>
              <a:rPr lang="en-US" altLang="en-US" sz="2200" smtClean="0"/>
              <a:t> </a:t>
            </a:r>
            <a:r>
              <a:rPr lang="en-US" altLang="zh-TW" sz="2200" smtClean="0"/>
              <a:t>(</a:t>
            </a:r>
            <a:r>
              <a:rPr lang="en-US" altLang="en-US" sz="2200" smtClean="0"/>
              <a:t>Range is -2</a:t>
            </a:r>
            <a:r>
              <a:rPr lang="en-US" altLang="en-US" sz="2200" baseline="30000" smtClean="0"/>
              <a:t>n-1</a:t>
            </a:r>
            <a:r>
              <a:rPr lang="en-US" altLang="en-US" sz="2200" smtClean="0"/>
              <a:t> to 2</a:t>
            </a:r>
            <a:r>
              <a:rPr lang="en-US" altLang="en-US" sz="2200" baseline="30000" smtClean="0"/>
              <a:t>n-1</a:t>
            </a:r>
            <a:r>
              <a:rPr lang="en-US" altLang="en-US" sz="2200" smtClean="0"/>
              <a:t>-1</a:t>
            </a:r>
            <a:r>
              <a:rPr lang="en-US" altLang="zh-TW" sz="2200" smtClean="0"/>
              <a:t>). Usually CPU overflow status bit will be setup and use software to deal with it.</a:t>
            </a:r>
          </a:p>
          <a:p>
            <a:pPr lvl="1" eaLnBrk="1" hangingPunct="1">
              <a:lnSpc>
                <a:spcPct val="90000"/>
              </a:lnSpc>
            </a:pPr>
            <a:r>
              <a:rPr lang="en-US" altLang="en-US" sz="2200" smtClean="0"/>
              <a:t>E.g. 0111+0100=1011 (but 1011 is -5)</a:t>
            </a:r>
            <a:endParaRPr lang="en-US" altLang="zh-TW" sz="2200" smtClean="0"/>
          </a:p>
          <a:p>
            <a:pPr lvl="1" eaLnBrk="1" hangingPunct="1">
              <a:lnSpc>
                <a:spcPct val="90000"/>
              </a:lnSpc>
            </a:pPr>
            <a:r>
              <a:rPr lang="en-US" altLang="zh-TW" sz="2200" smtClean="0"/>
              <a:t>         7   +     4= 12 (too large to be inside the 4-bit 2’s)</a:t>
            </a:r>
          </a:p>
          <a:p>
            <a:pPr lvl="1" eaLnBrk="1" hangingPunct="1">
              <a:lnSpc>
                <a:spcPct val="90000"/>
              </a:lnSpc>
            </a:pPr>
            <a:r>
              <a:rPr lang="en-US" altLang="zh-TW" sz="2200" smtClean="0"/>
              <a:t>Because 4-BIT 2’S complement range is only -2</a:t>
            </a:r>
            <a:r>
              <a:rPr lang="en-US" altLang="zh-TW" sz="2200" baseline="30000" smtClean="0"/>
              <a:t>3 </a:t>
            </a:r>
            <a:r>
              <a:rPr lang="en-US" altLang="zh-TW" sz="2200" smtClean="0"/>
              <a:t>to 2</a:t>
            </a:r>
            <a:r>
              <a:rPr lang="en-US" altLang="zh-TW" sz="2200" baseline="30000" smtClean="0"/>
              <a:t>3</a:t>
            </a:r>
            <a:r>
              <a:rPr lang="en-US" altLang="zh-TW" sz="2200" smtClean="0"/>
              <a:t>-1</a:t>
            </a:r>
          </a:p>
          <a:p>
            <a:pPr lvl="1" eaLnBrk="1" hangingPunct="1">
              <a:lnSpc>
                <a:spcPct val="90000"/>
              </a:lnSpc>
            </a:pPr>
            <a:r>
              <a:rPr lang="en-US" altLang="zh-TW" sz="2200" smtClean="0"/>
              <a:t>Or -8 to 7</a:t>
            </a:r>
            <a:endParaRPr lang="en-US" altLang="en-US" sz="2200" smtClean="0"/>
          </a:p>
        </p:txBody>
      </p:sp>
      <p:sp>
        <p:nvSpPr>
          <p:cNvPr id="573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573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8B66E954-9200-4717-ADD7-267C47799285}" type="slidenum">
              <a:rPr lang="en-US" altLang="en-US" sz="1200">
                <a:latin typeface="Arial" pitchFamily="34" charset="0"/>
              </a:rPr>
              <a:pPr>
                <a:spcBef>
                  <a:spcPct val="0"/>
                </a:spcBef>
                <a:buFontTx/>
                <a:buNone/>
              </a:pPr>
              <a:t>53</a:t>
            </a:fld>
            <a:endParaRPr lang="en-US" altLang="en-US" sz="1200">
              <a:latin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zh-TW" sz="3500" smtClean="0"/>
              <a:t>Range of 2’s complement numbers</a:t>
            </a:r>
            <a:br>
              <a:rPr lang="en-US" altLang="zh-TW" sz="3500" smtClean="0"/>
            </a:br>
            <a:r>
              <a:rPr lang="en-US" altLang="zh-TW" sz="1700" smtClean="0"/>
              <a:t>See http://en.wikipedia.org/wiki/Integer_(computer_science)</a:t>
            </a:r>
            <a:endParaRPr lang="en-US" altLang="en-US" sz="3500" smtClean="0"/>
          </a:p>
        </p:txBody>
      </p:sp>
      <p:sp>
        <p:nvSpPr>
          <p:cNvPr id="58371" name="Rectangle 3"/>
          <p:cNvSpPr>
            <a:spLocks noGrp="1" noChangeArrowheads="1"/>
          </p:cNvSpPr>
          <p:nvPr>
            <p:ph idx="1"/>
          </p:nvPr>
        </p:nvSpPr>
        <p:spPr/>
        <p:txBody>
          <a:bodyPr/>
          <a:lstStyle/>
          <a:p>
            <a:pPr eaLnBrk="1" hangingPunct="1">
              <a:lnSpc>
                <a:spcPct val="90000"/>
              </a:lnSpc>
            </a:pPr>
            <a:r>
              <a:rPr lang="en-US" altLang="zh-TW" sz="2100" smtClean="0"/>
              <a:t>Previous examples are small numbers. In our usual programs they are bigger.</a:t>
            </a:r>
          </a:p>
          <a:p>
            <a:pPr eaLnBrk="1" hangingPunct="1">
              <a:lnSpc>
                <a:spcPct val="90000"/>
              </a:lnSpc>
            </a:pPr>
            <a:r>
              <a:rPr lang="en-US" altLang="zh-TW" sz="2100" smtClean="0"/>
              <a:t> What is the range for a signed char type -- -- char (8-bit number)?</a:t>
            </a:r>
          </a:p>
          <a:p>
            <a:pPr eaLnBrk="1" hangingPunct="1">
              <a:lnSpc>
                <a:spcPct val="90000"/>
              </a:lnSpc>
            </a:pPr>
            <a:r>
              <a:rPr lang="en-US" altLang="zh-TW" sz="2100" smtClean="0"/>
              <a:t>What is the range for a signed integer type -- int</a:t>
            </a:r>
            <a:r>
              <a:rPr lang="en-US" altLang="zh-TW" sz="2100" baseline="-25000" smtClean="0"/>
              <a:t>32 </a:t>
            </a:r>
            <a:r>
              <a:rPr lang="en-US" altLang="zh-TW" sz="2100" smtClean="0"/>
              <a:t>(32-bit number)?</a:t>
            </a:r>
          </a:p>
          <a:p>
            <a:pPr eaLnBrk="1" hangingPunct="1">
              <a:lnSpc>
                <a:spcPct val="90000"/>
              </a:lnSpc>
            </a:pPr>
            <a:r>
              <a:rPr lang="en-US" altLang="zh-TW" sz="2100" smtClean="0"/>
              <a:t>What will you do if the result is overflowed?</a:t>
            </a:r>
          </a:p>
          <a:p>
            <a:pPr eaLnBrk="1" hangingPunct="1">
              <a:lnSpc>
                <a:spcPct val="90000"/>
              </a:lnSpc>
            </a:pPr>
            <a:r>
              <a:rPr lang="en-US" altLang="zh-TW" sz="1900" smtClean="0">
                <a:solidFill>
                  <a:srgbClr val="CC0000"/>
                </a:solidFill>
              </a:rPr>
              <a:t>Answer: sign extension, see previous slides, e.g., turn a 4-bit number to 8-bit etc.</a:t>
            </a:r>
          </a:p>
          <a:p>
            <a:pPr eaLnBrk="1" hangingPunct="1">
              <a:lnSpc>
                <a:spcPct val="90000"/>
              </a:lnSpc>
            </a:pPr>
            <a:r>
              <a:rPr lang="en-US" altLang="en-US" sz="1900" smtClean="0">
                <a:solidFill>
                  <a:srgbClr val="CC0000"/>
                </a:solidFill>
              </a:rPr>
              <a:t>Positive number – add 0’s to LHS </a:t>
            </a:r>
          </a:p>
          <a:p>
            <a:pPr lvl="1" eaLnBrk="1" hangingPunct="1">
              <a:lnSpc>
                <a:spcPct val="90000"/>
              </a:lnSpc>
            </a:pPr>
            <a:r>
              <a:rPr lang="en-US" altLang="en-US" sz="1700" smtClean="0">
                <a:solidFill>
                  <a:srgbClr val="CC0000"/>
                </a:solidFill>
              </a:rPr>
              <a:t>e.g. 0111 -&gt; 00000111</a:t>
            </a:r>
          </a:p>
          <a:p>
            <a:pPr eaLnBrk="1" hangingPunct="1">
              <a:lnSpc>
                <a:spcPct val="90000"/>
              </a:lnSpc>
            </a:pPr>
            <a:r>
              <a:rPr lang="en-US" altLang="en-US" sz="1900" smtClean="0">
                <a:solidFill>
                  <a:srgbClr val="CC0000"/>
                </a:solidFill>
              </a:rPr>
              <a:t>Negative number – add 1’s to LHS </a:t>
            </a:r>
          </a:p>
          <a:p>
            <a:pPr lvl="1" eaLnBrk="1" hangingPunct="1">
              <a:lnSpc>
                <a:spcPct val="90000"/>
              </a:lnSpc>
            </a:pPr>
            <a:r>
              <a:rPr lang="en-US" altLang="en-US" sz="1700" smtClean="0">
                <a:solidFill>
                  <a:srgbClr val="CC0000"/>
                </a:solidFill>
              </a:rPr>
              <a:t>e.g. 1010 -&gt;11111010</a:t>
            </a:r>
          </a:p>
          <a:p>
            <a:pPr eaLnBrk="1" hangingPunct="1">
              <a:lnSpc>
                <a:spcPct val="90000"/>
              </a:lnSpc>
            </a:pPr>
            <a:endParaRPr lang="en-US" altLang="zh-TW" sz="1700" smtClean="0">
              <a:solidFill>
                <a:srgbClr val="CC0000"/>
              </a:solidFill>
            </a:endParaRPr>
          </a:p>
        </p:txBody>
      </p:sp>
      <p:sp>
        <p:nvSpPr>
          <p:cNvPr id="583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583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9355ABF-6A94-420B-8B91-87BD36A46A46}" type="slidenum">
              <a:rPr lang="en-US" altLang="en-US" sz="1200">
                <a:latin typeface="Arial" pitchFamily="34" charset="0"/>
              </a:rPr>
              <a:pPr>
                <a:spcBef>
                  <a:spcPct val="0"/>
                </a:spcBef>
                <a:buFontTx/>
                <a:buNone/>
              </a:pPr>
              <a:t>54</a:t>
            </a:fld>
            <a:endParaRPr lang="en-US" altLang="en-US" sz="1200">
              <a:latin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7772400" cy="487362"/>
          </a:xfrm>
        </p:spPr>
        <p:txBody>
          <a:bodyPr/>
          <a:lstStyle/>
          <a:p>
            <a:r>
              <a:rPr lang="en-US" altLang="en-US" sz="3200" smtClean="0"/>
              <a:t>Rules of using 2’s complement</a:t>
            </a:r>
          </a:p>
        </p:txBody>
      </p:sp>
      <p:sp>
        <p:nvSpPr>
          <p:cNvPr id="59395" name="Content Placeholder 2"/>
          <p:cNvSpPr>
            <a:spLocks noGrp="1"/>
          </p:cNvSpPr>
          <p:nvPr>
            <p:ph idx="1"/>
          </p:nvPr>
        </p:nvSpPr>
        <p:spPr>
          <a:xfrm>
            <a:off x="381000" y="762000"/>
            <a:ext cx="8229600" cy="4525963"/>
          </a:xfrm>
        </p:spPr>
        <p:txBody>
          <a:bodyPr/>
          <a:lstStyle/>
          <a:p>
            <a:r>
              <a:rPr lang="en-US" altLang="en-US" sz="2400" smtClean="0"/>
              <a:t>For a 32-bit machine, range of an integer is from</a:t>
            </a:r>
          </a:p>
          <a:p>
            <a:pPr lvl="1"/>
            <a:r>
              <a:rPr lang="en-US" altLang="en-US" sz="2400" smtClean="0"/>
              <a:t>-2^(32-1) to +2^(32-1) - 1 , or</a:t>
            </a:r>
          </a:p>
          <a:p>
            <a:pPr lvl="1"/>
            <a:r>
              <a:rPr lang="en-US" altLang="en-US" sz="2400" smtClean="0"/>
              <a:t>8000 0000 H (-2,147,483,648 ) to 7FFF FFFF Hex (+2,147,483,647)</a:t>
            </a:r>
          </a:p>
          <a:p>
            <a:pPr lvl="1"/>
            <a:r>
              <a:rPr lang="en-US" altLang="en-US" sz="2400" smtClean="0"/>
              <a:t>Addition of two 32-bit integers: if the result is outside this range, the overflow bit in CPSR (V) will be set. E.g. adding two large +ve numbers or adding two –ve numbers. </a:t>
            </a:r>
          </a:p>
          <a:p>
            <a:pPr lvl="1"/>
            <a:r>
              <a:rPr lang="en-US" altLang="en-US" sz="2400" smtClean="0"/>
              <a:t>Adding one +ve and one –ve number never generates overflow.</a:t>
            </a:r>
          </a:p>
          <a:p>
            <a:pPr lvl="1"/>
            <a:r>
              <a:rPr lang="en-US" altLang="en-US" sz="2400" u="sng" smtClean="0"/>
              <a:t>There is no need to look at the carry bit </a:t>
            </a:r>
            <a:r>
              <a:rPr lang="en-US" altLang="en-US" sz="2400" smtClean="0"/>
              <a:t>because it is not relevant. The 2’s complement number uses the MSB as the sign bit, the offset value encoded is only 31 bits long. Signs of the results are handled automatically.</a:t>
            </a:r>
          </a:p>
          <a:p>
            <a:pPr lvl="1"/>
            <a:r>
              <a:rPr lang="en-US" altLang="en-US" sz="2400" smtClean="0"/>
              <a:t>See http://en.wikipedia.org/wiki/Two's_complement</a:t>
            </a:r>
          </a:p>
          <a:p>
            <a:pPr lvl="1"/>
            <a:endParaRPr lang="en-US" altLang="en-US" sz="2400" smtClean="0"/>
          </a:p>
          <a:p>
            <a:pPr lvl="1"/>
            <a:endParaRPr lang="en-US" altLang="en-US" smtClean="0"/>
          </a:p>
          <a:p>
            <a:pPr lvl="1"/>
            <a:endParaRPr lang="en-US" altLang="en-US" smtClean="0"/>
          </a:p>
          <a:p>
            <a:pPr lvl="1"/>
            <a:endParaRPr lang="en-US" altLang="en-US" smtClean="0"/>
          </a:p>
          <a:p>
            <a:endParaRPr lang="en-US" altLang="en-US" smtClean="0"/>
          </a:p>
        </p:txBody>
      </p:sp>
      <p:sp>
        <p:nvSpPr>
          <p:cNvPr id="4" name="Footer Placeholder 3"/>
          <p:cNvSpPr>
            <a:spLocks noGrp="1"/>
          </p:cNvSpPr>
          <p:nvPr>
            <p:ph type="ftr" sz="quarter" idx="11"/>
          </p:nvPr>
        </p:nvSpPr>
        <p:spPr/>
        <p:txBody>
          <a:bodyPr/>
          <a:lstStyle/>
          <a:p>
            <a:pPr>
              <a:defRPr/>
            </a:pPr>
            <a:r>
              <a:rPr lang="en-US" altLang="en-US" smtClean="0"/>
              <a:t>Ceg2400 Ch3 assembly V.7a</a:t>
            </a:r>
            <a:endParaRPr lang="en-US" altLang="en-US"/>
          </a:p>
        </p:txBody>
      </p:sp>
      <p:sp>
        <p:nvSpPr>
          <p:cNvPr id="593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9D956364-939C-45F6-B03B-098DF1BFD80D}" type="slidenum">
              <a:rPr lang="en-US" altLang="en-US" sz="1200">
                <a:solidFill>
                  <a:srgbClr val="898989"/>
                </a:solidFill>
                <a:latin typeface="Arial" pitchFamily="34" charset="0"/>
              </a:rPr>
              <a:pPr>
                <a:spcBef>
                  <a:spcPct val="0"/>
                </a:spcBef>
                <a:buFontTx/>
                <a:buNone/>
              </a:pPr>
              <a:t>55</a:t>
            </a:fld>
            <a:endParaRPr lang="en-US" altLang="en-US" sz="1200">
              <a:solidFill>
                <a:srgbClr val="898989"/>
              </a:solidFill>
              <a:latin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Characters	</a:t>
            </a:r>
          </a:p>
        </p:txBody>
      </p:sp>
      <p:sp>
        <p:nvSpPr>
          <p:cNvPr id="60419" name="Rectangle 3"/>
          <p:cNvSpPr>
            <a:spLocks noGrp="1" noChangeArrowheads="1"/>
          </p:cNvSpPr>
          <p:nvPr>
            <p:ph type="body" sz="half" idx="1"/>
          </p:nvPr>
        </p:nvSpPr>
        <p:spPr>
          <a:xfrm>
            <a:off x="457200" y="1719263"/>
            <a:ext cx="7696200" cy="741362"/>
          </a:xfrm>
        </p:spPr>
        <p:txBody>
          <a:bodyPr/>
          <a:lstStyle/>
          <a:p>
            <a:pPr eaLnBrk="1" hangingPunct="1"/>
            <a:r>
              <a:rPr lang="en-US" altLang="en-US" sz="2600" smtClean="0"/>
              <a:t>Typically represented by 8-bit numbers</a:t>
            </a:r>
          </a:p>
        </p:txBody>
      </p:sp>
      <p:pic>
        <p:nvPicPr>
          <p:cNvPr id="6042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206" t="15094" r="43283" b="6918"/>
          <a:stretch>
            <a:fillRect/>
          </a:stretch>
        </p:blipFill>
        <p:spPr>
          <a:xfrm>
            <a:off x="2286000" y="2209800"/>
            <a:ext cx="4191000" cy="4495800"/>
          </a:xfrm>
          <a:noFill/>
        </p:spPr>
      </p:pic>
      <p:sp>
        <p:nvSpPr>
          <p:cNvPr id="6042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604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40119FA-4D42-45E7-8EFA-AAC6C4A3E192}" type="slidenum">
              <a:rPr lang="en-US" altLang="en-US" sz="1200">
                <a:latin typeface="Arial" pitchFamily="34" charset="0"/>
              </a:rPr>
              <a:pPr>
                <a:spcBef>
                  <a:spcPct val="0"/>
                </a:spcBef>
                <a:buFontTx/>
                <a:buNone/>
              </a:pPr>
              <a:t>56</a:t>
            </a:fld>
            <a:endParaRPr lang="en-US" altLang="en-US" sz="1200">
              <a:latin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zh-TW" smtClean="0"/>
              <a:t>Exercise</a:t>
            </a:r>
            <a:endParaRPr lang="en-US" altLang="en-US" smtClean="0"/>
          </a:p>
        </p:txBody>
      </p:sp>
      <p:sp>
        <p:nvSpPr>
          <p:cNvPr id="61443" name="Rectangle 3"/>
          <p:cNvSpPr>
            <a:spLocks noGrp="1" noChangeArrowheads="1"/>
          </p:cNvSpPr>
          <p:nvPr>
            <p:ph idx="1"/>
          </p:nvPr>
        </p:nvSpPr>
        <p:spPr/>
        <p:txBody>
          <a:bodyPr/>
          <a:lstStyle/>
          <a:p>
            <a:pPr eaLnBrk="1" hangingPunct="1">
              <a:lnSpc>
                <a:spcPct val="80000"/>
              </a:lnSpc>
            </a:pPr>
            <a:r>
              <a:rPr lang="en-US" altLang="en-US" sz="1900" smtClean="0"/>
              <a:t>Assuming 4-bit 2’s complement numbers</a:t>
            </a:r>
          </a:p>
          <a:p>
            <a:pPr lvl="1" eaLnBrk="1" hangingPunct="1">
              <a:lnSpc>
                <a:spcPct val="80000"/>
              </a:lnSpc>
            </a:pPr>
            <a:r>
              <a:rPr lang="en-US" altLang="en-US" sz="1700" smtClean="0"/>
              <a:t>What is the binary for -2?</a:t>
            </a:r>
          </a:p>
          <a:p>
            <a:pPr lvl="1" eaLnBrk="1" hangingPunct="1">
              <a:lnSpc>
                <a:spcPct val="80000"/>
              </a:lnSpc>
            </a:pPr>
            <a:r>
              <a:rPr lang="en-US" altLang="en-US" sz="1700" smtClean="0"/>
              <a:t>Calculate 2+3</a:t>
            </a:r>
          </a:p>
          <a:p>
            <a:pPr lvl="1" eaLnBrk="1" hangingPunct="1">
              <a:lnSpc>
                <a:spcPct val="80000"/>
              </a:lnSpc>
            </a:pPr>
            <a:r>
              <a:rPr lang="en-US" altLang="en-US" sz="1700" smtClean="0"/>
              <a:t>Calculate -2-3</a:t>
            </a:r>
          </a:p>
          <a:p>
            <a:pPr lvl="1" eaLnBrk="1" hangingPunct="1">
              <a:lnSpc>
                <a:spcPct val="80000"/>
              </a:lnSpc>
            </a:pPr>
            <a:r>
              <a:rPr lang="en-US" altLang="en-US" sz="1700" smtClean="0"/>
              <a:t>Calculate 5+5</a:t>
            </a:r>
          </a:p>
          <a:p>
            <a:pPr eaLnBrk="1" hangingPunct="1">
              <a:lnSpc>
                <a:spcPct val="80000"/>
              </a:lnSpc>
            </a:pPr>
            <a:r>
              <a:rPr lang="en-US" altLang="en-US" sz="1900" smtClean="0"/>
              <a:t>Assuming 5-bit numbers</a:t>
            </a:r>
          </a:p>
          <a:p>
            <a:pPr lvl="1" eaLnBrk="1" hangingPunct="1">
              <a:lnSpc>
                <a:spcPct val="80000"/>
              </a:lnSpc>
            </a:pPr>
            <a:r>
              <a:rPr lang="en-US" altLang="en-US" sz="1700" smtClean="0"/>
              <a:t>What is the largest 2’s complement number?</a:t>
            </a:r>
            <a:r>
              <a:rPr lang="en-US" altLang="zh-TW" sz="1700" smtClean="0"/>
              <a:t> </a:t>
            </a:r>
          </a:p>
          <a:p>
            <a:pPr lvl="1" eaLnBrk="1" hangingPunct="1">
              <a:lnSpc>
                <a:spcPct val="80000"/>
              </a:lnSpc>
            </a:pPr>
            <a:r>
              <a:rPr lang="en-US" altLang="en-US" sz="1700" smtClean="0"/>
              <a:t>What is the smallest 2’s complement number?</a:t>
            </a:r>
          </a:p>
          <a:p>
            <a:pPr eaLnBrk="1" hangingPunct="1">
              <a:lnSpc>
                <a:spcPct val="80000"/>
              </a:lnSpc>
            </a:pPr>
            <a:r>
              <a:rPr lang="en-US" altLang="en-US" sz="1900" smtClean="0"/>
              <a:t>Convert 56 to unsigned binary</a:t>
            </a:r>
            <a:endParaRPr lang="en-US" altLang="zh-TW" sz="1900" smtClean="0"/>
          </a:p>
          <a:p>
            <a:pPr eaLnBrk="1" hangingPunct="1">
              <a:lnSpc>
                <a:spcPct val="80000"/>
              </a:lnSpc>
            </a:pPr>
            <a:r>
              <a:rPr lang="en-US" altLang="zh-TW" sz="1900" smtClean="0"/>
              <a:t>(</a:t>
            </a:r>
            <a:r>
              <a:rPr lang="en-US" altLang="en-US" sz="1900" smtClean="0"/>
              <a:t>http://www.wikihow.com/Convert-from-Decimal-to-Binary</a:t>
            </a:r>
            <a:r>
              <a:rPr lang="en-US" altLang="zh-TW" sz="1900" smtClean="0"/>
              <a:t>)</a:t>
            </a:r>
            <a:endParaRPr lang="en-US" altLang="en-US" sz="1900" smtClean="0"/>
          </a:p>
          <a:p>
            <a:pPr eaLnBrk="1" hangingPunct="1">
              <a:lnSpc>
                <a:spcPct val="80000"/>
              </a:lnSpc>
            </a:pPr>
            <a:r>
              <a:rPr lang="en-US" altLang="en-US" sz="1900" smtClean="0"/>
              <a:t>What is the decimal value of 10110101 in 2’s complement? What is the unsigned value of the same binary number?</a:t>
            </a:r>
            <a:endParaRPr lang="en-US" altLang="zh-TW" sz="1900" smtClean="0"/>
          </a:p>
        </p:txBody>
      </p:sp>
      <p:sp>
        <p:nvSpPr>
          <p:cNvPr id="614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614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CBFC36EA-0A41-47CD-9744-22993CD7AD7D}" type="slidenum">
              <a:rPr lang="en-US" altLang="en-US" sz="1200">
                <a:latin typeface="Arial" pitchFamily="34" charset="0"/>
              </a:rPr>
              <a:pPr>
                <a:spcBef>
                  <a:spcPct val="0"/>
                </a:spcBef>
                <a:buFontTx/>
                <a:buNone/>
              </a:pPr>
              <a:t>57</a:t>
            </a:fld>
            <a:endParaRPr lang="en-US" altLang="en-US" sz="1200">
              <a:latin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500" smtClean="0"/>
              <a:t>Appendix</a:t>
            </a:r>
            <a:br>
              <a:rPr lang="en-US" sz="3500" smtClean="0"/>
            </a:br>
            <a:r>
              <a:rPr lang="en-US" sz="2100" smtClean="0"/>
              <a:t>from </a:t>
            </a:r>
            <a:r>
              <a:rPr lang="en-US" sz="2100" smtClean="0">
                <a:hlinkClick r:id="rId2"/>
              </a:rPr>
              <a:t>http://www.heyrick.co.uk/assembler/notation.html</a:t>
            </a:r>
            <a:r>
              <a:rPr lang="en-US" sz="3500" smtClean="0"/>
              <a:t> </a:t>
            </a:r>
          </a:p>
        </p:txBody>
      </p:sp>
      <p:sp>
        <p:nvSpPr>
          <p:cNvPr id="62467" name="Rectangle 3"/>
          <p:cNvSpPr>
            <a:spLocks noGrp="1" noChangeArrowheads="1"/>
          </p:cNvSpPr>
          <p:nvPr>
            <p:ph idx="1"/>
          </p:nvPr>
        </p:nvSpPr>
        <p:spPr/>
        <p:txBody>
          <a:bodyPr/>
          <a:lstStyle/>
          <a:p>
            <a:pPr eaLnBrk="1" hangingPunct="1">
              <a:lnSpc>
                <a:spcPct val="80000"/>
              </a:lnSpc>
            </a:pPr>
            <a:r>
              <a:rPr lang="en-US" altLang="en-US" sz="2600" b="1" smtClean="0"/>
              <a:t>&amp;</a:t>
            </a:r>
          </a:p>
          <a:p>
            <a:pPr eaLnBrk="1" hangingPunct="1">
              <a:lnSpc>
                <a:spcPct val="80000"/>
              </a:lnSpc>
            </a:pPr>
            <a:r>
              <a:rPr lang="en-US" altLang="en-US" sz="2600" smtClean="0"/>
              <a:t>The ampersand (&amp;) is used to denote hexadecimal.</a:t>
            </a:r>
            <a:br>
              <a:rPr lang="en-US" altLang="en-US" sz="2600" smtClean="0"/>
            </a:br>
            <a:r>
              <a:rPr lang="en-US" altLang="en-US" sz="2600" smtClean="0"/>
              <a:t>Thus, </a:t>
            </a:r>
          </a:p>
          <a:p>
            <a:pPr eaLnBrk="1" hangingPunct="1">
              <a:lnSpc>
                <a:spcPct val="80000"/>
              </a:lnSpc>
            </a:pPr>
            <a:r>
              <a:rPr lang="en-US" altLang="en-US" sz="2600" smtClean="0"/>
              <a:t>0xF00D </a:t>
            </a:r>
          </a:p>
          <a:p>
            <a:pPr eaLnBrk="1" hangingPunct="1">
              <a:lnSpc>
                <a:spcPct val="80000"/>
              </a:lnSpc>
            </a:pPr>
            <a:r>
              <a:rPr lang="en-US" altLang="en-US" sz="2600" smtClean="0"/>
              <a:t>hF00D </a:t>
            </a:r>
          </a:p>
          <a:p>
            <a:pPr eaLnBrk="1" hangingPunct="1">
              <a:lnSpc>
                <a:spcPct val="80000"/>
              </a:lnSpc>
            </a:pPr>
            <a:r>
              <a:rPr lang="en-US" altLang="en-US" sz="2600" smtClean="0"/>
              <a:t>F00Dh </a:t>
            </a:r>
          </a:p>
          <a:p>
            <a:pPr eaLnBrk="1" hangingPunct="1">
              <a:lnSpc>
                <a:spcPct val="80000"/>
              </a:lnSpc>
            </a:pPr>
            <a:r>
              <a:rPr lang="en-US" altLang="en-US" sz="2600" smtClean="0"/>
              <a:t>$F00D (</a:t>
            </a:r>
            <a:r>
              <a:rPr lang="en-US" altLang="en-US" sz="2600" i="1" smtClean="0"/>
              <a:t>see later comment on the use of $</a:t>
            </a:r>
            <a:r>
              <a:rPr lang="en-US" altLang="en-US" sz="2600" smtClean="0"/>
              <a:t>) &amp;F00D are all identical, but using different ways to denote base 16. We shall be using the &amp;F00D notion. </a:t>
            </a:r>
          </a:p>
          <a:p>
            <a:pPr eaLnBrk="1" hangingPunct="1">
              <a:lnSpc>
                <a:spcPct val="80000"/>
              </a:lnSpc>
            </a:pPr>
            <a:endParaRPr lang="en-US" altLang="en-US" sz="2600" smtClean="0"/>
          </a:p>
        </p:txBody>
      </p:sp>
      <p:sp>
        <p:nvSpPr>
          <p:cNvPr id="624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624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17CF0A9-A6F8-4A68-BFCD-E7A53FF5A523}" type="slidenum">
              <a:rPr lang="en-US" altLang="en-US" sz="1200">
                <a:latin typeface="Arial" pitchFamily="34" charset="0"/>
              </a:rPr>
              <a:pPr>
                <a:spcBef>
                  <a:spcPct val="0"/>
                </a:spcBef>
                <a:buFontTx/>
                <a:buNone/>
              </a:pPr>
              <a:t>58</a:t>
            </a:fld>
            <a:endParaRPr lang="en-US" altLang="en-US" sz="1200">
              <a:latin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courses.cs.washington.edu/courses/cse378/02sp/sections/section4-5.html</a:t>
            </a:r>
            <a:endParaRPr lang="en-US" dirty="0" smtClean="0"/>
          </a:p>
          <a:p>
            <a:r>
              <a:rPr lang="en-US">
                <a:hlinkClick r:id="rId3"/>
              </a:rPr>
              <a:t>http://www.davespace.co.uk/arm/introduction-to-arm/branch.html</a:t>
            </a:r>
            <a:r>
              <a:rPr lang="en-US" smtClean="0"/>
              <a:t> </a:t>
            </a:r>
            <a:endParaRPr lang="en-US" dirty="0"/>
          </a:p>
        </p:txBody>
      </p:sp>
      <p:sp>
        <p:nvSpPr>
          <p:cNvPr id="4" name="Footer Placeholder 3"/>
          <p:cNvSpPr>
            <a:spLocks noGrp="1"/>
          </p:cNvSpPr>
          <p:nvPr>
            <p:ph type="ftr" sz="quarter" idx="11"/>
          </p:nvPr>
        </p:nvSpPr>
        <p:spPr/>
        <p:txBody>
          <a:bodyPr/>
          <a:lstStyle/>
          <a:p>
            <a:pPr>
              <a:defRPr/>
            </a:pPr>
            <a:r>
              <a:rPr lang="en-US" altLang="en-US" smtClean="0"/>
              <a:t>Ceg2400 Ch3 assembly V.7a</a:t>
            </a:r>
            <a:endParaRPr lang="en-US" altLang="en-US"/>
          </a:p>
        </p:txBody>
      </p:sp>
      <p:sp>
        <p:nvSpPr>
          <p:cNvPr id="5" name="Slide Number Placeholder 4"/>
          <p:cNvSpPr>
            <a:spLocks noGrp="1"/>
          </p:cNvSpPr>
          <p:nvPr>
            <p:ph type="sldNum" sz="quarter" idx="12"/>
          </p:nvPr>
        </p:nvSpPr>
        <p:spPr/>
        <p:txBody>
          <a:bodyPr/>
          <a:lstStyle/>
          <a:p>
            <a:fld id="{2D484E93-59B6-4612-B2A7-2C4FA63648B0}" type="slidenum">
              <a:rPr lang="en-US" altLang="en-US" smtClean="0"/>
              <a:pPr/>
              <a:t>59</a:t>
            </a:fld>
            <a:endParaRPr lang="en-US" altLang="en-US"/>
          </a:p>
        </p:txBody>
      </p:sp>
    </p:spTree>
    <p:extLst>
      <p:ext uri="{BB962C8B-B14F-4D97-AF65-F5344CB8AC3E}">
        <p14:creationId xmlns:p14="http://schemas.microsoft.com/office/powerpoint/2010/main" val="183304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5495925" cy="709612"/>
          </a:xfrm>
        </p:spPr>
        <p:txBody>
          <a:bodyPr/>
          <a:lstStyle/>
          <a:p>
            <a:pPr eaLnBrk="1" hangingPunct="1"/>
            <a:r>
              <a:rPr lang="en-US" altLang="en-US" smtClean="0"/>
              <a:t>Registers </a:t>
            </a:r>
            <a:r>
              <a:rPr lang="zh-TW" altLang="en-US" smtClean="0"/>
              <a:t>暫存器</a:t>
            </a:r>
            <a:endParaRPr lang="en-US" altLang="en-US" smtClean="0"/>
          </a:p>
        </p:txBody>
      </p:sp>
      <p:sp>
        <p:nvSpPr>
          <p:cNvPr id="9219" name="Rectangle 3"/>
          <p:cNvSpPr>
            <a:spLocks noGrp="1" noChangeArrowheads="1"/>
          </p:cNvSpPr>
          <p:nvPr>
            <p:ph idx="1"/>
          </p:nvPr>
        </p:nvSpPr>
        <p:spPr/>
        <p:txBody>
          <a:bodyPr/>
          <a:lstStyle/>
          <a:p>
            <a:pPr eaLnBrk="1" hangingPunct="1"/>
            <a:r>
              <a:rPr lang="en-US" altLang="en-US" smtClean="0">
                <a:solidFill>
                  <a:srgbClr val="CC0000"/>
                </a:solidFill>
              </a:rPr>
              <a:t>Registers</a:t>
            </a:r>
            <a:r>
              <a:rPr lang="en-US" altLang="en-US" smtClean="0"/>
              <a:t> in a CPU store temporary data in the processor</a:t>
            </a:r>
          </a:p>
          <a:p>
            <a:pPr lvl="1" eaLnBrk="1" hangingPunct="1"/>
            <a:r>
              <a:rPr lang="en-US" altLang="en-US" smtClean="0"/>
              <a:t>Transfers to/from memory (i.e. Load/Store) are relatively slow</a:t>
            </a:r>
          </a:p>
          <a:p>
            <a:pPr lvl="1" eaLnBrk="1" hangingPunct="1"/>
            <a:r>
              <a:rPr lang="en-US" altLang="en-US" smtClean="0"/>
              <a:t>Operations involving registers only are fast</a:t>
            </a:r>
          </a:p>
        </p:txBody>
      </p:sp>
      <p:sp>
        <p:nvSpPr>
          <p:cNvPr id="92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0A85763-FC4D-4F4B-B2D2-588CF2585261}" type="slidenum">
              <a:rPr lang="en-US" altLang="en-US" sz="1200">
                <a:latin typeface="Arial" pitchFamily="34" charset="0"/>
              </a:rPr>
              <a:pPr>
                <a:spcBef>
                  <a:spcPct val="0"/>
                </a:spcBef>
                <a:buFontTx/>
                <a:buNone/>
              </a:pPr>
              <a:t>6</a:t>
            </a:fld>
            <a:endParaRPr lang="en-US" altLang="en-US" sz="1200">
              <a:latin typeface="Arial" pitchFamily="34" charset="0"/>
            </a:endParaRPr>
          </a:p>
        </p:txBody>
      </p:sp>
      <p:pic>
        <p:nvPicPr>
          <p:cNvPr id="9222" name="Picture 15" descr="C:\Users\khwong.PC91075\AppData\Local\Microsoft\Windows\Temporary Internet Files\Content.IE5\LKONOSGG\MC9003126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76200"/>
            <a:ext cx="1536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ARM Registers in the ARM CPU</a:t>
            </a:r>
          </a:p>
        </p:txBody>
      </p:sp>
      <p:sp>
        <p:nvSpPr>
          <p:cNvPr id="10243" name="Rectangle 3"/>
          <p:cNvSpPr>
            <a:spLocks noGrp="1" noChangeArrowheads="1"/>
          </p:cNvSpPr>
          <p:nvPr>
            <p:ph idx="1"/>
          </p:nvPr>
        </p:nvSpPr>
        <p:spPr/>
        <p:txBody>
          <a:bodyPr/>
          <a:lstStyle/>
          <a:p>
            <a:pPr eaLnBrk="1" hangingPunct="1"/>
            <a:endParaRPr lang="en-GB" altLang="en-US" smtClean="0"/>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102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86725ADD-3246-4385-8828-52FD563FFD97}" type="slidenum">
              <a:rPr lang="en-US" altLang="en-US" sz="1200">
                <a:latin typeface="Arial" pitchFamily="34" charset="0"/>
              </a:rPr>
              <a:pPr>
                <a:spcBef>
                  <a:spcPct val="0"/>
                </a:spcBef>
                <a:buFontTx/>
                <a:buNone/>
              </a:pPr>
              <a:t>7</a:t>
            </a:fld>
            <a:endParaRPr lang="en-US" altLang="en-US" sz="1200">
              <a:latin typeface="Arial" pitchFamily="34" charset="0"/>
            </a:endParaRPr>
          </a:p>
        </p:txBody>
      </p:sp>
      <p:pic>
        <p:nvPicPr>
          <p:cNvPr id="102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077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Line 5"/>
          <p:cNvSpPr>
            <a:spLocks noChangeShapeType="1"/>
          </p:cNvSpPr>
          <p:nvPr/>
        </p:nvSpPr>
        <p:spPr bwMode="auto">
          <a:xfrm>
            <a:off x="609600" y="1143000"/>
            <a:ext cx="2057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Text Box 6"/>
          <p:cNvSpPr txBox="1">
            <a:spLocks noChangeArrowheads="1"/>
          </p:cNvSpPr>
          <p:nvPr/>
        </p:nvSpPr>
        <p:spPr bwMode="auto">
          <a:xfrm>
            <a:off x="1066800" y="1143000"/>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pitchFamily="34" charset="0"/>
              </a:rPr>
              <a:t>32-bit</a:t>
            </a:r>
            <a:endParaRPr lang="en-US" altLang="en-US" sz="1800">
              <a:latin typeface="Arial" pitchFamily="34" charset="0"/>
              <a:ea typeface="新細明體" pitchFamily="18" charset="-120"/>
            </a:endParaRPr>
          </a:p>
        </p:txBody>
      </p:sp>
      <p:sp>
        <p:nvSpPr>
          <p:cNvPr id="10249" name="Rectangle 7"/>
          <p:cNvSpPr>
            <a:spLocks noChangeArrowheads="1"/>
          </p:cNvSpPr>
          <p:nvPr/>
        </p:nvSpPr>
        <p:spPr bwMode="auto">
          <a:xfrm>
            <a:off x="2743200" y="1295400"/>
            <a:ext cx="6096000" cy="5257800"/>
          </a:xfrm>
          <a:prstGeom prst="rect">
            <a:avLst/>
          </a:prstGeom>
          <a:solidFill>
            <a:schemeClr val="accent1">
              <a:alpha val="5294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800">
                <a:solidFill>
                  <a:srgbClr val="0099FF"/>
                </a:solidFill>
                <a:latin typeface="Arial" pitchFamily="34" charset="0"/>
              </a:rPr>
              <a:t>This shaded part is not </a:t>
            </a:r>
          </a:p>
          <a:p>
            <a:pPr algn="ctr">
              <a:spcBef>
                <a:spcPct val="0"/>
              </a:spcBef>
              <a:buFontTx/>
              <a:buNone/>
            </a:pPr>
            <a:r>
              <a:rPr lang="en-US" altLang="en-US" sz="2800">
                <a:solidFill>
                  <a:srgbClr val="0099FF"/>
                </a:solidFill>
                <a:latin typeface="Arial" pitchFamily="34" charset="0"/>
              </a:rPr>
              <a:t>studied at the moment</a:t>
            </a:r>
          </a:p>
        </p:txBody>
      </p:sp>
      <p:sp>
        <p:nvSpPr>
          <p:cNvPr id="10250" name="Text Box 9"/>
          <p:cNvSpPr txBox="1">
            <a:spLocks noChangeArrowheads="1"/>
          </p:cNvSpPr>
          <p:nvPr/>
        </p:nvSpPr>
        <p:spPr bwMode="auto">
          <a:xfrm>
            <a:off x="1447800" y="4800600"/>
            <a:ext cx="2438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600">
                <a:latin typeface="Arial" pitchFamily="34" charset="0"/>
              </a:rPr>
              <a:t>Stack Reg.</a:t>
            </a:r>
          </a:p>
          <a:p>
            <a:pPr>
              <a:spcBef>
                <a:spcPct val="0"/>
              </a:spcBef>
              <a:buFontTx/>
              <a:buNone/>
            </a:pPr>
            <a:r>
              <a:rPr lang="en-US" altLang="en-US" sz="1600">
                <a:latin typeface="Arial" pitchFamily="34" charset="0"/>
              </a:rPr>
              <a:t>Link Reg.</a:t>
            </a:r>
          </a:p>
          <a:p>
            <a:pPr>
              <a:spcBef>
                <a:spcPct val="0"/>
              </a:spcBef>
              <a:buFontTx/>
              <a:buNone/>
            </a:pPr>
            <a:r>
              <a:rPr lang="en-US" altLang="en-US" sz="1600">
                <a:latin typeface="Arial" pitchFamily="34" charset="0"/>
              </a:rPr>
              <a:t>       Program counter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Important registers at the moment</a:t>
            </a:r>
          </a:p>
        </p:txBody>
      </p:sp>
      <p:graphicFrame>
        <p:nvGraphicFramePr>
          <p:cNvPr id="61488" name="Group 48"/>
          <p:cNvGraphicFramePr>
            <a:graphicFrameLocks noGrp="1"/>
          </p:cNvGraphicFramePr>
          <p:nvPr>
            <p:ph sz="half" idx="2"/>
          </p:nvPr>
        </p:nvGraphicFramePr>
        <p:xfrm>
          <a:off x="1600200" y="1447800"/>
          <a:ext cx="6858000" cy="3433763"/>
        </p:xfrm>
        <a:graphic>
          <a:graphicData uri="http://schemas.openxmlformats.org/drawingml/2006/table">
            <a:tbl>
              <a:tblPr/>
              <a:tblGrid>
                <a:gridCol w="1828800"/>
                <a:gridCol w="5029200"/>
              </a:tblGrid>
              <a:tr h="8841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cs typeface="Arial" pitchFamily="34" charset="0"/>
                        </a:rPr>
                        <a:t>Register name</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32-bit wide/ usage</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93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R0-R12</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General purpose registers</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332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R14</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cs typeface="Arial" pitchFamily="34" charset="0"/>
                        </a:rPr>
                        <a:t>Link register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cs typeface="Arial" pitchFamily="34" charset="0"/>
                        </a:rPr>
                        <a:t>(For calling subroutine)</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35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R15</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cs typeface="Arial" pitchFamily="34" charset="0"/>
                        </a:rPr>
                        <a:t>Program counter (PC)</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latin typeface="Arial" pitchFamily="34" charset="0"/>
              </a:rPr>
              <a:t>Ceg2400 Ch3 assembly V.7a</a:t>
            </a:r>
            <a:endParaRPr lang="en-US" altLang="en-US" sz="1200">
              <a:latin typeface="Arial" pitchFamily="34" charset="0"/>
            </a:endParaRPr>
          </a:p>
        </p:txBody>
      </p:sp>
      <p:sp>
        <p:nvSpPr>
          <p:cNvPr id="1128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C8315F57-E440-4DF6-8601-C2738BBA5B44}" type="slidenum">
              <a:rPr lang="en-US" altLang="en-US" sz="1200">
                <a:latin typeface="Arial" pitchFamily="34" charset="0"/>
              </a:rPr>
              <a:pPr>
                <a:spcBef>
                  <a:spcPct val="0"/>
                </a:spcBef>
                <a:buFontTx/>
                <a:buNone/>
              </a:pPr>
              <a:t>8</a:t>
            </a:fld>
            <a:endParaRPr lang="en-US" altLang="en-US" sz="1200">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500" smtClean="0"/>
              <a:t>2) Introduction to assembly language programming</a:t>
            </a:r>
          </a:p>
        </p:txBody>
      </p:sp>
      <p:sp>
        <p:nvSpPr>
          <p:cNvPr id="9221" name="Rectangle 3"/>
          <p:cNvSpPr>
            <a:spLocks noGrp="1" noChangeArrowheads="1"/>
          </p:cNvSpPr>
          <p:nvPr>
            <p:ph idx="1"/>
          </p:nvPr>
        </p:nvSpPr>
        <p:spPr>
          <a:xfrm>
            <a:off x="457200" y="1719263"/>
            <a:ext cx="8229600" cy="669925"/>
          </a:xfrm>
        </p:spPr>
        <p:txBody>
          <a:bodyPr rtlCol="0">
            <a:normAutofit lnSpcReduction="10000"/>
          </a:bodyPr>
          <a:lstStyle/>
          <a:p>
            <a:pPr eaLnBrk="1" fontAlgn="auto" hangingPunct="1">
              <a:spcAft>
                <a:spcPts val="0"/>
              </a:spcAft>
              <a:defRPr/>
            </a:pPr>
            <a:r>
              <a:rPr lang="en-US" sz="2100" smtClean="0"/>
              <a:t>The following is a simple example which illustrates some of the core constituents of an ARM assembler module:</a:t>
            </a:r>
          </a:p>
        </p:txBody>
      </p:sp>
      <p:sp>
        <p:nvSpPr>
          <p:cNvPr id="12292" name="Footer Placeholder 4"/>
          <p:cNvSpPr>
            <a:spLocks noGrp="1"/>
          </p:cNvSpPr>
          <p:nvPr>
            <p:ph type="ftr" sz="quarter" idx="11"/>
          </p:nvPr>
        </p:nvSpPr>
        <p:spPr bwMode="auto">
          <a:xfrm>
            <a:off x="22098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smtClean="0"/>
              <a:t>Ceg2400 Ch3 assembly V.7a</a:t>
            </a:r>
            <a:endParaRPr lang="en-US" altLang="en-US" sz="1200">
              <a:latin typeface="Arial" pitchFamily="34" charset="0"/>
            </a:endParaRPr>
          </a:p>
        </p:txBody>
      </p:sp>
      <p:sp>
        <p:nvSpPr>
          <p:cNvPr id="122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998417C5-1CF3-4213-897F-BAB43BAB6374}" type="slidenum">
              <a:rPr lang="en-US" altLang="en-US" sz="1200">
                <a:latin typeface="Arial" pitchFamily="34" charset="0"/>
              </a:rPr>
              <a:pPr>
                <a:spcBef>
                  <a:spcPct val="0"/>
                </a:spcBef>
                <a:buFontTx/>
                <a:buNone/>
              </a:pPr>
              <a:t>9</a:t>
            </a:fld>
            <a:endParaRPr lang="en-US" altLang="en-US" sz="1200">
              <a:latin typeface="Arial" pitchFamily="34" charset="0"/>
            </a:endParaRPr>
          </a:p>
        </p:txBody>
      </p:sp>
      <p:pic>
        <p:nvPicPr>
          <p:cNvPr id="122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35238"/>
            <a:ext cx="81915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AutoShape 5"/>
          <p:cNvSpPr>
            <a:spLocks/>
          </p:cNvSpPr>
          <p:nvPr/>
        </p:nvSpPr>
        <p:spPr bwMode="auto">
          <a:xfrm>
            <a:off x="762000" y="6116638"/>
            <a:ext cx="762000" cy="409575"/>
          </a:xfrm>
          <a:prstGeom prst="borderCallout1">
            <a:avLst>
              <a:gd name="adj1" fmla="val 27907"/>
              <a:gd name="adj2" fmla="val -10000"/>
              <a:gd name="adj3" fmla="val -613954"/>
              <a:gd name="adj4" fmla="val -19583"/>
            </a:avLst>
          </a:prstGeom>
          <a:solidFill>
            <a:srgbClr val="DDDDDD"/>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latin typeface="Arial" pitchFamily="34" charset="0"/>
              </a:rPr>
              <a:t>label</a:t>
            </a:r>
          </a:p>
        </p:txBody>
      </p:sp>
      <p:sp>
        <p:nvSpPr>
          <p:cNvPr id="12296" name="AutoShape 6"/>
          <p:cNvSpPr>
            <a:spLocks/>
          </p:cNvSpPr>
          <p:nvPr/>
        </p:nvSpPr>
        <p:spPr bwMode="auto">
          <a:xfrm>
            <a:off x="2286000" y="6143625"/>
            <a:ext cx="1143000" cy="409575"/>
          </a:xfrm>
          <a:prstGeom prst="borderCallout1">
            <a:avLst>
              <a:gd name="adj1" fmla="val 27907"/>
              <a:gd name="adj2" fmla="val -6667"/>
              <a:gd name="adj3" fmla="val -186819"/>
              <a:gd name="adj4" fmla="val -61944"/>
            </a:avLst>
          </a:prstGeom>
          <a:solidFill>
            <a:srgbClr val="DDDDDD"/>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latin typeface="Arial" pitchFamily="34" charset="0"/>
              </a:rPr>
              <a:t>opcode</a:t>
            </a:r>
          </a:p>
        </p:txBody>
      </p:sp>
      <p:sp>
        <p:nvSpPr>
          <p:cNvPr id="12297" name="AutoShape 7"/>
          <p:cNvSpPr>
            <a:spLocks/>
          </p:cNvSpPr>
          <p:nvPr/>
        </p:nvSpPr>
        <p:spPr bwMode="auto">
          <a:xfrm>
            <a:off x="3733800" y="5762625"/>
            <a:ext cx="1371600" cy="409575"/>
          </a:xfrm>
          <a:prstGeom prst="borderCallout1">
            <a:avLst>
              <a:gd name="adj1" fmla="val 27907"/>
              <a:gd name="adj2" fmla="val -5556"/>
              <a:gd name="adj3" fmla="val -91083"/>
              <a:gd name="adj4" fmla="val -85185"/>
            </a:avLst>
          </a:prstGeom>
          <a:solidFill>
            <a:srgbClr val="DDDDDD"/>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latin typeface="Arial" pitchFamily="34" charset="0"/>
              </a:rPr>
              <a:t>operands</a:t>
            </a:r>
          </a:p>
        </p:txBody>
      </p:sp>
      <p:sp>
        <p:nvSpPr>
          <p:cNvPr id="12298" name="Line 8"/>
          <p:cNvSpPr>
            <a:spLocks noChangeShapeType="1"/>
          </p:cNvSpPr>
          <p:nvPr/>
        </p:nvSpPr>
        <p:spPr bwMode="auto">
          <a:xfrm>
            <a:off x="2057400" y="5354638"/>
            <a:ext cx="12954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AutoShape 9"/>
          <p:cNvSpPr>
            <a:spLocks/>
          </p:cNvSpPr>
          <p:nvPr/>
        </p:nvSpPr>
        <p:spPr bwMode="auto">
          <a:xfrm>
            <a:off x="6553200" y="6116638"/>
            <a:ext cx="1371600" cy="409575"/>
          </a:xfrm>
          <a:prstGeom prst="borderCallout1">
            <a:avLst>
              <a:gd name="adj1" fmla="val 27907"/>
              <a:gd name="adj2" fmla="val -5556"/>
              <a:gd name="adj3" fmla="val -64343"/>
              <a:gd name="adj4" fmla="val -26505"/>
            </a:avLst>
          </a:prstGeom>
          <a:solidFill>
            <a:srgbClr val="DDDDDD"/>
          </a:solidFill>
          <a:ln w="12700">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a:latin typeface="Arial" pitchFamily="34" charset="0"/>
              </a:rPr>
              <a:t>comment</a:t>
            </a:r>
          </a:p>
        </p:txBody>
      </p:sp>
      <p:sp>
        <p:nvSpPr>
          <p:cNvPr id="12300" name="Footer Placeholder 4"/>
          <p:cNvSpPr txBox="1">
            <a:spLocks/>
          </p:cNvSpPr>
          <p:nvPr/>
        </p:nvSpPr>
        <p:spPr bwMode="auto">
          <a:xfrm>
            <a:off x="3581400" y="61785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200"/>
              <a:t>The objects to be operate by opcode</a:t>
            </a:r>
            <a:endParaRPr lang="en-US" altLang="en-US" sz="1200">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4415</TotalTime>
  <Words>6224</Words>
  <Application>Microsoft Office PowerPoint</Application>
  <PresentationFormat>On-screen Show (4:3)</PresentationFormat>
  <Paragraphs>1360</Paragraphs>
  <Slides>59</Slides>
  <Notes>1</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Chapter 3: Introduction to Assembly Language Programming</vt:lpstr>
      <vt:lpstr>Objective</vt:lpstr>
      <vt:lpstr>Overview</vt:lpstr>
      <vt:lpstr>What is assembly language?</vt:lpstr>
      <vt:lpstr>1) General introduction –   of ARM Features</vt:lpstr>
      <vt:lpstr>Registers 暫存器</vt:lpstr>
      <vt:lpstr>ARM Registers in the ARM CPU</vt:lpstr>
      <vt:lpstr>Important registers at the moment</vt:lpstr>
      <vt:lpstr>2) Introduction to assembly language programming</vt:lpstr>
      <vt:lpstr>Assemble Instruction</vt:lpstr>
      <vt:lpstr>General purpose register R0-R12 usage</vt:lpstr>
      <vt:lpstr>Branch function (BL) is an instruction in ARM</vt:lpstr>
      <vt:lpstr>Branch function (BL) is an instruction in ARM</vt:lpstr>
      <vt:lpstr>Exercise 3.1  What is the function of Firstfun, and what is the address of Firstfunc? Fill in the shaded areas.</vt:lpstr>
      <vt:lpstr>Current Program Status Register (CPSR)</vt:lpstr>
      <vt:lpstr>ARM Programmer's  Model (con't)</vt:lpstr>
      <vt:lpstr>ARM’s CPSR flags From http://infocenter.arm.com/help/topic/com.arm.doc.dui0068b/DUI0068.pdf</vt:lpstr>
      <vt:lpstr>Condition codes</vt:lpstr>
      <vt:lpstr>Overflow and Underflow will set V=1  http://www.khmerson.com/~eia213/binnum.ppt </vt:lpstr>
      <vt:lpstr>Overflow and Underflow http://www.khmerson.com/~eia213/binnum.ppt Convert hex to decimal :  http://easycalculation.com/hex-converter.php </vt:lpstr>
      <vt:lpstr>Examples (see appendix for number systems) Convert hex to decimal : http://www.rapidtables.com/convert/number/hex-to-decimal.htm  http://easycalculation.com/hex-converter.php </vt:lpstr>
      <vt:lpstr>The general format of an assembly instruction</vt:lpstr>
      <vt:lpstr> 3) Data processing operations</vt:lpstr>
      <vt:lpstr>Arithmetic operations (see appendix for number systems)</vt:lpstr>
      <vt:lpstr>Exercise 3.2  Fill in the shaded areas. Program counter PC =R15, #value = intermediate constant value</vt:lpstr>
      <vt:lpstr>64 bits addition: see appendix for number systems</vt:lpstr>
      <vt:lpstr>Use of Carry C bit in the status flag</vt:lpstr>
      <vt:lpstr>Logical operations (and, or, exclusive or bit clear)</vt:lpstr>
      <vt:lpstr>Exercise 3.3  Fill in the shaded areas. Program counter PC =R15, #value = intermediate constant value</vt:lpstr>
      <vt:lpstr>Register MOVes</vt:lpstr>
      <vt:lpstr>Exercise 3.4  Fill in the shaded areas. Program counter PC =R15, #value = intermediate constant value</vt:lpstr>
      <vt:lpstr>Comparison Operation1: CMP</vt:lpstr>
      <vt:lpstr>Exercise 3.5 , Fill in the shaded areas.</vt:lpstr>
      <vt:lpstr>Comparison Operation 2: TST</vt:lpstr>
      <vt:lpstr>Other comparison Operations</vt:lpstr>
      <vt:lpstr>Exercise 3.6  Fill in the shaded areas. </vt:lpstr>
      <vt:lpstr>Exercise 3.7:Self revision exercises</vt:lpstr>
      <vt:lpstr>Self study programming exercise:;ex3_2400 ch3 of  CENG2400. It is for your own revision purpose, no need to submit answers to tutors.</vt:lpstr>
      <vt:lpstr> </vt:lpstr>
      <vt:lpstr>End</vt:lpstr>
      <vt:lpstr>Appendix 1 Numbers and Arithmetic Operations </vt:lpstr>
      <vt:lpstr>Binary numbers </vt:lpstr>
      <vt:lpstr>Negative Numbers</vt:lpstr>
      <vt:lpstr>Number Systems Convert hex to decimal :  http://easycalculation.com/hex-converter.php http://www.rapidtables.com/convert/number/hex-to-decimal.htm </vt:lpstr>
      <vt:lpstr>Addition (1-bit)</vt:lpstr>
      <vt:lpstr>2’s Complement</vt:lpstr>
      <vt:lpstr>Convert decimal to binary (2’s complement)</vt:lpstr>
      <vt:lpstr>Convert 2’s complement to decimal</vt:lpstr>
      <vt:lpstr>Add/sub</vt:lpstr>
      <vt:lpstr>Add/Sub (2’s comp) Addition, subtraction can be operated in binary form, the sign will be taken care of automatically.</vt:lpstr>
      <vt:lpstr>Sign Extension 32-bit: http://www.binaryconvert.com 64-bit: http://www.binaryhexconverter.com/decimal-to-binary-converter  </vt:lpstr>
      <vt:lpstr>Overflow and Underflow see  http://www.khmerson.com/~eia213/binnum.ppt </vt:lpstr>
      <vt:lpstr>Overflow The result is too big for the bits</vt:lpstr>
      <vt:lpstr>Range of 2’s complement numbers See http://en.wikipedia.org/wiki/Integer_(computer_science)</vt:lpstr>
      <vt:lpstr>Rules of using 2’s complement</vt:lpstr>
      <vt:lpstr>Characters </vt:lpstr>
      <vt:lpstr>Exercise</vt:lpstr>
      <vt:lpstr>Appendix from http://www.heyrick.co.uk/assembler/notation.html </vt:lpstr>
      <vt:lpstr>References</vt:lpstr>
    </vt:vector>
  </TitlesOfParts>
  <Company>CUHK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dc:title>
  <dc:creator>khwong</dc:creator>
  <cp:lastModifiedBy>khwong</cp:lastModifiedBy>
  <cp:revision>292</cp:revision>
  <cp:lastPrinted>2016-08-29T02:07:11Z</cp:lastPrinted>
  <dcterms:created xsi:type="dcterms:W3CDTF">2010-01-05T03:28:15Z</dcterms:created>
  <dcterms:modified xsi:type="dcterms:W3CDTF">2017-09-18T10:34:13Z</dcterms:modified>
</cp:coreProperties>
</file>