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5" r:id="rId5"/>
    <p:sldId id="266" r:id="rId6"/>
    <p:sldId id="259" r:id="rId7"/>
    <p:sldId id="260" r:id="rId8"/>
    <p:sldId id="261" r:id="rId9"/>
    <p:sldId id="262" r:id="rId10"/>
    <p:sldId id="264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6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0F03F-45A1-4553-9675-5EDF5C31EBEF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6951E-D0BB-4570-908B-52A007A1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88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E270-0DF9-4170-9107-C5F2E140A1FA}" type="datetime1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 software support v.3 (230217a)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101D-0979-48ED-9367-A6DD23B7F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85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8FD4-9663-4D32-869C-8A24B26E537F}" type="datetime1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 software support v.3 (230217a)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101D-0979-48ED-9367-A6DD23B7F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0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E77F-0653-4039-BA88-31B99E0F84E7}" type="datetime1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 software support v.3 (230217a)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101D-0979-48ED-9367-A6DD23B7F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99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85C5-7700-4DB1-A075-F3B3E1337457}" type="datetime1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 software support v.3 (230217a)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101D-0979-48ED-9367-A6DD23B7F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53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6175-D400-4E11-B0F3-DC7830B0DADD}" type="datetime1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 software support v.3 (230217a)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101D-0979-48ED-9367-A6DD23B7F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812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364C-E79E-451C-9274-39E3BBA16FB3}" type="datetime1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 software support v.3 (230217a)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101D-0979-48ED-9367-A6DD23B7F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736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47FA-71B0-4E76-8632-1E44D5D71F76}" type="datetime1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 software support v.3 (230217a)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101D-0979-48ED-9367-A6DD23B7F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23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713F5-F8BC-4218-BF67-1A74F898CE92}" type="datetime1">
              <a:rPr lang="en-US" smtClean="0"/>
              <a:t>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 software support v.3 (230217a)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101D-0979-48ED-9367-A6DD23B7F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936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CD09-FCD4-47ED-A46B-55058BF798D2}" type="datetime1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 software support v.3 (230217a)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101D-0979-48ED-9367-A6DD23B7F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18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1251-8296-406C-8422-85600F25E384}" type="datetime1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 software support v.3 (230217a)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101D-0979-48ED-9367-A6DD23B7F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0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D2DFC-20AC-4BE6-9C00-2ED3931EB652}" type="datetime1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 software support v.3 (230217a)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101D-0979-48ED-9367-A6DD23B7F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4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9FD35-92AB-4DA4-8101-8F308C24D6EF}" type="datetime1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 software support v.3 (230217a)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F101D-0979-48ED-9367-A6DD23B7F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40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octave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keras.io/examples/vision/mnist_convnet/" TargetMode="External"/><Relationship Id="rId2" Type="http://schemas.openxmlformats.org/officeDocument/2006/relationships/hyperlink" Target="https://colab.research.googl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5.png"/><Relationship Id="rId7" Type="http://schemas.openxmlformats.org/officeDocument/2006/relationships/hyperlink" Target="https://buomsoo-kim.github.io/colab/2020/05/21/Colab-terminal-commands.md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utorialspoint.com/google_colab/google_colab_magics.htm" TargetMode="External"/><Relationship Id="rId5" Type="http://schemas.openxmlformats.org/officeDocument/2006/relationships/hyperlink" Target="https://www.jcchouinard.com/google-colab-with-python/" TargetMode="External"/><Relationship Id="rId4" Type="http://schemas.openxmlformats.org/officeDocument/2006/relationships/image" Target="../media/image6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buomsoo-kim.github.io/colab/2020/05/21/Colab-terminal-commands.md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keras.io/examples/vision/retinanet" TargetMode="External"/><Relationship Id="rId3" Type="http://schemas.openxmlformats.org/officeDocument/2006/relationships/hyperlink" Target="https://keras.io/examples/vision/" TargetMode="External"/><Relationship Id="rId7" Type="http://schemas.openxmlformats.org/officeDocument/2006/relationships/hyperlink" Target="https://keras.io/examples/vision/oxford_pets_image_segmentation" TargetMode="External"/><Relationship Id="rId2" Type="http://schemas.openxmlformats.org/officeDocument/2006/relationships/hyperlink" Target="https://keras.io/exampl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eras.io/examples/vision/bit" TargetMode="External"/><Relationship Id="rId11" Type="http://schemas.openxmlformats.org/officeDocument/2006/relationships/image" Target="../media/image9.png"/><Relationship Id="rId5" Type="http://schemas.openxmlformats.org/officeDocument/2006/relationships/hyperlink" Target="https://keras.io/examples/vision/image_classification_with_vision_transformer" TargetMode="External"/><Relationship Id="rId10" Type="http://schemas.openxmlformats.org/officeDocument/2006/relationships/hyperlink" Target="https://keras.io/examples/vision/object_detection_using_vision_transformer" TargetMode="External"/><Relationship Id="rId4" Type="http://schemas.openxmlformats.org/officeDocument/2006/relationships/hyperlink" Target="https://keras.io/examples/vision/image_classification_efficientnet_fine_tuning" TargetMode="External"/><Relationship Id="rId9" Type="http://schemas.openxmlformats.org/officeDocument/2006/relationships/hyperlink" Target="https://keras.io/examples/vision/keypoint_detectio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scikit-learn.org/stable/auto_examples/index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jMbA_nrIAY" TargetMode="External"/><Relationship Id="rId2" Type="http://schemas.openxmlformats.org/officeDocument/2006/relationships/hyperlink" Target="https://opencv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hyperlink" Target="(1438)%20Top%2010%20OpenCV%20Projects%20in%20Python%20-%20With%20Source%20Code%20&amp;%20Tutorial%20-%20Computer%20vision%20projects%202020%20&#8211;%20YouTub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aconda.com/products/distribution" TargetMode="External"/><Relationship Id="rId2" Type="http://schemas.openxmlformats.org/officeDocument/2006/relationships/hyperlink" Target="https://www.anaconda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1EE5F-D1AC-43EE-25FA-F0166E3C5A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Public domain software support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3B677A-0CE1-364C-3689-F901F4B51F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KH Wong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78A99C-D5F2-E9B4-C6E6-69C52B864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 software support v.3 (230217a)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588EAE-0BC2-9260-361F-202517AA6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101D-0979-48ED-9367-A6DD23B7F48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44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75266-C34B-546E-08C8-B0729CA61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Octave (Free </a:t>
            </a:r>
            <a:r>
              <a:rPr lang="en-US" dirty="0" err="1"/>
              <a:t>matlab</a:t>
            </a:r>
            <a:r>
              <a:rPr lang="en-US" dirty="0"/>
              <a:t> code interpreter)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B4586-29BE-E510-1879-E1B039D10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https://octave.org/</a:t>
            </a:r>
            <a:r>
              <a:rPr lang="en-US" dirty="0"/>
              <a:t> </a:t>
            </a:r>
          </a:p>
          <a:p>
            <a:r>
              <a:rPr lang="en-US" dirty="0" err="1"/>
              <a:t>Matlab</a:t>
            </a:r>
            <a:r>
              <a:rPr lang="en-US" dirty="0"/>
              <a:t> is excellent in providing math support for develop algorithms. But is is very expensive.</a:t>
            </a:r>
          </a:p>
          <a:p>
            <a:r>
              <a:rPr lang="en-US" dirty="0"/>
              <a:t>Octave is a poor man’s alternative. </a:t>
            </a:r>
          </a:p>
          <a:p>
            <a:r>
              <a:rPr lang="en-US" dirty="0"/>
              <a:t>Yet it can run most standard </a:t>
            </a:r>
            <a:r>
              <a:rPr lang="en-US" dirty="0" err="1"/>
              <a:t>matlab</a:t>
            </a:r>
            <a:r>
              <a:rPr lang="en-US" dirty="0"/>
              <a:t> code without much modifications.</a:t>
            </a:r>
          </a:p>
          <a:p>
            <a:r>
              <a:rPr lang="en-US" dirty="0"/>
              <a:t>It may be slower and sometime buggy.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E99EB-41D9-989E-2B4F-5F5677A77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 software support v.3 (230217a)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4835AF-767C-340D-6E4C-105F656FB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101D-0979-48ED-9367-A6DD23B7F487}" type="slidenum">
              <a:rPr lang="en-US" smtClean="0"/>
              <a:t>10</a:t>
            </a:fld>
            <a:endParaRPr lang="en-US"/>
          </a:p>
        </p:txBody>
      </p:sp>
      <p:sp>
        <p:nvSpPr>
          <p:cNvPr id="6" name="AutoShape 2" descr="Example mesh">
            <a:extLst>
              <a:ext uri="{FF2B5EF4-FFF2-40B4-BE49-F238E27FC236}">
                <a16:creationId xmlns:a16="http://schemas.microsoft.com/office/drawing/2014/main" id="{A88D2882-B49D-E5D0-7AC0-F1453CFC59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4C0EE8A-EDDE-CADF-51E2-040B671F88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5070" y="4442645"/>
            <a:ext cx="2125938" cy="1734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636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DBEE5-BCC3-1660-AD6B-E012AF829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9FA3D-3150-A577-8170-82A2FFCD1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Public domain software tools are available to help students to build and learn AI methods.</a:t>
            </a:r>
          </a:p>
          <a:p>
            <a:r>
              <a:rPr lang="en-US" dirty="0"/>
              <a:t>Most tools are free.</a:t>
            </a:r>
          </a:p>
          <a:p>
            <a:r>
              <a:rPr lang="en-US" dirty="0"/>
              <a:t>But you may enjoy better support (faster machines etc.) if you are willing to </a:t>
            </a:r>
            <a:r>
              <a:rPr lang="en-US"/>
              <a:t>pay an additional </a:t>
            </a:r>
            <a:r>
              <a:rPr lang="en-US" dirty="0"/>
              <a:t>price. E.g., </a:t>
            </a:r>
            <a:r>
              <a:rPr lang="en-US" dirty="0" err="1"/>
              <a:t>Colab</a:t>
            </a:r>
            <a:r>
              <a:rPr lang="en-US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2D30B7-0D48-AFE1-2C10-45973F5FF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 software support v.3 (230217a)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E63BD8-BFFF-AD60-3131-A0232B731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101D-0979-48ED-9367-A6DD23B7F48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459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CF675-BEA5-B91E-77F4-9737CDA27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D2BCE-14F6-E425-C68B-0B9819CDC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Colab</a:t>
            </a:r>
            <a:r>
              <a:rPr lang="en-US" dirty="0"/>
              <a:t> (</a:t>
            </a:r>
            <a:r>
              <a:rPr lang="en-US" dirty="0" err="1"/>
              <a:t>python_notbook</a:t>
            </a:r>
            <a:r>
              <a:rPr lang="en-US" dirty="0"/>
              <a:t> programming, by google)</a:t>
            </a:r>
          </a:p>
          <a:p>
            <a:r>
              <a:rPr lang="en-US" dirty="0" err="1"/>
              <a:t>Keras</a:t>
            </a:r>
            <a:r>
              <a:rPr lang="en-US" dirty="0"/>
              <a:t> (TensorFlow library for neural networks )</a:t>
            </a:r>
          </a:p>
          <a:p>
            <a:r>
              <a:rPr lang="en-US" dirty="0" err="1"/>
              <a:t>Sklearn</a:t>
            </a:r>
            <a:r>
              <a:rPr lang="en-US" dirty="0"/>
              <a:t> (machine learning python tools)</a:t>
            </a:r>
          </a:p>
          <a:p>
            <a:r>
              <a:rPr lang="en-US" dirty="0" err="1"/>
              <a:t>Opencv</a:t>
            </a:r>
            <a:r>
              <a:rPr lang="en-US" dirty="0"/>
              <a:t> (computer vision python tools)</a:t>
            </a:r>
          </a:p>
          <a:p>
            <a:r>
              <a:rPr lang="en-US" dirty="0"/>
              <a:t>Anaconda (environment </a:t>
            </a:r>
            <a:r>
              <a:rPr lang="en-US" dirty="0" err="1"/>
              <a:t>sklearn</a:t>
            </a:r>
            <a:r>
              <a:rPr lang="en-US" dirty="0"/>
              <a:t>, </a:t>
            </a:r>
            <a:r>
              <a:rPr lang="en-US" dirty="0" err="1"/>
              <a:t>tensorflow-kearas</a:t>
            </a:r>
            <a:r>
              <a:rPr lang="en-US" dirty="0"/>
              <a:t>, </a:t>
            </a:r>
            <a:r>
              <a:rPr lang="en-US" dirty="0" err="1"/>
              <a:t>opencv</a:t>
            </a:r>
            <a:r>
              <a:rPr lang="en-US" dirty="0"/>
              <a:t>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Octave (Free </a:t>
            </a:r>
            <a:r>
              <a:rPr lang="en-US" dirty="0" err="1"/>
              <a:t>matlab</a:t>
            </a:r>
            <a:r>
              <a:rPr lang="en-US" dirty="0"/>
              <a:t> code interpreter)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029F4B-F415-DED1-16D4-3A0A19743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 software support v.3 (230217a)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ED8A51-09B0-7776-D85C-A9571D2CD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101D-0979-48ED-9367-A6DD23B7F48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13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55266-6D3C-8AEC-94B0-BC7999FFD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Colab</a:t>
            </a:r>
            <a:r>
              <a:rPr lang="en-US" dirty="0"/>
              <a:t> (</a:t>
            </a:r>
            <a:r>
              <a:rPr lang="en-US" dirty="0" err="1"/>
              <a:t>python_notbook</a:t>
            </a:r>
            <a:r>
              <a:rPr lang="en-US" dirty="0"/>
              <a:t> programming, by google)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BC93F-58EE-BFC7-1831-F1D07DCAE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https://colab.research.google.com/</a:t>
            </a:r>
            <a:endParaRPr lang="en-US" dirty="0"/>
          </a:p>
          <a:p>
            <a:r>
              <a:rPr lang="en-US" dirty="0"/>
              <a:t>Use </a:t>
            </a:r>
            <a:r>
              <a:rPr lang="en-US" dirty="0" err="1"/>
              <a:t>colab</a:t>
            </a:r>
            <a:r>
              <a:rPr lang="en-US" dirty="0"/>
              <a:t> if you have a </a:t>
            </a:r>
            <a:r>
              <a:rPr lang="en-US" dirty="0" err="1"/>
              <a:t>gmail</a:t>
            </a:r>
            <a:r>
              <a:rPr lang="en-US" dirty="0"/>
              <a:t> account/google-drive</a:t>
            </a:r>
          </a:p>
          <a:p>
            <a:r>
              <a:rPr lang="en-US" dirty="0"/>
              <a:t>Click on </a:t>
            </a:r>
            <a:r>
              <a:rPr lang="en-US" dirty="0" err="1"/>
              <a:t>colab</a:t>
            </a:r>
            <a:r>
              <a:rPr lang="en-US" dirty="0"/>
              <a:t> link in libraries (e.g. </a:t>
            </a:r>
            <a:r>
              <a:rPr lang="en-US" dirty="0" err="1"/>
              <a:t>keras</a:t>
            </a:r>
            <a:r>
              <a:rPr lang="en-US" dirty="0"/>
              <a:t>) to begin</a:t>
            </a:r>
          </a:p>
          <a:p>
            <a:r>
              <a:rPr lang="en-US" dirty="0"/>
              <a:t> Example: </a:t>
            </a:r>
            <a:r>
              <a:rPr lang="en-US" sz="1600" dirty="0">
                <a:hlinkClick r:id="rId3"/>
              </a:rPr>
              <a:t>https://keras.io/examples/vision/mnist_convnet/</a:t>
            </a:r>
            <a:r>
              <a:rPr lang="en-US" sz="1600" dirty="0"/>
              <a:t>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6A4253-9681-C6A0-D04E-85415EBE0E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1406" y="4327148"/>
            <a:ext cx="3571875" cy="1981200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0E9097B-FF31-B77F-3AF9-51EF3E8F7421}"/>
              </a:ext>
            </a:extLst>
          </p:cNvPr>
          <p:cNvCxnSpPr>
            <a:cxnSpLocks/>
          </p:cNvCxnSpPr>
          <p:nvPr/>
        </p:nvCxnSpPr>
        <p:spPr>
          <a:xfrm>
            <a:off x="750324" y="4145676"/>
            <a:ext cx="429547" cy="853732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AC5ED352-55CB-B8F8-B715-B9B215BB88C6}"/>
              </a:ext>
            </a:extLst>
          </p:cNvPr>
          <p:cNvSpPr/>
          <p:nvPr/>
        </p:nvSpPr>
        <p:spPr>
          <a:xfrm>
            <a:off x="960679" y="4993589"/>
            <a:ext cx="774290" cy="3465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351D94-01D3-41ED-2121-FE6DB48DA3A2}"/>
              </a:ext>
            </a:extLst>
          </p:cNvPr>
          <p:cNvSpPr txBox="1"/>
          <p:nvPr/>
        </p:nvSpPr>
        <p:spPr>
          <a:xfrm>
            <a:off x="628650" y="3851259"/>
            <a:ext cx="1661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Click-on to start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E20E4EE-3DDE-BE9C-6AEF-E462ED5915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2649" y="4280612"/>
            <a:ext cx="2271866" cy="2039450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050A27F0-B697-F8FC-B9E5-967789553DFA}"/>
              </a:ext>
            </a:extLst>
          </p:cNvPr>
          <p:cNvSpPr/>
          <p:nvPr/>
        </p:nvSpPr>
        <p:spPr>
          <a:xfrm>
            <a:off x="5377017" y="5699507"/>
            <a:ext cx="774290" cy="3465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AA3F034-8495-9B5F-AF7C-65387A4A68C9}"/>
              </a:ext>
            </a:extLst>
          </p:cNvPr>
          <p:cNvSpPr txBox="1"/>
          <p:nvPr/>
        </p:nvSpPr>
        <p:spPr>
          <a:xfrm>
            <a:off x="4288094" y="4350315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Then,</a:t>
            </a:r>
          </a:p>
          <a:p>
            <a:r>
              <a:rPr lang="en-US" u="sng" dirty="0"/>
              <a:t>click- here</a:t>
            </a:r>
          </a:p>
          <a:p>
            <a:r>
              <a:rPr lang="en-US" dirty="0"/>
              <a:t> to continue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AE5E6CE-D18A-6412-1579-0470FA35075A}"/>
              </a:ext>
            </a:extLst>
          </p:cNvPr>
          <p:cNvCxnSpPr>
            <a:cxnSpLocks/>
          </p:cNvCxnSpPr>
          <p:nvPr/>
        </p:nvCxnSpPr>
        <p:spPr>
          <a:xfrm>
            <a:off x="4986008" y="5166882"/>
            <a:ext cx="421120" cy="654265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A1FA1A23-B5A0-0C09-46C6-8465A50D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 software support v.3 (230217a)</a:t>
            </a:r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8A117D3C-F754-54E1-BEEB-F96BF6DF3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101D-0979-48ED-9367-A6DD23B7F487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90A7CE-42BB-A550-AFF8-7DDFFC9C5EC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57950" y="537938"/>
            <a:ext cx="2145580" cy="923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78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002B3C4B-587B-432D-B99C-3B65161C8F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0700" y="3321028"/>
            <a:ext cx="2962275" cy="13726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6C69CD2-6B04-718B-3E35-6DDB61D2A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tutorial of using </a:t>
            </a:r>
            <a:r>
              <a:rPr lang="en-US" dirty="0" err="1"/>
              <a:t>colab</a:t>
            </a:r>
            <a:br>
              <a:rPr lang="en-US" dirty="0"/>
            </a:b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8C165-9C6C-1BE3-A6CD-B55248143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4972050" cy="448627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For every step  click the arrow to execute it.</a:t>
            </a:r>
          </a:p>
          <a:p>
            <a:r>
              <a:rPr lang="en-US" dirty="0"/>
              <a:t>After it is completes, you will see this . It showed that it has run for 18seconds.</a:t>
            </a:r>
          </a:p>
          <a:p>
            <a:r>
              <a:rPr lang="en-US" dirty="0"/>
              <a:t>You may Mouse over this line , click on “+ Code” you may enter a line of code (e.g., Print(“hello world”) and run it.</a:t>
            </a:r>
          </a:p>
          <a:p>
            <a:r>
              <a:rPr lang="en-US" dirty="0"/>
              <a:t>Mouse over this icon (files), then you can see the dir. structure. Your code should be under “/content”</a:t>
            </a:r>
          </a:p>
          <a:p>
            <a:r>
              <a:rPr lang="en-US" dirty="0"/>
              <a:t>You may enter :“!xx” to run operating sys. commands under </a:t>
            </a:r>
            <a:r>
              <a:rPr lang="en-US" u="sng" dirty="0" err="1"/>
              <a:t>Jupyter</a:t>
            </a:r>
            <a:r>
              <a:rPr lang="en-US" dirty="0"/>
              <a:t>. E.g. “!ls –l”,  !cat” etc. Or the useful “%xx” magic commands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4F1984-FE04-B997-FFFF-C38647F46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 software support v.3 (230217a)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16DE62-026E-E953-440D-1EB4C338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101D-0979-48ED-9367-A6DD23B7F487}" type="slidenum">
              <a:rPr lang="en-US" smtClean="0"/>
              <a:t>4</a:t>
            </a:fld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B12FA96-6E5D-7E5A-6C50-F0114488294F}"/>
              </a:ext>
            </a:extLst>
          </p:cNvPr>
          <p:cNvCxnSpPr>
            <a:cxnSpLocks/>
          </p:cNvCxnSpPr>
          <p:nvPr/>
        </p:nvCxnSpPr>
        <p:spPr>
          <a:xfrm>
            <a:off x="4333875" y="1908471"/>
            <a:ext cx="1338869" cy="362032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D0D401C-EC07-B61F-9CA0-2E1381727704}"/>
              </a:ext>
            </a:extLst>
          </p:cNvPr>
          <p:cNvCxnSpPr>
            <a:cxnSpLocks/>
          </p:cNvCxnSpPr>
          <p:nvPr/>
        </p:nvCxnSpPr>
        <p:spPr>
          <a:xfrm>
            <a:off x="3962400" y="3963885"/>
            <a:ext cx="1910369" cy="1387786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>
            <a:extLst>
              <a:ext uri="{FF2B5EF4-FFF2-40B4-BE49-F238E27FC236}">
                <a16:creationId xmlns:a16="http://schemas.microsoft.com/office/drawing/2014/main" id="{DD3C4940-60E3-C85D-AC72-A464B962D8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1775" y="4779273"/>
            <a:ext cx="1519691" cy="1158879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5AAF099-07D8-8D9B-F3C2-99DAC98937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4696" y="5283896"/>
            <a:ext cx="413083" cy="49053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7393433C-1748-054F-8006-B198212A801B}"/>
              </a:ext>
            </a:extLst>
          </p:cNvPr>
          <p:cNvSpPr txBox="1"/>
          <p:nvPr/>
        </p:nvSpPr>
        <p:spPr>
          <a:xfrm>
            <a:off x="530600" y="5754160"/>
            <a:ext cx="79847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hlinkClick r:id="rId5"/>
              </a:rPr>
              <a:t>Ref: https://www.jcchouinard.com/google-colab-with-python/</a:t>
            </a:r>
            <a:endParaRPr lang="en-US" sz="1800" dirty="0"/>
          </a:p>
          <a:p>
            <a:r>
              <a:rPr lang="en-US" dirty="0">
                <a:hlinkClick r:id="rId6"/>
              </a:rPr>
              <a:t>https://www.tutorialspoint.com/google_colab/google_colab_magics.htm</a:t>
            </a:r>
            <a:r>
              <a:rPr lang="en-US" dirty="0"/>
              <a:t> </a:t>
            </a:r>
          </a:p>
          <a:p>
            <a:r>
              <a:rPr lang="en-US" dirty="0">
                <a:hlinkClick r:id="rId7"/>
              </a:rPr>
              <a:t>https://buomsoo-kim.github.io/colab/2020/05/21/Colab-terminal-commands.md/</a:t>
            </a:r>
            <a:r>
              <a:rPr lang="en-US" dirty="0"/>
              <a:t>  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258C100-E8DA-3F88-007C-F09A59A8ED36}"/>
              </a:ext>
            </a:extLst>
          </p:cNvPr>
          <p:cNvCxnSpPr>
            <a:cxnSpLocks/>
            <a:stCxn id="31" idx="3"/>
          </p:cNvCxnSpPr>
          <p:nvPr/>
        </p:nvCxnSpPr>
        <p:spPr>
          <a:xfrm>
            <a:off x="6297779" y="5529164"/>
            <a:ext cx="251265" cy="224996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40">
            <a:extLst>
              <a:ext uri="{FF2B5EF4-FFF2-40B4-BE49-F238E27FC236}">
                <a16:creationId xmlns:a16="http://schemas.microsoft.com/office/drawing/2014/main" id="{F3F80486-6130-D339-922D-D211467333D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72744" y="1963323"/>
            <a:ext cx="3257550" cy="476250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F1BE83A2-F4C4-FE9D-31A6-4EC989245AF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72744" y="2462521"/>
            <a:ext cx="1752600" cy="571500"/>
          </a:xfrm>
          <a:prstGeom prst="rect">
            <a:avLst/>
          </a:prstGeom>
        </p:spPr>
      </p:pic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4FB2B851-4C75-6400-9586-114688D92785}"/>
              </a:ext>
            </a:extLst>
          </p:cNvPr>
          <p:cNvCxnSpPr>
            <a:cxnSpLocks/>
          </p:cNvCxnSpPr>
          <p:nvPr/>
        </p:nvCxnSpPr>
        <p:spPr>
          <a:xfrm>
            <a:off x="5398230" y="2745207"/>
            <a:ext cx="202470" cy="159915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3AFC1A5-D0F1-C1E6-5443-24FB8FEB9BF9}"/>
              </a:ext>
            </a:extLst>
          </p:cNvPr>
          <p:cNvCxnSpPr>
            <a:cxnSpLocks/>
          </p:cNvCxnSpPr>
          <p:nvPr/>
        </p:nvCxnSpPr>
        <p:spPr>
          <a:xfrm>
            <a:off x="4333875" y="3111744"/>
            <a:ext cx="2215169" cy="1494913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3569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BF535-D71C-6374-9800-6712D7772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Useful </a:t>
            </a:r>
            <a:r>
              <a:rPr lang="en-US" dirty="0" err="1"/>
              <a:t>Jupyter</a:t>
            </a:r>
            <a:r>
              <a:rPr lang="en-US" dirty="0"/>
              <a:t> command (!) as and </a:t>
            </a:r>
            <a:r>
              <a:rPr lang="en-US" dirty="0" err="1"/>
              <a:t>Colab</a:t>
            </a:r>
            <a:r>
              <a:rPr lang="en-US" dirty="0"/>
              <a:t> magic commands*%)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05680-896B-52BA-6ABE-C4E48951E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!</a:t>
            </a:r>
            <a:r>
              <a:rPr lang="en-US" dirty="0" err="1"/>
              <a:t>pwd</a:t>
            </a:r>
            <a:r>
              <a:rPr lang="en-US" dirty="0"/>
              <a:t> #command finds out the currently working directory</a:t>
            </a:r>
          </a:p>
          <a:p>
            <a:r>
              <a:rPr lang="en-US" dirty="0"/>
              <a:t>!ls –l #command finds out the current subdirectories</a:t>
            </a:r>
          </a:p>
          <a:p>
            <a:r>
              <a:rPr lang="en-US" dirty="0"/>
              <a:t>%cd  #change directory</a:t>
            </a:r>
          </a:p>
          <a:p>
            <a:r>
              <a:rPr lang="en-US" dirty="0"/>
              <a:t>!</a:t>
            </a:r>
            <a:r>
              <a:rPr lang="en-US" dirty="0" err="1"/>
              <a:t>wget</a:t>
            </a:r>
            <a:r>
              <a:rPr lang="en-US" dirty="0"/>
              <a:t> </a:t>
            </a:r>
            <a:r>
              <a:rPr lang="en-US" dirty="0" err="1"/>
              <a:t>url_to_the_file</a:t>
            </a:r>
            <a:r>
              <a:rPr lang="en-US" dirty="0"/>
              <a:t> #Download and open </a:t>
            </a:r>
            <a:r>
              <a:rPr lang="en-US" dirty="0" err="1"/>
              <a:t>filesUse</a:t>
            </a:r>
            <a:r>
              <a:rPr lang="en-US" dirty="0"/>
              <a:t>  !unzip or !</a:t>
            </a:r>
            <a:r>
              <a:rPr lang="en-US" dirty="0" err="1"/>
              <a:t>gunzip</a:t>
            </a:r>
            <a:r>
              <a:rPr lang="en-US" dirty="0"/>
              <a:t> commands to unzip compressed files.</a:t>
            </a:r>
          </a:p>
          <a:p>
            <a:r>
              <a:rPr lang="en-US" dirty="0"/>
              <a:t>%matplotlib inline: draw the plots</a:t>
            </a:r>
          </a:p>
          <a:p>
            <a:r>
              <a:rPr lang="en-US" dirty="0"/>
              <a:t>%</a:t>
            </a:r>
            <a:r>
              <a:rPr lang="en-US" dirty="0" err="1"/>
              <a:t>reload_ext</a:t>
            </a:r>
            <a:r>
              <a:rPr lang="en-US" dirty="0"/>
              <a:t> </a:t>
            </a:r>
            <a:r>
              <a:rPr lang="en-US" dirty="0" err="1"/>
              <a:t>autoreload</a:t>
            </a:r>
            <a:r>
              <a:rPr lang="en-US" dirty="0"/>
              <a:t>, %</a:t>
            </a:r>
            <a:r>
              <a:rPr lang="en-US" dirty="0" err="1"/>
              <a:t>autoreload</a:t>
            </a:r>
            <a:r>
              <a:rPr lang="en-US" dirty="0"/>
              <a:t> 2: reloads all modules before executing a new line. So when a module is updated, you don’t need to rerun the import command.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2622B7-2767-7343-ADCB-3AB1E193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 software support v.3 (230217a)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1B371E-A40B-82C6-C7BC-30C571F5A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101D-0979-48ED-9367-A6DD23B7F487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353826-537A-8363-C707-EB1F515D63DB}"/>
              </a:ext>
            </a:extLst>
          </p:cNvPr>
          <p:cNvSpPr txBox="1"/>
          <p:nvPr/>
        </p:nvSpPr>
        <p:spPr>
          <a:xfrm>
            <a:off x="828675" y="5897325"/>
            <a:ext cx="8191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hlinkClick r:id="rId2"/>
              </a:rPr>
              <a:t>https://buomsoo-kim.github.io/colab/2020/05/21/Colab-terminal-commands.md/</a:t>
            </a:r>
            <a:r>
              <a:rPr lang="en-US" sz="18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552608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55266-6D3C-8AEC-94B0-BC7999FFD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Keras</a:t>
            </a:r>
            <a:r>
              <a:rPr lang="en-US" dirty="0"/>
              <a:t> (TensorFlow libraries for neural networks ) Can run under </a:t>
            </a:r>
            <a:r>
              <a:rPr lang="en-US" dirty="0" err="1"/>
              <a:t>Colab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BC93F-58EE-BFC7-1831-F1D07DCAE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hlinkClick r:id="rId2"/>
              </a:rPr>
              <a:t>https://keras.io/examples/</a:t>
            </a:r>
            <a:r>
              <a:rPr lang="en-US" dirty="0"/>
              <a:t> </a:t>
            </a:r>
          </a:p>
          <a:p>
            <a:r>
              <a:rPr lang="en-US" dirty="0"/>
              <a:t>Many good examples of how to use neural network liberates for neural networks. Examples: </a:t>
            </a:r>
          </a:p>
          <a:p>
            <a:pPr algn="l"/>
            <a:r>
              <a:rPr lang="en-US" b="1" i="0" u="none" strike="noStrike" dirty="0">
                <a:solidFill>
                  <a:srgbClr val="D00000"/>
                </a:solidFill>
                <a:effectLst/>
                <a:latin typeface="Open Sans" panose="020B0606030504020204" pitchFamily="34" charset="0"/>
                <a:hlinkClick r:id="rId3"/>
              </a:rPr>
              <a:t>Computer Vision</a:t>
            </a:r>
            <a:endParaRPr lang="en-US" b="1" i="0" dirty="0">
              <a:solidFill>
                <a:srgbClr val="212529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Image classification</a:t>
            </a:r>
            <a:endParaRPr lang="en-US" dirty="0">
              <a:solidFill>
                <a:srgbClr val="D00000"/>
              </a:solidFill>
              <a:latin typeface="Open Sans" panose="020B0606030504020204" pitchFamily="34" charset="0"/>
            </a:endParaRPr>
          </a:p>
          <a:p>
            <a:pPr lvl="1"/>
            <a:r>
              <a:rPr lang="en-US" dirty="0">
                <a:solidFill>
                  <a:srgbClr val="D00000"/>
                </a:solidFill>
                <a:latin typeface="Open Sans" panose="020B0606030504020204" pitchFamily="34" charset="0"/>
              </a:rPr>
              <a:t>Image classification from scratch</a:t>
            </a:r>
          </a:p>
          <a:p>
            <a:pPr lvl="1"/>
            <a:r>
              <a:rPr lang="en-US" dirty="0">
                <a:solidFill>
                  <a:srgbClr val="D00000"/>
                </a:solidFill>
                <a:latin typeface="Open Sans" panose="020B0606030504020204" pitchFamily="34" charset="0"/>
              </a:rPr>
              <a:t>Simple MNIST convnet</a:t>
            </a:r>
            <a:endParaRPr lang="en-US" b="0" i="0" u="none" strike="noStrike" dirty="0">
              <a:solidFill>
                <a:srgbClr val="D00000"/>
              </a:solidFill>
              <a:effectLst/>
              <a:latin typeface="Open Sans" panose="020B0606030504020204" pitchFamily="34" charset="0"/>
              <a:hlinkClick r:id="rId4"/>
            </a:endParaRPr>
          </a:p>
          <a:p>
            <a:pPr lvl="1"/>
            <a:r>
              <a:rPr lang="en-US" b="0" i="0" u="none" strike="noStrike" dirty="0">
                <a:solidFill>
                  <a:srgbClr val="D00000"/>
                </a:solidFill>
                <a:effectLst/>
                <a:latin typeface="Open Sans" panose="020B0606030504020204" pitchFamily="34" charset="0"/>
                <a:hlinkClick r:id="rId5"/>
              </a:rPr>
              <a:t>Image classification with Vision Transformer</a:t>
            </a:r>
          </a:p>
          <a:p>
            <a:pPr lvl="1"/>
            <a:r>
              <a:rPr lang="en-US" b="0" i="0" u="none" strike="noStrike" dirty="0">
                <a:solidFill>
                  <a:srgbClr val="D00000"/>
                </a:solidFill>
                <a:effectLst/>
                <a:latin typeface="Open Sans" panose="020B0606030504020204" pitchFamily="34" charset="0"/>
                <a:hlinkClick r:id="rId6"/>
              </a:rPr>
              <a:t>Image Classification using </a:t>
            </a:r>
            <a:r>
              <a:rPr lang="en-US" b="0" i="0" u="none" strike="noStrike" dirty="0" err="1">
                <a:solidFill>
                  <a:srgbClr val="D00000"/>
                </a:solidFill>
                <a:effectLst/>
                <a:latin typeface="Open Sans" panose="020B0606030504020204" pitchFamily="34" charset="0"/>
                <a:hlinkClick r:id="rId6"/>
              </a:rPr>
              <a:t>BigTransfer</a:t>
            </a:r>
            <a:r>
              <a:rPr lang="en-US" b="0" i="0" u="none" strike="noStrike" dirty="0">
                <a:solidFill>
                  <a:srgbClr val="D00000"/>
                </a:solidFill>
                <a:effectLst/>
                <a:latin typeface="Open Sans" panose="020B0606030504020204" pitchFamily="34" charset="0"/>
                <a:hlinkClick r:id="rId6"/>
              </a:rPr>
              <a:t> (</a:t>
            </a:r>
            <a:r>
              <a:rPr lang="en-US" b="0" i="0" u="none" strike="noStrike" dirty="0" err="1">
                <a:solidFill>
                  <a:srgbClr val="D00000"/>
                </a:solidFill>
                <a:effectLst/>
                <a:latin typeface="Open Sans" panose="020B0606030504020204" pitchFamily="34" charset="0"/>
                <a:hlinkClick r:id="rId6"/>
              </a:rPr>
              <a:t>BiT</a:t>
            </a:r>
            <a:r>
              <a:rPr lang="en-US" b="0" i="0" u="none" strike="noStrike" dirty="0">
                <a:solidFill>
                  <a:srgbClr val="D00000"/>
                </a:solidFill>
                <a:effectLst/>
                <a:latin typeface="Open Sans" panose="020B0606030504020204" pitchFamily="34" charset="0"/>
                <a:hlinkClick r:id="rId6"/>
              </a:rPr>
              <a:t>)</a:t>
            </a:r>
            <a:endParaRPr lang="en-US" b="0" i="0" u="none" strike="noStrike" dirty="0">
              <a:solidFill>
                <a:srgbClr val="D0000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Image segmentation</a:t>
            </a:r>
          </a:p>
          <a:p>
            <a:pPr lvl="1"/>
            <a:r>
              <a:rPr lang="en-US" b="0" i="0" u="none" strike="noStrike" dirty="0">
                <a:solidFill>
                  <a:srgbClr val="D00000"/>
                </a:solidFill>
                <a:effectLst/>
                <a:latin typeface="Open Sans" panose="020B0606030504020204" pitchFamily="34" charset="0"/>
                <a:hlinkClick r:id="rId7"/>
              </a:rPr>
              <a:t>Image segmentation with a U-Net-like architecture</a:t>
            </a:r>
          </a:p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Object detection</a:t>
            </a:r>
          </a:p>
          <a:p>
            <a:pPr lvl="1"/>
            <a:r>
              <a:rPr lang="en-US" b="0" i="0" u="none" strike="noStrike" dirty="0">
                <a:solidFill>
                  <a:srgbClr val="D00000"/>
                </a:solidFill>
                <a:effectLst/>
                <a:latin typeface="Open Sans" panose="020B0606030504020204" pitchFamily="34" charset="0"/>
                <a:hlinkClick r:id="rId8"/>
              </a:rPr>
              <a:t>Object Detection with </a:t>
            </a:r>
            <a:r>
              <a:rPr lang="en-US" b="0" i="0" u="none" strike="noStrike" dirty="0" err="1">
                <a:solidFill>
                  <a:srgbClr val="D00000"/>
                </a:solidFill>
                <a:effectLst/>
                <a:latin typeface="Open Sans" panose="020B0606030504020204" pitchFamily="34" charset="0"/>
                <a:hlinkClick r:id="rId8"/>
              </a:rPr>
              <a:t>RetinaNet</a:t>
            </a:r>
            <a:endParaRPr lang="en-US" b="0" i="0" u="none" strike="noStrike" dirty="0">
              <a:solidFill>
                <a:srgbClr val="D00000"/>
              </a:solidFill>
              <a:effectLst/>
              <a:latin typeface="Open Sans" panose="020B0606030504020204" pitchFamily="34" charset="0"/>
              <a:hlinkClick r:id="rId8"/>
            </a:endParaRPr>
          </a:p>
          <a:p>
            <a:pPr lvl="1"/>
            <a:r>
              <a:rPr lang="en-US" b="0" i="0" u="none" strike="noStrike" dirty="0" err="1">
                <a:solidFill>
                  <a:srgbClr val="D00000"/>
                </a:solidFill>
                <a:effectLst/>
                <a:latin typeface="Open Sans" panose="020B0606030504020204" pitchFamily="34" charset="0"/>
                <a:hlinkClick r:id="rId9"/>
              </a:rPr>
              <a:t>Keypoint</a:t>
            </a:r>
            <a:r>
              <a:rPr lang="en-US" b="0" i="0" u="none" strike="noStrike" dirty="0">
                <a:solidFill>
                  <a:srgbClr val="D00000"/>
                </a:solidFill>
                <a:effectLst/>
                <a:latin typeface="Open Sans" panose="020B0606030504020204" pitchFamily="34" charset="0"/>
                <a:hlinkClick r:id="rId9"/>
              </a:rPr>
              <a:t> Detection with Transfer Learning</a:t>
            </a:r>
          </a:p>
          <a:p>
            <a:pPr lvl="1"/>
            <a:r>
              <a:rPr lang="en-US" b="0" i="0" u="none" strike="noStrike" dirty="0">
                <a:solidFill>
                  <a:srgbClr val="D00000"/>
                </a:solidFill>
                <a:effectLst/>
                <a:latin typeface="Open Sans" panose="020B0606030504020204" pitchFamily="34" charset="0"/>
                <a:hlinkClick r:id="rId10"/>
              </a:rPr>
              <a:t>Object detection with Vision Transformers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165940-FA56-7BE4-75EA-FA173C39F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 software support v.3 (230217a)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6E0AC6-A122-D745-69CE-5E9FFD700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101D-0979-48ED-9367-A6DD23B7F487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50D6DAA-C5A2-34D9-4498-7D2FD07C7E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991225" y="2771775"/>
            <a:ext cx="1495425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595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55266-6D3C-8AEC-94B0-BC7999FFD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Sklearn</a:t>
            </a:r>
            <a:r>
              <a:rPr lang="en-US" dirty="0"/>
              <a:t> (machine learning python tools) Can run under Anaconda/</a:t>
            </a:r>
            <a:r>
              <a:rPr lang="en-US" dirty="0" err="1"/>
              <a:t>Colab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BC93F-58EE-BFC7-1831-F1D07DCAE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hlinkClick r:id="rId2"/>
              </a:rPr>
              <a:t>https://scikit-learn.org/stable/</a:t>
            </a:r>
          </a:p>
          <a:p>
            <a:r>
              <a:rPr lang="en-US" sz="1800" dirty="0">
                <a:hlinkClick r:id="rId2"/>
              </a:rPr>
              <a:t>https://scikit-learn.org/stable/auto_examples/index.html</a:t>
            </a:r>
            <a:r>
              <a:rPr lang="en-US" sz="1800" dirty="0"/>
              <a:t> </a:t>
            </a:r>
          </a:p>
          <a:p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FD1838-7425-DFA5-D9D7-0EDEC8FB0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 software support v.3 (230217a)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47BB53-4145-9238-84BC-1ACC6F340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101D-0979-48ED-9367-A6DD23B7F487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EC0222-85FB-42D4-679C-C90ABA99A1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073" y="2879726"/>
            <a:ext cx="6534150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239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55266-6D3C-8AEC-94B0-BC7999FFD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Opencv</a:t>
            </a:r>
            <a:r>
              <a:rPr lang="en-US" dirty="0"/>
              <a:t> (computer vision python tools) Can run under </a:t>
            </a:r>
            <a:r>
              <a:rPr lang="en-US" dirty="0" err="1"/>
              <a:t>Colab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BC93F-58EE-BFC7-1831-F1D07DCAE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https://opencv.org/</a:t>
            </a:r>
            <a:endParaRPr lang="en-US" dirty="0"/>
          </a:p>
          <a:p>
            <a:r>
              <a:rPr lang="en-US" dirty="0"/>
              <a:t>Many useful computer tools available to be used.</a:t>
            </a:r>
          </a:p>
          <a:p>
            <a:r>
              <a:rPr lang="en-US" sz="1200" dirty="0">
                <a:hlinkClick r:id="rId3"/>
              </a:rPr>
              <a:t>(1438) Top 10 OpenCV Projects in Python - With Source Code &amp; Tutorial - Computer vision projects 2020 – YouTube</a:t>
            </a:r>
            <a:r>
              <a:rPr lang="en-US" sz="1200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34AC4A-FB30-6FD9-AFDF-F48B74A88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 software support v.3 (230217a)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3D7FB1-A8E1-18D8-DDEB-49276D761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101D-0979-48ED-9367-A6DD23B7F487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>
            <a:hlinkClick r:id="rId4" action="ppaction://hlinkfile"/>
            <a:extLst>
              <a:ext uri="{FF2B5EF4-FFF2-40B4-BE49-F238E27FC236}">
                <a16:creationId xmlns:a16="http://schemas.microsoft.com/office/drawing/2014/main" id="{4B16B77E-0FC0-D937-DF93-4E9663B9FE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18556" y="3380582"/>
            <a:ext cx="3438525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707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CF675-BEA5-B91E-77F4-9737CDA27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Anaconda (environment </a:t>
            </a:r>
            <a:r>
              <a:rPr lang="en-US" dirty="0" err="1"/>
              <a:t>sklearn</a:t>
            </a:r>
            <a:r>
              <a:rPr lang="en-US" dirty="0"/>
              <a:t>, </a:t>
            </a:r>
            <a:r>
              <a:rPr lang="en-US" dirty="0" err="1"/>
              <a:t>tensorflow-kearas</a:t>
            </a:r>
            <a:r>
              <a:rPr lang="en-US" dirty="0"/>
              <a:t>, </a:t>
            </a:r>
            <a:r>
              <a:rPr lang="en-US" dirty="0" err="1"/>
              <a:t>opencv</a:t>
            </a:r>
            <a:r>
              <a:rPr lang="en-US" dirty="0"/>
              <a:t>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D2BCE-14F6-E425-C68B-0B9819CDC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https://www.anaconda.com/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https://www.anaconda.com/products/distribution</a:t>
            </a:r>
            <a:r>
              <a:rPr lang="en-US" dirty="0"/>
              <a:t>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museo-sans-rounded"/>
              </a:rPr>
              <a:t>The world’s most popular open-source Python distribution platform</a:t>
            </a:r>
          </a:p>
          <a:p>
            <a:r>
              <a:rPr lang="en-US" dirty="0">
                <a:solidFill>
                  <a:srgbClr val="000000"/>
                </a:solidFill>
                <a:latin typeface="museo-sans-rounded"/>
              </a:rPr>
              <a:t>Run on your own machine .</a:t>
            </a:r>
          </a:p>
          <a:p>
            <a:r>
              <a:rPr lang="en-US" dirty="0">
                <a:solidFill>
                  <a:srgbClr val="000000"/>
                </a:solidFill>
                <a:latin typeface="museo-sans-rounded"/>
              </a:rPr>
              <a:t>Support </a:t>
            </a:r>
            <a:r>
              <a:rPr lang="en-US" dirty="0" err="1">
                <a:solidFill>
                  <a:srgbClr val="000000"/>
                </a:solidFill>
                <a:latin typeface="museo-sans-rounded"/>
              </a:rPr>
              <a:t>tensroflow-keras</a:t>
            </a:r>
            <a:r>
              <a:rPr lang="en-US" dirty="0">
                <a:solidFill>
                  <a:srgbClr val="000000"/>
                </a:solidFill>
                <a:latin typeface="museo-sans-rounded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museo-sans-rounded"/>
              </a:rPr>
              <a:t>opencv</a:t>
            </a:r>
            <a:r>
              <a:rPr lang="en-US" dirty="0">
                <a:solidFill>
                  <a:srgbClr val="000000"/>
                </a:solidFill>
                <a:latin typeface="museo-sans-rounded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museo-sans-rounded"/>
              </a:rPr>
              <a:t>sklearn</a:t>
            </a:r>
            <a:r>
              <a:rPr lang="en-US" dirty="0">
                <a:solidFill>
                  <a:srgbClr val="000000"/>
                </a:solidFill>
                <a:latin typeface="museo-sans-rounded"/>
              </a:rPr>
              <a:t> etc.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FE87B8-9742-050D-4006-73192C38B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 software support v.3 (230217a)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7AC110-9801-3546-0195-65DEC9533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101D-0979-48ED-9367-A6DD23B7F487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1DD5E5-043B-7473-C018-9CB406590F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0784" y="1555954"/>
            <a:ext cx="1664566" cy="836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193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869</Words>
  <Application>Microsoft Office PowerPoint</Application>
  <PresentationFormat>On-screen Show (4:3)</PresentationFormat>
  <Paragraphs>95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museo-sans-rounded</vt:lpstr>
      <vt:lpstr>Open Sans</vt:lpstr>
      <vt:lpstr>Office Theme</vt:lpstr>
      <vt:lpstr>Public domain software support</vt:lpstr>
      <vt:lpstr>Overview</vt:lpstr>
      <vt:lpstr>Colab (python_notbook programming, by google)</vt:lpstr>
      <vt:lpstr>A tutorial of using colab </vt:lpstr>
      <vt:lpstr>Useful Jupyter command (!) as and Colab magic commands*%)</vt:lpstr>
      <vt:lpstr>Keras (TensorFlow libraries for neural networks ) Can run under Colab</vt:lpstr>
      <vt:lpstr>Sklearn (machine learning python tools) Can run under Anaconda/Colab</vt:lpstr>
      <vt:lpstr>Opencv (computer vision python tools) Can run under Colab</vt:lpstr>
      <vt:lpstr>Anaconda (environment sklearn, tensorflow-kearas, opencv etc)</vt:lpstr>
      <vt:lpstr>Octave (Free matlab code interpreter)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domain software support</dc:title>
  <dc:creator>kh</dc:creator>
  <cp:lastModifiedBy>kh</cp:lastModifiedBy>
  <cp:revision>28</cp:revision>
  <dcterms:created xsi:type="dcterms:W3CDTF">2023-01-16T02:54:04Z</dcterms:created>
  <dcterms:modified xsi:type="dcterms:W3CDTF">2023-02-16T23:55:10Z</dcterms:modified>
</cp:coreProperties>
</file>