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6" r:id="rId6"/>
    <p:sldId id="263" r:id="rId7"/>
    <p:sldId id="267" r:id="rId8"/>
    <p:sldId id="264" r:id="rId9"/>
    <p:sldId id="265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1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FB89-1223-4EC4-84D5-57E6241391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CD4D3-0284-4798-92DA-CB044C143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72E4-D037-CD78-5138-046ACB5F2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02A42-BE02-6BFB-CFD5-BEE43DB41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EF81-4D41-E8B4-7203-4E54F86B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D238-EEF5-458A-A7BC-094B90F90325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5798-5DB4-DC2E-C79A-BC4958C6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B56DD-2C45-84A6-1252-7D92D433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83E3-3AD2-40D6-0C02-2C5881EC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85DBA-131F-65AA-7FDF-24A0CB7BC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FE677-7072-1706-F78B-16EBB3C6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46C7-EE47-4390-8552-1A1B251E3918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08DBC-BA3A-86CD-8D5F-09D349AA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99BC-DF36-2C08-08F9-E201F07D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7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9703F-A8CD-A951-3B91-E319EEE3B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A7E96-1F5B-60ED-BCCA-D6D6F2047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C1AB1-961B-7CBC-8CB0-2A675F7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69AE-8914-44A7-88F6-04977EC17688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A036-BF2E-48CE-6CFF-11D10EE9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A9D72-FB28-FE20-CB88-FE8272D0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8616-A6E3-CC66-1E54-FD920159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1E6D-BCFA-992F-C27B-9FC75D6E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39D30-D97E-5239-D07B-3256C15F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ABB3-B6A1-40AA-9165-C14B64606549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3B0ED-3730-5550-D07D-86DBCB6B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F11AD-4B56-0B3E-3181-170D2C51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108E-DE8A-9AB8-673B-EC199C46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21808-F5A1-27DC-49B7-74BEAF34A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04A2-51A4-A089-8BF9-1B1C780D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B179-E3EB-4CA0-BBB9-148AE8B27C3F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DFEB4-C632-9AA2-52F2-7334185A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37F0-3247-57E4-982E-E6E8BEC7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834C-1ABD-B288-CBB4-E57F8A73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BFB0-3AF9-6DD1-E056-792C5D5BB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52B4B-B739-8D3B-A48D-9F883EC86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9012F-FA9B-341E-AAAB-DA9756D8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4022-B293-434F-97BE-800223554CA0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39268-4589-68AF-EF45-9E153DF7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BA343-1916-CCF5-42F0-CA7664AB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3593-CC8D-1385-AB0C-D6AD7DC7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943C-B65E-C2F2-D75A-9BD9FB0A6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DD783-E0E9-C297-4C88-E080E825F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07CE3-987B-381C-F449-2C9CDFBAB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A1313-D606-089D-C4D5-9AE25772A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822AE-0D49-2D71-02EB-62B91483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9B0-C1CB-4D40-BB66-5F18916680B5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0A777-ABD1-A4C6-19D7-CD903B59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0B1A9-0DE2-8F19-8124-CFFB3E2C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15FE-E859-B18F-D8D7-E566FE91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0546A-DBC2-E385-1A62-644EAD3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19B2-65D3-47A1-8E7B-0A3996ED44D8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12A34-2803-8C78-3170-3924E080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4DF7-0994-FFD7-C57A-6F68ABB9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D9E33-8CC3-B6FA-F55D-A542ABD1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2364-085A-421B-A16A-96A83E42D4A2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203B6-D15E-8603-E4FC-0D0B29D0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96A3-65A1-F4AE-9BCE-357B6338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013B-9ADC-B86B-BEE2-B252ADD5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C8A6-82A2-0CCF-B8FE-46096004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EE7EA-A6B8-348F-4F4C-D98089BE3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1CC2B-A0D3-C202-652E-697E07E5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282D-18F7-4DA5-94D5-43FB5258E78F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1AB36-8490-5361-D4F2-CF12428B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03058-3C50-7326-536D-73A735E3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DC03-7DDA-44CC-93FC-E4411119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2B6C7-A8D9-6EF0-45D2-0B0C19128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2A05D-DDFD-5B42-620C-00D3DA633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F4361-D01C-B20A-8E15-D51D2222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1150-86D1-4E7A-80EC-86A549B7E5F6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F1B4C-373F-9F16-D376-4386F0AE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E703E-50CB-DB1F-090F-62C313CF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EFBDB-7088-ACC6-1C92-8755581E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21AE7-AD27-81B1-FF39-36136E01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1FB30-78C9-DAFF-E42F-6BBAA3016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A1B2-81E7-49C0-8D90-E58A8A443640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221C-FA76-197C-CDCF-C83371CB6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ENGG1000 project v230205a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456E-A794-72D6-B6E2-4FD1C7527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C8BF5-23D2-4C42-8501-C30483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4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g1000vs.cse.cuhk.edu.hk/project/" TargetMode="External"/><Relationship Id="rId2" Type="http://schemas.openxmlformats.org/officeDocument/2006/relationships/hyperlink" Target="https://blackboard.cuhk.edu.hk/webapps/blackboard/content/listContentEditable.jsp?content_id=_4213250_1&amp;course_id=_167633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uhk.ap.panopto.com/" TargetMode="External"/><Relationship Id="rId4" Type="http://schemas.openxmlformats.org/officeDocument/2006/relationships/hyperlink" Target="https://engg1000vs.cse.cuhk.edu.h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gg1000vs.cse.cuhk.edu.h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227A-311F-B632-18DC-65C98365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ENGG1000 Project Video production</a:t>
            </a:r>
            <a:br>
              <a:rPr lang="en-US" dirty="0"/>
            </a:br>
            <a:r>
              <a:rPr lang="en-US" dirty="0"/>
              <a:t>suggestions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0E83C-C1BD-FABE-5880-1D4C6643B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KH Wong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AF223-0866-B761-FE50-81D59D92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5439B-5CB0-8704-D160-E5689392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1D5C-E3E0-ED0E-4B59-F6AC6C73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691A-0FF2-9FA0-B41F-A6150C35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6050"/>
            <a:ext cx="78867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In-class: Lectures &amp; Tutorials                                         				5%</a:t>
            </a:r>
          </a:p>
          <a:p>
            <a:r>
              <a:rPr lang="en-US" dirty="0"/>
              <a:t>    (attend 4 out of 7 lectures, &amp; at least 60% for tutorial--project-presentation)	</a:t>
            </a:r>
          </a:p>
          <a:p>
            <a:r>
              <a:rPr lang="en-US" dirty="0">
                <a:solidFill>
                  <a:srgbClr val="FF0000"/>
                </a:solidFill>
              </a:rPr>
              <a:t>Out-class: online e-learning activities                              				10%</a:t>
            </a:r>
          </a:p>
          <a:p>
            <a:r>
              <a:rPr lang="en-US" dirty="0">
                <a:solidFill>
                  <a:srgbClr val="FF0000"/>
                </a:solidFill>
              </a:rPr>
              <a:t>    (viewing, rating and commenting other groups work in  the Video server).	</a:t>
            </a:r>
          </a:p>
          <a:p>
            <a:r>
              <a:rPr lang="en-US" dirty="0">
                <a:solidFill>
                  <a:srgbClr val="FF0000"/>
                </a:solidFill>
              </a:rPr>
              <a:t>     Each student should rate AND comment (INDIVIDUALLY) for N videos ONLINE. </a:t>
            </a:r>
          </a:p>
          <a:p>
            <a:r>
              <a:rPr lang="en-US" dirty="0">
                <a:solidFill>
                  <a:srgbClr val="FF0000"/>
                </a:solidFill>
              </a:rPr>
              <a:t>     (N &gt;= 0.5 * # of groups; preferable ALL except own video)</a:t>
            </a:r>
          </a:p>
          <a:p>
            <a:endParaRPr lang="en-US" dirty="0"/>
          </a:p>
          <a:p>
            <a:r>
              <a:rPr lang="en-US" dirty="0"/>
              <a:t>Homework (two individual assignments)                        				40%</a:t>
            </a:r>
          </a:p>
          <a:p>
            <a:r>
              <a:rPr lang="en-US" dirty="0"/>
              <a:t>        Assignment1:Spreadsheet applications (only 2 attempts are allowed) (20%)	</a:t>
            </a:r>
          </a:p>
          <a:p>
            <a:r>
              <a:rPr lang="en-US" dirty="0"/>
              <a:t>        Assignment2:IT, AI and IS exercises    (only 2 attempts are allowed)  (20%)	</a:t>
            </a:r>
          </a:p>
          <a:p>
            <a:r>
              <a:rPr lang="en-US" dirty="0">
                <a:solidFill>
                  <a:srgbClr val="FF0000"/>
                </a:solidFill>
              </a:rPr>
              <a:t>Presentation Project on selected topics                            				45%	</a:t>
            </a:r>
          </a:p>
          <a:p>
            <a:r>
              <a:rPr lang="en-US" dirty="0">
                <a:solidFill>
                  <a:srgbClr val="FF0000"/>
                </a:solidFill>
              </a:rPr>
              <a:t>        Forming group and submitting topic/des                       		 ( 5%)	</a:t>
            </a:r>
          </a:p>
          <a:p>
            <a:r>
              <a:rPr lang="en-US" dirty="0">
                <a:solidFill>
                  <a:srgbClr val="FF0000"/>
                </a:solidFill>
              </a:rPr>
              <a:t>        Video project and tutorial presentation                         		 (30%)	</a:t>
            </a:r>
          </a:p>
          <a:p>
            <a:r>
              <a:rPr lang="en-US" dirty="0">
                <a:solidFill>
                  <a:srgbClr val="FF0000"/>
                </a:solidFill>
              </a:rPr>
              <a:t>        Peer assessment (rating by peers online)                        		(10%)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8C04A-9632-F810-2AE1-1E6F484B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12EA9-C518-F2D7-BFD0-C72FA62A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10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BFDE97-FAC5-205C-207E-77F40A677C4D}"/>
              </a:ext>
            </a:extLst>
          </p:cNvPr>
          <p:cNvSpPr/>
          <p:nvPr/>
        </p:nvSpPr>
        <p:spPr>
          <a:xfrm>
            <a:off x="7677150" y="2095500"/>
            <a:ext cx="1129982" cy="3345707"/>
          </a:xfrm>
          <a:custGeom>
            <a:avLst/>
            <a:gdLst>
              <a:gd name="connsiteX0" fmla="*/ 676275 w 1129982"/>
              <a:gd name="connsiteY0" fmla="*/ 0 h 3345707"/>
              <a:gd name="connsiteX1" fmla="*/ 1104900 w 1129982"/>
              <a:gd name="connsiteY1" fmla="*/ 1362075 h 3345707"/>
              <a:gd name="connsiteX2" fmla="*/ 962025 w 1129982"/>
              <a:gd name="connsiteY2" fmla="*/ 3028950 h 3345707"/>
              <a:gd name="connsiteX3" fmla="*/ 0 w 1129982"/>
              <a:gd name="connsiteY3" fmla="*/ 3343275 h 334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982" h="3345707">
                <a:moveTo>
                  <a:pt x="676275" y="0"/>
                </a:moveTo>
                <a:cubicBezTo>
                  <a:pt x="866775" y="428625"/>
                  <a:pt x="1057275" y="857250"/>
                  <a:pt x="1104900" y="1362075"/>
                </a:cubicBezTo>
                <a:cubicBezTo>
                  <a:pt x="1152525" y="1866900"/>
                  <a:pt x="1146175" y="2698750"/>
                  <a:pt x="962025" y="3028950"/>
                </a:cubicBezTo>
                <a:cubicBezTo>
                  <a:pt x="777875" y="3359150"/>
                  <a:pt x="388937" y="3351212"/>
                  <a:pt x="0" y="3343275"/>
                </a:cubicBezTo>
              </a:path>
            </a:pathLst>
          </a:custGeom>
          <a:noFill/>
          <a:ln w="41275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B0B-0CE9-B877-405B-D5C2F154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0CD7-1A5D-A765-D092-F28741ECE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cannot contact your group members and found some members are not fulfilling their assigned tasks, please write to me.</a:t>
            </a:r>
          </a:p>
          <a:p>
            <a:r>
              <a:rPr lang="en-US" dirty="0"/>
              <a:t>These students may be considered as inactive members and will receive 0 or lower marks.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5BCA9-3703-C12B-1434-A43FFDAA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4E364-514D-C7B7-D56F-30022E59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2ED1-6E61-8C45-7869-348E5682DD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FFDC4-4E61-0CF2-8F37-E94331B06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3430B-5263-92C3-EBEB-F2172634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A702B-7CB2-17E9-D737-33F77633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D072-5581-E17F-F675-36396AF2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 and 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A5BC-FA43-84DF-372B-3E113A7F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900" dirty="0"/>
          </a:p>
          <a:p>
            <a:r>
              <a:rPr lang="en-US" sz="2900" dirty="0"/>
              <a:t>Video length is roughly 4-7 minutes.</a:t>
            </a:r>
          </a:p>
          <a:p>
            <a:r>
              <a:rPr lang="en-US" sz="2900" dirty="0"/>
              <a:t>Use English in the presentation include the subtitle-text and voice-over.</a:t>
            </a:r>
          </a:p>
          <a:p>
            <a:r>
              <a:rPr lang="en-US" sz="2900" dirty="0"/>
              <a:t>More help to produce a good video can be found </a:t>
            </a:r>
            <a:r>
              <a:rPr lang="en-US" dirty="0"/>
              <a:t>there (need </a:t>
            </a:r>
            <a:r>
              <a:rPr lang="en-US" dirty="0" err="1"/>
              <a:t>vpn</a:t>
            </a:r>
            <a:r>
              <a:rPr lang="en-US" dirty="0"/>
              <a:t>): </a:t>
            </a:r>
            <a:r>
              <a:rPr lang="en-US" dirty="0">
                <a:hlinkClick r:id="rId2"/>
              </a:rPr>
              <a:t>https://blackboard.cuhk.edu.hk/webapps/blackboard/content/listContentEditable.jsp?content_id=_4213250_1&amp;course_id=_167633_1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Deadline: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10 </a:t>
            </a:r>
            <a:r>
              <a:rPr lang="en-US" u="sng">
                <a:solidFill>
                  <a:srgbClr val="FF0000"/>
                </a:solidFill>
                <a:latin typeface="arial" panose="020B0604020202020204" pitchFamily="34" charset="0"/>
              </a:rPr>
              <a:t>Mar.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2023</a:t>
            </a:r>
            <a:r>
              <a:rPr lang="en-US" b="0" i="0" u="sng" dirty="0">
                <a:solidFill>
                  <a:srgbClr val="236FA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b="0" i="0" u="sng" dirty="0">
                <a:solidFill>
                  <a:srgbClr val="236FA1"/>
                </a:solidFill>
                <a:effectLst/>
                <a:latin typeface="arial" panose="020B0604020202020204" pitchFamily="34" charset="0"/>
                <a:hlinkClick r:id="rId3" tooltip="ENGG1000 Video Server"/>
              </a:rPr>
              <a:t> Group Presentation Video Upload Due (on Video Server) </a:t>
            </a:r>
            <a:r>
              <a:rPr lang="en-US" dirty="0"/>
              <a:t>Video Upload Due (on Video Server) (HARD deadline) </a:t>
            </a:r>
            <a:r>
              <a:rPr lang="en-US" dirty="0">
                <a:hlinkClick r:id="rId4"/>
              </a:rPr>
              <a:t>https://engg1000vs.cse.cuhk.edu.hk/</a:t>
            </a:r>
            <a:endParaRPr lang="en-US" dirty="0"/>
          </a:p>
          <a:p>
            <a:r>
              <a:rPr lang="en-US" dirty="0"/>
              <a:t>Sample videos</a:t>
            </a:r>
          </a:p>
          <a:p>
            <a:pPr marL="457200" lvl="1" indent="0">
              <a:buNone/>
            </a:pPr>
            <a:r>
              <a:rPr lang="en-US" dirty="0"/>
              <a:t>try this: </a:t>
            </a:r>
            <a:r>
              <a:rPr lang="en-US" dirty="0">
                <a:hlinkClick r:id="rId5"/>
              </a:rPr>
              <a:t>https://cuhk.ap.panopto.com</a:t>
            </a:r>
            <a:r>
              <a:rPr lang="en-US" dirty="0"/>
              <a:t> (use CUHK login)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F86B-D807-1AF3-8FEA-7681673E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4C406-A63E-2F12-C41E-2270EFAE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813D-6409-58F4-1008-93EEEED7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video checklist: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EB3C-3C1F-11E0-C038-B26AA92A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7050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first image of your video should include :</a:t>
            </a:r>
          </a:p>
          <a:p>
            <a:pPr lvl="1"/>
            <a:r>
              <a:rPr lang="en-US" dirty="0"/>
              <a:t>a.     Class ENGG1000X, Group number, project title</a:t>
            </a:r>
          </a:p>
          <a:p>
            <a:pPr lvl="1"/>
            <a:r>
              <a:rPr lang="en-US" dirty="0"/>
              <a:t>b.     Members’ SID, names</a:t>
            </a:r>
          </a:p>
          <a:p>
            <a:r>
              <a:rPr lang="en-US" dirty="0"/>
              <a:t>Insert slide numbers if you develop the video from PowerPoint (ppt).</a:t>
            </a:r>
          </a:p>
          <a:p>
            <a:r>
              <a:rPr lang="en-US" dirty="0"/>
              <a:t>Put the name of the narrator as subtitle when the narrator starts speaking. This is to make sure everyone is contributing to the work.</a:t>
            </a:r>
          </a:p>
          <a:p>
            <a:r>
              <a:rPr lang="en-US" dirty="0"/>
              <a:t>If you use others’ picture, videos, text, cite their sources. You can simply put the link to the current page or at the back of the ppt as a reference.</a:t>
            </a:r>
          </a:p>
          <a:p>
            <a:r>
              <a:rPr lang="en-US" dirty="0"/>
              <a:t>Don’t put too many words in one slide (4x4 rule) See </a:t>
            </a:r>
            <a:r>
              <a:rPr lang="en-US" sz="2600" dirty="0"/>
              <a:t>https://www.marquette.edu/omc/documents/PowerPointInstructions-Tips.pdf  </a:t>
            </a:r>
            <a:endParaRPr lang="en-US" dirty="0"/>
          </a:p>
          <a:p>
            <a:r>
              <a:rPr lang="en-US" dirty="0"/>
              <a:t>Check the audio quality:</a:t>
            </a:r>
          </a:p>
          <a:p>
            <a:pPr lvl="1"/>
            <a:r>
              <a:rPr lang="en-US" dirty="0"/>
              <a:t>a.     Adjust to an appropriate volume. Background music should not be too loud.</a:t>
            </a:r>
          </a:p>
          <a:p>
            <a:pPr lvl="1"/>
            <a:r>
              <a:rPr lang="en-US" dirty="0"/>
              <a:t>b.     Balanced volume for each individual narrator.</a:t>
            </a:r>
          </a:p>
          <a:p>
            <a:pPr lvl="1"/>
            <a:r>
              <a:rPr lang="en-US" dirty="0"/>
              <a:t>c.     </a:t>
            </a:r>
            <a:r>
              <a:rPr lang="en-US" dirty="0">
                <a:solidFill>
                  <a:srgbClr val="FF0000"/>
                </a:solidFill>
              </a:rPr>
              <a:t>Do not</a:t>
            </a:r>
            <a:r>
              <a:rPr lang="en-US" dirty="0"/>
              <a:t> speedup the soundtrack, narrative speed should be natural.</a:t>
            </a:r>
          </a:p>
          <a:p>
            <a:r>
              <a:rPr lang="en-US" dirty="0"/>
              <a:t>Double check the video by all members before submission.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BC46E-F3CB-925E-685C-D6D0E987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E98FA-0628-2D2E-4270-44A6BF91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97AE-20D5-D94B-0C61-21E90D76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first image of your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490C-4FD5-DF29-E31C-47BE1AE64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Title: </a:t>
            </a:r>
            <a:r>
              <a:rPr lang="en-US" i="1" dirty="0"/>
              <a:t>Investigate the use of xxx for IT application</a:t>
            </a:r>
          </a:p>
          <a:p>
            <a:r>
              <a:rPr lang="en-US" dirty="0"/>
              <a:t>Course: </a:t>
            </a:r>
            <a:r>
              <a:rPr lang="en-US" dirty="0">
                <a:solidFill>
                  <a:srgbClr val="FF0000"/>
                </a:solidFill>
              </a:rPr>
              <a:t>ENGG1000A</a:t>
            </a:r>
            <a:r>
              <a:rPr lang="en-US" dirty="0"/>
              <a:t>, 2022-23</a:t>
            </a:r>
          </a:p>
          <a:p>
            <a:r>
              <a:rPr lang="en-US" dirty="0"/>
              <a:t>Members of group 13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Sid 			name</a:t>
            </a:r>
          </a:p>
          <a:p>
            <a:r>
              <a:rPr lang="en-US" dirty="0"/>
              <a:t>11550000		xxx</a:t>
            </a:r>
          </a:p>
          <a:p>
            <a:r>
              <a:rPr lang="en-US" dirty="0"/>
              <a:t>11551111		</a:t>
            </a:r>
            <a:r>
              <a:rPr lang="en-US" dirty="0" err="1"/>
              <a:t>yyy</a:t>
            </a:r>
            <a:endParaRPr lang="en-US" dirty="0"/>
          </a:p>
          <a:p>
            <a:r>
              <a:rPr lang="en-US" dirty="0"/>
              <a:t>11552222		</a:t>
            </a:r>
            <a:r>
              <a:rPr lang="en-US" dirty="0" err="1"/>
              <a:t>zzz</a:t>
            </a:r>
            <a:endParaRPr lang="en-US" dirty="0"/>
          </a:p>
          <a:p>
            <a:r>
              <a:rPr lang="en-US" dirty="0"/>
              <a:t>11553333		www</a:t>
            </a:r>
          </a:p>
          <a:p>
            <a:r>
              <a:rPr lang="en-US" dirty="0"/>
              <a:t>11554444 		</a:t>
            </a:r>
            <a:r>
              <a:rPr lang="en-US" dirty="0" err="1"/>
              <a:t>qqq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8E031-53EA-9F6D-738D-4F96000F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8A62F-8282-FBDC-84B2-50BA1CEB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59F4-DD3C-6A53-32C8-C5C33FC9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first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9D90-1377-E260-B2CB-C0F118AF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97C25-2615-8551-22FA-6CF14D11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AD712-725F-5753-E87D-2D113609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71430-06DF-3800-FC13-809909DB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34" y="1701478"/>
            <a:ext cx="6614932" cy="3455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9DB63D-7B53-D116-8F3A-D3F3CCBD58A0}"/>
              </a:ext>
            </a:extLst>
          </p:cNvPr>
          <p:cNvSpPr txBox="1"/>
          <p:nvPr/>
        </p:nvSpPr>
        <p:spPr>
          <a:xfrm>
            <a:off x="1695449" y="419100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ENGG1000A Group 13</a:t>
            </a:r>
          </a:p>
        </p:txBody>
      </p:sp>
    </p:spTree>
    <p:extLst>
      <p:ext uri="{BB962C8B-B14F-4D97-AF65-F5344CB8AC3E}">
        <p14:creationId xmlns:p14="http://schemas.microsoft.com/office/powerpoint/2010/main" val="369362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DCAA-D5B2-4D69-80D3-FB2AD383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5456-8BA3-78F5-7B3F-13F30E71F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[1] D. Iwai, S. </a:t>
            </a:r>
            <a:r>
              <a:rPr lang="en-US" dirty="0" err="1"/>
              <a:t>Hanatani</a:t>
            </a:r>
            <a:r>
              <a:rPr lang="en-US" dirty="0"/>
              <a:t>, C. Horii, and K. Sato. Limpid desk: Transparentizing documents on real desk in projection-based mixed reality. In Proc. of the IEEE Conf. on Virtual Reality 2006, pp. 319, 2006.</a:t>
            </a:r>
          </a:p>
          <a:p>
            <a:r>
              <a:rPr lang="en-US" dirty="0"/>
              <a:t>[2] D. Iwai and K. Sato. Document search support by making physical documents transparent in projection-based mixed reality. Virtual Reality, </a:t>
            </a:r>
            <a:r>
              <a:rPr lang="nl-NL" dirty="0"/>
              <a:t>vol. 15, pp. 147–160, 2011.</a:t>
            </a:r>
          </a:p>
          <a:p>
            <a:r>
              <a:rPr lang="en-US" dirty="0">
                <a:solidFill>
                  <a:srgbClr val="FF0000"/>
                </a:solidFill>
              </a:rPr>
              <a:t>[3] 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 D. Holland, "</a:t>
            </a:r>
            <a:r>
              <a:rPr lang="en-US" b="0" i="1" dirty="0">
                <a:solidFill>
                  <a:srgbClr val="FF0000"/>
                </a:solidFill>
                <a:effectLst/>
                <a:latin typeface="Helvetica Neue"/>
              </a:rPr>
              <a:t>Finding the Building Blocks of Wood." 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 https://pursuit.unimelb.edu.au/articles/finding-the-building-blocks-of-wood?utm_source=linkedin.com&amp;utm_medium=social&amp;utm_content=story (accessed June 13, 2021).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E0602-BD21-BB68-88F4-4B35F36E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BF86D-E6D1-0046-38B9-6967E954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8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B221-19C4-8375-B9D4-C162D7FB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Option1 to show division of labor: </a:t>
            </a:r>
            <a:br>
              <a:rPr lang="en-US" b="0" i="0" dirty="0">
                <a:effectLst/>
                <a:latin typeface="Times New Roman" panose="02020603050405020304" pitchFamily="18" charset="0"/>
              </a:rPr>
            </a:br>
            <a:r>
              <a:rPr lang="en-US" dirty="0"/>
              <a:t>Put the name of the narrator when he/she starts presenting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E281-9A1C-E3B3-7A9D-1F2739248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6F2E4-15F6-089E-2079-8855CC46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06942-BD85-ADC3-D916-61C70792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72B09-F6FF-DF5C-6866-97782C63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11" y="2312846"/>
            <a:ext cx="6319777" cy="39990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3AD734-F496-AFDB-6279-E1C405BEBB8A}"/>
              </a:ext>
            </a:extLst>
          </p:cNvPr>
          <p:cNvCxnSpPr/>
          <p:nvPr/>
        </p:nvCxnSpPr>
        <p:spPr>
          <a:xfrm flipH="1">
            <a:off x="2247900" y="1027907"/>
            <a:ext cx="781050" cy="4448968"/>
          </a:xfrm>
          <a:prstGeom prst="straightConnector1">
            <a:avLst/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8B567C9-7FF5-103D-7FF9-F221CD0C21FB}"/>
              </a:ext>
            </a:extLst>
          </p:cNvPr>
          <p:cNvSpPr/>
          <p:nvPr/>
        </p:nvSpPr>
        <p:spPr>
          <a:xfrm>
            <a:off x="1343025" y="5314950"/>
            <a:ext cx="1219200" cy="752475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7936D-DF68-001B-2860-445793B3AD9C}"/>
              </a:ext>
            </a:extLst>
          </p:cNvPr>
          <p:cNvSpPr txBox="1"/>
          <p:nvPr/>
        </p:nvSpPr>
        <p:spPr>
          <a:xfrm>
            <a:off x="7486650" y="58750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3DB0AC-49A5-4C19-B753-D7C29D9CBB3A}"/>
              </a:ext>
            </a:extLst>
          </p:cNvPr>
          <p:cNvCxnSpPr>
            <a:cxnSpLocks/>
          </p:cNvCxnSpPr>
          <p:nvPr/>
        </p:nvCxnSpPr>
        <p:spPr>
          <a:xfrm flipH="1">
            <a:off x="6362700" y="4057650"/>
            <a:ext cx="1295400" cy="1562100"/>
          </a:xfrm>
          <a:prstGeom prst="straightConnector1">
            <a:avLst/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37CC02-986C-B81D-4BE2-12BA42B17AEA}"/>
              </a:ext>
            </a:extLst>
          </p:cNvPr>
          <p:cNvSpPr txBox="1"/>
          <p:nvPr/>
        </p:nvSpPr>
        <p:spPr>
          <a:xfrm>
            <a:off x="7614224" y="3570753"/>
            <a:ext cx="132279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5731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BBC5-22BD-7122-5162-CD98AF6F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6"/>
            <a:ext cx="7810500" cy="1325563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Option2 to show division of labor: Create End 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8CCF-A634-BFF8-1603-7D9E56D3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(Optional) Either put in the subtitle the name of the narrator on the video display.  Or produce a list at the end (end credit), tell the audience who is responsible for which part of the project work.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</a:rPr>
              <a:t>E.g. At the end-credit (last page of your video), include the following information</a:t>
            </a:r>
            <a:br>
              <a:rPr lang="en-US" b="0" i="0" dirty="0">
                <a:effectLst/>
                <a:latin typeface="Times New Roman" panose="02020603050405020304" pitchFamily="18" charset="0"/>
              </a:rPr>
            </a:br>
            <a:br>
              <a:rPr lang="en-US" b="0" i="0" dirty="0"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Wong KK ; narration :time: 0:00-&gt; 02:00 </a:t>
            </a:r>
            <a:b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Ho MM: narration : time: 2:00 --&gt; 3:40</a:t>
            </a:r>
            <a:b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Lam  LL: video editor</a:t>
            </a:r>
            <a:b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Ko XY: sound recording engineer</a:t>
            </a:r>
            <a:b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595D0-3CEB-B139-53A8-4EC4F330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2DF30-E852-49C4-0E0C-F389C973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97CC-8953-BBD6-3A8C-473781D2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 students that after submitted your project video: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903D1-325C-6D30-4371-4F7F1C2A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View ALL presentation videos on ENGG1000 Video Server BEFORE tutorials. ( link </a:t>
            </a:r>
            <a:r>
              <a:rPr lang="en-US" dirty="0">
                <a:hlinkClick r:id="rId2"/>
              </a:rPr>
              <a:t>https://engg1000vs.cse.cuhk.edu.hk/</a:t>
            </a:r>
            <a:r>
              <a:rPr lang="en-US" dirty="0"/>
              <a:t>   )</a:t>
            </a:r>
          </a:p>
          <a:p>
            <a:r>
              <a:rPr lang="en-US" dirty="0">
                <a:solidFill>
                  <a:srgbClr val="FF0000"/>
                </a:solidFill>
              </a:rPr>
              <a:t>Out-class: online e-learning activities (10% marks): </a:t>
            </a:r>
            <a:r>
              <a:rPr lang="en-US" dirty="0"/>
              <a:t>Each  student needs to give rating AND </a:t>
            </a:r>
            <a:r>
              <a:rPr lang="en-US" dirty="0">
                <a:solidFill>
                  <a:srgbClr val="FF0000"/>
                </a:solidFill>
              </a:rPr>
              <a:t>comment</a:t>
            </a:r>
            <a:r>
              <a:rPr lang="en-US" dirty="0"/>
              <a:t> (INDIVIDUALLY) for half of the videos in your class; preferable ALL except your own video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Write more detailed comments in order to gain higher marks.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E.g. a one-sentence review gets 2%; a full detailed review of the video gets 8 to 10%</a:t>
            </a:r>
          </a:p>
          <a:p>
            <a:r>
              <a:rPr lang="en-US" dirty="0"/>
              <a:t>Attendance of tutorial: Participate at least 3 classes of the 4 tutorials (</a:t>
            </a:r>
            <a:r>
              <a:rPr lang="en-US" dirty="0" err="1"/>
              <a:t>ureply</a:t>
            </a:r>
            <a:r>
              <a:rPr lang="en-US" dirty="0"/>
              <a:t> will be used for each tutorial to record attendance)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4387D-BB3B-2F6E-9464-FC5CAAA2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ENGG1000 project v230205a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DEC6-1581-D2A8-8A91-F4EA05D9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8BF5-23D2-4C42-8501-C30483412D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1080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Helvetica Neue</vt:lpstr>
      <vt:lpstr>Times New Roman</vt:lpstr>
      <vt:lpstr>Office Theme</vt:lpstr>
      <vt:lpstr>ENGG1000 Project Video production suggestions</vt:lpstr>
      <vt:lpstr>Basic requirement and what to do</vt:lpstr>
      <vt:lpstr>Project video checklist:</vt:lpstr>
      <vt:lpstr>Example of the first image of your video</vt:lpstr>
      <vt:lpstr>Example of first page</vt:lpstr>
      <vt:lpstr>Example of references</vt:lpstr>
      <vt:lpstr>Option1 to show division of labor:  Put the name of the narrator when he/she starts presenting</vt:lpstr>
      <vt:lpstr>Option2 to show division of labor: Create End credit</vt:lpstr>
      <vt:lpstr>Remind students that after submitted your project video:</vt:lpstr>
      <vt:lpstr>Assessment </vt:lpstr>
      <vt:lpstr>Final note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ENGG1000 Project Video production suggestions</dc:title>
  <dc:creator>Kin Hong Wong (CCO)</dc:creator>
  <cp:lastModifiedBy>kh</cp:lastModifiedBy>
  <cp:revision>25</cp:revision>
  <dcterms:created xsi:type="dcterms:W3CDTF">2022-10-09T23:30:23Z</dcterms:created>
  <dcterms:modified xsi:type="dcterms:W3CDTF">2023-02-06T07:48:22Z</dcterms:modified>
</cp:coreProperties>
</file>