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1"/>
  </p:notesMasterIdLst>
  <p:sldIdLst>
    <p:sldId id="256" r:id="rId2"/>
    <p:sldId id="303" r:id="rId3"/>
    <p:sldId id="304" r:id="rId4"/>
    <p:sldId id="305" r:id="rId5"/>
    <p:sldId id="306" r:id="rId6"/>
    <p:sldId id="341" r:id="rId7"/>
    <p:sldId id="260" r:id="rId8"/>
    <p:sldId id="263" r:id="rId9"/>
    <p:sldId id="265" r:id="rId10"/>
    <p:sldId id="266" r:id="rId11"/>
    <p:sldId id="268" r:id="rId12"/>
    <p:sldId id="342" r:id="rId13"/>
    <p:sldId id="274" r:id="rId14"/>
    <p:sldId id="275" r:id="rId15"/>
    <p:sldId id="283" r:id="rId16"/>
    <p:sldId id="284" r:id="rId17"/>
    <p:sldId id="286" r:id="rId18"/>
    <p:sldId id="289" r:id="rId19"/>
    <p:sldId id="291" r:id="rId20"/>
    <p:sldId id="294" r:id="rId21"/>
    <p:sldId id="296" r:id="rId22"/>
    <p:sldId id="297" r:id="rId23"/>
    <p:sldId id="338" r:id="rId24"/>
    <p:sldId id="343" r:id="rId25"/>
    <p:sldId id="425" r:id="rId26"/>
    <p:sldId id="426" r:id="rId27"/>
    <p:sldId id="386" r:id="rId28"/>
    <p:sldId id="387" r:id="rId29"/>
    <p:sldId id="388" r:id="rId30"/>
    <p:sldId id="385" r:id="rId31"/>
    <p:sldId id="371" r:id="rId32"/>
    <p:sldId id="372" r:id="rId33"/>
    <p:sldId id="373" r:id="rId34"/>
    <p:sldId id="389" r:id="rId35"/>
    <p:sldId id="390" r:id="rId36"/>
    <p:sldId id="391" r:id="rId37"/>
    <p:sldId id="307" r:id="rId38"/>
    <p:sldId id="309" r:id="rId39"/>
    <p:sldId id="311" r:id="rId40"/>
    <p:sldId id="340" r:id="rId41"/>
    <p:sldId id="313" r:id="rId42"/>
    <p:sldId id="310" r:id="rId43"/>
    <p:sldId id="314" r:id="rId44"/>
    <p:sldId id="315" r:id="rId45"/>
    <p:sldId id="316" r:id="rId46"/>
    <p:sldId id="317" r:id="rId47"/>
    <p:sldId id="318" r:id="rId48"/>
    <p:sldId id="319" r:id="rId49"/>
    <p:sldId id="322" r:id="rId50"/>
    <p:sldId id="323" r:id="rId51"/>
    <p:sldId id="324" r:id="rId52"/>
    <p:sldId id="326" r:id="rId53"/>
    <p:sldId id="327" r:id="rId54"/>
    <p:sldId id="330" r:id="rId55"/>
    <p:sldId id="332" r:id="rId56"/>
    <p:sldId id="299" r:id="rId57"/>
    <p:sldId id="300" r:id="rId58"/>
    <p:sldId id="392" r:id="rId59"/>
    <p:sldId id="335" r:id="rId60"/>
  </p:sldIdLst>
  <p:sldSz cx="9144000" cy="6858000" type="screen4x3"/>
  <p:notesSz cx="6858000" cy="9144000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800080"/>
    <a:srgbClr val="008000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60"/>
  </p:normalViewPr>
  <p:slideViewPr>
    <p:cSldViewPr snapToObjects="1">
      <p:cViewPr varScale="1">
        <p:scale>
          <a:sx n="110" d="100"/>
          <a:sy n="110" d="100"/>
        </p:scale>
        <p:origin x="103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9FEF367-E466-4CE0-8B63-795DB91BB15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24D29-FDA9-4A8E-8417-970512D8104D}" type="slidenum">
              <a:rPr lang="en-US" altLang="zh-TW"/>
              <a:pPr/>
              <a:t>54</a:t>
            </a:fld>
            <a:endParaRPr lang="en-US" altLang="zh-TW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123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5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kumimoji="0" lang="en-US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zh-TW" noProof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ENGG1000 2022-23 term2 khw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B343F68-80EA-4386-BAF3-B5D249FA7A40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5131" name="Picture 11" descr="cu_logo_4c_horizonta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163" y="158750"/>
            <a:ext cx="4714875" cy="82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37B8D-2DFE-4361-B505-59531CF63A7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688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024FB-2BC5-4A07-B531-060AA603600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613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8F3F5-1DA2-48F9-983A-C5163B2394F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8045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B0D03-0EB1-44E9-B03E-41F8ED79D2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806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ENGG1000 2022-23 term2 khw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1B0ED-A112-4C34-96A4-A66181C87CB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774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ENGG1000 2022-23 term2 khw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32DE5-2BF1-4087-A0C7-707FC440700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819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ENGG1000 2022-23 term2 khw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30506-53FC-4E8D-B6E5-831765A5A71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870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ENGG1000 2022-23 term2 khw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4F923-82EC-407B-A95B-E2A735F849E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167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ENGG1000 2022-23 term2 khw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52577-2868-427B-AEBD-0E38407EB25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066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ENGG1000 2022-23 term2 khw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CCA37-8555-495D-96B5-C0CC8072D0B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08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kumimoji="0"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endParaRPr lang="en-US" altLang="zh-TW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r>
              <a:rPr lang="en-US" altLang="zh-TW"/>
              <a:t>ENGG1000 2022-23 term2 khw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5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2F8FCAAA-94E3-45D4-BF41-E91E0066143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u.edu/ethics/ethics-resources/ethical-decision-making/what-is-ethics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" TargetMode="External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Commons:Free_media_resources/Photography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md.gov.hk/eng/useful_information/statement.html" TargetMode="External"/><Relationship Id="rId2" Type="http://schemas.openxmlformats.org/officeDocument/2006/relationships/hyperlink" Target="http://www.pcpd.org.hk/english/about/pp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hk.edu.hk/english/privacy.html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iki/&#38515;&#20896;&#24076;&#35064;&#29031;&#20107;&#20214;" TargetMode="External"/><Relationship Id="rId2" Type="http://schemas.openxmlformats.org/officeDocument/2006/relationships/hyperlink" Target="http://zh.wikipedia.org/wiki/&#20013;&#22823;&#23416;&#29983;&#22577;&#24773;&#33394;&#29256;&#20107;&#20214;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d.gov.hk/" TargetMode="External"/><Relationship Id="rId2" Type="http://schemas.openxmlformats.org/officeDocument/2006/relationships/hyperlink" Target="https://www.basiclaw.gov.hk/tc/index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klii.org/eng/hk/legis/ord/528/" TargetMode="External"/><Relationship Id="rId4" Type="http://schemas.openxmlformats.org/officeDocument/2006/relationships/hyperlink" Target="http://www.customs.gov.hk/" TargetMode="Externa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d.gov.hk/eng/pub_press/publications/hk.htm" TargetMode="External"/><Relationship Id="rId2" Type="http://schemas.openxmlformats.org/officeDocument/2006/relationships/hyperlink" Target="http://www.ipd.gov.hk/eng/intellectual_property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klii.hk/eng/hk/legis/ord/383/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rivacy" TargetMode="External"/><Relationship Id="rId2" Type="http://schemas.openxmlformats.org/officeDocument/2006/relationships/hyperlink" Target="http://www.pcpd.org.h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ternetsociety.org/tutorials/your-digital-footprint-matters/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6484734-4549-45D4-86FA-490023AFB8FB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/>
              <a:t>ENGG1000 IT Foundation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393926"/>
            <a:ext cx="7239000" cy="1752600"/>
          </a:xfrm>
        </p:spPr>
        <p:txBody>
          <a:bodyPr/>
          <a:lstStyle/>
          <a:p>
            <a:r>
              <a:rPr lang="en-US" altLang="zh-TW"/>
              <a:t>Ethics in Information Technology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813514-3422-EC86-C18D-4A7577027A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267A-5119-49AB-85F2-AD6585173A07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Challenges of New Technologies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/>
              <a:t>Digital technology and the internet make copyright infringement easier and cheaper</a:t>
            </a:r>
          </a:p>
          <a:p>
            <a:pPr lvl="2">
              <a:lnSpc>
                <a:spcPct val="90000"/>
              </a:lnSpc>
            </a:pPr>
            <a:endParaRPr lang="en-US" altLang="zh-TW" sz="1800"/>
          </a:p>
          <a:p>
            <a:pPr>
              <a:lnSpc>
                <a:spcPct val="90000"/>
              </a:lnSpc>
            </a:pPr>
            <a:r>
              <a:rPr lang="en-US" altLang="zh-TW" sz="2100"/>
              <a:t>Compression technologies make copying large files (e.g., graphics, A/V files) feasible</a:t>
            </a:r>
          </a:p>
          <a:p>
            <a:pPr lvl="2">
              <a:lnSpc>
                <a:spcPct val="90000"/>
              </a:lnSpc>
            </a:pPr>
            <a:endParaRPr lang="en-US" altLang="zh-TW" sz="1800"/>
          </a:p>
          <a:p>
            <a:pPr>
              <a:lnSpc>
                <a:spcPct val="90000"/>
              </a:lnSpc>
            </a:pPr>
            <a:r>
              <a:rPr lang="en-US" altLang="zh-TW" sz="2100"/>
              <a:t>Software tools allow easy editing of graphics, A/V files to make derivative works</a:t>
            </a:r>
          </a:p>
          <a:p>
            <a:pPr lvl="2">
              <a:lnSpc>
                <a:spcPct val="90000"/>
              </a:lnSpc>
            </a:pPr>
            <a:endParaRPr lang="en-US" altLang="zh-TW" sz="1800"/>
          </a:p>
          <a:p>
            <a:pPr>
              <a:lnSpc>
                <a:spcPct val="90000"/>
              </a:lnSpc>
            </a:pPr>
            <a:r>
              <a:rPr lang="en-US" altLang="zh-TW" sz="2100"/>
              <a:t>Scanners/cameras change the media of a copyrighted work, converting printed text, photos, and artwork to electronic form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C6C8F7B-805E-7AD6-6F2B-2E57E1D8C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F1866-DAE2-476C-861C-EA2CE66D477A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The Basic Law (</a:t>
            </a:r>
            <a:r>
              <a:rPr lang="zh-TW" altLang="en-US"/>
              <a:t>基本法</a:t>
            </a:r>
            <a:r>
              <a:rPr lang="en-US" altLang="zh-TW"/>
              <a:t>) and IP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The Government</a:t>
            </a:r>
            <a:r>
              <a:rPr lang="en-US" altLang="zh-TW">
                <a:latin typeface="Arial" panose="020B0604020202020204" pitchFamily="34" charset="0"/>
              </a:rPr>
              <a:t>…</a:t>
            </a:r>
            <a:r>
              <a:rPr lang="en-US" altLang="zh-TW"/>
              <a:t> shall</a:t>
            </a:r>
            <a:r>
              <a:rPr lang="en-US" altLang="zh-TW">
                <a:latin typeface="Arial" panose="020B0604020202020204" pitchFamily="34" charset="0"/>
              </a:rPr>
              <a:t>…</a:t>
            </a:r>
            <a:r>
              <a:rPr lang="en-US" altLang="zh-TW"/>
              <a:t> </a:t>
            </a:r>
            <a:r>
              <a:rPr lang="en-US" altLang="zh-TW">
                <a:solidFill>
                  <a:srgbClr val="0000FF"/>
                </a:solidFill>
              </a:rPr>
              <a:t>protect</a:t>
            </a:r>
            <a:r>
              <a:rPr lang="en-US" altLang="zh-TW"/>
              <a:t> by law:</a:t>
            </a:r>
          </a:p>
          <a:p>
            <a:pPr lvl="1"/>
            <a:r>
              <a:rPr lang="en-US" altLang="zh-TW"/>
              <a:t>Achievements in scientific and technological research, patents, discoveries and inventions. (Article 139)</a:t>
            </a:r>
          </a:p>
          <a:p>
            <a:pPr lvl="4"/>
            <a:endParaRPr lang="en-US" altLang="zh-TW"/>
          </a:p>
          <a:p>
            <a:pPr lvl="1"/>
            <a:r>
              <a:rPr lang="en-US" altLang="zh-TW"/>
              <a:t>Achievements and the lawful rights and interests of authors in their literary and artistic creation. (Article 140)</a:t>
            </a:r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323850" y="6237288"/>
            <a:ext cx="853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>
                <a:cs typeface="Arial" panose="020B0604020202020204" pitchFamily="34" charset="0"/>
              </a:rPr>
              <a:t>Source: Constitutional and Mainland Affairs Bureau, HKSAR Government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B5979C-14B3-0610-A7EA-838B0E654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E81E-E0FA-4952-8763-F5602FBC8954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Copyright Law of Hong Kong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/>
              <a:t>Copyright Ordinance (</a:t>
            </a:r>
            <a:r>
              <a:rPr lang="zh-TW" altLang="en-US" sz="2100"/>
              <a:t>版權條例</a:t>
            </a:r>
            <a:r>
              <a:rPr lang="en-US" altLang="zh-TW" sz="2100"/>
              <a:t>) came into effect in 1997</a:t>
            </a:r>
          </a:p>
          <a:p>
            <a:pPr lvl="1">
              <a:lnSpc>
                <a:spcPct val="90000"/>
              </a:lnSpc>
            </a:pPr>
            <a:r>
              <a:rPr lang="en-US" altLang="zh-TW" sz="1900"/>
              <a:t>Amendments in 2001, 2003, 2004, 2007, 2009, </a:t>
            </a:r>
            <a:r>
              <a:rPr lang="en-US" altLang="zh-TW" sz="1900">
                <a:latin typeface="Arial" panose="020B0604020202020204" pitchFamily="34" charset="0"/>
              </a:rPr>
              <a:t>…</a:t>
            </a:r>
            <a:endParaRPr lang="en-US" altLang="zh-TW" sz="1900"/>
          </a:p>
          <a:p>
            <a:pPr lvl="4">
              <a:lnSpc>
                <a:spcPct val="90000"/>
              </a:lnSpc>
            </a:pPr>
            <a:endParaRPr lang="en-US" altLang="zh-TW" sz="1500"/>
          </a:p>
          <a:p>
            <a:pPr>
              <a:lnSpc>
                <a:spcPct val="90000"/>
              </a:lnSpc>
            </a:pPr>
            <a:r>
              <a:rPr lang="en-US" altLang="zh-TW" sz="2100"/>
              <a:t>Tries to maintain a balance between the rights of copyright owners and society as a whole</a:t>
            </a:r>
          </a:p>
          <a:p>
            <a:pPr lvl="4">
              <a:lnSpc>
                <a:spcPct val="90000"/>
              </a:lnSpc>
            </a:pPr>
            <a:endParaRPr lang="en-US" altLang="zh-TW" sz="1500"/>
          </a:p>
          <a:p>
            <a:pPr>
              <a:lnSpc>
                <a:spcPct val="90000"/>
              </a:lnSpc>
            </a:pPr>
            <a:r>
              <a:rPr lang="en-US" altLang="zh-TW" sz="2100"/>
              <a:t>Also covers works on the Internet and softwares</a:t>
            </a:r>
          </a:p>
          <a:p>
            <a:pPr lvl="4">
              <a:lnSpc>
                <a:spcPct val="90000"/>
              </a:lnSpc>
            </a:pPr>
            <a:endParaRPr lang="en-US" altLang="zh-TW" sz="1500"/>
          </a:p>
          <a:p>
            <a:pPr>
              <a:lnSpc>
                <a:spcPct val="90000"/>
              </a:lnSpc>
            </a:pPr>
            <a:r>
              <a:rPr lang="en-US" altLang="zh-TW" sz="2100"/>
              <a:t>Works are protected through:</a:t>
            </a:r>
          </a:p>
          <a:p>
            <a:pPr lvl="1">
              <a:lnSpc>
                <a:spcPct val="90000"/>
              </a:lnSpc>
            </a:pPr>
            <a:r>
              <a:rPr lang="en-US" altLang="zh-TW" sz="1900"/>
              <a:t>Civil Remedies (</a:t>
            </a:r>
            <a:r>
              <a:rPr lang="zh-TW" altLang="en-US" sz="1900"/>
              <a:t>民事補救</a:t>
            </a:r>
            <a:r>
              <a:rPr lang="en-US" altLang="zh-TW" sz="190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TW" sz="1900"/>
              <a:t>Criminal Sanctions (</a:t>
            </a:r>
            <a:r>
              <a:rPr lang="zh-TW" altLang="en-US" sz="1900"/>
              <a:t>刑事制裁</a:t>
            </a:r>
            <a:r>
              <a:rPr lang="en-US" altLang="zh-TW" sz="1900"/>
              <a:t>) by Customs and Excise Department (</a:t>
            </a:r>
            <a:r>
              <a:rPr lang="zh-TW" altLang="en-US" sz="1900"/>
              <a:t>香港海關</a:t>
            </a:r>
            <a:r>
              <a:rPr lang="en-US" altLang="zh-TW" sz="1900"/>
              <a:t>)</a:t>
            </a:r>
          </a:p>
        </p:txBody>
      </p:sp>
      <p:sp>
        <p:nvSpPr>
          <p:cNvPr id="299012" name="Text Box 4"/>
          <p:cNvSpPr txBox="1">
            <a:spLocks noChangeArrowheads="1"/>
          </p:cNvSpPr>
          <p:nvPr/>
        </p:nvSpPr>
        <p:spPr bwMode="auto">
          <a:xfrm>
            <a:off x="323850" y="6216650"/>
            <a:ext cx="6446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>
                <a:cs typeface="Arial" panose="020B0604020202020204" pitchFamily="34" charset="0"/>
              </a:rPr>
              <a:t>Source and copyright owner:</a:t>
            </a:r>
          </a:p>
          <a:p>
            <a:pPr algn="l"/>
            <a:r>
              <a:rPr lang="en-US" altLang="zh-TW">
                <a:cs typeface="Arial" panose="020B0604020202020204" pitchFamily="34" charset="0"/>
              </a:rPr>
              <a:t>Intellectual Property Department, HKSAR Government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8209C6-A173-2571-C302-DEB89AD19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8C2C2-639E-4629-A32D-A4B619FFFAA6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Any Copyright Exemptions?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500">
                <a:latin typeface="Arial" panose="020B0604020202020204" pitchFamily="34" charset="0"/>
              </a:rPr>
              <a:t>“</a:t>
            </a:r>
            <a:r>
              <a:rPr lang="en-US" altLang="zh-TW" sz="2500">
                <a:solidFill>
                  <a:srgbClr val="FF0000"/>
                </a:solidFill>
              </a:rPr>
              <a:t>Fair dealing</a:t>
            </a:r>
            <a:r>
              <a:rPr lang="en-US" altLang="zh-TW" sz="2500">
                <a:latin typeface="Arial" panose="020B0604020202020204" pitchFamily="34" charset="0"/>
              </a:rPr>
              <a:t>”</a:t>
            </a:r>
            <a:r>
              <a:rPr lang="en-US" altLang="zh-TW" sz="2500"/>
              <a:t> (</a:t>
            </a:r>
            <a:r>
              <a:rPr lang="zh-TW" altLang="en-US" sz="2500"/>
              <a:t>公平處理</a:t>
            </a:r>
            <a:r>
              <a:rPr lang="en-US" altLang="zh-TW" sz="2500"/>
              <a:t>) exemptions:</a:t>
            </a:r>
          </a:p>
          <a:p>
            <a:r>
              <a:rPr lang="en-US" altLang="zh-TW" sz="2500"/>
              <a:t>Have to consider </a:t>
            </a:r>
            <a:r>
              <a:rPr lang="en-US" altLang="zh-TW" sz="2500" i="1">
                <a:solidFill>
                  <a:srgbClr val="0000FF"/>
                </a:solidFill>
              </a:rPr>
              <a:t>all</a:t>
            </a:r>
            <a:r>
              <a:rPr lang="en-US" altLang="zh-TW" sz="2500"/>
              <a:t> of the following:</a:t>
            </a:r>
          </a:p>
          <a:p>
            <a:pPr lvl="1"/>
            <a:r>
              <a:rPr lang="en-US" altLang="zh-TW" sz="2100"/>
              <a:t>Purpose and nature of the dealing (non-profit or commercial purpose)</a:t>
            </a:r>
          </a:p>
          <a:p>
            <a:pPr lvl="1"/>
            <a:r>
              <a:rPr lang="en-US" altLang="zh-TW" sz="2100"/>
              <a:t>Nature of the work</a:t>
            </a:r>
          </a:p>
          <a:p>
            <a:pPr lvl="1"/>
            <a:r>
              <a:rPr lang="en-US" altLang="zh-TW" sz="2100"/>
              <a:t>Amount of significance or portion used</a:t>
            </a:r>
          </a:p>
          <a:p>
            <a:pPr lvl="1"/>
            <a:r>
              <a:rPr lang="en-US" altLang="zh-TW" sz="2100"/>
              <a:t>Effect on the potential market and value of the work</a:t>
            </a:r>
          </a:p>
          <a:p>
            <a:r>
              <a:rPr lang="en-US" altLang="zh-TW" sz="2500"/>
              <a:t>Not all factors are in equal weight</a:t>
            </a:r>
          </a:p>
          <a:p>
            <a:r>
              <a:rPr lang="en-US" altLang="zh-TW" sz="2500"/>
              <a:t>Parallel to </a:t>
            </a:r>
            <a:r>
              <a:rPr lang="en-US" altLang="zh-TW" sz="2500">
                <a:latin typeface="Arial" panose="020B0604020202020204" pitchFamily="34" charset="0"/>
              </a:rPr>
              <a:t>“</a:t>
            </a:r>
            <a:r>
              <a:rPr lang="en-US" altLang="zh-TW" sz="2500"/>
              <a:t>fair-use</a:t>
            </a:r>
            <a:r>
              <a:rPr lang="en-US" altLang="zh-TW" sz="2500">
                <a:latin typeface="Arial" panose="020B0604020202020204" pitchFamily="34" charset="0"/>
              </a:rPr>
              <a:t>”</a:t>
            </a:r>
            <a:r>
              <a:rPr lang="en-US" altLang="zh-TW" sz="2500"/>
              <a:t> doctrine in USA</a:t>
            </a:r>
          </a:p>
        </p:txBody>
      </p:sp>
      <p:sp>
        <p:nvSpPr>
          <p:cNvPr id="217093" name="Text Box 5"/>
          <p:cNvSpPr txBox="1">
            <a:spLocks noChangeArrowheads="1"/>
          </p:cNvSpPr>
          <p:nvPr/>
        </p:nvSpPr>
        <p:spPr bwMode="auto">
          <a:xfrm>
            <a:off x="323850" y="6216650"/>
            <a:ext cx="6446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>
                <a:cs typeface="Arial" panose="020B0604020202020204" pitchFamily="34" charset="0"/>
              </a:rPr>
              <a:t>Source and copyright owner:</a:t>
            </a:r>
          </a:p>
          <a:p>
            <a:pPr algn="l"/>
            <a:r>
              <a:rPr lang="en-US" altLang="zh-TW">
                <a:cs typeface="Arial" panose="020B0604020202020204" pitchFamily="34" charset="0"/>
              </a:rPr>
              <a:t>Intellectual Property Department, HKSAR Government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25604A-C42E-914A-E6E5-94E4BDF25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79DD-C9D8-4237-A4B2-AACFE4E3828E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Fair Dealing: Yes or No?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500"/>
              <a:t>A student copying a small portion of copyright work and incorporating it in his project for illustration with acknowledgment of the source</a:t>
            </a:r>
          </a:p>
          <a:p>
            <a:pPr lvl="1">
              <a:lnSpc>
                <a:spcPct val="90000"/>
              </a:lnSpc>
            </a:pPr>
            <a:endParaRPr lang="en-US" altLang="zh-TW" sz="2100"/>
          </a:p>
          <a:p>
            <a:pPr>
              <a:lnSpc>
                <a:spcPct val="90000"/>
              </a:lnSpc>
            </a:pPr>
            <a:r>
              <a:rPr lang="en-US" altLang="zh-TW" sz="2500"/>
              <a:t>A student copying a large portion of a textbook because the textbook is too expensive</a:t>
            </a:r>
          </a:p>
          <a:p>
            <a:pPr lvl="1">
              <a:lnSpc>
                <a:spcPct val="90000"/>
              </a:lnSpc>
            </a:pPr>
            <a:endParaRPr lang="en-US" altLang="zh-TW" sz="2100"/>
          </a:p>
          <a:p>
            <a:pPr>
              <a:lnSpc>
                <a:spcPct val="90000"/>
              </a:lnSpc>
            </a:pPr>
            <a:r>
              <a:rPr lang="en-US" altLang="zh-TW" sz="2500" b="1">
                <a:solidFill>
                  <a:srgbClr val="0000FF"/>
                </a:solidFill>
              </a:rPr>
              <a:t>Note</a:t>
            </a:r>
            <a:r>
              <a:rPr lang="en-US" altLang="zh-TW" sz="2500"/>
              <a:t>: copied made under </a:t>
            </a:r>
            <a:r>
              <a:rPr lang="en-US" altLang="zh-TW" sz="2500">
                <a:latin typeface="Arial" panose="020B0604020202020204" pitchFamily="34" charset="0"/>
              </a:rPr>
              <a:t>“</a:t>
            </a:r>
            <a:r>
              <a:rPr lang="en-US" altLang="zh-TW" sz="2500"/>
              <a:t>fair dealing</a:t>
            </a:r>
            <a:r>
              <a:rPr lang="en-US" altLang="zh-TW" sz="2500">
                <a:latin typeface="Arial" panose="020B0604020202020204" pitchFamily="34" charset="0"/>
              </a:rPr>
              <a:t>”</a:t>
            </a:r>
            <a:r>
              <a:rPr lang="en-US" altLang="zh-TW" sz="2500"/>
              <a:t> must </a:t>
            </a:r>
            <a:r>
              <a:rPr lang="en-US" altLang="zh-TW" sz="2500" i="1" u="sng">
                <a:solidFill>
                  <a:srgbClr val="0000FF"/>
                </a:solidFill>
              </a:rPr>
              <a:t>not</a:t>
            </a:r>
            <a:r>
              <a:rPr lang="en-US" altLang="zh-TW" sz="2500"/>
              <a:t> be sold, lent, or hired to others!</a:t>
            </a:r>
          </a:p>
        </p:txBody>
      </p:sp>
      <p:sp>
        <p:nvSpPr>
          <p:cNvPr id="218116" name="AutoShape 4"/>
          <p:cNvSpPr>
            <a:spLocks noChangeAspect="1" noChangeArrowheads="1"/>
          </p:cNvSpPr>
          <p:nvPr/>
        </p:nvSpPr>
        <p:spPr bwMode="auto">
          <a:xfrm>
            <a:off x="7312025" y="0"/>
            <a:ext cx="1831975" cy="1220788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18118" name="Text Box 6"/>
          <p:cNvSpPr txBox="1">
            <a:spLocks noChangeArrowheads="1"/>
          </p:cNvSpPr>
          <p:nvPr/>
        </p:nvSpPr>
        <p:spPr bwMode="auto">
          <a:xfrm>
            <a:off x="323850" y="6216650"/>
            <a:ext cx="6446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>
                <a:cs typeface="Arial" panose="020B0604020202020204" pitchFamily="34" charset="0"/>
              </a:rPr>
              <a:t>Source and copyright owner:</a:t>
            </a:r>
          </a:p>
          <a:p>
            <a:pPr algn="l"/>
            <a:r>
              <a:rPr lang="en-US" altLang="zh-TW">
                <a:cs typeface="Arial" panose="020B0604020202020204" pitchFamily="34" charset="0"/>
              </a:rPr>
              <a:t>Intellectual Property Department, HKSAR Government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333E8D-B38A-578E-0CCC-0468F864D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36FD-14D5-49B2-AC54-0EA95BDF5E35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Significant Criminal Case in HK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500"/>
              <a:t>File sharing using BitTorrent (BT):</a:t>
            </a:r>
          </a:p>
          <a:p>
            <a:pPr lvl="1"/>
            <a:r>
              <a:rPr lang="en-US" altLang="zh-TW" sz="2100"/>
              <a:t>Mr. C was accused of uploading 3 movies onto the Internet using BT in 2005</a:t>
            </a:r>
          </a:p>
          <a:p>
            <a:pPr lvl="1"/>
            <a:r>
              <a:rPr lang="en-US" altLang="zh-TW" sz="2100"/>
              <a:t>He was charged with </a:t>
            </a:r>
            <a:r>
              <a:rPr lang="en-US" altLang="zh-TW" sz="2100">
                <a:latin typeface="Arial" panose="020B0604020202020204" pitchFamily="34" charset="0"/>
              </a:rPr>
              <a:t>“</a:t>
            </a:r>
            <a:r>
              <a:rPr lang="en-US" altLang="zh-TW" sz="2100"/>
              <a:t>distributing an infringing copy of a copyright work </a:t>
            </a:r>
            <a:r>
              <a:rPr lang="en-US" altLang="zh-TW" sz="2100">
                <a:latin typeface="Arial" panose="020B0604020202020204" pitchFamily="34" charset="0"/>
              </a:rPr>
              <a:t>…</a:t>
            </a:r>
            <a:r>
              <a:rPr lang="en-US" altLang="zh-TW" sz="2100"/>
              <a:t> to such an extent as to affect prejudicially the copyright owner</a:t>
            </a:r>
            <a:r>
              <a:rPr lang="en-US" altLang="zh-TW" sz="2100">
                <a:latin typeface="Arial" panose="020B0604020202020204" pitchFamily="34" charset="0"/>
              </a:rPr>
              <a:t>”</a:t>
            </a:r>
            <a:endParaRPr lang="en-US" altLang="zh-TW" sz="2100"/>
          </a:p>
          <a:p>
            <a:pPr lvl="4"/>
            <a:endParaRPr lang="en-US" altLang="zh-TW" sz="1700"/>
          </a:p>
          <a:p>
            <a:pPr lvl="1"/>
            <a:r>
              <a:rPr lang="en-US" altLang="zh-TW" sz="2100"/>
              <a:t>The charge was convicted, becoming the world</a:t>
            </a:r>
            <a:r>
              <a:rPr lang="en-US" altLang="zh-TW" sz="2100">
                <a:latin typeface="Arial" panose="020B0604020202020204" pitchFamily="34" charset="0"/>
              </a:rPr>
              <a:t>’</a:t>
            </a:r>
            <a:r>
              <a:rPr lang="en-US" altLang="zh-TW" sz="2100"/>
              <a:t>s first criminal case of illegal mass distribution of copyright work using BT sharing</a:t>
            </a:r>
          </a:p>
          <a:p>
            <a:pPr lvl="1"/>
            <a:r>
              <a:rPr lang="en-US" altLang="zh-TW" sz="2100"/>
              <a:t>He was sentenced for 3 months in prison</a:t>
            </a:r>
          </a:p>
        </p:txBody>
      </p:sp>
      <p:sp>
        <p:nvSpPr>
          <p:cNvPr id="226309" name="Text Box 5"/>
          <p:cNvSpPr txBox="1">
            <a:spLocks noChangeArrowheads="1"/>
          </p:cNvSpPr>
          <p:nvPr/>
        </p:nvSpPr>
        <p:spPr bwMode="auto">
          <a:xfrm>
            <a:off x="323850" y="6216650"/>
            <a:ext cx="6446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>
                <a:cs typeface="Arial" panose="020B0604020202020204" pitchFamily="34" charset="0"/>
              </a:rPr>
              <a:t>Source and copyright owner:</a:t>
            </a:r>
          </a:p>
          <a:p>
            <a:pPr algn="l"/>
            <a:r>
              <a:rPr lang="en-US" altLang="zh-TW">
                <a:cs typeface="Arial" panose="020B0604020202020204" pitchFamily="34" charset="0"/>
              </a:rPr>
              <a:t>Intellectual Property Department, HKSAR Government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73D348-7744-D20C-BDFF-3B7641A04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B629-B86B-4784-B4C7-CF63F00A430D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Significant Criminal Case in HK: BT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500"/>
              <a:t>Arguments for Mr. C:</a:t>
            </a:r>
          </a:p>
          <a:p>
            <a:pPr lvl="1"/>
            <a:r>
              <a:rPr lang="en-US" altLang="zh-TW" sz="2100">
                <a:latin typeface="Arial" panose="020B0604020202020204" pitchFamily="34" charset="0"/>
              </a:rPr>
              <a:t>“</a:t>
            </a:r>
            <a:r>
              <a:rPr lang="en-US" altLang="zh-TW" sz="2100"/>
              <a:t>Copies" only refers to tangible objects like CDs and tapes. Digital files don't count</a:t>
            </a:r>
          </a:p>
          <a:p>
            <a:pPr lvl="1"/>
            <a:r>
              <a:rPr lang="en-US" altLang="zh-TW" sz="2100"/>
              <a:t>It is the downloader that initiated the transfer. Mr. X merely put it on the net</a:t>
            </a:r>
          </a:p>
          <a:p>
            <a:pPr lvl="4"/>
            <a:endParaRPr lang="en-US" altLang="zh-TW" sz="1700"/>
          </a:p>
          <a:p>
            <a:r>
              <a:rPr lang="en-US" altLang="zh-TW" sz="2500"/>
              <a:t>Arguments against Mr. C:</a:t>
            </a:r>
          </a:p>
          <a:p>
            <a:pPr lvl="1"/>
            <a:r>
              <a:rPr lang="en-US" altLang="zh-TW" sz="2100"/>
              <a:t>Copying does not necessarily involve tangible objects</a:t>
            </a:r>
          </a:p>
          <a:p>
            <a:pPr lvl="1"/>
            <a:r>
              <a:rPr lang="en-US" altLang="zh-TW" sz="2100"/>
              <a:t>Mr. C kept his computer connected to the Internet and his BT client opened</a:t>
            </a:r>
          </a:p>
        </p:txBody>
      </p:sp>
      <p:sp>
        <p:nvSpPr>
          <p:cNvPr id="227332" name="Text Box 4"/>
          <p:cNvSpPr txBox="1">
            <a:spLocks noChangeArrowheads="1"/>
          </p:cNvSpPr>
          <p:nvPr/>
        </p:nvSpPr>
        <p:spPr bwMode="auto">
          <a:xfrm>
            <a:off x="323850" y="6237288"/>
            <a:ext cx="590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>
                <a:cs typeface="Arial" panose="020B0604020202020204" pitchFamily="34" charset="0"/>
              </a:rPr>
              <a:t>Source and copyright owner: HKSAR Government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D25127-33FC-3AF1-6FD9-FE998FD04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70B1-E42B-4C55-86FB-2E7D4F24E7A6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Responses from the Content Industries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Expiration dates within a software</a:t>
            </a:r>
          </a:p>
          <a:p>
            <a:r>
              <a:rPr lang="en-US" altLang="zh-TW"/>
              <a:t>Software protection dongles</a:t>
            </a:r>
          </a:p>
          <a:p>
            <a:r>
              <a:rPr lang="en-US" altLang="zh-TW"/>
              <a:t>Activation or registration codes</a:t>
            </a:r>
          </a:p>
          <a:p>
            <a:r>
              <a:rPr lang="en-US" altLang="zh-TW"/>
              <a:t>Banning and suing</a:t>
            </a:r>
          </a:p>
          <a:p>
            <a:r>
              <a:rPr lang="en-US" altLang="zh-TW"/>
              <a:t>Issues "takedown" notices to video sharing websites (such as YouTube)</a:t>
            </a:r>
          </a:p>
          <a:p>
            <a:r>
              <a:rPr lang="en-US" altLang="zh-TW"/>
              <a:t>Digital Rights Management (DRM) to inhibit copying</a:t>
            </a:r>
          </a:p>
        </p:txBody>
      </p:sp>
      <p:pic>
        <p:nvPicPr>
          <p:cNvPr id="229381" name="Picture 5" descr="http://upload.wikimedia.org/wikipedia/commons/0/0d/Parallel-port-dong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4" t="4724" r="10205" b="6615"/>
          <a:stretch>
            <a:fillRect/>
          </a:stretch>
        </p:blipFill>
        <p:spPr bwMode="auto">
          <a:xfrm>
            <a:off x="7907338" y="2349500"/>
            <a:ext cx="123666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2AC81A-5ACD-E0D0-66E9-9D14C3DEF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A626E-20DC-4158-B999-1E6CA495DFAF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DRM, its Circumvention, and Innovation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500"/>
              <a:t>People often find ways to </a:t>
            </a:r>
            <a:r>
              <a:rPr lang="en-US" altLang="zh-TW" sz="2500">
                <a:latin typeface="Arial" panose="020B0604020202020204" pitchFamily="34" charset="0"/>
              </a:rPr>
              <a:t>“</a:t>
            </a:r>
            <a:r>
              <a:rPr lang="en-US" altLang="zh-TW" sz="2500"/>
              <a:t>circumvent</a:t>
            </a:r>
            <a:r>
              <a:rPr lang="en-US" altLang="zh-TW" sz="2500">
                <a:latin typeface="Arial" panose="020B0604020202020204" pitchFamily="34" charset="0"/>
              </a:rPr>
              <a:t>”</a:t>
            </a:r>
            <a:r>
              <a:rPr lang="en-US" altLang="zh-TW" sz="2500"/>
              <a:t> DRM and other copy-protection schemes</a:t>
            </a:r>
          </a:p>
          <a:p>
            <a:pPr>
              <a:lnSpc>
                <a:spcPct val="90000"/>
              </a:lnSpc>
            </a:pPr>
            <a:r>
              <a:rPr lang="en-US" altLang="zh-TW" sz="2500"/>
              <a:t>HK copyright law now prohibits:</a:t>
            </a:r>
          </a:p>
          <a:p>
            <a:pPr lvl="1">
              <a:lnSpc>
                <a:spcPct val="90000"/>
              </a:lnSpc>
            </a:pPr>
            <a:r>
              <a:rPr lang="en-US" altLang="zh-TW" sz="2100">
                <a:solidFill>
                  <a:srgbClr val="0000FF"/>
                </a:solidFill>
              </a:rPr>
              <a:t>making</a:t>
            </a:r>
            <a:r>
              <a:rPr lang="en-US" altLang="zh-TW" sz="2100"/>
              <a:t>/</a:t>
            </a:r>
            <a:r>
              <a:rPr lang="en-US" altLang="zh-TW" sz="2100">
                <a:solidFill>
                  <a:srgbClr val="0000FF"/>
                </a:solidFill>
              </a:rPr>
              <a:t>importing</a:t>
            </a:r>
            <a:r>
              <a:rPr lang="en-US" altLang="zh-TW" sz="2100"/>
              <a:t>/</a:t>
            </a:r>
            <a:r>
              <a:rPr lang="en-US" altLang="zh-TW" sz="2100">
                <a:solidFill>
                  <a:srgbClr val="0000FF"/>
                </a:solidFill>
              </a:rPr>
              <a:t>exporting</a:t>
            </a:r>
            <a:r>
              <a:rPr lang="en-US" altLang="zh-TW" sz="2100"/>
              <a:t> circumvention device (</a:t>
            </a:r>
            <a:r>
              <a:rPr lang="zh-TW" altLang="en-US" sz="2100"/>
              <a:t>規避器件</a:t>
            </a:r>
            <a:r>
              <a:rPr lang="en-US" altLang="zh-TW" sz="2100"/>
              <a:t>) for sale/hire,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dealing in such devices or </a:t>
            </a:r>
            <a:r>
              <a:rPr lang="en-US" altLang="zh-TW" sz="2100">
                <a:solidFill>
                  <a:srgbClr val="0000FF"/>
                </a:solidFill>
              </a:rPr>
              <a:t>providing</a:t>
            </a:r>
            <a:r>
              <a:rPr lang="en-US" altLang="zh-TW" sz="2100"/>
              <a:t> commercial circumvention </a:t>
            </a:r>
            <a:r>
              <a:rPr lang="en-US" altLang="zh-TW" sz="2100">
                <a:solidFill>
                  <a:srgbClr val="0000FF"/>
                </a:solidFill>
              </a:rPr>
              <a:t>service</a:t>
            </a:r>
          </a:p>
          <a:p>
            <a:pPr>
              <a:lnSpc>
                <a:spcPct val="90000"/>
              </a:lnSpc>
            </a:pPr>
            <a:endParaRPr lang="en-US" altLang="zh-TW" sz="2500"/>
          </a:p>
          <a:p>
            <a:pPr>
              <a:lnSpc>
                <a:spcPct val="90000"/>
              </a:lnSpc>
            </a:pPr>
            <a:r>
              <a:rPr lang="en-US" altLang="zh-TW" sz="2500"/>
              <a:t>This is controversial, as copyright owners can sue a person/company even if one/it does not infringe any copyrights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BFB563-9103-EFF2-2380-558BE6F32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190-4444-4A91-92D0-6CD52E58AE62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New Business Models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500"/>
              <a:t>New business models have evolved</a:t>
            </a:r>
          </a:p>
          <a:p>
            <a:pPr lvl="1"/>
            <a:r>
              <a:rPr lang="en-US" altLang="zh-TW" sz="2100"/>
              <a:t>Organizations (such as IFPI, HKRIA, CASH, </a:t>
            </a:r>
            <a:r>
              <a:rPr lang="en-US" altLang="zh-TW" sz="2100">
                <a:latin typeface="Arial" panose="020B0604020202020204" pitchFamily="34" charset="0"/>
              </a:rPr>
              <a:t>…</a:t>
            </a:r>
            <a:r>
              <a:rPr lang="en-US" altLang="zh-TW" sz="2100"/>
              <a:t>) are set up to collect and distribute </a:t>
            </a:r>
            <a:r>
              <a:rPr lang="en-US" altLang="zh-TW" sz="2100">
                <a:solidFill>
                  <a:srgbClr val="FF0000"/>
                </a:solidFill>
              </a:rPr>
              <a:t>royalties</a:t>
            </a:r>
            <a:r>
              <a:rPr lang="en-US" altLang="zh-TW" sz="2100"/>
              <a:t> (</a:t>
            </a:r>
            <a:r>
              <a:rPr lang="zh-TW" altLang="en-US" sz="2100"/>
              <a:t>版稅</a:t>
            </a:r>
            <a:r>
              <a:rPr lang="en-US" altLang="zh-TW" sz="2100"/>
              <a:t>)</a:t>
            </a:r>
          </a:p>
          <a:p>
            <a:pPr lvl="1"/>
            <a:r>
              <a:rPr lang="en-US" altLang="zh-TW" sz="2100"/>
              <a:t>Users do not have to find individual copyright holders</a:t>
            </a:r>
          </a:p>
          <a:p>
            <a:pPr lvl="1"/>
            <a:r>
              <a:rPr lang="en-US" altLang="zh-TW" sz="2100"/>
              <a:t>Sites provide legal means for obtaining inexpensive music</a:t>
            </a:r>
          </a:p>
          <a:p>
            <a:pPr lvl="1"/>
            <a:r>
              <a:rPr lang="en-US" altLang="zh-TW" sz="2100"/>
              <a:t>Revenue sharing allows content-sharing sites to allow the posting of content and share their ad revenues with content owners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B9DF04-4C96-2AF2-6947-C5AC63BE5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1AC4-8DC3-489F-BF24-247C56DA281B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What is </a:t>
            </a:r>
            <a:r>
              <a:rPr lang="en-US" altLang="zh-TW">
                <a:solidFill>
                  <a:srgbClr val="FF0000"/>
                </a:solidFill>
              </a:rPr>
              <a:t>Ethics</a:t>
            </a:r>
            <a:r>
              <a:rPr lang="en-US" altLang="zh-TW"/>
              <a:t> (</a:t>
            </a:r>
            <a:r>
              <a:rPr lang="zh-TW" altLang="en-US"/>
              <a:t>道德</a:t>
            </a:r>
            <a:r>
              <a:rPr lang="en-US" altLang="zh-TW"/>
              <a:t>/</a:t>
            </a:r>
            <a:r>
              <a:rPr lang="zh-TW" altLang="en-US"/>
              <a:t>倫理</a:t>
            </a:r>
            <a:r>
              <a:rPr lang="en-US" altLang="zh-TW"/>
              <a:t>)?</a:t>
            </a:r>
            <a:r>
              <a:rPr lang="en-US" altLang="zh-TW">
                <a:solidFill>
                  <a:srgbClr val="0000FF"/>
                </a:solidFill>
              </a:rPr>
              <a:t>*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>
              <a:lnSpc>
                <a:spcPct val="90000"/>
              </a:lnSpc>
              <a:buSzTx/>
            </a:pPr>
            <a:endParaRPr lang="en-US" altLang="zh-TW" sz="2500"/>
          </a:p>
          <a:p>
            <a:pPr marL="552450" indent="-552450">
              <a:lnSpc>
                <a:spcPct val="90000"/>
              </a:lnSpc>
              <a:buSzTx/>
            </a:pPr>
            <a:endParaRPr lang="en-US" altLang="zh-TW" sz="2500"/>
          </a:p>
          <a:p>
            <a:pPr marL="552450" indent="-552450">
              <a:lnSpc>
                <a:spcPct val="90000"/>
              </a:lnSpc>
              <a:buSzTx/>
            </a:pPr>
            <a:endParaRPr lang="en-US" altLang="zh-TW" sz="2500"/>
          </a:p>
          <a:p>
            <a:pPr marL="933450" lvl="1" indent="-476250">
              <a:lnSpc>
                <a:spcPct val="90000"/>
              </a:lnSpc>
              <a:buSzTx/>
            </a:pPr>
            <a:endParaRPr lang="en-US" altLang="zh-TW" sz="2100"/>
          </a:p>
          <a:p>
            <a:pPr marL="552450" indent="-552450">
              <a:lnSpc>
                <a:spcPct val="90000"/>
              </a:lnSpc>
              <a:buSzTx/>
            </a:pPr>
            <a:r>
              <a:rPr lang="en-US" altLang="zh-TW" sz="2500"/>
              <a:t>Some </a:t>
            </a:r>
            <a:r>
              <a:rPr lang="en-US" altLang="zh-TW" sz="2500">
                <a:solidFill>
                  <a:srgbClr val="FF0000"/>
                </a:solidFill>
              </a:rPr>
              <a:t>well-founded standards</a:t>
            </a:r>
            <a:r>
              <a:rPr lang="en-US" altLang="zh-TW" sz="2500"/>
              <a:t> of right and wrong that prescribe what </a:t>
            </a:r>
            <a:r>
              <a:rPr lang="en-US" altLang="zh-TW" sz="2500">
                <a:solidFill>
                  <a:srgbClr val="FF0000"/>
                </a:solidFill>
              </a:rPr>
              <a:t>humans</a:t>
            </a:r>
            <a:r>
              <a:rPr lang="en-US" altLang="zh-TW" sz="2500"/>
              <a:t> ought to do</a:t>
            </a:r>
          </a:p>
          <a:p>
            <a:pPr marL="2190750" lvl="4" indent="-361950">
              <a:lnSpc>
                <a:spcPct val="90000"/>
              </a:lnSpc>
              <a:buSzTx/>
            </a:pPr>
            <a:endParaRPr lang="en-US" altLang="zh-TW" sz="1700"/>
          </a:p>
          <a:p>
            <a:pPr marL="552450" indent="-552450">
              <a:lnSpc>
                <a:spcPct val="90000"/>
              </a:lnSpc>
              <a:buSzTx/>
            </a:pPr>
            <a:r>
              <a:rPr lang="en-US" altLang="zh-TW" sz="2500"/>
              <a:t>The study and </a:t>
            </a:r>
            <a:r>
              <a:rPr lang="en-US" altLang="zh-TW" sz="2500">
                <a:solidFill>
                  <a:srgbClr val="FF0000"/>
                </a:solidFill>
              </a:rPr>
              <a:t>development</a:t>
            </a:r>
            <a:r>
              <a:rPr lang="en-US" altLang="zh-TW" sz="2500"/>
              <a:t> of one's ethical standards</a:t>
            </a:r>
          </a:p>
        </p:txBody>
      </p:sp>
      <p:sp>
        <p:nvSpPr>
          <p:cNvPr id="246788" name="Text Box 4"/>
          <p:cNvSpPr txBox="1">
            <a:spLocks noChangeArrowheads="1"/>
          </p:cNvSpPr>
          <p:nvPr/>
        </p:nvSpPr>
        <p:spPr bwMode="auto">
          <a:xfrm>
            <a:off x="0" y="5942013"/>
            <a:ext cx="91440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TW" dirty="0">
                <a:solidFill>
                  <a:srgbClr val="0000FF"/>
                </a:solidFill>
              </a:rPr>
              <a:t>*</a:t>
            </a:r>
            <a:r>
              <a:rPr lang="en-US" altLang="zh-TW" dirty="0"/>
              <a:t>Velasquez et al., "What is Ethics?" </a:t>
            </a:r>
            <a:r>
              <a:rPr lang="en-US" dirty="0">
                <a:hlinkClick r:id="rId2"/>
              </a:rPr>
              <a:t>https://www.scu.edu/ethics/ethics-resources/ethical-decision-making/what-is-ethics/</a:t>
            </a:r>
            <a:r>
              <a:rPr lang="en-US" altLang="zh-TW" dirty="0"/>
              <a:t>, 2010 (accessed 23 Aug 2022).</a:t>
            </a:r>
          </a:p>
        </p:txBody>
      </p:sp>
      <p:sp>
        <p:nvSpPr>
          <p:cNvPr id="246789" name="AutoShape 5"/>
          <p:cNvSpPr>
            <a:spLocks noChangeArrowheads="1"/>
          </p:cNvSpPr>
          <p:nvPr/>
        </p:nvSpPr>
        <p:spPr bwMode="auto">
          <a:xfrm>
            <a:off x="39688" y="1827213"/>
            <a:ext cx="2001837" cy="522287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rIns="0">
            <a:spAutoFit/>
          </a:bodyPr>
          <a:lstStyle/>
          <a:p>
            <a:r>
              <a:rPr lang="en-US" altLang="zh-TW"/>
              <a:t>My feeling?</a:t>
            </a:r>
          </a:p>
        </p:txBody>
      </p:sp>
      <p:sp>
        <p:nvSpPr>
          <p:cNvPr id="246790" name="AutoShape 6"/>
          <p:cNvSpPr>
            <a:spLocks noChangeArrowheads="1"/>
          </p:cNvSpPr>
          <p:nvPr/>
        </p:nvSpPr>
        <p:spPr bwMode="auto">
          <a:xfrm>
            <a:off x="2081213" y="2401888"/>
            <a:ext cx="1597025" cy="522287"/>
          </a:xfrm>
          <a:prstGeom prst="cloudCallout">
            <a:avLst>
              <a:gd name="adj1" fmla="val -58912"/>
              <a:gd name="adj2" fmla="val 8191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rIns="0">
            <a:spAutoFit/>
          </a:bodyPr>
          <a:lstStyle/>
          <a:p>
            <a:r>
              <a:rPr lang="en-US" altLang="zh-TW"/>
              <a:t>Religion?</a:t>
            </a:r>
          </a:p>
        </p:txBody>
      </p:sp>
      <p:sp>
        <p:nvSpPr>
          <p:cNvPr id="246791" name="AutoShape 7"/>
          <p:cNvSpPr>
            <a:spLocks noChangeArrowheads="1"/>
          </p:cNvSpPr>
          <p:nvPr/>
        </p:nvSpPr>
        <p:spPr bwMode="auto">
          <a:xfrm>
            <a:off x="3719513" y="1827213"/>
            <a:ext cx="892175" cy="522287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rIns="0">
            <a:spAutoFit/>
          </a:bodyPr>
          <a:lstStyle/>
          <a:p>
            <a:r>
              <a:rPr lang="en-US" altLang="zh-TW"/>
              <a:t>Law?</a:t>
            </a:r>
          </a:p>
        </p:txBody>
      </p:sp>
      <p:sp>
        <p:nvSpPr>
          <p:cNvPr id="246792" name="AutoShape 8"/>
          <p:cNvSpPr>
            <a:spLocks noChangeArrowheads="1"/>
          </p:cNvSpPr>
          <p:nvPr/>
        </p:nvSpPr>
        <p:spPr bwMode="auto">
          <a:xfrm>
            <a:off x="4652963" y="2401888"/>
            <a:ext cx="2906712" cy="522287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rIns="0">
            <a:spAutoFit/>
          </a:bodyPr>
          <a:lstStyle/>
          <a:p>
            <a:r>
              <a:rPr lang="en-US" altLang="zh-TW"/>
              <a:t>Social standard?</a:t>
            </a:r>
          </a:p>
        </p:txBody>
      </p:sp>
      <p:sp>
        <p:nvSpPr>
          <p:cNvPr id="246793" name="AutoShape 9"/>
          <p:cNvSpPr>
            <a:spLocks noChangeArrowheads="1"/>
          </p:cNvSpPr>
          <p:nvPr/>
        </p:nvSpPr>
        <p:spPr bwMode="auto">
          <a:xfrm>
            <a:off x="7600950" y="1827213"/>
            <a:ext cx="1503363" cy="522287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rIns="0">
            <a:spAutoFit/>
          </a:bodyPr>
          <a:lstStyle/>
          <a:p>
            <a:r>
              <a:rPr lang="en-US" altLang="zh-TW"/>
              <a:t>Dunno</a:t>
            </a:r>
            <a:r>
              <a:rPr lang="en-US" altLang="zh-TW">
                <a:latin typeface="Arial" panose="020B0604020202020204" pitchFamily="34" charset="0"/>
              </a:rPr>
              <a:t>…</a:t>
            </a:r>
            <a:endParaRPr lang="en-US" altLang="zh-TW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C618CB-558D-2718-D9C0-662E66B42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3908-2D0A-4ACA-93C7-7D50E6A2B1BE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Free Software (</a:t>
            </a:r>
            <a:r>
              <a:rPr lang="zh-TW" altLang="en-US"/>
              <a:t>自由軟件</a:t>
            </a:r>
            <a:r>
              <a:rPr lang="en-US" altLang="zh-TW"/>
              <a:t>)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3386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/>
              <a:t>Free softwares allow people to copy, use, and modify them</a:t>
            </a:r>
          </a:p>
          <a:p>
            <a:pPr lvl="4">
              <a:lnSpc>
                <a:spcPct val="90000"/>
              </a:lnSpc>
            </a:pPr>
            <a:endParaRPr lang="en-US" altLang="zh-TW" sz="1500"/>
          </a:p>
          <a:p>
            <a:pPr>
              <a:lnSpc>
                <a:spcPct val="90000"/>
              </a:lnSpc>
            </a:pPr>
            <a:r>
              <a:rPr lang="en-US" altLang="zh-TW" sz="2100">
                <a:latin typeface="Arial" panose="020B0604020202020204" pitchFamily="34" charset="0"/>
              </a:rPr>
              <a:t>“</a:t>
            </a:r>
            <a:r>
              <a:rPr lang="en-US" altLang="zh-TW" sz="2100"/>
              <a:t>Free</a:t>
            </a:r>
            <a:r>
              <a:rPr lang="en-US" altLang="zh-TW" sz="2100">
                <a:latin typeface="Arial" panose="020B0604020202020204" pitchFamily="34" charset="0"/>
              </a:rPr>
              <a:t>”</a:t>
            </a:r>
            <a:r>
              <a:rPr lang="en-US" altLang="zh-TW" sz="2100"/>
              <a:t> means </a:t>
            </a:r>
            <a:r>
              <a:rPr lang="en-US" altLang="zh-TW" sz="2100">
                <a:solidFill>
                  <a:srgbClr val="FF0000"/>
                </a:solidFill>
              </a:rPr>
              <a:t>freedom of use</a:t>
            </a:r>
            <a:r>
              <a:rPr lang="en-US" altLang="zh-TW" sz="2100"/>
              <a:t>, not necessarily free of cost</a:t>
            </a:r>
          </a:p>
          <a:p>
            <a:pPr lvl="4">
              <a:lnSpc>
                <a:spcPct val="90000"/>
              </a:lnSpc>
            </a:pPr>
            <a:endParaRPr lang="en-US" altLang="zh-TW" sz="1500"/>
          </a:p>
          <a:p>
            <a:pPr>
              <a:lnSpc>
                <a:spcPct val="90000"/>
              </a:lnSpc>
            </a:pPr>
            <a:r>
              <a:rPr lang="en-US" altLang="zh-TW" sz="2100">
                <a:solidFill>
                  <a:srgbClr val="0000FF"/>
                </a:solidFill>
              </a:rPr>
              <a:t>Open-source</a:t>
            </a:r>
            <a:r>
              <a:rPr lang="en-US" altLang="zh-TW" sz="2100"/>
              <a:t> vs </a:t>
            </a:r>
            <a:r>
              <a:rPr lang="en-US" altLang="zh-TW" sz="2100">
                <a:solidFill>
                  <a:srgbClr val="0000FF"/>
                </a:solidFill>
              </a:rPr>
              <a:t>proprietary</a:t>
            </a:r>
            <a:r>
              <a:rPr lang="en-US" altLang="zh-TW" sz="2100"/>
              <a:t> softwares</a:t>
            </a:r>
          </a:p>
          <a:p>
            <a:pPr lvl="4">
              <a:lnSpc>
                <a:spcPct val="90000"/>
              </a:lnSpc>
            </a:pPr>
            <a:endParaRPr lang="en-US" altLang="zh-TW" sz="1500"/>
          </a:p>
          <a:p>
            <a:pPr>
              <a:lnSpc>
                <a:spcPct val="90000"/>
              </a:lnSpc>
            </a:pPr>
            <a:r>
              <a:rPr lang="en-US" altLang="zh-TW" sz="2100"/>
              <a:t>Well-known free softwares:</a:t>
            </a:r>
          </a:p>
          <a:p>
            <a:pPr lvl="1">
              <a:lnSpc>
                <a:spcPct val="90000"/>
              </a:lnSpc>
            </a:pPr>
            <a:r>
              <a:rPr lang="en-US" altLang="zh-TW" sz="1900"/>
              <a:t>Linux kernels, Android, OpenOffice, Firefox</a:t>
            </a:r>
          </a:p>
          <a:p>
            <a:pPr lvl="4">
              <a:lnSpc>
                <a:spcPct val="90000"/>
              </a:lnSpc>
            </a:pPr>
            <a:endParaRPr lang="en-US" altLang="zh-TW" sz="1500"/>
          </a:p>
          <a:p>
            <a:pPr>
              <a:lnSpc>
                <a:spcPct val="90000"/>
              </a:lnSpc>
            </a:pPr>
            <a:r>
              <a:rPr lang="en-US" altLang="zh-TW" sz="2100"/>
              <a:t>Concepts such as </a:t>
            </a:r>
            <a:r>
              <a:rPr lang="en-US" altLang="zh-TW" sz="2100">
                <a:latin typeface="Arial" panose="020B0604020202020204" pitchFamily="34" charset="0"/>
              </a:rPr>
              <a:t>“</a:t>
            </a:r>
            <a:r>
              <a:rPr lang="en-US" altLang="zh-TW" sz="2100">
                <a:solidFill>
                  <a:srgbClr val="FF0000"/>
                </a:solidFill>
              </a:rPr>
              <a:t>copyleft</a:t>
            </a:r>
            <a:r>
              <a:rPr lang="en-US" altLang="zh-TW" sz="2100">
                <a:latin typeface="Arial" panose="020B0604020202020204" pitchFamily="34" charset="0"/>
              </a:rPr>
              <a:t>”</a:t>
            </a:r>
            <a:r>
              <a:rPr lang="en-US" altLang="zh-TW" sz="2100"/>
              <a:t> and GNU General Public License (GPL) provide means to fit in the current copyright legal framework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78D355-5A7C-8E55-FF79-EB261206C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9051-2A89-4DF8-BD78-CA91C8EE6D16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Copyleft</a:t>
            </a:r>
            <a:endParaRPr lang="en-US" altLang="zh-TW">
              <a:cs typeface="Arial" panose="020B0604020202020204" pitchFamily="34" charset="0"/>
            </a:endParaRP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500"/>
              <a:t>Under copyleft, the developer copyrights the program and releases it to allow people to: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Use, modify, and distribute it,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Or distribute any program developed from it, but only if they apply such same agreement to the new work</a:t>
            </a:r>
          </a:p>
          <a:p>
            <a:pPr lvl="4">
              <a:lnSpc>
                <a:spcPct val="90000"/>
              </a:lnSpc>
            </a:pPr>
            <a:endParaRPr lang="en-US" altLang="zh-TW" sz="1700"/>
          </a:p>
          <a:p>
            <a:pPr>
              <a:lnSpc>
                <a:spcPct val="90000"/>
              </a:lnSpc>
            </a:pPr>
            <a:r>
              <a:rPr lang="en-US" altLang="zh-TW" sz="2500"/>
              <a:t>Copyright </a:t>
            </a:r>
            <a:r>
              <a:rPr lang="en-US" altLang="zh-TW" sz="2500">
                <a:effectLst>
                  <a:outerShdw blurRad="38100" dist="38100" dir="2700000" algn="tl">
                    <a:srgbClr val="C0C0C0"/>
                  </a:outerShdw>
                </a:effectLst>
              </a:rPr>
              <a:t>©</a:t>
            </a:r>
            <a:r>
              <a:rPr lang="en-US" altLang="zh-TW" sz="2500"/>
              <a:t>:	</a:t>
            </a:r>
            <a:r>
              <a:rPr lang="en-US" altLang="zh-TW" sz="2500">
                <a:latin typeface="Arial" panose="020B0604020202020204" pitchFamily="34" charset="0"/>
              </a:rPr>
              <a:t>“</a:t>
            </a:r>
            <a:r>
              <a:rPr lang="en-US" altLang="zh-TW" sz="2500"/>
              <a:t>All rights reserved</a:t>
            </a:r>
            <a:r>
              <a:rPr lang="en-US" altLang="zh-TW" sz="2500">
                <a:latin typeface="Arial" panose="020B0604020202020204" pitchFamily="34" charset="0"/>
              </a:rPr>
              <a:t>”</a:t>
            </a:r>
            <a:endParaRPr lang="en-US" altLang="zh-TW" sz="2500"/>
          </a:p>
          <a:p>
            <a:pPr>
              <a:lnSpc>
                <a:spcPct val="90000"/>
              </a:lnSpc>
            </a:pPr>
            <a:r>
              <a:rPr lang="en-US" altLang="zh-TW" sz="2500"/>
              <a:t>Copyleft </a:t>
            </a:r>
            <a:r>
              <a:rPr lang="en-US" altLang="zh-TW" sz="2500">
                <a:solidFill>
                  <a:schemeClr val="bg1"/>
                </a:solidFill>
              </a:rPr>
              <a:t>©</a:t>
            </a:r>
            <a:r>
              <a:rPr lang="en-US" altLang="zh-TW" sz="2500"/>
              <a:t>:	</a:t>
            </a:r>
            <a:r>
              <a:rPr lang="en-US" altLang="zh-TW" sz="2500">
                <a:latin typeface="Arial" panose="020B0604020202020204" pitchFamily="34" charset="0"/>
              </a:rPr>
              <a:t>“</a:t>
            </a:r>
            <a:r>
              <a:rPr lang="en-US" altLang="zh-TW" sz="2500"/>
              <a:t>All rights </a:t>
            </a:r>
            <a:r>
              <a:rPr lang="en-US" altLang="zh-TW" sz="2500">
                <a:solidFill>
                  <a:srgbClr val="0000FF"/>
                </a:solidFill>
              </a:rPr>
              <a:t>reversed</a:t>
            </a:r>
            <a:r>
              <a:rPr lang="en-US" altLang="zh-TW" sz="2500">
                <a:latin typeface="Arial" panose="020B0604020202020204" pitchFamily="34" charset="0"/>
              </a:rPr>
              <a:t>”</a:t>
            </a:r>
            <a:endParaRPr lang="en-US" altLang="zh-TW" sz="2500"/>
          </a:p>
          <a:p>
            <a:pPr>
              <a:lnSpc>
                <a:spcPct val="90000"/>
              </a:lnSpc>
            </a:pPr>
            <a:r>
              <a:rPr lang="en-US" altLang="zh-TW" sz="2500"/>
              <a:t>Public domain:	</a:t>
            </a:r>
            <a:r>
              <a:rPr lang="en-US" altLang="zh-TW" sz="2500">
                <a:latin typeface="Arial" panose="020B0604020202020204" pitchFamily="34" charset="0"/>
              </a:rPr>
              <a:t>“</a:t>
            </a:r>
            <a:r>
              <a:rPr lang="en-US" altLang="zh-TW" sz="2500">
                <a:solidFill>
                  <a:srgbClr val="0000FF"/>
                </a:solidFill>
              </a:rPr>
              <a:t>No</a:t>
            </a:r>
            <a:r>
              <a:rPr lang="en-US" altLang="zh-TW" sz="2500"/>
              <a:t> rights reserved</a:t>
            </a:r>
            <a:r>
              <a:rPr lang="en-US" altLang="zh-TW" sz="2500">
                <a:latin typeface="Arial" panose="020B0604020202020204" pitchFamily="34" charset="0"/>
              </a:rPr>
              <a:t>”</a:t>
            </a:r>
            <a:endParaRPr lang="en-US" altLang="zh-TW" sz="2500"/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 rot="10800000">
            <a:off x="3170238" y="812800"/>
            <a:ext cx="520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39622" name="Text Box 6"/>
          <p:cNvSpPr txBox="1">
            <a:spLocks noChangeArrowheads="1"/>
          </p:cNvSpPr>
          <p:nvPr/>
        </p:nvSpPr>
        <p:spPr bwMode="auto">
          <a:xfrm rot="10800000">
            <a:off x="3133725" y="4933950"/>
            <a:ext cx="5016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5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©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D16C68-9C26-24E5-AB09-D58E331CB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91AB-E4FB-4421-AB7D-5457383EB3B9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Creative Commons (CC, </a:t>
            </a:r>
            <a:r>
              <a:rPr lang="zh-TW" altLang="en-US"/>
              <a:t>共享創意</a:t>
            </a:r>
            <a:r>
              <a:rPr lang="en-US" altLang="zh-TW"/>
              <a:t>)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500"/>
              <a:t>Inspired by GPL, CC developed a spectrum of licensing agreements for creative works (not just softwares)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Replacing </a:t>
            </a:r>
            <a:r>
              <a:rPr lang="en-US" altLang="zh-TW" sz="2100">
                <a:latin typeface="Arial" panose="020B0604020202020204" pitchFamily="34" charset="0"/>
              </a:rPr>
              <a:t>“</a:t>
            </a:r>
            <a:r>
              <a:rPr lang="en-US" altLang="zh-TW" sz="2100"/>
              <a:t>all rights reserved</a:t>
            </a:r>
            <a:r>
              <a:rPr lang="en-US" altLang="zh-TW" sz="2100">
                <a:latin typeface="Arial" panose="020B0604020202020204" pitchFamily="34" charset="0"/>
              </a:rPr>
              <a:t>”</a:t>
            </a:r>
            <a:r>
              <a:rPr lang="en-US" altLang="zh-TW" sz="2100"/>
              <a:t> with </a:t>
            </a:r>
            <a:r>
              <a:rPr lang="en-US" altLang="zh-TW" sz="2100">
                <a:latin typeface="Arial" panose="020B0604020202020204" pitchFamily="34" charset="0"/>
              </a:rPr>
              <a:t>“</a:t>
            </a:r>
            <a:r>
              <a:rPr lang="en-US" altLang="zh-TW" sz="2100">
                <a:solidFill>
                  <a:srgbClr val="0000FF"/>
                </a:solidFill>
              </a:rPr>
              <a:t>some</a:t>
            </a:r>
            <a:r>
              <a:rPr lang="en-US" altLang="zh-TW" sz="2100"/>
              <a:t> rights reserved</a:t>
            </a:r>
            <a:r>
              <a:rPr lang="en-US" altLang="zh-TW" sz="2100">
                <a:latin typeface="Arial" panose="020B0604020202020204" pitchFamily="34" charset="0"/>
              </a:rPr>
              <a:t>”</a:t>
            </a:r>
            <a:endParaRPr lang="en-US" altLang="zh-TW" sz="2100"/>
          </a:p>
          <a:p>
            <a:pPr lvl="4">
              <a:lnSpc>
                <a:spcPct val="90000"/>
              </a:lnSpc>
            </a:pPr>
            <a:endParaRPr lang="en-US" altLang="zh-TW" sz="1700"/>
          </a:p>
          <a:p>
            <a:pPr>
              <a:lnSpc>
                <a:spcPct val="90000"/>
              </a:lnSpc>
            </a:pPr>
            <a:r>
              <a:rPr lang="en-US" altLang="zh-TW" sz="2500"/>
              <a:t>E.g., provide options to: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allow copying for noncommercial use,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require a specified credit line with use,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allow use of entire work with no changes</a:t>
            </a:r>
          </a:p>
          <a:p>
            <a:pPr lvl="1">
              <a:lnSpc>
                <a:spcPct val="90000"/>
              </a:lnSpc>
            </a:pPr>
            <a:r>
              <a:rPr lang="en-US" altLang="zh-TW" sz="2100">
                <a:latin typeface="Arial" panose="020B0604020202020204" pitchFamily="34" charset="0"/>
              </a:rPr>
              <a:t>…</a:t>
            </a:r>
            <a:endParaRPr lang="en-US" altLang="zh-TW" sz="2100"/>
          </a:p>
        </p:txBody>
      </p:sp>
      <p:pic>
        <p:nvPicPr>
          <p:cNvPr id="240644" name="Picture 4" descr="http://mirrors.creativecommons.org/presskit/icons/cc.lar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3500438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0645" name="Text Box 5"/>
          <p:cNvSpPr txBox="1">
            <a:spLocks noChangeArrowheads="1"/>
          </p:cNvSpPr>
          <p:nvPr/>
        </p:nvSpPr>
        <p:spPr bwMode="auto">
          <a:xfrm>
            <a:off x="323850" y="6237288"/>
            <a:ext cx="5908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>
                <a:cs typeface="Arial" panose="020B0604020202020204" pitchFamily="34" charset="0"/>
              </a:rPr>
              <a:t>Creative Commons: http://creativecommons.org/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70355AB-02A9-FCA5-5A31-8D211A1DB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BD63-592F-4163-A7AD-4AFF03076FAE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Using Internet Contents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dirty="0"/>
              <a:t>Make sure you use Internet resources legally!</a:t>
            </a:r>
          </a:p>
          <a:p>
            <a:pPr lvl="1">
              <a:lnSpc>
                <a:spcPct val="90000"/>
              </a:lnSpc>
            </a:pPr>
            <a:r>
              <a:rPr lang="en-US" altLang="zh-TW" sz="1900" dirty="0"/>
              <a:t>E.g., extracting the whole or large part of a news article for personal use is generally </a:t>
            </a:r>
            <a:r>
              <a:rPr lang="en-US" altLang="zh-TW" sz="1900" dirty="0">
                <a:solidFill>
                  <a:srgbClr val="0000FF"/>
                </a:solidFill>
              </a:rPr>
              <a:t>illegal</a:t>
            </a:r>
            <a:r>
              <a:rPr lang="en-US" altLang="zh-TW" sz="1900" dirty="0"/>
              <a:t>, even if you cite the article source</a:t>
            </a:r>
          </a:p>
          <a:p>
            <a:pPr>
              <a:lnSpc>
                <a:spcPct val="90000"/>
              </a:lnSpc>
            </a:pPr>
            <a:r>
              <a:rPr lang="en-US" altLang="zh-TW" sz="2100" dirty="0"/>
              <a:t>Some content sharing websites provide resources in public domain or under CC license:</a:t>
            </a:r>
          </a:p>
          <a:p>
            <a:pPr lvl="1">
              <a:lnSpc>
                <a:spcPct val="90000"/>
              </a:lnSpc>
            </a:pPr>
            <a:r>
              <a:rPr lang="en-US" altLang="zh-TW" sz="1900" dirty="0"/>
              <a:t>Wikipedia: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900" dirty="0"/>
              <a:t>	</a:t>
            </a:r>
            <a:r>
              <a:rPr lang="en-US" altLang="zh-TW" sz="1900" dirty="0">
                <a:hlinkClick r:id="rId2"/>
              </a:rPr>
              <a:t>http://www.wikipedia.org/</a:t>
            </a:r>
            <a:endParaRPr lang="en-US" altLang="zh-TW" sz="1900" dirty="0"/>
          </a:p>
          <a:p>
            <a:pPr lvl="1">
              <a:lnSpc>
                <a:spcPct val="90000"/>
              </a:lnSpc>
            </a:pPr>
            <a:r>
              <a:rPr lang="en-US" altLang="zh-TW" sz="1900" dirty="0"/>
              <a:t>Wikimedia commons: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900" dirty="0"/>
              <a:t>	</a:t>
            </a:r>
            <a:r>
              <a:rPr lang="en-US" altLang="zh-TW" sz="1900" dirty="0">
                <a:hlinkClick r:id="rId3"/>
              </a:rPr>
              <a:t>http://commons.wikimedia.org/</a:t>
            </a:r>
            <a:endParaRPr lang="en-US" altLang="zh-TW" sz="1900" dirty="0"/>
          </a:p>
          <a:p>
            <a:pPr lvl="1">
              <a:lnSpc>
                <a:spcPct val="90000"/>
              </a:lnSpc>
            </a:pPr>
            <a:r>
              <a:rPr lang="en-US" altLang="zh-TW" sz="1900" dirty="0"/>
              <a:t>Public Domain Images: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zh-TW" sz="1900" dirty="0"/>
              <a:t>	</a:t>
            </a:r>
            <a:r>
              <a:rPr lang="en-US" sz="2000" dirty="0">
                <a:hlinkClick r:id="rId4"/>
              </a:rPr>
              <a:t>https://commons.wikimedia.org/wiki/Commons:Free_media_resources/Photography</a:t>
            </a:r>
            <a:endParaRPr lang="en-US" altLang="zh-TW" sz="19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FABC85-B8C2-EF46-F283-A525767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3900-C1B7-4508-8641-0D924463997C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252930" name="Text Box 2"/>
          <p:cNvSpPr txBox="1">
            <a:spLocks noChangeArrowheads="1"/>
          </p:cNvSpPr>
          <p:nvPr/>
        </p:nvSpPr>
        <p:spPr bwMode="auto">
          <a:xfrm>
            <a:off x="2549839" y="2471738"/>
            <a:ext cx="404591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4000" dirty="0"/>
              <a:t>Digital privacy </a:t>
            </a:r>
          </a:p>
          <a:p>
            <a:r>
              <a:rPr lang="en-US" altLang="zh-TW" sz="4000" dirty="0"/>
              <a:t>(</a:t>
            </a:r>
            <a:r>
              <a:rPr lang="zh-TW" altLang="en-US" sz="400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網絡私隱</a:t>
            </a:r>
            <a:r>
              <a:rPr lang="en-US" altLang="zh-TW" sz="40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)</a:t>
            </a:r>
            <a:endParaRPr lang="en-US" altLang="zh-TW" sz="4000" dirty="0">
              <a:solidFill>
                <a:schemeClr val="tx2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237408-3D4C-A76D-3BEB-8A053C64A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1406115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D8C13-3CED-435F-B1ED-B7BABBD2B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Digital</a:t>
            </a:r>
            <a:r>
              <a:rPr lang="zh-TW" altLang="en-US" dirty="0"/>
              <a:t> </a:t>
            </a:r>
            <a:r>
              <a:rPr lang="en-US" altLang="zh-TW" dirty="0"/>
              <a:t>Footprint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16379-A27B-4172-9D9D-12ABCBE15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Trail of data you create while using the Internet</a:t>
            </a:r>
          </a:p>
          <a:p>
            <a:r>
              <a:rPr lang="en-US" sz="2400" dirty="0"/>
              <a:t>Web sites you visit, emails you send, comment you make on public forum </a:t>
            </a:r>
            <a:r>
              <a:rPr lang="en-US" sz="2400" dirty="0" err="1"/>
              <a:t>etc</a:t>
            </a:r>
            <a:endParaRPr lang="en-US" sz="2400" dirty="0"/>
          </a:p>
          <a:p>
            <a:r>
              <a:rPr lang="en-US" sz="2400" dirty="0"/>
              <a:t>Passive footprint refers to data trail unintentional leave online</a:t>
            </a:r>
          </a:p>
          <a:p>
            <a:r>
              <a:rPr lang="en-US" sz="2400" dirty="0" err="1"/>
              <a:t>eg.</a:t>
            </a:r>
            <a:r>
              <a:rPr lang="en-US" sz="2400" dirty="0"/>
              <a:t> When visit a web site, your IP address is logged which identifies your ISP and approximate location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8586FF-CE77-4078-81A5-0E45219D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E6681-0FAC-4D7A-8EBF-CC33EC336C70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B8AD1-FD30-7FFF-0E12-A05E9973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3411526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D8C13-3CED-435F-B1ED-B7BABBD2B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Implication of Digital</a:t>
            </a:r>
            <a:r>
              <a:rPr lang="zh-TW" altLang="en-US" dirty="0"/>
              <a:t> </a:t>
            </a:r>
            <a:r>
              <a:rPr lang="en-US" altLang="zh-TW" dirty="0"/>
              <a:t>Footprint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16379-A27B-4172-9D9D-12ABCBE15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It allows personal info about you being obtained by others</a:t>
            </a:r>
          </a:p>
          <a:p>
            <a:endParaRPr lang="en-US" sz="2400" dirty="0"/>
          </a:p>
          <a:p>
            <a:r>
              <a:rPr lang="en-US" sz="2400" dirty="0"/>
              <a:t>Most common usage is for commercial </a:t>
            </a:r>
            <a:r>
              <a:rPr lang="en-US" sz="2400" dirty="0" err="1"/>
              <a:t>eg.</a:t>
            </a:r>
            <a:r>
              <a:rPr lang="en-US" sz="2400" dirty="0"/>
              <a:t> marketing</a:t>
            </a:r>
          </a:p>
          <a:p>
            <a:endParaRPr lang="en-US" sz="2400" dirty="0"/>
          </a:p>
          <a:p>
            <a:r>
              <a:rPr lang="en-US" sz="2400" dirty="0"/>
              <a:t>Also used by employee for recruitment practice</a:t>
            </a:r>
          </a:p>
          <a:p>
            <a:endParaRPr lang="en-US" sz="2400" dirty="0"/>
          </a:p>
          <a:p>
            <a:r>
              <a:rPr lang="en-US" sz="2400" dirty="0"/>
              <a:t>Government may also collect those data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8586FF-CE77-4078-81A5-0E45219D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E6681-0FAC-4D7A-8EBF-CC33EC336C70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A836E-F737-CC40-ED87-6531F2AB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15794309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0E463CEC-2FA1-427C-B974-F5A5C987D6AB}" type="slidenum">
              <a:rPr kumimoji="0" lang="en-US" altLang="zh-TW"/>
              <a:pPr/>
              <a:t>27</a:t>
            </a:fld>
            <a:endParaRPr kumimoji="0" lang="en-US" altLang="zh-TW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Without a Trace?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500"/>
              <a:t>How can we keep anonymous?</a:t>
            </a:r>
          </a:p>
          <a:p>
            <a:pPr eaLnBrk="1" hangingPunct="1"/>
            <a:endParaRPr lang="en-US" altLang="zh-TW" sz="2500"/>
          </a:p>
          <a:p>
            <a:pPr eaLnBrk="1" hangingPunct="1"/>
            <a:r>
              <a:rPr lang="en-US" altLang="zh-TW" sz="2500"/>
              <a:t>How often we are anonymous?</a:t>
            </a:r>
          </a:p>
          <a:p>
            <a:pPr lvl="1" eaLnBrk="1" hangingPunct="1"/>
            <a:r>
              <a:rPr lang="en-US" altLang="zh-TW" sz="2100">
                <a:latin typeface="Arial" panose="020B0604020202020204" pitchFamily="34" charset="0"/>
              </a:rPr>
              <a:t>…</a:t>
            </a:r>
            <a:r>
              <a:rPr lang="en-US" altLang="zh-TW" sz="2100"/>
              <a:t>when we are using our own PC</a:t>
            </a:r>
            <a:r>
              <a:rPr lang="en-US" altLang="zh-TW" sz="2100">
                <a:latin typeface="Arial" panose="020B0604020202020204" pitchFamily="34" charset="0"/>
              </a:rPr>
              <a:t>’</a:t>
            </a:r>
            <a:r>
              <a:rPr lang="en-US" altLang="zh-TW" sz="2100"/>
              <a:t>s?</a:t>
            </a:r>
          </a:p>
          <a:p>
            <a:pPr lvl="1" eaLnBrk="1" hangingPunct="1"/>
            <a:r>
              <a:rPr lang="en-US" altLang="zh-TW" sz="2100">
                <a:latin typeface="Arial" panose="020B0604020202020204" pitchFamily="34" charset="0"/>
              </a:rPr>
              <a:t>…</a:t>
            </a:r>
            <a:r>
              <a:rPr lang="en-US" altLang="zh-TW" sz="2100"/>
              <a:t>when we are using our mobile phones?</a:t>
            </a:r>
          </a:p>
          <a:p>
            <a:pPr lvl="1" eaLnBrk="1" hangingPunct="1"/>
            <a:r>
              <a:rPr lang="en-US" altLang="zh-TW" sz="2100">
                <a:latin typeface="Arial" panose="020B0604020202020204" pitchFamily="34" charset="0"/>
              </a:rPr>
              <a:t>…</a:t>
            </a:r>
            <a:r>
              <a:rPr lang="en-US" altLang="zh-TW" sz="2100"/>
              <a:t>when we are not logging in?</a:t>
            </a:r>
          </a:p>
          <a:p>
            <a:pPr lvl="1" eaLnBrk="1" hangingPunct="1"/>
            <a:r>
              <a:rPr lang="en-US" altLang="zh-TW" sz="2100">
                <a:latin typeface="Arial" panose="020B0604020202020204" pitchFamily="34" charset="0"/>
              </a:rPr>
              <a:t>…</a:t>
            </a:r>
            <a:r>
              <a:rPr lang="en-US" altLang="zh-TW" sz="2100"/>
              <a:t>when we are shopping offline or online?</a:t>
            </a:r>
          </a:p>
          <a:p>
            <a:pPr lvl="1" eaLnBrk="1" hangingPunct="1"/>
            <a:r>
              <a:rPr lang="en-US" altLang="zh-TW" sz="2100">
                <a:latin typeface="Arial" panose="020B0604020202020204" pitchFamily="34" charset="0"/>
              </a:rPr>
              <a:t>…</a:t>
            </a:r>
            <a:r>
              <a:rPr lang="en-US" altLang="zh-TW" sz="2100"/>
              <a:t>what are </a:t>
            </a:r>
            <a:r>
              <a:rPr lang="en-US" altLang="zh-TW" sz="2100">
                <a:latin typeface="Arial" panose="020B0604020202020204" pitchFamily="34" charset="0"/>
              </a:rPr>
              <a:t>“</a:t>
            </a:r>
            <a:r>
              <a:rPr lang="en-US" altLang="zh-TW" sz="2100"/>
              <a:t>cookies</a:t>
            </a:r>
            <a:r>
              <a:rPr lang="en-US" altLang="zh-TW" sz="2100">
                <a:latin typeface="Arial" panose="020B0604020202020204" pitchFamily="34" charset="0"/>
              </a:rPr>
              <a:t>”</a:t>
            </a:r>
            <a:r>
              <a:rPr lang="en-US" altLang="zh-TW" sz="2100"/>
              <a:t>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AB3923-CC6C-44C7-B221-56BBFACB4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29005139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55C22474-C6FD-4390-9544-27BBD4A916CB}" type="slidenum">
              <a:rPr kumimoji="0" lang="en-US" altLang="zh-TW"/>
              <a:pPr/>
              <a:t>28</a:t>
            </a:fld>
            <a:endParaRPr kumimoji="0" lang="en-US" altLang="zh-TW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Internet Website Cookies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/>
              <a:t>When we visit a website, we may provide certain information such as username, password, color and layout preference, visit date and time, etc.</a:t>
            </a:r>
          </a:p>
          <a:p>
            <a:pPr eaLnBrk="1" hangingPunct="1">
              <a:lnSpc>
                <a:spcPct val="90000"/>
              </a:lnSpc>
            </a:pPr>
            <a:endParaRPr lang="en-US" altLang="zh-TW" sz="2000"/>
          </a:p>
          <a:p>
            <a:pPr eaLnBrk="1" hangingPunct="1">
              <a:lnSpc>
                <a:spcPct val="90000"/>
              </a:lnSpc>
            </a:pPr>
            <a:r>
              <a:rPr lang="en-US" altLang="zh-TW" sz="2000"/>
              <a:t>A website may store such information on its server(s) AND/ OR store such information on the computer you are using</a:t>
            </a:r>
          </a:p>
          <a:p>
            <a:pPr eaLnBrk="1" hangingPunct="1">
              <a:lnSpc>
                <a:spcPct val="90000"/>
              </a:lnSpc>
            </a:pPr>
            <a:endParaRPr lang="en-US" altLang="zh-TW" sz="2000"/>
          </a:p>
          <a:p>
            <a:pPr eaLnBrk="1" hangingPunct="1">
              <a:lnSpc>
                <a:spcPct val="90000"/>
              </a:lnSpc>
            </a:pPr>
            <a:r>
              <a:rPr lang="en-US" altLang="zh-TW" sz="2000"/>
              <a:t>Cookies on the computer you are using is used for storing such information</a:t>
            </a:r>
          </a:p>
          <a:p>
            <a:pPr eaLnBrk="1" hangingPunct="1">
              <a:lnSpc>
                <a:spcPct val="90000"/>
              </a:lnSpc>
            </a:pPr>
            <a:endParaRPr lang="en-US" altLang="zh-TW" sz="2000"/>
          </a:p>
          <a:p>
            <a:pPr eaLnBrk="1" hangingPunct="1">
              <a:lnSpc>
                <a:spcPct val="90000"/>
              </a:lnSpc>
            </a:pPr>
            <a:r>
              <a:rPr lang="en-US" altLang="zh-TW" sz="2000"/>
              <a:t>When you re-visit the same website on the same computer, the cookies will be sent to the website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9581CB5-49F8-D7B2-DBEA-38A4A588E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11257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6BD6F00A-9D4D-4DB4-ABA5-45888A514BA1}" type="slidenum">
              <a:rPr kumimoji="0" lang="en-US" altLang="zh-TW"/>
              <a:pPr/>
              <a:t>29</a:t>
            </a:fld>
            <a:endParaRPr kumimoji="0" lang="en-US" altLang="zh-TW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Internet Website Cookies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What are the advantages of using cookies?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What are the risks associated with using cookies?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Any suggestions?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426B5F-35CB-588A-AB23-8B209B10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3982968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15EF-EAF1-4701-B442-E0140BCB89D2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Ethics and IT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The general public has not realized the critical importance of ethics as applied to IT</a:t>
            </a:r>
          </a:p>
          <a:p>
            <a:pPr lvl="1"/>
            <a:r>
              <a:rPr lang="en-US" altLang="zh-TW" dirty="0"/>
              <a:t>E-mail/Internet access monitoring</a:t>
            </a:r>
          </a:p>
          <a:p>
            <a:pPr lvl="1"/>
            <a:r>
              <a:rPr lang="en-US" altLang="zh-TW" dirty="0"/>
              <a:t>Copyright infringing downloads/uploads</a:t>
            </a:r>
          </a:p>
          <a:p>
            <a:pPr lvl="1"/>
            <a:r>
              <a:rPr lang="en-US" altLang="zh-TW" dirty="0"/>
              <a:t>Spam e-mails/messages</a:t>
            </a:r>
          </a:p>
          <a:p>
            <a:pPr lvl="1"/>
            <a:r>
              <a:rPr lang="en-US" altLang="zh-TW" dirty="0"/>
              <a:t>Hackers, identity theft, spywares, </a:t>
            </a:r>
            <a:r>
              <a:rPr lang="en-US" altLang="zh-TW" dirty="0">
                <a:latin typeface="Arial" panose="020B0604020202020204" pitchFamily="34" charset="0"/>
              </a:rPr>
              <a:t>…</a:t>
            </a:r>
            <a:endParaRPr lang="en-US" altLang="zh-TW" dirty="0"/>
          </a:p>
          <a:p>
            <a:pPr lvl="1"/>
            <a:r>
              <a:rPr lang="en-US" altLang="zh-TW" dirty="0"/>
              <a:t>Plagiarism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3D21476-DDBC-CC80-B067-38E876655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94F4BF8A-252B-4EAC-A877-9850AD6A2B9D}" type="slidenum">
              <a:rPr kumimoji="0" lang="en-US" altLang="zh-TW"/>
              <a:pPr/>
              <a:t>30</a:t>
            </a:fld>
            <a:endParaRPr kumimoji="0" lang="en-US" altLang="zh-TW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Digital Identity Discussions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500"/>
              <a:t>Who are collecting our identity?</a:t>
            </a:r>
          </a:p>
          <a:p>
            <a:pPr eaLnBrk="1" hangingPunct="1"/>
            <a:r>
              <a:rPr lang="en-US" altLang="zh-TW" sz="2500"/>
              <a:t>How, when and where?</a:t>
            </a:r>
          </a:p>
          <a:p>
            <a:pPr eaLnBrk="1" hangingPunct="1"/>
            <a:endParaRPr lang="en-US" altLang="zh-TW" sz="2500"/>
          </a:p>
          <a:p>
            <a:pPr eaLnBrk="1" hangingPunct="1"/>
            <a:r>
              <a:rPr lang="en-US" altLang="zh-TW" sz="2500"/>
              <a:t>What for?</a:t>
            </a:r>
          </a:p>
          <a:p>
            <a:pPr eaLnBrk="1" hangingPunct="1"/>
            <a:r>
              <a:rPr lang="en-US" altLang="zh-TW" sz="2500"/>
              <a:t>Are they using our identity properly?</a:t>
            </a:r>
          </a:p>
          <a:p>
            <a:pPr eaLnBrk="1" hangingPunct="1"/>
            <a:endParaRPr lang="en-US" altLang="zh-TW" sz="2500"/>
          </a:p>
          <a:p>
            <a:pPr eaLnBrk="1" hangingPunct="1"/>
            <a:r>
              <a:rPr lang="en-US" altLang="zh-TW" sz="2500"/>
              <a:t>What would happen in case of leakage?</a:t>
            </a:r>
          </a:p>
          <a:p>
            <a:pPr eaLnBrk="1" hangingPunct="1"/>
            <a:r>
              <a:rPr lang="en-US" altLang="zh-TW" sz="2500"/>
              <a:t>How to protect ourselves?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922DCD-6473-42A8-DAB8-2D8BDDCBD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5D930C0B-5C73-4F8E-8422-19FD3151993C}" type="slidenum">
              <a:rPr kumimoji="0" lang="en-US" altLang="zh-TW"/>
              <a:pPr/>
              <a:t>31</a:t>
            </a:fld>
            <a:endParaRPr kumimoji="0" lang="en-US" altLang="zh-TW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/>
              <a:t>Importance of Personal Data Privacy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500"/>
              <a:t>One</a:t>
            </a:r>
            <a:r>
              <a:rPr lang="en-US" altLang="zh-TW" sz="2500">
                <a:latin typeface="Arial" panose="020B0604020202020204" pitchFamily="34" charset="0"/>
              </a:rPr>
              <a:t>’</a:t>
            </a:r>
            <a:r>
              <a:rPr lang="en-US" altLang="zh-TW" sz="2500"/>
              <a:t>s will and one</a:t>
            </a:r>
            <a:r>
              <a:rPr lang="en-US" altLang="zh-TW" sz="2500">
                <a:latin typeface="Arial" panose="020B0604020202020204" pitchFamily="34" charset="0"/>
              </a:rPr>
              <a:t>’</a:t>
            </a:r>
            <a:r>
              <a:rPr lang="en-US" altLang="zh-TW" sz="2500"/>
              <a:t>s freedom to protect, to use, to reveal data about oneself</a:t>
            </a:r>
          </a:p>
          <a:p>
            <a:pPr eaLnBrk="1" hangingPunct="1"/>
            <a:endParaRPr lang="en-US" altLang="zh-TW" sz="2500"/>
          </a:p>
          <a:p>
            <a:pPr eaLnBrk="1" hangingPunct="1"/>
            <a:r>
              <a:rPr lang="en-US" altLang="zh-TW" sz="2500"/>
              <a:t>The level of protection and control affects one</a:t>
            </a:r>
            <a:r>
              <a:rPr lang="en-US" altLang="zh-TW" sz="2500">
                <a:latin typeface="Arial" panose="020B0604020202020204" pitchFamily="34" charset="0"/>
              </a:rPr>
              <a:t>’</a:t>
            </a:r>
            <a:r>
              <a:rPr lang="en-US" altLang="zh-TW" sz="2500"/>
              <a:t>s sense and feeling of security, or even actual physical security</a:t>
            </a:r>
          </a:p>
          <a:p>
            <a:pPr eaLnBrk="1" hangingPunct="1"/>
            <a:endParaRPr lang="en-US" altLang="zh-TW" sz="2500"/>
          </a:p>
          <a:p>
            <a:pPr eaLnBrk="1" hangingPunct="1"/>
            <a:r>
              <a:rPr lang="en-US" altLang="zh-TW" sz="2500"/>
              <a:t>Personal Data can be considered as a kind of personal property/ asset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FE83FEB-913A-5C4F-58A4-155F5917A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61156D37-9FA6-44DE-865E-5D0556FFAD39}" type="slidenum">
              <a:rPr kumimoji="0" lang="en-US" altLang="zh-TW"/>
              <a:pPr/>
              <a:t>32</a:t>
            </a:fld>
            <a:endParaRPr kumimoji="0" lang="en-US" altLang="zh-TW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/>
              <a:t>Lawful/ Proper Privacy Data Usage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773987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/>
              <a:t>Governments, corporations, institutions and even individuals sometimes need Personal Privacy Data for operation and activities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HK" sz="1800"/>
              <a:t>Census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/>
              <a:t>Income data for taxation purpose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/>
              <a:t>Personal identity and credit information for obtaining financial services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/>
              <a:t>Health information for setting insurance policy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/>
              <a:t>Home address for voting based on regional constituency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/>
              <a:t>Phone number for dating!</a:t>
            </a:r>
          </a:p>
          <a:p>
            <a:pPr eaLnBrk="1" hangingPunct="1">
              <a:lnSpc>
                <a:spcPct val="80000"/>
              </a:lnSpc>
            </a:pPr>
            <a:endParaRPr lang="en-US" altLang="zh-TW" sz="2000"/>
          </a:p>
          <a:p>
            <a:pPr eaLnBrk="1" hangingPunct="1">
              <a:lnSpc>
                <a:spcPct val="80000"/>
              </a:lnSpc>
            </a:pPr>
            <a:r>
              <a:rPr lang="en-US" altLang="zh-TW" sz="2000"/>
              <a:t>Data Privacy Laws and Agencies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/>
              <a:t>Privacy Policy Statement (PPS)</a:t>
            </a:r>
            <a:endParaRPr lang="en-US" altLang="zh-HK" sz="2000"/>
          </a:p>
          <a:p>
            <a:pPr eaLnBrk="1" hangingPunct="1">
              <a:lnSpc>
                <a:spcPct val="80000"/>
              </a:lnSpc>
            </a:pPr>
            <a:r>
              <a:rPr lang="en-US" altLang="zh-HK" sz="2000"/>
              <a:t>Personal Information Collection Statement (PICS)</a:t>
            </a:r>
            <a:endParaRPr lang="en-US" altLang="zh-TW" sz="20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1477B7-62A0-A879-97BC-FD254E39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72670A0E-1C17-48A2-97A7-B9387F411207}" type="slidenum">
              <a:rPr kumimoji="0" lang="en-US" altLang="zh-TW"/>
              <a:pPr/>
              <a:t>33</a:t>
            </a:fld>
            <a:endParaRPr kumimoji="0" lang="en-US" altLang="zh-TW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Privacy Policy Statement (PPS)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773987" cy="4114800"/>
          </a:xfrm>
        </p:spPr>
        <p:txBody>
          <a:bodyPr/>
          <a:lstStyle/>
          <a:p>
            <a:pPr eaLnBrk="1" hangingPunct="1"/>
            <a:r>
              <a:rPr lang="en-US" altLang="zh-TW" sz="2500" dirty="0"/>
              <a:t>Examples</a:t>
            </a:r>
          </a:p>
          <a:p>
            <a:pPr lvl="1" eaLnBrk="1" hangingPunct="1"/>
            <a:r>
              <a:rPr lang="en-US" altLang="zh-TW" sz="2100" dirty="0"/>
              <a:t>PPS of PCPD, HKSAR</a:t>
            </a:r>
          </a:p>
          <a:p>
            <a:pPr lvl="2" eaLnBrk="1" hangingPunct="1"/>
            <a:r>
              <a:rPr lang="en-US" altLang="zh-TW" sz="2000" dirty="0">
                <a:hlinkClick r:id="rId2"/>
              </a:rPr>
              <a:t>http://www.pcpd.org.hk/english/about/pps.html</a:t>
            </a:r>
            <a:endParaRPr lang="en-US" altLang="zh-TW" sz="2000" dirty="0"/>
          </a:p>
          <a:p>
            <a:pPr lvl="2" eaLnBrk="1" hangingPunct="1"/>
            <a:endParaRPr lang="en-US" altLang="zh-TW" sz="2000" dirty="0"/>
          </a:p>
          <a:p>
            <a:pPr lvl="1" eaLnBrk="1" hangingPunct="1"/>
            <a:r>
              <a:rPr lang="en-US" altLang="zh-TW" sz="2100" dirty="0"/>
              <a:t>PPS and Practices of Immigration </a:t>
            </a:r>
            <a:r>
              <a:rPr lang="en-US" altLang="zh-TW" sz="2100" dirty="0" err="1"/>
              <a:t>Dept</a:t>
            </a:r>
            <a:r>
              <a:rPr lang="en-US" altLang="zh-TW" sz="2100" dirty="0"/>
              <a:t>, HKSAR</a:t>
            </a:r>
          </a:p>
          <a:p>
            <a:pPr lvl="2" eaLnBrk="1" hangingPunct="1"/>
            <a:r>
              <a:rPr lang="en-US" sz="2000" dirty="0">
                <a:hlinkClick r:id="rId3"/>
              </a:rPr>
              <a:t>https://www.immd.gov.hk/eng/useful_information/statement.html</a:t>
            </a:r>
            <a:endParaRPr lang="en-US" altLang="zh-TW" sz="2000" dirty="0"/>
          </a:p>
          <a:p>
            <a:pPr lvl="1" eaLnBrk="1" hangingPunct="1"/>
            <a:r>
              <a:rPr lang="en-US" altLang="zh-TW" sz="2100" dirty="0"/>
              <a:t>PPS of CUHK</a:t>
            </a:r>
          </a:p>
          <a:p>
            <a:pPr lvl="2" eaLnBrk="1" hangingPunct="1"/>
            <a:r>
              <a:rPr lang="en-US" sz="2000" dirty="0">
                <a:hlinkClick r:id="rId4"/>
              </a:rPr>
              <a:t>http://www.cuhk.edu.hk/english/privacy.html</a:t>
            </a:r>
            <a:endParaRPr lang="en-US" altLang="zh-TW" sz="2000" dirty="0"/>
          </a:p>
          <a:p>
            <a:pPr lvl="2" eaLnBrk="1" hangingPunct="1"/>
            <a:endParaRPr lang="en-US" altLang="zh-TW"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C3A513-AA14-F0F0-D92B-C11969A0B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E4DEF9BB-0380-4242-AA64-3E5A6F8C158E}" type="slidenum">
              <a:rPr kumimoji="0" lang="en-US" altLang="zh-TW"/>
              <a:pPr/>
              <a:t>34</a:t>
            </a:fld>
            <a:endParaRPr kumimoji="0" lang="en-US" altLang="zh-TW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All About Ourselves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dirty="0"/>
              <a:t>There may be lots of personal data sources about </a:t>
            </a:r>
            <a:r>
              <a:rPr lang="en-US" altLang="zh-HK" sz="2000" dirty="0"/>
              <a:t>us</a:t>
            </a:r>
            <a:r>
              <a:rPr lang="en-US" altLang="zh-TW" sz="2000" dirty="0"/>
              <a:t>:</a:t>
            </a:r>
          </a:p>
          <a:p>
            <a:pPr lvl="1" eaLnBrk="1" hangingPunct="1"/>
            <a:r>
              <a:rPr lang="en-US" altLang="zh-TW" sz="1800" dirty="0"/>
              <a:t>Personal Blog and Facebook</a:t>
            </a:r>
          </a:p>
          <a:p>
            <a:pPr lvl="1" eaLnBrk="1" hangingPunct="1"/>
            <a:r>
              <a:rPr lang="en-US" altLang="zh-TW" sz="1800" dirty="0"/>
              <a:t>Address book of our friends</a:t>
            </a:r>
          </a:p>
          <a:p>
            <a:pPr lvl="1" eaLnBrk="1" hangingPunct="1"/>
            <a:r>
              <a:rPr lang="en-US" altLang="zh-TW" sz="1800" dirty="0"/>
              <a:t>Public accessible government data</a:t>
            </a:r>
          </a:p>
          <a:p>
            <a:pPr lvl="2" eaLnBrk="1" hangingPunct="1"/>
            <a:r>
              <a:rPr lang="en-US" altLang="zh-TW" sz="1800" dirty="0"/>
              <a:t>Voters</a:t>
            </a:r>
            <a:r>
              <a:rPr lang="en-US" altLang="zh-TW" sz="1800" dirty="0">
                <a:latin typeface="Arial" panose="020B0604020202020204" pitchFamily="34" charset="0"/>
              </a:rPr>
              <a:t>’</a:t>
            </a:r>
            <a:r>
              <a:rPr lang="en-US" altLang="zh-TW" sz="1800" dirty="0"/>
              <a:t> Registry</a:t>
            </a:r>
          </a:p>
          <a:p>
            <a:pPr lvl="2" eaLnBrk="1" hangingPunct="1"/>
            <a:r>
              <a:rPr lang="en-US" altLang="zh-TW" sz="1800" dirty="0"/>
              <a:t>Land and Property Registry</a:t>
            </a:r>
          </a:p>
          <a:p>
            <a:pPr lvl="2" eaLnBrk="1" hangingPunct="1"/>
            <a:r>
              <a:rPr lang="en-US" altLang="zh-TW" sz="1800" dirty="0"/>
              <a:t>Company Registry</a:t>
            </a:r>
          </a:p>
          <a:p>
            <a:pPr lvl="1" eaLnBrk="1" hangingPunct="1"/>
            <a:r>
              <a:rPr lang="en-US" altLang="zh-TW" sz="1800" dirty="0"/>
              <a:t>Corporate managed data sets</a:t>
            </a:r>
          </a:p>
          <a:p>
            <a:pPr lvl="2" eaLnBrk="1" hangingPunct="1"/>
            <a:r>
              <a:rPr lang="en-US" altLang="zh-TW" sz="1800" dirty="0"/>
              <a:t>Credit database</a:t>
            </a:r>
          </a:p>
          <a:p>
            <a:pPr lvl="2" eaLnBrk="1" hangingPunct="1"/>
            <a:r>
              <a:rPr lang="en-US" altLang="zh-TW" sz="1800" dirty="0"/>
              <a:t>Phone operators and ISPs</a:t>
            </a:r>
            <a:r>
              <a:rPr lang="en-US" altLang="zh-TW" sz="1800" dirty="0">
                <a:latin typeface="Arial" panose="020B0604020202020204" pitchFamily="34" charset="0"/>
              </a:rPr>
              <a:t>’</a:t>
            </a:r>
            <a:endParaRPr lang="en-US" altLang="zh-TW" sz="1800" dirty="0"/>
          </a:p>
          <a:p>
            <a:pPr lvl="2" eaLnBrk="1" hangingPunct="1"/>
            <a:r>
              <a:rPr lang="en-US" altLang="zh-TW" sz="1800" dirty="0"/>
              <a:t>Marketing firms and departments</a:t>
            </a:r>
          </a:p>
          <a:p>
            <a:pPr lvl="2" eaLnBrk="1" hangingPunct="1"/>
            <a:r>
              <a:rPr lang="en-US" altLang="zh-TW" sz="1800" dirty="0"/>
              <a:t>Shipping information and invoices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3D3A1F-843F-5749-1893-C61993E2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749CE9C0-98BB-404D-AFF1-52D65B77DAA7}" type="slidenum">
              <a:rPr kumimoji="0" lang="en-US" altLang="zh-TW"/>
              <a:pPr/>
              <a:t>35</a:t>
            </a:fld>
            <a:endParaRPr kumimoji="0" lang="en-US" altLang="zh-TW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/>
              <a:t>Longer we Live, More we Expose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500"/>
              <a:t>Data fusion and data mining technologies could be used to reveal our personal data and identity from multiple data sets</a:t>
            </a:r>
          </a:p>
          <a:p>
            <a:pPr eaLnBrk="1" hangingPunct="1">
              <a:lnSpc>
                <a:spcPct val="90000"/>
              </a:lnSpc>
            </a:pPr>
            <a:endParaRPr lang="en-US" altLang="zh-TW" sz="2500"/>
          </a:p>
          <a:p>
            <a:pPr eaLnBrk="1" hangingPunct="1">
              <a:lnSpc>
                <a:spcPct val="90000"/>
              </a:lnSpc>
            </a:pPr>
            <a:r>
              <a:rPr lang="en-US" altLang="zh-TW" sz="2500"/>
              <a:t>Avoid revealing personal data and identity in surveys and questionnaires</a:t>
            </a:r>
          </a:p>
          <a:p>
            <a:pPr eaLnBrk="1" hangingPunct="1">
              <a:lnSpc>
                <a:spcPct val="90000"/>
              </a:lnSpc>
            </a:pPr>
            <a:endParaRPr lang="en-US" altLang="zh-TW" sz="2500"/>
          </a:p>
          <a:p>
            <a:pPr eaLnBrk="1" hangingPunct="1">
              <a:lnSpc>
                <a:spcPct val="90000"/>
              </a:lnSpc>
            </a:pPr>
            <a:r>
              <a:rPr lang="en-US" altLang="zh-TW" sz="2500"/>
              <a:t>Beware of participating in marketing campaigns such as lucky draws and souvenir traps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E663E1-956D-B27A-621C-F09C02FCF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79D73993-2263-4D1B-B2C7-1DE46BDD753F}" type="slidenum">
              <a:rPr kumimoji="0" lang="en-US" altLang="zh-TW"/>
              <a:pPr/>
              <a:t>36</a:t>
            </a:fld>
            <a:endParaRPr kumimoji="0" lang="en-US" altLang="zh-TW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As a Student or Researcher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500"/>
              <a:t>Do we really need certain personal data and identity information in our work or research?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100"/>
              <a:t>Think twice before asking for such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100"/>
              <a:t>We have the responsibility to keep such information confident and safe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100"/>
              <a:t>We also have the responsibility to destroy such data after proper 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100"/>
              <a:t>Do a risk assessment and take precaution measures to avoid unfortunate events such as data leakage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100"/>
              <a:t>Maintain a noble and respectful attitude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DF9DA18-E1CB-D635-33DC-2A94F715F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3900-C1B7-4508-8641-0D924463997C}" type="slidenum">
              <a:rPr lang="en-US" altLang="zh-TW"/>
              <a:pPr/>
              <a:t>37</a:t>
            </a:fld>
            <a:endParaRPr lang="en-US" altLang="zh-TW"/>
          </a:p>
        </p:txBody>
      </p:sp>
      <p:sp>
        <p:nvSpPr>
          <p:cNvPr id="252930" name="Text Box 2"/>
          <p:cNvSpPr txBox="1">
            <a:spLocks noChangeArrowheads="1"/>
          </p:cNvSpPr>
          <p:nvPr/>
        </p:nvSpPr>
        <p:spPr bwMode="auto">
          <a:xfrm>
            <a:off x="1560513" y="2471738"/>
            <a:ext cx="6024562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4000">
                <a:solidFill>
                  <a:schemeClr val="tx2"/>
                </a:solidFill>
              </a:rPr>
              <a:t>Freedom of Expression</a:t>
            </a:r>
          </a:p>
          <a:p>
            <a:r>
              <a:rPr lang="en-US" altLang="zh-TW" sz="4000">
                <a:solidFill>
                  <a:schemeClr val="tx2"/>
                </a:solidFill>
              </a:rPr>
              <a:t>(Freedom of Speech,</a:t>
            </a:r>
          </a:p>
          <a:p>
            <a:r>
              <a:rPr lang="en-US" altLang="zh-TW" sz="4000">
                <a:solidFill>
                  <a:schemeClr val="tx2"/>
                </a:solidFill>
              </a:rPr>
              <a:t>Free-Speech, </a:t>
            </a:r>
            <a:r>
              <a:rPr lang="zh-TW" altLang="en-US" sz="4000">
                <a:solidFill>
                  <a:schemeClr val="tx2"/>
                </a:solidFill>
              </a:rPr>
              <a:t>言論自由</a:t>
            </a:r>
            <a:r>
              <a:rPr lang="en-US" altLang="zh-TW" sz="400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97CA8F2-47D7-3823-0E9D-361C4E3DA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6C81-13BA-464F-B855-6E1F15040897}" type="slidenum">
              <a:rPr lang="en-US" altLang="zh-TW"/>
              <a:pPr/>
              <a:t>38</a:t>
            </a:fld>
            <a:endParaRPr lang="en-US" altLang="zh-TW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Freedom of Speech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i="1">
                <a:latin typeface="Arial" panose="020B0604020202020204" pitchFamily="34" charset="0"/>
              </a:rPr>
              <a:t>“</a:t>
            </a:r>
            <a:r>
              <a:rPr lang="en-US" altLang="zh-TW" i="1"/>
              <a:t>I disapprove of what you say, but I will defend to the death your right to say it.</a:t>
            </a:r>
            <a:r>
              <a:rPr lang="en-US" altLang="zh-TW" i="1">
                <a:latin typeface="Arial" panose="020B0604020202020204" pitchFamily="34" charset="0"/>
              </a:rPr>
              <a:t>”</a:t>
            </a:r>
            <a:endParaRPr lang="en-US" altLang="zh-TW" i="1"/>
          </a:p>
          <a:p>
            <a:endParaRPr lang="en-US" altLang="zh-TW" i="1"/>
          </a:p>
          <a:p>
            <a:pPr algn="r">
              <a:buFont typeface="Wingdings" panose="05000000000000000000" pitchFamily="2" charset="2"/>
              <a:buNone/>
            </a:pPr>
            <a:r>
              <a:rPr lang="en-US" altLang="zh-TW"/>
              <a:t>—Voltaire’s biographer,</a:t>
            </a:r>
          </a:p>
          <a:p>
            <a:pPr algn="r">
              <a:buFont typeface="Wingdings" panose="05000000000000000000" pitchFamily="2" charset="2"/>
              <a:buNone/>
            </a:pPr>
            <a:r>
              <a:rPr lang="en-US" altLang="zh-TW"/>
              <a:t>S.G. Tallentyre</a:t>
            </a:r>
          </a:p>
          <a:p>
            <a:endParaRPr lang="en-US" altLang="zh-TW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50D99D9-C9AD-1FE9-6953-04EA00CD0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277A-E8CD-401A-95B1-ED9700E1F5FA}" type="slidenum">
              <a:rPr lang="en-US" altLang="zh-TW"/>
              <a:pPr/>
              <a:t>39</a:t>
            </a:fld>
            <a:endParaRPr lang="en-US" altLang="zh-TW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Freedom of Speech in HK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500"/>
              <a:t>The Basic Law provides constitutional guarantees:</a:t>
            </a:r>
          </a:p>
          <a:p>
            <a:pPr lvl="4">
              <a:lnSpc>
                <a:spcPct val="90000"/>
              </a:lnSpc>
            </a:pPr>
            <a:endParaRPr lang="en-US" altLang="zh-TW" sz="1700"/>
          </a:p>
          <a:p>
            <a:pPr>
              <a:lnSpc>
                <a:spcPct val="90000"/>
              </a:lnSpc>
            </a:pPr>
            <a:r>
              <a:rPr lang="en-US" altLang="zh-TW" sz="2500">
                <a:latin typeface="Arial" panose="020B0604020202020204" pitchFamily="34" charset="0"/>
              </a:rPr>
              <a:t>“</a:t>
            </a:r>
            <a:r>
              <a:rPr lang="en-US" altLang="zh-TW" sz="2500"/>
              <a:t>HK residents shall have </a:t>
            </a:r>
            <a:r>
              <a:rPr lang="en-US" altLang="zh-TW" sz="2500">
                <a:solidFill>
                  <a:srgbClr val="FF0000"/>
                </a:solidFill>
              </a:rPr>
              <a:t>freedom of speech</a:t>
            </a:r>
            <a:r>
              <a:rPr lang="en-US" altLang="zh-TW" sz="2500"/>
              <a:t>, of the </a:t>
            </a:r>
            <a:r>
              <a:rPr lang="en-US" altLang="zh-TW" sz="2500">
                <a:solidFill>
                  <a:srgbClr val="FF0000"/>
                </a:solidFill>
              </a:rPr>
              <a:t>press</a:t>
            </a:r>
            <a:r>
              <a:rPr lang="en-US" altLang="zh-TW" sz="2500"/>
              <a:t> and of </a:t>
            </a:r>
            <a:r>
              <a:rPr lang="en-US" altLang="zh-TW" sz="2500">
                <a:solidFill>
                  <a:srgbClr val="FF0000"/>
                </a:solidFill>
              </a:rPr>
              <a:t>publication</a:t>
            </a:r>
            <a:r>
              <a:rPr lang="en-US" altLang="zh-TW" sz="2500">
                <a:latin typeface="Arial" panose="020B0604020202020204" pitchFamily="34" charset="0"/>
              </a:rPr>
              <a:t>…”</a:t>
            </a:r>
            <a:r>
              <a:rPr lang="en-US" altLang="zh-TW" sz="2500"/>
              <a:t> (Article 27)</a:t>
            </a:r>
          </a:p>
          <a:p>
            <a:pPr lvl="4">
              <a:lnSpc>
                <a:spcPct val="90000"/>
              </a:lnSpc>
            </a:pPr>
            <a:endParaRPr lang="en-US" altLang="zh-TW" sz="1700"/>
          </a:p>
          <a:p>
            <a:pPr>
              <a:lnSpc>
                <a:spcPct val="90000"/>
              </a:lnSpc>
            </a:pPr>
            <a:r>
              <a:rPr lang="en-US" altLang="zh-TW" sz="2500">
                <a:latin typeface="Arial" panose="020B0604020202020204" pitchFamily="34" charset="0"/>
              </a:rPr>
              <a:t>“</a:t>
            </a:r>
            <a:r>
              <a:rPr lang="en-US" altLang="zh-TW" sz="2500"/>
              <a:t>The provisions of the [</a:t>
            </a:r>
            <a:r>
              <a:rPr lang="en-US" altLang="zh-TW" sz="2500">
                <a:solidFill>
                  <a:srgbClr val="FF0000"/>
                </a:solidFill>
              </a:rPr>
              <a:t>ICCPR</a:t>
            </a:r>
            <a:r>
              <a:rPr lang="en-US" altLang="zh-TW" sz="2500"/>
              <a:t>] ... shall remain in force and shall be </a:t>
            </a:r>
            <a:r>
              <a:rPr lang="en-US" altLang="zh-TW" sz="2500">
                <a:solidFill>
                  <a:srgbClr val="FF0000"/>
                </a:solidFill>
              </a:rPr>
              <a:t>implemented through the laws</a:t>
            </a:r>
            <a:r>
              <a:rPr lang="en-US" altLang="zh-TW" sz="2500"/>
              <a:t> of the [HKSAR].</a:t>
            </a:r>
            <a:r>
              <a:rPr lang="en-US" altLang="zh-TW" sz="2500">
                <a:latin typeface="Arial" panose="020B0604020202020204" pitchFamily="34" charset="0"/>
              </a:rPr>
              <a:t>”</a:t>
            </a:r>
            <a:r>
              <a:rPr lang="en-US" altLang="zh-TW" sz="2500"/>
              <a:t> (Article 39)</a:t>
            </a:r>
          </a:p>
        </p:txBody>
      </p:sp>
      <p:sp>
        <p:nvSpPr>
          <p:cNvPr id="257028" name="Text Box 4"/>
          <p:cNvSpPr txBox="1">
            <a:spLocks noChangeArrowheads="1"/>
          </p:cNvSpPr>
          <p:nvPr/>
        </p:nvSpPr>
        <p:spPr bwMode="auto">
          <a:xfrm>
            <a:off x="0" y="5794375"/>
            <a:ext cx="75739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000">
                <a:cs typeface="Arial" panose="020B0604020202020204" pitchFamily="34" charset="0"/>
              </a:rPr>
              <a:t>ICCPR:	International Covenant on Civil and Political Rights</a:t>
            </a:r>
          </a:p>
          <a:p>
            <a:pPr algn="l"/>
            <a:r>
              <a:rPr lang="en-US" altLang="zh-TW" sz="2000">
                <a:cs typeface="Arial" panose="020B0604020202020204" pitchFamily="34" charset="0"/>
              </a:rPr>
              <a:t>	</a:t>
            </a:r>
            <a:r>
              <a:rPr lang="en-US" altLang="en-US" sz="2000">
                <a:cs typeface="Arial" panose="020B0604020202020204" pitchFamily="34" charset="0"/>
              </a:rPr>
              <a:t>《公民權利和政治權利國際公約》</a:t>
            </a:r>
            <a:endParaRPr lang="en-US" altLang="zh-TW" sz="2000">
              <a:cs typeface="Arial" panose="020B0604020202020204" pitchFamily="34" charset="0"/>
            </a:endParaRPr>
          </a:p>
        </p:txBody>
      </p:sp>
      <p:sp>
        <p:nvSpPr>
          <p:cNvPr id="257029" name="Text Box 5"/>
          <p:cNvSpPr txBox="1">
            <a:spLocks noChangeArrowheads="1"/>
          </p:cNvSpPr>
          <p:nvPr/>
        </p:nvSpPr>
        <p:spPr bwMode="auto">
          <a:xfrm>
            <a:off x="323850" y="6496050"/>
            <a:ext cx="853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>
                <a:cs typeface="Arial" panose="020B0604020202020204" pitchFamily="34" charset="0"/>
              </a:rPr>
              <a:t>Source: Constitutional and Mainland Affairs Bureau, HKSAR Government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C5DE9D-14B1-0AB0-EDE5-04EE4BF3E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0883-35A7-46A4-8188-E3710B99B05B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Ethics and IT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On the other hand, we would like as few restrictions as possible to exercise our liberty in the society and the cyberworld</a:t>
            </a:r>
          </a:p>
          <a:p>
            <a:pPr lvl="4"/>
            <a:endParaRPr lang="en-US" altLang="zh-TW" dirty="0"/>
          </a:p>
          <a:p>
            <a:r>
              <a:rPr lang="en-US" altLang="zh-TW" dirty="0"/>
              <a:t>Therefore, we shall address these important aspects of ethics in IT:</a:t>
            </a:r>
          </a:p>
          <a:p>
            <a:pPr lvl="1"/>
            <a:r>
              <a:rPr lang="en-US" altLang="zh-TW" dirty="0"/>
              <a:t>Intellectual properties (</a:t>
            </a:r>
            <a:r>
              <a:rPr lang="zh-TW" altLang="en-US" dirty="0"/>
              <a:t>知識產權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/>
              <a:t>Digital privacy (</a:t>
            </a:r>
            <a:r>
              <a:rPr lang="zh-TW" altLang="en-US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網絡私隱</a:t>
            </a:r>
            <a:r>
              <a:rPr lang="en-US" altLang="zh-TW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)</a:t>
            </a:r>
            <a:endParaRPr lang="en-US" altLang="zh-TW" dirty="0"/>
          </a:p>
          <a:p>
            <a:pPr lvl="1"/>
            <a:r>
              <a:rPr lang="en-US" altLang="zh-TW" dirty="0"/>
              <a:t>Freedom of expression (</a:t>
            </a:r>
            <a:r>
              <a:rPr lang="zh-TW" altLang="en-US" dirty="0"/>
              <a:t>言論自由</a:t>
            </a:r>
            <a:r>
              <a:rPr lang="en-US" altLang="zh-TW" dirty="0"/>
              <a:t>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C9AA0C-5DDC-CB2B-7489-811CF9D4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50CE-91B9-4E56-89F3-39D0462915FA}" type="slidenum">
              <a:rPr lang="en-US" altLang="zh-TW"/>
              <a:pPr/>
              <a:t>40</a:t>
            </a:fld>
            <a:endParaRPr lang="en-US" altLang="zh-TW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HK Bill of Rights (</a:t>
            </a:r>
            <a:r>
              <a:rPr lang="zh-TW" altLang="en-US"/>
              <a:t>香港人權法案</a:t>
            </a:r>
            <a:r>
              <a:rPr lang="en-US" altLang="zh-TW"/>
              <a:t>)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>
              <a:lnSpc>
                <a:spcPct val="80000"/>
              </a:lnSpc>
            </a:pPr>
            <a:r>
              <a:rPr lang="en-US" altLang="zh-TW" sz="2500"/>
              <a:t>(Article 16) Everyone shall have the right to</a:t>
            </a:r>
            <a:r>
              <a:rPr lang="en-US" altLang="zh-TW" sz="2500">
                <a:latin typeface="Arial" panose="020B0604020202020204" pitchFamily="34" charset="0"/>
              </a:rPr>
              <a:t>…</a:t>
            </a:r>
            <a:endParaRPr lang="en-US" altLang="zh-TW" sz="2500"/>
          </a:p>
          <a:p>
            <a:pPr marL="2190750" lvl="4" indent="-361950">
              <a:lnSpc>
                <a:spcPct val="80000"/>
              </a:lnSpc>
            </a:pPr>
            <a:endParaRPr lang="en-US" altLang="zh-TW" sz="1700"/>
          </a:p>
          <a:p>
            <a:pPr marL="933450" lvl="1" indent="-476250">
              <a:lnSpc>
                <a:spcPct val="80000"/>
              </a:lnSpc>
              <a:buSzTx/>
              <a:buFont typeface="Wingdings" panose="05000000000000000000" pitchFamily="2" charset="2"/>
              <a:buAutoNum type="arabicParenR"/>
            </a:pPr>
            <a:r>
              <a:rPr lang="en-US" altLang="zh-TW" sz="2100"/>
              <a:t>hold opinions without interference.</a:t>
            </a:r>
          </a:p>
          <a:p>
            <a:pPr marL="2190750" lvl="4" indent="-361950">
              <a:lnSpc>
                <a:spcPct val="80000"/>
              </a:lnSpc>
              <a:buSzTx/>
              <a:buFont typeface="Wingdings" panose="05000000000000000000" pitchFamily="2" charset="2"/>
              <a:buAutoNum type="arabicParenR"/>
            </a:pPr>
            <a:endParaRPr lang="en-US" altLang="zh-TW" sz="1700"/>
          </a:p>
          <a:p>
            <a:pPr marL="933450" lvl="1" indent="-476250">
              <a:lnSpc>
                <a:spcPct val="80000"/>
              </a:lnSpc>
              <a:buSzTx/>
              <a:buFont typeface="Wingdings" panose="05000000000000000000" pitchFamily="2" charset="2"/>
              <a:buAutoNum type="arabicParenR"/>
            </a:pPr>
            <a:r>
              <a:rPr lang="en-US" altLang="zh-TW" sz="2100"/>
              <a:t>freedom of expression; this right shall include freedom</a:t>
            </a:r>
          </a:p>
          <a:p>
            <a:pPr marL="1333500" lvl="2" indent="-419100">
              <a:lnSpc>
                <a:spcPct val="80000"/>
              </a:lnSpc>
            </a:pPr>
            <a:r>
              <a:rPr lang="en-US" altLang="zh-TW" sz="2000"/>
              <a:t>to seek, receive and impart information and ideas of all kinds,</a:t>
            </a:r>
          </a:p>
          <a:p>
            <a:pPr marL="1333500" lvl="2" indent="-419100">
              <a:lnSpc>
                <a:spcPct val="80000"/>
              </a:lnSpc>
            </a:pPr>
            <a:r>
              <a:rPr lang="en-US" altLang="zh-TW" sz="2000"/>
              <a:t>regardless of frontiers,</a:t>
            </a:r>
          </a:p>
          <a:p>
            <a:pPr marL="1333500" lvl="2" indent="-419100">
              <a:lnSpc>
                <a:spcPct val="80000"/>
              </a:lnSpc>
            </a:pPr>
            <a:r>
              <a:rPr lang="en-US" altLang="zh-TW" sz="2000"/>
              <a:t>either orally, in writing or in print, in the form of art, or through any other media of his choice.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D8D23B-E219-E605-AE99-A1F796A50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F967D-1D2E-40A9-BF7C-44744DF2E11A}" type="slidenum">
              <a:rPr lang="en-US" altLang="zh-TW"/>
              <a:pPr/>
              <a:t>41</a:t>
            </a:fld>
            <a:endParaRPr lang="en-US" altLang="zh-TW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Restrictions to Free-Speech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>
              <a:lnSpc>
                <a:spcPct val="90000"/>
              </a:lnSpc>
            </a:pPr>
            <a:r>
              <a:rPr lang="en-US" altLang="zh-TW"/>
              <a:t>(Article 16(3)) [Restrictions] shall only be such as are </a:t>
            </a:r>
            <a:r>
              <a:rPr lang="en-US" altLang="zh-TW">
                <a:solidFill>
                  <a:srgbClr val="0000FF"/>
                </a:solidFill>
              </a:rPr>
              <a:t>provided by law</a:t>
            </a:r>
            <a:r>
              <a:rPr lang="en-US" altLang="zh-TW"/>
              <a:t> and are </a:t>
            </a:r>
            <a:r>
              <a:rPr lang="en-US" altLang="zh-TW">
                <a:solidFill>
                  <a:srgbClr val="0000FF"/>
                </a:solidFill>
              </a:rPr>
              <a:t>necessary</a:t>
            </a:r>
            <a:r>
              <a:rPr lang="en-US" altLang="zh-TW"/>
              <a:t>:</a:t>
            </a:r>
          </a:p>
          <a:p>
            <a:pPr marL="2190750" lvl="4" indent="-361950">
              <a:lnSpc>
                <a:spcPct val="90000"/>
              </a:lnSpc>
            </a:pPr>
            <a:endParaRPr lang="en-US" altLang="zh-TW"/>
          </a:p>
          <a:p>
            <a:pPr marL="933450" lvl="1" indent="-476250">
              <a:lnSpc>
                <a:spcPct val="90000"/>
              </a:lnSpc>
              <a:buSzTx/>
              <a:buFont typeface="Wingdings" panose="05000000000000000000" pitchFamily="2" charset="2"/>
              <a:buAutoNum type="alphaLcParenR"/>
            </a:pPr>
            <a:r>
              <a:rPr lang="en-US" altLang="zh-TW"/>
              <a:t>for respect of the rights or reputations of others; or</a:t>
            </a:r>
          </a:p>
          <a:p>
            <a:pPr marL="2190750" lvl="4" indent="-361950">
              <a:lnSpc>
                <a:spcPct val="90000"/>
              </a:lnSpc>
            </a:pPr>
            <a:endParaRPr lang="en-US" altLang="zh-TW"/>
          </a:p>
          <a:p>
            <a:pPr marL="933450" lvl="1" indent="-476250">
              <a:lnSpc>
                <a:spcPct val="90000"/>
              </a:lnSpc>
              <a:buSzTx/>
              <a:buFont typeface="Wingdings" panose="05000000000000000000" pitchFamily="2" charset="2"/>
              <a:buAutoNum type="alphaLcParenR" startAt="2"/>
            </a:pPr>
            <a:r>
              <a:rPr lang="en-US" altLang="zh-TW"/>
              <a:t>for the protection of national security or of public order </a:t>
            </a:r>
            <a:r>
              <a:rPr lang="en-US" altLang="zh-TW">
                <a:latin typeface="Arial" panose="020B0604020202020204" pitchFamily="34" charset="0"/>
              </a:rPr>
              <a:t>…</a:t>
            </a:r>
            <a:r>
              <a:rPr lang="en-US" altLang="zh-TW"/>
              <a:t>, or of public health or morals.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B2E0284-68FE-4F62-CE6E-30A6703D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DCC4-C518-43A0-8A2D-BB8F14B3E722}" type="slidenum">
              <a:rPr lang="en-US" altLang="zh-TW"/>
              <a:pPr/>
              <a:t>42</a:t>
            </a:fld>
            <a:endParaRPr lang="en-US" altLang="zh-TW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Changing Communication Paradigms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Traditionally, communications media can be classified into 3 categories:</a:t>
            </a:r>
          </a:p>
          <a:p>
            <a:pPr lvl="1"/>
            <a:r>
              <a:rPr lang="en-US" altLang="zh-TW"/>
              <a:t>Print media (newspaper, books, </a:t>
            </a:r>
            <a:r>
              <a:rPr lang="en-US" altLang="zh-TW">
                <a:latin typeface="Arial" panose="020B0604020202020204" pitchFamily="34" charset="0"/>
              </a:rPr>
              <a:t>…</a:t>
            </a:r>
            <a:r>
              <a:rPr lang="en-US" altLang="zh-TW"/>
              <a:t>)</a:t>
            </a:r>
          </a:p>
          <a:p>
            <a:pPr lvl="1"/>
            <a:r>
              <a:rPr lang="en-US" altLang="zh-TW"/>
              <a:t>Broadcast (TV, radio)</a:t>
            </a:r>
          </a:p>
          <a:p>
            <a:pPr lvl="1"/>
            <a:r>
              <a:rPr lang="en-US" altLang="zh-TW"/>
              <a:t>Common carriers (telephones, postal)</a:t>
            </a:r>
          </a:p>
          <a:p>
            <a:pPr lvl="4"/>
            <a:endParaRPr lang="en-US" altLang="zh-TW"/>
          </a:p>
          <a:p>
            <a:r>
              <a:rPr lang="en-US" altLang="zh-TW"/>
              <a:t>The Internet, however, does not fit neatly into any of them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7FA8FF-FB20-7100-67C8-2E7A752AD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471F-C3C3-4068-9B72-66EBCB9C6CF3}" type="slidenum">
              <a:rPr lang="en-US" altLang="zh-TW"/>
              <a:pPr/>
              <a:t>43</a:t>
            </a:fld>
            <a:endParaRPr lang="en-US" altLang="zh-TW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Free-Speech Principles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500"/>
              <a:t>For offensive and/or controversial speech and ideas.</a:t>
            </a:r>
          </a:p>
          <a:p>
            <a:pPr>
              <a:lnSpc>
                <a:spcPct val="90000"/>
              </a:lnSpc>
            </a:pPr>
            <a:r>
              <a:rPr lang="en-US" altLang="zh-TW" sz="2500"/>
              <a:t>Any restriction needs to be </a:t>
            </a:r>
            <a:r>
              <a:rPr lang="en-US" altLang="zh-TW" sz="2500">
                <a:latin typeface="Arial" panose="020B0604020202020204" pitchFamily="34" charset="0"/>
              </a:rPr>
              <a:t>“</a:t>
            </a:r>
            <a:r>
              <a:rPr lang="en-US" altLang="zh-TW" sz="2500"/>
              <a:t>necessary</a:t>
            </a:r>
            <a:r>
              <a:rPr lang="en-US" altLang="zh-TW" sz="2500">
                <a:latin typeface="Arial" panose="020B0604020202020204" pitchFamily="34" charset="0"/>
              </a:rPr>
              <a:t>”</a:t>
            </a:r>
            <a:r>
              <a:rPr lang="en-US" altLang="zh-TW" sz="2500"/>
              <a:t> (</a:t>
            </a:r>
            <a:r>
              <a:rPr lang="zh-TW" altLang="en-US" sz="2500"/>
              <a:t>必要</a:t>
            </a:r>
            <a:r>
              <a:rPr lang="en-US" altLang="zh-TW" sz="2500"/>
              <a:t>) and </a:t>
            </a:r>
            <a:r>
              <a:rPr lang="en-US" altLang="zh-TW" sz="2500">
                <a:latin typeface="Arial" panose="020B0604020202020204" pitchFamily="34" charset="0"/>
              </a:rPr>
              <a:t>“</a:t>
            </a:r>
            <a:r>
              <a:rPr lang="en-US" altLang="zh-TW" sz="2500"/>
              <a:t>as provided by law</a:t>
            </a:r>
            <a:r>
              <a:rPr lang="en-US" altLang="zh-TW" sz="2500">
                <a:latin typeface="Arial" panose="020B0604020202020204" pitchFamily="34" charset="0"/>
              </a:rPr>
              <a:t>”</a:t>
            </a:r>
            <a:r>
              <a:rPr lang="en-US" altLang="zh-TW" sz="2500"/>
              <a:t>.</a:t>
            </a:r>
          </a:p>
          <a:p>
            <a:pPr>
              <a:lnSpc>
                <a:spcPct val="90000"/>
              </a:lnSpc>
            </a:pPr>
            <a:r>
              <a:rPr lang="en-US" altLang="zh-TW" sz="2500"/>
              <a:t>Advocating illegal acts is not necessarily illegal</a:t>
            </a:r>
          </a:p>
          <a:p>
            <a:pPr>
              <a:lnSpc>
                <a:spcPct val="90000"/>
              </a:lnSpc>
            </a:pPr>
            <a:r>
              <a:rPr lang="en-US" altLang="zh-TW" sz="2500"/>
              <a:t>Does not protect libel (</a:t>
            </a:r>
            <a:r>
              <a:rPr lang="zh-TW" altLang="en-US" sz="2500"/>
              <a:t>誹謗</a:t>
            </a:r>
            <a:r>
              <a:rPr lang="en-US" altLang="zh-TW" sz="2500"/>
              <a:t>)</a:t>
            </a:r>
          </a:p>
          <a:p>
            <a:pPr>
              <a:lnSpc>
                <a:spcPct val="90000"/>
              </a:lnSpc>
            </a:pPr>
            <a:r>
              <a:rPr lang="en-US" altLang="zh-TW" sz="2500"/>
              <a:t>Inciting violence is illegal</a:t>
            </a:r>
          </a:p>
          <a:p>
            <a:pPr>
              <a:lnSpc>
                <a:spcPct val="90000"/>
              </a:lnSpc>
            </a:pPr>
            <a:r>
              <a:rPr lang="en-US" altLang="zh-TW" sz="2500"/>
              <a:t>Allows some restrictions on advertising</a:t>
            </a:r>
          </a:p>
          <a:p>
            <a:pPr>
              <a:lnSpc>
                <a:spcPct val="90000"/>
              </a:lnSpc>
            </a:pPr>
            <a:r>
              <a:rPr lang="en-US" altLang="zh-TW" sz="2500"/>
              <a:t>Protect anonymous speech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1C146D-1841-5C98-6195-47469FDE3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7D3F-2289-49DA-9A8F-E081AF612BE2}" type="slidenum">
              <a:rPr lang="en-US" altLang="zh-TW"/>
              <a:pPr/>
              <a:t>44</a:t>
            </a:fld>
            <a:endParaRPr lang="en-US" altLang="zh-TW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Controlling Offensive Speech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500"/>
              <a:t>What is it? What is illegal?</a:t>
            </a:r>
          </a:p>
          <a:p>
            <a:endParaRPr lang="en-US" altLang="zh-TW" sz="2500"/>
          </a:p>
          <a:p>
            <a:r>
              <a:rPr lang="en-US" altLang="zh-TW" sz="2500"/>
              <a:t>Answer depends on who you are</a:t>
            </a:r>
          </a:p>
          <a:p>
            <a:endParaRPr lang="en-US" altLang="zh-TW" sz="2500"/>
          </a:p>
          <a:p>
            <a:r>
              <a:rPr lang="en-US" altLang="zh-TW" sz="2500"/>
              <a:t>Political or religious speech? Pornography? Racial and sexual slurs? Nazi? Libelous statements? Abortion? Tobacco ads? How to make bombs? Violence? Suicide discussion? Disaster reports?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E41999-F027-A222-AE35-7F6B8BAF9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C88D-4019-41E5-B05F-3830FBF48327}" type="slidenum">
              <a:rPr lang="en-US" altLang="zh-TW"/>
              <a:pPr/>
              <a:t>45</a:t>
            </a:fld>
            <a:endParaRPr lang="en-US" altLang="zh-TW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Controlling Offensive Speech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What is it? What is illegal?</a:t>
            </a:r>
          </a:p>
          <a:p>
            <a:endParaRPr lang="en-US" altLang="zh-TW"/>
          </a:p>
          <a:p>
            <a:r>
              <a:rPr lang="en-US" altLang="zh-TW"/>
              <a:t>Answer depends on who you are</a:t>
            </a:r>
          </a:p>
          <a:p>
            <a:endParaRPr lang="en-US" altLang="zh-TW"/>
          </a:p>
          <a:p>
            <a:r>
              <a:rPr lang="en-US" altLang="zh-TW"/>
              <a:t>Many efforts to censor the Internet focus on pornography or sexually explicit material</a:t>
            </a:r>
          </a:p>
          <a:p>
            <a:endParaRPr lang="en-US" altLang="zh-TW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8174F52-2CE4-E2CB-9253-D764E0BA1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32EB-C11B-4AD8-98AD-5E682C36B192}" type="slidenum">
              <a:rPr lang="en-US" altLang="zh-TW"/>
              <a:pPr/>
              <a:t>46</a:t>
            </a:fld>
            <a:endParaRPr lang="en-US" altLang="zh-TW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Sexually Explicit Materials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500"/>
              <a:t>What was already illegal?</a:t>
            </a:r>
          </a:p>
          <a:p>
            <a:pPr lvl="4"/>
            <a:endParaRPr lang="en-US" altLang="zh-TW" sz="1700"/>
          </a:p>
          <a:p>
            <a:r>
              <a:rPr lang="en-US" altLang="zh-TW" sz="2500"/>
              <a:t>Control of Obscene and Indecent Articles Ordinance (</a:t>
            </a:r>
            <a:r>
              <a:rPr lang="zh-TW" altLang="en-US" sz="2500"/>
              <a:t>淫褻及不雅物品管制條例</a:t>
            </a:r>
            <a:r>
              <a:rPr lang="en-US" altLang="zh-TW" sz="2500"/>
              <a:t>)</a:t>
            </a:r>
          </a:p>
          <a:p>
            <a:pPr lvl="1"/>
            <a:r>
              <a:rPr lang="en-US" altLang="zh-TW" sz="2100">
                <a:solidFill>
                  <a:srgbClr val="0000FF"/>
                </a:solidFill>
              </a:rPr>
              <a:t>Publishing</a:t>
            </a:r>
            <a:r>
              <a:rPr lang="en-US" altLang="zh-TW" sz="2100"/>
              <a:t> </a:t>
            </a:r>
            <a:r>
              <a:rPr lang="en-US" altLang="zh-TW" sz="2100">
                <a:solidFill>
                  <a:srgbClr val="FF0000"/>
                </a:solidFill>
              </a:rPr>
              <a:t>obscene</a:t>
            </a:r>
            <a:r>
              <a:rPr lang="en-US" altLang="zh-TW" sz="2100"/>
              <a:t> articles</a:t>
            </a:r>
          </a:p>
          <a:p>
            <a:pPr lvl="1"/>
            <a:r>
              <a:rPr lang="en-US" altLang="zh-TW" sz="2100"/>
              <a:t>Failing to observe conditions or restrictions on publishing </a:t>
            </a:r>
            <a:r>
              <a:rPr lang="en-US" altLang="zh-TW" sz="2100">
                <a:solidFill>
                  <a:srgbClr val="FF0000"/>
                </a:solidFill>
              </a:rPr>
              <a:t>indecent</a:t>
            </a:r>
            <a:r>
              <a:rPr lang="en-US" altLang="zh-TW" sz="2100"/>
              <a:t> articles</a:t>
            </a:r>
          </a:p>
          <a:p>
            <a:pPr lvl="4"/>
            <a:endParaRPr lang="en-US" altLang="zh-TW" sz="1700"/>
          </a:p>
          <a:p>
            <a:r>
              <a:rPr lang="en-US" altLang="zh-TW" sz="2500"/>
              <a:t>The Obsence Articles Tribunal (</a:t>
            </a:r>
            <a:r>
              <a:rPr lang="zh-TW" altLang="en-US" sz="2500"/>
              <a:t>淫褻物品審裁處</a:t>
            </a:r>
            <a:r>
              <a:rPr lang="en-US" altLang="zh-TW" sz="2500"/>
              <a:t>) is empowered to classify articles</a:t>
            </a:r>
          </a:p>
        </p:txBody>
      </p:sp>
      <p:sp>
        <p:nvSpPr>
          <p:cNvPr id="263172" name="AutoShape 4"/>
          <p:cNvSpPr>
            <a:spLocks noChangeArrowheads="1"/>
          </p:cNvSpPr>
          <p:nvPr/>
        </p:nvSpPr>
        <p:spPr bwMode="auto">
          <a:xfrm>
            <a:off x="2490788" y="6132513"/>
            <a:ext cx="41624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400"/>
              <a:t>Applicable to the Internet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9C4BFF-BDA2-EC73-86AC-40E475035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C5FC-68B5-452D-B33C-0E0E45D59EB7}" type="slidenum">
              <a:rPr lang="en-US" altLang="zh-TW"/>
              <a:pPr/>
              <a:t>47</a:t>
            </a:fld>
            <a:endParaRPr lang="en-US" altLang="zh-TW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Sexually Explicit Materials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500"/>
              <a:t>Sex column in CU Student Press</a:t>
            </a:r>
            <a:r>
              <a:rPr lang="en-US" altLang="zh-TW" sz="2500">
                <a:solidFill>
                  <a:srgbClr val="0000FF"/>
                </a:solidFill>
              </a:rPr>
              <a:t>*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Indecent or not?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Judgment before classification?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Bad taste?</a:t>
            </a:r>
          </a:p>
          <a:p>
            <a:pPr lvl="4">
              <a:lnSpc>
                <a:spcPct val="90000"/>
              </a:lnSpc>
            </a:pPr>
            <a:endParaRPr lang="en-US" altLang="zh-TW" sz="1700"/>
          </a:p>
          <a:p>
            <a:pPr>
              <a:lnSpc>
                <a:spcPct val="90000"/>
              </a:lnSpc>
            </a:pPr>
            <a:r>
              <a:rPr lang="en-US" altLang="zh-TW" sz="2500"/>
              <a:t>Edison Chen photo scandal</a:t>
            </a:r>
            <a:r>
              <a:rPr lang="en-US" altLang="zh-TW" sz="2500" baseline="30000">
                <a:solidFill>
                  <a:srgbClr val="0000FF"/>
                </a:solidFill>
              </a:rPr>
              <a:t>#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Indecent or obscene?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(Not) Friend?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Chilling effect (white terror)?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Selective application of law?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Unlawful arrest?</a:t>
            </a:r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0" y="6221413"/>
            <a:ext cx="87042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dirty="0">
                <a:solidFill>
                  <a:srgbClr val="0000FF"/>
                </a:solidFill>
              </a:rPr>
              <a:t>*</a:t>
            </a:r>
            <a:r>
              <a:rPr lang="en-US" altLang="zh-TW" dirty="0"/>
              <a:t> </a:t>
            </a:r>
            <a:r>
              <a:rPr lang="en-US" altLang="zh-TW" dirty="0">
                <a:hlinkClick r:id="rId2"/>
              </a:rPr>
              <a:t>http://zh.wikipedia.org/wiki/</a:t>
            </a:r>
            <a:r>
              <a:rPr lang="zh-TW" altLang="en-US" dirty="0">
                <a:hlinkClick r:id="rId2"/>
              </a:rPr>
              <a:t>中大學生報情色版事件</a:t>
            </a:r>
            <a:r>
              <a:rPr lang="zh-TW" altLang="en-US" dirty="0"/>
              <a:t> </a:t>
            </a:r>
            <a:r>
              <a:rPr lang="en-US" altLang="zh-TW" dirty="0"/>
              <a:t>(Retrieved 26/8/2022)</a:t>
            </a:r>
          </a:p>
          <a:p>
            <a:pPr algn="l"/>
            <a:r>
              <a:rPr lang="en-US" altLang="zh-TW" baseline="30000" dirty="0">
                <a:solidFill>
                  <a:srgbClr val="0000FF"/>
                </a:solidFill>
              </a:rPr>
              <a:t>#</a:t>
            </a:r>
            <a:r>
              <a:rPr lang="en-US" altLang="zh-TW" dirty="0"/>
              <a:t> </a:t>
            </a:r>
            <a:r>
              <a:rPr lang="en-US" altLang="zh-TW" dirty="0">
                <a:hlinkClick r:id="rId3"/>
              </a:rPr>
              <a:t>http://zh.wikipedia.org/wiki/</a:t>
            </a:r>
            <a:r>
              <a:rPr lang="zh-TW" altLang="en-US" dirty="0">
                <a:hlinkClick r:id="rId3"/>
              </a:rPr>
              <a:t>陳冠希裸照事件</a:t>
            </a:r>
            <a:r>
              <a:rPr lang="zh-TW" altLang="en-US" dirty="0"/>
              <a:t> </a:t>
            </a:r>
            <a:r>
              <a:rPr lang="en-US" altLang="zh-TW" dirty="0"/>
              <a:t>(Retrieved 26/8/2022)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2D4C64-5314-1580-DBF9-FB5334464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797F-60D2-472E-8BB6-EA5CA3BAA12F}" type="slidenum">
              <a:rPr lang="en-US" altLang="zh-TW"/>
              <a:pPr/>
              <a:t>48</a:t>
            </a:fld>
            <a:endParaRPr lang="en-US" altLang="zh-TW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Child Pornography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What was already illegal?</a:t>
            </a:r>
          </a:p>
          <a:p>
            <a:endParaRPr lang="en-US" altLang="zh-TW"/>
          </a:p>
          <a:p>
            <a:r>
              <a:rPr lang="en-US" altLang="zh-TW"/>
              <a:t>Prevention of Child Pornography Ordinance (</a:t>
            </a:r>
            <a:r>
              <a:rPr lang="zh-TW" altLang="zh-TW"/>
              <a:t>防止兒童色情物品條例</a:t>
            </a:r>
            <a:r>
              <a:rPr lang="en-US" altLang="zh-TW"/>
              <a:t>)</a:t>
            </a:r>
          </a:p>
          <a:p>
            <a:pPr lvl="4"/>
            <a:endParaRPr lang="en-US" altLang="zh-TW"/>
          </a:p>
          <a:p>
            <a:pPr lvl="1"/>
            <a:r>
              <a:rPr lang="en-US" altLang="zh-TW">
                <a:solidFill>
                  <a:srgbClr val="0000FF"/>
                </a:solidFill>
              </a:rPr>
              <a:t>Production</a:t>
            </a:r>
            <a:r>
              <a:rPr lang="en-US" altLang="zh-TW"/>
              <a:t>, </a:t>
            </a:r>
            <a:r>
              <a:rPr lang="en-US" altLang="zh-TW">
                <a:solidFill>
                  <a:srgbClr val="0000FF"/>
                </a:solidFill>
              </a:rPr>
              <a:t>possession</a:t>
            </a:r>
            <a:r>
              <a:rPr lang="en-US" altLang="zh-TW"/>
              <a:t>, and </a:t>
            </a:r>
            <a:r>
              <a:rPr lang="en-US" altLang="zh-TW">
                <a:solidFill>
                  <a:srgbClr val="0000FF"/>
                </a:solidFill>
              </a:rPr>
              <a:t>publication</a:t>
            </a:r>
            <a:r>
              <a:rPr lang="en-US" altLang="zh-TW"/>
              <a:t> of child pornography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A24FF90-8203-0634-E141-1269FC047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F319-8AA7-4396-940B-45021C1EB183}" type="slidenum">
              <a:rPr lang="en-US" altLang="zh-TW"/>
              <a:pPr/>
              <a:t>49</a:t>
            </a:fld>
            <a:endParaRPr lang="en-US" altLang="zh-TW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Alternative to Censorship Laws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solidFill>
                  <a:srgbClr val="0000FF"/>
                </a:solidFill>
              </a:rPr>
              <a:t>Filters</a:t>
            </a:r>
          </a:p>
          <a:p>
            <a:pPr lvl="1"/>
            <a:r>
              <a:rPr lang="en-US" altLang="zh-TW"/>
              <a:t>Blocks sites with specific words, phrases or images</a:t>
            </a:r>
          </a:p>
          <a:p>
            <a:pPr lvl="1"/>
            <a:r>
              <a:rPr lang="en-US" altLang="zh-TW"/>
              <a:t>Parental control for sex and violence</a:t>
            </a:r>
          </a:p>
          <a:p>
            <a:pPr lvl="1"/>
            <a:r>
              <a:rPr lang="en-US" altLang="zh-TW"/>
              <a:t>Updated frequently but may still screen out too much or too little</a:t>
            </a:r>
          </a:p>
          <a:p>
            <a:pPr lvl="1"/>
            <a:r>
              <a:rPr lang="en-US" altLang="zh-TW"/>
              <a:t>Not possible to eliminate all errors</a:t>
            </a:r>
          </a:p>
          <a:p>
            <a:pPr lvl="1"/>
            <a:r>
              <a:rPr lang="en-US" altLang="zh-TW"/>
              <a:t>What should be blocked?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4AF634-1950-1760-85C7-EA95F4BE5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EEAC-BE76-49EC-B196-C808DA3CAD72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251908" name="Text Box 4"/>
          <p:cNvSpPr txBox="1">
            <a:spLocks noChangeArrowheads="1"/>
          </p:cNvSpPr>
          <p:nvPr/>
        </p:nvSpPr>
        <p:spPr bwMode="auto">
          <a:xfrm>
            <a:off x="1674813" y="2776538"/>
            <a:ext cx="57943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4000">
                <a:solidFill>
                  <a:schemeClr val="tx2"/>
                </a:solidFill>
              </a:rPr>
              <a:t>Intellectual Properties</a:t>
            </a:r>
          </a:p>
          <a:p>
            <a:r>
              <a:rPr lang="en-US" altLang="zh-TW" sz="4000">
                <a:solidFill>
                  <a:schemeClr val="tx2"/>
                </a:solidFill>
              </a:rPr>
              <a:t>(IP, </a:t>
            </a:r>
            <a:r>
              <a:rPr lang="zh-TW" altLang="en-US" sz="4000">
                <a:solidFill>
                  <a:schemeClr val="tx2"/>
                </a:solidFill>
              </a:rPr>
              <a:t>知識產權</a:t>
            </a:r>
            <a:r>
              <a:rPr lang="en-US" altLang="zh-TW" sz="400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F216C0-1466-D1F0-5E78-A9D3E0BEB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8F55-DE3C-4C7A-82B9-BEB57E91F61B}" type="slidenum">
              <a:rPr lang="en-US" altLang="zh-TW"/>
              <a:pPr/>
              <a:t>50</a:t>
            </a:fld>
            <a:endParaRPr lang="en-US" altLang="zh-TW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Controlling Offensive Speech: Spam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What</a:t>
            </a:r>
            <a:r>
              <a:rPr lang="en-US" altLang="zh-TW">
                <a:latin typeface="Arial" panose="020B0604020202020204" pitchFamily="34" charset="0"/>
              </a:rPr>
              <a:t>’</a:t>
            </a:r>
            <a:r>
              <a:rPr lang="en-US" altLang="zh-TW"/>
              <a:t>s the problem?</a:t>
            </a:r>
          </a:p>
          <a:p>
            <a:pPr lvl="1"/>
            <a:r>
              <a:rPr lang="en-US" altLang="zh-TW"/>
              <a:t>Unsolicited bulk messages</a:t>
            </a:r>
          </a:p>
          <a:p>
            <a:pPr lvl="1"/>
            <a:r>
              <a:rPr lang="en-US" altLang="zh-TW"/>
              <a:t>Mostly commercial advertisements</a:t>
            </a:r>
          </a:p>
          <a:p>
            <a:pPr lvl="1"/>
            <a:r>
              <a:rPr lang="en-US" altLang="zh-TW"/>
              <a:t>Angers people because of content and the way they are sent.</a:t>
            </a:r>
          </a:p>
          <a:p>
            <a:r>
              <a:rPr lang="en-US" altLang="zh-TW"/>
              <a:t>Free-speech issues:</a:t>
            </a:r>
          </a:p>
          <a:p>
            <a:pPr lvl="1"/>
            <a:r>
              <a:rPr lang="en-US" altLang="zh-TW"/>
              <a:t>Spam imposes a cost on others.</a:t>
            </a:r>
          </a:p>
          <a:p>
            <a:pPr lvl="1"/>
            <a:r>
              <a:rPr lang="en-US" altLang="zh-TW"/>
              <a:t>Spam filters do not violate free-speech.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690312-1E91-8B1F-33BC-C60B63057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CDDC7-BCA5-4386-94D9-CD7FBBE3BF2B}" type="slidenum">
              <a:rPr lang="en-US" altLang="zh-TW"/>
              <a:pPr/>
              <a:t>51</a:t>
            </a:fld>
            <a:endParaRPr lang="en-US" altLang="zh-TW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Anti-spam Law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500"/>
              <a:t>Unsolicited Electronic Messages Ordinance (</a:t>
            </a:r>
            <a:r>
              <a:rPr lang="zh-TW" altLang="en-US" sz="2500"/>
              <a:t>非應邀電子訊息條例</a:t>
            </a:r>
            <a:r>
              <a:rPr lang="en-US" altLang="zh-TW" sz="2500"/>
              <a:t>)</a:t>
            </a:r>
          </a:p>
          <a:p>
            <a:pPr lvl="4">
              <a:lnSpc>
                <a:spcPct val="90000"/>
              </a:lnSpc>
            </a:pPr>
            <a:endParaRPr lang="en-US" altLang="zh-TW" sz="1700"/>
          </a:p>
          <a:p>
            <a:pPr>
              <a:lnSpc>
                <a:spcPct val="90000"/>
              </a:lnSpc>
            </a:pPr>
            <a:r>
              <a:rPr lang="en-US" altLang="zh-TW" sz="2500"/>
              <a:t>Regulates the sending of </a:t>
            </a:r>
            <a:r>
              <a:rPr lang="en-US" altLang="zh-TW" sz="2500">
                <a:latin typeface="Arial" panose="020B0604020202020204" pitchFamily="34" charset="0"/>
              </a:rPr>
              <a:t>“</a:t>
            </a:r>
            <a:r>
              <a:rPr lang="en-US" altLang="zh-TW" sz="2500"/>
              <a:t>commercial electronic messages</a:t>
            </a:r>
            <a:r>
              <a:rPr lang="en-US" altLang="zh-TW" sz="2500">
                <a:latin typeface="Arial" panose="020B0604020202020204" pitchFamily="34" charset="0"/>
              </a:rPr>
              <a:t>”</a:t>
            </a:r>
            <a:r>
              <a:rPr lang="en-US" altLang="zh-TW" sz="2500"/>
              <a:t> (pre-recorded messages, SMS, fax, e-mail) with a </a:t>
            </a:r>
            <a:r>
              <a:rPr lang="en-US" altLang="zh-TW" sz="2500">
                <a:latin typeface="Arial" panose="020B0604020202020204" pitchFamily="34" charset="0"/>
              </a:rPr>
              <a:t>“</a:t>
            </a:r>
            <a:r>
              <a:rPr lang="en-US" altLang="zh-TW" sz="2500">
                <a:solidFill>
                  <a:srgbClr val="0000FF"/>
                </a:solidFill>
              </a:rPr>
              <a:t>Hong Kong link</a:t>
            </a:r>
            <a:r>
              <a:rPr lang="en-US" altLang="zh-TW" sz="2500">
                <a:latin typeface="Arial" panose="020B0604020202020204" pitchFamily="34" charset="0"/>
              </a:rPr>
              <a:t>”</a:t>
            </a:r>
            <a:endParaRPr lang="en-US" altLang="zh-TW" sz="2500"/>
          </a:p>
          <a:p>
            <a:pPr lvl="4">
              <a:lnSpc>
                <a:spcPct val="90000"/>
              </a:lnSpc>
            </a:pPr>
            <a:endParaRPr lang="en-US" altLang="zh-TW" sz="1700"/>
          </a:p>
          <a:p>
            <a:pPr>
              <a:lnSpc>
                <a:spcPct val="90000"/>
              </a:lnSpc>
            </a:pPr>
            <a:r>
              <a:rPr lang="en-US" altLang="zh-TW" sz="2500"/>
              <a:t>Criticized for not banning all spam (like person-to-person calls), legitimized commercial spam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32E41A5-AB5C-8170-6BF9-E67156917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1AAF-E4F3-45AF-9DA0-09B87ABE088E}" type="slidenum">
              <a:rPr lang="en-US" altLang="zh-TW"/>
              <a:pPr/>
              <a:t>52</a:t>
            </a:fld>
            <a:endParaRPr lang="en-US" altLang="zh-TW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Internet Censorship in China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500"/>
              <a:t>Attempts to limit the flow of information on the Internet similar to earlier attempts to place limits on other communications media</a:t>
            </a:r>
          </a:p>
          <a:p>
            <a:pPr lvl="4"/>
            <a:endParaRPr lang="en-US" altLang="zh-TW" sz="1700"/>
          </a:p>
          <a:p>
            <a:r>
              <a:rPr lang="en-US" altLang="zh-TW" sz="2500"/>
              <a:t>Government owns the Internet backbone, blocks specific sites and content at the border (</a:t>
            </a:r>
            <a:r>
              <a:rPr lang="en-US" altLang="zh-TW" sz="2500">
                <a:solidFill>
                  <a:srgbClr val="0000FF"/>
                </a:solidFill>
              </a:rPr>
              <a:t>Great Firewall</a:t>
            </a:r>
            <a:r>
              <a:rPr lang="en-US" altLang="zh-TW" sz="2500"/>
              <a:t>, GFW)</a:t>
            </a:r>
          </a:p>
          <a:p>
            <a:pPr lvl="4"/>
            <a:endParaRPr lang="en-US" altLang="zh-TW" sz="1700"/>
          </a:p>
          <a:p>
            <a:r>
              <a:rPr lang="en-US" altLang="zh-TW" sz="2500"/>
              <a:t>Both prevention and detection based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1D7958-5DE4-90C3-8737-799E2D217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CFDB3-583A-4BF2-BB43-481282B52C73}" type="slidenum">
              <a:rPr lang="en-US" altLang="zh-TW"/>
              <a:pPr/>
              <a:t>53</a:t>
            </a:fld>
            <a:endParaRPr lang="en-US" altLang="zh-TW"/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Great Firewall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500" dirty="0"/>
              <a:t>Block IP/domain names</a:t>
            </a:r>
          </a:p>
          <a:p>
            <a:pPr lvl="1">
              <a:lnSpc>
                <a:spcPct val="80000"/>
              </a:lnSpc>
            </a:pPr>
            <a:r>
              <a:rPr lang="en-US" altLang="zh-TW" sz="2100" dirty="0"/>
              <a:t>wikipedia.org, youtube.com, twitter.com, facebook.com, rthk.hk, discuss.com.hk</a:t>
            </a:r>
            <a:r>
              <a:rPr lang="en-US" altLang="zh-TW" sz="2100" dirty="0">
                <a:latin typeface="Arial" panose="020B0604020202020204" pitchFamily="34" charset="0"/>
              </a:rPr>
              <a:t>…</a:t>
            </a:r>
            <a:endParaRPr lang="en-US" altLang="zh-TW" sz="2100" dirty="0"/>
          </a:p>
          <a:p>
            <a:pPr>
              <a:lnSpc>
                <a:spcPct val="80000"/>
              </a:lnSpc>
            </a:pPr>
            <a:r>
              <a:rPr lang="en-US" altLang="zh-TW" sz="2500" dirty="0"/>
              <a:t>Block keywords</a:t>
            </a:r>
          </a:p>
          <a:p>
            <a:pPr lvl="1">
              <a:lnSpc>
                <a:spcPct val="80000"/>
              </a:lnSpc>
            </a:pPr>
            <a:endParaRPr lang="zh-TW" altLang="en-US" sz="2100" dirty="0"/>
          </a:p>
          <a:p>
            <a:pPr>
              <a:lnSpc>
                <a:spcPct val="80000"/>
              </a:lnSpc>
            </a:pPr>
            <a:r>
              <a:rPr lang="en-US" altLang="zh-TW" sz="2500" dirty="0"/>
              <a:t>DNS filtering/redirection</a:t>
            </a:r>
          </a:p>
          <a:p>
            <a:pPr lvl="1">
              <a:lnSpc>
                <a:spcPct val="80000"/>
              </a:lnSpc>
            </a:pPr>
            <a:r>
              <a:rPr lang="en-US" altLang="zh-TW" sz="2100" dirty="0"/>
              <a:t>Redirect a blocked domain name to another</a:t>
            </a:r>
          </a:p>
          <a:p>
            <a:pPr>
              <a:lnSpc>
                <a:spcPct val="80000"/>
              </a:lnSpc>
            </a:pPr>
            <a:r>
              <a:rPr lang="en-US" altLang="zh-TW" sz="2500" dirty="0"/>
              <a:t>Connection reset</a:t>
            </a:r>
          </a:p>
          <a:p>
            <a:pPr lvl="4">
              <a:lnSpc>
                <a:spcPct val="80000"/>
              </a:lnSpc>
            </a:pPr>
            <a:endParaRPr lang="en-US" altLang="zh-TW" sz="1700" dirty="0"/>
          </a:p>
          <a:p>
            <a:pPr>
              <a:lnSpc>
                <a:spcPct val="80000"/>
              </a:lnSpc>
            </a:pPr>
            <a:r>
              <a:rPr lang="en-US" altLang="zh-TW" sz="2500" dirty="0"/>
              <a:t>Nonetheless, circumvention techniques (</a:t>
            </a:r>
            <a:r>
              <a:rPr lang="zh-TW" altLang="en-US" sz="2500" dirty="0"/>
              <a:t>翻牆</a:t>
            </a:r>
            <a:r>
              <a:rPr lang="en-US" altLang="zh-TW" sz="2500" dirty="0"/>
              <a:t>) exists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D13FBD2-46C8-C218-3B24-F2DAF06D7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9DA64-CB13-4D73-8EAE-014E8347416A}" type="slidenum">
              <a:rPr lang="en-US" altLang="zh-TW"/>
              <a:pPr/>
              <a:t>54</a:t>
            </a:fld>
            <a:endParaRPr lang="en-US" altLang="zh-TW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Anonymity (</a:t>
            </a:r>
            <a:r>
              <a:rPr lang="zh-TW" altLang="en-US"/>
              <a:t>匿名</a:t>
            </a:r>
            <a:r>
              <a:rPr lang="en-US" altLang="zh-TW"/>
              <a:t>)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500"/>
              <a:t>What's the good side of being anonymous in expressing oneself?</a:t>
            </a:r>
          </a:p>
          <a:p>
            <a:pPr lvl="1"/>
            <a:r>
              <a:rPr lang="en-US" altLang="zh-TW" sz="2100"/>
              <a:t>Personal privacy protection</a:t>
            </a:r>
          </a:p>
          <a:p>
            <a:pPr lvl="1"/>
            <a:r>
              <a:rPr lang="en-US" altLang="zh-TW" sz="2100"/>
              <a:t>Reduce the threat of </a:t>
            </a:r>
            <a:r>
              <a:rPr lang="en-US" altLang="zh-TW" sz="2100">
                <a:latin typeface="Arial" panose="020B0604020202020204" pitchFamily="34" charset="0"/>
              </a:rPr>
              <a:t>…</a:t>
            </a:r>
            <a:endParaRPr lang="en-US" altLang="zh-TW" sz="2100"/>
          </a:p>
          <a:p>
            <a:pPr lvl="1"/>
            <a:r>
              <a:rPr lang="en-US" altLang="zh-TW" sz="2100"/>
              <a:t>Because of being afraid of </a:t>
            </a:r>
            <a:r>
              <a:rPr lang="en-US" altLang="zh-TW" sz="2100">
                <a:latin typeface="Arial" panose="020B0604020202020204" pitchFamily="34" charset="0"/>
              </a:rPr>
              <a:t>…</a:t>
            </a:r>
            <a:endParaRPr lang="en-US" altLang="zh-TW" sz="2100"/>
          </a:p>
          <a:p>
            <a:pPr lvl="1"/>
            <a:endParaRPr lang="en-US" altLang="zh-TW" sz="2100"/>
          </a:p>
          <a:p>
            <a:r>
              <a:rPr lang="en-US" altLang="zh-TW" sz="2500"/>
              <a:t>What's the dark side then?</a:t>
            </a:r>
          </a:p>
          <a:p>
            <a:pPr lvl="1"/>
            <a:r>
              <a:rPr lang="en-US" altLang="zh-TW" sz="2100"/>
              <a:t>Making personal attack speeches</a:t>
            </a:r>
          </a:p>
          <a:p>
            <a:pPr lvl="1"/>
            <a:r>
              <a:rPr lang="en-US" altLang="zh-TW" sz="2100"/>
              <a:t>Making offending speeches</a:t>
            </a:r>
          </a:p>
          <a:p>
            <a:pPr lvl="1"/>
            <a:r>
              <a:rPr lang="en-US" altLang="zh-TW" sz="2100"/>
              <a:t>Doing "illegal" activities, e.g. illegal download</a:t>
            </a:r>
          </a:p>
        </p:txBody>
      </p:sp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0" y="6465888"/>
            <a:ext cx="1481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solidFill>
                  <a:srgbClr val="FF0000"/>
                </a:solidFill>
              </a:rPr>
              <a:t>[Optional]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0ECA3C-736C-7879-3C61-574AC58E1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DFF4-319B-4D94-9664-38020C295F7C}" type="slidenum">
              <a:rPr lang="en-US" altLang="zh-TW"/>
              <a:pPr/>
              <a:t>55</a:t>
            </a:fld>
            <a:endParaRPr lang="en-US" altLang="zh-TW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Anonymity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500"/>
              <a:t>ISPs maintain records of the true identity of each user and maintain records of online activity.</a:t>
            </a:r>
          </a:p>
          <a:p>
            <a:r>
              <a:rPr lang="en-US" altLang="zh-TW" sz="2500"/>
              <a:t>Our route/trace can leak our identity.</a:t>
            </a:r>
          </a:p>
          <a:p>
            <a:r>
              <a:rPr lang="en-US" altLang="zh-TW" sz="2500"/>
              <a:t>In HK, website service providers are also liable for any illegal information posted by its users.</a:t>
            </a:r>
          </a:p>
          <a:p>
            <a:pPr lvl="1"/>
            <a:r>
              <a:rPr lang="en-US" altLang="zh-TW" sz="2100"/>
              <a:t>They will disclose your identity to minimize their liability.</a:t>
            </a:r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0" y="6465888"/>
            <a:ext cx="1481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solidFill>
                  <a:srgbClr val="FF0000"/>
                </a:solidFill>
              </a:rPr>
              <a:t>[Optional]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1A89A0D-F3B2-A878-9E11-39B9C20F9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0292-9AE0-4F0F-9000-898FEE22BF14}" type="slidenum">
              <a:rPr lang="en-US" altLang="zh-TW"/>
              <a:pPr/>
              <a:t>56</a:t>
            </a:fld>
            <a:endParaRPr lang="en-US" altLang="zh-TW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References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827213"/>
            <a:ext cx="7423993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500" dirty="0"/>
              <a:t>The Basic Law of HKSAR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hlinkClick r:id="rId2"/>
              </a:rPr>
              <a:t>https://www.basiclaw.gov.hk/tc/index/index.html</a:t>
            </a:r>
            <a:endParaRPr lang="en-US" altLang="zh-TW" sz="1700" dirty="0"/>
          </a:p>
          <a:p>
            <a:pPr>
              <a:lnSpc>
                <a:spcPct val="90000"/>
              </a:lnSpc>
            </a:pPr>
            <a:r>
              <a:rPr lang="en-US" altLang="zh-TW" sz="2500" dirty="0"/>
              <a:t>Intellectual Property Department</a:t>
            </a:r>
          </a:p>
          <a:p>
            <a:pPr lvl="1">
              <a:lnSpc>
                <a:spcPct val="90000"/>
              </a:lnSpc>
            </a:pPr>
            <a:r>
              <a:rPr lang="en-US" altLang="zh-TW" sz="2100" dirty="0">
                <a:hlinkClick r:id="rId3"/>
              </a:rPr>
              <a:t>http://www.ipd.gov.hk</a:t>
            </a:r>
            <a:r>
              <a:rPr lang="en-US" altLang="zh-TW" sz="2100" dirty="0"/>
              <a:t> </a:t>
            </a:r>
          </a:p>
          <a:p>
            <a:pPr lvl="4">
              <a:lnSpc>
                <a:spcPct val="90000"/>
              </a:lnSpc>
            </a:pPr>
            <a:endParaRPr lang="en-US" altLang="zh-TW" sz="1700" dirty="0"/>
          </a:p>
          <a:p>
            <a:pPr>
              <a:lnSpc>
                <a:spcPct val="90000"/>
              </a:lnSpc>
            </a:pPr>
            <a:r>
              <a:rPr lang="en-US" altLang="zh-TW" sz="2500" dirty="0"/>
              <a:t>Customs and Excise Department</a:t>
            </a:r>
          </a:p>
          <a:p>
            <a:pPr lvl="1">
              <a:lnSpc>
                <a:spcPct val="90000"/>
              </a:lnSpc>
            </a:pPr>
            <a:r>
              <a:rPr lang="en-US" altLang="zh-TW" sz="2100" dirty="0">
                <a:hlinkClick r:id="rId4"/>
              </a:rPr>
              <a:t>http://www.customs.gov.hk</a:t>
            </a:r>
            <a:r>
              <a:rPr lang="en-US" altLang="zh-TW" sz="2100" dirty="0"/>
              <a:t> </a:t>
            </a:r>
          </a:p>
          <a:p>
            <a:pPr lvl="4">
              <a:lnSpc>
                <a:spcPct val="90000"/>
              </a:lnSpc>
            </a:pPr>
            <a:endParaRPr lang="en-US" altLang="zh-TW" sz="1700" dirty="0"/>
          </a:p>
          <a:p>
            <a:pPr>
              <a:lnSpc>
                <a:spcPct val="90000"/>
              </a:lnSpc>
            </a:pPr>
            <a:r>
              <a:rPr lang="en-US" altLang="zh-TW" sz="2500" dirty="0"/>
              <a:t>Copyright Ordinance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hlinkClick r:id="rId5"/>
              </a:rPr>
              <a:t>http://www.hklii.org/eng/hk/legis/ord/528/</a:t>
            </a:r>
            <a:r>
              <a:rPr lang="en-US" sz="2000" dirty="0"/>
              <a:t> </a:t>
            </a:r>
            <a:r>
              <a:rPr lang="en-US" altLang="zh-TW" sz="2000" dirty="0"/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6EFF8E-6998-E745-5788-B839DD11C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43BE-BA65-4C1E-9886-A6FADA7CA50C}" type="slidenum">
              <a:rPr lang="en-US" altLang="zh-TW"/>
              <a:pPr/>
              <a:t>57</a:t>
            </a:fld>
            <a:endParaRPr lang="en-US" altLang="zh-TW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References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500" dirty="0"/>
              <a:t>IP Department - What is IP?</a:t>
            </a:r>
          </a:p>
          <a:p>
            <a:pPr lvl="1"/>
            <a:r>
              <a:rPr lang="en-US" altLang="zh-TW" sz="2100" dirty="0">
                <a:hlinkClick r:id="rId2"/>
              </a:rPr>
              <a:t>http://www.ipd.gov.hk/eng/intellectual_property.htm</a:t>
            </a:r>
            <a:r>
              <a:rPr lang="en-US" altLang="zh-TW" sz="2100" dirty="0"/>
              <a:t> </a:t>
            </a:r>
          </a:p>
          <a:p>
            <a:pPr lvl="1"/>
            <a:endParaRPr lang="en-US" altLang="zh-TW" sz="2100" dirty="0"/>
          </a:p>
          <a:p>
            <a:r>
              <a:rPr lang="en-US" altLang="zh-TW" sz="2500" dirty="0"/>
              <a:t>IP Department - Copyright in Hong Kong</a:t>
            </a:r>
          </a:p>
          <a:p>
            <a:pPr lvl="1"/>
            <a:r>
              <a:rPr lang="en-US" altLang="zh-TW" sz="2100" dirty="0">
                <a:hlinkClick r:id="rId3"/>
              </a:rPr>
              <a:t>http://www.ipd.gov.hk/eng/pub_press/publications/hk.htm</a:t>
            </a:r>
            <a:r>
              <a:rPr lang="en-US" altLang="zh-TW" sz="2100" dirty="0"/>
              <a:t> </a:t>
            </a:r>
          </a:p>
          <a:p>
            <a:pPr lvl="1"/>
            <a:endParaRPr lang="en-US" altLang="zh-TW" sz="2100" dirty="0"/>
          </a:p>
          <a:p>
            <a:r>
              <a:rPr lang="en-US" altLang="zh-TW" sz="2500" dirty="0"/>
              <a:t>Hong Kong Bill of Rights</a:t>
            </a:r>
          </a:p>
          <a:p>
            <a:pPr lvl="1"/>
            <a:r>
              <a:rPr lang="en-US" sz="2000" dirty="0">
                <a:hlinkClick r:id="rId4"/>
              </a:rPr>
              <a:t>http://www.hklii.hk/eng/hk/legis/ord/383/</a:t>
            </a:r>
            <a:r>
              <a:rPr lang="en-US" sz="2000" dirty="0"/>
              <a:t> </a:t>
            </a:r>
            <a:endParaRPr lang="en-US" altLang="zh-TW"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283989-A821-02CD-5ECF-3B778267A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64D2655E-1015-4F3A-BAED-D07D8DD03569}" type="slidenum">
              <a:rPr kumimoji="0" lang="en-US" altLang="zh-TW"/>
              <a:pPr/>
              <a:t>58</a:t>
            </a:fld>
            <a:endParaRPr kumimoji="0" lang="en-US" altLang="zh-TW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References and Sources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Office of the Privacy Commissioner for Personal Data (PCPD), HKSAR</a:t>
            </a:r>
          </a:p>
          <a:p>
            <a:pPr lvl="1" eaLnBrk="1" hangingPunct="1"/>
            <a:r>
              <a:rPr lang="en-US" altLang="zh-TW" dirty="0">
                <a:hlinkClick r:id="rId2"/>
              </a:rPr>
              <a:t>http://www.pcpd.org.hk</a:t>
            </a:r>
            <a:r>
              <a:rPr lang="en-US" altLang="zh-TW" dirty="0"/>
              <a:t> </a:t>
            </a:r>
          </a:p>
          <a:p>
            <a:pPr lvl="1" eaLnBrk="1" hangingPunct="1"/>
            <a:endParaRPr lang="en-US" altLang="zh-TW" dirty="0"/>
          </a:p>
          <a:p>
            <a:pPr eaLnBrk="1" hangingPunct="1"/>
            <a:r>
              <a:rPr lang="en-US" altLang="zh-TW" dirty="0"/>
              <a:t>Privacy, Wikipedia, accessed on </a:t>
            </a:r>
            <a:r>
              <a:rPr lang="en-US" altLang="zh-HK" dirty="0"/>
              <a:t>7</a:t>
            </a:r>
            <a:r>
              <a:rPr lang="en-US" altLang="zh-TW" dirty="0"/>
              <a:t> </a:t>
            </a:r>
            <a:r>
              <a:rPr lang="en-US" altLang="zh-HK" dirty="0"/>
              <a:t>January</a:t>
            </a:r>
            <a:r>
              <a:rPr lang="en-US" altLang="zh-TW" dirty="0"/>
              <a:t> 20</a:t>
            </a:r>
            <a:r>
              <a:rPr lang="en-US" altLang="zh-HK" dirty="0"/>
              <a:t>22</a:t>
            </a:r>
            <a:endParaRPr lang="en-US" altLang="zh-TW" dirty="0"/>
          </a:p>
          <a:p>
            <a:pPr lvl="1" eaLnBrk="1" hangingPunct="1"/>
            <a:r>
              <a:rPr lang="en-US" altLang="zh-TW" dirty="0">
                <a:hlinkClick r:id="rId3"/>
              </a:rPr>
              <a:t>http://en.wikipedia.org/wiki/Privacy</a:t>
            </a:r>
            <a:endParaRPr lang="en-US" altLang="zh-TW" dirty="0"/>
          </a:p>
          <a:p>
            <a:pPr eaLnBrk="1" hangingPunct="1"/>
            <a:r>
              <a:rPr lang="en-US" altLang="zh-TW" sz="2800" dirty="0"/>
              <a:t>More about digital footprint</a:t>
            </a:r>
          </a:p>
          <a:p>
            <a:pPr eaLnBrk="1" hangingPunct="1"/>
            <a:r>
              <a:rPr lang="en-US" sz="1600" dirty="0">
                <a:hlinkClick r:id="rId4"/>
              </a:rPr>
              <a:t>https://www.internetsociety.org/tutorials/your-digital-footprint-matters/</a:t>
            </a:r>
            <a:endParaRPr lang="en-US" sz="2800" dirty="0"/>
          </a:p>
          <a:p>
            <a:r>
              <a:rPr lang="en-US" altLang="zh-TW" dirty="0"/>
              <a:t> </a:t>
            </a:r>
          </a:p>
          <a:p>
            <a:pPr eaLnBrk="1" hangingPunct="1"/>
            <a:endParaRPr lang="en-US" altLang="zh-TW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0F2698-176A-4EF6-886D-9007A79FC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C476-852E-400E-B85E-F3F5360EB89E}" type="slidenum">
              <a:rPr lang="en-US" altLang="zh-TW"/>
              <a:pPr/>
              <a:t>59</a:t>
            </a:fld>
            <a:endParaRPr lang="en-US" altLang="zh-TW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References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500"/>
              <a:t>S. Baase, A Gift of Fire, 3</a:t>
            </a:r>
            <a:r>
              <a:rPr lang="en-US" altLang="zh-TW" sz="2500" baseline="30000"/>
              <a:t>rd</a:t>
            </a:r>
            <a:r>
              <a:rPr lang="en-US" altLang="zh-TW" sz="2500"/>
              <a:t> Ed, Pearson, 2009</a:t>
            </a:r>
          </a:p>
          <a:p>
            <a:pPr lvl="1">
              <a:lnSpc>
                <a:spcPct val="90000"/>
              </a:lnSpc>
            </a:pPr>
            <a:endParaRPr lang="en-US" altLang="zh-TW" sz="2100"/>
          </a:p>
          <a:p>
            <a:pPr>
              <a:lnSpc>
                <a:spcPct val="90000"/>
              </a:lnSpc>
            </a:pPr>
            <a:r>
              <a:rPr lang="en-US" altLang="zh-TW" sz="2500"/>
              <a:t>G. Reynolds, Ethics in Information Technology, 3</a:t>
            </a:r>
            <a:r>
              <a:rPr lang="en-US" altLang="zh-TW" sz="2500" baseline="30000"/>
              <a:t>rd</a:t>
            </a:r>
            <a:r>
              <a:rPr lang="en-US" altLang="zh-TW" sz="2500"/>
              <a:t> Ed, Course Technology, 2010</a:t>
            </a:r>
          </a:p>
          <a:p>
            <a:pPr lvl="1">
              <a:lnSpc>
                <a:spcPct val="90000"/>
              </a:lnSpc>
            </a:pPr>
            <a:endParaRPr lang="en-US" altLang="zh-TW" sz="2100"/>
          </a:p>
          <a:p>
            <a:pPr>
              <a:lnSpc>
                <a:spcPct val="90000"/>
              </a:lnSpc>
            </a:pPr>
            <a:r>
              <a:rPr lang="en-US" altLang="zh-TW" sz="2500"/>
              <a:t>Disclaimer: We do not provide legal advice and have no liability for any loss or damage caused to anyone relying on any information in this ppt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4CFE163-6A05-D746-46AD-39FFF545C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9CD0-CC99-4610-B0FB-DD1D3C429EF6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What is Intellectual Property?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500"/>
              <a:t>A group of separate intangible property rights</a:t>
            </a:r>
          </a:p>
          <a:p>
            <a:r>
              <a:rPr lang="en-US" altLang="zh-TW" sz="2500"/>
              <a:t>Value of intelligence and artistic work comes from creativity, ideas, research, skills, labor, non-material efforts, and attributes the creator provides</a:t>
            </a:r>
          </a:p>
          <a:p>
            <a:r>
              <a:rPr lang="en-US" altLang="zh-TW" sz="2500"/>
              <a:t>IP appears everywhere:</a:t>
            </a:r>
          </a:p>
          <a:p>
            <a:pPr lvl="1"/>
            <a:r>
              <a:rPr lang="en-US" altLang="zh-TW" sz="2100"/>
              <a:t>Brand-name logos on your T-shirt, newspaper articles, TV programmes, pop songs, movies, fashion designs, </a:t>
            </a:r>
            <a:r>
              <a:rPr lang="en-US" altLang="zh-TW" sz="2100">
                <a:latin typeface="Arial" panose="020B0604020202020204" pitchFamily="34" charset="0"/>
              </a:rPr>
              <a:t>…</a:t>
            </a:r>
            <a:endParaRPr lang="en-US" altLang="zh-TW" sz="2100"/>
          </a:p>
        </p:txBody>
      </p:sp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323850" y="6216650"/>
            <a:ext cx="6446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>
                <a:cs typeface="Arial" panose="020B0604020202020204" pitchFamily="34" charset="0"/>
              </a:rPr>
              <a:t>Source and copyright owner:</a:t>
            </a:r>
          </a:p>
          <a:p>
            <a:pPr algn="l"/>
            <a:r>
              <a:rPr lang="en-US" altLang="zh-TW">
                <a:cs typeface="Arial" panose="020B0604020202020204" pitchFamily="34" charset="0"/>
              </a:rPr>
              <a:t>Intellectual Property Department, HKSAR Government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C7E4C9-E044-FDA2-B818-D1BED8BCB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9D05-9AAA-4148-8CAB-2BBCB133B6B2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What is Intellectual Property (IP)?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These rights include:</a:t>
            </a:r>
          </a:p>
          <a:p>
            <a:pPr lvl="1"/>
            <a:r>
              <a:rPr lang="en-US" altLang="zh-TW"/>
              <a:t>Trademarks (</a:t>
            </a:r>
            <a:r>
              <a:rPr lang="zh-TW" altLang="en-US"/>
              <a:t>商標權</a:t>
            </a:r>
            <a:r>
              <a:rPr lang="en-US" altLang="zh-TW"/>
              <a:t>)</a:t>
            </a:r>
          </a:p>
          <a:p>
            <a:pPr lvl="1"/>
            <a:r>
              <a:rPr lang="en-US" altLang="zh-TW"/>
              <a:t>Patents (</a:t>
            </a:r>
            <a:r>
              <a:rPr lang="zh-TW" altLang="en-US"/>
              <a:t>專利權</a:t>
            </a:r>
            <a:r>
              <a:rPr lang="en-US" altLang="zh-TW"/>
              <a:t>)</a:t>
            </a:r>
          </a:p>
          <a:p>
            <a:pPr lvl="1"/>
            <a:r>
              <a:rPr lang="en-US" altLang="zh-TW"/>
              <a:t>Copyright (</a:t>
            </a:r>
            <a:r>
              <a:rPr lang="zh-TW" altLang="en-US"/>
              <a:t>版權</a:t>
            </a:r>
            <a:r>
              <a:rPr lang="en-US" altLang="zh-TW"/>
              <a:t>)</a:t>
            </a:r>
          </a:p>
          <a:p>
            <a:pPr lvl="1"/>
            <a:r>
              <a:rPr lang="en-US" altLang="zh-TW"/>
              <a:t>Designs (</a:t>
            </a:r>
            <a:r>
              <a:rPr lang="zh-TW" altLang="en-US"/>
              <a:t>外觀設計權</a:t>
            </a:r>
            <a:r>
              <a:rPr lang="en-US" altLang="zh-TW"/>
              <a:t>)</a:t>
            </a:r>
          </a:p>
          <a:p>
            <a:pPr lvl="1"/>
            <a:r>
              <a:rPr lang="en-US" altLang="zh-TW"/>
              <a:t>Trade secrets (</a:t>
            </a:r>
            <a:r>
              <a:rPr lang="zh-TW" altLang="en-US"/>
              <a:t>商業秘密</a:t>
            </a:r>
            <a:r>
              <a:rPr lang="en-US" altLang="zh-TW"/>
              <a:t>)</a:t>
            </a:r>
          </a:p>
          <a:p>
            <a:pPr lvl="1"/>
            <a:r>
              <a:rPr lang="en-US" altLang="zh-TW"/>
              <a:t>Layout design of integrated circuits (</a:t>
            </a:r>
            <a:r>
              <a:rPr lang="zh-TW" altLang="en-US"/>
              <a:t>集成電路布圖設計權</a:t>
            </a:r>
            <a:r>
              <a:rPr lang="en-US" altLang="zh-TW"/>
              <a:t>)</a:t>
            </a:r>
          </a:p>
          <a:p>
            <a:pPr lvl="1"/>
            <a:r>
              <a:rPr lang="en-US" altLang="zh-TW"/>
              <a:t>Plant varieties (</a:t>
            </a:r>
            <a:r>
              <a:rPr lang="zh-TW" altLang="en-US"/>
              <a:t>植物品種保護權</a:t>
            </a:r>
            <a:r>
              <a:rPr lang="en-US" altLang="zh-TW"/>
              <a:t>) (!)</a:t>
            </a:r>
          </a:p>
        </p:txBody>
      </p:sp>
      <p:sp>
        <p:nvSpPr>
          <p:cNvPr id="202757" name="Text Box 5"/>
          <p:cNvSpPr txBox="1">
            <a:spLocks noChangeArrowheads="1"/>
          </p:cNvSpPr>
          <p:nvPr/>
        </p:nvSpPr>
        <p:spPr bwMode="auto">
          <a:xfrm>
            <a:off x="323850" y="6216650"/>
            <a:ext cx="6446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>
                <a:cs typeface="Arial" panose="020B0604020202020204" pitchFamily="34" charset="0"/>
              </a:rPr>
              <a:t>Source and copyright owner:</a:t>
            </a:r>
          </a:p>
          <a:p>
            <a:pPr algn="l"/>
            <a:r>
              <a:rPr lang="en-US" altLang="zh-TW">
                <a:cs typeface="Arial" panose="020B0604020202020204" pitchFamily="34" charset="0"/>
              </a:rPr>
              <a:t>Intellectual Property Department, HKSAR Government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16B83E9-4AC0-7A86-8EA1-A96D8C71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EFFC-CC09-4111-87D9-192FEC799B5C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What is Protected (by Copyright)?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500"/>
              <a:t>Copyright protects the </a:t>
            </a:r>
            <a:r>
              <a:rPr lang="en-US" altLang="zh-TW" sz="2500">
                <a:solidFill>
                  <a:srgbClr val="FF0000"/>
                </a:solidFill>
              </a:rPr>
              <a:t>expression of ideas</a:t>
            </a:r>
            <a:endParaRPr lang="en-US" altLang="zh-TW" sz="2500"/>
          </a:p>
          <a:p>
            <a:pPr lvl="4"/>
            <a:endParaRPr lang="en-US" altLang="zh-TW" sz="1700"/>
          </a:p>
          <a:p>
            <a:r>
              <a:rPr lang="en-US" altLang="zh-TW" sz="2500"/>
              <a:t>Copyright does </a:t>
            </a:r>
            <a:r>
              <a:rPr lang="en-US" altLang="zh-TW" sz="2500" i="1">
                <a:solidFill>
                  <a:srgbClr val="0000FF"/>
                </a:solidFill>
              </a:rPr>
              <a:t>not</a:t>
            </a:r>
            <a:r>
              <a:rPr lang="en-US" altLang="zh-TW" sz="2500"/>
              <a:t> require application</a:t>
            </a:r>
          </a:p>
          <a:p>
            <a:pPr lvl="1"/>
            <a:r>
              <a:rPr lang="en-US" altLang="zh-TW" sz="2100"/>
              <a:t>A work is automatically under protection when it is created</a:t>
            </a:r>
          </a:p>
          <a:p>
            <a:pPr lvl="4"/>
            <a:endParaRPr lang="en-US" altLang="zh-TW" sz="1700"/>
          </a:p>
          <a:p>
            <a:r>
              <a:rPr lang="en-US" altLang="zh-TW" sz="2500"/>
              <a:t>Copyright lasts for a limited time only</a:t>
            </a:r>
          </a:p>
          <a:p>
            <a:pPr lvl="1"/>
            <a:r>
              <a:rPr lang="en-US" altLang="zh-TW" sz="2100"/>
              <a:t>E.g., 50 years after the creator dies</a:t>
            </a:r>
          </a:p>
          <a:p>
            <a:pPr lvl="1"/>
            <a:r>
              <a:rPr lang="en-US" altLang="zh-TW" sz="2100"/>
              <a:t>The work is in the </a:t>
            </a:r>
            <a:r>
              <a:rPr lang="en-US" altLang="zh-TW" sz="2100">
                <a:solidFill>
                  <a:srgbClr val="FF0000"/>
                </a:solidFill>
              </a:rPr>
              <a:t>public domain</a:t>
            </a:r>
            <a:r>
              <a:rPr lang="en-US" altLang="zh-TW" sz="2100"/>
              <a:t> afterwards</a:t>
            </a:r>
          </a:p>
          <a:p>
            <a:pPr lvl="2"/>
            <a:r>
              <a:rPr lang="en-US" altLang="zh-TW"/>
              <a:t>Anyone can freely copy and use it</a:t>
            </a:r>
          </a:p>
        </p:txBody>
      </p:sp>
      <p:sp>
        <p:nvSpPr>
          <p:cNvPr id="205830" name="Text Box 6"/>
          <p:cNvSpPr txBox="1">
            <a:spLocks noChangeArrowheads="1"/>
          </p:cNvSpPr>
          <p:nvPr/>
        </p:nvSpPr>
        <p:spPr bwMode="auto">
          <a:xfrm>
            <a:off x="323850" y="6216650"/>
            <a:ext cx="6446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>
                <a:cs typeface="Arial" panose="020B0604020202020204" pitchFamily="34" charset="0"/>
              </a:rPr>
              <a:t>Source and copyright owner:</a:t>
            </a:r>
          </a:p>
          <a:p>
            <a:pPr algn="l"/>
            <a:r>
              <a:rPr lang="en-US" altLang="zh-TW">
                <a:cs typeface="Arial" panose="020B0604020202020204" pitchFamily="34" charset="0"/>
              </a:rPr>
              <a:t>Intellectual Property Department, HKSAR Government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5873FCD-8313-31CD-DB42-04875356B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3396-57BB-4F0C-8855-5C0967073490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What is Protected (by Copyright)?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500"/>
              <a:t>Copyright holders have </a:t>
            </a:r>
            <a:r>
              <a:rPr lang="en-US" altLang="zh-TW" sz="2500">
                <a:solidFill>
                  <a:srgbClr val="800080"/>
                </a:solidFill>
              </a:rPr>
              <a:t>exclusive</a:t>
            </a:r>
            <a:r>
              <a:rPr lang="en-US" altLang="zh-TW" sz="2500"/>
              <a:t> rights to:</a:t>
            </a:r>
          </a:p>
          <a:p>
            <a:pPr lvl="4">
              <a:lnSpc>
                <a:spcPct val="80000"/>
              </a:lnSpc>
            </a:pPr>
            <a:endParaRPr lang="en-US" altLang="zh-TW" sz="1700"/>
          </a:p>
          <a:p>
            <a:pPr lvl="1">
              <a:lnSpc>
                <a:spcPct val="80000"/>
              </a:lnSpc>
            </a:pPr>
            <a:r>
              <a:rPr lang="en-US" altLang="zh-TW" sz="2100"/>
              <a:t>Make </a:t>
            </a:r>
            <a:r>
              <a:rPr lang="en-US" altLang="zh-TW" sz="2100">
                <a:solidFill>
                  <a:srgbClr val="0000FF"/>
                </a:solidFill>
              </a:rPr>
              <a:t>copies</a:t>
            </a:r>
          </a:p>
          <a:p>
            <a:pPr lvl="4">
              <a:lnSpc>
                <a:spcPct val="80000"/>
              </a:lnSpc>
            </a:pPr>
            <a:endParaRPr lang="en-US" altLang="zh-TW" sz="1700"/>
          </a:p>
          <a:p>
            <a:pPr lvl="1">
              <a:lnSpc>
                <a:spcPct val="80000"/>
              </a:lnSpc>
            </a:pPr>
            <a:r>
              <a:rPr lang="en-US" altLang="zh-TW" sz="2100"/>
              <a:t>Produce </a:t>
            </a:r>
            <a:r>
              <a:rPr lang="en-US" altLang="zh-TW" sz="2100">
                <a:solidFill>
                  <a:srgbClr val="0000FF"/>
                </a:solidFill>
              </a:rPr>
              <a:t>derivative works</a:t>
            </a:r>
            <a:r>
              <a:rPr lang="en-US" altLang="zh-TW" sz="2100"/>
              <a:t> (e.g., translations into other languages or movies based on books)</a:t>
            </a:r>
          </a:p>
          <a:p>
            <a:pPr lvl="4">
              <a:lnSpc>
                <a:spcPct val="80000"/>
              </a:lnSpc>
            </a:pPr>
            <a:endParaRPr lang="en-US" altLang="zh-TW" sz="1700"/>
          </a:p>
          <a:p>
            <a:pPr lvl="1">
              <a:lnSpc>
                <a:spcPct val="80000"/>
              </a:lnSpc>
            </a:pPr>
            <a:r>
              <a:rPr lang="en-US" altLang="zh-TW" sz="2100">
                <a:solidFill>
                  <a:srgbClr val="0000FF"/>
                </a:solidFill>
              </a:rPr>
              <a:t>Distribute</a:t>
            </a:r>
            <a:r>
              <a:rPr lang="en-US" altLang="zh-TW" sz="2100"/>
              <a:t> copies</a:t>
            </a:r>
          </a:p>
          <a:p>
            <a:pPr lvl="4">
              <a:lnSpc>
                <a:spcPct val="80000"/>
              </a:lnSpc>
            </a:pPr>
            <a:endParaRPr lang="en-US" altLang="zh-TW" sz="1700"/>
          </a:p>
          <a:p>
            <a:pPr lvl="1">
              <a:lnSpc>
                <a:spcPct val="80000"/>
              </a:lnSpc>
            </a:pPr>
            <a:r>
              <a:rPr lang="en-US" altLang="zh-TW" sz="2100">
                <a:solidFill>
                  <a:srgbClr val="0000FF"/>
                </a:solidFill>
              </a:rPr>
              <a:t>Perform</a:t>
            </a:r>
            <a:r>
              <a:rPr lang="en-US" altLang="zh-TW" sz="2100"/>
              <a:t> the work in public (e.g., music, plays)</a:t>
            </a:r>
          </a:p>
          <a:p>
            <a:pPr lvl="4">
              <a:lnSpc>
                <a:spcPct val="80000"/>
              </a:lnSpc>
            </a:pPr>
            <a:endParaRPr lang="en-US" altLang="zh-TW" sz="1700"/>
          </a:p>
          <a:p>
            <a:pPr lvl="1">
              <a:lnSpc>
                <a:spcPct val="80000"/>
              </a:lnSpc>
            </a:pPr>
            <a:r>
              <a:rPr lang="en-US" altLang="zh-TW" sz="2100">
                <a:solidFill>
                  <a:srgbClr val="0000FF"/>
                </a:solidFill>
              </a:rPr>
              <a:t>Display</a:t>
            </a:r>
            <a:r>
              <a:rPr lang="en-US" altLang="zh-TW" sz="2100"/>
              <a:t> the work in public (e.g., artwork, movies, computer games, video on a Web site)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539750" y="5561013"/>
            <a:ext cx="722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©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342880-4465-271C-3706-A10B8587A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ENGG1000 2022-23 term2 khw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</TotalTime>
  <Words>3840</Words>
  <Application>Microsoft Office PowerPoint</Application>
  <PresentationFormat>On-screen Show (4:3)</PresentationFormat>
  <Paragraphs>596</Paragraphs>
  <Slides>59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Arial</vt:lpstr>
      <vt:lpstr>Georgia</vt:lpstr>
      <vt:lpstr>Times New Roman</vt:lpstr>
      <vt:lpstr>Verdana</vt:lpstr>
      <vt:lpstr>Wingdings</vt:lpstr>
      <vt:lpstr>Eclipse</vt:lpstr>
      <vt:lpstr>ENGG1000 IT Foundation</vt:lpstr>
      <vt:lpstr>What is Ethics (道德/倫理)?*</vt:lpstr>
      <vt:lpstr>Ethics and IT</vt:lpstr>
      <vt:lpstr>Ethics and IT</vt:lpstr>
      <vt:lpstr>PowerPoint Presentation</vt:lpstr>
      <vt:lpstr>What is Intellectual Property?</vt:lpstr>
      <vt:lpstr>What is Intellectual Property (IP)?</vt:lpstr>
      <vt:lpstr>What is Protected (by Copyright)?</vt:lpstr>
      <vt:lpstr>What is Protected (by Copyright)?</vt:lpstr>
      <vt:lpstr>Challenges of New Technologies</vt:lpstr>
      <vt:lpstr>The Basic Law (基本法) and IP</vt:lpstr>
      <vt:lpstr>Copyright Law of Hong Kong</vt:lpstr>
      <vt:lpstr>Any Copyright Exemptions?</vt:lpstr>
      <vt:lpstr>Fair Dealing: Yes or No?</vt:lpstr>
      <vt:lpstr>Significant Criminal Case in HK</vt:lpstr>
      <vt:lpstr>Significant Criminal Case in HK: BT</vt:lpstr>
      <vt:lpstr>Responses from the Content Industries</vt:lpstr>
      <vt:lpstr>DRM, its Circumvention, and Innovation</vt:lpstr>
      <vt:lpstr>New Business Models</vt:lpstr>
      <vt:lpstr>Free Software (自由軟件)</vt:lpstr>
      <vt:lpstr>Copyleft</vt:lpstr>
      <vt:lpstr>Creative Commons (CC, 共享創意)</vt:lpstr>
      <vt:lpstr>Using Internet Contents</vt:lpstr>
      <vt:lpstr>PowerPoint Presentation</vt:lpstr>
      <vt:lpstr>Digital Footprint</vt:lpstr>
      <vt:lpstr>Implication of Digital Footprint</vt:lpstr>
      <vt:lpstr>Without a Trace?</vt:lpstr>
      <vt:lpstr>Internet Website Cookies</vt:lpstr>
      <vt:lpstr>Internet Website Cookies</vt:lpstr>
      <vt:lpstr>Digital Identity Discussions</vt:lpstr>
      <vt:lpstr>Importance of Personal Data Privacy</vt:lpstr>
      <vt:lpstr>Lawful/ Proper Privacy Data Usage</vt:lpstr>
      <vt:lpstr>Privacy Policy Statement (PPS)</vt:lpstr>
      <vt:lpstr>All About Ourselves</vt:lpstr>
      <vt:lpstr>Longer we Live, More we Expose</vt:lpstr>
      <vt:lpstr>As a Student or Researcher</vt:lpstr>
      <vt:lpstr>PowerPoint Presentation</vt:lpstr>
      <vt:lpstr>Freedom of Speech</vt:lpstr>
      <vt:lpstr>Freedom of Speech in HK</vt:lpstr>
      <vt:lpstr>HK Bill of Rights (香港人權法案)</vt:lpstr>
      <vt:lpstr>Restrictions to Free-Speech</vt:lpstr>
      <vt:lpstr>Changing Communication Paradigms</vt:lpstr>
      <vt:lpstr>Free-Speech Principles</vt:lpstr>
      <vt:lpstr>Controlling Offensive Speech</vt:lpstr>
      <vt:lpstr>Controlling Offensive Speech</vt:lpstr>
      <vt:lpstr>Sexually Explicit Materials</vt:lpstr>
      <vt:lpstr>Sexually Explicit Materials</vt:lpstr>
      <vt:lpstr>Child Pornography</vt:lpstr>
      <vt:lpstr>Alternative to Censorship Laws</vt:lpstr>
      <vt:lpstr>Controlling Offensive Speech: Spam</vt:lpstr>
      <vt:lpstr>Anti-spam Law</vt:lpstr>
      <vt:lpstr>Internet Censorship in China</vt:lpstr>
      <vt:lpstr>Great Firewall</vt:lpstr>
      <vt:lpstr>Anonymity (匿名)</vt:lpstr>
      <vt:lpstr>Anonymity</vt:lpstr>
      <vt:lpstr>References</vt:lpstr>
      <vt:lpstr>References</vt:lpstr>
      <vt:lpstr>References and Sources</vt:lpstr>
      <vt:lpstr>References</vt:lpstr>
    </vt:vector>
  </TitlesOfParts>
  <Company>CUHK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ENGG1000 IT Foundation</dc:title>
  <dc:creator>yclaw</dc:creator>
  <cp:lastModifiedBy>kh</cp:lastModifiedBy>
  <cp:revision>547</cp:revision>
  <dcterms:created xsi:type="dcterms:W3CDTF">2011-08-02T09:36:05Z</dcterms:created>
  <dcterms:modified xsi:type="dcterms:W3CDTF">2023-03-13T03:15:43Z</dcterms:modified>
</cp:coreProperties>
</file>