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77" r:id="rId10"/>
    <p:sldId id="278" r:id="rId11"/>
    <p:sldId id="265" r:id="rId12"/>
    <p:sldId id="269" r:id="rId13"/>
    <p:sldId id="285" r:id="rId14"/>
    <p:sldId id="270" r:id="rId15"/>
    <p:sldId id="271" r:id="rId16"/>
    <p:sldId id="272" r:id="rId17"/>
    <p:sldId id="274" r:id="rId18"/>
    <p:sldId id="275" r:id="rId19"/>
    <p:sldId id="276" r:id="rId20"/>
    <p:sldId id="281" r:id="rId21"/>
    <p:sldId id="282" r:id="rId22"/>
    <p:sldId id="283" r:id="rId23"/>
    <p:sldId id="279" r:id="rId24"/>
    <p:sldId id="280" r:id="rId25"/>
    <p:sldId id="284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5859" autoAdjust="0"/>
  </p:normalViewPr>
  <p:slideViewPr>
    <p:cSldViewPr snapToGrid="0">
      <p:cViewPr varScale="1">
        <p:scale>
          <a:sx n="67" d="100"/>
          <a:sy n="67" d="100"/>
        </p:scale>
        <p:origin x="1284" y="44"/>
      </p:cViewPr>
      <p:guideLst/>
    </p:cSldViewPr>
  </p:slideViewPr>
  <p:outlineViewPr>
    <p:cViewPr>
      <p:scale>
        <a:sx n="33" d="100"/>
        <a:sy n="33" d="100"/>
      </p:scale>
      <p:origin x="0" y="-9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082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7F25D7-A207-4C93-A712-BF227EE05D14}" type="datetimeFigureOut">
              <a:rPr lang="en-US" smtClean="0"/>
              <a:t>1/5/2023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381EAB-5FE8-4CE1-BAC9-A828E16717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834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81EAB-5FE8-4CE1-BAC9-A828E167179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992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81EAB-5FE8-4CE1-BAC9-A828E167179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3897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81EAB-5FE8-4CE1-BAC9-A828E167179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2342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Content</a:t>
            </a:r>
            <a:r>
              <a:rPr lang="en-US" baseline="0" dirty="0"/>
              <a:t> Completeness: Did the presentation include enough points/arguments and supporting evidence? (As oppose to touching just a small part of the subject)</a:t>
            </a:r>
          </a:p>
          <a:p>
            <a:r>
              <a:rPr lang="en-US" baseline="0" dirty="0"/>
              <a:t>Outcome: How well is the objective achieved through the presentation?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81EAB-5FE8-4CE1-BAC9-A828E167179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044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381EAB-5FE8-4CE1-BAC9-A828E167179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077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7FA31-AEDE-4231-9839-ABA0D2495520}" type="datetime1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170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0B87-968B-4A0A-A67D-E47C475C92C1}" type="datetime1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35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17316-3E55-44B5-8885-44CD2BF0A569}" type="datetime1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8257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75597-4235-4B3E-BEE3-06795130357F}" type="datetime1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189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6E18C-C54D-4027-964A-938BC0BEB4C3}" type="datetime1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29980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653AA-69C0-4D13-91CA-1C9D71AF2F49}" type="datetime1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336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FF9BC-041E-4F1C-AF57-DFA5415321D4}" type="datetime1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696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B8AEE-C8A8-49F4-9ACC-44804C2FA096}" type="datetime1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846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7FF7-05B4-4498-BC4A-31BDE36E9523}" type="datetime1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87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BDFA3-09A5-4FB0-B4A2-6A75F155EC6B}" type="datetime1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572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9954E-0FF1-46E4-B5FB-216773BBD725}" type="datetime1">
              <a:rPr lang="en-US" smtClean="0"/>
              <a:t>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661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D2CD8-C6D3-4891-BD7B-1B67C0119741}" type="datetime1">
              <a:rPr lang="en-US" smtClean="0"/>
              <a:t>1/5/2023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948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600DD-5E4B-4DAD-90BC-32BB57E0DEFD}" type="datetime1">
              <a:rPr lang="en-US" smtClean="0"/>
              <a:t>1/5/2023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27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09DA-6444-4B04-948A-72616F302C44}" type="datetime1">
              <a:rPr lang="en-US" smtClean="0"/>
              <a:t>1/5/2023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400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2A6E3-2A5B-4112-B31D-95B69369FE07}" type="datetime1">
              <a:rPr lang="en-US" smtClean="0"/>
              <a:t>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32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97C0A-A732-4189-879B-D5158EEB6739}" type="datetime1">
              <a:rPr lang="en-US" smtClean="0"/>
              <a:t>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40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06FD1-CF50-493A-95E9-84E28B12563D}" type="datetime1">
              <a:rPr lang="en-US" smtClean="0"/>
              <a:t>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ENGG1000 2022-23 Term2 KHW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8EA31F0-B3AC-4352-A70E-6D9910C15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5307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  <p:sldLayoutId id="2147483844" r:id="rId12"/>
    <p:sldLayoutId id="2147483845" r:id="rId13"/>
    <p:sldLayoutId id="2147483846" r:id="rId14"/>
    <p:sldLayoutId id="2147483847" r:id="rId15"/>
    <p:sldLayoutId id="2147483848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engg1000vs.cse.cuhk.edu.hk/project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engg1000vs.cse.cuhk.edu.hk/project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yberlink.com/products/powerdirector-ultra/features_en_US.html?&amp;r=1" TargetMode="External"/><Relationship Id="rId2" Type="http://schemas.openxmlformats.org/officeDocument/2006/relationships/hyperlink" Target="http://tw.cyberlink.com/products/powerdirector-ultra/features_zh_HK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wks.com/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ple.com/hk/en/mac/imovie/" TargetMode="External"/><Relationship Id="rId2" Type="http://schemas.openxmlformats.org/officeDocument/2006/relationships/hyperlink" Target="https://www.powtoon.com/home/?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gg1000vs.cse.cuhk.edu.hk/groupin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gg1000vs.cse.cuhk.edu.hk/groupin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sz="4800" b="1" dirty="0">
                <a:latin typeface="Consolas" panose="020B0609020204030204" pitchFamily="49" charset="0"/>
                <a:cs typeface="Consolas" panose="020B0609020204030204" pitchFamily="49" charset="0"/>
              </a:rPr>
              <a:t>ENGG1000 IT Foundation</a:t>
            </a:r>
            <a:br>
              <a:rPr lang="en-US" altLang="zh-TW" sz="3600" b="1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altLang="zh-TW" sz="3600" b="1" dirty="0">
                <a:latin typeface="Consolas" panose="020B0609020204030204" pitchFamily="49" charset="0"/>
                <a:cs typeface="Consolas" panose="020B0609020204030204" pitchFamily="49" charset="0"/>
              </a:rPr>
              <a:t>Presentation Specification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>
                <a:latin typeface="Consolas" panose="020B0609020204030204" pitchFamily="49" charset="0"/>
                <a:cs typeface="Consolas" panose="020B0609020204030204" pitchFamily="49" charset="0"/>
              </a:rPr>
              <a:t>Term 2, 2022-23</a:t>
            </a:r>
            <a:endParaRPr lang="zh-TW" altLang="en-US" dirty="0">
              <a:latin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t>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D765E0-D94D-0E53-74CA-65557C677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</p:spTree>
    <p:extLst>
      <p:ext uri="{BB962C8B-B14F-4D97-AF65-F5344CB8AC3E}">
        <p14:creationId xmlns:p14="http://schemas.microsoft.com/office/powerpoint/2010/main" val="4188843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Topic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025122"/>
            <a:ext cx="6347714" cy="4533721"/>
          </a:xfrm>
        </p:spPr>
        <p:txBody>
          <a:bodyPr>
            <a:normAutofit/>
          </a:bodyPr>
          <a:lstStyle/>
          <a:p>
            <a:r>
              <a:rPr lang="en-US" sz="2000" dirty="0"/>
              <a:t>Topic: Use of micro-blogs in online marketing</a:t>
            </a:r>
          </a:p>
          <a:p>
            <a:endParaRPr lang="en-US" sz="2000" dirty="0"/>
          </a:p>
          <a:p>
            <a:r>
              <a:rPr lang="en-US" sz="2000" dirty="0"/>
              <a:t>Introduction</a:t>
            </a:r>
          </a:p>
          <a:p>
            <a:pPr lvl="1"/>
            <a:r>
              <a:rPr lang="en-US" sz="1800" dirty="0"/>
              <a:t>Microblog services such as Twitter are popular nowadays. They allow users and businesses to send short message updates to "followers." When used "properly", microblogs can be an effective marketing tool.</a:t>
            </a:r>
          </a:p>
          <a:p>
            <a:pPr lvl="1"/>
            <a:endParaRPr lang="en-US" sz="1800" dirty="0"/>
          </a:p>
          <a:p>
            <a:r>
              <a:rPr lang="en-US" sz="2000" dirty="0"/>
              <a:t>Objective</a:t>
            </a:r>
          </a:p>
          <a:p>
            <a:pPr lvl="1"/>
            <a:r>
              <a:rPr lang="en-US" sz="1800" b="1" dirty="0"/>
              <a:t>We aim to show how to properly use microblogs as a marketing tool.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CCECB-ADF4-60EF-67CB-670F53259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</p:spTree>
    <p:extLst>
      <p:ext uri="{BB962C8B-B14F-4D97-AF65-F5344CB8AC3E}">
        <p14:creationId xmlns:p14="http://schemas.microsoft.com/office/powerpoint/2010/main" val="3341965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9720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Phase 3</a:t>
            </a:r>
            <a:r>
              <a:rPr lang="en-US" dirty="0"/>
              <a:t> – </a:t>
            </a:r>
            <a:br>
              <a:rPr lang="en-US" dirty="0"/>
            </a:br>
            <a:r>
              <a:rPr lang="en-US" dirty="0"/>
              <a:t>Preparing a Presentation Video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0000" y="1605515"/>
            <a:ext cx="7675350" cy="4571447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Each group needs to prepare a presentation in the form of a video (4-7 minutes).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Presentation Format: Free Style</a:t>
            </a:r>
          </a:p>
          <a:p>
            <a:pPr lvl="1"/>
            <a:r>
              <a:rPr lang="en-US" sz="2400" dirty="0"/>
              <a:t>e.g., Screen cast of slide presentation, documentary, news broadcasting, etc.</a:t>
            </a:r>
          </a:p>
          <a:p>
            <a:endParaRPr lang="en-US" sz="2800" dirty="0"/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Note: You can watch sample videos from previous semesters at the Blackboard course account or more through IT Clinic.</a:t>
            </a:r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t>11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DC687A-9E45-E9C4-775A-DF2FE3AC9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</p:spTree>
    <p:extLst>
      <p:ext uri="{BB962C8B-B14F-4D97-AF65-F5344CB8AC3E}">
        <p14:creationId xmlns:p14="http://schemas.microsoft.com/office/powerpoint/2010/main" val="3857189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365127"/>
            <a:ext cx="7962457" cy="1112800"/>
          </a:xfrm>
        </p:spPr>
        <p:txBody>
          <a:bodyPr/>
          <a:lstStyle/>
          <a:p>
            <a:r>
              <a:rPr lang="en-US" dirty="0"/>
              <a:t> Use of multimedia in the Video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0000" y="1477926"/>
            <a:ext cx="7675350" cy="4699037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rgbClr val="FFFF00"/>
                </a:solidFill>
              </a:rPr>
              <a:t>Without infringing copyright</a:t>
            </a:r>
            <a:r>
              <a:rPr lang="en-US" sz="2000" dirty="0"/>
              <a:t>, make good use of background music, video clips, rich-media illustrations such as 2D/ 3D graphics, pictures, diagrams, animations, PowerPoint slides, etc.</a:t>
            </a:r>
          </a:p>
          <a:p>
            <a:pPr lvl="8"/>
            <a:endParaRPr lang="en-US" sz="1400" dirty="0"/>
          </a:p>
          <a:p>
            <a:r>
              <a:rPr lang="en-US" sz="2000" dirty="0"/>
              <a:t>Find gems in public domains</a:t>
            </a:r>
          </a:p>
          <a:p>
            <a:pPr lvl="8"/>
            <a:endParaRPr lang="en-US" sz="1600" dirty="0"/>
          </a:p>
          <a:p>
            <a:r>
              <a:rPr lang="en-US" sz="2000" dirty="0"/>
              <a:t>Search for media that grant users the rights to reuse the media</a:t>
            </a:r>
          </a:p>
          <a:p>
            <a:pPr lvl="8"/>
            <a:endParaRPr lang="en-US" sz="1600" dirty="0"/>
          </a:p>
          <a:p>
            <a:r>
              <a:rPr lang="en-US" sz="2000" dirty="0">
                <a:solidFill>
                  <a:srgbClr val="FFFF00"/>
                </a:solidFill>
              </a:rPr>
              <a:t>Acknowledge the source</a:t>
            </a:r>
            <a:r>
              <a:rPr lang="en-US" sz="2000" dirty="0"/>
              <a:t> of the multimedia you used in your video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/>
              <a:t>by showing the media creator's (or owner's) name and/or the URLs of the source.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1864" y="0"/>
            <a:ext cx="12009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Phase 3</a:t>
            </a:r>
            <a:endParaRPr lang="en-US" sz="240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3A5D33-242B-CC84-EA50-C1BB0A5BC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</p:spTree>
    <p:extLst>
      <p:ext uri="{BB962C8B-B14F-4D97-AF65-F5344CB8AC3E}">
        <p14:creationId xmlns:p14="http://schemas.microsoft.com/office/powerpoint/2010/main" val="4092148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55330"/>
          </a:xfrm>
        </p:spPr>
        <p:txBody>
          <a:bodyPr>
            <a:normAutofit/>
          </a:bodyPr>
          <a:lstStyle/>
          <a:p>
            <a:r>
              <a:rPr lang="en-US" dirty="0"/>
              <a:t>Presentation Assessment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772" y="1435395"/>
            <a:ext cx="8302699" cy="4763795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dirty="0"/>
              <a:t>Inclusion of the following details</a:t>
            </a:r>
          </a:p>
          <a:p>
            <a:pPr lvl="1"/>
            <a:r>
              <a:rPr lang="en-US" sz="2200" dirty="0"/>
              <a:t>Presentation Title + Group number + Student ID and name of group members</a:t>
            </a:r>
          </a:p>
          <a:p>
            <a:pPr lvl="1"/>
            <a:r>
              <a:rPr lang="en-US" sz="2200" dirty="0"/>
              <a:t>Citation and References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Structure and Organization</a:t>
            </a:r>
          </a:p>
          <a:p>
            <a:pPr lvl="1"/>
            <a:r>
              <a:rPr lang="en-US" sz="2200" dirty="0"/>
              <a:t>Introduction + Elaboration of key points with </a:t>
            </a:r>
            <a:r>
              <a:rPr lang="en-US" sz="2200" b="1" u="sng" dirty="0"/>
              <a:t>quality</a:t>
            </a:r>
            <a:r>
              <a:rPr lang="en-US" sz="2200" dirty="0"/>
              <a:t> supporting evidence + Summary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Content Completeness and Outcome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Audio and Video Quality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Successfully engaging audience through discussion and Q&amp;A in the tutorials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1864" y="0"/>
            <a:ext cx="12009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Phase 3</a:t>
            </a:r>
            <a:endParaRPr lang="en-US" sz="240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B2E90F-5288-E002-B5B5-BBA216684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</p:spTree>
    <p:extLst>
      <p:ext uri="{BB962C8B-B14F-4D97-AF65-F5344CB8AC3E}">
        <p14:creationId xmlns:p14="http://schemas.microsoft.com/office/powerpoint/2010/main" val="3830058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Submission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446028"/>
            <a:ext cx="8111313" cy="5050465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/>
              <a:t>Upload video to 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  <a:hlinkClick r:id="rId2"/>
              </a:rPr>
              <a:t>https://engg1000vs.cse.cuhk.edu.hk/project/</a:t>
            </a:r>
            <a:endParaRPr lang="en-U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800" dirty="0">
                <a:solidFill>
                  <a:srgbClr val="00B0F0"/>
                </a:solidFill>
                <a:latin typeface="Calibri" panose="020F0502020204030204" pitchFamily="34" charset="0"/>
                <a:cs typeface="Consolas" panose="020B0609020204030204" pitchFamily="49" charset="0"/>
              </a:rPr>
              <a:t>Deadline: Fri 10 Mar (Reading Week) (try to upload the video few days earlier to avoid competing for bandwidth) </a:t>
            </a:r>
            <a:endParaRPr lang="en-US" sz="2000" dirty="0">
              <a:solidFill>
                <a:srgbClr val="00B0F0"/>
              </a:solidFill>
              <a:latin typeface="Calibri" panose="020F0502020204030204" pitchFamily="34" charset="0"/>
              <a:cs typeface="Consolas" panose="020B0609020204030204" pitchFamily="49" charset="0"/>
            </a:endParaRPr>
          </a:p>
          <a:p>
            <a:endParaRPr lang="en-US" sz="2000" dirty="0">
              <a:latin typeface="Calibri" panose="020F0502020204030204" pitchFamily="34" charset="0"/>
              <a:cs typeface="Consolas" panose="020B0609020204030204" pitchFamily="49" charset="0"/>
            </a:endParaRPr>
          </a:p>
          <a:p>
            <a:r>
              <a:rPr lang="en-US" sz="2800" dirty="0">
                <a:latin typeface="Calibri" panose="020F0502020204030204" pitchFamily="34" charset="0"/>
                <a:cs typeface="Consolas" panose="020B0609020204030204" pitchFamily="49" charset="0"/>
              </a:rPr>
              <a:t>At the the video server, enter the following info</a:t>
            </a:r>
          </a:p>
          <a:p>
            <a:pPr lvl="1"/>
            <a:r>
              <a:rPr lang="en-US" sz="2200" dirty="0">
                <a:latin typeface="Calibri" panose="020F0502020204030204" pitchFamily="34" charset="0"/>
                <a:cs typeface="Consolas" panose="020B0609020204030204" pitchFamily="49" charset="0"/>
              </a:rPr>
              <a:t>Group Number</a:t>
            </a:r>
          </a:p>
          <a:p>
            <a:pPr lvl="1"/>
            <a:r>
              <a:rPr lang="en-US" sz="2200" dirty="0">
                <a:latin typeface="Calibri" panose="020F0502020204030204" pitchFamily="34" charset="0"/>
                <a:cs typeface="Consolas" panose="020B0609020204030204" pitchFamily="49" charset="0"/>
              </a:rPr>
              <a:t>Presentation Title</a:t>
            </a:r>
          </a:p>
          <a:p>
            <a:pPr lvl="1"/>
            <a:r>
              <a:rPr lang="en-US" sz="2200" dirty="0">
                <a:latin typeface="Calibri" panose="020F0502020204030204" pitchFamily="34" charset="0"/>
                <a:cs typeface="Consolas" panose="020B0609020204030204" pitchFamily="49" charset="0"/>
              </a:rPr>
              <a:t>Short description of the video presentation</a:t>
            </a:r>
          </a:p>
          <a:p>
            <a:endParaRPr lang="en-US" sz="2000" dirty="0"/>
          </a:p>
          <a:p>
            <a:r>
              <a:rPr lang="en-US" sz="2800" dirty="0"/>
              <a:t>Carefully view and verify the </a:t>
            </a:r>
            <a:r>
              <a:rPr lang="en-US" sz="2800" dirty="0">
                <a:solidFill>
                  <a:srgbClr val="FFFF00"/>
                </a:solidFill>
              </a:rPr>
              <a:t>whole</a:t>
            </a:r>
            <a:r>
              <a:rPr lang="en-US" sz="2800" dirty="0"/>
              <a:t> uploaded video</a:t>
            </a:r>
          </a:p>
          <a:p>
            <a:pPr lvl="1"/>
            <a:r>
              <a:rPr lang="en-US" sz="2400" dirty="0"/>
              <a:t>If the video is not ok, remove and re-upload the video. (Consult the IT Clinic if problem persists)</a:t>
            </a:r>
          </a:p>
          <a:p>
            <a:pPr marL="342900" lvl="1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1864" y="0"/>
            <a:ext cx="12009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Phase 3</a:t>
            </a:r>
            <a:endParaRPr lang="en-US" sz="240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86CED8-A1D7-541A-783F-6B4FFA079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</p:spTree>
    <p:extLst>
      <p:ext uri="{BB962C8B-B14F-4D97-AF65-F5344CB8AC3E}">
        <p14:creationId xmlns:p14="http://schemas.microsoft.com/office/powerpoint/2010/main" val="804190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Phase 4</a:t>
            </a:r>
            <a:r>
              <a:rPr lang="en-US" dirty="0"/>
              <a:t> – </a:t>
            </a:r>
            <a:br>
              <a:rPr lang="en-US" dirty="0"/>
            </a:br>
            <a:r>
              <a:rPr lang="en-US" dirty="0"/>
              <a:t>Leading a Discussion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1" y="1690689"/>
            <a:ext cx="8168108" cy="4665662"/>
          </a:xfrm>
        </p:spPr>
        <p:txBody>
          <a:bodyPr>
            <a:normAutofit fontScale="92500"/>
          </a:bodyPr>
          <a:lstStyle/>
          <a:p>
            <a:r>
              <a:rPr lang="en-US" sz="2800" dirty="0"/>
              <a:t>Beginning week of 20 Mar, l</a:t>
            </a:r>
            <a:r>
              <a:rPr lang="en-US" sz="2400" dirty="0"/>
              <a:t>ecture hours will be used for tutorials</a:t>
            </a:r>
          </a:p>
          <a:p>
            <a:pPr lvl="1"/>
            <a:r>
              <a:rPr lang="en-US" sz="2800" dirty="0"/>
              <a:t>Each group has about 13 minutes to lead a discussion session in one of the tutorials.</a:t>
            </a:r>
          </a:p>
          <a:p>
            <a:pPr lvl="1"/>
            <a:r>
              <a:rPr lang="en-US" sz="2400" dirty="0"/>
              <a:t>3 groups per week</a:t>
            </a:r>
          </a:p>
          <a:p>
            <a:pPr lvl="1"/>
            <a:endParaRPr lang="en-US" sz="2400" dirty="0"/>
          </a:p>
          <a:p>
            <a:r>
              <a:rPr lang="en-US" sz="2800" dirty="0"/>
              <a:t>Course teacher will supply the following info later</a:t>
            </a:r>
          </a:p>
          <a:p>
            <a:pPr lvl="1"/>
            <a:r>
              <a:rPr lang="en-US" sz="2400" dirty="0"/>
              <a:t>The order in which the groups will lead the discussion</a:t>
            </a:r>
          </a:p>
          <a:p>
            <a:pPr lvl="1"/>
            <a:r>
              <a:rPr lang="en-US" sz="2400" dirty="0"/>
              <a:t>How to run the discussion</a:t>
            </a:r>
          </a:p>
          <a:p>
            <a:pPr lvl="1"/>
            <a:r>
              <a:rPr lang="en-US" sz="2400" dirty="0"/>
              <a:t>How audience should participate in the discussion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t>15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A918D5-C289-D530-0E9B-0D2E36DCC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</p:spTree>
    <p:extLst>
      <p:ext uri="{BB962C8B-B14F-4D97-AF65-F5344CB8AC3E}">
        <p14:creationId xmlns:p14="http://schemas.microsoft.com/office/powerpoint/2010/main" val="243318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Phase 5</a:t>
            </a:r>
            <a:r>
              <a:rPr lang="en-US" dirty="0"/>
              <a:t> – Participating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0000" y="1534510"/>
            <a:ext cx="7675350" cy="4642453"/>
          </a:xfrm>
        </p:spPr>
        <p:txBody>
          <a:bodyPr>
            <a:normAutofit fontScale="85000" lnSpcReduction="20000"/>
          </a:bodyPr>
          <a:lstStyle/>
          <a:p>
            <a:r>
              <a:rPr lang="en-GB" sz="2800" dirty="0"/>
              <a:t>To be performed by </a:t>
            </a:r>
            <a:r>
              <a:rPr lang="en-GB" sz="2800" dirty="0">
                <a:solidFill>
                  <a:srgbClr val="FFFF00"/>
                </a:solidFill>
              </a:rPr>
              <a:t>each student individually</a:t>
            </a:r>
          </a:p>
          <a:p>
            <a:endParaRPr lang="en-GB" sz="2800" dirty="0"/>
          </a:p>
          <a:p>
            <a:r>
              <a:rPr lang="en-GB" sz="2800" dirty="0"/>
              <a:t>Online ( </a:t>
            </a:r>
            <a:r>
              <a:rPr lang="en-GB" sz="2100" dirty="0">
                <a:latin typeface="Consolas" panose="020B0609020204030204" pitchFamily="49" charset="0"/>
                <a:cs typeface="Consolas" panose="020B0609020204030204" pitchFamily="49" charset="0"/>
                <a:hlinkClick r:id="rId2"/>
              </a:rPr>
              <a:t>https://engg1000vs.cse.cuhk.edu.hk/project/</a:t>
            </a:r>
            <a:r>
              <a:rPr lang="en-GB" sz="2800" dirty="0"/>
              <a:t> )</a:t>
            </a:r>
          </a:p>
          <a:p>
            <a:pPr lvl="1"/>
            <a:r>
              <a:rPr lang="en-GB" sz="2400" dirty="0"/>
              <a:t>Views other groups’ video</a:t>
            </a:r>
          </a:p>
          <a:p>
            <a:pPr lvl="1"/>
            <a:r>
              <a:rPr lang="en-GB" sz="2400" dirty="0"/>
              <a:t>Gives substantial comment to other groups’ work</a:t>
            </a:r>
          </a:p>
          <a:p>
            <a:pPr lvl="1"/>
            <a:r>
              <a:rPr lang="en-GB" sz="2400" dirty="0"/>
              <a:t>Rates other groups’ work</a:t>
            </a:r>
          </a:p>
          <a:p>
            <a:pPr lvl="1"/>
            <a:r>
              <a:rPr lang="en-GB" sz="2400" dirty="0">
                <a:solidFill>
                  <a:srgbClr val="00B0F0"/>
                </a:solidFill>
              </a:rPr>
              <a:t>Deadline: Fri 21 Apr</a:t>
            </a:r>
          </a:p>
          <a:p>
            <a:endParaRPr lang="en-GB" sz="2800" dirty="0"/>
          </a:p>
          <a:p>
            <a:r>
              <a:rPr lang="en-GB" sz="2800" dirty="0"/>
              <a:t>During tutorials (in addition to leading a discussion)</a:t>
            </a:r>
          </a:p>
          <a:p>
            <a:pPr lvl="1"/>
            <a:r>
              <a:rPr lang="en-GB" sz="2400" dirty="0"/>
              <a:t>Attend ≥ 60% tutorials</a:t>
            </a:r>
          </a:p>
          <a:p>
            <a:pPr lvl="1"/>
            <a:r>
              <a:rPr lang="en-GB" sz="2400" dirty="0"/>
              <a:t>Participate in a discussion held by another group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22E8FE-5C82-5B91-6E3C-64494D4B2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</p:spTree>
    <p:extLst>
      <p:ext uri="{BB962C8B-B14F-4D97-AF65-F5344CB8AC3E}">
        <p14:creationId xmlns:p14="http://schemas.microsoft.com/office/powerpoint/2010/main" val="13196075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11320"/>
          </a:xfrm>
        </p:spPr>
        <p:txBody>
          <a:bodyPr/>
          <a:lstStyle/>
          <a:p>
            <a:r>
              <a:rPr lang="en-US" dirty="0"/>
              <a:t>Assessment Scheme Highlights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290" y="1176448"/>
            <a:ext cx="8607972" cy="5000516"/>
          </a:xfrm>
        </p:spPr>
        <p:txBody>
          <a:bodyPr>
            <a:normAutofit/>
          </a:bodyPr>
          <a:lstStyle/>
          <a:p>
            <a:r>
              <a:rPr lang="en-GB" dirty="0"/>
              <a:t>Active participation										15%</a:t>
            </a:r>
          </a:p>
          <a:p>
            <a:pPr lvl="1"/>
            <a:r>
              <a:rPr lang="en-GB" dirty="0">
                <a:solidFill>
                  <a:srgbClr val="92D050"/>
                </a:solidFill>
              </a:rPr>
              <a:t>In-class: </a:t>
            </a:r>
            <a:r>
              <a:rPr lang="en-US" altLang="zh-HK" dirty="0">
                <a:solidFill>
                  <a:srgbClr val="92D050"/>
                </a:solidFill>
              </a:rPr>
              <a:t>(4 out of 7 </a:t>
            </a:r>
            <a:r>
              <a:rPr lang="en-US" altLang="zh-HK" dirty="0" err="1">
                <a:solidFill>
                  <a:srgbClr val="92D050"/>
                </a:solidFill>
              </a:rPr>
              <a:t>lec</a:t>
            </a:r>
            <a:r>
              <a:rPr lang="en-US" altLang="zh-HK" dirty="0">
                <a:solidFill>
                  <a:srgbClr val="92D050"/>
                </a:solidFill>
              </a:rPr>
              <a:t>, and at least 60% for tutorial) </a:t>
            </a:r>
            <a:r>
              <a:rPr lang="en-GB" dirty="0">
                <a:solidFill>
                  <a:srgbClr val="92D050"/>
                </a:solidFill>
              </a:rPr>
              <a:t>	</a:t>
            </a:r>
            <a:r>
              <a:rPr lang="en-GB" dirty="0"/>
              <a:t>		</a:t>
            </a:r>
            <a:r>
              <a:rPr lang="en-GB" dirty="0">
                <a:solidFill>
                  <a:srgbClr val="92D050"/>
                </a:solidFill>
              </a:rPr>
              <a:t>( 5%)</a:t>
            </a:r>
          </a:p>
          <a:p>
            <a:pPr lvl="1"/>
            <a:r>
              <a:rPr lang="en-GB" dirty="0">
                <a:solidFill>
                  <a:srgbClr val="92D050"/>
                </a:solidFill>
              </a:rPr>
              <a:t>Out-class: online e-learning activities						(10%)</a:t>
            </a:r>
          </a:p>
          <a:p>
            <a:pPr marL="0" indent="0">
              <a:buNone/>
            </a:pPr>
            <a:r>
              <a:rPr lang="en-GB" sz="2200" dirty="0">
                <a:solidFill>
                  <a:srgbClr val="92D050"/>
                </a:solidFill>
              </a:rPr>
              <a:t>           (viewing, rating and commenting all other groups work)</a:t>
            </a:r>
            <a:endParaRPr lang="en-GB" dirty="0">
              <a:solidFill>
                <a:srgbClr val="92D050"/>
              </a:solidFill>
            </a:endParaRPr>
          </a:p>
          <a:p>
            <a:endParaRPr lang="en-GB" dirty="0"/>
          </a:p>
          <a:p>
            <a:r>
              <a:rPr lang="en-GB" dirty="0">
                <a:solidFill>
                  <a:srgbClr val="FFC000"/>
                </a:solidFill>
              </a:rPr>
              <a:t>Presentation on selected topics								45%</a:t>
            </a:r>
          </a:p>
          <a:p>
            <a:pPr lvl="1"/>
            <a:r>
              <a:rPr lang="en-GB" dirty="0">
                <a:solidFill>
                  <a:srgbClr val="FFC000"/>
                </a:solidFill>
              </a:rPr>
              <a:t>Forming group and submitting topic/</a:t>
            </a:r>
            <a:r>
              <a:rPr lang="en-GB" dirty="0" err="1">
                <a:solidFill>
                  <a:srgbClr val="FFC000"/>
                </a:solidFill>
              </a:rPr>
              <a:t>desc</a:t>
            </a:r>
            <a:r>
              <a:rPr lang="en-GB" dirty="0">
                <a:solidFill>
                  <a:srgbClr val="FFC000"/>
                </a:solidFill>
              </a:rPr>
              <a:t>						( 5%)</a:t>
            </a:r>
          </a:p>
          <a:p>
            <a:pPr lvl="1"/>
            <a:r>
              <a:rPr lang="en-GB" dirty="0">
                <a:solidFill>
                  <a:srgbClr val="FFC000"/>
                </a:solidFill>
              </a:rPr>
              <a:t>Video project and tutorial presentation						(30%)</a:t>
            </a:r>
          </a:p>
          <a:p>
            <a:pPr lvl="1"/>
            <a:r>
              <a:rPr lang="en-GB" dirty="0">
                <a:solidFill>
                  <a:srgbClr val="FFC000"/>
                </a:solidFill>
              </a:rPr>
              <a:t>Peer assessment (rating by peers online)			 			(10%)</a:t>
            </a:r>
          </a:p>
          <a:p>
            <a:endParaRPr lang="en-US" dirty="0">
              <a:solidFill>
                <a:srgbClr val="FFC000"/>
              </a:solidFill>
            </a:endParaRPr>
          </a:p>
          <a:p>
            <a:r>
              <a:rPr lang="en-GB" dirty="0"/>
              <a:t>Homework (two online exercises)							40%</a:t>
            </a: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B65DD0-7774-17A1-B576-B9E57846C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</p:spTree>
    <p:extLst>
      <p:ext uri="{BB962C8B-B14F-4D97-AF65-F5344CB8AC3E}">
        <p14:creationId xmlns:p14="http://schemas.microsoft.com/office/powerpoint/2010/main" val="36814269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42852"/>
          </a:xfrm>
        </p:spPr>
        <p:txBody>
          <a:bodyPr/>
          <a:lstStyle/>
          <a:p>
            <a:r>
              <a:rPr lang="en-US" dirty="0"/>
              <a:t>Important 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0000" y="1387366"/>
            <a:ext cx="7675350" cy="5065986"/>
          </a:xfrm>
        </p:spPr>
        <p:txBody>
          <a:bodyPr>
            <a:normAutofit/>
          </a:bodyPr>
          <a:lstStyle/>
          <a:p>
            <a:r>
              <a:rPr lang="en-GB" dirty="0"/>
              <a:t>By </a:t>
            </a:r>
            <a:r>
              <a:rPr lang="en-GB" dirty="0">
                <a:solidFill>
                  <a:srgbClr val="00B0F0"/>
                </a:solidFill>
              </a:rPr>
              <a:t> Fri 20 Jan</a:t>
            </a:r>
          </a:p>
          <a:p>
            <a:pPr lvl="1"/>
            <a:r>
              <a:rPr lang="en-GB" dirty="0"/>
              <a:t>Sign-up a group</a:t>
            </a:r>
          </a:p>
          <a:p>
            <a:pPr lvl="1"/>
            <a:endParaRPr lang="en-GB" sz="1600" dirty="0"/>
          </a:p>
          <a:p>
            <a:r>
              <a:rPr lang="en-GB" dirty="0"/>
              <a:t>By </a:t>
            </a:r>
            <a:r>
              <a:rPr lang="en-GB" dirty="0">
                <a:solidFill>
                  <a:srgbClr val="00B0F0"/>
                </a:solidFill>
              </a:rPr>
              <a:t>Fri 3 Feb Sep </a:t>
            </a:r>
            <a:r>
              <a:rPr lang="en-GB" dirty="0"/>
              <a:t>[5 pts]</a:t>
            </a:r>
          </a:p>
          <a:p>
            <a:pPr lvl="1"/>
            <a:r>
              <a:rPr lang="en-GB" dirty="0"/>
              <a:t>Submit Group Presentation Topic and Description (~150 words)</a:t>
            </a:r>
          </a:p>
          <a:p>
            <a:pPr marL="342900" lvl="1" indent="0">
              <a:buNone/>
            </a:pPr>
            <a:endParaRPr lang="en-GB" sz="1600" dirty="0"/>
          </a:p>
          <a:p>
            <a:r>
              <a:rPr lang="en-GB" dirty="0"/>
              <a:t>By </a:t>
            </a:r>
            <a:r>
              <a:rPr lang="en-GB" dirty="0">
                <a:solidFill>
                  <a:srgbClr val="00B0F0"/>
                </a:solidFill>
              </a:rPr>
              <a:t>Fri 10 Mar </a:t>
            </a:r>
            <a:r>
              <a:rPr lang="en-GB" dirty="0"/>
              <a:t>[30 pts]</a:t>
            </a:r>
          </a:p>
          <a:p>
            <a:pPr lvl="1"/>
            <a:r>
              <a:rPr lang="en-GB" dirty="0"/>
              <a:t>Upload group video presentation</a:t>
            </a:r>
          </a:p>
          <a:p>
            <a:endParaRPr lang="en-GB" sz="1600" dirty="0"/>
          </a:p>
          <a:p>
            <a:r>
              <a:rPr lang="en-GB" dirty="0"/>
              <a:t>Between </a:t>
            </a:r>
            <a:r>
              <a:rPr lang="en-GB" dirty="0">
                <a:solidFill>
                  <a:srgbClr val="00B0F0"/>
                </a:solidFill>
              </a:rPr>
              <a:t>20 Mar and 21 Apr (last 4 weeks) </a:t>
            </a:r>
            <a:r>
              <a:rPr lang="en-GB" dirty="0"/>
              <a:t>[10 + 10 pts]</a:t>
            </a:r>
          </a:p>
          <a:p>
            <a:pPr lvl="1"/>
            <a:r>
              <a:rPr lang="en-GB" dirty="0"/>
              <a:t>Watch ALL groups’ video presentations</a:t>
            </a:r>
          </a:p>
          <a:p>
            <a:pPr lvl="1"/>
            <a:r>
              <a:rPr lang="en-GB" dirty="0"/>
              <a:t>Attend at least 60% of the tutorials</a:t>
            </a:r>
          </a:p>
          <a:p>
            <a:pPr lvl="1"/>
            <a:r>
              <a:rPr lang="en-GB" dirty="0"/>
              <a:t>Give ratings and comments online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E75DE3-C4DD-0F4E-F8F6-763EA6967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</p:spTree>
    <p:extLst>
      <p:ext uri="{BB962C8B-B14F-4D97-AF65-F5344CB8AC3E}">
        <p14:creationId xmlns:p14="http://schemas.microsoft.com/office/powerpoint/2010/main" val="17407296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Info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Video Preparation Tools</a:t>
            </a:r>
          </a:p>
          <a:p>
            <a:r>
              <a:rPr lang="en-US" sz="3200" dirty="0"/>
              <a:t>Video Editing Software</a:t>
            </a:r>
          </a:p>
          <a:p>
            <a:r>
              <a:rPr lang="en-US" sz="3200" dirty="0"/>
              <a:t>Tips on Video Recording</a:t>
            </a:r>
          </a:p>
          <a:p>
            <a:r>
              <a:rPr lang="en-US" sz="3200" dirty="0"/>
              <a:t>Tips on Video Uploading</a:t>
            </a:r>
          </a:p>
          <a:p>
            <a:endParaRPr lang="en-US" sz="3200" dirty="0"/>
          </a:p>
          <a:p>
            <a:r>
              <a:rPr lang="en-US" sz="3200" dirty="0"/>
              <a:t>Tips on Managing Group Work</a:t>
            </a:r>
          </a:p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620137-59C5-B9E1-136E-92E798DA0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</p:spTree>
    <p:extLst>
      <p:ext uri="{BB962C8B-B14F-4D97-AF65-F5344CB8AC3E}">
        <p14:creationId xmlns:p14="http://schemas.microsoft.com/office/powerpoint/2010/main" val="1384455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0000" y="1381760"/>
            <a:ext cx="7675350" cy="4795203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Overview</a:t>
            </a:r>
          </a:p>
          <a:p>
            <a:r>
              <a:rPr lang="en-US" sz="3200" dirty="0"/>
              <a:t>Phases in Group Project</a:t>
            </a:r>
          </a:p>
          <a:p>
            <a:pPr lvl="1"/>
            <a:r>
              <a:rPr lang="en-US" sz="2400" dirty="0">
                <a:solidFill>
                  <a:srgbClr val="FFFF00"/>
                </a:solidFill>
              </a:rPr>
              <a:t>Grouping</a:t>
            </a:r>
          </a:p>
          <a:p>
            <a:pPr lvl="1"/>
            <a:r>
              <a:rPr lang="en-US" sz="2400" dirty="0"/>
              <a:t>Submitting a </a:t>
            </a:r>
            <a:r>
              <a:rPr lang="en-US" sz="2400" dirty="0">
                <a:solidFill>
                  <a:srgbClr val="FFFF00"/>
                </a:solidFill>
              </a:rPr>
              <a:t>topic and description</a:t>
            </a:r>
          </a:p>
          <a:p>
            <a:pPr lvl="1"/>
            <a:r>
              <a:rPr lang="en-US" sz="2400" dirty="0"/>
              <a:t>Preparing a </a:t>
            </a:r>
            <a:r>
              <a:rPr lang="en-US" sz="2400" dirty="0">
                <a:solidFill>
                  <a:srgbClr val="FFFF00"/>
                </a:solidFill>
              </a:rPr>
              <a:t>presentation video</a:t>
            </a:r>
          </a:p>
          <a:p>
            <a:pPr lvl="1"/>
            <a:r>
              <a:rPr lang="en-US" sz="2400" dirty="0"/>
              <a:t>Leading a </a:t>
            </a:r>
            <a:r>
              <a:rPr lang="en-US" sz="2400" dirty="0">
                <a:solidFill>
                  <a:srgbClr val="FFFF00"/>
                </a:solidFill>
              </a:rPr>
              <a:t>discussion</a:t>
            </a:r>
            <a:r>
              <a:rPr lang="en-US" sz="2400" dirty="0"/>
              <a:t> session</a:t>
            </a:r>
          </a:p>
          <a:p>
            <a:pPr lvl="1"/>
            <a:r>
              <a:rPr lang="en-US" sz="2400" dirty="0">
                <a:solidFill>
                  <a:srgbClr val="FFFF00"/>
                </a:solidFill>
              </a:rPr>
              <a:t>Participating</a:t>
            </a:r>
          </a:p>
          <a:p>
            <a:r>
              <a:rPr lang="en-US" sz="3200" dirty="0"/>
              <a:t>Assessment Scheme</a:t>
            </a:r>
          </a:p>
          <a:p>
            <a:r>
              <a:rPr lang="en-US" sz="3200" dirty="0"/>
              <a:t>Video Editing Resources / Tips </a:t>
            </a:r>
          </a:p>
          <a:p>
            <a:r>
              <a:rPr lang="en-US" sz="3200" dirty="0"/>
              <a:t>Q &amp; A</a:t>
            </a:r>
          </a:p>
          <a:p>
            <a:endParaRPr lang="en-US" sz="3200" dirty="0"/>
          </a:p>
          <a:p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t>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3BA50E-A60D-1365-605A-A4A00A637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</p:spTree>
    <p:extLst>
      <p:ext uri="{BB962C8B-B14F-4D97-AF65-F5344CB8AC3E}">
        <p14:creationId xmlns:p14="http://schemas.microsoft.com/office/powerpoint/2010/main" val="34703173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79194"/>
          </a:xfrm>
        </p:spPr>
        <p:txBody>
          <a:bodyPr/>
          <a:lstStyle/>
          <a:p>
            <a:r>
              <a:rPr lang="en-US" dirty="0"/>
              <a:t>Tools (Video Preparation)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840" y="1544320"/>
            <a:ext cx="8270240" cy="4812031"/>
          </a:xfrm>
        </p:spPr>
        <p:txBody>
          <a:bodyPr/>
          <a:lstStyle/>
          <a:p>
            <a:r>
              <a:rPr lang="en-US" sz="2000" dirty="0"/>
              <a:t>Shoot by video camera, phone camera OR web camera</a:t>
            </a:r>
          </a:p>
          <a:p>
            <a:pPr lvl="1"/>
            <a:endParaRPr lang="en-US" sz="1800" dirty="0"/>
          </a:p>
          <a:p>
            <a:r>
              <a:rPr lang="en-US" sz="2000" dirty="0"/>
              <a:t>You may do some simple video clip editing using software and/or service such as:</a:t>
            </a:r>
            <a:endParaRPr lang="en-US" dirty="0"/>
          </a:p>
          <a:p>
            <a:pPr lvl="1"/>
            <a:r>
              <a:rPr lang="en-US" sz="2400" dirty="0"/>
              <a:t>Windows Photos (free)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90831-A0CD-FBC1-592D-DF5043CA6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</p:spTree>
    <p:extLst>
      <p:ext uri="{BB962C8B-B14F-4D97-AF65-F5344CB8AC3E}">
        <p14:creationId xmlns:p14="http://schemas.microsoft.com/office/powerpoint/2010/main" val="40865285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 Editing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080" y="1595120"/>
            <a:ext cx="8493760" cy="4581843"/>
          </a:xfrm>
        </p:spPr>
        <p:txBody>
          <a:bodyPr>
            <a:normAutofit/>
          </a:bodyPr>
          <a:lstStyle/>
          <a:p>
            <a:r>
              <a:rPr lang="en-US" dirty="0" err="1"/>
              <a:t>PowerDirector</a:t>
            </a:r>
            <a:endParaRPr lang="en-US" dirty="0"/>
          </a:p>
          <a:p>
            <a:pPr lvl="1"/>
            <a:r>
              <a:rPr lang="en-US" dirty="0"/>
              <a:t>Latest version is installed in IT Clinic</a:t>
            </a:r>
          </a:p>
          <a:p>
            <a:pPr lvl="1"/>
            <a:r>
              <a:rPr lang="en-US" dirty="0"/>
              <a:t>Free Trial is available for download</a:t>
            </a:r>
          </a:p>
          <a:p>
            <a:pPr lvl="1"/>
            <a:r>
              <a:rPr lang="en-US" sz="1900" dirty="0">
                <a:latin typeface="Calibri" panose="020F0502020204030204" pitchFamily="34" charset="0"/>
                <a:hlinkClick r:id="rId2"/>
              </a:rPr>
              <a:t>tw.cyberlink.com/products/</a:t>
            </a:r>
            <a:r>
              <a:rPr lang="en-US" sz="1900" dirty="0" err="1">
                <a:latin typeface="Calibri" panose="020F0502020204030204" pitchFamily="34" charset="0"/>
                <a:hlinkClick r:id="rId2"/>
              </a:rPr>
              <a:t>powerdirector</a:t>
            </a:r>
            <a:r>
              <a:rPr lang="en-US" sz="1900" dirty="0">
                <a:latin typeface="Calibri" panose="020F0502020204030204" pitchFamily="34" charset="0"/>
                <a:hlinkClick r:id="rId2"/>
              </a:rPr>
              <a:t>-ultra/features_zh_HK.html</a:t>
            </a:r>
            <a:endParaRPr lang="en-US" sz="1900" dirty="0">
              <a:latin typeface="Calibri" panose="020F0502020204030204" pitchFamily="34" charset="0"/>
            </a:endParaRPr>
          </a:p>
          <a:p>
            <a:pPr lvl="1"/>
            <a:r>
              <a:rPr lang="en-US" sz="1900" dirty="0">
                <a:latin typeface="Calibri" panose="020F0502020204030204" pitchFamily="34" charset="0"/>
                <a:hlinkClick r:id="rId3"/>
              </a:rPr>
              <a:t>www.cyberlink.com/products/powerdirector-ultra/features_en_US.html?&amp;r=1</a:t>
            </a:r>
            <a:endParaRPr lang="en-US" sz="1900" dirty="0">
              <a:latin typeface="Calibri" panose="020F0502020204030204" pitchFamily="34" charset="0"/>
            </a:endParaRPr>
          </a:p>
          <a:p>
            <a:pPr lvl="1"/>
            <a:endParaRPr lang="en-US" dirty="0"/>
          </a:p>
          <a:p>
            <a:r>
              <a:rPr lang="en-US" dirty="0" err="1"/>
              <a:t>LightWorks</a:t>
            </a:r>
            <a:endParaRPr lang="en-US" dirty="0"/>
          </a:p>
          <a:p>
            <a:pPr lvl="1"/>
            <a:r>
              <a:rPr lang="en-US" dirty="0"/>
              <a:t>Professional editing software used in commercial film production</a:t>
            </a:r>
          </a:p>
          <a:p>
            <a:pPr lvl="1"/>
            <a:r>
              <a:rPr lang="en-US" dirty="0"/>
              <a:t>Runs on Windows, Mac and Linux</a:t>
            </a:r>
          </a:p>
          <a:p>
            <a:pPr lvl="1"/>
            <a:r>
              <a:rPr lang="en-US" dirty="0"/>
              <a:t>Register and get the Latest release of basic version Free</a:t>
            </a:r>
          </a:p>
          <a:p>
            <a:pPr lvl="1"/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  <a:hlinkClick r:id="rId4"/>
              </a:rPr>
              <a:t>www.lwks.com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F1CB51-3B64-B4FE-247D-B53E86B42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</p:spTree>
    <p:extLst>
      <p:ext uri="{BB962C8B-B14F-4D97-AF65-F5344CB8AC3E}">
        <p14:creationId xmlns:p14="http://schemas.microsoft.com/office/powerpoint/2010/main" val="35200874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 Editing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Powtoon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Use the software here:</a:t>
            </a:r>
          </a:p>
          <a:p>
            <a:pPr marL="342900" lvl="1" indent="0">
              <a:buNone/>
            </a:pPr>
            <a:r>
              <a:rPr lang="en-US" dirty="0">
                <a:hlinkClick r:id="rId2"/>
              </a:rPr>
              <a:t>https://www.powtoon.com/home/?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42900" lvl="1" indent="0">
              <a:buNone/>
            </a:pPr>
            <a:endParaRPr lang="en-US" dirty="0"/>
          </a:p>
          <a:p>
            <a:pPr lvl="1"/>
            <a:r>
              <a:rPr lang="en-US" dirty="0"/>
              <a:t>An easy to use video making portal with strong support of animations </a:t>
            </a:r>
          </a:p>
          <a:p>
            <a:pPr marL="342900" lvl="1" indent="0">
              <a:buNone/>
            </a:pPr>
            <a:r>
              <a:rPr lang="en-US" dirty="0">
                <a:latin typeface="+mj-lt"/>
                <a:cs typeface="Consolas" panose="020B0609020204030204" pitchFamily="49" charset="0"/>
              </a:rPr>
              <a:t>At Blackboard, in "Video Editing Resources" under "Course Content"</a:t>
            </a:r>
          </a:p>
          <a:p>
            <a:pPr marL="342900" lvl="1" indent="0">
              <a:buNone/>
            </a:pPr>
            <a:endParaRPr lang="en-US" dirty="0"/>
          </a:p>
          <a:p>
            <a:r>
              <a:rPr lang="en-US" dirty="0"/>
              <a:t>Apple iMovie</a:t>
            </a:r>
          </a:p>
          <a:p>
            <a:pPr lvl="1"/>
            <a:r>
              <a:rPr lang="en-US" dirty="0"/>
              <a:t>For Mac and for iOS</a:t>
            </a:r>
          </a:p>
          <a:p>
            <a:pPr marL="342900" lvl="1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  <a:hlinkClick r:id="rId3"/>
              </a:rPr>
              <a:t>www.apple.com/hk/en/mac/imovie/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4FE40-E3F1-5E0D-041A-6475C2B5E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</p:spTree>
    <p:extLst>
      <p:ext uri="{BB962C8B-B14F-4D97-AF65-F5344CB8AC3E}">
        <p14:creationId xmlns:p14="http://schemas.microsoft.com/office/powerpoint/2010/main" val="39193275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on Video Recording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9999" y="1690690"/>
            <a:ext cx="7836167" cy="478453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Lighting</a:t>
            </a:r>
          </a:p>
          <a:p>
            <a:pPr lvl="1"/>
            <a:r>
              <a:rPr lang="en-US" dirty="0"/>
              <a:t>Characters/ speakers against environment</a:t>
            </a:r>
          </a:p>
          <a:p>
            <a:pPr lvl="1"/>
            <a:r>
              <a:rPr lang="en-US" dirty="0"/>
              <a:t>Contrast with monitor/ projector screen</a:t>
            </a:r>
          </a:p>
          <a:p>
            <a:r>
              <a:rPr lang="en-US" dirty="0"/>
              <a:t>Audio </a:t>
            </a:r>
            <a:r>
              <a:rPr lang="en-US" dirty="0">
                <a:solidFill>
                  <a:srgbClr val="FFFF00"/>
                </a:solidFill>
              </a:rPr>
              <a:t>volume and clarity </a:t>
            </a:r>
            <a:r>
              <a:rPr lang="en-US" dirty="0"/>
              <a:t>against background noise</a:t>
            </a:r>
          </a:p>
          <a:p>
            <a:pPr lvl="1"/>
            <a:r>
              <a:rPr lang="en-US" dirty="0"/>
              <a:t>Add </a:t>
            </a:r>
            <a:r>
              <a:rPr lang="en-US" dirty="0">
                <a:solidFill>
                  <a:srgbClr val="FFFF00"/>
                </a:solidFill>
              </a:rPr>
              <a:t>sub-title</a:t>
            </a:r>
            <a:r>
              <a:rPr lang="en-US" dirty="0"/>
              <a:t> to compensate audio quality</a:t>
            </a:r>
          </a:p>
          <a:p>
            <a:r>
              <a:rPr lang="en-US" dirty="0"/>
              <a:t>Use </a:t>
            </a:r>
            <a:r>
              <a:rPr lang="en-US" dirty="0">
                <a:solidFill>
                  <a:srgbClr val="FFFF00"/>
                </a:solidFill>
              </a:rPr>
              <a:t>camera stand</a:t>
            </a:r>
            <a:r>
              <a:rPr lang="en-US" dirty="0"/>
              <a:t> as far as possible for stability</a:t>
            </a:r>
          </a:p>
          <a:p>
            <a:r>
              <a:rPr lang="en-US" dirty="0"/>
              <a:t>Use </a:t>
            </a:r>
            <a:r>
              <a:rPr lang="en-US" dirty="0">
                <a:solidFill>
                  <a:srgbClr val="FFFF00"/>
                </a:solidFill>
              </a:rPr>
              <a:t>larger font</a:t>
            </a:r>
            <a:r>
              <a:rPr lang="en-US" dirty="0"/>
              <a:t> for readability</a:t>
            </a:r>
          </a:p>
          <a:p>
            <a:r>
              <a:rPr lang="en-US" dirty="0"/>
              <a:t>Proper </a:t>
            </a:r>
            <a:r>
              <a:rPr lang="en-US" dirty="0">
                <a:solidFill>
                  <a:srgbClr val="FFFF00"/>
                </a:solidFill>
              </a:rPr>
              <a:t>citation</a:t>
            </a:r>
            <a:r>
              <a:rPr lang="en-US" dirty="0"/>
              <a:t> and </a:t>
            </a:r>
            <a:r>
              <a:rPr lang="en-US" dirty="0">
                <a:solidFill>
                  <a:srgbClr val="FFFF00"/>
                </a:solidFill>
              </a:rPr>
              <a:t>reference</a:t>
            </a:r>
          </a:p>
          <a:p>
            <a:r>
              <a:rPr lang="en-US" dirty="0">
                <a:solidFill>
                  <a:srgbClr val="FFFF00"/>
                </a:solidFill>
              </a:rPr>
              <a:t>Video file</a:t>
            </a:r>
            <a:r>
              <a:rPr lang="en-US" dirty="0"/>
              <a:t> specification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Size</a:t>
            </a:r>
            <a:r>
              <a:rPr lang="en-US" dirty="0"/>
              <a:t> limit: &lt;= 400M Byte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Bit-rate</a:t>
            </a:r>
            <a:r>
              <a:rPr lang="en-US" dirty="0"/>
              <a:t> limit: &lt;= 4M bit per second (bps)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MPEG-4/ H.264</a:t>
            </a:r>
            <a:r>
              <a:rPr lang="en-US" dirty="0"/>
              <a:t> coding is preferred for smaller file size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AAC34-4533-8F8C-00B9-9DF7BF643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</p:spTree>
    <p:extLst>
      <p:ext uri="{BB962C8B-B14F-4D97-AF65-F5344CB8AC3E}">
        <p14:creationId xmlns:p14="http://schemas.microsoft.com/office/powerpoint/2010/main" val="14371886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on Video Uploading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0000" y="1513840"/>
            <a:ext cx="7675350" cy="46631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!!! Because video files are HUGE in size, so please...</a:t>
            </a:r>
          </a:p>
          <a:p>
            <a:r>
              <a:rPr lang="en-US" dirty="0"/>
              <a:t>Upload within </a:t>
            </a:r>
            <a:r>
              <a:rPr lang="en-US" dirty="0">
                <a:solidFill>
                  <a:srgbClr val="FFFF00"/>
                </a:solidFill>
              </a:rPr>
              <a:t>campus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First choice</a:t>
            </a:r>
            <a:r>
              <a:rPr lang="en-US" dirty="0"/>
              <a:t> : at </a:t>
            </a:r>
            <a:r>
              <a:rPr lang="en-US" dirty="0">
                <a:solidFill>
                  <a:srgbClr val="FFFF00"/>
                </a:solidFill>
              </a:rPr>
              <a:t>ITSC</a:t>
            </a:r>
            <a:r>
              <a:rPr lang="en-US" dirty="0"/>
              <a:t> PC LAN or</a:t>
            </a:r>
            <a:r>
              <a:rPr lang="en-US" dirty="0">
                <a:solidFill>
                  <a:srgbClr val="FFFF00"/>
                </a:solidFill>
              </a:rPr>
              <a:t> Learning Commons</a:t>
            </a:r>
          </a:p>
          <a:p>
            <a:pPr lvl="1"/>
            <a:r>
              <a:rPr lang="en-US" dirty="0"/>
              <a:t>Second choice: at hostels</a:t>
            </a:r>
          </a:p>
          <a:p>
            <a:pPr lvl="1"/>
            <a:r>
              <a:rPr lang="en-US" dirty="0"/>
              <a:t>Last resort  : at home with broadband (via CUHK VPN)</a:t>
            </a:r>
          </a:p>
          <a:p>
            <a:r>
              <a:rPr lang="en-US" dirty="0"/>
              <a:t>Upload using a </a:t>
            </a:r>
            <a:r>
              <a:rPr lang="en-US" dirty="0">
                <a:solidFill>
                  <a:srgbClr val="FFFF00"/>
                </a:solidFill>
              </a:rPr>
              <a:t>wired</a:t>
            </a:r>
            <a:r>
              <a:rPr lang="en-US" dirty="0"/>
              <a:t> network connection</a:t>
            </a:r>
          </a:p>
          <a:p>
            <a:pPr lvl="1"/>
            <a:r>
              <a:rPr lang="en-US" dirty="0"/>
              <a:t>We </a:t>
            </a:r>
            <a:r>
              <a:rPr lang="en-US" dirty="0">
                <a:solidFill>
                  <a:srgbClr val="FFC000"/>
                </a:solidFill>
              </a:rPr>
              <a:t>discourage</a:t>
            </a:r>
            <a:r>
              <a:rPr lang="en-US" dirty="0"/>
              <a:t> uploading through Wi-Fi or Mobile network</a:t>
            </a:r>
          </a:p>
          <a:p>
            <a:pPr lvl="1"/>
            <a:r>
              <a:rPr lang="en-US" dirty="0"/>
              <a:t>If Wi-Fi is your only choice, use SSID=</a:t>
            </a:r>
            <a:r>
              <a:rPr lang="en-US" dirty="0" err="1"/>
              <a:t>CUHKa</a:t>
            </a:r>
            <a:r>
              <a:rPr lang="en-US" dirty="0"/>
              <a:t> (5GHz/11n)</a:t>
            </a:r>
          </a:p>
          <a:p>
            <a:r>
              <a:rPr lang="en-US" dirty="0"/>
              <a:t>Upload during non-office hours</a:t>
            </a:r>
          </a:p>
          <a:p>
            <a:pPr lvl="1"/>
            <a:r>
              <a:rPr lang="en-US" dirty="0"/>
              <a:t>i.e. before 09:00 or after 18:00 (</a:t>
            </a:r>
            <a:r>
              <a:rPr lang="en-US" dirty="0">
                <a:solidFill>
                  <a:srgbClr val="FFFF00"/>
                </a:solidFill>
              </a:rPr>
              <a:t>best: after 20:00</a:t>
            </a:r>
            <a:r>
              <a:rPr lang="en-US" dirty="0"/>
              <a:t>)</a:t>
            </a:r>
          </a:p>
          <a:p>
            <a:r>
              <a:rPr lang="en-US" dirty="0"/>
              <a:t>Upload well before the due date</a:t>
            </a:r>
          </a:p>
          <a:p>
            <a:pPr lvl="1"/>
            <a:r>
              <a:rPr lang="en-US" dirty="0">
                <a:solidFill>
                  <a:srgbClr val="FFFF00"/>
                </a:solidFill>
              </a:rPr>
              <a:t>Test and check your work</a:t>
            </a:r>
            <a:r>
              <a:rPr lang="en-US" dirty="0"/>
              <a:t> before it’s too late!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5A81D-C2DB-3779-DF36-EB3B94352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</p:spTree>
    <p:extLst>
      <p:ext uri="{BB962C8B-B14F-4D97-AF65-F5344CB8AC3E}">
        <p14:creationId xmlns:p14="http://schemas.microsoft.com/office/powerpoint/2010/main" val="39222950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139824"/>
          </a:xfrm>
        </p:spPr>
        <p:txBody>
          <a:bodyPr/>
          <a:lstStyle/>
          <a:p>
            <a:r>
              <a:rPr lang="en-US" dirty="0"/>
              <a:t>Tips on Managing Group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1" y="1504950"/>
            <a:ext cx="8201024" cy="4851401"/>
          </a:xfrm>
        </p:spPr>
        <p:txBody>
          <a:bodyPr/>
          <a:lstStyle/>
          <a:p>
            <a:r>
              <a:rPr lang="en-US" dirty="0"/>
              <a:t>Choose a group leader</a:t>
            </a:r>
          </a:p>
          <a:p>
            <a:pPr lvl="1"/>
            <a:r>
              <a:rPr lang="en-US" dirty="0"/>
              <a:t>Step up if there is no volunteer</a:t>
            </a:r>
          </a:p>
          <a:p>
            <a:endParaRPr lang="en-US" dirty="0"/>
          </a:p>
          <a:p>
            <a:r>
              <a:rPr lang="en-US" dirty="0"/>
              <a:t>Collaborate via online productivity tools</a:t>
            </a:r>
          </a:p>
          <a:p>
            <a:pPr lvl="1"/>
            <a:r>
              <a:rPr lang="en-US" dirty="0"/>
              <a:t>e.g., Google Docs/Slide, OneNote, Trello (Project management tool)</a:t>
            </a:r>
          </a:p>
          <a:p>
            <a:pPr lvl="1"/>
            <a:endParaRPr lang="en-US" dirty="0"/>
          </a:p>
          <a:p>
            <a:r>
              <a:rPr lang="en-US" dirty="0"/>
              <a:t>Set up a schedule for each task</a:t>
            </a:r>
          </a:p>
          <a:p>
            <a:pPr lvl="1"/>
            <a:r>
              <a:rPr lang="en-US" dirty="0"/>
              <a:t>Select a topic, gather evidence, prepare story board/slide/speech, prepare video.</a:t>
            </a:r>
          </a:p>
          <a:p>
            <a:endParaRPr lang="en-US" dirty="0"/>
          </a:p>
          <a:p>
            <a:r>
              <a:rPr lang="en-US" dirty="0"/>
              <a:t>Please report </a:t>
            </a:r>
            <a:r>
              <a:rPr lang="en-US" u="sng" dirty="0"/>
              <a:t>unresolvable conflict</a:t>
            </a:r>
            <a:r>
              <a:rPr lang="en-US" dirty="0"/>
              <a:t> and </a:t>
            </a:r>
            <a:r>
              <a:rPr lang="en-US" u="sng" dirty="0"/>
              <a:t>non-participating members</a:t>
            </a:r>
            <a:r>
              <a:rPr lang="en-US" dirty="0"/>
              <a:t> to teacher as soon as possible.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02089-1A68-4645-A469-3E975AD16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</p:spTree>
    <p:extLst>
      <p:ext uri="{BB962C8B-B14F-4D97-AF65-F5344CB8AC3E}">
        <p14:creationId xmlns:p14="http://schemas.microsoft.com/office/powerpoint/2010/main" val="3937950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/>
              <a:t>Information Technology has a close relationship with people and society.</a:t>
            </a:r>
          </a:p>
          <a:p>
            <a:endParaRPr lang="en-US" sz="2800" dirty="0"/>
          </a:p>
          <a:p>
            <a:r>
              <a:rPr lang="en-US" sz="2800" dirty="0"/>
              <a:t>We shall study the social, legal and ethical issues related to I.T.</a:t>
            </a:r>
          </a:p>
          <a:p>
            <a:endParaRPr lang="en-US" sz="2800" dirty="0"/>
          </a:p>
          <a:p>
            <a:r>
              <a:rPr lang="en-US" sz="2800" dirty="0"/>
              <a:t>We do these through a group project</a:t>
            </a:r>
          </a:p>
          <a:p>
            <a:pPr lvl="1"/>
            <a:r>
              <a:rPr lang="en-US" sz="2400" dirty="0"/>
              <a:t>Video and live presentations</a:t>
            </a:r>
          </a:p>
          <a:p>
            <a:pPr lvl="1"/>
            <a:r>
              <a:rPr lang="en-US" sz="2400" dirty="0"/>
              <a:t>Discussions </a:t>
            </a:r>
          </a:p>
          <a:p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t>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052055-4D67-43FB-C9D8-48042381E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</p:spTree>
    <p:extLst>
      <p:ext uri="{BB962C8B-B14F-4D97-AF65-F5344CB8AC3E}">
        <p14:creationId xmlns:p14="http://schemas.microsoft.com/office/powerpoint/2010/main" val="2368201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Phases in Group 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0000" y="1555531"/>
            <a:ext cx="7675350" cy="46214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1. Forming group</a:t>
            </a:r>
          </a:p>
          <a:p>
            <a:pPr marL="4000500" lvl="8" indent="-457200">
              <a:buFont typeface="+mj-lt"/>
              <a:buAutoNum type="arabicPeriod"/>
            </a:pPr>
            <a:endParaRPr lang="en-US" sz="2200" dirty="0"/>
          </a:p>
          <a:p>
            <a:pPr marL="0" indent="0">
              <a:buNone/>
            </a:pPr>
            <a:r>
              <a:rPr lang="en-US" sz="2800" dirty="0"/>
              <a:t>2. Submitting a presentation title and description</a:t>
            </a:r>
          </a:p>
          <a:p>
            <a:pPr marL="4000500" lvl="8" indent="-457200">
              <a:buFont typeface="+mj-lt"/>
              <a:buAutoNum type="arabicPeriod"/>
            </a:pPr>
            <a:endParaRPr lang="en-US" sz="2200" dirty="0"/>
          </a:p>
          <a:p>
            <a:pPr marL="0" indent="0">
              <a:buNone/>
            </a:pPr>
            <a:r>
              <a:rPr lang="en-US" sz="2800" dirty="0"/>
              <a:t>3. Preparing a presentation video</a:t>
            </a:r>
          </a:p>
          <a:p>
            <a:pPr marL="4000500" lvl="8" indent="-457200">
              <a:buFont typeface="+mj-lt"/>
              <a:buAutoNum type="arabicPeriod"/>
            </a:pPr>
            <a:endParaRPr lang="en-US" sz="2200" dirty="0"/>
          </a:p>
          <a:p>
            <a:pPr marL="0" indent="0">
              <a:buNone/>
            </a:pPr>
            <a:r>
              <a:rPr lang="en-US" sz="2800" dirty="0"/>
              <a:t>4. Leading a discussion session</a:t>
            </a:r>
          </a:p>
          <a:p>
            <a:pPr marL="4000500" lvl="8" indent="-457200">
              <a:buFont typeface="+mj-lt"/>
              <a:buAutoNum type="arabicPeriod"/>
            </a:pPr>
            <a:endParaRPr lang="en-US" sz="2200" dirty="0"/>
          </a:p>
          <a:p>
            <a:pPr marL="0" indent="0">
              <a:buNone/>
            </a:pPr>
            <a:r>
              <a:rPr lang="en-US" sz="2800" dirty="0"/>
              <a:t>5. Participating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t>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65A4F4-4D4A-7E9E-6308-8A86BCD1A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</p:spTree>
    <p:extLst>
      <p:ext uri="{BB962C8B-B14F-4D97-AF65-F5344CB8AC3E}">
        <p14:creationId xmlns:p14="http://schemas.microsoft.com/office/powerpoint/2010/main" val="1407682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Phase 1</a:t>
            </a:r>
            <a:r>
              <a:rPr lang="en-US" dirty="0"/>
              <a:t> – Forming Group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1" y="1690689"/>
            <a:ext cx="8277224" cy="4486274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5 students per group</a:t>
            </a:r>
          </a:p>
          <a:p>
            <a:endParaRPr lang="en-US" sz="2800" dirty="0"/>
          </a:p>
          <a:p>
            <a:r>
              <a:rPr lang="en-US" sz="2800" dirty="0"/>
              <a:t>Form or Join a group online</a:t>
            </a:r>
          </a:p>
          <a:p>
            <a:pPr lvl="1"/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  <a:hlinkClick r:id="rId3"/>
              </a:rPr>
              <a:t>https://engg1000vs.cse.cuhk.edu.hk/grouping/</a:t>
            </a: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sz="2400" dirty="0"/>
              <a:t>Each student can only sign-up ONE group.</a:t>
            </a:r>
          </a:p>
          <a:p>
            <a:pPr lvl="1"/>
            <a:r>
              <a:rPr lang="en-US" sz="2400" dirty="0"/>
              <a:t>Once a student formed or joined a group, any change to the group requires teacher's consent.</a:t>
            </a:r>
          </a:p>
          <a:p>
            <a:endParaRPr lang="en-US" sz="2800" dirty="0"/>
          </a:p>
          <a:p>
            <a:r>
              <a:rPr lang="en-US" sz="2800" dirty="0">
                <a:solidFill>
                  <a:srgbClr val="00B0F0"/>
                </a:solidFill>
              </a:rPr>
              <a:t>Deadline: 20 Jan (Fri)</a:t>
            </a:r>
          </a:p>
          <a:p>
            <a:pPr lvl="1"/>
            <a:r>
              <a:rPr lang="en-US" sz="2400" dirty="0"/>
              <a:t>Students without a group after the deadline will be assigned to a random group.</a:t>
            </a:r>
          </a:p>
          <a:p>
            <a:pPr lvl="1"/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t>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278C70-F873-1C71-2EEB-CC3451560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</p:spTree>
    <p:extLst>
      <p:ext uri="{BB962C8B-B14F-4D97-AF65-F5344CB8AC3E}">
        <p14:creationId xmlns:p14="http://schemas.microsoft.com/office/powerpoint/2010/main" val="4130091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55639"/>
            <a:ext cx="7678993" cy="1320800"/>
          </a:xfrm>
        </p:spPr>
        <p:txBody>
          <a:bodyPr>
            <a:normAutofit/>
          </a:bodyPr>
          <a:lstStyle/>
          <a:p>
            <a:r>
              <a:rPr lang="en-US" b="1" dirty="0"/>
              <a:t>Phase 2</a:t>
            </a:r>
            <a:r>
              <a:rPr lang="en-US" dirty="0"/>
              <a:t> – Submitting a Presentation Title and Description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1" y="1690689"/>
            <a:ext cx="8168108" cy="4486274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/>
              <a:t>One </a:t>
            </a:r>
            <a:r>
              <a:rPr lang="en-US" sz="2800" u="sng" dirty="0"/>
              <a:t>presentation title and description</a:t>
            </a:r>
            <a:r>
              <a:rPr lang="en-US" sz="2800" dirty="0"/>
              <a:t> </a:t>
            </a:r>
            <a:r>
              <a:rPr lang="en-US" sz="2800" dirty="0">
                <a:solidFill>
                  <a:srgbClr val="FFFF00"/>
                </a:solidFill>
              </a:rPr>
              <a:t>per group</a:t>
            </a:r>
          </a:p>
          <a:p>
            <a:pPr lvl="1"/>
            <a:r>
              <a:rPr lang="en-US" sz="2400" dirty="0"/>
              <a:t>Topic: Any Information Technology related subject</a:t>
            </a:r>
          </a:p>
          <a:p>
            <a:pPr lvl="1"/>
            <a:r>
              <a:rPr lang="en-US" sz="2400" dirty="0"/>
              <a:t>Description:  ~ 150 English words</a:t>
            </a:r>
          </a:p>
          <a:p>
            <a:endParaRPr lang="en-US" sz="2800" dirty="0"/>
          </a:p>
          <a:p>
            <a:r>
              <a:rPr lang="en-US" sz="2800" dirty="0"/>
              <a:t>Submit online</a:t>
            </a:r>
          </a:p>
          <a:p>
            <a:pPr lvl="1"/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  <a:hlinkClick r:id="rId3"/>
              </a:rPr>
              <a:t>https://engg1000vs.cse.cuhk.edu.hk/grouping/</a:t>
            </a: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sz="2400" dirty="0"/>
              <a:t>Any group member can submit</a:t>
            </a:r>
          </a:p>
          <a:p>
            <a:pPr lvl="1"/>
            <a:endParaRPr lang="en-US" sz="2400" dirty="0"/>
          </a:p>
          <a:p>
            <a:r>
              <a:rPr lang="en-US" sz="2800" dirty="0">
                <a:solidFill>
                  <a:srgbClr val="00B0F0"/>
                </a:solidFill>
              </a:rPr>
              <a:t>Deadline: 3 Feb (Fri)</a:t>
            </a:r>
          </a:p>
          <a:p>
            <a:endParaRPr lang="en-US" sz="2800" dirty="0"/>
          </a:p>
          <a:p>
            <a:r>
              <a:rPr lang="en-US" sz="2800" dirty="0"/>
              <a:t>Accounts for </a:t>
            </a:r>
            <a:r>
              <a:rPr lang="en-US" sz="2800" dirty="0">
                <a:solidFill>
                  <a:srgbClr val="FFFF00"/>
                </a:solidFill>
              </a:rPr>
              <a:t>5 points</a:t>
            </a:r>
            <a:r>
              <a:rPr lang="en-US" sz="2800" dirty="0"/>
              <a:t> out of the 45 points of the group project for the whole group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t>6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8D2DE0-FB19-729D-8868-255EB0820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</p:spTree>
    <p:extLst>
      <p:ext uri="{BB962C8B-B14F-4D97-AF65-F5344CB8AC3E}">
        <p14:creationId xmlns:p14="http://schemas.microsoft.com/office/powerpoint/2010/main" val="2964042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146050" y="274638"/>
            <a:ext cx="8540750" cy="1143000"/>
          </a:xfrm>
        </p:spPr>
        <p:txBody>
          <a:bodyPr/>
          <a:lstStyle/>
          <a:p>
            <a:r>
              <a:rPr lang="en-US" altLang="zh-HK" sz="4000" dirty="0"/>
              <a:t>Suggested Topics</a:t>
            </a:r>
            <a:br>
              <a:rPr kumimoji="0" lang="en-US" altLang="zh-HK" b="1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kumimoji="0" lang="en-US" altLang="zh-HK" sz="2800" b="1" i="1" dirty="0">
                <a:solidFill>
                  <a:srgbClr val="FFFF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(others subject to teacher’s approval)</a:t>
            </a:r>
            <a:endParaRPr kumimoji="0" lang="zh-HK" altLang="en-US" sz="2800" b="1" i="1" dirty="0">
              <a:solidFill>
                <a:srgbClr val="FFFF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0984197"/>
              </p:ext>
            </p:extLst>
          </p:nvPr>
        </p:nvGraphicFramePr>
        <p:xfrm>
          <a:off x="135890" y="1417638"/>
          <a:ext cx="8921750" cy="5150782"/>
        </p:xfrm>
        <a:graphic>
          <a:graphicData uri="http://schemas.openxmlformats.org/drawingml/2006/table">
            <a:tbl>
              <a:tblPr/>
              <a:tblGrid>
                <a:gridCol w="2520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214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dirty="0" err="1">
                          <a:effectLst/>
                          <a:latin typeface="Arial" panose="020B0604020202020204" pitchFamily="34" charset="0"/>
                        </a:rPr>
                        <a:t>Blockchain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639" marR="18639" marT="12426" marB="124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0" dirty="0">
                          <a:effectLst/>
                          <a:latin typeface="Arial" panose="020B0604020202020204" pitchFamily="34" charset="0"/>
                        </a:rPr>
                        <a:t>Core technology behind crypto currency</a:t>
                      </a:r>
                      <a:r>
                        <a:rPr lang="en-US" sz="1200" b="0" baseline="0" dirty="0">
                          <a:effectLst/>
                          <a:latin typeface="Arial" panose="020B0604020202020204" pitchFamily="34" charset="0"/>
                        </a:rPr>
                        <a:t> such as Bitcoin, has many interesting features</a:t>
                      </a:r>
                      <a:endParaRPr lang="en-US" sz="12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639" marR="18639" marT="12426" marB="124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dirty="0">
                          <a:effectLst/>
                          <a:latin typeface="Arial" panose="020B0604020202020204" pitchFamily="34" charset="0"/>
                        </a:rPr>
                        <a:t>Internet of things</a:t>
                      </a:r>
                    </a:p>
                  </a:txBody>
                  <a:tcPr marL="18639" marR="18639" marT="12426" marB="124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0" dirty="0">
                          <a:effectLst/>
                          <a:latin typeface="Arial" panose="020B0604020202020204" pitchFamily="34" charset="0"/>
                        </a:rPr>
                        <a:t>Discuss its </a:t>
                      </a:r>
                      <a:r>
                        <a:rPr lang="en-US" sz="1200" b="0">
                          <a:effectLst/>
                          <a:latin typeface="Arial" panose="020B0604020202020204" pitchFamily="34" charset="0"/>
                        </a:rPr>
                        <a:t>concept and potential </a:t>
                      </a:r>
                      <a:endParaRPr lang="en-US" sz="12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639" marR="18639" marT="12426" marB="124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Digital</a:t>
                      </a:r>
                      <a:r>
                        <a:rPr lang="en-US" sz="1200" b="1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Privacy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639" marR="18639" marT="12426" marB="124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Issues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arousing from our digital</a:t>
                      </a: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footprints, who and when can others </a:t>
                      </a:r>
                      <a:r>
                        <a:rPr lang="en-US" sz="12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can access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639" marR="18639" marT="12426" marB="124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dirty="0">
                          <a:effectLst/>
                          <a:latin typeface="Arial" panose="020B0604020202020204" pitchFamily="34" charset="0"/>
                        </a:rPr>
                        <a:t>Creative Commons</a:t>
                      </a:r>
                    </a:p>
                  </a:txBody>
                  <a:tcPr marL="18639" marR="18639" marT="12426" marB="124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0" dirty="0">
                          <a:effectLst/>
                          <a:latin typeface="Arial" panose="020B0604020202020204" pitchFamily="34" charset="0"/>
                        </a:rPr>
                        <a:t>Introduction to a digital copyright licensing model and support</a:t>
                      </a:r>
                    </a:p>
                  </a:txBody>
                  <a:tcPr marL="18639" marR="18639" marT="12426" marB="124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dirty="0">
                          <a:effectLst/>
                          <a:latin typeface="Arial" panose="020B0604020202020204" pitchFamily="34" charset="0"/>
                        </a:rPr>
                        <a:t>Crowd Funding</a:t>
                      </a:r>
                    </a:p>
                  </a:txBody>
                  <a:tcPr marL="18639" marR="18639" marT="12426" marB="124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0" dirty="0">
                          <a:effectLst/>
                          <a:latin typeface="Arial" panose="020B0604020202020204" pitchFamily="34" charset="0"/>
                        </a:rPr>
                        <a:t>Discussion of a new online project funding model and phenomenon</a:t>
                      </a:r>
                    </a:p>
                  </a:txBody>
                  <a:tcPr marL="18639" marR="18639" marT="12426" marB="124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dirty="0">
                          <a:effectLst/>
                          <a:latin typeface="Arial" panose="020B0604020202020204" pitchFamily="34" charset="0"/>
                        </a:rPr>
                        <a:t>Online collaboration tool</a:t>
                      </a:r>
                    </a:p>
                  </a:txBody>
                  <a:tcPr marL="18639" marR="18639" marT="12426" marB="124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0" dirty="0">
                          <a:effectLst/>
                          <a:latin typeface="Arial" panose="020B0604020202020204" pitchFamily="34" charset="0"/>
                        </a:rPr>
                        <a:t>Introduction to an online collaboration tool</a:t>
                      </a:r>
                      <a:r>
                        <a:rPr lang="en-US" sz="1200" b="0" baseline="0" dirty="0">
                          <a:effectLst/>
                          <a:latin typeface="Arial" panose="020B0604020202020204" pitchFamily="34" charset="0"/>
                        </a:rPr>
                        <a:t> (e.g., </a:t>
                      </a:r>
                      <a:r>
                        <a:rPr lang="en-US" sz="1200" b="0" dirty="0">
                          <a:effectLst/>
                          <a:latin typeface="Arial" panose="020B0604020202020204" pitchFamily="34" charset="0"/>
                        </a:rPr>
                        <a:t>Google docs, Microsoft </a:t>
                      </a:r>
                      <a:r>
                        <a:rPr lang="en-US" sz="1200" b="0" dirty="0" err="1">
                          <a:effectLst/>
                          <a:latin typeface="Arial" panose="020B0604020202020204" pitchFamily="34" charset="0"/>
                        </a:rPr>
                        <a:t>Sharepoint</a:t>
                      </a:r>
                      <a:r>
                        <a:rPr lang="en-US" sz="1200" b="0" dirty="0">
                          <a:effectLst/>
                          <a:latin typeface="Arial" panose="020B0604020202020204" pitchFamily="34" charset="0"/>
                        </a:rPr>
                        <a:t>, Trello</a:t>
                      </a:r>
                    </a:p>
                  </a:txBody>
                  <a:tcPr marL="18639" marR="18639" marT="12426" marB="124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dirty="0">
                          <a:effectLst/>
                          <a:latin typeface="Arial" panose="020B0604020202020204" pitchFamily="34" charset="0"/>
                        </a:rPr>
                        <a:t>Deep Learning</a:t>
                      </a:r>
                    </a:p>
                  </a:txBody>
                  <a:tcPr marL="18639" marR="18639" marT="12426" marB="124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0" dirty="0">
                          <a:effectLst/>
                          <a:latin typeface="Arial" panose="020B0604020202020204" pitchFamily="34" charset="0"/>
                        </a:rPr>
                        <a:t>A kind of neural</a:t>
                      </a:r>
                      <a:r>
                        <a:rPr lang="en-US" sz="1200" b="0" baseline="0" dirty="0">
                          <a:effectLst/>
                          <a:latin typeface="Arial" panose="020B0604020202020204" pitchFamily="34" charset="0"/>
                        </a:rPr>
                        <a:t> network that enable most of current AI applications</a:t>
                      </a:r>
                      <a:endParaRPr lang="en-US" sz="12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639" marR="18639" marT="12426" marB="124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dirty="0">
                          <a:effectLst/>
                          <a:latin typeface="Arial" panose="020B0604020202020204" pitchFamily="34" charset="0"/>
                        </a:rPr>
                        <a:t>MOOC eLearning</a:t>
                      </a:r>
                    </a:p>
                  </a:txBody>
                  <a:tcPr marL="18639" marR="18639" marT="12426" marB="124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0" dirty="0">
                          <a:effectLst/>
                          <a:latin typeface="Arial" panose="020B0604020202020204" pitchFamily="34" charset="0"/>
                        </a:rPr>
                        <a:t>Massive Open Online Course: distance e-learning provided by Coursera, </a:t>
                      </a:r>
                      <a:r>
                        <a:rPr lang="en-US" sz="1200" b="0" dirty="0" err="1">
                          <a:effectLst/>
                          <a:latin typeface="Arial" panose="020B0604020202020204" pitchFamily="34" charset="0"/>
                        </a:rPr>
                        <a:t>edX</a:t>
                      </a:r>
                      <a:r>
                        <a:rPr lang="en-US" sz="1200" b="0" dirty="0">
                          <a:effectLst/>
                          <a:latin typeface="Arial" panose="020B0604020202020204" pitchFamily="34" charset="0"/>
                        </a:rPr>
                        <a:t>, etc.</a:t>
                      </a:r>
                    </a:p>
                  </a:txBody>
                  <a:tcPr marL="18639" marR="18639" marT="12426" marB="124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dirty="0">
                          <a:effectLst/>
                          <a:latin typeface="Arial" panose="020B0604020202020204" pitchFamily="34" charset="0"/>
                        </a:rPr>
                        <a:t>Internet TV</a:t>
                      </a:r>
                    </a:p>
                  </a:txBody>
                  <a:tcPr marL="18639" marR="18639" marT="12426" marB="124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0" dirty="0">
                          <a:effectLst/>
                          <a:latin typeface="Arial" panose="020B0604020202020204" pitchFamily="34" charset="0"/>
                        </a:rPr>
                        <a:t>Discussion of the phenomenon, market, transitions and revenue model of network TV</a:t>
                      </a:r>
                    </a:p>
                  </a:txBody>
                  <a:tcPr marL="18639" marR="18639" marT="12426" marB="124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dirty="0">
                          <a:effectLst/>
                          <a:latin typeface="Arial" panose="020B0604020202020204" pitchFamily="34" charset="0"/>
                        </a:rPr>
                        <a:t>Augmented/Virtual Reality</a:t>
                      </a:r>
                    </a:p>
                  </a:txBody>
                  <a:tcPr marL="18639" marR="18639" marT="12426" marB="124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0" dirty="0">
                          <a:effectLst/>
                          <a:latin typeface="Arial" panose="020B0604020202020204" pitchFamily="34" charset="0"/>
                        </a:rPr>
                        <a:t>Introduction to augmented reality: opportunities provided, concerns, and introduction to products such as MS </a:t>
                      </a:r>
                      <a:r>
                        <a:rPr lang="en-US" sz="1200" b="0" dirty="0" err="1">
                          <a:effectLst/>
                          <a:latin typeface="Arial" panose="020B0604020202020204" pitchFamily="34" charset="0"/>
                        </a:rPr>
                        <a:t>Hololens</a:t>
                      </a:r>
                      <a:r>
                        <a:rPr lang="en-US" sz="1200" b="0" dirty="0">
                          <a:effectLst/>
                          <a:latin typeface="Arial" panose="020B0604020202020204" pitchFamily="34" charset="0"/>
                        </a:rPr>
                        <a:t>, Oculus, PSVR, etc.</a:t>
                      </a:r>
                    </a:p>
                  </a:txBody>
                  <a:tcPr marL="18639" marR="18639" marT="12426" marB="124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dirty="0">
                          <a:effectLst/>
                          <a:latin typeface="Arial" panose="020B0604020202020204" pitchFamily="34" charset="0"/>
                        </a:rPr>
                        <a:t>Cryptocurrency &amp; Traditional</a:t>
                      </a:r>
                      <a:r>
                        <a:rPr lang="en-US" sz="1200" b="1" baseline="0" dirty="0">
                          <a:effectLst/>
                          <a:latin typeface="Arial" panose="020B0604020202020204" pitchFamily="34" charset="0"/>
                        </a:rPr>
                        <a:t> currency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639" marR="18639" marT="12426" marB="124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HK" sz="1200" b="0" dirty="0">
                          <a:effectLst/>
                          <a:latin typeface="Arial" panose="020B0604020202020204" pitchFamily="34" charset="0"/>
                        </a:rPr>
                        <a:t>Bitcoin</a:t>
                      </a:r>
                      <a:r>
                        <a:rPr lang="en-HK" sz="1200" b="0" baseline="0" dirty="0">
                          <a:effectLst/>
                          <a:latin typeface="Arial" panose="020B0604020202020204" pitchFamily="34" charset="0"/>
                        </a:rPr>
                        <a:t> and its variants are said to be the future of currency</a:t>
                      </a:r>
                      <a:endParaRPr lang="en-US" sz="12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639" marR="18639" marT="12426" marB="124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1" dirty="0">
                          <a:effectLst/>
                          <a:latin typeface="Arial" panose="020B0604020202020204" pitchFamily="34" charset="0"/>
                        </a:rPr>
                        <a:t>AI</a:t>
                      </a:r>
                      <a:r>
                        <a:rPr lang="en-US" sz="1200" b="1" baseline="0" dirty="0">
                          <a:effectLst/>
                          <a:latin typeface="Arial" panose="020B0604020202020204" pitchFamily="34" charset="0"/>
                        </a:rPr>
                        <a:t> Applications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639" marR="18639" marT="12426" marB="124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b="0" dirty="0">
                          <a:effectLst/>
                          <a:latin typeface="Arial" panose="020B0604020202020204" pitchFamily="34" charset="0"/>
                        </a:rPr>
                        <a:t>Discuss</a:t>
                      </a:r>
                      <a:r>
                        <a:rPr lang="en-US" sz="1200" b="0" baseline="0" dirty="0">
                          <a:effectLst/>
                          <a:latin typeface="Arial" panose="020B0604020202020204" pitchFamily="34" charset="0"/>
                        </a:rPr>
                        <a:t> how AI are used or can be used</a:t>
                      </a:r>
                      <a:endParaRPr lang="en-US" sz="12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639" marR="18639" marT="12426" marB="124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6214">
                <a:tc>
                  <a:txBody>
                    <a:bodyPr/>
                    <a:lstStyle/>
                    <a:p>
                      <a:pPr rtl="0" fontAlgn="b"/>
                      <a:r>
                        <a:rPr lang="en-HK" sz="1200" b="1" dirty="0">
                          <a:effectLst/>
                          <a:latin typeface="Arial" panose="020B0604020202020204" pitchFamily="34" charset="0"/>
                        </a:rPr>
                        <a:t>Sharing using IT</a:t>
                      </a:r>
                      <a:r>
                        <a:rPr lang="en-HK" sz="1200" b="1" baseline="0" dirty="0">
                          <a:effectLst/>
                          <a:latin typeface="Arial" panose="020B0604020202020204" pitchFamily="34" charset="0"/>
                        </a:rPr>
                        <a:t> &amp; its impact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639" marR="18639" marT="12426" marB="124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HK" sz="1200" b="0" dirty="0">
                          <a:effectLst/>
                          <a:latin typeface="Arial" panose="020B0604020202020204" pitchFamily="34" charset="0"/>
                        </a:rPr>
                        <a:t>Uber, </a:t>
                      </a:r>
                      <a:r>
                        <a:rPr lang="en-HK" sz="1200" b="0" dirty="0" err="1">
                          <a:effectLst/>
                          <a:latin typeface="Arial" panose="020B0604020202020204" pitchFamily="34" charset="0"/>
                        </a:rPr>
                        <a:t>AirBnB</a:t>
                      </a:r>
                      <a:r>
                        <a:rPr lang="en-HK" sz="1200" b="0" dirty="0">
                          <a:effectLst/>
                          <a:latin typeface="Arial" panose="020B0604020202020204" pitchFamily="34" charset="0"/>
                        </a:rPr>
                        <a:t>, bike sharing are creating</a:t>
                      </a:r>
                      <a:r>
                        <a:rPr lang="en-HK" sz="1200" b="0" baseline="0" dirty="0">
                          <a:effectLst/>
                          <a:latin typeface="Arial" panose="020B0604020202020204" pitchFamily="34" charset="0"/>
                        </a:rPr>
                        <a:t> new opportunities and problems at the same time</a:t>
                      </a:r>
                      <a:endParaRPr lang="en-US" sz="1200" b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639" marR="18639" marT="12426" marB="12426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1568974"/>
                  </a:ext>
                </a:extLst>
              </a:tr>
            </a:tbl>
          </a:graphicData>
        </a:graphic>
      </p:graphicFrame>
      <p:sp>
        <p:nvSpPr>
          <p:cNvPr id="13358" name="Slide Number Placeholder 5"/>
          <p:cNvSpPr>
            <a:spLocks noGrp="1"/>
          </p:cNvSpPr>
          <p:nvPr>
            <p:ph type="sldNum" sz="quarter" idx="12"/>
          </p:nvPr>
        </p:nvSpPr>
        <p:spPr bwMode="auto"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kumimoji="1" sz="2600">
                <a:solidFill>
                  <a:schemeClr val="tx1"/>
                </a:solidFill>
                <a:latin typeface="Perpetua" panose="02020502060401020303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kumimoji="1" sz="2400">
                <a:solidFill>
                  <a:schemeClr val="tx1"/>
                </a:solidFill>
                <a:latin typeface="Perpetua" panose="02020502060401020303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kumimoji="1" sz="2000">
                <a:solidFill>
                  <a:schemeClr val="tx1"/>
                </a:solidFill>
                <a:latin typeface="Perpetua" panose="02020502060401020303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kumimoji="1" sz="2000">
                <a:solidFill>
                  <a:schemeClr val="tx1"/>
                </a:solidFill>
                <a:latin typeface="Perpetua" panose="02020502060401020303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kumimoji="1" sz="2000">
                <a:solidFill>
                  <a:schemeClr val="tx1"/>
                </a:solidFill>
                <a:latin typeface="Perpetua" panose="02020502060401020303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kumimoji="1" sz="2000">
                <a:solidFill>
                  <a:schemeClr val="tx1"/>
                </a:solidFill>
                <a:latin typeface="Perpetua" panose="02020502060401020303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kumimoji="1" sz="2000">
                <a:solidFill>
                  <a:schemeClr val="tx1"/>
                </a:solidFill>
                <a:latin typeface="Perpetua" panose="02020502060401020303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kumimoji="1" sz="2000">
                <a:solidFill>
                  <a:schemeClr val="tx1"/>
                </a:solidFill>
                <a:latin typeface="Perpetua" panose="02020502060401020303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kumimoji="1" sz="2000">
                <a:solidFill>
                  <a:schemeClr val="tx1"/>
                </a:solidFill>
                <a:latin typeface="Perpetua" panose="02020502060401020303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54ADE95-C0FA-452B-8A94-D09097C10A39}" type="slidenum">
              <a:rPr kumimoji="0" lang="en-US" altLang="ja-JP" sz="1400" smtClean="0">
                <a:solidFill>
                  <a:srgbClr val="FFFFFF"/>
                </a:solidFill>
                <a:latin typeface="Franklin Gothic Book" panose="020B0503020102020204" pitchFamily="34" charset="0"/>
                <a:ea typeface="新細明體" panose="02020500000000000000" pitchFamily="18" charset="-12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kumimoji="0" lang="en-US" altLang="ja-JP" sz="1400">
              <a:solidFill>
                <a:srgbClr val="FFFFFF"/>
              </a:solidFill>
              <a:latin typeface="Franklin Gothic Book" panose="020B0503020102020204" pitchFamily="34" charset="0"/>
              <a:ea typeface="新細明體" panose="02020500000000000000" pitchFamily="18" charset="-12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FC85249-F0BF-2390-C67C-7452EACCB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</p:spTree>
    <p:extLst>
      <p:ext uri="{BB962C8B-B14F-4D97-AF65-F5344CB8AC3E}">
        <p14:creationId xmlns:p14="http://schemas.microsoft.com/office/powerpoint/2010/main" val="1698923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In the Presentation Description 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Introduction</a:t>
            </a:r>
          </a:p>
          <a:p>
            <a:pPr lvl="1"/>
            <a:r>
              <a:rPr lang="en-US" sz="2400" dirty="0"/>
              <a:t>Describe the "IT related subject" your group would like to inspect.</a:t>
            </a:r>
          </a:p>
          <a:p>
            <a:endParaRPr lang="en-US" sz="2800" dirty="0"/>
          </a:p>
          <a:p>
            <a:r>
              <a:rPr lang="en-US" sz="2800" dirty="0"/>
              <a:t>Objective</a:t>
            </a:r>
          </a:p>
          <a:p>
            <a:pPr lvl="1"/>
            <a:r>
              <a:rPr lang="en-US" sz="2400" dirty="0"/>
              <a:t>Describe which aspect of the subject you want the audience to learn from your presentation.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t>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5C1180-01F9-A493-3A98-069252AB5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</p:spTree>
    <p:extLst>
      <p:ext uri="{BB962C8B-B14F-4D97-AF65-F5344CB8AC3E}">
        <p14:creationId xmlns:p14="http://schemas.microsoft.com/office/powerpoint/2010/main" val="3063649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Topic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979966"/>
            <a:ext cx="6347714" cy="4465988"/>
          </a:xfrm>
        </p:spPr>
        <p:txBody>
          <a:bodyPr>
            <a:normAutofit fontScale="92500"/>
          </a:bodyPr>
          <a:lstStyle/>
          <a:p>
            <a:r>
              <a:rPr lang="en-US" sz="2000" dirty="0"/>
              <a:t>Topic: Blossom of Octopus challenges privacy</a:t>
            </a:r>
          </a:p>
          <a:p>
            <a:pPr lvl="8"/>
            <a:endParaRPr lang="en-US" sz="1400" dirty="0"/>
          </a:p>
          <a:p>
            <a:r>
              <a:rPr lang="en-US" sz="2000" dirty="0"/>
              <a:t>Introduction</a:t>
            </a:r>
          </a:p>
          <a:p>
            <a:pPr lvl="1"/>
            <a:r>
              <a:rPr lang="en-US" sz="1800" dirty="0"/>
              <a:t>Octopus is widely used in HK. It provides a convenient way of making payments and enforcing access control.  </a:t>
            </a:r>
            <a:br>
              <a:rPr lang="en-US" sz="1800" dirty="0"/>
            </a:br>
            <a:r>
              <a:rPr lang="en-US" sz="1800" dirty="0"/>
              <a:t>The company behind, however, possesses large amount of personal privacy data and user behavior information. </a:t>
            </a:r>
          </a:p>
          <a:p>
            <a:pPr lvl="8"/>
            <a:endParaRPr lang="en-US" sz="1400" dirty="0"/>
          </a:p>
          <a:p>
            <a:r>
              <a:rPr lang="en-US" sz="2000" dirty="0"/>
              <a:t>Objective</a:t>
            </a:r>
          </a:p>
          <a:p>
            <a:pPr lvl="1"/>
            <a:r>
              <a:rPr lang="en-US" sz="1800" b="1" dirty="0"/>
              <a:t>We want the audience to be aware of how much personal privacy data are shared with the company behind Octopus, and why sharing too much privacy data can be dangerous.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A31F0-B3AC-4352-A70E-6D9910C156B0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C2956-816D-8238-09FD-86F90FC01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ENGG1000 2022-23 Term2 KHW</a:t>
            </a:r>
          </a:p>
        </p:txBody>
      </p:sp>
    </p:spTree>
    <p:extLst>
      <p:ext uri="{BB962C8B-B14F-4D97-AF65-F5344CB8AC3E}">
        <p14:creationId xmlns:p14="http://schemas.microsoft.com/office/powerpoint/2010/main" val="83972394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{409C9741-83EA-5C4C-B94F-EEAA0F538BEB}tf16401378</Template>
  <TotalTime>1332</TotalTime>
  <Words>1991</Words>
  <Application>Microsoft Office PowerPoint</Application>
  <PresentationFormat>On-screen Show (4:3)</PresentationFormat>
  <Paragraphs>319</Paragraphs>
  <Slides>25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Consolas</vt:lpstr>
      <vt:lpstr>Franklin Gothic Book</vt:lpstr>
      <vt:lpstr>Trebuchet MS</vt:lpstr>
      <vt:lpstr>Wingdings 3</vt:lpstr>
      <vt:lpstr>Facet</vt:lpstr>
      <vt:lpstr>ENGG1000 IT Foundation Presentation Specification</vt:lpstr>
      <vt:lpstr>Outline</vt:lpstr>
      <vt:lpstr>Overview</vt:lpstr>
      <vt:lpstr>Phases in Group Project</vt:lpstr>
      <vt:lpstr>Phase 1 – Forming Group</vt:lpstr>
      <vt:lpstr>Phase 2 – Submitting a Presentation Title and Description</vt:lpstr>
      <vt:lpstr>Suggested Topics (others subject to teacher’s approval)</vt:lpstr>
      <vt:lpstr>In the Presentation Description …</vt:lpstr>
      <vt:lpstr>Sample Topic #1</vt:lpstr>
      <vt:lpstr>Sample Topic #2</vt:lpstr>
      <vt:lpstr>Phase 3 –  Preparing a Presentation Video</vt:lpstr>
      <vt:lpstr> Use of multimedia in the Video</vt:lpstr>
      <vt:lpstr>Presentation Assessment Criteria</vt:lpstr>
      <vt:lpstr> Submission</vt:lpstr>
      <vt:lpstr>Phase 4 –  Leading a Discussion Session</vt:lpstr>
      <vt:lpstr>Phase 5 – Participating</vt:lpstr>
      <vt:lpstr>Assessment Scheme Highlights</vt:lpstr>
      <vt:lpstr>Important Dates</vt:lpstr>
      <vt:lpstr>Additional Info</vt:lpstr>
      <vt:lpstr>Tools (Video Preparation)</vt:lpstr>
      <vt:lpstr>Video Editing Resources</vt:lpstr>
      <vt:lpstr>Video Editing Resources</vt:lpstr>
      <vt:lpstr>Tips on Video Recording</vt:lpstr>
      <vt:lpstr>Tips on Video Uploading</vt:lpstr>
      <vt:lpstr>Tips on Managing Group 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ENGG1000 IT Foundation PRESENTATION SPECIFICATION</dc:title>
  <dc:creator>Cheng Jiun Yuan (CSD)</dc:creator>
  <cp:lastModifiedBy>Kin Hong Wong (CCO)</cp:lastModifiedBy>
  <cp:revision>117</cp:revision>
  <dcterms:created xsi:type="dcterms:W3CDTF">2016-09-01T04:30:18Z</dcterms:created>
  <dcterms:modified xsi:type="dcterms:W3CDTF">2023-01-05T07:38:13Z</dcterms:modified>
</cp:coreProperties>
</file>