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1"/>
  </p:sldMasterIdLst>
  <p:notesMasterIdLst>
    <p:notesMasterId r:id="rId25"/>
  </p:notesMasterIdLst>
  <p:sldIdLst>
    <p:sldId id="271" r:id="rId2"/>
    <p:sldId id="265" r:id="rId3"/>
    <p:sldId id="278" r:id="rId4"/>
    <p:sldId id="270" r:id="rId5"/>
    <p:sldId id="289" r:id="rId6"/>
    <p:sldId id="300" r:id="rId7"/>
    <p:sldId id="301" r:id="rId8"/>
    <p:sldId id="302" r:id="rId9"/>
    <p:sldId id="303" r:id="rId10"/>
    <p:sldId id="304" r:id="rId11"/>
    <p:sldId id="305" r:id="rId12"/>
    <p:sldId id="266" r:id="rId13"/>
    <p:sldId id="269" r:id="rId14"/>
    <p:sldId id="293" r:id="rId15"/>
    <p:sldId id="283" r:id="rId16"/>
    <p:sldId id="267" r:id="rId17"/>
    <p:sldId id="306" r:id="rId18"/>
    <p:sldId id="263" r:id="rId19"/>
    <p:sldId id="291" r:id="rId20"/>
    <p:sldId id="290" r:id="rId21"/>
    <p:sldId id="297" r:id="rId22"/>
    <p:sldId id="298" r:id="rId23"/>
    <p:sldId id="299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330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72" autoAdjust="0"/>
  </p:normalViewPr>
  <p:slideViewPr>
    <p:cSldViewPr>
      <p:cViewPr varScale="1">
        <p:scale>
          <a:sx n="67" d="100"/>
          <a:sy n="67" d="100"/>
        </p:scale>
        <p:origin x="126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FEB43546-9F2E-4D19-A2DB-E2F83D1B2FF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51CB2A86-5558-44A1-B4F7-9B6037760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CB203DBF-0020-40B8-8C9E-D2C04D094AC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030D1377-6415-438D-8429-47B5A02BD0E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12294" name="Rectangle 6">
            <a:extLst>
              <a:ext uri="{FF2B5EF4-FFF2-40B4-BE49-F238E27FC236}">
                <a16:creationId xmlns:a16="http://schemas.microsoft.com/office/drawing/2014/main" id="{27FB4790-5039-45BA-8256-4C29BE1895B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295" name="Rectangle 7">
            <a:extLst>
              <a:ext uri="{FF2B5EF4-FFF2-40B4-BE49-F238E27FC236}">
                <a16:creationId xmlns:a16="http://schemas.microsoft.com/office/drawing/2014/main" id="{DBD60979-5065-4A84-AA15-39F27D08EA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9B434C7-706C-4092-A774-1BA05021689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210220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0617E401-B0C8-47C4-869F-0649FB10288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CFD6E442-FB60-4E84-9D20-0ED750D8AF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There are Cantonese and English sections.  Students who have difficulty understand Cantonese or speak Cantonese fluently should join an English section.</a:t>
            </a:r>
          </a:p>
          <a:p>
            <a:endParaRPr lang="en-US" altLang="en-US" dirty="0">
              <a:latin typeface="Arial" panose="020B0604020202020204" pitchFamily="34" charset="0"/>
            </a:endParaRPr>
          </a:p>
          <a:p>
            <a:r>
              <a:rPr lang="en-US" altLang="en-US" dirty="0">
                <a:latin typeface="Arial" panose="020B0604020202020204" pitchFamily="34" charset="0"/>
              </a:rPr>
              <a:t>During add/drop period, students can only switch to one of the sections allocated to them based on their program/faculty.</a:t>
            </a:r>
          </a:p>
          <a:p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53E50AA5-69D1-4688-AA59-BAD9E69B90A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fld id="{C3ED65A8-2C1B-439E-9A71-03305544876F}" type="slidenum">
              <a:rPr lang="en-US" altLang="zh-TW" smtClean="0">
                <a:latin typeface="Arial" panose="020B0604020202020204" pitchFamily="34" charset="0"/>
              </a:rPr>
              <a:pPr/>
              <a:t>4</a:t>
            </a:fld>
            <a:endParaRPr lang="en-US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045C74EE-89E7-4C5C-80D1-0E82291E81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D4B373D2-14ED-4CA3-9BBB-4091D6419A3F}" type="slidenum">
              <a:rPr lang="en-US" altLang="zh-TW" smtClean="0"/>
              <a:pPr>
                <a:spcBef>
                  <a:spcPct val="0"/>
                </a:spcBef>
              </a:pPr>
              <a:t>18</a:t>
            </a:fld>
            <a:endParaRPr lang="en-US" altLang="zh-TW"/>
          </a:p>
        </p:txBody>
      </p:sp>
      <p:sp>
        <p:nvSpPr>
          <p:cNvPr id="31747" name="Slide Image Placeholder 1">
            <a:extLst>
              <a:ext uri="{FF2B5EF4-FFF2-40B4-BE49-F238E27FC236}">
                <a16:creationId xmlns:a16="http://schemas.microsoft.com/office/drawing/2014/main" id="{058E6458-8C12-41B5-A11D-03089994C6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Notes Placeholder 2">
            <a:extLst>
              <a:ext uri="{FF2B5EF4-FFF2-40B4-BE49-F238E27FC236}">
                <a16:creationId xmlns:a16="http://schemas.microsoft.com/office/drawing/2014/main" id="{ABF35A87-473E-4FA1-A57C-9867689C51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For sections with 4 tutorials, students are expected to participate in at least 3 tutorials.</a:t>
            </a:r>
          </a:p>
          <a:p>
            <a:r>
              <a:rPr lang="en-US" altLang="en-US" dirty="0">
                <a:latin typeface="Arial" panose="020B0604020202020204" pitchFamily="34" charset="0"/>
              </a:rPr>
              <a:t>For sections with 3 tutorials, students are expected to participate in at least 2 tutorials.</a:t>
            </a:r>
          </a:p>
          <a:p>
            <a:r>
              <a:rPr lang="en-US" altLang="en-US" dirty="0">
                <a:latin typeface="Arial" panose="020B0604020202020204" pitchFamily="34" charset="0"/>
              </a:rPr>
              <a:t>For sections with 2 tutorials or less, students are expected to participate in all tutorials.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31749" name="Slide Number Placeholder 3">
            <a:extLst>
              <a:ext uri="{FF2B5EF4-FFF2-40B4-BE49-F238E27FC236}">
                <a16:creationId xmlns:a16="http://schemas.microsoft.com/office/drawing/2014/main" id="{FF9BDCC2-5D17-4EE6-A109-B35E989B041A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E9F4841-3A5C-498B-85FD-499DDF0A20BB}" type="slidenum">
              <a:rPr lang="en-US" altLang="zh-TW"/>
              <a:pPr algn="r" eaLnBrk="1" hangingPunct="1">
                <a:spcBef>
                  <a:spcPct val="0"/>
                </a:spcBef>
              </a:pPr>
              <a:t>18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>
            <a:extLst>
              <a:ext uri="{FF2B5EF4-FFF2-40B4-BE49-F238E27FC236}">
                <a16:creationId xmlns:a16="http://schemas.microsoft.com/office/drawing/2014/main" id="{7233F37A-9891-4CE5-80A9-5DD8190FE28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>
            <a:extLst>
              <a:ext uri="{FF2B5EF4-FFF2-40B4-BE49-F238E27FC236}">
                <a16:creationId xmlns:a16="http://schemas.microsoft.com/office/drawing/2014/main" id="{0F601FD0-A0C0-44A7-AC42-B2DC4C5FDE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zh-HK">
                <a:latin typeface="Arial" panose="020B0604020202020204" pitchFamily="34" charset="0"/>
              </a:rPr>
              <a:t>mailto:engg1000@cse.cuhk.edu.hk?</a:t>
            </a:r>
          </a:p>
          <a:p>
            <a:r>
              <a:rPr lang="en-US" altLang="zh-HK">
                <a:latin typeface="Arial" panose="020B0604020202020204" pitchFamily="34" charset="0"/>
              </a:rPr>
              <a:t>subject=IT Workshop Registration&amp;</a:t>
            </a:r>
          </a:p>
          <a:p>
            <a:r>
              <a:rPr lang="en-US" altLang="zh-HK">
                <a:latin typeface="Arial" panose="020B0604020202020204" pitchFamily="34" charset="0"/>
              </a:rPr>
              <a:t>body=Workshop Code: IT Workshop A %0aWorkshop Name: Mac Explorer %0aWorkshop Date: %0aName: %0aSID: %0aEmail address: %0a</a:t>
            </a:r>
          </a:p>
          <a:p>
            <a:endParaRPr lang="zh-HK" altLang="en-US">
              <a:latin typeface="Arial" panose="020B0604020202020204" pitchFamily="34" charset="0"/>
            </a:endParaRPr>
          </a:p>
        </p:txBody>
      </p:sp>
      <p:sp>
        <p:nvSpPr>
          <p:cNvPr id="38916" name="Slide Number Placeholder 3">
            <a:extLst>
              <a:ext uri="{FF2B5EF4-FFF2-40B4-BE49-F238E27FC236}">
                <a16:creationId xmlns:a16="http://schemas.microsoft.com/office/drawing/2014/main" id="{8C546CB6-0C18-4D62-B239-520944C6837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fld id="{F94E59E1-05DB-4655-8D25-F4C23E9BF7B8}" type="slidenum">
              <a:rPr lang="en-US" altLang="zh-TW" smtClean="0">
                <a:latin typeface="Arial" panose="020B0604020202020204" pitchFamily="34" charset="0"/>
              </a:rPr>
              <a:pPr/>
              <a:t>23</a:t>
            </a:fld>
            <a:endParaRPr lang="en-US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78EC3C6D-5290-4C1A-A3D5-98EA3A630FA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B4BCD3DC-4166-40BB-BBBE-465BED617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zh-HK" dirty="0">
              <a:latin typeface="Arial" panose="020B0604020202020204" pitchFamily="34" charset="0"/>
            </a:endParaRPr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66DA13E2-BDF5-47F5-A92F-798D4E4A87C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fld id="{D06EA05A-B384-4999-BE49-0093CE57936C}" type="slidenum">
              <a:rPr lang="en-US" altLang="zh-TW" smtClean="0">
                <a:latin typeface="Arial" panose="020B0604020202020204" pitchFamily="34" charset="0"/>
              </a:rPr>
              <a:pPr/>
              <a:t>6</a:t>
            </a:fld>
            <a:endParaRPr lang="en-US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37FC8C00-876B-4FD8-B25B-BC3BF54E9E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47C87438-AB16-4C8D-8518-DCAD2F2D42B3}" type="slidenum">
              <a:rPr lang="en-US" altLang="zh-TW" smtClean="0"/>
              <a:pPr>
                <a:spcBef>
                  <a:spcPct val="0"/>
                </a:spcBef>
              </a:pPr>
              <a:t>8</a:t>
            </a:fld>
            <a:endParaRPr lang="en-US" altLang="zh-TW"/>
          </a:p>
        </p:txBody>
      </p:sp>
      <p:sp>
        <p:nvSpPr>
          <p:cNvPr id="14339" name="Slide Image Placeholder 1">
            <a:extLst>
              <a:ext uri="{FF2B5EF4-FFF2-40B4-BE49-F238E27FC236}">
                <a16:creationId xmlns:a16="http://schemas.microsoft.com/office/drawing/2014/main" id="{182E2588-CBFC-4487-A593-94CC5967CE8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40" name="Notes Placeholder 2">
            <a:extLst>
              <a:ext uri="{FF2B5EF4-FFF2-40B4-BE49-F238E27FC236}">
                <a16:creationId xmlns:a16="http://schemas.microsoft.com/office/drawing/2014/main" id="{B51CD439-721A-4878-BE9C-CD3ADF6C48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4341" name="Slide Number Placeholder 3">
            <a:extLst>
              <a:ext uri="{FF2B5EF4-FFF2-40B4-BE49-F238E27FC236}">
                <a16:creationId xmlns:a16="http://schemas.microsoft.com/office/drawing/2014/main" id="{4EDE85D0-AFDF-495C-99A5-B8C15EFD8C1E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61AAC4E-C18E-4242-AA71-E90EB758B447}" type="slidenum">
              <a:rPr lang="en-US" altLang="zh-TW"/>
              <a:pPr algn="r" eaLnBrk="1" hangingPunct="1">
                <a:spcBef>
                  <a:spcPct val="0"/>
                </a:spcBef>
              </a:pPr>
              <a:t>8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AE00FFE0-A20D-4830-A795-06D7A0B77C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C8F4CBB3-1A20-4746-A696-9917D2DF83F2}" type="slidenum">
              <a:rPr lang="en-US" altLang="zh-TW" smtClean="0"/>
              <a:pPr>
                <a:spcBef>
                  <a:spcPct val="0"/>
                </a:spcBef>
              </a:pPr>
              <a:t>9</a:t>
            </a:fld>
            <a:endParaRPr lang="en-US" altLang="zh-TW"/>
          </a:p>
        </p:txBody>
      </p:sp>
      <p:sp>
        <p:nvSpPr>
          <p:cNvPr id="16387" name="Slide Image Placeholder 1">
            <a:extLst>
              <a:ext uri="{FF2B5EF4-FFF2-40B4-BE49-F238E27FC236}">
                <a16:creationId xmlns:a16="http://schemas.microsoft.com/office/drawing/2014/main" id="{034A96EA-B876-4F8C-9E71-83FB0433A89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8" name="Notes Placeholder 2">
            <a:extLst>
              <a:ext uri="{FF2B5EF4-FFF2-40B4-BE49-F238E27FC236}">
                <a16:creationId xmlns:a16="http://schemas.microsoft.com/office/drawing/2014/main" id="{E2478627-45AF-47C7-9AA9-ED8778C6CB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6389" name="Slide Number Placeholder 3">
            <a:extLst>
              <a:ext uri="{FF2B5EF4-FFF2-40B4-BE49-F238E27FC236}">
                <a16:creationId xmlns:a16="http://schemas.microsoft.com/office/drawing/2014/main" id="{2B3F4D0A-0E30-4B09-8751-5CA18801BE7C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236E3EA-D00E-485A-B2D1-74406645DCE6}" type="slidenum">
              <a:rPr lang="en-US" altLang="zh-TW"/>
              <a:pPr algn="r" eaLnBrk="1" hangingPunct="1">
                <a:spcBef>
                  <a:spcPct val="0"/>
                </a:spcBef>
              </a:pPr>
              <a:t>9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90B57DAF-4933-4EFD-8D93-2572D647A7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9D5F5AFA-6D17-4D4B-B229-5F9BB6DEF5BC}" type="slidenum">
              <a:rPr lang="en-US" altLang="zh-TW" smtClean="0"/>
              <a:pPr>
                <a:spcBef>
                  <a:spcPct val="0"/>
                </a:spcBef>
              </a:pPr>
              <a:t>10</a:t>
            </a:fld>
            <a:endParaRPr lang="en-US" altLang="zh-TW"/>
          </a:p>
        </p:txBody>
      </p:sp>
      <p:sp>
        <p:nvSpPr>
          <p:cNvPr id="18435" name="Slide Image Placeholder 1">
            <a:extLst>
              <a:ext uri="{FF2B5EF4-FFF2-40B4-BE49-F238E27FC236}">
                <a16:creationId xmlns:a16="http://schemas.microsoft.com/office/drawing/2014/main" id="{56F6F2C5-A495-425D-B7B4-59679442028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6" name="Notes Placeholder 2">
            <a:extLst>
              <a:ext uri="{FF2B5EF4-FFF2-40B4-BE49-F238E27FC236}">
                <a16:creationId xmlns:a16="http://schemas.microsoft.com/office/drawing/2014/main" id="{6022476F-CDD5-46ED-9F7E-0DE07006EA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8437" name="Slide Number Placeholder 3">
            <a:extLst>
              <a:ext uri="{FF2B5EF4-FFF2-40B4-BE49-F238E27FC236}">
                <a16:creationId xmlns:a16="http://schemas.microsoft.com/office/drawing/2014/main" id="{E1881E59-8E90-4763-8868-ECFEE4D91A49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87E26F3-0611-4257-AA61-006F7570DB2F}" type="slidenum">
              <a:rPr lang="en-US" altLang="zh-TW"/>
              <a:pPr algn="r" eaLnBrk="1" hangingPunct="1">
                <a:spcBef>
                  <a:spcPct val="0"/>
                </a:spcBef>
              </a:pPr>
              <a:t>10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542AA7E8-A8A5-4BA4-A6F7-D0C1EC67B3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B723B8CD-D797-4FD6-8DDA-0491CC9290FA}" type="slidenum">
              <a:rPr lang="en-US" altLang="zh-TW" smtClean="0"/>
              <a:pPr>
                <a:spcBef>
                  <a:spcPct val="0"/>
                </a:spcBef>
              </a:pPr>
              <a:t>11</a:t>
            </a:fld>
            <a:endParaRPr lang="en-US" altLang="zh-TW"/>
          </a:p>
        </p:txBody>
      </p:sp>
      <p:sp>
        <p:nvSpPr>
          <p:cNvPr id="20483" name="Slide Image Placeholder 1">
            <a:extLst>
              <a:ext uri="{FF2B5EF4-FFF2-40B4-BE49-F238E27FC236}">
                <a16:creationId xmlns:a16="http://schemas.microsoft.com/office/drawing/2014/main" id="{6F10AA95-F561-48B1-A5B3-D2B58582330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4" name="Notes Placeholder 2">
            <a:extLst>
              <a:ext uri="{FF2B5EF4-FFF2-40B4-BE49-F238E27FC236}">
                <a16:creationId xmlns:a16="http://schemas.microsoft.com/office/drawing/2014/main" id="{965E5A6E-399A-471D-9302-1ACF6630D7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0485" name="Slide Number Placeholder 3">
            <a:extLst>
              <a:ext uri="{FF2B5EF4-FFF2-40B4-BE49-F238E27FC236}">
                <a16:creationId xmlns:a16="http://schemas.microsoft.com/office/drawing/2014/main" id="{8E905FC0-BDAA-4A89-BB8D-5FFC2ABC22C1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9E5EE52-9642-4165-8F1F-AE47E48EEC17}" type="slidenum">
              <a:rPr lang="en-US" altLang="zh-TW"/>
              <a:pPr algn="r" eaLnBrk="1" hangingPunct="1">
                <a:spcBef>
                  <a:spcPct val="0"/>
                </a:spcBef>
              </a:pPr>
              <a:t>11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:a16="http://schemas.microsoft.com/office/drawing/2014/main" id="{A9265A55-C7B6-410F-AB89-2D474EDBFEC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>
            <a:extLst>
              <a:ext uri="{FF2B5EF4-FFF2-40B4-BE49-F238E27FC236}">
                <a16:creationId xmlns:a16="http://schemas.microsoft.com/office/drawing/2014/main" id="{A430C5AE-77E6-4588-A280-05FF5F3EAF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baseline="0" dirty="0">
                <a:latin typeface="Arial" panose="020B0604020202020204" pitchFamily="34" charset="0"/>
              </a:rPr>
              <a:t>Depending on the number of project groups, Thursday sections may have 7 or 8 lectures.</a:t>
            </a:r>
          </a:p>
          <a:p>
            <a:r>
              <a:rPr lang="en-US" altLang="en-US" dirty="0">
                <a:latin typeface="Arial" panose="020B0604020202020204" pitchFamily="34" charset="0"/>
              </a:rPr>
              <a:t>	</a:t>
            </a:r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1B5478A2-9B99-43CE-A632-AE74598217C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fld id="{EDEB227E-906D-4A4C-A8F1-09743480703E}" type="slidenum">
              <a:rPr lang="en-US" altLang="zh-TW" smtClean="0">
                <a:latin typeface="Arial" panose="020B0604020202020204" pitchFamily="34" charset="0"/>
              </a:rPr>
              <a:pPr/>
              <a:t>13</a:t>
            </a:fld>
            <a:endParaRPr lang="en-US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>
            <a:extLst>
              <a:ext uri="{FF2B5EF4-FFF2-40B4-BE49-F238E27FC236}">
                <a16:creationId xmlns:a16="http://schemas.microsoft.com/office/drawing/2014/main" id="{7FA5DF42-AE92-4E95-9C2B-A6F161EEE9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>
            <a:extLst>
              <a:ext uri="{FF2B5EF4-FFF2-40B4-BE49-F238E27FC236}">
                <a16:creationId xmlns:a16="http://schemas.microsoft.com/office/drawing/2014/main" id="{6C9DA482-4D29-4642-BD6D-F8A1B06556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HK" altLang="en-US">
              <a:latin typeface="Arial" panose="020B0604020202020204" pitchFamily="34" charset="0"/>
            </a:endParaRPr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id="{4DF2B32F-2D0B-4700-80E9-6B14B1AB48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fld id="{CFCB0A85-7B15-45B0-A6A2-BE0E613440B0}" type="slidenum">
              <a:rPr lang="en-US" altLang="zh-TW" smtClean="0">
                <a:latin typeface="Arial" panose="020B0604020202020204" pitchFamily="34" charset="0"/>
              </a:rPr>
              <a:pPr/>
              <a:t>16</a:t>
            </a:fld>
            <a:endParaRPr lang="en-US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id="{88DB5EFD-6268-4613-BAB4-2E7F8976C69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id="{B938F5EC-CE93-4C31-A8F6-D223C43503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For security reason, subsystems residing in engg1000vs.cse.cuhk.edu.hk can only be accessed via CUHK computer network (including CUHK1x </a:t>
            </a:r>
            <a:r>
              <a:rPr lang="en-US" altLang="en-US" dirty="0" err="1">
                <a:latin typeface="Arial" panose="020B0604020202020204" pitchFamily="34" charset="0"/>
              </a:rPr>
              <a:t>wifi</a:t>
            </a:r>
            <a:r>
              <a:rPr lang="en-US" altLang="en-US" dirty="0">
                <a:latin typeface="Arial" panose="020B0604020202020204" pitchFamily="34" charset="0"/>
              </a:rPr>
              <a:t>) or via CUHK VPN.</a:t>
            </a:r>
          </a:p>
          <a:p>
            <a:endParaRPr lang="en-US" altLang="en-US" dirty="0">
              <a:latin typeface="Arial" panose="020B0604020202020204" pitchFamily="34" charset="0"/>
            </a:endParaRPr>
          </a:p>
          <a:p>
            <a:r>
              <a:rPr lang="en-GB" altLang="en-US" dirty="0">
                <a:latin typeface="Arial" panose="020B0604020202020204" pitchFamily="34" charset="0"/>
              </a:rPr>
              <a:t>Students should setup VPN connection as early as possible.</a:t>
            </a: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E9900839-5652-4905-8B9E-26D0940403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fld id="{6A581AD7-6D21-4E5D-B8AA-22538A571837}" type="slidenum">
              <a:rPr lang="en-US" altLang="zh-TW" smtClean="0">
                <a:latin typeface="Arial" panose="020B0604020202020204" pitchFamily="34" charset="0"/>
              </a:rPr>
              <a:pPr/>
              <a:t>17</a:t>
            </a:fld>
            <a:endParaRPr lang="en-US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ENGG1000 KHW 2022-23 Term2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88F374-282F-488B-B77E-BD72E7D19B5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788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ENGG1000 KHW 2022-23 Term2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ABA809-723D-4CC9-9DE0-2A663215BEBC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25637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ENGG1000 KHW 2022-23 Term2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ABA809-723D-4CC9-9DE0-2A663215BEBC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201873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ENGG1000 KHW 2022-23 Term2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ABA809-723D-4CC9-9DE0-2A663215BEBC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156177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ENGG1000 KHW 2022-23 Term2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ABA809-723D-4CC9-9DE0-2A663215BEBC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611511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ENGG1000 KHW 2022-23 Term2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ABA809-723D-4CC9-9DE0-2A663215BEBC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14654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ENGG1000 KHW 2022-23 Term2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ABA809-723D-4CC9-9DE0-2A663215BEBC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55278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ENGG1000 KHW 2022-23 Term2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ABA809-723D-4CC9-9DE0-2A663215BEBC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2333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ENGG1000 KHW 2022-23 Term2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ABA809-723D-4CC9-9DE0-2A663215BEBC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21525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ENGG1000 KHW 2022-23 Term2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B9E3F8-F4F6-4B12-B11E-A24F59756E2C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29966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ENGG1000 KHW 2022-23 Term2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ABA809-723D-4CC9-9DE0-2A663215BEBC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4622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ENGG1000 KHW 2022-23 Term2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ABA809-723D-4CC9-9DE0-2A663215BEBC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0674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ENGG1000 KHW 2022-23 Term2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CB7940-6ECC-42B5-A486-DB10948A05CE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97878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ENGG1000 KHW 2022-23 Term2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E3EF63-260C-4203-B1E0-58FAFD079AF6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53476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ENGG1000 KHW 2022-23 Term2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ABA809-723D-4CC9-9DE0-2A663215BEBC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26841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ENGG1000 KHW 2022-23 Term2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821490-9460-4554-8A55-A518E0B35820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11826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TW"/>
              <a:t>ENGG1000 KHW 2022-23 Term2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33ABA809-723D-4CC9-9DE0-2A663215BEBC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4597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  <p:sldLayoutId id="2147483849" r:id="rId13"/>
    <p:sldLayoutId id="2147483850" r:id="rId14"/>
    <p:sldLayoutId id="2147483851" r:id="rId15"/>
    <p:sldLayoutId id="2147483852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e.cuhk.edu.hk/~khwong/www2/ENGG1000/ENGG1000.html" TargetMode="External"/><Relationship Id="rId2" Type="http://schemas.openxmlformats.org/officeDocument/2006/relationships/hyperlink" Target="http://www.cse.cuhk.edu.hk/~khwong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dlct.cse.cuhk.edu.hk/people.php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hyperlink" Target="https://dlct.cse.cuhk.edu.hk/it_clinic.php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engg1000@cuhk.edu.hk" TargetMode="External"/><Relationship Id="rId2" Type="http://schemas.openxmlformats.org/officeDocument/2006/relationships/hyperlink" Target="https://engg1000.cse.cuhk.edu.hk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tif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lct.cse.cuhk.edu.hk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engg1000@cuhk.edu.hk" TargetMode="External"/><Relationship Id="rId5" Type="http://schemas.openxmlformats.org/officeDocument/2006/relationships/hyperlink" Target="https://engg1000vs.cse.cuhk.edu.hk/" TargetMode="External"/><Relationship Id="rId4" Type="http://schemas.openxmlformats.org/officeDocument/2006/relationships/hyperlink" Target="https://blackboard.cuhk.edu.hk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engg1000vs.cse.cuhk.edu.hk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itsc.cuhk.edu.hk/all-it/wifi-and-network/cuhk-vpn/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uhk.edu.hk/policy/academichonesty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dlct.cse.cuhk.edu.hk/workshops.php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dlct@cuhk.edu.hk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engg1000@cse.cuhk.edu.hk?subject=IT%20Workshop%20Registration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lct.cse.cuhk.edu.hk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7666993-A147-4B43-89D4-77278988727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2743200"/>
            <a:ext cx="6400800" cy="3709988"/>
          </a:xfrm>
        </p:spPr>
        <p:txBody>
          <a:bodyPr>
            <a:normAutofit fontScale="55000" lnSpcReduction="20000"/>
          </a:bodyPr>
          <a:lstStyle/>
          <a:p>
            <a:pPr algn="ctr" eaLnBrk="1" hangingPunct="1"/>
            <a:r>
              <a:rPr lang="en-US" altLang="zh-HK" sz="7200" dirty="0"/>
              <a:t>ENGG1000</a:t>
            </a:r>
          </a:p>
          <a:p>
            <a:pPr algn="ctr" eaLnBrk="1" hangingPunct="1"/>
            <a:r>
              <a:rPr lang="en-US" altLang="zh-HK" sz="7200" dirty="0"/>
              <a:t>IT Foundation</a:t>
            </a:r>
          </a:p>
          <a:p>
            <a:pPr algn="ctr" eaLnBrk="1" hangingPunct="1"/>
            <a:r>
              <a:rPr lang="en-US" altLang="zh-HK" sz="7200" dirty="0"/>
              <a:t>Teacher: K.H. Wong</a:t>
            </a:r>
          </a:p>
          <a:p>
            <a:pPr algn="ctr" eaLnBrk="1" hangingPunct="1"/>
            <a:r>
              <a:rPr lang="en-US" altLang="zh-HK" sz="4000" dirty="0">
                <a:hlinkClick r:id="rId2"/>
              </a:rPr>
              <a:t>http://www.cse.cuhk.edu.hk/~khwong/</a:t>
            </a:r>
            <a:r>
              <a:rPr lang="en-US" altLang="zh-HK" sz="4000" dirty="0"/>
              <a:t> </a:t>
            </a:r>
          </a:p>
          <a:p>
            <a:pPr algn="ctr" eaLnBrk="1" hangingPunct="1"/>
            <a:r>
              <a:rPr lang="en-US" altLang="zh-HK" sz="3600" dirty="0"/>
              <a:t>Course Outline, </a:t>
            </a:r>
          </a:p>
          <a:p>
            <a:pPr algn="ctr" eaLnBrk="1" hangingPunct="1"/>
            <a:r>
              <a:rPr lang="en-US" altLang="zh-TW" sz="3600" dirty="0"/>
              <a:t>Useful link</a:t>
            </a:r>
          </a:p>
          <a:p>
            <a:pPr algn="ctr" eaLnBrk="1" hangingPunct="1"/>
            <a:r>
              <a:rPr lang="en-US" altLang="zh-TW" sz="3600" dirty="0">
                <a:hlinkClick r:id="rId3"/>
              </a:rPr>
              <a:t>http://www.cse.cuhk.edu.hk/~khwong/www2/ENGG1000/ENGG1000.html</a:t>
            </a:r>
            <a:r>
              <a:rPr lang="en-US" altLang="zh-TW" sz="3600" dirty="0"/>
              <a:t> </a:t>
            </a:r>
            <a:endParaRPr lang="en-US" altLang="zh-HK" sz="3600" dirty="0"/>
          </a:p>
          <a:p>
            <a:pPr algn="ctr" eaLnBrk="1" hangingPunct="1"/>
            <a:endParaRPr lang="en-US" altLang="zh-HK" dirty="0"/>
          </a:p>
          <a:p>
            <a:pPr algn="ctr" eaLnBrk="1" hangingPunct="1"/>
            <a:endParaRPr lang="en-US" altLang="zh-HK" dirty="0"/>
          </a:p>
        </p:txBody>
      </p:sp>
      <p:pic>
        <p:nvPicPr>
          <p:cNvPr id="4099" name="Picture 3" descr="CUHK-logo_gold-ribbon">
            <a:extLst>
              <a:ext uri="{FF2B5EF4-FFF2-40B4-BE49-F238E27FC236}">
                <a16:creationId xmlns:a16="http://schemas.microsoft.com/office/drawing/2014/main" id="{DD6F9D70-B4DB-4F65-A0DC-91CD43E7BA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307975"/>
            <a:ext cx="1908175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40070D3-6A7D-3E9F-1C2F-760F1092E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ENGG1000 KHW 2022-23 Term2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1CC2311-1A53-E96C-BA3D-415924EDE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88F374-282F-488B-B77E-BD72E7D19B51}" type="slidenum">
              <a:rPr lang="en-US" altLang="zh-TW" smtClean="0"/>
              <a:pPr>
                <a:defRPr/>
              </a:pPr>
              <a:t>1</a:t>
            </a:fld>
            <a:endParaRPr lang="en-US" altLang="zh-TW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5">
            <a:extLst>
              <a:ext uri="{FF2B5EF4-FFF2-40B4-BE49-F238E27FC236}">
                <a16:creationId xmlns:a16="http://schemas.microsoft.com/office/drawing/2014/main" id="{45FE8102-A919-4DC2-85F4-88B3E9635E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zh-HK"/>
              <a:t>Topics</a:t>
            </a:r>
            <a:endParaRPr lang="en-US" altLang="zh-TW"/>
          </a:p>
        </p:txBody>
      </p:sp>
      <p:sp>
        <p:nvSpPr>
          <p:cNvPr id="17410" name="Content Placeholder 2">
            <a:extLst>
              <a:ext uri="{FF2B5EF4-FFF2-40B4-BE49-F238E27FC236}">
                <a16:creationId xmlns:a16="http://schemas.microsoft.com/office/drawing/2014/main" id="{AE841BE8-A68E-4E0B-8225-1724BF286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125" indent="-255588" eaLnBrk="1" hangingPunct="1">
              <a:spcBef>
                <a:spcPct val="50000"/>
              </a:spcBef>
            </a:pPr>
            <a:r>
              <a:rPr lang="en-US" altLang="zh-TW" sz="2500"/>
              <a:t>Information </a:t>
            </a:r>
            <a:r>
              <a:rPr lang="en-US" altLang="zh-TW" sz="2500">
                <a:solidFill>
                  <a:schemeClr val="accent1"/>
                </a:solidFill>
              </a:rPr>
              <a:t>security</a:t>
            </a:r>
          </a:p>
          <a:p>
            <a:pPr marL="620713" lvl="1" indent="-228600" eaLnBrk="1" hangingPunct="1">
              <a:spcBef>
                <a:spcPct val="50000"/>
              </a:spcBef>
            </a:pPr>
            <a:r>
              <a:rPr lang="en-US" altLang="zh-TW" sz="2100"/>
              <a:t>System security issues and measures</a:t>
            </a:r>
          </a:p>
          <a:p>
            <a:pPr marL="620713" lvl="1" indent="-228600" eaLnBrk="1" hangingPunct="1">
              <a:spcBef>
                <a:spcPct val="50000"/>
              </a:spcBef>
            </a:pPr>
            <a:endParaRPr lang="en-US" altLang="zh-TW" sz="1400"/>
          </a:p>
          <a:p>
            <a:pPr marL="620713" lvl="1" indent="-228600" eaLnBrk="1" hangingPunct="1">
              <a:spcBef>
                <a:spcPct val="50000"/>
              </a:spcBef>
            </a:pPr>
            <a:r>
              <a:rPr lang="en-US" altLang="zh-TW" sz="2100"/>
              <a:t>Using IT services in a secure manner</a:t>
            </a:r>
          </a:p>
          <a:p>
            <a:pPr marL="620713" lvl="1" indent="-228600" eaLnBrk="1" hangingPunct="1">
              <a:spcBef>
                <a:spcPct val="50000"/>
              </a:spcBef>
            </a:pPr>
            <a:endParaRPr lang="en-US" altLang="zh-TW" sz="1400"/>
          </a:p>
          <a:p>
            <a:pPr marL="620713" lvl="1" indent="-228600" eaLnBrk="1" hangingPunct="1">
              <a:spcBef>
                <a:spcPct val="50000"/>
              </a:spcBef>
            </a:pPr>
            <a:r>
              <a:rPr lang="en-US" altLang="zh-TW" sz="2100"/>
              <a:t>Protection of personal sensitive data</a:t>
            </a:r>
          </a:p>
          <a:p>
            <a:pPr marL="620713" lvl="1" indent="-228600" eaLnBrk="1" hangingPunct="1">
              <a:spcBef>
                <a:spcPct val="50000"/>
              </a:spcBef>
            </a:pPr>
            <a:endParaRPr lang="en-US" altLang="zh-TW" sz="1400"/>
          </a:p>
          <a:p>
            <a:pPr marL="620713" lvl="1" indent="-228600" eaLnBrk="1" hangingPunct="1">
              <a:spcBef>
                <a:spcPct val="50000"/>
              </a:spcBef>
            </a:pPr>
            <a:r>
              <a:rPr lang="en-US" altLang="zh-TW" sz="2100"/>
              <a:t>Information security policies and practices</a:t>
            </a:r>
          </a:p>
          <a:p>
            <a:pPr marL="365125" indent="-255588" eaLnBrk="1" hangingPunct="1">
              <a:spcBef>
                <a:spcPct val="50000"/>
              </a:spcBef>
            </a:pPr>
            <a:endParaRPr lang="en-US" altLang="zh-TW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60EA6AF-921B-BBC0-C502-6D26138C0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ENGG1000 KHW 2022-23 Term2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498EE4C-158A-41F7-68F4-11968EBE6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ABA809-723D-4CC9-9DE0-2A663215BEBC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5">
            <a:extLst>
              <a:ext uri="{FF2B5EF4-FFF2-40B4-BE49-F238E27FC236}">
                <a16:creationId xmlns:a16="http://schemas.microsoft.com/office/drawing/2014/main" id="{0D0ADF06-509A-4B13-930F-972A13A41B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zh-HK"/>
              <a:t>Topics</a:t>
            </a:r>
            <a:endParaRPr lang="en-US" altLang="zh-TW"/>
          </a:p>
        </p:txBody>
      </p:sp>
      <p:sp>
        <p:nvSpPr>
          <p:cNvPr id="19458" name="Content Placeholder 2">
            <a:extLst>
              <a:ext uri="{FF2B5EF4-FFF2-40B4-BE49-F238E27FC236}">
                <a16:creationId xmlns:a16="http://schemas.microsoft.com/office/drawing/2014/main" id="{8F4B3289-F3B1-481C-80AF-99214DCEF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125" indent="-255588" eaLnBrk="1" hangingPunct="1">
              <a:spcBef>
                <a:spcPct val="50000"/>
              </a:spcBef>
            </a:pPr>
            <a:r>
              <a:rPr lang="en-US" altLang="zh-TW" sz="2500">
                <a:solidFill>
                  <a:srgbClr val="FF0000"/>
                </a:solidFill>
              </a:rPr>
              <a:t>Ethics</a:t>
            </a:r>
            <a:r>
              <a:rPr lang="en-US" altLang="zh-TW" sz="2500"/>
              <a:t> in IT and relevant Hong Kong </a:t>
            </a:r>
            <a:r>
              <a:rPr lang="en-US" altLang="zh-TW" sz="2500">
                <a:solidFill>
                  <a:srgbClr val="FF0000"/>
                </a:solidFill>
              </a:rPr>
              <a:t>legislations</a:t>
            </a:r>
          </a:p>
          <a:p>
            <a:pPr marL="620713" lvl="1" indent="-228600" eaLnBrk="1" hangingPunct="1">
              <a:spcBef>
                <a:spcPct val="50000"/>
              </a:spcBef>
            </a:pPr>
            <a:r>
              <a:rPr lang="en-US" altLang="zh-TW" sz="2100"/>
              <a:t>Ethical and cultural issues</a:t>
            </a:r>
          </a:p>
          <a:p>
            <a:pPr marL="620713" lvl="1" indent="-228600" eaLnBrk="1" hangingPunct="1">
              <a:spcBef>
                <a:spcPct val="50000"/>
              </a:spcBef>
            </a:pPr>
            <a:endParaRPr lang="en-US" altLang="zh-TW" sz="1400"/>
          </a:p>
          <a:p>
            <a:pPr marL="620713" lvl="1" indent="-228600" eaLnBrk="1" hangingPunct="1">
              <a:spcBef>
                <a:spcPct val="50000"/>
              </a:spcBef>
            </a:pPr>
            <a:r>
              <a:rPr lang="en-US" altLang="zh-TW" sz="2100"/>
              <a:t>Intellectual properties</a:t>
            </a:r>
          </a:p>
          <a:p>
            <a:pPr marL="620713" lvl="1" indent="-228600" eaLnBrk="1" hangingPunct="1">
              <a:spcBef>
                <a:spcPct val="50000"/>
              </a:spcBef>
            </a:pPr>
            <a:endParaRPr lang="en-US" altLang="zh-TW" sz="1400"/>
          </a:p>
          <a:p>
            <a:pPr marL="620713" lvl="1" indent="-228600" eaLnBrk="1" hangingPunct="1">
              <a:spcBef>
                <a:spcPct val="50000"/>
              </a:spcBef>
            </a:pPr>
            <a:r>
              <a:rPr lang="en-US" altLang="zh-TW" sz="2100"/>
              <a:t>Freedom of expression and netiquette</a:t>
            </a:r>
          </a:p>
          <a:p>
            <a:pPr marL="620713" lvl="1" indent="-228600" eaLnBrk="1" hangingPunct="1">
              <a:spcBef>
                <a:spcPct val="50000"/>
              </a:spcBef>
            </a:pPr>
            <a:endParaRPr lang="en-US" altLang="zh-TW" sz="1400"/>
          </a:p>
          <a:p>
            <a:pPr marL="620713" lvl="1" indent="-228600" eaLnBrk="1" hangingPunct="1">
              <a:spcBef>
                <a:spcPct val="50000"/>
              </a:spcBef>
            </a:pPr>
            <a:r>
              <a:rPr lang="en-US" altLang="zh-TW" sz="2100"/>
              <a:t>Relevant Hong Kong legislations</a:t>
            </a:r>
            <a:r>
              <a:rPr lang="en-US" altLang="zh-TW" sz="2100">
                <a:latin typeface="Arial" panose="020B0604020202020204" pitchFamily="34" charset="0"/>
              </a:rPr>
              <a:t> </a:t>
            </a:r>
            <a:endParaRPr lang="en-US" altLang="zh-TW" sz="210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73F9427-F44B-0D38-2C1C-323D5508F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ENGG1000 KHW 2022-23 Term2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0D545E3-B18D-B975-3550-57581EA61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ABA809-723D-4CC9-9DE0-2A663215BEBC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41C9303A-2878-40E4-8F33-9B631519C0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Personnel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FCFC3DEC-84A1-4AD8-8A1C-EAFF02CEF76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zh-HK" sz="2500" dirty="0"/>
              <a:t>Lecturers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HK" sz="2100" dirty="0"/>
              <a:t>Responsible for your section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HK" sz="2100" dirty="0"/>
              <a:t>Conduct lectures and tutorials</a:t>
            </a:r>
          </a:p>
          <a:p>
            <a:pPr lvl="1" eaLnBrk="1" hangingPunct="1">
              <a:lnSpc>
                <a:spcPct val="90000"/>
              </a:lnSpc>
            </a:pPr>
            <a:endParaRPr lang="en-US" altLang="zh-HK" sz="2100" dirty="0"/>
          </a:p>
          <a:p>
            <a:pPr eaLnBrk="1" hangingPunct="1">
              <a:lnSpc>
                <a:spcPct val="90000"/>
              </a:lnSpc>
            </a:pPr>
            <a:r>
              <a:rPr lang="en-US" altLang="zh-HK" sz="2500" dirty="0"/>
              <a:t>IT Coordinators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HK" sz="2100" dirty="0"/>
              <a:t>Provide homework and presentation consultation services at the </a:t>
            </a:r>
            <a:r>
              <a:rPr lang="en-US" altLang="zh-HK" sz="2100" b="1" dirty="0"/>
              <a:t>IT Clinic </a:t>
            </a:r>
            <a:r>
              <a:rPr lang="en-US" altLang="zh-HK" sz="2100" dirty="0"/>
              <a:t>(</a:t>
            </a:r>
            <a:r>
              <a:rPr lang="en-US" altLang="zh-HK" sz="2100" b="1" dirty="0">
                <a:solidFill>
                  <a:srgbClr val="003300"/>
                </a:solidFill>
              </a:rPr>
              <a:t>HCA 328*</a:t>
            </a:r>
            <a:r>
              <a:rPr lang="en-US" altLang="zh-HK" sz="2100" dirty="0"/>
              <a:t>)</a:t>
            </a:r>
          </a:p>
          <a:p>
            <a:pPr lvl="1" eaLnBrk="1" hangingPunct="1">
              <a:lnSpc>
                <a:spcPct val="90000"/>
              </a:lnSpc>
            </a:pPr>
            <a:endParaRPr lang="en-US" altLang="zh-HK" sz="2100" dirty="0"/>
          </a:p>
          <a:p>
            <a:pPr eaLnBrk="1" hangingPunct="1">
              <a:lnSpc>
                <a:spcPct val="90000"/>
              </a:lnSpc>
            </a:pPr>
            <a:r>
              <a:rPr lang="en-US" altLang="zh-HK" sz="2500" dirty="0"/>
              <a:t>Contacts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HK" sz="2100" dirty="0">
                <a:hlinkClick r:id="rId2"/>
              </a:rPr>
              <a:t>https://dlct</a:t>
            </a:r>
            <a:r>
              <a:rPr lang="en-US" altLang="zh-TW" sz="2100" dirty="0">
                <a:hlinkClick r:id="rId2"/>
              </a:rPr>
              <a:t>.cse.cuhk.edu.hk/people.php</a:t>
            </a:r>
            <a:endParaRPr lang="en-US" altLang="zh-HK" sz="2100" dirty="0"/>
          </a:p>
        </p:txBody>
      </p:sp>
      <p:sp>
        <p:nvSpPr>
          <p:cNvPr id="4" name="TextBox 3"/>
          <p:cNvSpPr txBox="1"/>
          <p:nvPr/>
        </p:nvSpPr>
        <p:spPr>
          <a:xfrm>
            <a:off x="1359127" y="6183868"/>
            <a:ext cx="26055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 HCA: Pi </a:t>
            </a:r>
            <a:r>
              <a:rPr lang="en-US" dirty="0" err="1"/>
              <a:t>Ch’iu</a:t>
            </a:r>
            <a:r>
              <a:rPr lang="en-US" dirty="0"/>
              <a:t> Building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18AF13B-C3BA-8431-A722-C22D05DFD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ENGG1000 KHW 2022-23 Term2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8C3F7E-EB8A-ED2D-97F5-20DEB8E04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ABA809-723D-4CC9-9DE0-2A663215BEBC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8DA9B869-5F6A-4BAE-AB83-EF98B6E1D2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Class Meetings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87F20E3D-1415-4741-A9F9-A859CB93EC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70013" y="1524000"/>
            <a:ext cx="7469187" cy="4418013"/>
          </a:xfrm>
        </p:spPr>
        <p:txBody>
          <a:bodyPr/>
          <a:lstStyle/>
          <a:p>
            <a:pPr eaLnBrk="1" hangingPunct="1">
              <a:defRPr/>
            </a:pPr>
            <a:endParaRPr lang="en-US" altLang="zh-HK" sz="2500" dirty="0"/>
          </a:p>
          <a:p>
            <a:pPr eaLnBrk="1" hangingPunct="1">
              <a:defRPr/>
            </a:pPr>
            <a:r>
              <a:rPr lang="en-US" altLang="zh-HK" sz="2500" dirty="0"/>
              <a:t>Lectures (First 8 weeks)</a:t>
            </a:r>
            <a:endParaRPr lang="en-US" altLang="zh-HK" sz="2500" i="1" dirty="0"/>
          </a:p>
          <a:p>
            <a:pPr eaLnBrk="1" hangingPunct="1">
              <a:defRPr/>
            </a:pPr>
            <a:endParaRPr lang="en-US" altLang="zh-TW" sz="1400" dirty="0"/>
          </a:p>
          <a:p>
            <a:pPr lvl="1" eaLnBrk="1" hangingPunct="1">
              <a:defRPr/>
            </a:pPr>
            <a:endParaRPr lang="en-US" altLang="zh-TW" sz="1800" dirty="0"/>
          </a:p>
          <a:p>
            <a:pPr eaLnBrk="1" hangingPunct="1">
              <a:defRPr/>
            </a:pPr>
            <a:r>
              <a:rPr lang="en-US" altLang="zh-HK" sz="2500" dirty="0"/>
              <a:t>T</a:t>
            </a:r>
            <a:r>
              <a:rPr lang="en-US" altLang="zh-TW" sz="2500" dirty="0"/>
              <a:t>utorial</a:t>
            </a:r>
            <a:r>
              <a:rPr lang="en-US" altLang="zh-HK" sz="2500" dirty="0"/>
              <a:t>s (Remaining weeks)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280ADF4-D96F-F3FF-2B0A-9D0723EE7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ENGG1000 KHW 2022-23 Term2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B3F1E97-37E0-87A2-AFCF-1AFBA3879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ABA809-723D-4CC9-9DE0-2A663215BEBC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>
            <a:extLst>
              <a:ext uri="{FF2B5EF4-FFF2-40B4-BE49-F238E27FC236}">
                <a16:creationId xmlns:a16="http://schemas.microsoft.com/office/drawing/2014/main" id="{10E3D7D3-76EB-4D55-A0EB-BB1845DC5D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HK"/>
              <a:t>IT Foundation Course Clinic</a:t>
            </a:r>
            <a:endParaRPr lang="en-US" altLang="zh-TW"/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E73CD59C-8419-45FE-B143-D6BDB965BF6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2813" y="1827213"/>
            <a:ext cx="5945187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HK" sz="2400" dirty="0"/>
              <a:t>Need help for ENGG1000 homework or project?</a:t>
            </a:r>
          </a:p>
          <a:p>
            <a:pPr eaLnBrk="1" hangingPunct="1">
              <a:defRPr/>
            </a:pPr>
            <a:endParaRPr lang="en-US" altLang="zh-HK" sz="2400" dirty="0"/>
          </a:p>
          <a:p>
            <a:pPr eaLnBrk="1" hangingPunct="1">
              <a:defRPr/>
            </a:pPr>
            <a:r>
              <a:rPr lang="en-US" altLang="zh-HK" sz="2400" dirty="0"/>
              <a:t>Book a consultation session!</a:t>
            </a:r>
          </a:p>
          <a:p>
            <a:pPr lvl="1" eaLnBrk="1" hangingPunct="1">
              <a:buFontTx/>
              <a:buNone/>
              <a:defRPr/>
            </a:pPr>
            <a:r>
              <a:rPr lang="en-US" altLang="zh-TW" sz="2000" dirty="0">
                <a:hlinkClick r:id="rId2"/>
              </a:rPr>
              <a:t>https://dlct.cse.cuhk.edu.hk/</a:t>
            </a:r>
            <a:r>
              <a:rPr lang="en-US" altLang="zh-TW" sz="2000" dirty="0" err="1">
                <a:hlinkClick r:id="rId2"/>
              </a:rPr>
              <a:t>it_clinic.php</a:t>
            </a:r>
            <a:endParaRPr lang="en-US" altLang="zh-HK" sz="2000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 altLang="zh-HK" sz="2400" dirty="0"/>
          </a:p>
          <a:p>
            <a:pPr eaLnBrk="1" hangingPunct="1">
              <a:defRPr/>
            </a:pPr>
            <a:r>
              <a:rPr lang="en-US" altLang="zh-HK" sz="2400" dirty="0"/>
              <a:t>The clinic also serves </a:t>
            </a:r>
            <a:r>
              <a:rPr lang="en-US" altLang="zh-HK" sz="2400" i="1" dirty="0"/>
              <a:t>walk-in</a:t>
            </a:r>
            <a:r>
              <a:rPr lang="en-US" altLang="zh-HK" sz="2400" dirty="0"/>
              <a:t> help seekers.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E3BF3DE-4A9B-7695-8B24-5471AFFA9568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60001" y="4770000"/>
            <a:ext cx="2783999" cy="2088000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8C2BA6F-8F59-BF89-C3A9-4AA682A29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ENGG1000 KHW 2022-23 Term2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7AA5DCC-E841-9555-4E71-3A7311C0E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ABA809-723D-4CC9-9DE0-2A663215BEBC}" type="slidenum">
              <a:rPr lang="en-US" altLang="zh-TW" smtClean="0"/>
              <a:pPr>
                <a:defRPr/>
              </a:pPr>
              <a:t>14</a:t>
            </a:fld>
            <a:endParaRPr lang="en-US" altLang="zh-TW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598101A8-0FFC-4B40-9DC2-6134E1F5F3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599" y="609600"/>
            <a:ext cx="8001001" cy="1320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zh-HK" dirty="0"/>
              <a:t>Office of the IT Foundation Course / Digital Literacy and Computational Thinking Education</a:t>
            </a:r>
            <a:endParaRPr lang="en-US" altLang="zh-TW" dirty="0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07D7A8E0-4E22-4B2C-8793-62A06BB9AE5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70013" y="2362200"/>
            <a:ext cx="7240587" cy="4114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HK" sz="2500" dirty="0"/>
              <a:t>Contact us @ HCA 328: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zh-HK" sz="2100" dirty="0"/>
          </a:p>
          <a:p>
            <a:pPr lvl="1" algn="r" eaLnBrk="1" hangingPunct="1">
              <a:buFont typeface="Wingdings" panose="05000000000000000000" pitchFamily="2" charset="2"/>
              <a:buNone/>
            </a:pPr>
            <a:r>
              <a:rPr lang="en-US" altLang="zh-HK" sz="2100" dirty="0"/>
              <a:t>Room 328, 3/F, Pi </a:t>
            </a:r>
            <a:r>
              <a:rPr lang="en-US" altLang="zh-HK" sz="2100" dirty="0" err="1"/>
              <a:t>Ch’iu</a:t>
            </a:r>
            <a:r>
              <a:rPr lang="en-US" altLang="zh-HK" sz="2100" dirty="0"/>
              <a:t> Building</a:t>
            </a:r>
          </a:p>
          <a:p>
            <a:pPr lvl="1" algn="r" eaLnBrk="1" hangingPunct="1">
              <a:buFont typeface="Wingdings" panose="05000000000000000000" pitchFamily="2" charset="2"/>
              <a:buNone/>
            </a:pPr>
            <a:r>
              <a:rPr lang="en-US" altLang="zh-HK" sz="2100" dirty="0"/>
              <a:t>Portal: </a:t>
            </a:r>
            <a:r>
              <a:rPr lang="en-US" altLang="zh-HK" sz="2100" dirty="0">
                <a:hlinkClick r:id="rId2"/>
              </a:rPr>
              <a:t>https://dlct.cse.cuhk.edu.hk</a:t>
            </a:r>
            <a:endParaRPr lang="en-US" altLang="zh-TW" sz="2100" dirty="0"/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zh-HK" sz="2100" i="1" dirty="0"/>
          </a:p>
          <a:p>
            <a:pPr lvl="1" algn="r" eaLnBrk="1" hangingPunct="1">
              <a:buFont typeface="Wingdings" panose="05000000000000000000" pitchFamily="2" charset="2"/>
              <a:buNone/>
            </a:pPr>
            <a:r>
              <a:rPr lang="en-US" altLang="zh-HK" sz="2100" dirty="0"/>
              <a:t>Phone: (852) 394-34252</a:t>
            </a:r>
          </a:p>
          <a:p>
            <a:pPr lvl="1" algn="r" eaLnBrk="1" hangingPunct="1">
              <a:buFont typeface="Wingdings" panose="05000000000000000000" pitchFamily="2" charset="2"/>
              <a:buNone/>
            </a:pPr>
            <a:endParaRPr lang="en-US" altLang="zh-HK" sz="2100" dirty="0"/>
          </a:p>
          <a:p>
            <a:pPr lvl="1" algn="r" eaLnBrk="1" hangingPunct="1">
              <a:buFont typeface="Wingdings" panose="05000000000000000000" pitchFamily="2" charset="2"/>
              <a:buNone/>
            </a:pPr>
            <a:r>
              <a:rPr lang="en-US" altLang="zh-HK" sz="2100" dirty="0"/>
              <a:t>Email: </a:t>
            </a:r>
            <a:r>
              <a:rPr lang="en-US" altLang="zh-TW" sz="2100" dirty="0">
                <a:hlinkClick r:id="rId3"/>
              </a:rPr>
              <a:t>dlct@cuhk.edu.hk</a:t>
            </a:r>
            <a:r>
              <a:rPr lang="en-US" altLang="zh-HK" sz="2100" dirty="0"/>
              <a:t> </a:t>
            </a:r>
          </a:p>
          <a:p>
            <a:pPr lvl="1" algn="r" eaLnBrk="1" hangingPunct="1">
              <a:buFont typeface="Wingdings" panose="05000000000000000000" pitchFamily="2" charset="2"/>
              <a:buNone/>
            </a:pPr>
            <a:endParaRPr lang="en-US" altLang="zh-HK" sz="21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15A7045-4656-7DDA-65E5-E10246A376A1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793456"/>
            <a:ext cx="4800600" cy="2064544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EE984B5-E913-6825-156F-340FCD92B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ENGG1000 KHW 2022-23 Term2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FA02202-D054-A781-4402-87EF3CA9B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ABA809-723D-4CC9-9DE0-2A663215BEBC}" type="slidenum">
              <a:rPr lang="en-US" altLang="zh-TW" smtClean="0"/>
              <a:pPr>
                <a:defRPr/>
              </a:pPr>
              <a:t>15</a:t>
            </a:fld>
            <a:endParaRPr lang="en-US" altLang="zh-TW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A74CCFCA-EB0E-4501-9580-29B8275FC2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Online Resources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F2CB6A80-7D80-44BE-9425-B1517B57E25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70013" y="1827213"/>
            <a:ext cx="7773987" cy="41148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zh-TW" sz="2500" dirty="0"/>
              <a:t>Course </a:t>
            </a:r>
            <a:r>
              <a:rPr lang="en-US" altLang="zh-HK" sz="2500" dirty="0"/>
              <a:t>Portal</a:t>
            </a:r>
            <a:endParaRPr lang="en-US" altLang="zh-TW" sz="2500" dirty="0"/>
          </a:p>
          <a:p>
            <a:pPr lvl="1" eaLnBrk="1" hangingPunct="1">
              <a:lnSpc>
                <a:spcPct val="90000"/>
              </a:lnSpc>
            </a:pPr>
            <a:r>
              <a:rPr lang="en-US" altLang="zh-TW" sz="2100" dirty="0">
                <a:hlinkClick r:id="rId3"/>
              </a:rPr>
              <a:t>https://dlct.cse.cuhk.edu.hk/</a:t>
            </a:r>
            <a:endParaRPr lang="en-US" altLang="zh-HK" sz="2100" dirty="0"/>
          </a:p>
          <a:p>
            <a:pPr lvl="1" eaLnBrk="1" hangingPunct="1">
              <a:lnSpc>
                <a:spcPct val="90000"/>
              </a:lnSpc>
            </a:pPr>
            <a:r>
              <a:rPr lang="en-US" altLang="zh-HK" sz="2100" dirty="0"/>
              <a:t>IT Foundation Course Clinic Booking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HK" sz="2100" dirty="0"/>
              <a:t>Registration and exemption matters</a:t>
            </a:r>
            <a:endParaRPr lang="en-US" altLang="zh-TW" sz="2100" dirty="0"/>
          </a:p>
          <a:p>
            <a:pPr lvl="1" eaLnBrk="1" hangingPunct="1">
              <a:lnSpc>
                <a:spcPct val="90000"/>
              </a:lnSpc>
            </a:pPr>
            <a:endParaRPr lang="en-US" altLang="zh-TW" sz="2100" dirty="0"/>
          </a:p>
          <a:p>
            <a:pPr eaLnBrk="1" hangingPunct="1">
              <a:lnSpc>
                <a:spcPct val="90000"/>
              </a:lnSpc>
            </a:pPr>
            <a:r>
              <a:rPr lang="en-US" altLang="zh-HK" sz="2500" dirty="0"/>
              <a:t>Course Materials and e-Learning</a:t>
            </a:r>
            <a:r>
              <a:rPr lang="en-US" altLang="zh-TW" sz="2500" dirty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HK" sz="2000" dirty="0">
                <a:hlinkClick r:id="rId4"/>
              </a:rPr>
              <a:t>https://blackboard.cuhk.edu.hk</a:t>
            </a:r>
            <a:r>
              <a:rPr lang="en-US" altLang="zh-HK" sz="2000" dirty="0"/>
              <a:t> (Blackboard)</a:t>
            </a:r>
          </a:p>
          <a:p>
            <a:pPr lvl="1">
              <a:lnSpc>
                <a:spcPct val="90000"/>
              </a:lnSpc>
            </a:pPr>
            <a:r>
              <a:rPr lang="en-US" altLang="zh-HK" sz="2000" dirty="0">
                <a:hlinkClick r:id="rId5"/>
              </a:rPr>
              <a:t>https://</a:t>
            </a:r>
            <a:r>
              <a:rPr lang="en-US" altLang="zh-TW" sz="2000" dirty="0">
                <a:hlinkClick r:id="rId5"/>
              </a:rPr>
              <a:t>engg1000vs.cse.cuhk.edu.hk</a:t>
            </a:r>
            <a:r>
              <a:rPr lang="en-US" altLang="zh-TW" sz="2000" dirty="0"/>
              <a:t> (</a:t>
            </a:r>
            <a:r>
              <a:rPr lang="en-US" altLang="zh-TW" sz="2000" dirty="0" err="1"/>
              <a:t>Asg</a:t>
            </a:r>
            <a:r>
              <a:rPr lang="en-US" altLang="zh-TW" sz="2000" dirty="0"/>
              <a:t> &amp; </a:t>
            </a:r>
            <a:r>
              <a:rPr lang="en-US" altLang="zh-TW" sz="2000" dirty="0" err="1"/>
              <a:t>Proj</a:t>
            </a:r>
            <a:r>
              <a:rPr lang="en-US" altLang="zh-TW" sz="2000" dirty="0"/>
              <a:t>)</a:t>
            </a:r>
          </a:p>
          <a:p>
            <a:pPr lvl="1" eaLnBrk="1" hangingPunct="1">
              <a:lnSpc>
                <a:spcPct val="90000"/>
              </a:lnSpc>
            </a:pPr>
            <a:endParaRPr lang="en-US" altLang="zh-TW" sz="2100" dirty="0"/>
          </a:p>
          <a:p>
            <a:pPr eaLnBrk="1" hangingPunct="1">
              <a:lnSpc>
                <a:spcPct val="90000"/>
              </a:lnSpc>
            </a:pPr>
            <a:r>
              <a:rPr lang="en-US" altLang="zh-HK" sz="2500" dirty="0"/>
              <a:t>Communication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HK" sz="2100" dirty="0"/>
              <a:t>E</a:t>
            </a:r>
            <a:r>
              <a:rPr lang="en-US" altLang="zh-TW" sz="2100" dirty="0"/>
              <a:t>mail:</a:t>
            </a:r>
            <a:r>
              <a:rPr lang="en-US" altLang="zh-HK" sz="2100" dirty="0"/>
              <a:t> </a:t>
            </a:r>
            <a:r>
              <a:rPr lang="en-US" altLang="zh-TW" sz="2100" dirty="0">
                <a:hlinkClick r:id="rId6"/>
              </a:rPr>
              <a:t>dlct@cuhk.edu.hk</a:t>
            </a:r>
            <a:endParaRPr lang="en-US" altLang="zh-HK" sz="2100" dirty="0"/>
          </a:p>
          <a:p>
            <a:pPr lvl="1" eaLnBrk="1" hangingPunct="1">
              <a:lnSpc>
                <a:spcPct val="90000"/>
              </a:lnSpc>
            </a:pPr>
            <a:r>
              <a:rPr lang="en-US" altLang="zh-HK" sz="2100" dirty="0"/>
              <a:t>Blackboard Forum</a:t>
            </a:r>
            <a:endParaRPr lang="en-US" altLang="zh-TW" sz="21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7125B23-2CCF-DAEC-B025-EFD08A472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ENGG1000 KHW 2022-23 Term2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CE59E04-AC0E-85B0-23E7-EC11CA91E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ABA809-723D-4CC9-9DE0-2A663215BEBC}" type="slidenum">
              <a:rPr lang="en-US" altLang="zh-TW" smtClean="0"/>
              <a:pPr>
                <a:defRPr/>
              </a:pPr>
              <a:t>16</a:t>
            </a:fld>
            <a:endParaRPr lang="en-US" altLang="zh-TW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6A0A962A-ABD2-4941-B05B-782C8E4C4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Systems that need to be accessed via CUHK computer network</a:t>
            </a: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534C0599-2E81-466C-80C1-3B6989335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676400"/>
            <a:ext cx="7772400" cy="4265613"/>
          </a:xfrm>
        </p:spPr>
        <p:txBody>
          <a:bodyPr>
            <a:normAutofit lnSpcReduction="10000"/>
          </a:bodyPr>
          <a:lstStyle/>
          <a:p>
            <a:r>
              <a:rPr lang="en-US" altLang="en-US" sz="2200" dirty="0">
                <a:solidFill>
                  <a:schemeClr val="tx1"/>
                </a:solidFill>
                <a:hlinkClick r:id="rId3"/>
              </a:rPr>
              <a:t>https://engg1000vs.cse.cuhk.edu.hk</a:t>
            </a:r>
            <a:endParaRPr lang="en-US" altLang="en-US" sz="2200" dirty="0">
              <a:solidFill>
                <a:schemeClr val="tx1"/>
              </a:solidFill>
            </a:endParaRPr>
          </a:p>
          <a:p>
            <a:pPr lvl="1"/>
            <a:r>
              <a:rPr lang="en-US" altLang="en-US" sz="2000" dirty="0"/>
              <a:t>Group forming</a:t>
            </a:r>
          </a:p>
          <a:p>
            <a:pPr lvl="1"/>
            <a:r>
              <a:rPr lang="en-US" altLang="en-US" sz="2000" dirty="0"/>
              <a:t>Assignment</a:t>
            </a:r>
          </a:p>
          <a:p>
            <a:pPr lvl="1"/>
            <a:r>
              <a:rPr lang="en-US" altLang="en-US" sz="2000" dirty="0"/>
              <a:t>Video Server (To upload, rate, comment videos)</a:t>
            </a:r>
          </a:p>
          <a:p>
            <a:pPr lvl="1"/>
            <a:r>
              <a:rPr lang="en-US" altLang="en-US" sz="2000" dirty="0"/>
              <a:t>IT Clinic service bookings and room bookings</a:t>
            </a:r>
          </a:p>
          <a:p>
            <a:endParaRPr lang="en-US" altLang="en-US" sz="2400" dirty="0"/>
          </a:p>
          <a:p>
            <a:r>
              <a:rPr lang="en-US" altLang="en-US" sz="2200" dirty="0"/>
              <a:t>CUHK VPN: Instruction to s</a:t>
            </a:r>
            <a:r>
              <a:rPr lang="en-GB" altLang="en-US" sz="2200" dirty="0"/>
              <a:t>et up and run a VPN connection</a:t>
            </a:r>
            <a:endParaRPr lang="en-US" altLang="en-US" sz="2200" dirty="0"/>
          </a:p>
          <a:p>
            <a:pPr lvl="1"/>
            <a:r>
              <a:rPr lang="en-US" sz="2400" dirty="0">
                <a:hlinkClick r:id="rId4"/>
              </a:rPr>
              <a:t>https://www.itsc.cuhk.edu.hk/all-it/wifi-and-network/cuhk-vpn/</a:t>
            </a:r>
            <a:endParaRPr lang="en-US" altLang="en-US" sz="22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83C262C-E886-344D-94AA-C81C96FFC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ENGG1000 KHW 2022-23 Term2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7C5A266-9F3C-C15B-4F7C-35326FB91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ABA809-723D-4CC9-9DE0-2A663215BEBC}" type="slidenum">
              <a:rPr lang="en-US" altLang="zh-TW" smtClean="0"/>
              <a:pPr>
                <a:defRPr/>
              </a:pPr>
              <a:t>17</a:t>
            </a:fld>
            <a:endParaRPr lang="en-US" altLang="zh-TW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>
            <a:extLst>
              <a:ext uri="{FF2B5EF4-FFF2-40B4-BE49-F238E27FC236}">
                <a16:creationId xmlns:a16="http://schemas.microsoft.com/office/drawing/2014/main" id="{FEB27543-A916-485C-852E-1C5A39144D6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370013" y="1600200"/>
            <a:ext cx="7773987" cy="4341813"/>
          </a:xfrm>
        </p:spPr>
        <p:txBody>
          <a:bodyPr>
            <a:normAutofit fontScale="77500" lnSpcReduction="20000"/>
          </a:bodyPr>
          <a:lstStyle/>
          <a:p>
            <a:pPr marL="365125" indent="-255588" eaLnBrk="1" hangingPunct="1">
              <a:defRPr/>
            </a:pPr>
            <a:r>
              <a:rPr lang="en-US" altLang="zh-HK" sz="2000" dirty="0"/>
              <a:t>Active p</a:t>
            </a:r>
            <a:r>
              <a:rPr lang="en-US" altLang="zh-TW" sz="2000" dirty="0"/>
              <a:t>articipation		</a:t>
            </a:r>
            <a:r>
              <a:rPr lang="en-US" altLang="zh-HK" sz="2000" dirty="0"/>
              <a:t>				</a:t>
            </a:r>
            <a:r>
              <a:rPr lang="en-US" altLang="zh-TW" sz="2000" dirty="0"/>
              <a:t>15%</a:t>
            </a:r>
            <a:endParaRPr lang="en-US" altLang="zh-HK" sz="2000" dirty="0"/>
          </a:p>
          <a:p>
            <a:pPr lvl="1" eaLnBrk="1" hangingPunct="1">
              <a:defRPr/>
            </a:pPr>
            <a:r>
              <a:rPr lang="en-US" altLang="zh-HK" sz="1800" dirty="0"/>
              <a:t>In-class: Lectures &amp; Tutorials		</a:t>
            </a:r>
            <a:r>
              <a:rPr lang="en-US" altLang="zh-HK" sz="1500" dirty="0"/>
              <a:t>		</a:t>
            </a:r>
            <a:r>
              <a:rPr lang="en-US" altLang="zh-HK" sz="1800" dirty="0"/>
              <a:t>( 5%)</a:t>
            </a:r>
          </a:p>
          <a:p>
            <a:pPr marL="457200" lvl="1" indent="0" eaLnBrk="1" hangingPunct="1">
              <a:buNone/>
              <a:defRPr/>
            </a:pPr>
            <a:r>
              <a:rPr lang="en-US" altLang="zh-HK" sz="1800" dirty="0"/>
              <a:t>	(4 out of 7 </a:t>
            </a:r>
            <a:r>
              <a:rPr lang="en-US" altLang="zh-HK" sz="1800" dirty="0" err="1"/>
              <a:t>lec</a:t>
            </a:r>
            <a:r>
              <a:rPr lang="en-US" altLang="zh-HK" sz="1800" dirty="0"/>
              <a:t>, and at least 60% for tutorial)</a:t>
            </a:r>
          </a:p>
          <a:p>
            <a:pPr lvl="1" eaLnBrk="1" hangingPunct="1">
              <a:defRPr/>
            </a:pPr>
            <a:r>
              <a:rPr lang="en-US" altLang="zh-HK" sz="1800" dirty="0"/>
              <a:t>Out-class: online e-learning activities		(10%)</a:t>
            </a:r>
          </a:p>
          <a:p>
            <a:pPr marL="457200" lvl="1" indent="0" eaLnBrk="1" hangingPunct="1">
              <a:buFont typeface="Wingdings" panose="05000000000000000000" pitchFamily="2" charset="2"/>
              <a:buNone/>
              <a:defRPr/>
            </a:pPr>
            <a:r>
              <a:rPr lang="en-US" altLang="zh-TW" sz="1800" dirty="0"/>
              <a:t>	(viewing, rating and commenting other groups work)</a:t>
            </a:r>
            <a:endParaRPr lang="en-US" altLang="zh-TW" sz="1500" dirty="0"/>
          </a:p>
          <a:p>
            <a:pPr marL="365125" indent="-255588" eaLnBrk="1" hangingPunct="1">
              <a:defRPr/>
            </a:pPr>
            <a:endParaRPr lang="en-US" altLang="zh-TW" sz="2000" dirty="0"/>
          </a:p>
          <a:p>
            <a:pPr marL="365125" indent="-255588" eaLnBrk="1" hangingPunct="1">
              <a:defRPr/>
            </a:pPr>
            <a:r>
              <a:rPr lang="en-US" altLang="zh-TW" sz="2000" dirty="0"/>
              <a:t>Homework (two individual assignments)</a:t>
            </a:r>
            <a:r>
              <a:rPr lang="en-US" altLang="zh-HK" sz="2000" dirty="0"/>
              <a:t>		4</a:t>
            </a:r>
            <a:r>
              <a:rPr lang="en-US" altLang="zh-TW" sz="2000" dirty="0"/>
              <a:t>0%</a:t>
            </a:r>
          </a:p>
          <a:p>
            <a:pPr lvl="1" eaLnBrk="1" hangingPunct="1">
              <a:defRPr/>
            </a:pPr>
            <a:r>
              <a:rPr lang="en-US" altLang="zh-TW" sz="1800" dirty="0"/>
              <a:t>Spreadsheet application</a:t>
            </a:r>
            <a:r>
              <a:rPr lang="en-US" altLang="zh-HK" sz="1800" dirty="0"/>
              <a:t>s					(20%)</a:t>
            </a:r>
            <a:endParaRPr lang="en-US" altLang="zh-TW" sz="1800" dirty="0"/>
          </a:p>
          <a:p>
            <a:pPr lvl="1" eaLnBrk="1" hangingPunct="1">
              <a:defRPr/>
            </a:pPr>
            <a:r>
              <a:rPr lang="en-US" altLang="zh-TW" sz="1800" dirty="0"/>
              <a:t>IT, AI and IS exercises					(20%)</a:t>
            </a:r>
          </a:p>
          <a:p>
            <a:pPr marL="365125" indent="-255588" eaLnBrk="1" hangingPunct="1">
              <a:defRPr/>
            </a:pPr>
            <a:endParaRPr lang="en-US" altLang="zh-TW" sz="2000" dirty="0"/>
          </a:p>
          <a:p>
            <a:pPr marL="365125" indent="-255588" eaLnBrk="1" hangingPunct="1">
              <a:defRPr/>
            </a:pPr>
            <a:r>
              <a:rPr lang="en-US" altLang="zh-HK" sz="2000" dirty="0"/>
              <a:t>Presentation</a:t>
            </a:r>
            <a:r>
              <a:rPr lang="en-US" altLang="zh-TW" sz="2000" dirty="0"/>
              <a:t> Project on selected topics</a:t>
            </a:r>
            <a:r>
              <a:rPr lang="en-US" altLang="zh-HK" sz="2000" dirty="0"/>
              <a:t>		</a:t>
            </a:r>
            <a:r>
              <a:rPr lang="en-US" altLang="zh-TW" sz="2000" dirty="0"/>
              <a:t>45%</a:t>
            </a:r>
          </a:p>
          <a:p>
            <a:pPr lvl="1" eaLnBrk="1" hangingPunct="1">
              <a:defRPr/>
            </a:pPr>
            <a:r>
              <a:rPr lang="en-US" altLang="zh-TW" sz="1800" dirty="0"/>
              <a:t>Forming group and submitting topic/</a:t>
            </a:r>
            <a:r>
              <a:rPr lang="en-US" altLang="zh-TW" sz="1800" dirty="0" err="1"/>
              <a:t>desc</a:t>
            </a:r>
            <a:r>
              <a:rPr lang="en-US" altLang="zh-TW" sz="1800" dirty="0"/>
              <a:t>	 	( 5%)</a:t>
            </a:r>
          </a:p>
          <a:p>
            <a:pPr lvl="1" eaLnBrk="1" hangingPunct="1">
              <a:defRPr/>
            </a:pPr>
            <a:r>
              <a:rPr lang="en-US" altLang="zh-TW" sz="1800" dirty="0"/>
              <a:t>Video project and tutorial presentation</a:t>
            </a:r>
            <a:r>
              <a:rPr lang="en-US" altLang="zh-HK" sz="1800" dirty="0"/>
              <a:t>		(30%)</a:t>
            </a:r>
          </a:p>
          <a:p>
            <a:pPr lvl="1" eaLnBrk="1" hangingPunct="1">
              <a:defRPr/>
            </a:pPr>
            <a:r>
              <a:rPr lang="en-US" altLang="zh-HK" sz="1800" dirty="0"/>
              <a:t>Peer assessment (rating by peers online)		 (10%)</a:t>
            </a:r>
            <a:endParaRPr lang="en-US" altLang="zh-TW" sz="1800" dirty="0"/>
          </a:p>
        </p:txBody>
      </p:sp>
      <p:sp>
        <p:nvSpPr>
          <p:cNvPr id="30723" name="Rectangle 4">
            <a:extLst>
              <a:ext uri="{FF2B5EF4-FFF2-40B4-BE49-F238E27FC236}">
                <a16:creationId xmlns:a16="http://schemas.microsoft.com/office/drawing/2014/main" id="{6B27D629-AD19-442E-9E91-B9ECC6A2A6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kumimoji="1" sz="29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kumimoji="1" sz="25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kumimoji="1" sz="22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kumimoji="1" sz="19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kumimoji="1" sz="19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kumimoji="1" sz="19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kumimoji="1" sz="19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kumimoji="1" sz="19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kumimoji="1" sz="19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HK" sz="3600">
                <a:solidFill>
                  <a:schemeClr val="tx2"/>
                </a:solidFill>
                <a:latin typeface="Arial" panose="020B0604020202020204" pitchFamily="34" charset="0"/>
              </a:rPr>
              <a:t>Assessment</a:t>
            </a:r>
            <a:endParaRPr lang="en-US" altLang="zh-TW" sz="36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30724" name="Rounded Rectangle 1">
            <a:extLst>
              <a:ext uri="{FF2B5EF4-FFF2-40B4-BE49-F238E27FC236}">
                <a16:creationId xmlns:a16="http://schemas.microsoft.com/office/drawing/2014/main" id="{B4C3D80D-A5F7-45F9-A633-D1A2C3D244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301625"/>
            <a:ext cx="3502025" cy="5715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kumimoji="1" sz="29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kumimoji="1" sz="25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kumimoji="1" sz="22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kumimoji="1" sz="19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kumimoji="1" sz="19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kumimoji="1" sz="19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kumimoji="1" sz="19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kumimoji="1" sz="19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kumimoji="1" sz="19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Every point counts!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C7E36E2-E2D2-BB38-9D2F-A22293D0E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ENGG1000 KHW 2022-23 Term2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DBB2B94-80DC-8ADC-6F63-1387252FC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E3EF63-260C-4203-B1E0-58FAFD079AF6}" type="slidenum">
              <a:rPr lang="en-US" altLang="zh-TW" smtClean="0"/>
              <a:pPr>
                <a:defRPr/>
              </a:pPr>
              <a:t>18</a:t>
            </a:fld>
            <a:endParaRPr lang="en-US" altLang="zh-TW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5E59528D-40D8-400B-95D8-88DF424E58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HK"/>
              <a:t>Honesty in Academic Work</a:t>
            </a:r>
            <a:endParaRPr lang="en-US" altLang="zh-TW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9D3BAE85-F88E-4C95-9F89-51FD173D89D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zh-HK" sz="2800" b="1" dirty="0">
                <a:hlinkClick r:id="rId2"/>
              </a:rPr>
              <a:t>CUHK Policy and Guide on Honesty in Academic Work</a:t>
            </a:r>
            <a:endParaRPr lang="en-US" altLang="zh-HK" sz="2800" b="1" dirty="0"/>
          </a:p>
          <a:p>
            <a:pPr lvl="1" eaLnBrk="1" hangingPunct="1"/>
            <a:r>
              <a:rPr lang="en-US" altLang="zh-HK" sz="2400" dirty="0"/>
              <a:t>The Chinese University of Hong Kong places very high importance on honesty in academic work submitted by students</a:t>
            </a:r>
          </a:p>
          <a:p>
            <a:pPr lvl="1" eaLnBrk="1" hangingPunct="1"/>
            <a:r>
              <a:rPr lang="en-US" altLang="zh-HK" sz="2400" dirty="0"/>
              <a:t>CUHK adopts a policy of </a:t>
            </a:r>
            <a:r>
              <a:rPr lang="en-US" altLang="zh-HK" sz="2400" i="1" dirty="0"/>
              <a:t>zero tolerance</a:t>
            </a:r>
            <a:r>
              <a:rPr lang="en-US" altLang="zh-HK" sz="2400" dirty="0"/>
              <a:t> on cheating in examinations and plagiarism.</a:t>
            </a:r>
          </a:p>
          <a:p>
            <a:pPr lvl="1" eaLnBrk="1" hangingPunct="1"/>
            <a:r>
              <a:rPr lang="en-US" altLang="zh-HK" sz="2400" dirty="0"/>
              <a:t>Any related offence will lead to disciplinary action including termination of studies at the University.</a:t>
            </a:r>
            <a:endParaRPr lang="en-US" altLang="zh-TW" sz="24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0DAB59-63CB-9595-4D34-9E551A2FC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ENGG1000 KHW 2022-23 Term2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F64B31-603F-3C10-2B40-3009978CD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ABA809-723D-4CC9-9DE0-2A663215BEBC}" type="slidenum">
              <a:rPr lang="en-US" altLang="zh-TW" smtClean="0"/>
              <a:pPr>
                <a:defRPr/>
              </a:pPr>
              <a:t>19</a:t>
            </a:fld>
            <a:endParaRPr lang="en-US" altLang="zh-TW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3A29BCD-653C-4475-9051-50D3DBFA65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Background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335ED5AB-F28F-45D4-AC83-2B4A2342BE2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HK" sz="2500" dirty="0"/>
              <a:t>Part of the University Core Requirements</a:t>
            </a:r>
          </a:p>
          <a:p>
            <a:pPr lvl="1"/>
            <a:r>
              <a:rPr lang="en-US" altLang="zh-TW" sz="2300" dirty="0"/>
              <a:t>for students admitted in </a:t>
            </a:r>
            <a:r>
              <a:rPr lang="en-US" altLang="zh-TW" sz="2300" u="sng" dirty="0"/>
              <a:t>2021-22 or before</a:t>
            </a:r>
            <a:r>
              <a:rPr lang="en-US" altLang="zh-TW" sz="2300" dirty="0"/>
              <a:t> only</a:t>
            </a:r>
          </a:p>
          <a:p>
            <a:pPr eaLnBrk="1" hangingPunct="1"/>
            <a:endParaRPr lang="en-US" altLang="zh-TW" sz="2500" dirty="0"/>
          </a:p>
          <a:p>
            <a:pPr eaLnBrk="1" hangingPunct="1"/>
            <a:r>
              <a:rPr lang="en-US" altLang="zh-TW" sz="2500" dirty="0"/>
              <a:t>No pre-requisite</a:t>
            </a:r>
          </a:p>
          <a:p>
            <a:pPr eaLnBrk="1" hangingPunct="1"/>
            <a:endParaRPr lang="en-US" altLang="zh-TW" sz="25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55AF54A-3BE2-3102-1407-9F26C7A68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ENGG1000 KHW 2022-23 Term2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172FE42-1A17-1E4D-A142-A644FF719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ABA809-723D-4CC9-9DE0-2A663215BEBC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ACAADAD4-A184-4E17-8EFB-8E68F12847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HK"/>
              <a:t>Questions?</a:t>
            </a:r>
            <a:endParaRPr lang="en-US" altLang="zh-TW"/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9C4F0357-9B28-41F6-8C3E-EB0E10A360E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zh-TW"/>
          </a:p>
          <a:p>
            <a:pPr eaLnBrk="1" hangingPunct="1"/>
            <a:endParaRPr lang="en-US" altLang="zh-TW"/>
          </a:p>
          <a:p>
            <a:pPr eaLnBrk="1" hangingPunct="1"/>
            <a:endParaRPr lang="en-US" altLang="zh-TW"/>
          </a:p>
          <a:p>
            <a:pPr eaLnBrk="1" hangingPunct="1"/>
            <a:endParaRPr lang="en-US" altLang="zh-TW"/>
          </a:p>
          <a:p>
            <a:pPr eaLnBrk="1" hangingPunct="1"/>
            <a:endParaRPr lang="en-US" altLang="zh-TW"/>
          </a:p>
          <a:p>
            <a:pPr eaLnBrk="1" hangingPunct="1"/>
            <a:endParaRPr lang="en-US" altLang="zh-TW"/>
          </a:p>
          <a:p>
            <a:pPr algn="r" eaLnBrk="1" hangingPunct="1">
              <a:buFont typeface="Wingdings" panose="05000000000000000000" pitchFamily="2" charset="2"/>
              <a:buNone/>
            </a:pPr>
            <a:endParaRPr lang="en-US" altLang="zh-TW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D518859-0307-B8D7-2116-532A0FF4B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ENGG1000 KHW 2022-23 Term2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9A7EC7-0DFC-4E9E-9386-EA6863139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ABA809-723D-4CC9-9DE0-2A663215BEBC}" type="slidenum">
              <a:rPr lang="en-US" altLang="zh-TW" smtClean="0"/>
              <a:pPr>
                <a:defRPr/>
              </a:pPr>
              <a:t>20</a:t>
            </a:fld>
            <a:endParaRPr lang="en-US" altLang="zh-TW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125C7E9E-496F-4F41-9216-B6BFBE4CE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Other Announcements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9AE8CC21-D74B-4750-8F6E-4CABA8B9B3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IT Workshops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alt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3420F3C-9753-F254-830E-14295EF8F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ENGG1000 KHW 2022-23 Term2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AE317DA-B3C5-3182-6990-496DE7A84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ABA809-723D-4CC9-9DE0-2A663215BEBC}" type="slidenum">
              <a:rPr lang="en-US" altLang="zh-TW" smtClean="0"/>
              <a:pPr>
                <a:defRPr/>
              </a:pPr>
              <a:t>21</a:t>
            </a:fld>
            <a:endParaRPr lang="en-US" altLang="zh-TW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41808E54-1C14-4280-8B98-5295E0747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553201" cy="1320800"/>
          </a:xfrm>
        </p:spPr>
        <p:txBody>
          <a:bodyPr/>
          <a:lstStyle/>
          <a:p>
            <a:r>
              <a:rPr lang="en-US" altLang="zh-HK" sz="3200" dirty="0"/>
              <a:t>IT Workshops (Free!)</a:t>
            </a:r>
            <a:br>
              <a:rPr lang="en-US" altLang="zh-HK" sz="3200" dirty="0"/>
            </a:br>
            <a:r>
              <a:rPr lang="en-US" altLang="zh-HK" sz="2400" dirty="0">
                <a:hlinkClick r:id="rId2"/>
              </a:rPr>
              <a:t>https://dlct.cse.cuhk.edu.hk/workshops.php</a:t>
            </a:r>
            <a:endParaRPr lang="zh-HK" altLang="en-US" sz="2400" dirty="0"/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8115A415-34E5-431A-B625-1B046C0058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0013" y="1827213"/>
            <a:ext cx="7505700" cy="411480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altLang="zh-HK" sz="2400" dirty="0"/>
              <a:t>Need some guidance in exploring and</a:t>
            </a:r>
            <a:br>
              <a:rPr lang="en-US" altLang="zh-HK" sz="2400" dirty="0"/>
            </a:br>
            <a:r>
              <a:rPr lang="en-US" altLang="zh-HK" sz="2400" dirty="0"/>
              <a:t>		</a:t>
            </a:r>
            <a:r>
              <a:rPr lang="en-US" altLang="zh-HK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making full use of your MacBook</a:t>
            </a:r>
            <a:r>
              <a:rPr lang="en-US" altLang="zh-HK" sz="2400" dirty="0"/>
              <a:t>?</a:t>
            </a:r>
          </a:p>
          <a:p>
            <a:pPr>
              <a:defRPr/>
            </a:pPr>
            <a:endParaRPr lang="en-US" altLang="zh-HK" sz="2400" dirty="0"/>
          </a:p>
          <a:p>
            <a:pPr>
              <a:defRPr/>
            </a:pPr>
            <a:r>
              <a:rPr lang="en-US" altLang="zh-HK" sz="2400" dirty="0"/>
              <a:t>Want to learn how to securely </a:t>
            </a:r>
            <a:br>
              <a:rPr lang="en-US" altLang="zh-HK" sz="2400" dirty="0"/>
            </a:br>
            <a:r>
              <a:rPr lang="en-US" altLang="zh-HK" sz="2400" dirty="0"/>
              <a:t>		</a:t>
            </a:r>
            <a:r>
              <a:rPr lang="en-US" altLang="zh-HK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 up a home </a:t>
            </a:r>
            <a:r>
              <a:rPr lang="en-US" altLang="zh-HK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WiFi</a:t>
            </a:r>
            <a:r>
              <a:rPr lang="en-US" altLang="zh-HK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network</a:t>
            </a:r>
            <a:r>
              <a:rPr lang="en-US" altLang="zh-HK" sz="2400" dirty="0"/>
              <a:t>?</a:t>
            </a:r>
          </a:p>
          <a:p>
            <a:pPr>
              <a:defRPr/>
            </a:pPr>
            <a:endParaRPr lang="en-US" altLang="zh-HK" sz="2400" dirty="0"/>
          </a:p>
          <a:p>
            <a:pPr>
              <a:defRPr/>
            </a:pPr>
            <a:r>
              <a:rPr lang="en-US" altLang="zh-HK" sz="2400" dirty="0"/>
              <a:t>Prepare your own gift via </a:t>
            </a:r>
            <a:r>
              <a:rPr lang="en-US" altLang="zh-HK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3D printing!</a:t>
            </a:r>
            <a:endParaRPr lang="en-US" altLang="zh-HK" sz="2400" dirty="0"/>
          </a:p>
          <a:p>
            <a:pPr>
              <a:defRPr/>
            </a:pPr>
            <a:endParaRPr lang="en-US" altLang="zh-HK" sz="2400" dirty="0"/>
          </a:p>
          <a:p>
            <a:pPr>
              <a:defRPr/>
            </a:pPr>
            <a:r>
              <a:rPr lang="en-US" altLang="zh-HK" sz="2400" dirty="0"/>
              <a:t>Sign up an </a:t>
            </a:r>
            <a:r>
              <a:rPr lang="en-US" altLang="zh-HK" sz="2400" b="1" dirty="0">
                <a:solidFill>
                  <a:srgbClr val="CC00CC"/>
                </a:solidFill>
              </a:rPr>
              <a:t>IT Workshop </a:t>
            </a:r>
            <a:r>
              <a:rPr lang="en-US" altLang="zh-HK" sz="2400" dirty="0"/>
              <a:t>with some friends!</a:t>
            </a:r>
          </a:p>
          <a:p>
            <a:pPr lvl="1">
              <a:defRPr/>
            </a:pPr>
            <a:r>
              <a:rPr lang="en-US" altLang="zh-HK" sz="2000" dirty="0"/>
              <a:t>Simply drop us an email !</a:t>
            </a:r>
          </a:p>
          <a:p>
            <a:pPr lvl="1">
              <a:defRPr/>
            </a:pPr>
            <a:r>
              <a:rPr lang="en-US" altLang="zh-HK" sz="2000" dirty="0"/>
              <a:t>Details to be made available on ENGG1000 Portal</a:t>
            </a:r>
            <a:endParaRPr lang="zh-HK" altLang="en-US" sz="2000" dirty="0"/>
          </a:p>
        </p:txBody>
      </p:sp>
      <p:pic>
        <p:nvPicPr>
          <p:cNvPr id="36868" name="Picture 5" descr="IT Workshop - Join Now!">
            <a:extLst>
              <a:ext uri="{FF2B5EF4-FFF2-40B4-BE49-F238E27FC236}">
                <a16:creationId xmlns:a16="http://schemas.microsoft.com/office/drawing/2014/main" id="{3BB46468-B1C2-477F-B1A7-B2E0EEB47C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748665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D7C9E0B-70C2-CEB7-B2A0-0728B3106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ENGG1000 KHW 2022-23 Term2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A4D5F47-AFF3-C0C1-6CA9-A24538A89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ABA809-723D-4CC9-9DE0-2A663215BEBC}" type="slidenum">
              <a:rPr lang="en-US" altLang="zh-TW" smtClean="0"/>
              <a:pPr>
                <a:defRPr/>
              </a:pPr>
              <a:t>22</a:t>
            </a:fld>
            <a:endParaRPr lang="en-US" altLang="zh-TW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 Diagonal Corner Rectangle 11">
            <a:extLst>
              <a:ext uri="{FF2B5EF4-FFF2-40B4-BE49-F238E27FC236}">
                <a16:creationId xmlns:a16="http://schemas.microsoft.com/office/drawing/2014/main" id="{A291920A-A102-4BD1-90DB-823C2E0CF4DC}"/>
              </a:ext>
            </a:extLst>
          </p:cNvPr>
          <p:cNvSpPr/>
          <p:nvPr/>
        </p:nvSpPr>
        <p:spPr bwMode="auto">
          <a:xfrm>
            <a:off x="609599" y="3374363"/>
            <a:ext cx="6477000" cy="2667000"/>
          </a:xfrm>
          <a:prstGeom prst="round2Diag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zh-HK" altLang="en-US"/>
          </a:p>
        </p:txBody>
      </p:sp>
      <p:grpSp>
        <p:nvGrpSpPr>
          <p:cNvPr id="37891" name="Group 10">
            <a:extLst>
              <a:ext uri="{FF2B5EF4-FFF2-40B4-BE49-F238E27FC236}">
                <a16:creationId xmlns:a16="http://schemas.microsoft.com/office/drawing/2014/main" id="{6799BAAE-3569-42FD-A74A-B1EB0FEAE980}"/>
              </a:ext>
            </a:extLst>
          </p:cNvPr>
          <p:cNvGrpSpPr>
            <a:grpSpLocks/>
          </p:cNvGrpSpPr>
          <p:nvPr/>
        </p:nvGrpSpPr>
        <p:grpSpPr bwMode="auto">
          <a:xfrm>
            <a:off x="2895600" y="4114800"/>
            <a:ext cx="2667000" cy="1436688"/>
            <a:chOff x="2895600" y="4114800"/>
            <a:chExt cx="2667000" cy="1436325"/>
          </a:xfrm>
        </p:grpSpPr>
        <p:sp>
          <p:nvSpPr>
            <p:cNvPr id="37894" name="Rounded Rectangle 4">
              <a:extLst>
                <a:ext uri="{FF2B5EF4-FFF2-40B4-BE49-F238E27FC236}">
                  <a16:creationId xmlns:a16="http://schemas.microsoft.com/office/drawing/2014/main" id="{19B0DDF0-0A0A-4AE2-8E29-214986DD39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5600" y="4495800"/>
              <a:ext cx="2214154" cy="30480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¡"/>
                <a:defRPr kumimoji="1" sz="29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kumimoji="1" sz="25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anose="05000000000000000000" pitchFamily="2" charset="2"/>
                <a:buChar char="¡"/>
                <a:defRPr kumimoji="1" sz="2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kumimoji="1" sz="19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anose="05000000000000000000" pitchFamily="2" charset="2"/>
                <a:buChar char="¡"/>
                <a:defRPr kumimoji="1" sz="19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anose="05000000000000000000" pitchFamily="2" charset="2"/>
                <a:buChar char="¡"/>
                <a:defRPr kumimoji="1" sz="19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anose="05000000000000000000" pitchFamily="2" charset="2"/>
                <a:buChar char="¡"/>
                <a:defRPr kumimoji="1" sz="19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anose="05000000000000000000" pitchFamily="2" charset="2"/>
                <a:buChar char="¡"/>
                <a:defRPr kumimoji="1" sz="19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anose="05000000000000000000" pitchFamily="2" charset="2"/>
                <a:buChar char="¡"/>
                <a:defRPr kumimoji="1" sz="19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HK" altLang="en-US" sz="1800"/>
            </a:p>
          </p:txBody>
        </p:sp>
        <p:sp>
          <p:nvSpPr>
            <p:cNvPr id="37895" name="Rounded Rectangle 7">
              <a:extLst>
                <a:ext uri="{FF2B5EF4-FFF2-40B4-BE49-F238E27FC236}">
                  <a16:creationId xmlns:a16="http://schemas.microsoft.com/office/drawing/2014/main" id="{B9D57373-D4D3-4A11-9885-89F8259B3E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5600" y="4878388"/>
              <a:ext cx="2214154" cy="30480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¡"/>
                <a:defRPr kumimoji="1" sz="29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kumimoji="1" sz="25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anose="05000000000000000000" pitchFamily="2" charset="2"/>
                <a:buChar char="¡"/>
                <a:defRPr kumimoji="1" sz="2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kumimoji="1" sz="19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anose="05000000000000000000" pitchFamily="2" charset="2"/>
                <a:buChar char="¡"/>
                <a:defRPr kumimoji="1" sz="19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anose="05000000000000000000" pitchFamily="2" charset="2"/>
                <a:buChar char="¡"/>
                <a:defRPr kumimoji="1" sz="19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anose="05000000000000000000" pitchFamily="2" charset="2"/>
                <a:buChar char="¡"/>
                <a:defRPr kumimoji="1" sz="19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anose="05000000000000000000" pitchFamily="2" charset="2"/>
                <a:buChar char="¡"/>
                <a:defRPr kumimoji="1" sz="19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anose="05000000000000000000" pitchFamily="2" charset="2"/>
                <a:buChar char="¡"/>
                <a:defRPr kumimoji="1" sz="19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HK" altLang="en-US" sz="1800"/>
            </a:p>
          </p:txBody>
        </p:sp>
        <p:sp>
          <p:nvSpPr>
            <p:cNvPr id="37896" name="Rounded Rectangle 8">
              <a:extLst>
                <a:ext uri="{FF2B5EF4-FFF2-40B4-BE49-F238E27FC236}">
                  <a16:creationId xmlns:a16="http://schemas.microsoft.com/office/drawing/2014/main" id="{70585D87-9BB1-4E10-9A0F-9359B6F928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0554" y="5246325"/>
              <a:ext cx="1672046" cy="30480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¡"/>
                <a:defRPr kumimoji="1" sz="29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kumimoji="1" sz="25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anose="05000000000000000000" pitchFamily="2" charset="2"/>
                <a:buChar char="¡"/>
                <a:defRPr kumimoji="1" sz="2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kumimoji="1" sz="19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anose="05000000000000000000" pitchFamily="2" charset="2"/>
                <a:buChar char="¡"/>
                <a:defRPr kumimoji="1" sz="19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anose="05000000000000000000" pitchFamily="2" charset="2"/>
                <a:buChar char="¡"/>
                <a:defRPr kumimoji="1" sz="19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anose="05000000000000000000" pitchFamily="2" charset="2"/>
                <a:buChar char="¡"/>
                <a:defRPr kumimoji="1" sz="19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anose="05000000000000000000" pitchFamily="2" charset="2"/>
                <a:buChar char="¡"/>
                <a:defRPr kumimoji="1" sz="19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anose="05000000000000000000" pitchFamily="2" charset="2"/>
                <a:buChar char="¡"/>
                <a:defRPr kumimoji="1" sz="19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HK" altLang="en-US" sz="1800"/>
            </a:p>
          </p:txBody>
        </p:sp>
        <p:sp>
          <p:nvSpPr>
            <p:cNvPr id="37897" name="Rounded Rectangle 9">
              <a:extLst>
                <a:ext uri="{FF2B5EF4-FFF2-40B4-BE49-F238E27FC236}">
                  <a16:creationId xmlns:a16="http://schemas.microsoft.com/office/drawing/2014/main" id="{737B5A99-EE57-4B08-A478-4474273ABD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14800" y="4114800"/>
              <a:ext cx="1447800" cy="30480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¡"/>
                <a:defRPr kumimoji="1" sz="29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kumimoji="1" sz="25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anose="05000000000000000000" pitchFamily="2" charset="2"/>
                <a:buChar char="¡"/>
                <a:defRPr kumimoji="1" sz="2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kumimoji="1" sz="19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anose="05000000000000000000" pitchFamily="2" charset="2"/>
                <a:buChar char="¡"/>
                <a:defRPr kumimoji="1" sz="19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anose="05000000000000000000" pitchFamily="2" charset="2"/>
                <a:buChar char="¡"/>
                <a:defRPr kumimoji="1" sz="19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anose="05000000000000000000" pitchFamily="2" charset="2"/>
                <a:buChar char="¡"/>
                <a:defRPr kumimoji="1" sz="19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anose="05000000000000000000" pitchFamily="2" charset="2"/>
                <a:buChar char="¡"/>
                <a:defRPr kumimoji="1" sz="19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anose="05000000000000000000" pitchFamily="2" charset="2"/>
                <a:buChar char="¡"/>
                <a:defRPr kumimoji="1" sz="19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HK" altLang="en-US" sz="1800"/>
            </a:p>
          </p:txBody>
        </p:sp>
      </p:grpSp>
      <p:sp>
        <p:nvSpPr>
          <p:cNvPr id="37892" name="Title 1">
            <a:extLst>
              <a:ext uri="{FF2B5EF4-FFF2-40B4-BE49-F238E27FC236}">
                <a16:creationId xmlns:a16="http://schemas.microsoft.com/office/drawing/2014/main" id="{E621F384-72B7-43B8-83BA-052B0FB52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/>
              <a:t>IT Workshop Registration</a:t>
            </a:r>
            <a:endParaRPr lang="zh-HK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EB76FE-0DFB-442A-B6AF-ADE6C70AE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0" y="1937026"/>
            <a:ext cx="6347714" cy="3880773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altLang="zh-HK" sz="2400" b="1" dirty="0">
                <a:hlinkClick r:id="rId3" tooltip="Click this box to SEND registration email!"/>
              </a:rPr>
              <a:t>Email </a:t>
            </a:r>
            <a:r>
              <a:rPr lang="en-US" altLang="zh-HK" sz="2400" dirty="0">
                <a:hlinkClick r:id="rId3" tooltip="Click this box to SEND registration email!"/>
              </a:rPr>
              <a:t>to dlct@cse.cuhk.edu.hk </a:t>
            </a:r>
          </a:p>
          <a:p>
            <a:pPr lvl="1">
              <a:defRPr/>
            </a:pPr>
            <a:endParaRPr lang="en-US" altLang="zh-HK" sz="2000" dirty="0">
              <a:hlinkClick r:id="rId3" tooltip="Click this box to SEND registration email!"/>
            </a:endParaRPr>
          </a:p>
          <a:p>
            <a:pPr lvl="1">
              <a:defRPr/>
            </a:pPr>
            <a:r>
              <a:rPr lang="en-US" altLang="zh-HK" sz="2000" dirty="0">
                <a:hlinkClick r:id="rId3" tooltip="Click this box to SEND registration email!"/>
              </a:rPr>
              <a:t>Subject: </a:t>
            </a:r>
            <a:r>
              <a:rPr lang="en-US" altLang="zh-HK" sz="2000" b="1" dirty="0">
                <a:hlinkClick r:id="rId3" tooltip="Click this box to SEND registration email!"/>
              </a:rPr>
              <a:t>IT Workshop Registration</a:t>
            </a:r>
          </a:p>
          <a:p>
            <a:pPr marL="457200" lvl="1" indent="0">
              <a:buFont typeface="Wingdings" panose="05000000000000000000" pitchFamily="2" charset="2"/>
              <a:buNone/>
              <a:defRPr/>
            </a:pPr>
            <a:endParaRPr lang="en-US" altLang="zh-HK" sz="2000" dirty="0">
              <a:hlinkClick r:id="rId3" tooltip="Click this box to SEND registration email!"/>
            </a:endParaRPr>
          </a:p>
          <a:p>
            <a:pPr marL="457200" lvl="1" indent="0">
              <a:buFont typeface="Wingdings" panose="05000000000000000000" pitchFamily="2" charset="2"/>
              <a:buNone/>
              <a:defRPr/>
            </a:pPr>
            <a:r>
              <a:rPr lang="en-US" altLang="zh-HK" sz="2000" dirty="0">
                <a:hlinkClick r:id="rId3" tooltip="Click this box to SEND registration email!"/>
              </a:rPr>
              <a:t>Workshop Code: IT Workshop A</a:t>
            </a:r>
          </a:p>
          <a:p>
            <a:pPr marL="457200" lvl="1" indent="0">
              <a:buFont typeface="Wingdings" panose="05000000000000000000" pitchFamily="2" charset="2"/>
              <a:buNone/>
              <a:defRPr/>
            </a:pPr>
            <a:r>
              <a:rPr lang="en-US" altLang="zh-HK" sz="2000" dirty="0">
                <a:hlinkClick r:id="rId3" tooltip="Click this box to SEND registration email!"/>
              </a:rPr>
              <a:t>Workshop Name: Mac Explorer</a:t>
            </a:r>
          </a:p>
          <a:p>
            <a:pPr marL="457200" lvl="1" indent="0">
              <a:buFont typeface="Wingdings" panose="05000000000000000000" pitchFamily="2" charset="2"/>
              <a:buNone/>
              <a:defRPr/>
            </a:pPr>
            <a:r>
              <a:rPr lang="en-US" altLang="zh-HK" sz="2000" dirty="0">
                <a:hlinkClick r:id="rId3" tooltip="Click this box to SEND registration email!"/>
              </a:rPr>
              <a:t>Workshop Date: </a:t>
            </a:r>
          </a:p>
          <a:p>
            <a:pPr marL="457200" lvl="1" indent="0">
              <a:buFont typeface="Wingdings" panose="05000000000000000000" pitchFamily="2" charset="2"/>
              <a:buNone/>
              <a:defRPr/>
            </a:pPr>
            <a:r>
              <a:rPr lang="en-US" altLang="zh-HK" sz="2000" dirty="0">
                <a:hlinkClick r:id="rId3" tooltip="Click this box to SEND registration email!"/>
              </a:rPr>
              <a:t>Name: </a:t>
            </a:r>
          </a:p>
          <a:p>
            <a:pPr marL="457200" lvl="1" indent="0">
              <a:buFont typeface="Wingdings" panose="05000000000000000000" pitchFamily="2" charset="2"/>
              <a:buNone/>
              <a:defRPr/>
            </a:pPr>
            <a:r>
              <a:rPr lang="en-US" altLang="zh-HK" sz="2000" dirty="0">
                <a:hlinkClick r:id="rId3" tooltip="Click this box to SEND registration email!"/>
              </a:rPr>
              <a:t>SID: </a:t>
            </a:r>
          </a:p>
          <a:p>
            <a:pPr marL="457200" lvl="1" indent="0">
              <a:buFont typeface="Wingdings" panose="05000000000000000000" pitchFamily="2" charset="2"/>
              <a:buNone/>
              <a:defRPr/>
            </a:pPr>
            <a:r>
              <a:rPr lang="en-US" altLang="zh-HK" sz="2000" dirty="0">
                <a:hlinkClick r:id="rId3" tooltip="Click this box to SEND registration email!"/>
              </a:rPr>
              <a:t>Email address: </a:t>
            </a:r>
            <a:endParaRPr lang="en-US" altLang="zh-HK" sz="2000" dirty="0">
              <a:hlinkClick r:id="rId4" tooltip="Click this box to SEND registration email!"/>
            </a:endParaRPr>
          </a:p>
          <a:p>
            <a:pPr>
              <a:defRPr/>
            </a:pPr>
            <a:endParaRPr lang="zh-HK" altLang="en-US" dirty="0">
              <a:hlinkClick r:id="rId4" tooltip="Click this box to SEND registration email!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CA87ADD-AC1A-7A4D-1378-D120D44C7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ENGG1000 KHW 2022-23 Term2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CA7116-0245-1689-04B7-19680AAEF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ABA809-723D-4CC9-9DE0-2A663215BEBC}" type="slidenum">
              <a:rPr lang="en-US" altLang="zh-TW" smtClean="0"/>
              <a:pPr>
                <a:defRPr/>
              </a:pPr>
              <a:t>23</a:t>
            </a:fld>
            <a:endParaRPr lang="en-US" altLang="zh-TW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530291B-85F8-4C57-B051-2EA2A11AD3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HK"/>
              <a:t>About the Course ENGG1000</a:t>
            </a:r>
            <a:endParaRPr lang="en-US" altLang="zh-TW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F04FB3A-72DC-4E5D-BD85-F186F47091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47813" y="1600200"/>
            <a:ext cx="7596187" cy="4852988"/>
          </a:xfrm>
        </p:spPr>
        <p:txBody>
          <a:bodyPr/>
          <a:lstStyle/>
          <a:p>
            <a:pPr eaLnBrk="1" hangingPunct="1">
              <a:lnSpc>
                <a:spcPct val="180000"/>
              </a:lnSpc>
            </a:pPr>
            <a:r>
              <a:rPr lang="en-US" altLang="zh-HK" sz="2800" dirty="0"/>
              <a:t>One lesson per week (1 unit)</a:t>
            </a:r>
          </a:p>
          <a:p>
            <a:pPr eaLnBrk="1" hangingPunct="1">
              <a:lnSpc>
                <a:spcPct val="180000"/>
              </a:lnSpc>
            </a:pPr>
            <a:r>
              <a:rPr lang="en-US" altLang="zh-HK" sz="2800" dirty="0"/>
              <a:t>Lectures followed by tutorials</a:t>
            </a:r>
          </a:p>
          <a:p>
            <a:pPr eaLnBrk="1" hangingPunct="1">
              <a:lnSpc>
                <a:spcPct val="180000"/>
              </a:lnSpc>
            </a:pPr>
            <a:r>
              <a:rPr lang="en-US" altLang="zh-HK" sz="2800" dirty="0"/>
              <a:t>2 Homework &amp; a group project</a:t>
            </a:r>
          </a:p>
          <a:p>
            <a:pPr eaLnBrk="1" hangingPunct="1">
              <a:lnSpc>
                <a:spcPct val="180000"/>
              </a:lnSpc>
            </a:pPr>
            <a:r>
              <a:rPr lang="en-US" altLang="zh-HK" sz="2800" dirty="0"/>
              <a:t>No examination</a:t>
            </a:r>
            <a:endParaRPr lang="en-US" altLang="zh-TW" sz="28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2E5B5A4-C8F9-D551-E5A0-82EB5AA52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ENGG1000 KHW 2022-23 Term2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C8AD850-5A85-2EA1-335C-3C2426A25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ABA809-723D-4CC9-9DE0-2A663215BEBC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687173B6-7E81-4963-98F4-8C5B5DB216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/>
          <a:p>
            <a:pPr eaLnBrk="1" hangingPunct="1"/>
            <a:r>
              <a:rPr lang="en-US" altLang="zh-HK"/>
              <a:t>Course Offering</a:t>
            </a:r>
            <a:endParaRPr lang="en-US" altLang="zh-TW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D06DC25F-8452-460B-82BD-A1BA5ADDBE8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599" y="1827213"/>
            <a:ext cx="7545387" cy="4421187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en-US" altLang="zh-HK" sz="2500" dirty="0"/>
              <a:t>Students who were admitted before 2022-23 and have NOT yet fulfilled the IT University Core requirement would be </a:t>
            </a:r>
            <a:r>
              <a:rPr lang="en-US" altLang="zh-HK" sz="2500" u="sng" dirty="0"/>
              <a:t>pre-assigned</a:t>
            </a:r>
            <a:r>
              <a:rPr lang="en-US" altLang="zh-HK" sz="2500" dirty="0"/>
              <a:t> ENGG1000 mandatorily.</a:t>
            </a:r>
          </a:p>
          <a:p>
            <a:pPr>
              <a:lnSpc>
                <a:spcPct val="110000"/>
              </a:lnSpc>
            </a:pPr>
            <a:r>
              <a:rPr lang="en-US" altLang="zh-HK" sz="2500" dirty="0"/>
              <a:t>If they fail to complete ENGG1000 by 2022-23, they can ONLY take the 3-unit ENGG1003/1004 from 2023-24 onward, in order to fulfill the IT University Core graduation requirement.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HK" sz="2500" dirty="0"/>
              <a:t>Enquiries:</a:t>
            </a:r>
          </a:p>
          <a:p>
            <a:pPr lvl="1">
              <a:lnSpc>
                <a:spcPct val="110000"/>
              </a:lnSpc>
            </a:pPr>
            <a:r>
              <a:rPr lang="en-US" altLang="zh-HK" sz="2300" dirty="0"/>
              <a:t>Office of the IT Foundation Course / Office of Digital Literacy and Computational Thinking Education (HCA 328*)</a:t>
            </a:r>
          </a:p>
          <a:p>
            <a:pPr lvl="1">
              <a:lnSpc>
                <a:spcPct val="110000"/>
              </a:lnSpc>
            </a:pPr>
            <a:r>
              <a:rPr lang="en-US" altLang="zh-HK" sz="2300" dirty="0">
                <a:hlinkClick r:id="rId3"/>
              </a:rPr>
              <a:t>https://dlct.cse.cuhk.edu.hk/</a:t>
            </a:r>
            <a:endParaRPr lang="en-US" altLang="zh-HK" sz="2300" dirty="0"/>
          </a:p>
          <a:p>
            <a:pPr lvl="1">
              <a:lnSpc>
                <a:spcPct val="110000"/>
              </a:lnSpc>
            </a:pPr>
            <a:r>
              <a:rPr lang="en-US" altLang="zh-HK" sz="2300" dirty="0"/>
              <a:t>Tel: 3943 4252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59127" y="6248400"/>
            <a:ext cx="4657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 HCA 328: Room 328, 3/F, Pi </a:t>
            </a:r>
            <a:r>
              <a:rPr lang="en-US" dirty="0" err="1"/>
              <a:t>Ch’iu</a:t>
            </a:r>
            <a:r>
              <a:rPr lang="en-US" dirty="0"/>
              <a:t> Building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D0593AE7-B3BC-C90F-BC11-0925601484A2}"/>
              </a:ext>
            </a:extLst>
          </p:cNvPr>
          <p:cNvSpPr/>
          <p:nvPr/>
        </p:nvSpPr>
        <p:spPr>
          <a:xfrm>
            <a:off x="4800600" y="591229"/>
            <a:ext cx="2916000" cy="7831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2000" u="sng" dirty="0"/>
              <a:t>This is the </a:t>
            </a:r>
            <a:r>
              <a:rPr lang="en-US" sz="2000" u="sng" dirty="0">
                <a:solidFill>
                  <a:srgbClr val="FF0000"/>
                </a:solidFill>
              </a:rPr>
              <a:t>last chance</a:t>
            </a:r>
            <a:r>
              <a:rPr lang="en-US" sz="2000" u="sng" dirty="0"/>
              <a:t> to take ENGG1000!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2AA2BA-5D24-94AC-6565-D24617424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ENGG1000 KHW 2022-23 Term2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EF32EA-F4D7-F349-F6F9-BDDFDED7E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ABA809-723D-4CC9-9DE0-2A663215BEBC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81C01B54-DFFB-4049-9064-AEBA0E82CC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HK"/>
              <a:t>Facets of the Course</a:t>
            </a:r>
            <a:endParaRPr lang="en-US" altLang="zh-TW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1D17DEEB-BFEE-4851-A746-69BC6692691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HK" sz="2500"/>
              <a:t>The course aims to help students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zh-HK"/>
              <a:t>Understand and appreciate IT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zh-HK"/>
              <a:t>Acquire IT survival skills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zh-HK"/>
              <a:t>Use information wisely and efficiently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zh-HK"/>
              <a:t>Know about information security issues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zh-HK"/>
              <a:t>Be a good </a:t>
            </a:r>
            <a:r>
              <a:rPr lang="en-US" altLang="zh-HK">
                <a:latin typeface="Arial" panose="020B0604020202020204" pitchFamily="34" charset="0"/>
              </a:rPr>
              <a:t>“</a:t>
            </a:r>
            <a:r>
              <a:rPr lang="en-US" altLang="zh-HK"/>
              <a:t>Netizen</a:t>
            </a:r>
            <a:r>
              <a:rPr lang="en-US" altLang="zh-HK">
                <a:latin typeface="Arial" panose="020B0604020202020204" pitchFamily="34" charset="0"/>
              </a:rPr>
              <a:t>”</a:t>
            </a:r>
            <a:endParaRPr lang="en-US" altLang="zh-TW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91BE97D-85D5-A01A-66DB-BFAC1B439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ENGG1000 KHW 2022-23 Term2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5D5B0A-D1DE-39D2-E1BD-959FDA9E6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ABA809-723D-4CC9-9DE0-2A663215BEBC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3A9FB44A-6206-4AE4-A0E7-260A698B40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zh-HK"/>
              <a:t>Topics</a:t>
            </a:r>
            <a:endParaRPr lang="en-US" altLang="zh-TW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023CA705-73C3-4A48-8B25-C1D906A709C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66800" y="1828800"/>
            <a:ext cx="7924800" cy="4114800"/>
          </a:xfrm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zh-TW" sz="2400" dirty="0"/>
              <a:t>Introduction to </a:t>
            </a:r>
            <a:r>
              <a:rPr lang="en-US" altLang="zh-TW" sz="2400" dirty="0">
                <a:solidFill>
                  <a:srgbClr val="00B050"/>
                </a:solidFill>
              </a:rPr>
              <a:t>modern information technologies</a:t>
            </a:r>
            <a:endParaRPr lang="en-US" altLang="zh-TW" sz="2400" dirty="0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endParaRPr lang="en-US" altLang="zh-TW" sz="1400" dirty="0">
              <a:solidFill>
                <a:srgbClr val="00B0F0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zh-TW" sz="2400" dirty="0">
                <a:solidFill>
                  <a:srgbClr val="00B0F0"/>
                </a:solidFill>
              </a:rPr>
              <a:t>Basic skills</a:t>
            </a:r>
            <a:r>
              <a:rPr lang="en-US" altLang="zh-TW" sz="2400" dirty="0"/>
              <a:t> and </a:t>
            </a:r>
            <a:r>
              <a:rPr lang="en-US" altLang="zh-TW" sz="2400" dirty="0">
                <a:solidFill>
                  <a:srgbClr val="00B0F0"/>
                </a:solidFill>
              </a:rPr>
              <a:t>applications</a:t>
            </a:r>
            <a:r>
              <a:rPr lang="en-US" altLang="zh-TW" sz="2400" dirty="0"/>
              <a:t> of IT</a:t>
            </a:r>
            <a:endParaRPr lang="en-US" altLang="zh-HK" sz="2400" dirty="0"/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endParaRPr lang="en-US" altLang="zh-TW" sz="1400" dirty="0"/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zh-TW" sz="2400" dirty="0"/>
              <a:t>Information </a:t>
            </a:r>
            <a:r>
              <a:rPr lang="en-US" altLang="zh-TW" sz="2400" dirty="0">
                <a:solidFill>
                  <a:schemeClr val="accent1"/>
                </a:solidFill>
              </a:rPr>
              <a:t>security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endParaRPr lang="en-US" altLang="zh-TW" sz="1400" dirty="0">
              <a:solidFill>
                <a:schemeClr val="accent1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zh-TW" sz="2400" dirty="0">
                <a:solidFill>
                  <a:schemeClr val="accent1"/>
                </a:solidFill>
              </a:rPr>
              <a:t>Artificial Intelligence</a:t>
            </a:r>
            <a:endParaRPr lang="en-US" altLang="zh-TW" sz="2400" dirty="0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endParaRPr lang="en-US" altLang="zh-TW" sz="1400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zh-TW" sz="2400" dirty="0">
                <a:solidFill>
                  <a:srgbClr val="FF0000"/>
                </a:solidFill>
              </a:rPr>
              <a:t>Ethics</a:t>
            </a:r>
            <a:r>
              <a:rPr lang="en-US" altLang="zh-TW" sz="2400" dirty="0"/>
              <a:t> in IT and relevant Hong Kong </a:t>
            </a:r>
            <a:r>
              <a:rPr lang="en-US" altLang="zh-TW" sz="2400" dirty="0">
                <a:solidFill>
                  <a:srgbClr val="FF0000"/>
                </a:solidFill>
              </a:rPr>
              <a:t>legislations</a:t>
            </a:r>
            <a:endParaRPr lang="en-US" altLang="zh-TW" sz="2400" dirty="0">
              <a:solidFill>
                <a:srgbClr val="FFFF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05B165D-5130-3C9D-D47F-394707DA8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ENGG1000 KHW 2022-23 Term2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2E1F9EB-3653-D27F-56C4-47A3FC0FA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ABA809-723D-4CC9-9DE0-2A663215BEBC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36627020-4163-4811-AFD7-4EA92808C6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HK"/>
              <a:t>Topics</a:t>
            </a:r>
            <a:endParaRPr lang="en-US" altLang="zh-TW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F25DFF75-646D-4AB8-9ECA-B41E19A16C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TW" sz="2500"/>
              <a:t>Introduction to </a:t>
            </a:r>
            <a:r>
              <a:rPr lang="en-US" altLang="zh-TW" sz="2500">
                <a:solidFill>
                  <a:srgbClr val="00B050"/>
                </a:solidFill>
              </a:rPr>
              <a:t>modern information technologies</a:t>
            </a:r>
          </a:p>
          <a:p>
            <a:pPr lvl="1" eaLnBrk="1" hangingPunct="1">
              <a:spcBef>
                <a:spcPct val="50000"/>
              </a:spcBef>
            </a:pPr>
            <a:r>
              <a:rPr lang="en-GB" altLang="zh-TW" sz="2100"/>
              <a:t>Digital computing: hardware, software, peopleware</a:t>
            </a:r>
          </a:p>
          <a:p>
            <a:pPr lvl="1" eaLnBrk="1" hangingPunct="1">
              <a:spcBef>
                <a:spcPct val="50000"/>
              </a:spcBef>
            </a:pPr>
            <a:r>
              <a:rPr lang="en-GB" altLang="zh-TW" sz="2100"/>
              <a:t>Networking and communication systems</a:t>
            </a:r>
          </a:p>
          <a:p>
            <a:pPr lvl="1" eaLnBrk="1" hangingPunct="1">
              <a:spcBef>
                <a:spcPct val="50000"/>
              </a:spcBef>
            </a:pPr>
            <a:r>
              <a:rPr lang="en-GB" altLang="zh-TW" sz="2100"/>
              <a:t>Data storage technologies</a:t>
            </a:r>
          </a:p>
          <a:p>
            <a:pPr lvl="1" eaLnBrk="1" hangingPunct="1">
              <a:spcBef>
                <a:spcPct val="50000"/>
              </a:spcBef>
            </a:pPr>
            <a:r>
              <a:rPr lang="en-GB" altLang="zh-TW" sz="2100"/>
              <a:t>Internet and the Web: technologies, services, and applications</a:t>
            </a:r>
          </a:p>
          <a:p>
            <a:pPr lvl="1" eaLnBrk="1" hangingPunct="1">
              <a:spcBef>
                <a:spcPct val="50000"/>
              </a:spcBef>
            </a:pPr>
            <a:r>
              <a:rPr lang="en-GB" altLang="zh-TW" sz="2100"/>
              <a:t>Impact of IT on our lifestyle and the society</a:t>
            </a:r>
            <a:endParaRPr lang="en-US" altLang="zh-TW" sz="210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F6C9A1D-F06F-E647-C2EE-F14C7ADBD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ENGG1000 KHW 2022-23 Term2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01AE32-7E49-0320-CE34-BEFFFDDE1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ABA809-723D-4CC9-9DE0-2A663215BEBC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5">
            <a:extLst>
              <a:ext uri="{FF2B5EF4-FFF2-40B4-BE49-F238E27FC236}">
                <a16:creationId xmlns:a16="http://schemas.microsoft.com/office/drawing/2014/main" id="{EFFD86CF-8363-4A58-91E8-A113A97D6A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zh-HK"/>
              <a:t>Topics</a:t>
            </a:r>
            <a:endParaRPr lang="en-US" altLang="zh-TW"/>
          </a:p>
        </p:txBody>
      </p:sp>
      <p:sp>
        <p:nvSpPr>
          <p:cNvPr id="15362" name="Content Placeholder 2">
            <a:extLst>
              <a:ext uri="{FF2B5EF4-FFF2-40B4-BE49-F238E27FC236}">
                <a16:creationId xmlns:a16="http://schemas.microsoft.com/office/drawing/2014/main" id="{DB527E1F-1363-4E91-BA16-ED8CADD98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125" indent="-255588" eaLnBrk="1" hangingPunct="1">
              <a:spcBef>
                <a:spcPct val="50000"/>
              </a:spcBef>
              <a:defRPr/>
            </a:pPr>
            <a:r>
              <a:rPr lang="en-US" altLang="zh-TW" sz="2500" dirty="0">
                <a:solidFill>
                  <a:srgbClr val="00B0F0"/>
                </a:solidFill>
              </a:rPr>
              <a:t>Basic skills</a:t>
            </a:r>
            <a:r>
              <a:rPr lang="en-US" altLang="zh-TW" sz="2500" dirty="0"/>
              <a:t> and </a:t>
            </a:r>
            <a:r>
              <a:rPr lang="en-US" altLang="zh-TW" sz="2500" dirty="0">
                <a:solidFill>
                  <a:srgbClr val="00B0F0"/>
                </a:solidFill>
              </a:rPr>
              <a:t>applications</a:t>
            </a:r>
            <a:r>
              <a:rPr lang="en-US" altLang="zh-TW" sz="2500" dirty="0"/>
              <a:t> of IT</a:t>
            </a:r>
          </a:p>
          <a:p>
            <a:pPr marL="620713" lvl="1" indent="-228600" eaLnBrk="1" hangingPunct="1">
              <a:spcBef>
                <a:spcPct val="50000"/>
              </a:spcBef>
              <a:defRPr/>
            </a:pPr>
            <a:r>
              <a:rPr lang="en-US" altLang="zh-TW" sz="2100" dirty="0"/>
              <a:t>Efficient, effective and green operation of a computer</a:t>
            </a:r>
          </a:p>
          <a:p>
            <a:pPr marL="620713" lvl="1" indent="-228600" eaLnBrk="1" hangingPunct="1">
              <a:spcBef>
                <a:spcPct val="50000"/>
              </a:spcBef>
              <a:defRPr/>
            </a:pPr>
            <a:endParaRPr lang="en-US" altLang="zh-TW" sz="1400" dirty="0"/>
          </a:p>
          <a:p>
            <a:pPr marL="620713" lvl="1" indent="-228600" eaLnBrk="1" hangingPunct="1">
              <a:spcBef>
                <a:spcPct val="50000"/>
              </a:spcBef>
              <a:defRPr/>
            </a:pPr>
            <a:r>
              <a:rPr lang="en-US" altLang="zh-HK" sz="2100" dirty="0"/>
              <a:t>S</a:t>
            </a:r>
            <a:r>
              <a:rPr lang="en-US" altLang="zh-TW" sz="2100" dirty="0"/>
              <a:t>elected application software: </a:t>
            </a:r>
            <a:r>
              <a:rPr lang="en-US" altLang="zh-TW" sz="2100" b="1" dirty="0"/>
              <a:t>spreadsheet</a:t>
            </a:r>
          </a:p>
          <a:p>
            <a:pPr marL="620713" lvl="1" indent="-228600" eaLnBrk="1" hangingPunct="1">
              <a:spcBef>
                <a:spcPct val="50000"/>
              </a:spcBef>
              <a:defRPr/>
            </a:pPr>
            <a:endParaRPr lang="en-US" altLang="zh-TW" sz="1400" b="1" dirty="0"/>
          </a:p>
          <a:p>
            <a:pPr marL="620713" lvl="1" indent="-228600" eaLnBrk="1" hangingPunct="1">
              <a:spcBef>
                <a:spcPct val="50000"/>
              </a:spcBef>
              <a:defRPr/>
            </a:pPr>
            <a:r>
              <a:rPr lang="en-US" altLang="zh-TW" sz="2100" dirty="0"/>
              <a:t>Using mobile digital services, web-based services, and online collaborative tools</a:t>
            </a:r>
          </a:p>
          <a:p>
            <a:pPr marL="109537" indent="0" eaLnBrk="1" hangingPunct="1">
              <a:spcBef>
                <a:spcPct val="50000"/>
              </a:spcBef>
              <a:buFont typeface="Wingdings" panose="05000000000000000000" pitchFamily="2" charset="2"/>
              <a:buNone/>
              <a:defRPr/>
            </a:pPr>
            <a:endParaRPr lang="en-US" altLang="zh-TW" sz="25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2E1C5A2-6397-E23D-E168-4CB362F0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ENGG1000 KHW 2022-23 Term2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D2369B4-F1AF-F5A3-C9EB-C128136B3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ABA809-723D-4CC9-9DE0-2A663215BEBC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5">
            <a:extLst>
              <a:ext uri="{FF2B5EF4-FFF2-40B4-BE49-F238E27FC236}">
                <a16:creationId xmlns:a16="http://schemas.microsoft.com/office/drawing/2014/main" id="{DD3656A6-2C22-4DC7-8D42-4DBCB6FEFD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zh-HK"/>
              <a:t>Topics</a:t>
            </a:r>
            <a:endParaRPr lang="en-US" altLang="zh-TW"/>
          </a:p>
        </p:txBody>
      </p:sp>
      <p:sp>
        <p:nvSpPr>
          <p:cNvPr id="15362" name="Content Placeholder 2">
            <a:extLst>
              <a:ext uri="{FF2B5EF4-FFF2-40B4-BE49-F238E27FC236}">
                <a16:creationId xmlns:a16="http://schemas.microsoft.com/office/drawing/2014/main" id="{2BE106EF-EDD4-43E1-B176-A54317A26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125" indent="-255588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zh-TW" sz="2500" dirty="0"/>
              <a:t>Artificial Intelligence</a:t>
            </a:r>
            <a:endParaRPr lang="en-US" altLang="zh-TW" sz="2500" dirty="0">
              <a:solidFill>
                <a:srgbClr val="FF9966"/>
              </a:solidFill>
            </a:endParaRPr>
          </a:p>
          <a:p>
            <a:pPr marL="620713" lvl="1" indent="-228600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zh-TW" sz="2100" dirty="0"/>
              <a:t>Strong and Weak AI</a:t>
            </a:r>
          </a:p>
          <a:p>
            <a:pPr marL="620713" lvl="1" indent="-228600" eaLnBrk="1" hangingPunct="1">
              <a:lnSpc>
                <a:spcPct val="90000"/>
              </a:lnSpc>
              <a:spcBef>
                <a:spcPct val="50000"/>
              </a:spcBef>
            </a:pPr>
            <a:endParaRPr lang="en-US" altLang="zh-TW" sz="1400" dirty="0"/>
          </a:p>
          <a:p>
            <a:pPr marL="620713" lvl="1" indent="-228600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zh-TW" sz="2100" dirty="0"/>
              <a:t>Principal areas : reasoning, knowledge representation ,…</a:t>
            </a:r>
          </a:p>
          <a:p>
            <a:pPr marL="620713" lvl="1" indent="-228600" eaLnBrk="1" hangingPunct="1">
              <a:lnSpc>
                <a:spcPct val="90000"/>
              </a:lnSpc>
              <a:spcBef>
                <a:spcPct val="50000"/>
              </a:spcBef>
            </a:pPr>
            <a:endParaRPr lang="en-US" altLang="zh-TW" sz="1400" dirty="0"/>
          </a:p>
          <a:p>
            <a:pPr marL="620713" lvl="1" indent="-228600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zh-TW" sz="2100" dirty="0"/>
              <a:t>Algorithms used in AI</a:t>
            </a:r>
            <a:endParaRPr lang="en-US" altLang="zh-TW" i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BA0C579-57DD-8868-D535-F843BCC1D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ENGG1000 KHW 2022-23 Term2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CDD2206-2023-7EBC-7C2C-67EC766B7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ABA809-723D-4CC9-9DE0-2A663215BEBC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1480</TotalTime>
  <Words>1384</Words>
  <Application>Microsoft Office PowerPoint</Application>
  <PresentationFormat>On-screen Show (4:3)</PresentationFormat>
  <Paragraphs>263</Paragraphs>
  <Slides>23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Trebuchet MS</vt:lpstr>
      <vt:lpstr>Verdana</vt:lpstr>
      <vt:lpstr>Wingdings</vt:lpstr>
      <vt:lpstr>Wingdings 3</vt:lpstr>
      <vt:lpstr>Facet</vt:lpstr>
      <vt:lpstr>PowerPoint Presentation</vt:lpstr>
      <vt:lpstr>Background</vt:lpstr>
      <vt:lpstr>About the Course ENGG1000</vt:lpstr>
      <vt:lpstr>Course Offering</vt:lpstr>
      <vt:lpstr>Facets of the Course</vt:lpstr>
      <vt:lpstr>Topics</vt:lpstr>
      <vt:lpstr>Topics</vt:lpstr>
      <vt:lpstr>Topics</vt:lpstr>
      <vt:lpstr>Topics</vt:lpstr>
      <vt:lpstr>Topics</vt:lpstr>
      <vt:lpstr>Topics</vt:lpstr>
      <vt:lpstr>Personnel</vt:lpstr>
      <vt:lpstr>Class Meetings</vt:lpstr>
      <vt:lpstr>IT Foundation Course Clinic</vt:lpstr>
      <vt:lpstr>Office of the IT Foundation Course / Digital Literacy and Computational Thinking Education</vt:lpstr>
      <vt:lpstr>Online Resources</vt:lpstr>
      <vt:lpstr>Systems that need to be accessed via CUHK computer network</vt:lpstr>
      <vt:lpstr>PowerPoint Presentation</vt:lpstr>
      <vt:lpstr>Honesty in Academic Work</vt:lpstr>
      <vt:lpstr>Questions?</vt:lpstr>
      <vt:lpstr>Other Announcements</vt:lpstr>
      <vt:lpstr>IT Workshops (Free!) https://dlct.cse.cuhk.edu.hk/workshops.php</vt:lpstr>
      <vt:lpstr>IT Workshop Registration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ENGG1000 IT Foundation</dc:title>
  <dc:subject>Course Outline</dc:subject>
  <dc:creator>pffung</dc:creator>
  <cp:lastModifiedBy>kh</cp:lastModifiedBy>
  <cp:revision>131</cp:revision>
  <cp:lastPrinted>1601-01-01T00:00:00Z</cp:lastPrinted>
  <dcterms:created xsi:type="dcterms:W3CDTF">2011-05-27T07:37:49Z</dcterms:created>
  <dcterms:modified xsi:type="dcterms:W3CDTF">2023-01-05T08:03:22Z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