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9" r:id="rId2"/>
    <p:sldId id="267" r:id="rId3"/>
    <p:sldId id="268" r:id="rId4"/>
    <p:sldId id="256" r:id="rId5"/>
    <p:sldId id="257" r:id="rId6"/>
    <p:sldId id="258" r:id="rId7"/>
    <p:sldId id="259" r:id="rId8"/>
    <p:sldId id="260" r:id="rId9"/>
    <p:sldId id="261" r:id="rId10"/>
    <p:sldId id="263"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6A1BCA-3393-475E-B8AB-2684534D478E}" type="datetimeFigureOut">
              <a:rPr lang="en-US" smtClean="0"/>
              <a:t>7/15/2016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84BADC-E8E7-46E3-AA13-EAB29F74AACA}" type="slidenum">
              <a:rPr lang="en-US" smtClean="0"/>
              <a:t>‹#›</a:t>
            </a:fld>
            <a:endParaRPr lang="en-US"/>
          </a:p>
        </p:txBody>
      </p:sp>
    </p:spTree>
    <p:extLst>
      <p:ext uri="{BB962C8B-B14F-4D97-AF65-F5344CB8AC3E}">
        <p14:creationId xmlns:p14="http://schemas.microsoft.com/office/powerpoint/2010/main" val="3731935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C939-3BCC-4229-9916-4710A0E0CE9F}" type="datetime1">
              <a:rPr lang="en-US" smtClean="0"/>
              <a:t>7/15/2016</a:t>
            </a:fld>
            <a:endParaRPr lang="en-US"/>
          </a:p>
        </p:txBody>
      </p:sp>
      <p:sp>
        <p:nvSpPr>
          <p:cNvPr id="5" name="Footer Placeholder 4"/>
          <p:cNvSpPr>
            <a:spLocks noGrp="1"/>
          </p:cNvSpPr>
          <p:nvPr>
            <p:ph type="ftr" sz="quarter" idx="11"/>
          </p:nvPr>
        </p:nvSpPr>
        <p:spPr/>
        <p:txBody>
          <a:bodyPr/>
          <a:lstStyle/>
          <a:p>
            <a:r>
              <a:rPr lang="en-US" smtClean="0"/>
              <a:t>The design of a smart glass for VR applications V1.a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41198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2409C-116F-4E76-BA1E-EFA2F7727322}" type="datetime1">
              <a:rPr lang="en-US" smtClean="0"/>
              <a:t>7/15/2016</a:t>
            </a:fld>
            <a:endParaRPr lang="en-US"/>
          </a:p>
        </p:txBody>
      </p:sp>
      <p:sp>
        <p:nvSpPr>
          <p:cNvPr id="5" name="Footer Placeholder 4"/>
          <p:cNvSpPr>
            <a:spLocks noGrp="1"/>
          </p:cNvSpPr>
          <p:nvPr>
            <p:ph type="ftr" sz="quarter" idx="11"/>
          </p:nvPr>
        </p:nvSpPr>
        <p:spPr/>
        <p:txBody>
          <a:bodyPr/>
          <a:lstStyle/>
          <a:p>
            <a:r>
              <a:rPr lang="en-US" smtClean="0"/>
              <a:t>The design of a smart glass for VR applications V1.a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49029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EF2840-2F31-4E13-974B-ED5B174B7B68}" type="datetime1">
              <a:rPr lang="en-US" smtClean="0"/>
              <a:t>7/15/2016</a:t>
            </a:fld>
            <a:endParaRPr lang="en-US"/>
          </a:p>
        </p:txBody>
      </p:sp>
      <p:sp>
        <p:nvSpPr>
          <p:cNvPr id="5" name="Footer Placeholder 4"/>
          <p:cNvSpPr>
            <a:spLocks noGrp="1"/>
          </p:cNvSpPr>
          <p:nvPr>
            <p:ph type="ftr" sz="quarter" idx="11"/>
          </p:nvPr>
        </p:nvSpPr>
        <p:spPr/>
        <p:txBody>
          <a:bodyPr/>
          <a:lstStyle/>
          <a:p>
            <a:r>
              <a:rPr lang="en-US" smtClean="0"/>
              <a:t>The design of a smart glass for VR applications V1.a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49334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FAB116-2046-4F78-A9C7-7E1E5F7B8FB2}" type="datetime1">
              <a:rPr lang="en-US" smtClean="0"/>
              <a:t>7/15/2016</a:t>
            </a:fld>
            <a:endParaRPr lang="en-US"/>
          </a:p>
        </p:txBody>
      </p:sp>
      <p:sp>
        <p:nvSpPr>
          <p:cNvPr id="5" name="Footer Placeholder 4"/>
          <p:cNvSpPr>
            <a:spLocks noGrp="1"/>
          </p:cNvSpPr>
          <p:nvPr>
            <p:ph type="ftr" sz="quarter" idx="11"/>
          </p:nvPr>
        </p:nvSpPr>
        <p:spPr/>
        <p:txBody>
          <a:bodyPr/>
          <a:lstStyle/>
          <a:p>
            <a:r>
              <a:rPr lang="en-US" smtClean="0"/>
              <a:t>The design of a smart glass for VR applications V1.a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60305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4E213F-15D7-4C8B-BAF9-17E032A6057F}" type="datetime1">
              <a:rPr lang="en-US" smtClean="0"/>
              <a:t>7/15/2016</a:t>
            </a:fld>
            <a:endParaRPr lang="en-US"/>
          </a:p>
        </p:txBody>
      </p:sp>
      <p:sp>
        <p:nvSpPr>
          <p:cNvPr id="5" name="Footer Placeholder 4"/>
          <p:cNvSpPr>
            <a:spLocks noGrp="1"/>
          </p:cNvSpPr>
          <p:nvPr>
            <p:ph type="ftr" sz="quarter" idx="11"/>
          </p:nvPr>
        </p:nvSpPr>
        <p:spPr/>
        <p:txBody>
          <a:bodyPr/>
          <a:lstStyle/>
          <a:p>
            <a:r>
              <a:rPr lang="en-US" smtClean="0"/>
              <a:t>The design of a smart glass for VR applications V1.a</a:t>
            </a:r>
            <a:endParaRPr lang="en-US"/>
          </a:p>
        </p:txBody>
      </p:sp>
      <p:sp>
        <p:nvSpPr>
          <p:cNvPr id="6" name="Slide Number Placeholder 5"/>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3503092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6E0F17-D9ED-437F-94C6-E72913699D36}" type="datetime1">
              <a:rPr lang="en-US" smtClean="0"/>
              <a:t>7/15/2016</a:t>
            </a:fld>
            <a:endParaRPr lang="en-US"/>
          </a:p>
        </p:txBody>
      </p:sp>
      <p:sp>
        <p:nvSpPr>
          <p:cNvPr id="6" name="Footer Placeholder 5"/>
          <p:cNvSpPr>
            <a:spLocks noGrp="1"/>
          </p:cNvSpPr>
          <p:nvPr>
            <p:ph type="ftr" sz="quarter" idx="11"/>
          </p:nvPr>
        </p:nvSpPr>
        <p:spPr/>
        <p:txBody>
          <a:bodyPr/>
          <a:lstStyle/>
          <a:p>
            <a:r>
              <a:rPr lang="en-US" smtClean="0"/>
              <a:t>The design of a smart glass for VR applications V1.a</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45092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13785B-B54B-49CC-A6EC-CA615D6D6F9C}" type="datetime1">
              <a:rPr lang="en-US" smtClean="0"/>
              <a:t>7/15/2016</a:t>
            </a:fld>
            <a:endParaRPr lang="en-US"/>
          </a:p>
        </p:txBody>
      </p:sp>
      <p:sp>
        <p:nvSpPr>
          <p:cNvPr id="8" name="Footer Placeholder 7"/>
          <p:cNvSpPr>
            <a:spLocks noGrp="1"/>
          </p:cNvSpPr>
          <p:nvPr>
            <p:ph type="ftr" sz="quarter" idx="11"/>
          </p:nvPr>
        </p:nvSpPr>
        <p:spPr/>
        <p:txBody>
          <a:bodyPr/>
          <a:lstStyle/>
          <a:p>
            <a:r>
              <a:rPr lang="en-US" smtClean="0"/>
              <a:t>The design of a smart glass for VR applications V1.a</a:t>
            </a:r>
            <a:endParaRPr lang="en-US"/>
          </a:p>
        </p:txBody>
      </p:sp>
      <p:sp>
        <p:nvSpPr>
          <p:cNvPr id="9" name="Slide Number Placeholder 8"/>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95384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82316-D973-43FC-8E4C-029C44439AD1}" type="datetime1">
              <a:rPr lang="en-US" smtClean="0"/>
              <a:t>7/15/2016</a:t>
            </a:fld>
            <a:endParaRPr lang="en-US"/>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513892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0ACA7-10ED-46D4-BA4E-C1790994D52A}" type="datetime1">
              <a:rPr lang="en-US" smtClean="0"/>
              <a:t>7/15/2016</a:t>
            </a:fld>
            <a:endParaRPr lang="en-US"/>
          </a:p>
        </p:txBody>
      </p:sp>
      <p:sp>
        <p:nvSpPr>
          <p:cNvPr id="3" name="Footer Placeholder 2"/>
          <p:cNvSpPr>
            <a:spLocks noGrp="1"/>
          </p:cNvSpPr>
          <p:nvPr>
            <p:ph type="ftr" sz="quarter" idx="11"/>
          </p:nvPr>
        </p:nvSpPr>
        <p:spPr/>
        <p:txBody>
          <a:bodyPr/>
          <a:lstStyle/>
          <a:p>
            <a:r>
              <a:rPr lang="en-US" smtClean="0"/>
              <a:t>The design of a smart glass for VR applications V1.a</a:t>
            </a:r>
            <a:endParaRPr lang="en-US"/>
          </a:p>
        </p:txBody>
      </p:sp>
      <p:sp>
        <p:nvSpPr>
          <p:cNvPr id="4" name="Slide Number Placeholder 3"/>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88594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917815-74B3-47C5-9B81-BF1861C12A65}" type="datetime1">
              <a:rPr lang="en-US" smtClean="0"/>
              <a:t>7/15/2016</a:t>
            </a:fld>
            <a:endParaRPr lang="en-US"/>
          </a:p>
        </p:txBody>
      </p:sp>
      <p:sp>
        <p:nvSpPr>
          <p:cNvPr id="6" name="Footer Placeholder 5"/>
          <p:cNvSpPr>
            <a:spLocks noGrp="1"/>
          </p:cNvSpPr>
          <p:nvPr>
            <p:ph type="ftr" sz="quarter" idx="11"/>
          </p:nvPr>
        </p:nvSpPr>
        <p:spPr/>
        <p:txBody>
          <a:bodyPr/>
          <a:lstStyle/>
          <a:p>
            <a:r>
              <a:rPr lang="en-US" smtClean="0"/>
              <a:t>The design of a smart glass for VR applications V1.a</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194308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CE01A-52E2-454E-A0E4-8346478FFFD2}" type="datetime1">
              <a:rPr lang="en-US" smtClean="0"/>
              <a:t>7/15/2016</a:t>
            </a:fld>
            <a:endParaRPr lang="en-US"/>
          </a:p>
        </p:txBody>
      </p:sp>
      <p:sp>
        <p:nvSpPr>
          <p:cNvPr id="6" name="Footer Placeholder 5"/>
          <p:cNvSpPr>
            <a:spLocks noGrp="1"/>
          </p:cNvSpPr>
          <p:nvPr>
            <p:ph type="ftr" sz="quarter" idx="11"/>
          </p:nvPr>
        </p:nvSpPr>
        <p:spPr/>
        <p:txBody>
          <a:bodyPr/>
          <a:lstStyle/>
          <a:p>
            <a:r>
              <a:rPr lang="en-US" smtClean="0"/>
              <a:t>The design of a smart glass for VR applications V1.a</a:t>
            </a:r>
            <a:endParaRPr lang="en-US"/>
          </a:p>
        </p:txBody>
      </p:sp>
      <p:sp>
        <p:nvSpPr>
          <p:cNvPr id="7" name="Slide Number Placeholder 6"/>
          <p:cNvSpPr>
            <a:spLocks noGrp="1"/>
          </p:cNvSpPr>
          <p:nvPr>
            <p:ph type="sldNum" sz="quarter" idx="12"/>
          </p:nvPr>
        </p:nvSpPr>
        <p:spPr/>
        <p:txBody>
          <a:bodyPr/>
          <a:lstStyle/>
          <a:p>
            <a:fld id="{CED6BD73-4D65-488D-B0D5-B62170D9DA4E}" type="slidenum">
              <a:rPr lang="en-US" smtClean="0"/>
              <a:t>‹#›</a:t>
            </a:fld>
            <a:endParaRPr lang="en-US"/>
          </a:p>
        </p:txBody>
      </p:sp>
    </p:spTree>
    <p:extLst>
      <p:ext uri="{BB962C8B-B14F-4D97-AF65-F5344CB8AC3E}">
        <p14:creationId xmlns:p14="http://schemas.microsoft.com/office/powerpoint/2010/main" val="2685380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35DD7-74B8-46A4-91BE-D4E4B2AAD494}" type="datetime1">
              <a:rPr lang="en-US" smtClean="0"/>
              <a:t>7/15/2016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design of a smart glass for VR applications V1.a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6BD73-4D65-488D-B0D5-B62170D9DA4E}" type="slidenum">
              <a:rPr lang="en-US" smtClean="0"/>
              <a:t>‹#›</a:t>
            </a:fld>
            <a:endParaRPr lang="en-US"/>
          </a:p>
        </p:txBody>
      </p:sp>
    </p:spTree>
    <p:extLst>
      <p:ext uri="{BB962C8B-B14F-4D97-AF65-F5344CB8AC3E}">
        <p14:creationId xmlns:p14="http://schemas.microsoft.com/office/powerpoint/2010/main" val="355433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cse.cuhk.edu.hk/~khwong/proj/msc_khw_1617.pptx"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s://www.tensorflow.org/" TargetMode="External"/><Relationship Id="rId2" Type="http://schemas.openxmlformats.org/officeDocument/2006/relationships/hyperlink" Target="http://deeplearning.net/tutorial/lenet.html" TargetMode="External"/><Relationship Id="rId1" Type="http://schemas.openxmlformats.org/officeDocument/2006/relationships/slideLayout" Target="../slideLayouts/slideLayout2.xml"/><Relationship Id="rId4" Type="http://schemas.openxmlformats.org/officeDocument/2006/relationships/hyperlink" Target="http://www.cse.cuhk.edu.hk/~khwong/proj/msc_khw_1617.ppt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s://youtu.be/i2lpo0DHaW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MSC projects for 2016-7</a:t>
            </a:r>
          </a:p>
        </p:txBody>
      </p:sp>
      <p:sp>
        <p:nvSpPr>
          <p:cNvPr id="3" name="Content Placeholder 2"/>
          <p:cNvSpPr>
            <a:spLocks noGrp="1"/>
          </p:cNvSpPr>
          <p:nvPr>
            <p:ph type="subTitle" idx="1"/>
          </p:nvPr>
        </p:nvSpPr>
        <p:spPr/>
        <p:txBody>
          <a:bodyPr/>
          <a:lstStyle/>
          <a:p>
            <a:r>
              <a:rPr lang="en-US" dirty="0" smtClean="0"/>
              <a:t>To be supervised by Prof. KH Wong</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a:t>
            </a:fld>
            <a:endParaRPr lang="en-US"/>
          </a:p>
        </p:txBody>
      </p:sp>
    </p:spTree>
    <p:extLst>
      <p:ext uri="{BB962C8B-B14F-4D97-AF65-F5344CB8AC3E}">
        <p14:creationId xmlns:p14="http://schemas.microsoft.com/office/powerpoint/2010/main" val="2304494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a:t>
            </a:r>
            <a:endParaRPr lang="en-US" dirty="0"/>
          </a:p>
        </p:txBody>
      </p:sp>
      <p:sp>
        <p:nvSpPr>
          <p:cNvPr id="3" name="Content Placeholder 2"/>
          <p:cNvSpPr>
            <a:spLocks noGrp="1"/>
          </p:cNvSpPr>
          <p:nvPr>
            <p:ph idx="1"/>
          </p:nvPr>
        </p:nvSpPr>
        <p:spPr/>
        <p:txBody>
          <a:bodyPr/>
          <a:lstStyle/>
          <a:p>
            <a:r>
              <a:rPr lang="en-US" dirty="0" smtClean="0"/>
              <a:t>Add stereo display and cameras</a:t>
            </a:r>
          </a:p>
          <a:p>
            <a:r>
              <a:rPr lang="en-US" dirty="0" smtClean="0"/>
              <a:t>Application</a:t>
            </a:r>
          </a:p>
          <a:p>
            <a:pPr lvl="1"/>
            <a:r>
              <a:rPr lang="en-US" dirty="0" smtClean="0"/>
              <a:t>Gaming</a:t>
            </a:r>
          </a:p>
          <a:p>
            <a:pPr lvl="1"/>
            <a:r>
              <a:rPr lang="en-US" dirty="0" smtClean="0"/>
              <a:t>Add 3D information to the scene</a:t>
            </a:r>
          </a:p>
          <a:p>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10</a:t>
            </a:fld>
            <a:endParaRPr lang="en-US"/>
          </a:p>
        </p:txBody>
      </p:sp>
    </p:spTree>
    <p:extLst>
      <p:ext uri="{BB962C8B-B14F-4D97-AF65-F5344CB8AC3E}">
        <p14:creationId xmlns:p14="http://schemas.microsoft.com/office/powerpoint/2010/main" val="2323447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End</a:t>
            </a:r>
            <a:endParaRPr lang="en-US" dirty="0"/>
          </a:p>
        </p:txBody>
      </p:sp>
      <p:sp>
        <p:nvSpPr>
          <p:cNvPr id="3" name="Content Placeholder 2"/>
          <p:cNvSpPr>
            <a:spLocks noGrp="1"/>
          </p:cNvSpPr>
          <p:nvPr>
            <p:ph type="subTitle" idx="1"/>
          </p:nvPr>
        </p:nvSpPr>
        <p:spPr/>
        <p:txBody>
          <a:bodyPr/>
          <a:lstStyle/>
          <a:p>
            <a:r>
              <a:rPr lang="en-US" dirty="0" smtClean="0"/>
              <a:t>Q&amp;A</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11</a:t>
            </a:fld>
            <a:endParaRPr lang="en-US"/>
          </a:p>
        </p:txBody>
      </p:sp>
    </p:spTree>
    <p:extLst>
      <p:ext uri="{BB962C8B-B14F-4D97-AF65-F5344CB8AC3E}">
        <p14:creationId xmlns:p14="http://schemas.microsoft.com/office/powerpoint/2010/main" val="249394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Msc-Khw-1601 </a:t>
            </a:r>
            <a:r>
              <a:rPr lang="en-US" dirty="0"/>
              <a:t>: Smart </a:t>
            </a:r>
            <a:r>
              <a:rPr lang="en-US" dirty="0" smtClean="0"/>
              <a:t>wearable </a:t>
            </a:r>
            <a:r>
              <a:rPr lang="en-US" dirty="0"/>
              <a:t>glasses development</a:t>
            </a:r>
            <a:br>
              <a:rPr lang="en-US" dirty="0"/>
            </a:br>
            <a:endParaRPr lang="en-US" dirty="0"/>
          </a:p>
        </p:txBody>
      </p:sp>
      <p:sp>
        <p:nvSpPr>
          <p:cNvPr id="3" name="Content Placeholder 2"/>
          <p:cNvSpPr>
            <a:spLocks noGrp="1"/>
          </p:cNvSpPr>
          <p:nvPr>
            <p:ph idx="1"/>
          </p:nvPr>
        </p:nvSpPr>
        <p:spPr>
          <a:xfrm>
            <a:off x="457200" y="1471796"/>
            <a:ext cx="8229600" cy="4525963"/>
          </a:xfrm>
        </p:spPr>
        <p:txBody>
          <a:bodyPr>
            <a:normAutofit fontScale="70000" lnSpcReduction="20000"/>
          </a:bodyPr>
          <a:lstStyle/>
          <a:p>
            <a:pPr marL="0" indent="0">
              <a:buNone/>
            </a:pPr>
            <a:r>
              <a:rPr lang="en-US" dirty="0" smtClean="0"/>
              <a:t>Wearable </a:t>
            </a:r>
            <a:r>
              <a:rPr lang="en-US" dirty="0"/>
              <a:t>glasses such as the google glass draw a lot of attention from the public because it provides novel applications to </a:t>
            </a:r>
            <a:r>
              <a:rPr lang="en-US" dirty="0" smtClean="0"/>
              <a:t>users. For example, it can display </a:t>
            </a:r>
            <a:r>
              <a:rPr lang="en-US" dirty="0" smtClean="0"/>
              <a:t>texts </a:t>
            </a:r>
            <a:r>
              <a:rPr lang="en-US" dirty="0"/>
              <a:t>and information directly to users </a:t>
            </a:r>
            <a:r>
              <a:rPr lang="en-US" dirty="0" smtClean="0"/>
              <a:t>onto the glasses </a:t>
            </a:r>
            <a:r>
              <a:rPr lang="en-US" dirty="0" smtClean="0"/>
              <a:t>they are wearing. </a:t>
            </a:r>
            <a:r>
              <a:rPr lang="en-US" dirty="0" smtClean="0"/>
              <a:t>At CUHK, we </a:t>
            </a:r>
            <a:r>
              <a:rPr lang="en-US" dirty="0"/>
              <a:t>designed a novel wearable glass hardware that </a:t>
            </a:r>
            <a:r>
              <a:rPr lang="en-US" dirty="0" smtClean="0"/>
              <a:t>enlarges </a:t>
            </a:r>
            <a:r>
              <a:rPr lang="en-US" dirty="0"/>
              <a:t>the display area and can be built at low cost. The function is more versatile such that one can see through the display so that </a:t>
            </a:r>
            <a:r>
              <a:rPr lang="en-US" dirty="0" smtClean="0"/>
              <a:t>texts </a:t>
            </a:r>
            <a:r>
              <a:rPr lang="en-US" dirty="0"/>
              <a:t>and graphics can be </a:t>
            </a:r>
            <a:r>
              <a:rPr lang="en-US" dirty="0" smtClean="0"/>
              <a:t>overlaid onto </a:t>
            </a:r>
            <a:r>
              <a:rPr lang="en-US" dirty="0"/>
              <a:t>the real scene. </a:t>
            </a:r>
            <a:r>
              <a:rPr lang="en-US" dirty="0" smtClean="0"/>
              <a:t>This </a:t>
            </a:r>
            <a:r>
              <a:rPr lang="en-US" dirty="0"/>
              <a:t>project is to develop software applications such as text recognition, language translation or face recognition applications that can be incorporated into our wearable glass system. The project is suitable for those who are interested in system development and the creation of new products and ideas. We expect the system has high commercial potential and can be </a:t>
            </a:r>
            <a:r>
              <a:rPr lang="en-US" dirty="0" smtClean="0"/>
              <a:t>turned </a:t>
            </a:r>
            <a:r>
              <a:rPr lang="en-US" dirty="0"/>
              <a:t>into a successful commercial </a:t>
            </a:r>
            <a:r>
              <a:rPr lang="en-US" dirty="0" smtClean="0"/>
              <a:t>product in </a:t>
            </a:r>
            <a:r>
              <a:rPr lang="en-US" dirty="0"/>
              <a:t>future. </a:t>
            </a:r>
            <a:r>
              <a:rPr lang="en-US" dirty="0" smtClean="0"/>
              <a:t>The hardware design of our system can be found at  </a:t>
            </a:r>
            <a:r>
              <a:rPr lang="en-US" dirty="0">
                <a:hlinkClick r:id="rId2"/>
              </a:rPr>
              <a:t>http://www.cse.cuhk.edu.hk/~</a:t>
            </a:r>
            <a:r>
              <a:rPr lang="en-US" dirty="0" smtClean="0">
                <a:hlinkClick r:id="rId2"/>
              </a:rPr>
              <a:t>khwong/proj/msc_khw_1617.pptx</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2</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0722" y="5777070"/>
            <a:ext cx="3060929" cy="1052512"/>
          </a:xfrm>
          <a:prstGeom prst="rect">
            <a:avLst/>
          </a:prstGeom>
        </p:spPr>
      </p:pic>
      <p:pic>
        <p:nvPicPr>
          <p:cNvPr id="8" name="Picture 3" descr="C:\Users\User\Downloads\IMG-20160614-WA000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380" y="5840044"/>
            <a:ext cx="1357274" cy="10179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74242" y="5777070"/>
            <a:ext cx="1395372" cy="1143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387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Msc-khw-1602 </a:t>
            </a:r>
            <a:r>
              <a:rPr lang="en-US" sz="4000" dirty="0"/>
              <a:t>: Artificial Neural </a:t>
            </a:r>
            <a:r>
              <a:rPr lang="en-US" sz="4000" dirty="0" smtClean="0"/>
              <a:t>Network </a:t>
            </a:r>
            <a:r>
              <a:rPr lang="en-US" sz="4000" dirty="0"/>
              <a:t>research for 3D computer vision</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pPr marL="0" indent="0">
              <a:buNone/>
            </a:pPr>
            <a:r>
              <a:rPr lang="en-US" dirty="0" smtClean="0"/>
              <a:t>Normally </a:t>
            </a:r>
            <a:r>
              <a:rPr lang="en-US" dirty="0" smtClean="0"/>
              <a:t>Artificial Neural </a:t>
            </a:r>
            <a:r>
              <a:rPr lang="en-US" dirty="0"/>
              <a:t>N</a:t>
            </a:r>
            <a:r>
              <a:rPr lang="en-US" dirty="0" smtClean="0"/>
              <a:t>etworks </a:t>
            </a:r>
            <a:r>
              <a:rPr lang="en-US" dirty="0"/>
              <a:t>such as the Convolution </a:t>
            </a:r>
            <a:r>
              <a:rPr lang="en-US" dirty="0" smtClean="0"/>
              <a:t>or Deep Neural </a:t>
            </a:r>
            <a:r>
              <a:rPr lang="en-US" dirty="0"/>
              <a:t>N</a:t>
            </a:r>
            <a:r>
              <a:rPr lang="en-US" dirty="0" smtClean="0"/>
              <a:t>etworks </a:t>
            </a:r>
            <a:r>
              <a:rPr lang="en-US" dirty="0"/>
              <a:t>can perform well in object recognition </a:t>
            </a:r>
            <a:r>
              <a:rPr lang="en-US" dirty="0" smtClean="0"/>
              <a:t>tasks, etc. </a:t>
            </a:r>
            <a:r>
              <a:rPr lang="en-US" dirty="0"/>
              <a:t>We suggest we can use the </a:t>
            </a:r>
            <a:r>
              <a:rPr lang="en-US" dirty="0" smtClean="0"/>
              <a:t>networks </a:t>
            </a:r>
            <a:r>
              <a:rPr lang="en-US" dirty="0"/>
              <a:t>for 3D reconstruction of models or camera pose </a:t>
            </a:r>
            <a:r>
              <a:rPr lang="en-US" dirty="0" smtClean="0"/>
              <a:t>tracking as well. The results can be useful in virtual reality systems and other applications such as automatic driving. Traditionally, </a:t>
            </a:r>
            <a:r>
              <a:rPr lang="en-US" dirty="0"/>
              <a:t>a network </a:t>
            </a:r>
            <a:r>
              <a:rPr lang="en-US" dirty="0" smtClean="0"/>
              <a:t>takes </a:t>
            </a:r>
            <a:r>
              <a:rPr lang="en-US" dirty="0"/>
              <a:t>the raw </a:t>
            </a:r>
            <a:r>
              <a:rPr lang="en-US" dirty="0" smtClean="0"/>
              <a:t>images </a:t>
            </a:r>
            <a:r>
              <a:rPr lang="en-US" dirty="0"/>
              <a:t>as the input, our new idea is to feed the 2D feature tracking data to the network rather than the raw images to enable </a:t>
            </a:r>
            <a:r>
              <a:rPr lang="en-US" dirty="0" smtClean="0"/>
              <a:t>better results. We hope this can also enhance the efficiency of the network in terms of training </a:t>
            </a:r>
            <a:r>
              <a:rPr lang="en-US" dirty="0"/>
              <a:t>and </a:t>
            </a:r>
            <a:r>
              <a:rPr lang="en-US" dirty="0" smtClean="0"/>
              <a:t>recognition. Our </a:t>
            </a:r>
            <a:r>
              <a:rPr lang="en-US" dirty="0"/>
              <a:t>approach is not just </a:t>
            </a:r>
            <a:r>
              <a:rPr lang="en-US" dirty="0" smtClean="0"/>
              <a:t>preparing </a:t>
            </a:r>
            <a:r>
              <a:rPr lang="en-US" dirty="0"/>
              <a:t>data for large scale training but rather to investigate ways to redesign a new network architecture for better performances. References are: </a:t>
            </a:r>
            <a:r>
              <a:rPr lang="en-US" u="sng" dirty="0" smtClean="0">
                <a:hlinkClick r:id="rId2"/>
              </a:rPr>
              <a:t>http://deeplearning.net/tutorial/lenet.html</a:t>
            </a:r>
            <a:r>
              <a:rPr lang="en-US" dirty="0" smtClean="0"/>
              <a:t> , </a:t>
            </a:r>
            <a:r>
              <a:rPr lang="en-US" u="sng" dirty="0" smtClean="0">
                <a:hlinkClick r:id="rId3"/>
              </a:rPr>
              <a:t>https://www.tensorflow.org/</a:t>
            </a:r>
            <a:r>
              <a:rPr lang="en-US" u="sng" dirty="0" smtClean="0"/>
              <a:t>, </a:t>
            </a:r>
            <a:r>
              <a:rPr lang="en-US" dirty="0" smtClean="0">
                <a:hlinkClick r:id="rId4"/>
              </a:rPr>
              <a:t>http://www.cse.cuhk.edu.hk/~khwong/proj/msc_khw_1617.pptx</a:t>
            </a:r>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3</a:t>
            </a:fld>
            <a:endParaRPr lang="en-US"/>
          </a:p>
        </p:txBody>
      </p:sp>
    </p:spTree>
    <p:extLst>
      <p:ext uri="{BB962C8B-B14F-4D97-AF65-F5344CB8AC3E}">
        <p14:creationId xmlns:p14="http://schemas.microsoft.com/office/powerpoint/2010/main" val="330833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design of smart glasses for VR applications</a:t>
            </a:r>
            <a:br>
              <a:rPr lang="en-US" dirty="0" smtClean="0"/>
            </a:br>
            <a:r>
              <a:rPr lang="en-US" dirty="0" smtClean="0"/>
              <a:t>The CU-GLASSES</a:t>
            </a:r>
            <a:endParaRPr lang="en-US" dirty="0"/>
          </a:p>
        </p:txBody>
      </p:sp>
      <p:sp>
        <p:nvSpPr>
          <p:cNvPr id="3" name="Subtitle 2"/>
          <p:cNvSpPr>
            <a:spLocks noGrp="1"/>
          </p:cNvSpPr>
          <p:nvPr>
            <p:ph type="subTitle" idx="1"/>
          </p:nvPr>
        </p:nvSpPr>
        <p:spPr/>
        <p:txBody>
          <a:bodyPr/>
          <a:lstStyle/>
          <a:p>
            <a:r>
              <a:rPr lang="en-US" dirty="0" smtClean="0"/>
              <a:t>KH </a:t>
            </a:r>
            <a:r>
              <a:rPr lang="en-US" altLang="zh-TW" dirty="0"/>
              <a:t>W</a:t>
            </a:r>
            <a:r>
              <a:rPr lang="en-US" dirty="0" smtClean="0"/>
              <a:t>ong</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4</a:t>
            </a:fld>
            <a:endParaRPr lang="en-US"/>
          </a:p>
        </p:txBody>
      </p:sp>
    </p:spTree>
    <p:extLst>
      <p:ext uri="{BB962C8B-B14F-4D97-AF65-F5344CB8AC3E}">
        <p14:creationId xmlns:p14="http://schemas.microsoft.com/office/powerpoint/2010/main" val="115375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User\AppData\Local\Microsoft\Windows\INetCache\IE\K7PHEAPY\11905-Blue-Human-Eye-And-Eyelashes-Clipart-Illustratio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496009">
            <a:off x="7177108" y="2017747"/>
            <a:ext cx="1050159" cy="84012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User\AppData\Local\Microsoft\Windows\INetCache\IE\K7PHEAPY\11905-Blue-Human-Eye-And-Eyelashes-Clipart-Illustratio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307067">
            <a:off x="5668414" y="2484119"/>
            <a:ext cx="1028700" cy="82296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3209973" cy="4525963"/>
          </a:xfrm>
        </p:spPr>
        <p:txBody>
          <a:bodyPr>
            <a:normAutofit lnSpcReduction="10000"/>
          </a:bodyPr>
          <a:lstStyle/>
          <a:p>
            <a:r>
              <a:rPr lang="en-US" dirty="0" smtClean="0"/>
              <a:t>Be able to overlay images  or text to our normal view</a:t>
            </a:r>
          </a:p>
          <a:p>
            <a:r>
              <a:rPr lang="en-US" dirty="0" smtClean="0"/>
              <a:t>Simple, low cost and easy to build</a:t>
            </a:r>
          </a:p>
          <a:p>
            <a:r>
              <a:rPr lang="en-US" dirty="0" smtClean="0"/>
              <a:t>Can duplicate for the 2</a:t>
            </a:r>
            <a:r>
              <a:rPr lang="en-US" baseline="30000" dirty="0" smtClean="0"/>
              <a:t>nd</a:t>
            </a:r>
            <a:r>
              <a:rPr lang="en-US" dirty="0" smtClean="0"/>
              <a:t> eye</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5</a:t>
            </a:fld>
            <a:endParaRPr lang="en-US"/>
          </a:p>
        </p:txBody>
      </p:sp>
      <p:pic>
        <p:nvPicPr>
          <p:cNvPr id="1027" name="Picture 3" descr="C:\Users\User\AppData\Local\Microsoft\Windows\INetCache\IE\NWBCQN66\large-black-glasses-33.3-4917[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830847">
            <a:off x="4038600" y="2095500"/>
            <a:ext cx="4660777" cy="1600200"/>
          </a:xfrm>
          <a:prstGeom prst="rect">
            <a:avLst/>
          </a:prstGeom>
          <a:noFill/>
          <a:extLst>
            <a:ext uri="{909E8E84-426E-40DD-AFC4-6F175D3DCCD1}">
              <a14:hiddenFill xmlns:a14="http://schemas.microsoft.com/office/drawing/2010/main">
                <a:solidFill>
                  <a:srgbClr val="FFFFFF"/>
                </a:solidFill>
              </a14:hiddenFill>
            </a:ext>
          </a:extLst>
        </p:spPr>
      </p:pic>
      <p:sp>
        <p:nvSpPr>
          <p:cNvPr id="10" name="Freeform 9"/>
          <p:cNvSpPr/>
          <p:nvPr/>
        </p:nvSpPr>
        <p:spPr>
          <a:xfrm>
            <a:off x="4008120" y="2964180"/>
            <a:ext cx="655320" cy="1463040"/>
          </a:xfrm>
          <a:custGeom>
            <a:avLst/>
            <a:gdLst>
              <a:gd name="connsiteX0" fmla="*/ 45720 w 655320"/>
              <a:gd name="connsiteY0" fmla="*/ 0 h 1463040"/>
              <a:gd name="connsiteX1" fmla="*/ 655320 w 655320"/>
              <a:gd name="connsiteY1" fmla="*/ 320040 h 1463040"/>
              <a:gd name="connsiteX2" fmla="*/ 640080 w 655320"/>
              <a:gd name="connsiteY2" fmla="*/ 1463040 h 1463040"/>
              <a:gd name="connsiteX3" fmla="*/ 0 w 655320"/>
              <a:gd name="connsiteY3" fmla="*/ 1066800 h 1463040"/>
              <a:gd name="connsiteX4" fmla="*/ 45720 w 655320"/>
              <a:gd name="connsiteY4" fmla="*/ 0 h 1463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320" h="1463040">
                <a:moveTo>
                  <a:pt x="45720" y="0"/>
                </a:moveTo>
                <a:lnTo>
                  <a:pt x="655320" y="320040"/>
                </a:lnTo>
                <a:lnTo>
                  <a:pt x="640080" y="1463040"/>
                </a:lnTo>
                <a:lnTo>
                  <a:pt x="0" y="1066800"/>
                </a:lnTo>
                <a:lnTo>
                  <a:pt x="4572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800600" y="2758440"/>
            <a:ext cx="655320" cy="1463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6172200" y="2133600"/>
            <a:ext cx="899160" cy="2087880"/>
          </a:xfrm>
          <a:custGeom>
            <a:avLst/>
            <a:gdLst>
              <a:gd name="connsiteX0" fmla="*/ 868680 w 899160"/>
              <a:gd name="connsiteY0" fmla="*/ 0 h 2087880"/>
              <a:gd name="connsiteX1" fmla="*/ 0 w 899160"/>
              <a:gd name="connsiteY1" fmla="*/ 624840 h 2087880"/>
              <a:gd name="connsiteX2" fmla="*/ 30480 w 899160"/>
              <a:gd name="connsiteY2" fmla="*/ 2087880 h 2087880"/>
              <a:gd name="connsiteX3" fmla="*/ 899160 w 899160"/>
              <a:gd name="connsiteY3" fmla="*/ 1478280 h 2087880"/>
              <a:gd name="connsiteX4" fmla="*/ 868680 w 899160"/>
              <a:gd name="connsiteY4" fmla="*/ 0 h 2087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9160" h="2087880">
                <a:moveTo>
                  <a:pt x="868680" y="0"/>
                </a:moveTo>
                <a:lnTo>
                  <a:pt x="0" y="624840"/>
                </a:lnTo>
                <a:lnTo>
                  <a:pt x="30480" y="2087880"/>
                </a:lnTo>
                <a:lnTo>
                  <a:pt x="899160" y="1478280"/>
                </a:lnTo>
                <a:lnTo>
                  <a:pt x="868680" y="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667173" y="4446954"/>
            <a:ext cx="1992533" cy="646331"/>
          </a:xfrm>
          <a:prstGeom prst="rect">
            <a:avLst/>
          </a:prstGeom>
          <a:noFill/>
        </p:spPr>
        <p:txBody>
          <a:bodyPr wrap="none" rtlCol="0">
            <a:spAutoFit/>
          </a:bodyPr>
          <a:lstStyle/>
          <a:p>
            <a:r>
              <a:rPr lang="en-US" dirty="0" smtClean="0"/>
              <a:t>CCD display</a:t>
            </a:r>
          </a:p>
          <a:p>
            <a:r>
              <a:rPr lang="en-US" dirty="0" smtClean="0"/>
              <a:t>For text or graphics</a:t>
            </a:r>
            <a:endParaRPr lang="en-US" dirty="0"/>
          </a:p>
        </p:txBody>
      </p:sp>
      <p:sp>
        <p:nvSpPr>
          <p:cNvPr id="14" name="TextBox 13"/>
          <p:cNvSpPr txBox="1"/>
          <p:nvPr/>
        </p:nvSpPr>
        <p:spPr>
          <a:xfrm>
            <a:off x="5019830" y="4143075"/>
            <a:ext cx="1066800" cy="646331"/>
          </a:xfrm>
          <a:prstGeom prst="rect">
            <a:avLst/>
          </a:prstGeom>
          <a:noFill/>
        </p:spPr>
        <p:txBody>
          <a:bodyPr wrap="square" rtlCol="0">
            <a:spAutoFit/>
          </a:bodyPr>
          <a:lstStyle/>
          <a:p>
            <a:r>
              <a:rPr lang="en-US" dirty="0" smtClean="0"/>
              <a:t>Close up</a:t>
            </a:r>
          </a:p>
          <a:p>
            <a:r>
              <a:rPr lang="en-US" dirty="0" smtClean="0"/>
              <a:t>Lens</a:t>
            </a:r>
            <a:endParaRPr lang="en-US" dirty="0"/>
          </a:p>
        </p:txBody>
      </p:sp>
      <p:sp>
        <p:nvSpPr>
          <p:cNvPr id="15" name="TextBox 14"/>
          <p:cNvSpPr txBox="1"/>
          <p:nvPr/>
        </p:nvSpPr>
        <p:spPr>
          <a:xfrm>
            <a:off x="6292685" y="4036814"/>
            <a:ext cx="1828834" cy="369332"/>
          </a:xfrm>
          <a:prstGeom prst="rect">
            <a:avLst/>
          </a:prstGeom>
          <a:noFill/>
        </p:spPr>
        <p:txBody>
          <a:bodyPr wrap="none" rtlCol="0">
            <a:spAutoFit/>
          </a:bodyPr>
          <a:lstStyle/>
          <a:p>
            <a:r>
              <a:rPr lang="en-US" dirty="0" smtClean="0"/>
              <a:t>See through glass</a:t>
            </a:r>
            <a:endParaRPr lang="en-US" dirty="0"/>
          </a:p>
        </p:txBody>
      </p:sp>
      <p:sp>
        <p:nvSpPr>
          <p:cNvPr id="16" name="TextBox 15"/>
          <p:cNvSpPr txBox="1"/>
          <p:nvPr/>
        </p:nvSpPr>
        <p:spPr>
          <a:xfrm>
            <a:off x="7071360" y="1413720"/>
            <a:ext cx="2100319" cy="369332"/>
          </a:xfrm>
          <a:prstGeom prst="rect">
            <a:avLst/>
          </a:prstGeom>
          <a:noFill/>
        </p:spPr>
        <p:txBody>
          <a:bodyPr wrap="none" rtlCol="0">
            <a:spAutoFit/>
          </a:bodyPr>
          <a:lstStyle/>
          <a:p>
            <a:r>
              <a:rPr lang="en-US" dirty="0" smtClean="0"/>
              <a:t>Glass frame(no lens)</a:t>
            </a:r>
            <a:endParaRPr lang="en-US" dirty="0"/>
          </a:p>
        </p:txBody>
      </p:sp>
      <p:sp>
        <p:nvSpPr>
          <p:cNvPr id="7" name="TextBox 6"/>
          <p:cNvSpPr txBox="1"/>
          <p:nvPr/>
        </p:nvSpPr>
        <p:spPr>
          <a:xfrm>
            <a:off x="6292685" y="5257800"/>
            <a:ext cx="1754968" cy="369332"/>
          </a:xfrm>
          <a:prstGeom prst="rect">
            <a:avLst/>
          </a:prstGeom>
          <a:noFill/>
        </p:spPr>
        <p:txBody>
          <a:bodyPr wrap="none" rtlCol="0">
            <a:spAutoFit/>
          </a:bodyPr>
          <a:lstStyle/>
          <a:p>
            <a:r>
              <a:rPr lang="en-US" b="1" u="sng" dirty="0" smtClean="0"/>
              <a:t>The CU-GLASSES</a:t>
            </a:r>
            <a:endParaRPr lang="en-US" b="1" u="sng" dirty="0"/>
          </a:p>
        </p:txBody>
      </p:sp>
    </p:spTree>
    <p:extLst>
      <p:ext uri="{BB962C8B-B14F-4D97-AF65-F5344CB8AC3E}">
        <p14:creationId xmlns:p14="http://schemas.microsoft.com/office/powerpoint/2010/main" val="342782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a:t>
            </a:r>
            <a:endParaRPr lang="en-US" dirty="0"/>
          </a:p>
        </p:txBody>
      </p:sp>
      <p:sp>
        <p:nvSpPr>
          <p:cNvPr id="3" name="Content Placeholder 2"/>
          <p:cNvSpPr>
            <a:spLocks noGrp="1"/>
          </p:cNvSpPr>
          <p:nvPr>
            <p:ph idx="1"/>
          </p:nvPr>
        </p:nvSpPr>
        <p:spPr/>
        <p:txBody>
          <a:bodyPr/>
          <a:lstStyle/>
          <a:p>
            <a:r>
              <a:rPr lang="en-US" dirty="0" smtClean="0"/>
              <a:t>Top down view </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6</a:t>
            </a:fld>
            <a:endParaRPr lang="en-US"/>
          </a:p>
        </p:txBody>
      </p:sp>
      <p:cxnSp>
        <p:nvCxnSpPr>
          <p:cNvPr id="7" name="Straight Connector 6"/>
          <p:cNvCxnSpPr/>
          <p:nvPr/>
        </p:nvCxnSpPr>
        <p:spPr>
          <a:xfrm flipH="1">
            <a:off x="3429000" y="3505200"/>
            <a:ext cx="2209800" cy="167640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85800" y="3124200"/>
            <a:ext cx="2286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52600" y="3124200"/>
            <a:ext cx="152400" cy="2362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412717" y="5619095"/>
            <a:ext cx="984565" cy="923330"/>
          </a:xfrm>
          <a:prstGeom prst="rect">
            <a:avLst/>
          </a:prstGeom>
          <a:noFill/>
        </p:spPr>
        <p:txBody>
          <a:bodyPr wrap="none" rtlCol="0">
            <a:spAutoFit/>
          </a:bodyPr>
          <a:lstStyle/>
          <a:p>
            <a:r>
              <a:rPr lang="en-US" dirty="0" smtClean="0"/>
              <a:t>Close up</a:t>
            </a:r>
          </a:p>
          <a:p>
            <a:r>
              <a:rPr lang="en-US" dirty="0" smtClean="0"/>
              <a:t>Lens</a:t>
            </a:r>
          </a:p>
          <a:p>
            <a:endParaRPr lang="en-US" dirty="0"/>
          </a:p>
        </p:txBody>
      </p:sp>
      <p:sp>
        <p:nvSpPr>
          <p:cNvPr id="12" name="TextBox 11"/>
          <p:cNvSpPr txBox="1"/>
          <p:nvPr/>
        </p:nvSpPr>
        <p:spPr>
          <a:xfrm>
            <a:off x="4343400" y="4305300"/>
            <a:ext cx="1828834" cy="369332"/>
          </a:xfrm>
          <a:prstGeom prst="rect">
            <a:avLst/>
          </a:prstGeom>
          <a:noFill/>
        </p:spPr>
        <p:txBody>
          <a:bodyPr wrap="none" rtlCol="0">
            <a:spAutoFit/>
          </a:bodyPr>
          <a:lstStyle/>
          <a:p>
            <a:r>
              <a:rPr lang="en-US" dirty="0" smtClean="0"/>
              <a:t>See through glass</a:t>
            </a:r>
            <a:endParaRPr lang="en-US" dirty="0"/>
          </a:p>
        </p:txBody>
      </p:sp>
      <p:sp>
        <p:nvSpPr>
          <p:cNvPr id="13" name="TextBox 12"/>
          <p:cNvSpPr txBox="1"/>
          <p:nvPr/>
        </p:nvSpPr>
        <p:spPr>
          <a:xfrm>
            <a:off x="228600" y="5486400"/>
            <a:ext cx="834396" cy="646331"/>
          </a:xfrm>
          <a:prstGeom prst="rect">
            <a:avLst/>
          </a:prstGeom>
          <a:noFill/>
        </p:spPr>
        <p:txBody>
          <a:bodyPr wrap="none" rtlCol="0">
            <a:spAutoFit/>
          </a:bodyPr>
          <a:lstStyle/>
          <a:p>
            <a:r>
              <a:rPr lang="en-US" dirty="0" smtClean="0"/>
              <a:t>CCD </a:t>
            </a:r>
          </a:p>
          <a:p>
            <a:r>
              <a:rPr lang="en-US" dirty="0" smtClean="0"/>
              <a:t>display</a:t>
            </a:r>
          </a:p>
        </p:txBody>
      </p:sp>
      <p:sp>
        <p:nvSpPr>
          <p:cNvPr id="11" name="Oval 10"/>
          <p:cNvSpPr/>
          <p:nvPr/>
        </p:nvSpPr>
        <p:spPr>
          <a:xfrm>
            <a:off x="4023360" y="2674620"/>
            <a:ext cx="609617"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3246103" y="2263140"/>
            <a:ext cx="1082040" cy="777240"/>
          </a:xfrm>
          <a:custGeom>
            <a:avLst/>
            <a:gdLst>
              <a:gd name="connsiteX0" fmla="*/ 0 w 1082040"/>
              <a:gd name="connsiteY0" fmla="*/ 777240 h 777240"/>
              <a:gd name="connsiteX1" fmla="*/ 609600 w 1082040"/>
              <a:gd name="connsiteY1" fmla="*/ 655320 h 777240"/>
              <a:gd name="connsiteX2" fmla="*/ 838200 w 1082040"/>
              <a:gd name="connsiteY2" fmla="*/ 411480 h 777240"/>
              <a:gd name="connsiteX3" fmla="*/ 1082040 w 1082040"/>
              <a:gd name="connsiteY3" fmla="*/ 0 h 777240"/>
            </a:gdLst>
            <a:ahLst/>
            <a:cxnLst>
              <a:cxn ang="0">
                <a:pos x="connsiteX0" y="connsiteY0"/>
              </a:cxn>
              <a:cxn ang="0">
                <a:pos x="connsiteX1" y="connsiteY1"/>
              </a:cxn>
              <a:cxn ang="0">
                <a:pos x="connsiteX2" y="connsiteY2"/>
              </a:cxn>
              <a:cxn ang="0">
                <a:pos x="connsiteX3" y="connsiteY3"/>
              </a:cxn>
            </a:cxnLst>
            <a:rect l="l" t="t" r="r" b="b"/>
            <a:pathLst>
              <a:path w="1082040" h="777240">
                <a:moveTo>
                  <a:pt x="0" y="777240"/>
                </a:moveTo>
                <a:cubicBezTo>
                  <a:pt x="234950" y="746760"/>
                  <a:pt x="469900" y="716280"/>
                  <a:pt x="609600" y="655320"/>
                </a:cubicBezTo>
                <a:cubicBezTo>
                  <a:pt x="749300" y="594360"/>
                  <a:pt x="759460" y="520700"/>
                  <a:pt x="838200" y="411480"/>
                </a:cubicBezTo>
                <a:cubicBezTo>
                  <a:pt x="916940" y="302260"/>
                  <a:pt x="999490" y="151130"/>
                  <a:pt x="108204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flipH="1">
            <a:off x="4328143" y="2286000"/>
            <a:ext cx="1082074" cy="777240"/>
          </a:xfrm>
          <a:custGeom>
            <a:avLst/>
            <a:gdLst>
              <a:gd name="connsiteX0" fmla="*/ 0 w 1082040"/>
              <a:gd name="connsiteY0" fmla="*/ 777240 h 777240"/>
              <a:gd name="connsiteX1" fmla="*/ 609600 w 1082040"/>
              <a:gd name="connsiteY1" fmla="*/ 655320 h 777240"/>
              <a:gd name="connsiteX2" fmla="*/ 838200 w 1082040"/>
              <a:gd name="connsiteY2" fmla="*/ 411480 h 777240"/>
              <a:gd name="connsiteX3" fmla="*/ 1082040 w 1082040"/>
              <a:gd name="connsiteY3" fmla="*/ 0 h 777240"/>
            </a:gdLst>
            <a:ahLst/>
            <a:cxnLst>
              <a:cxn ang="0">
                <a:pos x="connsiteX0" y="connsiteY0"/>
              </a:cxn>
              <a:cxn ang="0">
                <a:pos x="connsiteX1" y="connsiteY1"/>
              </a:cxn>
              <a:cxn ang="0">
                <a:pos x="connsiteX2" y="connsiteY2"/>
              </a:cxn>
              <a:cxn ang="0">
                <a:pos x="connsiteX3" y="connsiteY3"/>
              </a:cxn>
            </a:cxnLst>
            <a:rect l="l" t="t" r="r" b="b"/>
            <a:pathLst>
              <a:path w="1082040" h="777240">
                <a:moveTo>
                  <a:pt x="0" y="777240"/>
                </a:moveTo>
                <a:cubicBezTo>
                  <a:pt x="234950" y="746760"/>
                  <a:pt x="469900" y="716280"/>
                  <a:pt x="609600" y="655320"/>
                </a:cubicBezTo>
                <a:cubicBezTo>
                  <a:pt x="749300" y="594360"/>
                  <a:pt x="759460" y="520700"/>
                  <a:pt x="838200" y="411480"/>
                </a:cubicBezTo>
                <a:cubicBezTo>
                  <a:pt x="916940" y="302260"/>
                  <a:pt x="999490" y="151130"/>
                  <a:pt x="108204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648200" y="2165449"/>
            <a:ext cx="515398" cy="646331"/>
          </a:xfrm>
          <a:prstGeom prst="rect">
            <a:avLst/>
          </a:prstGeom>
          <a:noFill/>
        </p:spPr>
        <p:txBody>
          <a:bodyPr wrap="none" rtlCol="0">
            <a:spAutoFit/>
          </a:bodyPr>
          <a:lstStyle/>
          <a:p>
            <a:r>
              <a:rPr lang="en-US" dirty="0" smtClean="0"/>
              <a:t>Eye</a:t>
            </a:r>
          </a:p>
          <a:p>
            <a:endParaRPr lang="en-US" dirty="0"/>
          </a:p>
        </p:txBody>
      </p:sp>
      <p:pic>
        <p:nvPicPr>
          <p:cNvPr id="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1942731"/>
            <a:ext cx="2157372" cy="1768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4037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7</a:t>
            </a:fld>
            <a:endParaRPr lang="en-US"/>
          </a:p>
        </p:txBody>
      </p:sp>
      <p:pic>
        <p:nvPicPr>
          <p:cNvPr id="3075" name="Picture 3" descr="C:\Users\User\Downloads\IMG-20160614-WA00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326" y="1905000"/>
            <a:ext cx="3886200" cy="29146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31871"/>
            <a:ext cx="3733800" cy="3060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648200" y="5486400"/>
            <a:ext cx="3144964" cy="646331"/>
          </a:xfrm>
          <a:prstGeom prst="rect">
            <a:avLst/>
          </a:prstGeom>
          <a:noFill/>
        </p:spPr>
        <p:txBody>
          <a:bodyPr wrap="none" rtlCol="0">
            <a:spAutoFit/>
          </a:bodyPr>
          <a:lstStyle/>
          <a:p>
            <a:r>
              <a:rPr lang="en-US" dirty="0" smtClean="0">
                <a:hlinkClick r:id="rId4"/>
              </a:rPr>
              <a:t>Video link</a:t>
            </a:r>
          </a:p>
          <a:p>
            <a:r>
              <a:rPr lang="en-US" dirty="0" smtClean="0">
                <a:hlinkClick r:id="rId4"/>
              </a:rPr>
              <a:t>https</a:t>
            </a:r>
            <a:r>
              <a:rPr lang="en-US" dirty="0">
                <a:hlinkClick r:id="rId4"/>
              </a:rPr>
              <a:t>://youtu.be/i2lpo0DHaWA</a:t>
            </a:r>
            <a:endParaRPr lang="en-US" dirty="0"/>
          </a:p>
        </p:txBody>
      </p:sp>
    </p:spTree>
    <p:extLst>
      <p:ext uri="{BB962C8B-B14F-4D97-AF65-F5344CB8AC3E}">
        <p14:creationId xmlns:p14="http://schemas.microsoft.com/office/powerpoint/2010/main" val="3568777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Content Placeholder 2"/>
          <p:cNvSpPr>
            <a:spLocks noGrp="1"/>
          </p:cNvSpPr>
          <p:nvPr>
            <p:ph idx="1"/>
          </p:nvPr>
        </p:nvSpPr>
        <p:spPr>
          <a:xfrm>
            <a:off x="457200" y="1676400"/>
            <a:ext cx="8229600" cy="4525963"/>
          </a:xfrm>
        </p:spPr>
        <p:txBody>
          <a:bodyPr>
            <a:normAutofit/>
          </a:bodyPr>
          <a:lstStyle/>
          <a:p>
            <a:r>
              <a:rPr lang="en-US" dirty="0" smtClean="0"/>
              <a:t>Translation</a:t>
            </a:r>
          </a:p>
          <a:p>
            <a:pPr lvl="1"/>
            <a:r>
              <a:rPr lang="en-US" dirty="0" smtClean="0"/>
              <a:t>Real time translate what you see into other languages</a:t>
            </a:r>
          </a:p>
          <a:p>
            <a:r>
              <a:rPr lang="en-US" dirty="0" smtClean="0"/>
              <a:t>Education</a:t>
            </a:r>
          </a:p>
          <a:p>
            <a:pPr lvl="1"/>
            <a:r>
              <a:rPr lang="en-US" dirty="0" smtClean="0"/>
              <a:t>Overlay more information to students when reading books </a:t>
            </a:r>
          </a:p>
          <a:p>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8</a:t>
            </a:fld>
            <a:endParaRPr lang="en-US"/>
          </a:p>
        </p:txBody>
      </p:sp>
    </p:spTree>
    <p:extLst>
      <p:ext uri="{BB962C8B-B14F-4D97-AF65-F5344CB8AC3E}">
        <p14:creationId xmlns:p14="http://schemas.microsoft.com/office/powerpoint/2010/main" val="2176172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The design of a smart glass for VR applications V1.a</a:t>
            </a:r>
            <a:endParaRPr lang="en-US"/>
          </a:p>
        </p:txBody>
      </p:sp>
      <p:sp>
        <p:nvSpPr>
          <p:cNvPr id="5" name="Slide Number Placeholder 4"/>
          <p:cNvSpPr>
            <a:spLocks noGrp="1"/>
          </p:cNvSpPr>
          <p:nvPr>
            <p:ph type="sldNum" sz="quarter" idx="12"/>
          </p:nvPr>
        </p:nvSpPr>
        <p:spPr/>
        <p:txBody>
          <a:bodyPr/>
          <a:lstStyle/>
          <a:p>
            <a:fld id="{CED6BD73-4D65-488D-B0D5-B62170D9DA4E}" type="slidenum">
              <a:rPr lang="en-US" smtClean="0"/>
              <a:t>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28600"/>
            <a:ext cx="8077200" cy="6057900"/>
          </a:xfrm>
          <a:prstGeom prst="rect">
            <a:avLst/>
          </a:prstGeom>
        </p:spPr>
      </p:pic>
    </p:spTree>
    <p:extLst>
      <p:ext uri="{BB962C8B-B14F-4D97-AF65-F5344CB8AC3E}">
        <p14:creationId xmlns:p14="http://schemas.microsoft.com/office/powerpoint/2010/main" val="2228508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TotalTime>
  <Words>584</Words>
  <Application>Microsoft Office PowerPoint</Application>
  <PresentationFormat>On-screen Show (4:3)</PresentationFormat>
  <Paragraphs>67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新細明體</vt:lpstr>
      <vt:lpstr>Arial</vt:lpstr>
      <vt:lpstr>Calibri</vt:lpstr>
      <vt:lpstr>Office Theme</vt:lpstr>
      <vt:lpstr>MSC projects for 2016-7</vt:lpstr>
      <vt:lpstr> Msc-Khw-1601 : Smart wearable glasses development </vt:lpstr>
      <vt:lpstr>Msc-khw-1602 : Artificial Neural Network research for 3D computer vision </vt:lpstr>
      <vt:lpstr>The design of smart glasses for VR applications The CU-GLASSES</vt:lpstr>
      <vt:lpstr>Introduction</vt:lpstr>
      <vt:lpstr>The idea</vt:lpstr>
      <vt:lpstr>Tests</vt:lpstr>
      <vt:lpstr>Applications</vt:lpstr>
      <vt:lpstr>PowerPoint Presentation</vt:lpstr>
      <vt:lpstr>Extension</vt:lpstr>
      <vt:lpstr>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design of a smart glass for VR applications</dc:title>
  <dc:creator>User</dc:creator>
  <cp:lastModifiedBy>khwong</cp:lastModifiedBy>
  <cp:revision>21</cp:revision>
  <dcterms:created xsi:type="dcterms:W3CDTF">2016-06-19T10:33:27Z</dcterms:created>
  <dcterms:modified xsi:type="dcterms:W3CDTF">2016-07-15T02:33:55Z</dcterms:modified>
</cp:coreProperties>
</file>